
<file path=[Content_Types].xml><?xml version="1.0" encoding="utf-8"?>
<Types xmlns="http://schemas.openxmlformats.org/package/2006/content-types">
  <Override PartName="/ppt/slides/slide29.xml" ContentType="application/vnd.openxmlformats-officedocument.presentationml.slide+xml"/>
  <Override PartName="/ppt/slideLayouts/slideLayout39.xml" ContentType="application/vnd.openxmlformats-officedocument.presentationml.slideLayout+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notesSlides/notesSlide23.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charts/chart3.xml" ContentType="application/vnd.openxmlformats-officedocument.drawingml.chart+xml"/>
  <Override PartName="/ppt/notesSlides/notesSlide7.xml" ContentType="application/vnd.openxmlformats-officedocument.presentationml.notesSlide+xml"/>
  <Override PartName="/ppt/slides/slide9.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38.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Default Extension="wdp" ContentType="image/vnd.ms-photo"/>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charts/chart4.xml" ContentType="application/vnd.openxmlformats-officedocument.drawingml.chart+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ppt/charts/chart2.xml" ContentType="application/vnd.openxmlformats-officedocument.drawingml.chart+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wmf" ContentType="image/x-wmf"/>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charts/chart1.xml" ContentType="application/vnd.openxmlformats-officedocument.drawingml.char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5" r:id="rId1"/>
  </p:sldMasterIdLst>
  <p:notesMasterIdLst>
    <p:notesMasterId r:id="rId46"/>
  </p:notesMasterIdLst>
  <p:handoutMasterIdLst>
    <p:handoutMasterId r:id="rId47"/>
  </p:handoutMasterIdLst>
  <p:sldIdLst>
    <p:sldId id="574" r:id="rId2"/>
    <p:sldId id="568" r:id="rId3"/>
    <p:sldId id="522" r:id="rId4"/>
    <p:sldId id="523" r:id="rId5"/>
    <p:sldId id="524" r:id="rId6"/>
    <p:sldId id="556" r:id="rId7"/>
    <p:sldId id="533" r:id="rId8"/>
    <p:sldId id="555" r:id="rId9"/>
    <p:sldId id="535" r:id="rId10"/>
    <p:sldId id="554" r:id="rId11"/>
    <p:sldId id="550" r:id="rId12"/>
    <p:sldId id="551" r:id="rId13"/>
    <p:sldId id="553" r:id="rId14"/>
    <p:sldId id="552" r:id="rId15"/>
    <p:sldId id="540" r:id="rId16"/>
    <p:sldId id="519" r:id="rId17"/>
    <p:sldId id="541" r:id="rId18"/>
    <p:sldId id="542" r:id="rId19"/>
    <p:sldId id="543" r:id="rId20"/>
    <p:sldId id="527" r:id="rId21"/>
    <p:sldId id="569" r:id="rId22"/>
    <p:sldId id="528" r:id="rId23"/>
    <p:sldId id="530" r:id="rId24"/>
    <p:sldId id="531" r:id="rId25"/>
    <p:sldId id="532" r:id="rId26"/>
    <p:sldId id="557" r:id="rId27"/>
    <p:sldId id="567" r:id="rId28"/>
    <p:sldId id="564" r:id="rId29"/>
    <p:sldId id="565" r:id="rId30"/>
    <p:sldId id="566" r:id="rId31"/>
    <p:sldId id="536" r:id="rId32"/>
    <p:sldId id="558" r:id="rId33"/>
    <p:sldId id="511" r:id="rId34"/>
    <p:sldId id="575" r:id="rId35"/>
    <p:sldId id="544" r:id="rId36"/>
    <p:sldId id="463" r:id="rId37"/>
    <p:sldId id="545" r:id="rId38"/>
    <p:sldId id="547" r:id="rId39"/>
    <p:sldId id="508" r:id="rId40"/>
    <p:sldId id="549" r:id="rId41"/>
    <p:sldId id="440" r:id="rId42"/>
    <p:sldId id="521" r:id="rId43"/>
    <p:sldId id="444" r:id="rId44"/>
    <p:sldId id="573" r:id="rId45"/>
  </p:sldIdLst>
  <p:sldSz cx="9144000" cy="6858000" type="screen4x3"/>
  <p:notesSz cx="6934200" cy="9220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8D59D"/>
    <a:srgbClr val="73C167"/>
    <a:srgbClr val="4E917A"/>
    <a:srgbClr val="76AE99"/>
    <a:srgbClr val="005596"/>
    <a:srgbClr val="49A942"/>
    <a:srgbClr val="005C42"/>
    <a:srgbClr val="9DC8BA"/>
    <a:srgbClr val="B5121B"/>
    <a:srgbClr val="FFC425"/>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835" autoAdjust="0"/>
    <p:restoredTop sz="96000" autoAdjust="0"/>
  </p:normalViewPr>
  <p:slideViewPr>
    <p:cSldViewPr snapToGrid="0" showGuides="1">
      <p:cViewPr>
        <p:scale>
          <a:sx n="100" d="100"/>
          <a:sy n="100" d="100"/>
        </p:scale>
        <p:origin x="-1134" y="-72"/>
      </p:cViewPr>
      <p:guideLst>
        <p:guide orient="horz" pos="3757"/>
        <p:guide orient="horz" pos="128"/>
        <p:guide pos="2880"/>
        <p:guide pos="5529"/>
        <p:guide pos="231"/>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snapToGrid="0" showGuides="1">
      <p:cViewPr varScale="1">
        <p:scale>
          <a:sx n="76" d="100"/>
          <a:sy n="76" d="100"/>
        </p:scale>
        <p:origin x="-2094" y="-102"/>
      </p:cViewPr>
      <p:guideLst>
        <p:guide orient="horz" pos="110"/>
        <p:guide pos="4180"/>
        <p:guide pos="188"/>
      </p:guideLst>
    </p:cSldViewPr>
  </p:notes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handoutMaster" Target="handoutMasters/handout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oleObject" Target="file:///C:\Users\Denis\Documents\Drive%20comparison%20EMC%202.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Users\Denis\Documents\Drive%20comparison%20EMC%202.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C:\Users\Denis\Documents\Drive%20comparison%20EMC%202.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C:\Users\Denis\Documents\Drive%20comparison%20EMC%202.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chart>
    <c:title>
      <c:tx>
        <c:rich>
          <a:bodyPr/>
          <a:lstStyle/>
          <a:p>
            <a:pPr>
              <a:defRPr sz="1600"/>
            </a:pPr>
            <a:r>
              <a:rPr lang="ru-RU" sz="1600" dirty="0" smtClean="0"/>
              <a:t>Стоимость транзакции</a:t>
            </a:r>
            <a:endParaRPr lang="en-US" sz="1600" dirty="0"/>
          </a:p>
        </c:rich>
      </c:tx>
      <c:layout/>
    </c:title>
    <c:plotArea>
      <c:layout/>
      <c:barChart>
        <c:barDir val="bar"/>
        <c:grouping val="clustered"/>
        <c:ser>
          <c:idx val="0"/>
          <c:order val="0"/>
          <c:tx>
            <c:v>$/IOPS</c:v>
          </c:tx>
          <c:cat>
            <c:strRef>
              <c:f>Sheet1!$A$2:$A$4</c:f>
              <c:strCache>
                <c:ptCount val="3"/>
                <c:pt idx="0">
                  <c:v>15K HDD</c:v>
                </c:pt>
                <c:pt idx="1">
                  <c:v>7200 HDD</c:v>
                </c:pt>
                <c:pt idx="2">
                  <c:v>FLASH</c:v>
                </c:pt>
              </c:strCache>
            </c:strRef>
          </c:cat>
          <c:val>
            <c:numRef>
              <c:f>Sheet1!$H$2:$H$4</c:f>
              <c:numCache>
                <c:formatCode>_("$"* #,##0.00_);_("$"* \(#,##0.00\);_("$"* "-"??_);_(@_)</c:formatCode>
                <c:ptCount val="3"/>
                <c:pt idx="0">
                  <c:v>18.083333333332487</c:v>
                </c:pt>
                <c:pt idx="1">
                  <c:v>20.125</c:v>
                </c:pt>
                <c:pt idx="2">
                  <c:v>2.59</c:v>
                </c:pt>
              </c:numCache>
            </c:numRef>
          </c:val>
        </c:ser>
        <c:axId val="74958336"/>
        <c:axId val="75961472"/>
      </c:barChart>
      <c:catAx>
        <c:axId val="74958336"/>
        <c:scaling>
          <c:orientation val="maxMin"/>
        </c:scaling>
        <c:axPos val="l"/>
        <c:majorTickMark val="none"/>
        <c:tickLblPos val="nextTo"/>
        <c:crossAx val="75961472"/>
        <c:crosses val="autoZero"/>
        <c:auto val="1"/>
        <c:lblAlgn val="ctr"/>
        <c:lblOffset val="100"/>
      </c:catAx>
      <c:valAx>
        <c:axId val="75961472"/>
        <c:scaling>
          <c:orientation val="minMax"/>
        </c:scaling>
        <c:axPos val="t"/>
        <c:majorGridlines/>
        <c:numFmt formatCode="_(&quot;$&quot;* #,##0_);_(&quot;$&quot;* \(#,##0\);_(&quot;$&quot;* &quot;-&quot;_);_(@_)" sourceLinked="0"/>
        <c:majorTickMark val="none"/>
        <c:tickLblPos val="nextTo"/>
        <c:crossAx val="74958336"/>
        <c:crosses val="autoZero"/>
        <c:crossBetween val="between"/>
      </c:valAx>
      <c:dTable>
        <c:showHorzBorder val="1"/>
        <c:showVertBorder val="1"/>
        <c:showOutline val="1"/>
      </c:dTable>
    </c:plotArea>
    <c:plotVisOnly val="1"/>
    <c:dispBlanksAs val="gap"/>
  </c:chart>
  <c:txPr>
    <a:bodyPr/>
    <a:lstStyle/>
    <a:p>
      <a:pPr>
        <a:defRPr>
          <a:solidFill>
            <a:schemeClr val="bg2"/>
          </a:solidFill>
        </a:defRPr>
      </a:pPr>
      <a:endParaRPr lang="en-US"/>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n-US"/>
  <c:chart>
    <c:title>
      <c:tx>
        <c:rich>
          <a:bodyPr/>
          <a:lstStyle/>
          <a:p>
            <a:pPr>
              <a:defRPr sz="1600"/>
            </a:pPr>
            <a:r>
              <a:rPr lang="ru-RU" sz="1600" dirty="0" smtClean="0"/>
              <a:t>Стоимость питания</a:t>
            </a:r>
            <a:endParaRPr lang="en-US" sz="1600" dirty="0"/>
          </a:p>
        </c:rich>
      </c:tx>
      <c:layout/>
    </c:title>
    <c:plotArea>
      <c:layout/>
      <c:barChart>
        <c:barDir val="bar"/>
        <c:grouping val="clustered"/>
        <c:ser>
          <c:idx val="0"/>
          <c:order val="0"/>
          <c:tx>
            <c:strRef>
              <c:f>Sheet1!$I$1</c:f>
              <c:strCache>
                <c:ptCount val="1"/>
                <c:pt idx="0">
                  <c:v>mWatt/IOPS</c:v>
                </c:pt>
              </c:strCache>
            </c:strRef>
          </c:tx>
          <c:spPr>
            <a:solidFill>
              <a:schemeClr val="accent2"/>
            </a:solidFill>
          </c:spPr>
          <c:cat>
            <c:strRef>
              <c:f>Sheet1!$A$2:$A$4</c:f>
              <c:strCache>
                <c:ptCount val="3"/>
                <c:pt idx="0">
                  <c:v>15K HDD</c:v>
                </c:pt>
                <c:pt idx="1">
                  <c:v>7200 HDD</c:v>
                </c:pt>
                <c:pt idx="2">
                  <c:v>FLASH</c:v>
                </c:pt>
              </c:strCache>
            </c:strRef>
          </c:cat>
          <c:val>
            <c:numRef>
              <c:f>Sheet1!$I$2:$I$4</c:f>
              <c:numCache>
                <c:formatCode>0.0</c:formatCode>
                <c:ptCount val="3"/>
                <c:pt idx="0">
                  <c:v>94.444444444444727</c:v>
                </c:pt>
                <c:pt idx="1">
                  <c:v>150</c:v>
                </c:pt>
                <c:pt idx="2">
                  <c:v>1</c:v>
                </c:pt>
              </c:numCache>
            </c:numRef>
          </c:val>
        </c:ser>
        <c:axId val="75982720"/>
        <c:axId val="75984256"/>
      </c:barChart>
      <c:catAx>
        <c:axId val="75982720"/>
        <c:scaling>
          <c:orientation val="maxMin"/>
        </c:scaling>
        <c:axPos val="l"/>
        <c:tickLblPos val="nextTo"/>
        <c:crossAx val="75984256"/>
        <c:crosses val="autoZero"/>
        <c:auto val="1"/>
        <c:lblAlgn val="ctr"/>
        <c:lblOffset val="100"/>
      </c:catAx>
      <c:valAx>
        <c:axId val="75984256"/>
        <c:scaling>
          <c:orientation val="minMax"/>
          <c:max val="150"/>
        </c:scaling>
        <c:axPos val="t"/>
        <c:majorGridlines/>
        <c:numFmt formatCode="0.0" sourceLinked="1"/>
        <c:tickLblPos val="nextTo"/>
        <c:crossAx val="75982720"/>
        <c:crosses val="autoZero"/>
        <c:crossBetween val="between"/>
      </c:valAx>
      <c:dTable>
        <c:showHorzBorder val="1"/>
        <c:showVertBorder val="1"/>
        <c:showOutline val="1"/>
      </c:dTable>
    </c:plotArea>
    <c:plotVisOnly val="1"/>
    <c:dispBlanksAs val="gap"/>
  </c:chart>
  <c:txPr>
    <a:bodyPr/>
    <a:lstStyle/>
    <a:p>
      <a:pPr>
        <a:defRPr>
          <a:solidFill>
            <a:schemeClr val="bg2"/>
          </a:solidFill>
          <a:latin typeface="+mn-lt"/>
        </a:defRPr>
      </a:pPr>
      <a:endParaRPr lang="en-US"/>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en-US"/>
  <c:chart>
    <c:title>
      <c:tx>
        <c:rich>
          <a:bodyPr/>
          <a:lstStyle/>
          <a:p>
            <a:pPr>
              <a:defRPr sz="1600"/>
            </a:pPr>
            <a:r>
              <a:rPr lang="ru-RU" sz="1600" dirty="0" smtClean="0"/>
              <a:t>Стоимость хранения</a:t>
            </a:r>
            <a:endParaRPr lang="en-US" sz="1600" dirty="0"/>
          </a:p>
        </c:rich>
      </c:tx>
      <c:layout/>
    </c:title>
    <c:plotArea>
      <c:layout/>
      <c:barChart>
        <c:barDir val="bar"/>
        <c:grouping val="clustered"/>
        <c:ser>
          <c:idx val="0"/>
          <c:order val="0"/>
          <c:tx>
            <c:v>$/GB</c:v>
          </c:tx>
          <c:cat>
            <c:strRef>
              <c:f>Sheet1!$A$2:$A$4</c:f>
              <c:strCache>
                <c:ptCount val="3"/>
                <c:pt idx="0">
                  <c:v>15K HDD</c:v>
                </c:pt>
                <c:pt idx="1">
                  <c:v>7200 HDD</c:v>
                </c:pt>
                <c:pt idx="2">
                  <c:v>FLASH</c:v>
                </c:pt>
              </c:strCache>
            </c:strRef>
          </c:cat>
          <c:val>
            <c:numRef>
              <c:f>Sheet1!$F$2:$F$4</c:f>
              <c:numCache>
                <c:formatCode>_("$"* #,##0.00_);_("$"* \(#,##0.00\);_("$"* "-"??_);_(@_)</c:formatCode>
                <c:ptCount val="3"/>
                <c:pt idx="0">
                  <c:v>5.4249999999999945</c:v>
                </c:pt>
                <c:pt idx="1">
                  <c:v>0.80500000000000005</c:v>
                </c:pt>
                <c:pt idx="2">
                  <c:v>64.75</c:v>
                </c:pt>
              </c:numCache>
            </c:numRef>
          </c:val>
        </c:ser>
        <c:axId val="78296960"/>
        <c:axId val="78298496"/>
      </c:barChart>
      <c:catAx>
        <c:axId val="78296960"/>
        <c:scaling>
          <c:orientation val="maxMin"/>
        </c:scaling>
        <c:axPos val="l"/>
        <c:majorTickMark val="none"/>
        <c:tickLblPos val="nextTo"/>
        <c:crossAx val="78298496"/>
        <c:crosses val="autoZero"/>
        <c:auto val="1"/>
        <c:lblAlgn val="ctr"/>
        <c:lblOffset val="100"/>
      </c:catAx>
      <c:valAx>
        <c:axId val="78298496"/>
        <c:scaling>
          <c:orientation val="minMax"/>
        </c:scaling>
        <c:axPos val="t"/>
        <c:majorGridlines/>
        <c:numFmt formatCode="_(&quot;$&quot;* #,##0_);_(&quot;$&quot;* \(#,##0\);_(&quot;$&quot;* &quot;-&quot;_);_(@_)" sourceLinked="0"/>
        <c:majorTickMark val="none"/>
        <c:tickLblPos val="nextTo"/>
        <c:crossAx val="78296960"/>
        <c:crosses val="autoZero"/>
        <c:crossBetween val="between"/>
      </c:valAx>
      <c:dTable>
        <c:showHorzBorder val="1"/>
        <c:showVertBorder val="1"/>
        <c:showOutline val="1"/>
      </c:dTable>
    </c:plotArea>
    <c:plotVisOnly val="1"/>
    <c:dispBlanksAs val="gap"/>
  </c:chart>
  <c:txPr>
    <a:bodyPr/>
    <a:lstStyle/>
    <a:p>
      <a:pPr>
        <a:defRPr>
          <a:solidFill>
            <a:schemeClr val="bg2"/>
          </a:solidFill>
        </a:defRPr>
      </a:pPr>
      <a:endParaRPr lang="en-US"/>
    </a:p>
  </c:txPr>
  <c:externalData r:id="rId1"/>
</c:chartSpace>
</file>

<file path=ppt/charts/chart4.xml><?xml version="1.0" encoding="utf-8"?>
<c:chartSpace xmlns:c="http://schemas.openxmlformats.org/drawingml/2006/chart" xmlns:a="http://schemas.openxmlformats.org/drawingml/2006/main" xmlns:r="http://schemas.openxmlformats.org/officeDocument/2006/relationships">
  <c:date1904 val="1"/>
  <c:lang val="en-US"/>
  <c:chart>
    <c:title>
      <c:tx>
        <c:rich>
          <a:bodyPr/>
          <a:lstStyle/>
          <a:p>
            <a:pPr>
              <a:defRPr sz="1600"/>
            </a:pPr>
            <a:r>
              <a:rPr lang="ru-RU" sz="1600" dirty="0" smtClean="0"/>
              <a:t>Стоимость питания</a:t>
            </a:r>
            <a:endParaRPr lang="en-US" sz="1600" dirty="0"/>
          </a:p>
        </c:rich>
      </c:tx>
      <c:layout/>
    </c:title>
    <c:plotArea>
      <c:layout/>
      <c:barChart>
        <c:barDir val="bar"/>
        <c:grouping val="clustered"/>
        <c:ser>
          <c:idx val="0"/>
          <c:order val="0"/>
          <c:tx>
            <c:strRef>
              <c:f>Sheet1!$G$1</c:f>
              <c:strCache>
                <c:ptCount val="1"/>
                <c:pt idx="0">
                  <c:v>mWatt/GB</c:v>
                </c:pt>
              </c:strCache>
            </c:strRef>
          </c:tx>
          <c:spPr>
            <a:solidFill>
              <a:schemeClr val="accent2"/>
            </a:solidFill>
          </c:spPr>
          <c:cat>
            <c:strRef>
              <c:f>Sheet1!$A$2:$A$4</c:f>
              <c:strCache>
                <c:ptCount val="3"/>
                <c:pt idx="0">
                  <c:v>15K HDD</c:v>
                </c:pt>
                <c:pt idx="1">
                  <c:v>7200 HDD</c:v>
                </c:pt>
                <c:pt idx="2">
                  <c:v>FLASH</c:v>
                </c:pt>
              </c:strCache>
            </c:strRef>
          </c:cat>
          <c:val>
            <c:numRef>
              <c:f>Sheet1!$G$2:$G$4</c:f>
              <c:numCache>
                <c:formatCode>0</c:formatCode>
                <c:ptCount val="3"/>
                <c:pt idx="0">
                  <c:v>28.333333333332789</c:v>
                </c:pt>
                <c:pt idx="1">
                  <c:v>6</c:v>
                </c:pt>
                <c:pt idx="2">
                  <c:v>25</c:v>
                </c:pt>
              </c:numCache>
            </c:numRef>
          </c:val>
        </c:ser>
        <c:axId val="78475648"/>
        <c:axId val="78477184"/>
      </c:barChart>
      <c:catAx>
        <c:axId val="78475648"/>
        <c:scaling>
          <c:orientation val="maxMin"/>
        </c:scaling>
        <c:axPos val="l"/>
        <c:majorTickMark val="none"/>
        <c:tickLblPos val="nextTo"/>
        <c:crossAx val="78477184"/>
        <c:crosses val="autoZero"/>
        <c:auto val="1"/>
        <c:lblAlgn val="ctr"/>
        <c:lblOffset val="100"/>
      </c:catAx>
      <c:valAx>
        <c:axId val="78477184"/>
        <c:scaling>
          <c:orientation val="minMax"/>
        </c:scaling>
        <c:axPos val="t"/>
        <c:majorGridlines/>
        <c:numFmt formatCode="0" sourceLinked="1"/>
        <c:majorTickMark val="none"/>
        <c:tickLblPos val="nextTo"/>
        <c:crossAx val="78475648"/>
        <c:crosses val="autoZero"/>
        <c:crossBetween val="between"/>
      </c:valAx>
      <c:dTable>
        <c:showHorzBorder val="1"/>
        <c:showVertBorder val="1"/>
        <c:showOutline val="1"/>
      </c:dTable>
    </c:plotArea>
    <c:plotVisOnly val="1"/>
    <c:dispBlanksAs val="gap"/>
  </c:chart>
  <c:txPr>
    <a:bodyPr/>
    <a:lstStyle/>
    <a:p>
      <a:pPr>
        <a:defRPr>
          <a:solidFill>
            <a:schemeClr val="bg2"/>
          </a:solidFill>
        </a:defRPr>
      </a:pPr>
      <a:endParaRPr lang="en-US"/>
    </a:p>
  </c:txPr>
  <c:externalData r:id="rId1"/>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TextBox 3"/>
          <p:cNvSpPr txBox="1"/>
          <p:nvPr/>
        </p:nvSpPr>
        <p:spPr>
          <a:xfrm>
            <a:off x="3313853" y="8953500"/>
            <a:ext cx="306494" cy="215444"/>
          </a:xfrm>
          <a:prstGeom prst="rect">
            <a:avLst/>
          </a:prstGeom>
          <a:noFill/>
        </p:spPr>
        <p:txBody>
          <a:bodyPr wrap="none" rtlCol="0">
            <a:spAutoFit/>
          </a:bodyPr>
          <a:lstStyle/>
          <a:p>
            <a:pPr marL="0" marR="0" indent="0" algn="l" defTabSz="914400" rtl="0" eaLnBrk="1" fontAlgn="auto" latinLnBrk="0" hangingPunct="1">
              <a:lnSpc>
                <a:spcPct val="100000"/>
              </a:lnSpc>
              <a:spcBef>
                <a:spcPts val="0"/>
              </a:spcBef>
              <a:spcAft>
                <a:spcPts val="0"/>
              </a:spcAft>
              <a:buClrTx/>
              <a:buSzTx/>
              <a:buFontTx/>
              <a:buNone/>
              <a:tabLst/>
              <a:defRPr/>
            </a:pPr>
            <a:fld id="{214F65B6-1DED-4BB3-85B7-01A8FEA87DE0}" type="slidenum">
              <a:rPr lang="en-US" sz="800" smtClean="0">
                <a:latin typeface="MetaNormalLF-Roman" pitchFamily="34" charset="0"/>
                <a:cs typeface="Arial" pitchFamily="34" charset="0"/>
              </a:rPr>
              <a:pPr marL="0" marR="0" indent="0" algn="l" defTabSz="914400" rtl="0" eaLnBrk="1" fontAlgn="auto" latinLnBrk="0" hangingPunct="1">
                <a:lnSpc>
                  <a:spcPct val="100000"/>
                </a:lnSpc>
                <a:spcBef>
                  <a:spcPts val="0"/>
                </a:spcBef>
                <a:spcAft>
                  <a:spcPts val="0"/>
                </a:spcAft>
                <a:buClrTx/>
                <a:buSzTx/>
                <a:buFontTx/>
                <a:buNone/>
                <a:tabLst/>
                <a:defRPr/>
              </a:pPr>
              <a:t>‹#›</a:t>
            </a:fld>
            <a:endParaRPr lang="en-US" sz="800" dirty="0" smtClean="0">
              <a:latin typeface="MetaNormalLF-Roman" pitchFamily="34" charset="0"/>
              <a:cs typeface="Arial" pitchFamily="34" charset="0"/>
            </a:endParaRPr>
          </a:p>
        </p:txBody>
      </p:sp>
      <p:sp>
        <p:nvSpPr>
          <p:cNvPr id="6" name="TextBox 5"/>
          <p:cNvSpPr txBox="1"/>
          <p:nvPr/>
        </p:nvSpPr>
        <p:spPr>
          <a:xfrm>
            <a:off x="298450" y="174625"/>
            <a:ext cx="6337300" cy="369332"/>
          </a:xfrm>
          <a:prstGeom prst="rect">
            <a:avLst/>
          </a:prstGeom>
          <a:noFill/>
        </p:spPr>
        <p:txBody>
          <a:bodyPr wrap="square" lIns="0" tIns="0" rIns="0" bIns="0" rtlCol="0">
            <a:spAutoFit/>
          </a:bodyPr>
          <a:lstStyle/>
          <a:p>
            <a:pPr algn="ctr"/>
            <a:r>
              <a:rPr lang="en-US" sz="1400" b="0" dirty="0" smtClean="0">
                <a:latin typeface="MetaNormalLF-Roman" pitchFamily="34" charset="0"/>
                <a:cs typeface="Arial" pitchFamily="34" charset="0"/>
              </a:rPr>
              <a:t>Title</a:t>
            </a:r>
          </a:p>
          <a:p>
            <a:pPr algn="ctr"/>
            <a:r>
              <a:rPr lang="en-US" sz="1000" i="0" dirty="0" smtClean="0">
                <a:latin typeface="MetaNormalLF-Roman" pitchFamily="34" charset="0"/>
                <a:cs typeface="Arial" pitchFamily="34" charset="0"/>
              </a:rPr>
              <a:t>Month Year</a:t>
            </a:r>
          </a:p>
        </p:txBody>
      </p:sp>
    </p:spTree>
    <p:extLst>
      <p:ext uri="{BB962C8B-B14F-4D97-AF65-F5344CB8AC3E}">
        <p14:creationId xmlns:p14="http://schemas.microsoft.com/office/powerpoint/2010/main" xmlns="" val="319292739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2095500" y="692150"/>
            <a:ext cx="2800350" cy="2100263"/>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298450" y="2997200"/>
            <a:ext cx="6337300" cy="5842000"/>
          </a:xfrm>
          <a:prstGeom prst="rect">
            <a:avLst/>
          </a:prstGeom>
        </p:spPr>
        <p:txBody>
          <a:bodyPr vert="horz" lIns="0" tIns="0" rIns="0" bIns="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TextBox 5"/>
          <p:cNvSpPr txBox="1"/>
          <p:nvPr/>
        </p:nvSpPr>
        <p:spPr>
          <a:xfrm>
            <a:off x="3313853" y="8953500"/>
            <a:ext cx="306494" cy="215444"/>
          </a:xfrm>
          <a:prstGeom prst="rect">
            <a:avLst/>
          </a:prstGeom>
          <a:noFill/>
        </p:spPr>
        <p:txBody>
          <a:bodyPr wrap="none" rtlCol="0">
            <a:spAutoFit/>
          </a:bodyPr>
          <a:lstStyle/>
          <a:p>
            <a:pPr marL="0" marR="0" indent="0" algn="l" defTabSz="914400" rtl="0" eaLnBrk="1" fontAlgn="auto" latinLnBrk="0" hangingPunct="1">
              <a:lnSpc>
                <a:spcPct val="100000"/>
              </a:lnSpc>
              <a:spcBef>
                <a:spcPts val="0"/>
              </a:spcBef>
              <a:spcAft>
                <a:spcPts val="0"/>
              </a:spcAft>
              <a:buClrTx/>
              <a:buSzTx/>
              <a:buFontTx/>
              <a:buNone/>
              <a:tabLst/>
              <a:defRPr/>
            </a:pPr>
            <a:fld id="{214F65B6-1DED-4BB3-85B7-01A8FEA87DE0}" type="slidenum">
              <a:rPr lang="en-US" sz="800" smtClean="0">
                <a:latin typeface="MetaNormalLF-Roman" pitchFamily="34" charset="0"/>
                <a:cs typeface="Arial" pitchFamily="34" charset="0"/>
              </a:rPr>
              <a:pPr marL="0" marR="0" indent="0" algn="l" defTabSz="914400" rtl="0" eaLnBrk="1" fontAlgn="auto" latinLnBrk="0" hangingPunct="1">
                <a:lnSpc>
                  <a:spcPct val="100000"/>
                </a:lnSpc>
                <a:spcBef>
                  <a:spcPts val="0"/>
                </a:spcBef>
                <a:spcAft>
                  <a:spcPts val="0"/>
                </a:spcAft>
                <a:buClrTx/>
                <a:buSzTx/>
                <a:buFontTx/>
                <a:buNone/>
                <a:tabLst/>
                <a:defRPr/>
              </a:pPr>
              <a:t>‹#›</a:t>
            </a:fld>
            <a:endParaRPr lang="en-US" sz="800" dirty="0" smtClean="0">
              <a:latin typeface="MetaNormalLF-Roman" pitchFamily="34" charset="0"/>
              <a:cs typeface="Arial" pitchFamily="34" charset="0"/>
            </a:endParaRPr>
          </a:p>
        </p:txBody>
      </p:sp>
      <p:sp>
        <p:nvSpPr>
          <p:cNvPr id="7" name="TextBox 6"/>
          <p:cNvSpPr txBox="1"/>
          <p:nvPr/>
        </p:nvSpPr>
        <p:spPr>
          <a:xfrm>
            <a:off x="298450" y="174625"/>
            <a:ext cx="6337300" cy="369332"/>
          </a:xfrm>
          <a:prstGeom prst="rect">
            <a:avLst/>
          </a:prstGeom>
          <a:noFill/>
        </p:spPr>
        <p:txBody>
          <a:bodyPr wrap="square" lIns="0" tIns="0" rIns="0" bIns="0" rtlCol="0">
            <a:spAutoFit/>
          </a:bodyPr>
          <a:lstStyle/>
          <a:p>
            <a:pPr algn="ctr"/>
            <a:r>
              <a:rPr lang="en-US" sz="1400" b="0" dirty="0" smtClean="0">
                <a:latin typeface="MetaNormalLF-Roman" pitchFamily="34" charset="0"/>
                <a:cs typeface="Arial" pitchFamily="34" charset="0"/>
              </a:rPr>
              <a:t>Title</a:t>
            </a:r>
          </a:p>
          <a:p>
            <a:pPr algn="ctr"/>
            <a:r>
              <a:rPr lang="en-US" sz="1000" i="0" dirty="0" smtClean="0">
                <a:latin typeface="MetaNormalLF-Roman" pitchFamily="34" charset="0"/>
                <a:cs typeface="Arial" pitchFamily="34" charset="0"/>
              </a:rPr>
              <a:t>Month Year</a:t>
            </a:r>
          </a:p>
        </p:txBody>
      </p:sp>
    </p:spTree>
    <p:extLst>
      <p:ext uri="{BB962C8B-B14F-4D97-AF65-F5344CB8AC3E}">
        <p14:creationId xmlns:p14="http://schemas.microsoft.com/office/powerpoint/2010/main" xmlns="" val="3516042971"/>
      </p:ext>
    </p:extLst>
  </p:cSld>
  <p:clrMap bg1="lt1" tx1="dk1" bg2="lt2" tx2="dk2" accent1="accent1" accent2="accent2" accent3="accent3" accent4="accent4" accent5="accent5" accent6="accent6" hlink="hlink" folHlink="folHlink"/>
  <p:notesStyle>
    <a:lvl1pPr marL="0" algn="l" defTabSz="914400" rtl="0" eaLnBrk="1" latinLnBrk="0" hangingPunct="1">
      <a:spcBef>
        <a:spcPts val="1200"/>
      </a:spcBef>
      <a:buFont typeface="Arial" pitchFamily="34" charset="0"/>
      <a:buNone/>
      <a:defRPr sz="1100" kern="1200">
        <a:solidFill>
          <a:schemeClr val="tx1"/>
        </a:solidFill>
        <a:latin typeface="MetaNormalLF-Roman" pitchFamily="34" charset="0"/>
        <a:ea typeface="+mn-ea"/>
        <a:cs typeface="Arial" pitchFamily="34" charset="0"/>
      </a:defRPr>
    </a:lvl1pPr>
    <a:lvl2pPr marL="338138" indent="-112713" algn="l" defTabSz="914400" rtl="0" eaLnBrk="1" latinLnBrk="0" hangingPunct="1">
      <a:spcBef>
        <a:spcPts val="600"/>
      </a:spcBef>
      <a:buFont typeface="Arial" pitchFamily="34" charset="0"/>
      <a:buChar char="•"/>
      <a:defRPr sz="1100" kern="1200">
        <a:solidFill>
          <a:schemeClr val="tx1"/>
        </a:solidFill>
        <a:latin typeface="MetaNormalLF-Roman" pitchFamily="34" charset="0"/>
        <a:ea typeface="+mn-ea"/>
        <a:cs typeface="Arial" pitchFamily="34" charset="0"/>
      </a:defRPr>
    </a:lvl2pPr>
    <a:lvl3pPr marL="627063" indent="-163513" algn="l" defTabSz="914400" rtl="0" eaLnBrk="1" latinLnBrk="0" hangingPunct="1">
      <a:spcBef>
        <a:spcPts val="600"/>
      </a:spcBef>
      <a:buFont typeface="Arial" pitchFamily="34" charset="0"/>
      <a:buChar char="–"/>
      <a:defRPr sz="1100" kern="1200">
        <a:solidFill>
          <a:schemeClr val="tx1"/>
        </a:solidFill>
        <a:latin typeface="MetaNormalLF-Roman" pitchFamily="34" charset="0"/>
        <a:ea typeface="+mn-ea"/>
        <a:cs typeface="Arial" pitchFamily="34" charset="0"/>
      </a:defRPr>
    </a:lvl3pPr>
    <a:lvl4pPr marL="801688" indent="-112713" algn="l" defTabSz="914400" rtl="0" eaLnBrk="1" latinLnBrk="0" hangingPunct="1">
      <a:spcBef>
        <a:spcPts val="600"/>
      </a:spcBef>
      <a:buFont typeface="Wingdings" pitchFamily="2" charset="2"/>
      <a:buChar char="§"/>
      <a:defRPr sz="1100" kern="1200">
        <a:solidFill>
          <a:schemeClr val="tx1"/>
        </a:solidFill>
        <a:latin typeface="MetaNormalLF-Roman" pitchFamily="34" charset="0"/>
        <a:ea typeface="+mn-ea"/>
        <a:cs typeface="Arial" pitchFamily="34" charset="0"/>
      </a:defRPr>
    </a:lvl4pPr>
    <a:lvl5pPr marL="1089025" indent="-174625" algn="l" defTabSz="914400" rtl="0" eaLnBrk="1" latinLnBrk="0" hangingPunct="1">
      <a:spcBef>
        <a:spcPts val="600"/>
      </a:spcBef>
      <a:buFont typeface="Arial" pitchFamily="34" charset="0"/>
      <a:buChar char="—"/>
      <a:defRPr sz="1100" kern="1200">
        <a:solidFill>
          <a:schemeClr val="tx1"/>
        </a:solidFill>
        <a:latin typeface="MetaNormalLF-Roman" pitchFamily="34" charset="0"/>
        <a:ea typeface="+mn-ea"/>
        <a:cs typeface="Arial"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xfrm>
            <a:off x="3927901" y="8757680"/>
            <a:ext cx="3004994" cy="461312"/>
          </a:xfrm>
          <a:prstGeom prst="rect">
            <a:avLst/>
          </a:prstGeo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71863" tIns="35931" rIns="71863" bIns="35931"/>
          <a:lstStyle>
            <a:lvl1pPr defTabSz="892046" eaLnBrk="0" hangingPunct="0">
              <a:defRPr sz="1900">
                <a:solidFill>
                  <a:schemeClr val="tx1"/>
                </a:solidFill>
                <a:latin typeface="Times"/>
              </a:defRPr>
            </a:lvl1pPr>
            <a:lvl2pPr marL="583884" indent="-224571" defTabSz="892046" eaLnBrk="0" hangingPunct="0">
              <a:defRPr sz="1900">
                <a:solidFill>
                  <a:schemeClr val="tx1"/>
                </a:solidFill>
                <a:latin typeface="Times"/>
              </a:defRPr>
            </a:lvl2pPr>
            <a:lvl3pPr marL="898284" indent="-179657" defTabSz="892046" eaLnBrk="0" hangingPunct="0">
              <a:defRPr sz="1900">
                <a:solidFill>
                  <a:schemeClr val="tx1"/>
                </a:solidFill>
                <a:latin typeface="Times"/>
              </a:defRPr>
            </a:lvl3pPr>
            <a:lvl4pPr marL="1257597" indent="-179657" defTabSz="892046" eaLnBrk="0" hangingPunct="0">
              <a:defRPr sz="1900">
                <a:solidFill>
                  <a:schemeClr val="tx1"/>
                </a:solidFill>
                <a:latin typeface="Times"/>
              </a:defRPr>
            </a:lvl4pPr>
            <a:lvl5pPr marL="1616911" indent="-179657" defTabSz="892046" eaLnBrk="0" hangingPunct="0">
              <a:defRPr sz="1900">
                <a:solidFill>
                  <a:schemeClr val="tx1"/>
                </a:solidFill>
                <a:latin typeface="Times"/>
              </a:defRPr>
            </a:lvl5pPr>
            <a:lvl6pPr marL="1976224" indent="-179657" defTabSz="892046" eaLnBrk="0" fontAlgn="base" hangingPunct="0">
              <a:spcBef>
                <a:spcPct val="0"/>
              </a:spcBef>
              <a:spcAft>
                <a:spcPct val="0"/>
              </a:spcAft>
              <a:defRPr sz="1900">
                <a:solidFill>
                  <a:schemeClr val="tx1"/>
                </a:solidFill>
                <a:latin typeface="Times"/>
              </a:defRPr>
            </a:lvl6pPr>
            <a:lvl7pPr marL="2335538" indent="-179657" defTabSz="892046" eaLnBrk="0" fontAlgn="base" hangingPunct="0">
              <a:spcBef>
                <a:spcPct val="0"/>
              </a:spcBef>
              <a:spcAft>
                <a:spcPct val="0"/>
              </a:spcAft>
              <a:defRPr sz="1900">
                <a:solidFill>
                  <a:schemeClr val="tx1"/>
                </a:solidFill>
                <a:latin typeface="Times"/>
              </a:defRPr>
            </a:lvl7pPr>
            <a:lvl8pPr marL="2694851" indent="-179657" defTabSz="892046" eaLnBrk="0" fontAlgn="base" hangingPunct="0">
              <a:spcBef>
                <a:spcPct val="0"/>
              </a:spcBef>
              <a:spcAft>
                <a:spcPct val="0"/>
              </a:spcAft>
              <a:defRPr sz="1900">
                <a:solidFill>
                  <a:schemeClr val="tx1"/>
                </a:solidFill>
                <a:latin typeface="Times"/>
              </a:defRPr>
            </a:lvl8pPr>
            <a:lvl9pPr marL="3054165" indent="-179657" defTabSz="892046" eaLnBrk="0" fontAlgn="base" hangingPunct="0">
              <a:spcBef>
                <a:spcPct val="0"/>
              </a:spcBef>
              <a:spcAft>
                <a:spcPct val="0"/>
              </a:spcAft>
              <a:defRPr sz="1900">
                <a:solidFill>
                  <a:schemeClr val="tx1"/>
                </a:solidFill>
                <a:latin typeface="Times"/>
              </a:defRPr>
            </a:lvl9pPr>
          </a:lstStyle>
          <a:p>
            <a:fld id="{5ABA2F9D-5D3B-4329-AA5C-D49D22A24905}" type="slidenum">
              <a:rPr lang="de-DE" sz="1200" smtClean="0"/>
              <a:pPr/>
              <a:t>3</a:t>
            </a:fld>
            <a:endParaRPr lang="de-DE" sz="1200" dirty="0" smtClean="0"/>
          </a:p>
        </p:txBody>
      </p:sp>
      <p:sp>
        <p:nvSpPr>
          <p:cNvPr id="30723" name="Rectangle 2"/>
          <p:cNvSpPr>
            <a:spLocks noGrp="1" noRot="1" noChangeAspect="1" noChangeArrowheads="1" noTextEdit="1"/>
          </p:cNvSpPr>
          <p:nvPr>
            <p:ph type="sldImg"/>
          </p:nvPr>
        </p:nvSpPr>
        <p:spPr>
          <a:xfrm>
            <a:off x="1157288" y="688975"/>
            <a:ext cx="4616450" cy="3462338"/>
          </a:xfrm>
          <a:ln/>
        </p:spPr>
      </p:sp>
      <p:sp>
        <p:nvSpPr>
          <p:cNvPr id="30724" name="Rectangle 3"/>
          <p:cNvSpPr>
            <a:spLocks noGrp="1" noChangeArrowheads="1"/>
          </p:cNvSpPr>
          <p:nvPr>
            <p:ph type="body" idx="1"/>
          </p:nvPr>
        </p:nvSpPr>
        <p:spPr>
          <a:xfrm>
            <a:off x="924212" y="4381255"/>
            <a:ext cx="5085776" cy="4149392"/>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smtClean="0">
              <a:latin typeface="Time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xfrm>
            <a:off x="3927901" y="8757680"/>
            <a:ext cx="3004994" cy="461312"/>
          </a:xfrm>
          <a:prstGeom prst="rect">
            <a:avLst/>
          </a:prstGeo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71863" tIns="35931" rIns="71863" bIns="35931"/>
          <a:lstStyle>
            <a:lvl1pPr defTabSz="892046" eaLnBrk="0" hangingPunct="0">
              <a:defRPr sz="1900">
                <a:solidFill>
                  <a:schemeClr val="tx1"/>
                </a:solidFill>
                <a:latin typeface="Times"/>
              </a:defRPr>
            </a:lvl1pPr>
            <a:lvl2pPr marL="583884" indent="-224571" defTabSz="892046" eaLnBrk="0" hangingPunct="0">
              <a:defRPr sz="1900">
                <a:solidFill>
                  <a:schemeClr val="tx1"/>
                </a:solidFill>
                <a:latin typeface="Times"/>
              </a:defRPr>
            </a:lvl2pPr>
            <a:lvl3pPr marL="898284" indent="-179657" defTabSz="892046" eaLnBrk="0" hangingPunct="0">
              <a:defRPr sz="1900">
                <a:solidFill>
                  <a:schemeClr val="tx1"/>
                </a:solidFill>
                <a:latin typeface="Times"/>
              </a:defRPr>
            </a:lvl3pPr>
            <a:lvl4pPr marL="1257597" indent="-179657" defTabSz="892046" eaLnBrk="0" hangingPunct="0">
              <a:defRPr sz="1900">
                <a:solidFill>
                  <a:schemeClr val="tx1"/>
                </a:solidFill>
                <a:latin typeface="Times"/>
              </a:defRPr>
            </a:lvl4pPr>
            <a:lvl5pPr marL="1616911" indent="-179657" defTabSz="892046" eaLnBrk="0" hangingPunct="0">
              <a:defRPr sz="1900">
                <a:solidFill>
                  <a:schemeClr val="tx1"/>
                </a:solidFill>
                <a:latin typeface="Times"/>
              </a:defRPr>
            </a:lvl5pPr>
            <a:lvl6pPr marL="1976224" indent="-179657" defTabSz="892046" eaLnBrk="0" fontAlgn="base" hangingPunct="0">
              <a:spcBef>
                <a:spcPct val="0"/>
              </a:spcBef>
              <a:spcAft>
                <a:spcPct val="0"/>
              </a:spcAft>
              <a:defRPr sz="1900">
                <a:solidFill>
                  <a:schemeClr val="tx1"/>
                </a:solidFill>
                <a:latin typeface="Times"/>
              </a:defRPr>
            </a:lvl6pPr>
            <a:lvl7pPr marL="2335538" indent="-179657" defTabSz="892046" eaLnBrk="0" fontAlgn="base" hangingPunct="0">
              <a:spcBef>
                <a:spcPct val="0"/>
              </a:spcBef>
              <a:spcAft>
                <a:spcPct val="0"/>
              </a:spcAft>
              <a:defRPr sz="1900">
                <a:solidFill>
                  <a:schemeClr val="tx1"/>
                </a:solidFill>
                <a:latin typeface="Times"/>
              </a:defRPr>
            </a:lvl7pPr>
            <a:lvl8pPr marL="2694851" indent="-179657" defTabSz="892046" eaLnBrk="0" fontAlgn="base" hangingPunct="0">
              <a:spcBef>
                <a:spcPct val="0"/>
              </a:spcBef>
              <a:spcAft>
                <a:spcPct val="0"/>
              </a:spcAft>
              <a:defRPr sz="1900">
                <a:solidFill>
                  <a:schemeClr val="tx1"/>
                </a:solidFill>
                <a:latin typeface="Times"/>
              </a:defRPr>
            </a:lvl8pPr>
            <a:lvl9pPr marL="3054165" indent="-179657" defTabSz="892046" eaLnBrk="0" fontAlgn="base" hangingPunct="0">
              <a:spcBef>
                <a:spcPct val="0"/>
              </a:spcBef>
              <a:spcAft>
                <a:spcPct val="0"/>
              </a:spcAft>
              <a:defRPr sz="1900">
                <a:solidFill>
                  <a:schemeClr val="tx1"/>
                </a:solidFill>
                <a:latin typeface="Times"/>
              </a:defRPr>
            </a:lvl9pPr>
          </a:lstStyle>
          <a:p>
            <a:fld id="{5ABA2F9D-5D3B-4329-AA5C-D49D22A24905}" type="slidenum">
              <a:rPr lang="de-DE" sz="1200" smtClean="0"/>
              <a:pPr/>
              <a:t>4</a:t>
            </a:fld>
            <a:endParaRPr lang="de-DE" sz="1200" dirty="0" smtClean="0"/>
          </a:p>
        </p:txBody>
      </p:sp>
      <p:sp>
        <p:nvSpPr>
          <p:cNvPr id="30723" name="Rectangle 2"/>
          <p:cNvSpPr>
            <a:spLocks noGrp="1" noRot="1" noChangeAspect="1" noChangeArrowheads="1" noTextEdit="1"/>
          </p:cNvSpPr>
          <p:nvPr>
            <p:ph type="sldImg"/>
          </p:nvPr>
        </p:nvSpPr>
        <p:spPr>
          <a:xfrm>
            <a:off x="1157288" y="688975"/>
            <a:ext cx="4616450" cy="3462338"/>
          </a:xfrm>
          <a:ln/>
        </p:spPr>
      </p:sp>
      <p:sp>
        <p:nvSpPr>
          <p:cNvPr id="30724" name="Rectangle 3"/>
          <p:cNvSpPr>
            <a:spLocks noGrp="1" noChangeArrowheads="1"/>
          </p:cNvSpPr>
          <p:nvPr>
            <p:ph type="body" idx="1"/>
          </p:nvPr>
        </p:nvSpPr>
        <p:spPr>
          <a:xfrm>
            <a:off x="924212" y="4381255"/>
            <a:ext cx="5085776" cy="4149392"/>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smtClean="0">
              <a:latin typeface="Time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xfrm>
            <a:off x="3927901" y="8757680"/>
            <a:ext cx="3004994" cy="461312"/>
          </a:xfrm>
          <a:prstGeom prst="rect">
            <a:avLst/>
          </a:prstGeo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71863" tIns="35931" rIns="71863" bIns="35931"/>
          <a:lstStyle>
            <a:lvl1pPr defTabSz="892046" eaLnBrk="0" hangingPunct="0">
              <a:defRPr sz="1900">
                <a:solidFill>
                  <a:schemeClr val="tx1"/>
                </a:solidFill>
                <a:latin typeface="Times"/>
              </a:defRPr>
            </a:lvl1pPr>
            <a:lvl2pPr marL="583884" indent="-224571" defTabSz="892046" eaLnBrk="0" hangingPunct="0">
              <a:defRPr sz="1900">
                <a:solidFill>
                  <a:schemeClr val="tx1"/>
                </a:solidFill>
                <a:latin typeface="Times"/>
              </a:defRPr>
            </a:lvl2pPr>
            <a:lvl3pPr marL="898284" indent="-179657" defTabSz="892046" eaLnBrk="0" hangingPunct="0">
              <a:defRPr sz="1900">
                <a:solidFill>
                  <a:schemeClr val="tx1"/>
                </a:solidFill>
                <a:latin typeface="Times"/>
              </a:defRPr>
            </a:lvl3pPr>
            <a:lvl4pPr marL="1257597" indent="-179657" defTabSz="892046" eaLnBrk="0" hangingPunct="0">
              <a:defRPr sz="1900">
                <a:solidFill>
                  <a:schemeClr val="tx1"/>
                </a:solidFill>
                <a:latin typeface="Times"/>
              </a:defRPr>
            </a:lvl4pPr>
            <a:lvl5pPr marL="1616911" indent="-179657" defTabSz="892046" eaLnBrk="0" hangingPunct="0">
              <a:defRPr sz="1900">
                <a:solidFill>
                  <a:schemeClr val="tx1"/>
                </a:solidFill>
                <a:latin typeface="Times"/>
              </a:defRPr>
            </a:lvl5pPr>
            <a:lvl6pPr marL="1976224" indent="-179657" defTabSz="892046" eaLnBrk="0" fontAlgn="base" hangingPunct="0">
              <a:spcBef>
                <a:spcPct val="0"/>
              </a:spcBef>
              <a:spcAft>
                <a:spcPct val="0"/>
              </a:spcAft>
              <a:defRPr sz="1900">
                <a:solidFill>
                  <a:schemeClr val="tx1"/>
                </a:solidFill>
                <a:latin typeface="Times"/>
              </a:defRPr>
            </a:lvl6pPr>
            <a:lvl7pPr marL="2335538" indent="-179657" defTabSz="892046" eaLnBrk="0" fontAlgn="base" hangingPunct="0">
              <a:spcBef>
                <a:spcPct val="0"/>
              </a:spcBef>
              <a:spcAft>
                <a:spcPct val="0"/>
              </a:spcAft>
              <a:defRPr sz="1900">
                <a:solidFill>
                  <a:schemeClr val="tx1"/>
                </a:solidFill>
                <a:latin typeface="Times"/>
              </a:defRPr>
            </a:lvl7pPr>
            <a:lvl8pPr marL="2694851" indent="-179657" defTabSz="892046" eaLnBrk="0" fontAlgn="base" hangingPunct="0">
              <a:spcBef>
                <a:spcPct val="0"/>
              </a:spcBef>
              <a:spcAft>
                <a:spcPct val="0"/>
              </a:spcAft>
              <a:defRPr sz="1900">
                <a:solidFill>
                  <a:schemeClr val="tx1"/>
                </a:solidFill>
                <a:latin typeface="Times"/>
              </a:defRPr>
            </a:lvl8pPr>
            <a:lvl9pPr marL="3054165" indent="-179657" defTabSz="892046" eaLnBrk="0" fontAlgn="base" hangingPunct="0">
              <a:spcBef>
                <a:spcPct val="0"/>
              </a:spcBef>
              <a:spcAft>
                <a:spcPct val="0"/>
              </a:spcAft>
              <a:defRPr sz="1900">
                <a:solidFill>
                  <a:schemeClr val="tx1"/>
                </a:solidFill>
                <a:latin typeface="Times"/>
              </a:defRPr>
            </a:lvl9pPr>
          </a:lstStyle>
          <a:p>
            <a:fld id="{5ABA2F9D-5D3B-4329-AA5C-D49D22A24905}" type="slidenum">
              <a:rPr lang="de-DE" sz="1200" smtClean="0"/>
              <a:pPr/>
              <a:t>5</a:t>
            </a:fld>
            <a:endParaRPr lang="de-DE" sz="1200" dirty="0" smtClean="0"/>
          </a:p>
        </p:txBody>
      </p:sp>
      <p:sp>
        <p:nvSpPr>
          <p:cNvPr id="30723" name="Rectangle 2"/>
          <p:cNvSpPr>
            <a:spLocks noGrp="1" noRot="1" noChangeAspect="1" noChangeArrowheads="1" noTextEdit="1"/>
          </p:cNvSpPr>
          <p:nvPr>
            <p:ph type="sldImg"/>
          </p:nvPr>
        </p:nvSpPr>
        <p:spPr>
          <a:xfrm>
            <a:off x="1157288" y="688975"/>
            <a:ext cx="4616450" cy="3462338"/>
          </a:xfrm>
          <a:ln/>
        </p:spPr>
      </p:sp>
      <p:sp>
        <p:nvSpPr>
          <p:cNvPr id="30724" name="Rectangle 3"/>
          <p:cNvSpPr>
            <a:spLocks noGrp="1" noChangeArrowheads="1"/>
          </p:cNvSpPr>
          <p:nvPr>
            <p:ph type="body" idx="1"/>
          </p:nvPr>
        </p:nvSpPr>
        <p:spPr>
          <a:xfrm>
            <a:off x="924212" y="4381255"/>
            <a:ext cx="5085776" cy="4149392"/>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smtClean="0">
              <a:latin typeface="Time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p:spPr>
      </p:sp>
      <p:sp>
        <p:nvSpPr>
          <p:cNvPr id="47107" name="Notes Placeholder 2"/>
          <p:cNvSpPr>
            <a:spLocks noGrp="1"/>
          </p:cNvSpPr>
          <p:nvPr>
            <p:ph type="body" idx="1"/>
          </p:nvPr>
        </p:nvSpPr>
        <p:spPr bwMode="auto">
          <a:noFill/>
        </p:spPr>
        <p:txBody>
          <a:bodyPr/>
          <a:lstStyle/>
          <a:p>
            <a:r>
              <a:rPr lang="en-US" smtClean="0"/>
              <a:t>The VNX series has been expressly designed to take advantage of the latest innovation in FLASH drive technology, maximizing the storage system’s performance and efficiency while minimizing cost per GB. When even a few FLASH drives are combined with the EMC FAST Suite, an unrivaled set of software that tiers data across heterogeneous drives and boosts the most active data to cache, customers receive the optimal benefits of a FLASH 1</a:t>
            </a:r>
            <a:r>
              <a:rPr lang="en-US" baseline="30000" smtClean="0"/>
              <a:t>st</a:t>
            </a:r>
            <a:r>
              <a:rPr lang="en-US" smtClean="0"/>
              <a:t> strategy.</a:t>
            </a:r>
          </a:p>
          <a:p>
            <a:r>
              <a:rPr lang="en-US" smtClean="0"/>
              <a:t> FLASH 1</a:t>
            </a:r>
            <a:r>
              <a:rPr lang="en-US" baseline="30000" smtClean="0"/>
              <a:t>st</a:t>
            </a:r>
            <a:r>
              <a:rPr lang="en-US" smtClean="0"/>
              <a:t>, available only through EMC, ensures customers never have to make concessions for cost or performance. Highly active data is served from up to 2TB of FLASH drives with FAST Cache, which dynamically absorbs unpredicted spikes in system workloads. </a:t>
            </a:r>
          </a:p>
          <a:p>
            <a:r>
              <a:rPr lang="en-US" smtClean="0"/>
              <a:t> As that data ages and becomes less active over time, FAST VP (Fully Automated Storage Tiering for Virtual Pools) tiers the data from high performance to high capacity drives in 1 GB increments, resulting in overall lower costs –regardless of application type or data age. </a:t>
            </a:r>
          </a:p>
          <a:p>
            <a:r>
              <a:rPr lang="en-US" smtClean="0"/>
              <a:t>Best of all, this all happens automatically based on customer-defined policies, saving application and storage administrators time and money by intelligently doing the work associated with pre- and post-provisioning tasks. </a:t>
            </a:r>
          </a:p>
          <a:p>
            <a:r>
              <a:rPr lang="en-US" b="1" smtClean="0"/>
              <a:t/>
            </a:r>
            <a:br>
              <a:rPr lang="en-US" b="1" smtClean="0"/>
            </a:br>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Slide Image Placeholder 1"/>
          <p:cNvSpPr>
            <a:spLocks noGrp="1" noRot="1" noChangeAspect="1"/>
          </p:cNvSpPr>
          <p:nvPr>
            <p:ph type="sldImg"/>
          </p:nvPr>
        </p:nvSpPr>
        <p:spPr bwMode="auto">
          <a:noFill/>
          <a:ln>
            <a:solidFill>
              <a:srgbClr val="000000"/>
            </a:solidFill>
            <a:miter lim="800000"/>
            <a:headEnd/>
            <a:tailEnd/>
          </a:ln>
        </p:spPr>
      </p:sp>
      <p:sp>
        <p:nvSpPr>
          <p:cNvPr id="30722"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smtClean="0">
                <a:cs typeface="Arial" charset="0"/>
              </a:rPr>
              <a:t>Let’s spend some time taking a look at the benefits of flash drives.  The 2 graphs on top show that Flash Drives, on a per transaction basis, are actually the least costly of all enterprise drives. In other words, for every dollar spent, Flash drives pack the highest amount of IOPS per GB delivering the best response times.  And because Flash drives are the most efficient, they consume the least amount of power. </a:t>
            </a:r>
          </a:p>
          <a:p>
            <a:endParaRPr lang="en-US" smtClean="0">
              <a:cs typeface="Arial" charset="0"/>
            </a:endParaRPr>
          </a:p>
          <a:p>
            <a:r>
              <a:rPr lang="en-US" b="1" smtClean="0">
                <a:cs typeface="Arial" charset="0"/>
              </a:rPr>
              <a:t>&lt;Click&gt;</a:t>
            </a:r>
          </a:p>
          <a:p>
            <a:endParaRPr lang="en-US" smtClean="0">
              <a:cs typeface="Arial" charset="0"/>
            </a:endParaRPr>
          </a:p>
          <a:p>
            <a:r>
              <a:rPr lang="en-US" smtClean="0">
                <a:cs typeface="Arial" charset="0"/>
              </a:rPr>
              <a:t>Of course on a per capacity basis, near-line SAS or SATA drives are the most economical. They have the lowest capacity acquisition costs and consume the lowest amount of power for high capacity applications.  </a:t>
            </a:r>
          </a:p>
          <a:p>
            <a:r>
              <a:rPr lang="en-US" smtClean="0">
                <a:cs typeface="Arial" charset="0"/>
              </a:rPr>
              <a:t>What’s interesting to note across these charts is that SAS and FC drives are never the most economical, neither for capacity nor transaction. Therefore, we recommend customers purchase a small amount of Flash drives to power their applications, add a buffer of SAS or FC drives, and round out the majority of their drive mix with Near-line SAS or SATA drives in the data center. This ratio best supports the customer’s performance and capacity needs.</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Notes Placeholder 2"/>
          <p:cNvSpPr>
            <a:spLocks noGrp="1"/>
          </p:cNvSpPr>
          <p:nvPr>
            <p:ph type="body" idx="1"/>
          </p:nvPr>
        </p:nvSpPr>
        <p:spPr/>
        <p:txBody>
          <a:bodyPr>
            <a:normAutofit/>
          </a:bodyPr>
          <a:lstStyle/>
          <a:p>
            <a:r>
              <a:rPr lang="en-US" dirty="0" smtClean="0"/>
              <a:t>FAST Cache requires a warm-up period before it will show optimal performance improvement. Once the warm-up period has elapsed, the benefit is persistent across server or SP reboots. The SP write cache will need some time to reach optimal efficiency (in terms of re-hits, etc) after a reboot.</a:t>
            </a:r>
          </a:p>
          <a:p>
            <a:r>
              <a:rPr lang="en-US" dirty="0" smtClean="0"/>
              <a:t>In OLTP environments, when compared to Traditional LUNs, Pool LUNs show a reduction in performance of about 14%. FAST Cache will improve performance significantly in this environment.</a:t>
            </a:r>
          </a:p>
          <a:p>
            <a:r>
              <a:rPr lang="en-US" dirty="0" smtClean="0"/>
              <a:t>Note, that if the best performance is required from FAST VP, initial data placement should be set to “Highest Available Tier”.</a:t>
            </a:r>
            <a:endParaRPr lang="en-US" dirty="0"/>
          </a:p>
        </p:txBody>
      </p:sp>
      <p:sp>
        <p:nvSpPr>
          <p:cNvPr id="5" name="Slide Image Placeholder 4"/>
          <p:cNvSpPr>
            <a:spLocks noGrp="1" noRot="1" noChangeAspect="1"/>
          </p:cNvSpPr>
          <p:nvPr>
            <p:ph type="sldImg"/>
          </p:nvPr>
        </p:nvSpPr>
        <p:spPr/>
      </p:sp>
      <p:sp>
        <p:nvSpPr>
          <p:cNvPr id="4" name="Slide Number Placeholder 3"/>
          <p:cNvSpPr>
            <a:spLocks noGrp="1"/>
          </p:cNvSpPr>
          <p:nvPr>
            <p:ph type="sldNum" sz="quarter" idx="10"/>
          </p:nvPr>
        </p:nvSpPr>
        <p:spPr>
          <a:xfrm>
            <a:off x="3927775" y="8757590"/>
            <a:ext cx="3004820" cy="461010"/>
          </a:xfrm>
          <a:prstGeom prst="rect">
            <a:avLst/>
          </a:prstGeom>
        </p:spPr>
        <p:txBody>
          <a:bodyPr lIns="92309" tIns="46154" rIns="92309" bIns="46154"/>
          <a:lstStyle/>
          <a:p>
            <a:pPr>
              <a:defRPr/>
            </a:pPr>
            <a:fld id="{80249327-EC2F-4096-8D35-6B76097739FC}" type="slidenum">
              <a:rPr lang="en-US" smtClean="0"/>
              <a:pPr>
                <a:defRPr/>
              </a:pPr>
              <a:t>9</a:t>
            </a:fld>
            <a:endParaRPr lang="en-US"/>
          </a:p>
        </p:txBody>
      </p:sp>
      <p:sp>
        <p:nvSpPr>
          <p:cNvPr id="6" name="Footer Placeholder 5"/>
          <p:cNvSpPr>
            <a:spLocks noGrp="1"/>
          </p:cNvSpPr>
          <p:nvPr>
            <p:ph type="ftr" sz="quarter" idx="11"/>
          </p:nvPr>
        </p:nvSpPr>
        <p:spPr>
          <a:xfrm>
            <a:off x="0" y="8757590"/>
            <a:ext cx="3004820" cy="461010"/>
          </a:xfrm>
          <a:prstGeom prst="rect">
            <a:avLst/>
          </a:prstGeom>
        </p:spPr>
        <p:txBody>
          <a:bodyPr lIns="92309" tIns="46154" rIns="92309" bIns="46154"/>
          <a:lstStyle/>
          <a:p>
            <a:pPr>
              <a:defRPr/>
            </a:pPr>
            <a:r>
              <a:rPr lang="en-US" smtClean="0"/>
              <a:t>Copyright © 2011 EMC Corporation. Do not Copy - All Rights Reserved.</a:t>
            </a:r>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Slide Image Placeholder 1"/>
          <p:cNvSpPr>
            <a:spLocks noGrp="1" noRot="1" noChangeAspect="1"/>
          </p:cNvSpPr>
          <p:nvPr>
            <p:ph type="sldImg"/>
          </p:nvPr>
        </p:nvSpPr>
        <p:spPr bwMode="auto">
          <a:xfrm>
            <a:off x="990600" y="692150"/>
            <a:ext cx="4916488" cy="3687763"/>
          </a:xfrm>
          <a:noFill/>
          <a:ln>
            <a:solidFill>
              <a:srgbClr val="000000"/>
            </a:solidFill>
            <a:miter lim="800000"/>
            <a:headEnd/>
            <a:tailEnd/>
          </a:ln>
        </p:spPr>
      </p:sp>
      <p:sp>
        <p:nvSpPr>
          <p:cNvPr id="33794" name="Notes Placeholder 2"/>
          <p:cNvSpPr>
            <a:spLocks noGrp="1"/>
          </p:cNvSpPr>
          <p:nvPr>
            <p:ph type="body" idx="1"/>
          </p:nvPr>
        </p:nvSpPr>
        <p:spPr bwMode="auto">
          <a:xfrm>
            <a:off x="298450" y="5762240"/>
            <a:ext cx="6337300" cy="3076960"/>
          </a:xfrm>
          <a:noFill/>
        </p:spPr>
        <p:txBody>
          <a:bodyPr wrap="square" numCol="1" anchor="t" anchorCtr="0" compatLnSpc="1">
            <a:prstTxWarp prst="textNoShape">
              <a:avLst/>
            </a:prstTxWarp>
          </a:bodyPr>
          <a:lstStyle/>
          <a:p>
            <a:r>
              <a:rPr lang="en-US" dirty="0" smtClean="0"/>
              <a:t>As stated earlier, you do not need to re-warm a Fast</a:t>
            </a:r>
            <a:r>
              <a:rPr lang="en-US" baseline="0" dirty="0" smtClean="0"/>
              <a:t> Cache in a system that has rebooted or shut down, as it is persistent storage. This chart shows an NDU with an OLTP test running. The spikes downward are the SCSI timeouts on the front end which initiate the failover to the peer SP. Note how quickly the IOPS rate recovers</a:t>
            </a:r>
            <a:endParaRPr lang="en-US" dirty="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xfrm>
            <a:off x="3927901" y="8757680"/>
            <a:ext cx="3004994" cy="461312"/>
          </a:xfrm>
          <a:prstGeom prst="rect">
            <a:avLst/>
          </a:prstGeo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71863" tIns="35931" rIns="71863" bIns="35931"/>
          <a:lstStyle>
            <a:lvl1pPr defTabSz="892046" eaLnBrk="0" hangingPunct="0">
              <a:defRPr sz="1900">
                <a:solidFill>
                  <a:schemeClr val="tx1"/>
                </a:solidFill>
                <a:latin typeface="Times"/>
              </a:defRPr>
            </a:lvl1pPr>
            <a:lvl2pPr marL="583884" indent="-224571" defTabSz="892046" eaLnBrk="0" hangingPunct="0">
              <a:defRPr sz="1900">
                <a:solidFill>
                  <a:schemeClr val="tx1"/>
                </a:solidFill>
                <a:latin typeface="Times"/>
              </a:defRPr>
            </a:lvl2pPr>
            <a:lvl3pPr marL="898284" indent="-179657" defTabSz="892046" eaLnBrk="0" hangingPunct="0">
              <a:defRPr sz="1900">
                <a:solidFill>
                  <a:schemeClr val="tx1"/>
                </a:solidFill>
                <a:latin typeface="Times"/>
              </a:defRPr>
            </a:lvl3pPr>
            <a:lvl4pPr marL="1257597" indent="-179657" defTabSz="892046" eaLnBrk="0" hangingPunct="0">
              <a:defRPr sz="1900">
                <a:solidFill>
                  <a:schemeClr val="tx1"/>
                </a:solidFill>
                <a:latin typeface="Times"/>
              </a:defRPr>
            </a:lvl4pPr>
            <a:lvl5pPr marL="1616911" indent="-179657" defTabSz="892046" eaLnBrk="0" hangingPunct="0">
              <a:defRPr sz="1900">
                <a:solidFill>
                  <a:schemeClr val="tx1"/>
                </a:solidFill>
                <a:latin typeface="Times"/>
              </a:defRPr>
            </a:lvl5pPr>
            <a:lvl6pPr marL="1976224" indent="-179657" defTabSz="892046" eaLnBrk="0" fontAlgn="base" hangingPunct="0">
              <a:spcBef>
                <a:spcPct val="0"/>
              </a:spcBef>
              <a:spcAft>
                <a:spcPct val="0"/>
              </a:spcAft>
              <a:defRPr sz="1900">
                <a:solidFill>
                  <a:schemeClr val="tx1"/>
                </a:solidFill>
                <a:latin typeface="Times"/>
              </a:defRPr>
            </a:lvl6pPr>
            <a:lvl7pPr marL="2335538" indent="-179657" defTabSz="892046" eaLnBrk="0" fontAlgn="base" hangingPunct="0">
              <a:spcBef>
                <a:spcPct val="0"/>
              </a:spcBef>
              <a:spcAft>
                <a:spcPct val="0"/>
              </a:spcAft>
              <a:defRPr sz="1900">
                <a:solidFill>
                  <a:schemeClr val="tx1"/>
                </a:solidFill>
                <a:latin typeface="Times"/>
              </a:defRPr>
            </a:lvl7pPr>
            <a:lvl8pPr marL="2694851" indent="-179657" defTabSz="892046" eaLnBrk="0" fontAlgn="base" hangingPunct="0">
              <a:spcBef>
                <a:spcPct val="0"/>
              </a:spcBef>
              <a:spcAft>
                <a:spcPct val="0"/>
              </a:spcAft>
              <a:defRPr sz="1900">
                <a:solidFill>
                  <a:schemeClr val="tx1"/>
                </a:solidFill>
                <a:latin typeface="Times"/>
              </a:defRPr>
            </a:lvl8pPr>
            <a:lvl9pPr marL="3054165" indent="-179657" defTabSz="892046" eaLnBrk="0" fontAlgn="base" hangingPunct="0">
              <a:spcBef>
                <a:spcPct val="0"/>
              </a:spcBef>
              <a:spcAft>
                <a:spcPct val="0"/>
              </a:spcAft>
              <a:defRPr sz="1900">
                <a:solidFill>
                  <a:schemeClr val="tx1"/>
                </a:solidFill>
                <a:latin typeface="Times"/>
              </a:defRPr>
            </a:lvl9pPr>
          </a:lstStyle>
          <a:p>
            <a:fld id="{5ABA2F9D-5D3B-4329-AA5C-D49D22A24905}" type="slidenum">
              <a:rPr lang="de-DE" sz="1200" smtClean="0"/>
              <a:pPr/>
              <a:t>11</a:t>
            </a:fld>
            <a:endParaRPr lang="de-DE" sz="1200" dirty="0" smtClean="0"/>
          </a:p>
        </p:txBody>
      </p:sp>
      <p:sp>
        <p:nvSpPr>
          <p:cNvPr id="30723" name="Rectangle 2"/>
          <p:cNvSpPr>
            <a:spLocks noGrp="1" noRot="1" noChangeAspect="1" noChangeArrowheads="1" noTextEdit="1"/>
          </p:cNvSpPr>
          <p:nvPr>
            <p:ph type="sldImg"/>
          </p:nvPr>
        </p:nvSpPr>
        <p:spPr>
          <a:xfrm>
            <a:off x="1157288" y="688975"/>
            <a:ext cx="4616450" cy="3462338"/>
          </a:xfrm>
          <a:ln/>
        </p:spPr>
      </p:sp>
      <p:sp>
        <p:nvSpPr>
          <p:cNvPr id="30724" name="Rectangle 3"/>
          <p:cNvSpPr>
            <a:spLocks noGrp="1" noChangeArrowheads="1"/>
          </p:cNvSpPr>
          <p:nvPr>
            <p:ph type="body" idx="1"/>
          </p:nvPr>
        </p:nvSpPr>
        <p:spPr>
          <a:xfrm>
            <a:off x="924212" y="4381255"/>
            <a:ext cx="5085776" cy="4149392"/>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smtClean="0">
              <a:latin typeface="Times"/>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xfrm>
            <a:off x="3927901" y="8757680"/>
            <a:ext cx="3004994" cy="461312"/>
          </a:xfrm>
          <a:prstGeom prst="rect">
            <a:avLst/>
          </a:prstGeo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71863" tIns="35931" rIns="71863" bIns="35931"/>
          <a:lstStyle>
            <a:lvl1pPr defTabSz="892046" eaLnBrk="0" hangingPunct="0">
              <a:defRPr sz="1900">
                <a:solidFill>
                  <a:schemeClr val="tx1"/>
                </a:solidFill>
                <a:latin typeface="Times"/>
              </a:defRPr>
            </a:lvl1pPr>
            <a:lvl2pPr marL="583884" indent="-224571" defTabSz="892046" eaLnBrk="0" hangingPunct="0">
              <a:defRPr sz="1900">
                <a:solidFill>
                  <a:schemeClr val="tx1"/>
                </a:solidFill>
                <a:latin typeface="Times"/>
              </a:defRPr>
            </a:lvl2pPr>
            <a:lvl3pPr marL="898284" indent="-179657" defTabSz="892046" eaLnBrk="0" hangingPunct="0">
              <a:defRPr sz="1900">
                <a:solidFill>
                  <a:schemeClr val="tx1"/>
                </a:solidFill>
                <a:latin typeface="Times"/>
              </a:defRPr>
            </a:lvl3pPr>
            <a:lvl4pPr marL="1257597" indent="-179657" defTabSz="892046" eaLnBrk="0" hangingPunct="0">
              <a:defRPr sz="1900">
                <a:solidFill>
                  <a:schemeClr val="tx1"/>
                </a:solidFill>
                <a:latin typeface="Times"/>
              </a:defRPr>
            </a:lvl4pPr>
            <a:lvl5pPr marL="1616911" indent="-179657" defTabSz="892046" eaLnBrk="0" hangingPunct="0">
              <a:defRPr sz="1900">
                <a:solidFill>
                  <a:schemeClr val="tx1"/>
                </a:solidFill>
                <a:latin typeface="Times"/>
              </a:defRPr>
            </a:lvl5pPr>
            <a:lvl6pPr marL="1976224" indent="-179657" defTabSz="892046" eaLnBrk="0" fontAlgn="base" hangingPunct="0">
              <a:spcBef>
                <a:spcPct val="0"/>
              </a:spcBef>
              <a:spcAft>
                <a:spcPct val="0"/>
              </a:spcAft>
              <a:defRPr sz="1900">
                <a:solidFill>
                  <a:schemeClr val="tx1"/>
                </a:solidFill>
                <a:latin typeface="Times"/>
              </a:defRPr>
            </a:lvl6pPr>
            <a:lvl7pPr marL="2335538" indent="-179657" defTabSz="892046" eaLnBrk="0" fontAlgn="base" hangingPunct="0">
              <a:spcBef>
                <a:spcPct val="0"/>
              </a:spcBef>
              <a:spcAft>
                <a:spcPct val="0"/>
              </a:spcAft>
              <a:defRPr sz="1900">
                <a:solidFill>
                  <a:schemeClr val="tx1"/>
                </a:solidFill>
                <a:latin typeface="Times"/>
              </a:defRPr>
            </a:lvl7pPr>
            <a:lvl8pPr marL="2694851" indent="-179657" defTabSz="892046" eaLnBrk="0" fontAlgn="base" hangingPunct="0">
              <a:spcBef>
                <a:spcPct val="0"/>
              </a:spcBef>
              <a:spcAft>
                <a:spcPct val="0"/>
              </a:spcAft>
              <a:defRPr sz="1900">
                <a:solidFill>
                  <a:schemeClr val="tx1"/>
                </a:solidFill>
                <a:latin typeface="Times"/>
              </a:defRPr>
            </a:lvl8pPr>
            <a:lvl9pPr marL="3054165" indent="-179657" defTabSz="892046" eaLnBrk="0" fontAlgn="base" hangingPunct="0">
              <a:spcBef>
                <a:spcPct val="0"/>
              </a:spcBef>
              <a:spcAft>
                <a:spcPct val="0"/>
              </a:spcAft>
              <a:defRPr sz="1900">
                <a:solidFill>
                  <a:schemeClr val="tx1"/>
                </a:solidFill>
                <a:latin typeface="Times"/>
              </a:defRPr>
            </a:lvl9pPr>
          </a:lstStyle>
          <a:p>
            <a:fld id="{5ABA2F9D-5D3B-4329-AA5C-D49D22A24905}" type="slidenum">
              <a:rPr lang="de-DE" sz="1200" smtClean="0"/>
              <a:pPr/>
              <a:t>12</a:t>
            </a:fld>
            <a:endParaRPr lang="de-DE" sz="1200" dirty="0" smtClean="0"/>
          </a:p>
        </p:txBody>
      </p:sp>
      <p:sp>
        <p:nvSpPr>
          <p:cNvPr id="30723" name="Rectangle 2"/>
          <p:cNvSpPr>
            <a:spLocks noGrp="1" noRot="1" noChangeAspect="1" noChangeArrowheads="1" noTextEdit="1"/>
          </p:cNvSpPr>
          <p:nvPr>
            <p:ph type="sldImg"/>
          </p:nvPr>
        </p:nvSpPr>
        <p:spPr>
          <a:xfrm>
            <a:off x="1157288" y="688975"/>
            <a:ext cx="4616450" cy="3462338"/>
          </a:xfrm>
          <a:ln/>
        </p:spPr>
      </p:sp>
      <p:sp>
        <p:nvSpPr>
          <p:cNvPr id="30724" name="Rectangle 3"/>
          <p:cNvSpPr>
            <a:spLocks noGrp="1" noChangeArrowheads="1"/>
          </p:cNvSpPr>
          <p:nvPr>
            <p:ph type="body" idx="1"/>
          </p:nvPr>
        </p:nvSpPr>
        <p:spPr>
          <a:xfrm>
            <a:off x="924212" y="4381255"/>
            <a:ext cx="5085776" cy="4149392"/>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smtClean="0">
              <a:latin typeface="Times"/>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err="1" smtClean="0"/>
              <a:t>PowerPath</a:t>
            </a:r>
            <a:r>
              <a:rPr lang="en-US" dirty="0" smtClean="0"/>
              <a:t>/VE</a:t>
            </a:r>
            <a:r>
              <a:rPr lang="en-US" baseline="0" dirty="0" smtClean="0"/>
              <a:t> also works in Hyper-V environments.</a:t>
            </a:r>
          </a:p>
          <a:p>
            <a:endParaRPr lang="en-US" baseline="0" dirty="0" smtClean="0"/>
          </a:p>
          <a:p>
            <a:r>
              <a:rPr lang="en-US" baseline="0" dirty="0" smtClean="0"/>
              <a:t>VMware NMP:</a:t>
            </a:r>
          </a:p>
          <a:p>
            <a:r>
              <a:rPr lang="en-US" dirty="0" smtClean="0"/>
              <a:t>Complex to map active/standby channels for hundreds to thousands of VMs</a:t>
            </a:r>
          </a:p>
          <a:p>
            <a:r>
              <a:rPr lang="en-US" dirty="0" smtClean="0"/>
              <a:t>Manually load balance I/O-intensive VMs to maintain performance and avoid impact on other VMs</a:t>
            </a:r>
          </a:p>
          <a:p>
            <a:r>
              <a:rPr lang="en-US" dirty="0" smtClean="0"/>
              <a:t>Added complexity of VM mobility (via VMware </a:t>
            </a:r>
            <a:r>
              <a:rPr lang="en-US" dirty="0" err="1" smtClean="0"/>
              <a:t>vMotion</a:t>
            </a:r>
            <a:r>
              <a:rPr lang="en-US" dirty="0" smtClean="0"/>
              <a:t>, Distributed Resource Scheduler, High Availability, etc.)</a:t>
            </a:r>
          </a:p>
          <a:p>
            <a:endParaRPr lang="en-US" dirty="0" smtClean="0"/>
          </a:p>
          <a:p>
            <a:r>
              <a:rPr lang="en-US" dirty="0" err="1" smtClean="0"/>
              <a:t>PowerPath</a:t>
            </a:r>
            <a:r>
              <a:rPr lang="en-US" dirty="0" smtClean="0"/>
              <a:t>/VE:</a:t>
            </a:r>
          </a:p>
          <a:p>
            <a:pPr marL="0" lvl="0" indent="0">
              <a:spcBef>
                <a:spcPts val="600"/>
              </a:spcBef>
              <a:buClr>
                <a:srgbClr val="2C95DD"/>
              </a:buClr>
              <a:buFont typeface="Arial" pitchFamily="34" charset="0"/>
              <a:buNone/>
            </a:pPr>
            <a:r>
              <a:rPr lang="en-US" sz="1100" dirty="0" smtClean="0">
                <a:solidFill>
                  <a:schemeClr val="bg2"/>
                </a:solidFill>
                <a:latin typeface="MetaNormalLF-Roman" pitchFamily="34" charset="0"/>
              </a:rPr>
              <a:t>Simplifies channel management in VMware environments</a:t>
            </a:r>
          </a:p>
          <a:p>
            <a:pPr marL="0" lvl="0" indent="0">
              <a:spcBef>
                <a:spcPts val="600"/>
              </a:spcBef>
              <a:buClr>
                <a:srgbClr val="2C95DD"/>
              </a:buClr>
              <a:buFont typeface="Arial" pitchFamily="34" charset="0"/>
              <a:buNone/>
            </a:pPr>
            <a:r>
              <a:rPr lang="en-US" sz="1100" dirty="0" smtClean="0">
                <a:solidFill>
                  <a:schemeClr val="bg2"/>
                </a:solidFill>
                <a:latin typeface="MetaNormalLF-Roman" pitchFamily="34" charset="0"/>
              </a:rPr>
              <a:t>Leverages all channels for load balancing and failover for high and predictable performance levels</a:t>
            </a:r>
          </a:p>
          <a:p>
            <a:pPr marL="0" lvl="0" indent="0">
              <a:spcBef>
                <a:spcPts val="600"/>
              </a:spcBef>
              <a:buClr>
                <a:srgbClr val="2C95DD"/>
              </a:buClr>
              <a:buFont typeface="Arial" pitchFamily="34" charset="0"/>
              <a:buNone/>
            </a:pPr>
            <a:r>
              <a:rPr lang="en-US" sz="1100" dirty="0" smtClean="0">
                <a:solidFill>
                  <a:schemeClr val="bg2"/>
                </a:solidFill>
                <a:latin typeface="MetaNormalLF-Roman" pitchFamily="34" charset="0"/>
              </a:rPr>
              <a:t>Constantly adjusts I/O path usage and changes in I/O loads from VMs</a:t>
            </a:r>
          </a:p>
          <a:p>
            <a:pPr marL="0" indent="0">
              <a:buFont typeface="Arial"/>
              <a:buNone/>
            </a:pPr>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000" b="1" dirty="0" smtClean="0"/>
          </a:p>
          <a:p>
            <a:endParaRPr lang="en-US" sz="2000" b="1"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sz="2000" dirty="0" smtClean="0"/>
              <a:t>BELOW</a:t>
            </a:r>
            <a:r>
              <a:rPr lang="en-US" sz="2000" baseline="0" dirty="0" smtClean="0"/>
              <a:t> ARE NOTES ONLY, NOT FOR MONITOR</a:t>
            </a:r>
            <a:endParaRPr lang="en-US" sz="2000" kern="1200" dirty="0" smtClean="0">
              <a:solidFill>
                <a:schemeClr val="tx1"/>
              </a:solidFill>
              <a:latin typeface="+mn-lt"/>
              <a:ea typeface="+mn-ea"/>
              <a:cs typeface="+mn-cs"/>
            </a:endParaRPr>
          </a:p>
          <a:p>
            <a:r>
              <a:rPr lang="en-US" sz="2000" b="1" dirty="0" smtClean="0"/>
              <a:t>Server Flash Cache (Phase 1)</a:t>
            </a:r>
          </a:p>
          <a:p>
            <a:pPr lvl="1"/>
            <a:r>
              <a:rPr lang="en-US" sz="1800" dirty="0" smtClean="0"/>
              <a:t>Transforms server flash into a write-through cache</a:t>
            </a:r>
          </a:p>
          <a:p>
            <a:pPr lvl="1"/>
            <a:r>
              <a:rPr lang="en-US" sz="1800" dirty="0" smtClean="0"/>
              <a:t>Scales out array read performance</a:t>
            </a:r>
          </a:p>
          <a:p>
            <a:r>
              <a:rPr lang="en-US" sz="2000" b="1" dirty="0" smtClean="0"/>
              <a:t>FAST array cache coordination (Phase 2)</a:t>
            </a:r>
          </a:p>
          <a:p>
            <a:pPr lvl="1">
              <a:spcAft>
                <a:spcPts val="600"/>
              </a:spcAft>
            </a:pPr>
            <a:r>
              <a:rPr lang="en-US" sz="1800" dirty="0" smtClean="0"/>
              <a:t>Leverage FAST algorithms at the server with strategic hinting</a:t>
            </a:r>
          </a:p>
          <a:p>
            <a:r>
              <a:rPr lang="en-US" sz="2000" b="1" dirty="0" smtClean="0"/>
              <a:t>Multi Server clustering (Phase 3)</a:t>
            </a:r>
          </a:p>
          <a:p>
            <a:pPr lvl="1">
              <a:spcAft>
                <a:spcPts val="600"/>
              </a:spcAft>
            </a:pPr>
            <a:r>
              <a:rPr lang="en-US" sz="1800" dirty="0" smtClean="0"/>
              <a:t>Distributed Cache Controller manages coherency of server flash caches</a:t>
            </a:r>
          </a:p>
          <a:p>
            <a:pPr lvl="1">
              <a:spcAft>
                <a:spcPts val="600"/>
              </a:spcAft>
            </a:pPr>
            <a:r>
              <a:rPr lang="en-US" sz="1800" dirty="0" smtClean="0"/>
              <a:t>Shared LUN support</a:t>
            </a:r>
          </a:p>
          <a:p>
            <a:endParaRPr lang="en-US" dirty="0"/>
          </a:p>
        </p:txBody>
      </p:sp>
      <p:sp>
        <p:nvSpPr>
          <p:cNvPr id="4" name="Slide Number Placeholder 3"/>
          <p:cNvSpPr>
            <a:spLocks noGrp="1"/>
          </p:cNvSpPr>
          <p:nvPr>
            <p:ph type="sldNum" sz="quarter" idx="10"/>
          </p:nvPr>
        </p:nvSpPr>
        <p:spPr>
          <a:xfrm>
            <a:off x="3927475" y="8758238"/>
            <a:ext cx="3005138" cy="460375"/>
          </a:xfrm>
          <a:prstGeom prst="rect">
            <a:avLst/>
          </a:prstGeom>
        </p:spPr>
        <p:txBody>
          <a:bodyPr/>
          <a:lstStyle/>
          <a:p>
            <a:fld id="{4A0B0514-9AB1-204B-9122-5630CD606A96}" type="slidenum">
              <a:rPr lang="en-US" smtClean="0"/>
              <a:pPr/>
              <a:t>16</a:t>
            </a:fld>
            <a:endParaRPr lang="en-US" dirty="0"/>
          </a:p>
        </p:txBody>
      </p:sp>
    </p:spTree>
    <p:extLst>
      <p:ext uri="{BB962C8B-B14F-4D97-AF65-F5344CB8AC3E}">
        <p14:creationId xmlns:p14="http://schemas.microsoft.com/office/powerpoint/2010/main" xmlns="" val="32395792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7"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80898"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US" dirty="0" smtClean="0">
                <a:latin typeface="MetaNormalLF-Roman" charset="0"/>
                <a:cs typeface="Arial" charset="0"/>
              </a:rPr>
              <a:t>The </a:t>
            </a:r>
            <a:r>
              <a:rPr lang="en-US" dirty="0" err="1" smtClean="0">
                <a:latin typeface="MetaNormalLF-Roman" charset="0"/>
                <a:cs typeface="Arial" charset="0"/>
              </a:rPr>
              <a:t>vmkernel</a:t>
            </a:r>
            <a:r>
              <a:rPr lang="en-US" baseline="0" dirty="0" smtClean="0">
                <a:latin typeface="MetaNormalLF-Roman" charset="0"/>
                <a:cs typeface="Arial" charset="0"/>
              </a:rPr>
              <a:t> is involved in the entire process of zeroing out blocks for an eager-zeroed thick </a:t>
            </a:r>
            <a:r>
              <a:rPr lang="en-US" baseline="0" dirty="0" err="1" smtClean="0">
                <a:latin typeface="MetaNormalLF-Roman" charset="0"/>
                <a:cs typeface="Arial" charset="0"/>
              </a:rPr>
              <a:t>vmdk</a:t>
            </a:r>
            <a:r>
              <a:rPr lang="en-US" baseline="0" dirty="0" smtClean="0">
                <a:latin typeface="MetaNormalLF-Roman" charset="0"/>
                <a:cs typeface="Arial" charset="0"/>
              </a:rPr>
              <a:t>. If you choose a 10GB </a:t>
            </a:r>
            <a:r>
              <a:rPr lang="en-US" baseline="0" dirty="0" err="1" smtClean="0">
                <a:latin typeface="MetaNormalLF-Roman" charset="0"/>
                <a:cs typeface="Arial" charset="0"/>
              </a:rPr>
              <a:t>vmdk</a:t>
            </a:r>
            <a:r>
              <a:rPr lang="en-US" baseline="0" dirty="0" smtClean="0">
                <a:latin typeface="MetaNormalLF-Roman" charset="0"/>
                <a:cs typeface="Arial" charset="0"/>
              </a:rPr>
              <a:t>, the </a:t>
            </a:r>
            <a:r>
              <a:rPr lang="en-US" baseline="0" dirty="0" err="1" smtClean="0">
                <a:latin typeface="MetaNormalLF-Roman" charset="0"/>
                <a:cs typeface="Arial" charset="0"/>
              </a:rPr>
              <a:t>vmkernel</a:t>
            </a:r>
            <a:r>
              <a:rPr lang="en-US" baseline="0" dirty="0" smtClean="0">
                <a:latin typeface="MetaNormalLF-Roman" charset="0"/>
                <a:cs typeface="Arial" charset="0"/>
              </a:rPr>
              <a:t> will zero out each block of storage on the array to accommodate the request. </a:t>
            </a:r>
            <a:r>
              <a:rPr lang="en-US" dirty="0" smtClean="0">
                <a:latin typeface="MetaNormalLF-Roman" charset="0"/>
                <a:cs typeface="Arial" charset="0"/>
              </a:rPr>
              <a:t>Block </a:t>
            </a:r>
            <a:r>
              <a:rPr lang="en-US" dirty="0">
                <a:latin typeface="MetaNormalLF-Roman" charset="0"/>
                <a:cs typeface="Arial" charset="0"/>
              </a:rPr>
              <a:t>Zero </a:t>
            </a:r>
            <a:r>
              <a:rPr lang="en-US" dirty="0" smtClean="0">
                <a:latin typeface="MetaNormalLF-Roman" charset="0"/>
                <a:cs typeface="Arial" charset="0"/>
              </a:rPr>
              <a:t>Acceleration, available with </a:t>
            </a:r>
            <a:r>
              <a:rPr lang="en-US" dirty="0" err="1" smtClean="0">
                <a:latin typeface="MetaNormalLF-Roman" charset="0"/>
                <a:cs typeface="Arial" charset="0"/>
              </a:rPr>
              <a:t>vSphere</a:t>
            </a:r>
            <a:r>
              <a:rPr lang="en-US" dirty="0" smtClean="0">
                <a:latin typeface="MetaNormalLF-Roman" charset="0"/>
                <a:cs typeface="Arial" charset="0"/>
              </a:rPr>
              <a:t> 4.1 and compatible vendor</a:t>
            </a:r>
            <a:r>
              <a:rPr lang="en-US" baseline="0" dirty="0" smtClean="0">
                <a:latin typeface="MetaNormalLF-Roman" charset="0"/>
                <a:cs typeface="Arial" charset="0"/>
              </a:rPr>
              <a:t> array code – DART 6.0, FLARE 30, and </a:t>
            </a:r>
            <a:r>
              <a:rPr lang="en-US" baseline="0" dirty="0" err="1" smtClean="0">
                <a:latin typeface="MetaNormalLF-Roman" charset="0"/>
                <a:cs typeface="Arial" charset="0"/>
              </a:rPr>
              <a:t>Enginuity</a:t>
            </a:r>
            <a:r>
              <a:rPr lang="en-US" baseline="0" dirty="0" smtClean="0">
                <a:latin typeface="MetaNormalLF-Roman" charset="0"/>
                <a:cs typeface="Arial" charset="0"/>
              </a:rPr>
              <a:t> 5875, allows the </a:t>
            </a:r>
            <a:r>
              <a:rPr lang="en-US" baseline="0" dirty="0" err="1" smtClean="0">
                <a:latin typeface="MetaNormalLF-Roman" charset="0"/>
                <a:cs typeface="Arial" charset="0"/>
              </a:rPr>
              <a:t>vmkernel</a:t>
            </a:r>
            <a:r>
              <a:rPr lang="en-US" baseline="0" dirty="0" smtClean="0">
                <a:latin typeface="MetaNormalLF-Roman" charset="0"/>
                <a:cs typeface="Arial" charset="0"/>
              </a:rPr>
              <a:t> to pass a list of blocks that need to be zeroed to the array, let the array manage the work to be done, and acknowledge back to the </a:t>
            </a:r>
            <a:r>
              <a:rPr lang="en-US" baseline="0" dirty="0" err="1" smtClean="0">
                <a:latin typeface="MetaNormalLF-Roman" charset="0"/>
                <a:cs typeface="Arial" charset="0"/>
              </a:rPr>
              <a:t>vmkernel</a:t>
            </a:r>
            <a:r>
              <a:rPr lang="en-US" baseline="0" dirty="0" smtClean="0">
                <a:latin typeface="MetaNormalLF-Roman" charset="0"/>
                <a:cs typeface="Arial" charset="0"/>
              </a:rPr>
              <a:t> when the task is finished. This offload to the array allows the </a:t>
            </a:r>
            <a:r>
              <a:rPr lang="en-US" baseline="0" dirty="0" err="1" smtClean="0">
                <a:latin typeface="MetaNormalLF-Roman" charset="0"/>
                <a:cs typeface="Arial" charset="0"/>
              </a:rPr>
              <a:t>vmkernel</a:t>
            </a:r>
            <a:r>
              <a:rPr lang="en-US" baseline="0" dirty="0" smtClean="0">
                <a:latin typeface="MetaNormalLF-Roman" charset="0"/>
                <a:cs typeface="Arial" charset="0"/>
              </a:rPr>
              <a:t> more resources for other </a:t>
            </a:r>
            <a:r>
              <a:rPr lang="en-US" baseline="0" dirty="0" err="1" smtClean="0">
                <a:latin typeface="MetaNormalLF-Roman" charset="0"/>
                <a:cs typeface="Arial" charset="0"/>
              </a:rPr>
              <a:t>vm</a:t>
            </a:r>
            <a:r>
              <a:rPr lang="en-US" baseline="0" dirty="0" smtClean="0">
                <a:latin typeface="MetaNormalLF-Roman" charset="0"/>
                <a:cs typeface="Arial" charset="0"/>
              </a:rPr>
              <a:t> management functions, lowers ESX CPU utilization, lowers resource consumption on the array because the array would have to acknowledge back to the </a:t>
            </a:r>
            <a:r>
              <a:rPr lang="en-US" baseline="0" dirty="0" err="1" smtClean="0">
                <a:latin typeface="MetaNormalLF-Roman" charset="0"/>
                <a:cs typeface="Arial" charset="0"/>
              </a:rPr>
              <a:t>vmkernel</a:t>
            </a:r>
            <a:r>
              <a:rPr lang="en-US" baseline="0" dirty="0" smtClean="0">
                <a:latin typeface="MetaNormalLF-Roman" charset="0"/>
                <a:cs typeface="Arial" charset="0"/>
              </a:rPr>
              <a:t> for every zeroed block upon completion without this feature, and speeds up the overall operation on the array.</a:t>
            </a:r>
            <a:endParaRPr lang="en-US" dirty="0" smtClean="0">
              <a:latin typeface="MetaNormalLF-Roman" charset="0"/>
              <a:cs typeface="Arial" charset="0"/>
            </a:endParaRPr>
          </a:p>
          <a:p>
            <a:pPr eaLnBrk="1" hangingPunct="1"/>
            <a:endParaRPr lang="en-US" dirty="0" smtClean="0">
              <a:latin typeface="MetaNormalLF-Roman" charset="0"/>
              <a:cs typeface="Arial" charset="0"/>
            </a:endParaRPr>
          </a:p>
          <a:p>
            <a:pPr eaLnBrk="1" hangingPunct="1"/>
            <a:r>
              <a:rPr lang="en-US" dirty="0" smtClean="0">
                <a:latin typeface="MetaNormalLF-Roman" charset="0"/>
                <a:cs typeface="Arial" charset="0"/>
              </a:rPr>
              <a:t>Improved </a:t>
            </a:r>
            <a:r>
              <a:rPr lang="en-US" dirty="0">
                <a:latin typeface="MetaNormalLF-Roman" charset="0"/>
                <a:cs typeface="Arial" charset="0"/>
              </a:rPr>
              <a:t>benefit with APIs, we already talked about the </a:t>
            </a:r>
            <a:r>
              <a:rPr lang="en-US" dirty="0" smtClean="0">
                <a:latin typeface="MetaNormalLF-Roman" charset="0"/>
                <a:cs typeface="Arial" charset="0"/>
              </a:rPr>
              <a:t>un-map </a:t>
            </a:r>
            <a:r>
              <a:rPr lang="en-US" dirty="0">
                <a:latin typeface="MetaNormalLF-Roman" charset="0"/>
                <a:cs typeface="Arial" charset="0"/>
              </a:rPr>
              <a:t>bit in the CDB needing to be set for Thin to un-map extents.  The other thing I meant to say is that Flare will initiate a Background Zero and complete the zero-fill IOCTL versus writing zeroes to the cache/media and then completing.</a:t>
            </a:r>
          </a:p>
          <a:p>
            <a:endParaRPr lang="en-US" dirty="0">
              <a:latin typeface="MetaNormalLF-Roman" charset="0"/>
              <a:cs typeface="Arial"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5"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82946"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marL="225425" marR="0" lvl="1" indent="0" algn="l" defTabSz="914400" rtl="0" eaLnBrk="1" fontAlgn="base" latinLnBrk="0" hangingPunct="1">
              <a:lnSpc>
                <a:spcPct val="100000"/>
              </a:lnSpc>
              <a:spcBef>
                <a:spcPts val="600"/>
              </a:spcBef>
              <a:spcAft>
                <a:spcPct val="0"/>
              </a:spcAft>
              <a:buClrTx/>
              <a:buSzTx/>
              <a:buFont typeface="Arial" charset="0"/>
              <a:buNone/>
              <a:tabLst/>
              <a:defRPr/>
            </a:pPr>
            <a:r>
              <a:rPr lang="en-US" dirty="0" smtClean="0">
                <a:latin typeface="MetaNormalLF-Roman" charset="0"/>
                <a:cs typeface="Arial" charset="0"/>
              </a:rPr>
              <a:t>The </a:t>
            </a:r>
            <a:r>
              <a:rPr lang="en-US" dirty="0" err="1" smtClean="0">
                <a:latin typeface="MetaNormalLF-Roman" charset="0"/>
                <a:cs typeface="Arial" charset="0"/>
              </a:rPr>
              <a:t>vmkernel</a:t>
            </a:r>
            <a:r>
              <a:rPr lang="en-US" baseline="0" dirty="0" smtClean="0">
                <a:latin typeface="MetaNormalLF-Roman" charset="0"/>
                <a:cs typeface="Arial" charset="0"/>
              </a:rPr>
              <a:t> is involved in the entire process of copying blocks of data for operations like </a:t>
            </a:r>
            <a:r>
              <a:rPr lang="en-US" baseline="0" dirty="0" err="1" smtClean="0">
                <a:latin typeface="MetaNormalLF-Roman" charset="0"/>
                <a:cs typeface="Arial" charset="0"/>
              </a:rPr>
              <a:t>Storeage</a:t>
            </a:r>
            <a:r>
              <a:rPr lang="en-US" baseline="0" dirty="0" smtClean="0">
                <a:latin typeface="MetaNormalLF-Roman" charset="0"/>
                <a:cs typeface="Arial" charset="0"/>
              </a:rPr>
              <a:t> </a:t>
            </a:r>
            <a:r>
              <a:rPr lang="en-US" baseline="0" dirty="0" err="1" smtClean="0">
                <a:latin typeface="MetaNormalLF-Roman" charset="0"/>
                <a:cs typeface="Arial" charset="0"/>
              </a:rPr>
              <a:t>vMotion</a:t>
            </a:r>
            <a:r>
              <a:rPr lang="en-US" baseline="0" dirty="0" smtClean="0">
                <a:latin typeface="MetaNormalLF-Roman" charset="0"/>
                <a:cs typeface="Arial" charset="0"/>
              </a:rPr>
              <a:t>. If you choose to migrate a 10GB </a:t>
            </a:r>
            <a:r>
              <a:rPr lang="en-US" baseline="0" dirty="0" err="1" smtClean="0">
                <a:latin typeface="MetaNormalLF-Roman" charset="0"/>
                <a:cs typeface="Arial" charset="0"/>
              </a:rPr>
              <a:t>vmdk</a:t>
            </a:r>
            <a:r>
              <a:rPr lang="en-US" baseline="0" dirty="0" smtClean="0">
                <a:latin typeface="MetaNormalLF-Roman" charset="0"/>
                <a:cs typeface="Arial" charset="0"/>
              </a:rPr>
              <a:t>, the </a:t>
            </a:r>
            <a:r>
              <a:rPr lang="en-US" baseline="0" dirty="0" err="1" smtClean="0">
                <a:latin typeface="MetaNormalLF-Roman" charset="0"/>
                <a:cs typeface="Arial" charset="0"/>
              </a:rPr>
              <a:t>vmkernel</a:t>
            </a:r>
            <a:r>
              <a:rPr lang="en-US" baseline="0" dirty="0" smtClean="0">
                <a:latin typeface="MetaNormalLF-Roman" charset="0"/>
                <a:cs typeface="Arial" charset="0"/>
              </a:rPr>
              <a:t> will read in each block of data on the source data store, and write it back out to the destination data store. Full Copy</a:t>
            </a:r>
            <a:r>
              <a:rPr lang="en-US" dirty="0" smtClean="0">
                <a:latin typeface="MetaNormalLF-Roman" charset="0"/>
                <a:cs typeface="Arial" charset="0"/>
              </a:rPr>
              <a:t> Acceleration, available with </a:t>
            </a:r>
            <a:r>
              <a:rPr lang="en-US" dirty="0" err="1" smtClean="0">
                <a:latin typeface="MetaNormalLF-Roman" charset="0"/>
                <a:cs typeface="Arial" charset="0"/>
              </a:rPr>
              <a:t>vSphere</a:t>
            </a:r>
            <a:r>
              <a:rPr lang="en-US" dirty="0" smtClean="0">
                <a:latin typeface="MetaNormalLF-Roman" charset="0"/>
                <a:cs typeface="Arial" charset="0"/>
              </a:rPr>
              <a:t> 4.1 and compatible vendor</a:t>
            </a:r>
            <a:r>
              <a:rPr lang="en-US" baseline="0" dirty="0" smtClean="0">
                <a:latin typeface="MetaNormalLF-Roman" charset="0"/>
                <a:cs typeface="Arial" charset="0"/>
              </a:rPr>
              <a:t> array code – DART 6.0, FLARE 30, and </a:t>
            </a:r>
            <a:r>
              <a:rPr lang="en-US" baseline="0" dirty="0" err="1" smtClean="0">
                <a:latin typeface="MetaNormalLF-Roman" charset="0"/>
                <a:cs typeface="Arial" charset="0"/>
              </a:rPr>
              <a:t>Enginuity</a:t>
            </a:r>
            <a:r>
              <a:rPr lang="en-US" baseline="0" dirty="0" smtClean="0">
                <a:latin typeface="MetaNormalLF-Roman" charset="0"/>
                <a:cs typeface="Arial" charset="0"/>
              </a:rPr>
              <a:t> 5875, allows the </a:t>
            </a:r>
            <a:r>
              <a:rPr lang="en-US" baseline="0" dirty="0" err="1" smtClean="0">
                <a:latin typeface="MetaNormalLF-Roman" charset="0"/>
                <a:cs typeface="Arial" charset="0"/>
              </a:rPr>
              <a:t>vmkernel</a:t>
            </a:r>
            <a:r>
              <a:rPr lang="en-US" baseline="0" dirty="0" smtClean="0">
                <a:latin typeface="MetaNormalLF-Roman" charset="0"/>
                <a:cs typeface="Arial" charset="0"/>
              </a:rPr>
              <a:t> to pass a list of blocks that need to be copied from the source to the destination (all within an array – not across arrays), let the array manage the work to be done, and acknowledge back to the </a:t>
            </a:r>
            <a:r>
              <a:rPr lang="en-US" baseline="0" dirty="0" err="1" smtClean="0">
                <a:latin typeface="MetaNormalLF-Roman" charset="0"/>
                <a:cs typeface="Arial" charset="0"/>
              </a:rPr>
              <a:t>vmkernel</a:t>
            </a:r>
            <a:r>
              <a:rPr lang="en-US" baseline="0" dirty="0" smtClean="0">
                <a:latin typeface="MetaNormalLF-Roman" charset="0"/>
                <a:cs typeface="Arial" charset="0"/>
              </a:rPr>
              <a:t> when the task is finished. This offload to the array allows the </a:t>
            </a:r>
            <a:r>
              <a:rPr lang="en-US" baseline="0" dirty="0" err="1" smtClean="0">
                <a:latin typeface="MetaNormalLF-Roman" charset="0"/>
                <a:cs typeface="Arial" charset="0"/>
              </a:rPr>
              <a:t>vmkernel</a:t>
            </a:r>
            <a:r>
              <a:rPr lang="en-US" baseline="0" dirty="0" smtClean="0">
                <a:latin typeface="MetaNormalLF-Roman" charset="0"/>
                <a:cs typeface="Arial" charset="0"/>
              </a:rPr>
              <a:t> more resources for other </a:t>
            </a:r>
            <a:r>
              <a:rPr lang="en-US" baseline="0" dirty="0" err="1" smtClean="0">
                <a:latin typeface="MetaNormalLF-Roman" charset="0"/>
                <a:cs typeface="Arial" charset="0"/>
              </a:rPr>
              <a:t>vm</a:t>
            </a:r>
            <a:r>
              <a:rPr lang="en-US" baseline="0" dirty="0" smtClean="0">
                <a:latin typeface="MetaNormalLF-Roman" charset="0"/>
                <a:cs typeface="Arial" charset="0"/>
              </a:rPr>
              <a:t> management functions, lowers ESX CPU utilization, lowers resource consumption on the array because the array would have to acknowledge back to the </a:t>
            </a:r>
            <a:r>
              <a:rPr lang="en-US" baseline="0" dirty="0" err="1" smtClean="0">
                <a:latin typeface="MetaNormalLF-Roman" charset="0"/>
                <a:cs typeface="Arial" charset="0"/>
              </a:rPr>
              <a:t>vmkernel</a:t>
            </a:r>
            <a:r>
              <a:rPr lang="en-US" baseline="0" dirty="0" smtClean="0">
                <a:latin typeface="MetaNormalLF-Roman" charset="0"/>
                <a:cs typeface="Arial" charset="0"/>
              </a:rPr>
              <a:t> for every block copied upon completion without this feature, and speeds up the overall operation on the array.</a:t>
            </a:r>
            <a:endParaRPr lang="en-US" dirty="0" smtClean="0">
              <a:latin typeface="MetaNormalLF-Roman" charset="0"/>
              <a:cs typeface="Arial" charset="0"/>
            </a:endParaRPr>
          </a:p>
          <a:p>
            <a:pPr marL="225425" lvl="1" indent="0" algn="l">
              <a:buNone/>
            </a:pPr>
            <a:endParaRPr lang="en-US" dirty="0" smtClean="0">
              <a:latin typeface="MetaNormalLF-Roman" charset="0"/>
              <a:cs typeface="Arial" charset="0"/>
            </a:endParaRPr>
          </a:p>
          <a:p>
            <a:pPr marL="225425" lvl="1" indent="0" algn="l">
              <a:buNone/>
            </a:pPr>
            <a:endParaRPr lang="en-US" dirty="0" smtClean="0">
              <a:latin typeface="MetaNormalLF-Roman" charset="0"/>
              <a:cs typeface="Arial" charset="0"/>
            </a:endParaRPr>
          </a:p>
          <a:p>
            <a:pPr marL="225425" lvl="1" indent="0" algn="l">
              <a:buNone/>
            </a:pPr>
            <a:endParaRPr lang="en-US" dirty="0" smtClean="0">
              <a:latin typeface="MetaNormalLF-Roman" charset="0"/>
              <a:cs typeface="Arial" charset="0"/>
            </a:endParaRPr>
          </a:p>
          <a:p>
            <a:pPr marL="225425" lvl="1" indent="0">
              <a:buNone/>
            </a:pPr>
            <a:endParaRPr lang="en-US" dirty="0" smtClean="0">
              <a:latin typeface="MetaNormalLF-Roman" charset="0"/>
              <a:cs typeface="Arial" charset="0"/>
            </a:endParaRPr>
          </a:p>
          <a:p>
            <a:pPr lvl="1"/>
            <a:r>
              <a:rPr lang="en-US" dirty="0" smtClean="0">
                <a:latin typeface="MetaNormalLF-Roman" charset="0"/>
                <a:cs typeface="Arial" charset="0"/>
              </a:rPr>
              <a:t>100 </a:t>
            </a:r>
            <a:r>
              <a:rPr lang="en-US" dirty="0">
                <a:latin typeface="MetaNormalLF-Roman" charset="0"/>
                <a:cs typeface="Arial" charset="0"/>
              </a:rPr>
              <a:t>GB template takes 5-20 minutes  </a:t>
            </a:r>
          </a:p>
          <a:p>
            <a:pPr lvl="1"/>
            <a:r>
              <a:rPr lang="en-US" dirty="0">
                <a:latin typeface="MetaNormalLF-Roman" charset="0"/>
                <a:cs typeface="Arial" charset="0"/>
              </a:rPr>
              <a:t>Fault Tolerance requires additional zeroing of blocks</a:t>
            </a:r>
          </a:p>
          <a:p>
            <a:endParaRPr lang="en-US" dirty="0">
              <a:latin typeface="MetaNormalLF-Roman" charset="0"/>
              <a:cs typeface="Arial" charset="0"/>
            </a:endParaRPr>
          </a:p>
          <a:p>
            <a:r>
              <a:rPr lang="en-US" dirty="0">
                <a:latin typeface="MetaNormalLF-Roman" charset="0"/>
                <a:cs typeface="Arial" charset="0"/>
              </a:rPr>
              <a:t>VMware can do 32MB </a:t>
            </a:r>
          </a:p>
          <a:p>
            <a:endParaRPr lang="en-US" dirty="0">
              <a:latin typeface="MetaNormalLF-Roman" charset="0"/>
              <a:cs typeface="Arial" charset="0"/>
            </a:endParaRPr>
          </a:p>
          <a:p>
            <a:r>
              <a:rPr lang="en-US" dirty="0">
                <a:latin typeface="MetaNormalLF-Roman" charset="0"/>
                <a:cs typeface="Arial" charset="0"/>
              </a:rPr>
              <a:t>Blue line is the extended copy. </a:t>
            </a:r>
            <a:endParaRPr lang="en-US" i="1" dirty="0">
              <a:latin typeface="MetaNormalLF-Roman" charset="0"/>
              <a:cs typeface="Arial" charset="0"/>
            </a:endParaRPr>
          </a:p>
          <a:p>
            <a:endParaRPr lang="en-US" dirty="0">
              <a:latin typeface="MetaNormalLF-Roman" charset="0"/>
              <a:cs typeface="Arial"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3"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84994"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marL="225425" marR="0" lvl="1" indent="0" algn="l" defTabSz="914400" rtl="0" eaLnBrk="1" fontAlgn="base" latinLnBrk="0" hangingPunct="1">
              <a:lnSpc>
                <a:spcPct val="100000"/>
              </a:lnSpc>
              <a:spcBef>
                <a:spcPts val="600"/>
              </a:spcBef>
              <a:spcAft>
                <a:spcPct val="0"/>
              </a:spcAft>
              <a:buClrTx/>
              <a:buSzTx/>
              <a:buFont typeface="Arial" charset="0"/>
              <a:buNone/>
              <a:tabLst/>
              <a:defRPr/>
            </a:pPr>
            <a:r>
              <a:rPr lang="en-US" dirty="0" smtClean="0">
                <a:latin typeface="MetaNormalLF-Roman" charset="0"/>
                <a:cs typeface="Arial" charset="0"/>
              </a:rPr>
              <a:t>The </a:t>
            </a:r>
            <a:r>
              <a:rPr lang="en-US" dirty="0" err="1" smtClean="0">
                <a:latin typeface="MetaNormalLF-Roman" charset="0"/>
                <a:cs typeface="Arial" charset="0"/>
              </a:rPr>
              <a:t>vmkernel</a:t>
            </a:r>
            <a:r>
              <a:rPr lang="en-US" dirty="0" smtClean="0">
                <a:latin typeface="MetaNormalLF-Roman" charset="0"/>
                <a:cs typeface="Arial" charset="0"/>
              </a:rPr>
              <a:t> has to update VMFS metadata for operations involving the virtual machines stored in the</a:t>
            </a:r>
            <a:r>
              <a:rPr lang="en-US" baseline="0" dirty="0" smtClean="0">
                <a:latin typeface="MetaNormalLF-Roman" charset="0"/>
                <a:cs typeface="Arial" charset="0"/>
              </a:rPr>
              <a:t> VMFS. Updates to metadata occur as a result of: powering on/off a VM, suspending/resuming a VM, and various other operations. In a VDI scenario, that would mean the </a:t>
            </a:r>
            <a:r>
              <a:rPr lang="en-US" baseline="0" dirty="0" err="1" smtClean="0">
                <a:latin typeface="MetaNormalLF-Roman" charset="0"/>
                <a:cs typeface="Arial" charset="0"/>
              </a:rPr>
              <a:t>vmkernel</a:t>
            </a:r>
            <a:r>
              <a:rPr lang="en-US" baseline="0" dirty="0" smtClean="0">
                <a:latin typeface="MetaNormalLF-Roman" charset="0"/>
                <a:cs typeface="Arial" charset="0"/>
              </a:rPr>
              <a:t> may have to update metadata for many hundreds of VMs, and would therefore have to lock the entire VMFS in order to update its metadata just to power on a single desktop. That operation takes no more than a few milliseconds, but does become problematic when powering on many VMs simultaneously. Hardware Assisted Locking</a:t>
            </a:r>
            <a:r>
              <a:rPr lang="en-US" dirty="0" smtClean="0">
                <a:latin typeface="MetaNormalLF-Roman" charset="0"/>
                <a:cs typeface="Arial" charset="0"/>
              </a:rPr>
              <a:t>, available with </a:t>
            </a:r>
            <a:r>
              <a:rPr lang="en-US" dirty="0" err="1" smtClean="0">
                <a:latin typeface="MetaNormalLF-Roman" charset="0"/>
                <a:cs typeface="Arial" charset="0"/>
              </a:rPr>
              <a:t>vSphere</a:t>
            </a:r>
            <a:r>
              <a:rPr lang="en-US" dirty="0" smtClean="0">
                <a:latin typeface="MetaNormalLF-Roman" charset="0"/>
                <a:cs typeface="Arial" charset="0"/>
              </a:rPr>
              <a:t> 4.1 and compatible vendor</a:t>
            </a:r>
            <a:r>
              <a:rPr lang="en-US" baseline="0" dirty="0" smtClean="0">
                <a:latin typeface="MetaNormalLF-Roman" charset="0"/>
                <a:cs typeface="Arial" charset="0"/>
              </a:rPr>
              <a:t> array code – DART 6.0, FLARE 30, and </a:t>
            </a:r>
            <a:r>
              <a:rPr lang="en-US" baseline="0" dirty="0" err="1" smtClean="0">
                <a:latin typeface="MetaNormalLF-Roman" charset="0"/>
                <a:cs typeface="Arial" charset="0"/>
              </a:rPr>
              <a:t>Enginuity</a:t>
            </a:r>
            <a:r>
              <a:rPr lang="en-US" baseline="0" dirty="0" smtClean="0">
                <a:latin typeface="MetaNormalLF-Roman" charset="0"/>
                <a:cs typeface="Arial" charset="0"/>
              </a:rPr>
              <a:t> 5875, allows the </a:t>
            </a:r>
            <a:r>
              <a:rPr lang="en-US" baseline="0" dirty="0" err="1" smtClean="0">
                <a:latin typeface="MetaNormalLF-Roman" charset="0"/>
                <a:cs typeface="Arial" charset="0"/>
              </a:rPr>
              <a:t>vmkernel</a:t>
            </a:r>
            <a:r>
              <a:rPr lang="en-US" baseline="0" dirty="0" smtClean="0">
                <a:latin typeface="MetaNormalLF-Roman" charset="0"/>
                <a:cs typeface="Arial" charset="0"/>
              </a:rPr>
              <a:t> to lock metadata at the block level within the VMFS stored on the array and allow multiple operations to occur simultaneously within the VMFS, which in turn allow many desktop VMs to be powered on at the same time.</a:t>
            </a:r>
            <a:endParaRPr lang="en-US" dirty="0" smtClean="0">
              <a:latin typeface="MetaNormalLF-Roman" charset="0"/>
              <a:cs typeface="Arial" charset="0"/>
            </a:endParaRPr>
          </a:p>
          <a:p>
            <a:pPr marL="225425" lvl="1" indent="0">
              <a:buNone/>
            </a:pPr>
            <a:endParaRPr lang="en-US" dirty="0" smtClean="0">
              <a:latin typeface="MetaNormalLF-Roman" charset="0"/>
              <a:cs typeface="Arial" charset="0"/>
            </a:endParaRPr>
          </a:p>
          <a:p>
            <a:pPr marL="225425" lvl="1" indent="0">
              <a:buNone/>
            </a:pPr>
            <a:endParaRPr lang="en-US" dirty="0" smtClean="0">
              <a:latin typeface="MetaNormalLF-Roman" charset="0"/>
              <a:cs typeface="Arial" charset="0"/>
            </a:endParaRPr>
          </a:p>
          <a:p>
            <a:pPr lvl="1"/>
            <a:r>
              <a:rPr lang="en-US" dirty="0" smtClean="0">
                <a:latin typeface="MetaNormalLF-Roman" charset="0"/>
                <a:cs typeface="Arial" charset="0"/>
              </a:rPr>
              <a:t>100 </a:t>
            </a:r>
            <a:r>
              <a:rPr lang="en-US" dirty="0">
                <a:latin typeface="MetaNormalLF-Roman" charset="0"/>
                <a:cs typeface="Arial" charset="0"/>
              </a:rPr>
              <a:t>GB template takes 5-20 minutes  </a:t>
            </a:r>
          </a:p>
          <a:p>
            <a:pPr lvl="1"/>
            <a:r>
              <a:rPr lang="en-US" dirty="0">
                <a:latin typeface="MetaNormalLF-Roman" charset="0"/>
                <a:cs typeface="Arial" charset="0"/>
              </a:rPr>
              <a:t>Fault Tolerance requires additional zeroing of blocks</a:t>
            </a:r>
          </a:p>
          <a:p>
            <a:endParaRPr lang="en-US" dirty="0">
              <a:latin typeface="MetaNormalLF-Roman" charset="0"/>
              <a:cs typeface="Arial" charset="0"/>
            </a:endParaRPr>
          </a:p>
          <a:p>
            <a:r>
              <a:rPr lang="en-US" dirty="0">
                <a:latin typeface="MetaNormalLF-Roman" charset="0"/>
                <a:cs typeface="Arial" charset="0"/>
              </a:rPr>
              <a:t>VMware can do 32MB </a:t>
            </a:r>
          </a:p>
          <a:p>
            <a:endParaRPr lang="en-US" dirty="0">
              <a:latin typeface="MetaNormalLF-Roman" charset="0"/>
              <a:cs typeface="Arial" charset="0"/>
            </a:endParaRPr>
          </a:p>
          <a:p>
            <a:r>
              <a:rPr lang="en-US" dirty="0">
                <a:latin typeface="MetaNormalLF-Roman" charset="0"/>
                <a:cs typeface="Arial" charset="0"/>
              </a:rPr>
              <a:t>Blue line is the extended copy. </a:t>
            </a:r>
            <a:endParaRPr lang="en-US" i="1" dirty="0">
              <a:latin typeface="MetaNormalLF-Roman" charset="0"/>
              <a:cs typeface="Arial" charset="0"/>
            </a:endParaRPr>
          </a:p>
          <a:p>
            <a:endParaRPr lang="en-US" dirty="0" smtClean="0">
              <a:latin typeface="MetaNormalLF-Roman" charset="0"/>
              <a:cs typeface="Arial" charset="0"/>
            </a:endParaRPr>
          </a:p>
          <a:p>
            <a:r>
              <a:rPr lang="en-US" dirty="0" smtClean="0">
                <a:latin typeface="MetaNormalLF-Roman" charset="0"/>
                <a:cs typeface="Arial" charset="0"/>
              </a:rPr>
              <a:t>Required: </a:t>
            </a:r>
            <a:r>
              <a:rPr lang="en-US" dirty="0" err="1" smtClean="0">
                <a:latin typeface="MetaNormalLF-Roman" charset="0"/>
                <a:cs typeface="Arial" charset="0"/>
              </a:rPr>
              <a:t>vSphere</a:t>
            </a:r>
            <a:r>
              <a:rPr lang="en-US" baseline="0" dirty="0" smtClean="0">
                <a:latin typeface="MetaNormalLF-Roman" charset="0"/>
                <a:cs typeface="Arial" charset="0"/>
              </a:rPr>
              <a:t> 4.1 and compliant EMC array (</a:t>
            </a:r>
            <a:r>
              <a:rPr lang="en-US" baseline="0" dirty="0" err="1" smtClean="0">
                <a:latin typeface="MetaNormalLF-Roman" charset="0"/>
                <a:cs typeface="Arial" charset="0"/>
              </a:rPr>
              <a:t>Enginuity</a:t>
            </a:r>
            <a:r>
              <a:rPr lang="en-US" baseline="0" dirty="0" smtClean="0">
                <a:latin typeface="MetaNormalLF-Roman" charset="0"/>
                <a:cs typeface="Arial" charset="0"/>
              </a:rPr>
              <a:t> 5875, FLARE 30, or DART 6)</a:t>
            </a:r>
            <a:endParaRPr lang="en-US" dirty="0">
              <a:latin typeface="MetaNormalLF-Roman" charset="0"/>
              <a:cs typeface="Arial"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8"/>
          <p:cNvSpPr>
            <a:spLocks noGrp="1" noChangeArrowheads="1"/>
          </p:cNvSpPr>
          <p:nvPr>
            <p:ph type="hdr" sz="quarter"/>
          </p:nvPr>
        </p:nvSpPr>
        <p:spPr>
          <a:xfrm>
            <a:off x="0" y="0"/>
            <a:ext cx="3005138" cy="461963"/>
          </a:xfrm>
          <a:prstGeom prst="rect">
            <a:avLst/>
          </a:prstGeom>
        </p:spPr>
        <p:txBody>
          <a:bodyPr lIns="90580" tIns="45290" rIns="90580" bIns="45290"/>
          <a:lstStyle>
            <a:lvl1pPr defTabSz="908950" eaLnBrk="0" hangingPunct="0">
              <a:defRPr sz="2000">
                <a:solidFill>
                  <a:schemeClr val="tx1"/>
                </a:solidFill>
                <a:latin typeface="Arial" charset="0"/>
              </a:defRPr>
            </a:lvl1pPr>
            <a:lvl2pPr marL="735966" indent="-283064" defTabSz="908950" eaLnBrk="0" hangingPunct="0">
              <a:defRPr sz="2000">
                <a:solidFill>
                  <a:schemeClr val="tx1"/>
                </a:solidFill>
                <a:latin typeface="Arial" charset="0"/>
              </a:defRPr>
            </a:lvl2pPr>
            <a:lvl3pPr marL="1132256" indent="-226451" defTabSz="908950" eaLnBrk="0" hangingPunct="0">
              <a:defRPr sz="2000">
                <a:solidFill>
                  <a:schemeClr val="tx1"/>
                </a:solidFill>
                <a:latin typeface="Arial" charset="0"/>
              </a:defRPr>
            </a:lvl3pPr>
            <a:lvl4pPr marL="1585158" indent="-226451" defTabSz="908950" eaLnBrk="0" hangingPunct="0">
              <a:defRPr sz="2000">
                <a:solidFill>
                  <a:schemeClr val="tx1"/>
                </a:solidFill>
                <a:latin typeface="Arial" charset="0"/>
              </a:defRPr>
            </a:lvl4pPr>
            <a:lvl5pPr marL="2038060" indent="-226451" defTabSz="908950" eaLnBrk="0" hangingPunct="0">
              <a:defRPr sz="2000">
                <a:solidFill>
                  <a:schemeClr val="tx1"/>
                </a:solidFill>
                <a:latin typeface="Arial" charset="0"/>
              </a:defRPr>
            </a:lvl5pPr>
            <a:lvl6pPr marL="2490963" indent="-226451" algn="ctr" defTabSz="908950" eaLnBrk="0" fontAlgn="base" hangingPunct="0">
              <a:spcBef>
                <a:spcPct val="0"/>
              </a:spcBef>
              <a:spcAft>
                <a:spcPct val="0"/>
              </a:spcAft>
              <a:defRPr sz="2000">
                <a:solidFill>
                  <a:schemeClr val="tx1"/>
                </a:solidFill>
                <a:latin typeface="Arial" charset="0"/>
              </a:defRPr>
            </a:lvl6pPr>
            <a:lvl7pPr marL="2943865" indent="-226451" algn="ctr" defTabSz="908950" eaLnBrk="0" fontAlgn="base" hangingPunct="0">
              <a:spcBef>
                <a:spcPct val="0"/>
              </a:spcBef>
              <a:spcAft>
                <a:spcPct val="0"/>
              </a:spcAft>
              <a:defRPr sz="2000">
                <a:solidFill>
                  <a:schemeClr val="tx1"/>
                </a:solidFill>
                <a:latin typeface="Arial" charset="0"/>
              </a:defRPr>
            </a:lvl7pPr>
            <a:lvl8pPr marL="3396767" indent="-226451" algn="ctr" defTabSz="908950" eaLnBrk="0" fontAlgn="base" hangingPunct="0">
              <a:spcBef>
                <a:spcPct val="0"/>
              </a:spcBef>
              <a:spcAft>
                <a:spcPct val="0"/>
              </a:spcAft>
              <a:defRPr sz="2000">
                <a:solidFill>
                  <a:schemeClr val="tx1"/>
                </a:solidFill>
                <a:latin typeface="Arial" charset="0"/>
              </a:defRPr>
            </a:lvl8pPr>
            <a:lvl9pPr marL="3849670" indent="-226451" algn="ctr" defTabSz="908950" eaLnBrk="0" fontAlgn="base" hangingPunct="0">
              <a:spcBef>
                <a:spcPct val="0"/>
              </a:spcBef>
              <a:spcAft>
                <a:spcPct val="0"/>
              </a:spcAft>
              <a:defRPr sz="2000">
                <a:solidFill>
                  <a:schemeClr val="tx1"/>
                </a:solidFill>
                <a:latin typeface="Arial" charset="0"/>
              </a:defRPr>
            </a:lvl9pPr>
          </a:lstStyle>
          <a:p>
            <a:pPr>
              <a:defRPr/>
            </a:pPr>
            <a:r>
              <a:rPr lang="en-US" sz="1400"/>
              <a:t>Title</a:t>
            </a:r>
          </a:p>
          <a:p>
            <a:pPr>
              <a:defRPr/>
            </a:pPr>
            <a:r>
              <a:rPr lang="en-US" sz="1000"/>
              <a:t>Month Year</a:t>
            </a:r>
            <a:endParaRPr lang="en-US" sz="900"/>
          </a:p>
        </p:txBody>
      </p:sp>
      <p:sp>
        <p:nvSpPr>
          <p:cNvPr id="80899" name="Rectangle 9"/>
          <p:cNvSpPr>
            <a:spLocks noGrp="1" noChangeArrowheads="1"/>
          </p:cNvSpPr>
          <p:nvPr>
            <p:ph type="sldNum" sz="quarter" idx="5"/>
          </p:nvPr>
        </p:nvSpPr>
        <p:spPr>
          <a:xfrm>
            <a:off x="3927475" y="8756650"/>
            <a:ext cx="3005138" cy="461963"/>
          </a:xfrm>
          <a:prstGeom prst="rect">
            <a:avLst/>
          </a:prstGeom>
          <a:noFill/>
        </p:spPr>
        <p:txBody>
          <a:bodyPr lIns="90580" tIns="45290" rIns="90580" bIns="45290"/>
          <a:lstStyle/>
          <a:p>
            <a:pPr defTabSz="908050"/>
            <a:fld id="{3E7DB193-DD5A-43C7-9CF3-8267D9AD5595}" type="slidenum">
              <a:rPr lang="en-US">
                <a:latin typeface="Arial" charset="0"/>
              </a:rPr>
              <a:pPr defTabSz="908050"/>
              <a:t>20</a:t>
            </a:fld>
            <a:endParaRPr lang="en-US">
              <a:latin typeface="Arial" charset="0"/>
            </a:endParaRPr>
          </a:p>
        </p:txBody>
      </p:sp>
      <p:sp>
        <p:nvSpPr>
          <p:cNvPr id="80900" name="Rectangle 2"/>
          <p:cNvSpPr>
            <a:spLocks noGrp="1" noRot="1" noChangeAspect="1" noChangeArrowheads="1" noTextEdit="1"/>
          </p:cNvSpPr>
          <p:nvPr>
            <p:ph type="sldImg"/>
          </p:nvPr>
        </p:nvSpPr>
        <p:spPr>
          <a:xfrm>
            <a:off x="1162050" y="692150"/>
            <a:ext cx="4610100" cy="3457575"/>
          </a:xfrm>
          <a:ln/>
        </p:spPr>
      </p:sp>
      <p:sp>
        <p:nvSpPr>
          <p:cNvPr id="80901" name="Rectangle 3"/>
          <p:cNvSpPr>
            <a:spLocks noGrp="1" noChangeArrowheads="1"/>
          </p:cNvSpPr>
          <p:nvPr>
            <p:ph type="body" idx="1"/>
          </p:nvPr>
        </p:nvSpPr>
        <p:spPr>
          <a:xfrm>
            <a:off x="298450" y="4322763"/>
            <a:ext cx="6337300" cy="4543425"/>
          </a:xfrm>
          <a:noFill/>
          <a:ln w="9525"/>
        </p:spPr>
        <p:txBody>
          <a:bodyPr/>
          <a:lstStyle/>
          <a:p>
            <a:r>
              <a:rPr lang="en-US" smtClean="0"/>
              <a:t>Now let</a:t>
            </a:r>
            <a:r>
              <a:rPr lang="en-US" altLang="en-US" smtClean="0"/>
              <a:t>’</a:t>
            </a:r>
            <a:r>
              <a:rPr lang="en-US" smtClean="0"/>
              <a:t>s take a look at the space reclamation API. </a:t>
            </a:r>
            <a:r>
              <a:rPr lang="en-US" b="1" smtClean="0"/>
              <a:t>[CLICK]</a:t>
            </a:r>
            <a:r>
              <a:rPr lang="en-US" smtClean="0"/>
              <a:t>Now the challenge was that before this API, we at the storage level could present pools of storage. </a:t>
            </a:r>
            <a:r>
              <a:rPr lang="en-US" b="1" smtClean="0"/>
              <a:t>[CLICK]</a:t>
            </a:r>
            <a:r>
              <a:rPr lang="en-US" smtClean="0"/>
              <a:t>And as new virtual machines were created, blocks were taken out of these free pools and allocated to those specific data stores on which those VMs reside. </a:t>
            </a:r>
            <a:r>
              <a:rPr lang="en-US" b="1" smtClean="0"/>
              <a:t>[CLICK]</a:t>
            </a:r>
            <a:r>
              <a:rPr lang="en-US" smtClean="0"/>
              <a:t>The problem was is that these LUNs could only grow, they couldn</a:t>
            </a:r>
            <a:r>
              <a:rPr lang="en-US" altLang="en-US" smtClean="0"/>
              <a:t>’</a:t>
            </a:r>
            <a:r>
              <a:rPr lang="en-US" smtClean="0"/>
              <a:t>t shrink.  When a virtual machine was deleted from the VMWARE perspective, it didn</a:t>
            </a:r>
            <a:r>
              <a:rPr lang="en-US" altLang="en-US" smtClean="0"/>
              <a:t>’</a:t>
            </a:r>
            <a:r>
              <a:rPr lang="en-US" smtClean="0"/>
              <a:t>t remove those blocks on the back end of the array, it simply zeroed those out for future use.  Now some arrays, such as the v-max, had an ability to do a post-process zero block reclaim, but for most arrays in the industry this was a challenge, that we could grow, but we couldn</a:t>
            </a:r>
            <a:r>
              <a:rPr lang="en-US" altLang="en-US" smtClean="0"/>
              <a:t>’</a:t>
            </a:r>
            <a:r>
              <a:rPr lang="en-US" smtClean="0"/>
              <a:t>t shrink these storage devices.</a:t>
            </a:r>
          </a:p>
          <a:p>
            <a:r>
              <a:rPr lang="en-US" b="1" smtClean="0"/>
              <a:t>[CLICK]</a:t>
            </a:r>
            <a:r>
              <a:rPr lang="en-US" smtClean="0"/>
              <a:t>With this new space reclamation API, </a:t>
            </a:r>
            <a:r>
              <a:rPr lang="en-US" b="1" smtClean="0"/>
              <a:t>[CLICK]</a:t>
            </a:r>
            <a:r>
              <a:rPr lang="en-US" smtClean="0"/>
              <a:t>rather than simply sending a zero down the pipe, </a:t>
            </a:r>
            <a:r>
              <a:rPr lang="en-US" b="1" smtClean="0"/>
              <a:t>[CLICK]</a:t>
            </a:r>
            <a:r>
              <a:rPr lang="en-US" smtClean="0"/>
              <a:t>when a virtual machine is deleted, instead it has a new SCSI extension that issues an unmap command.  So rather than simply marking those blocks as zeros to be overwritten later, it would actually unmap those blocks from the device releasing those back to the free pool to be used by other devices within that array.</a:t>
            </a:r>
          </a:p>
          <a:p>
            <a:r>
              <a:rPr lang="en-US" smtClean="0"/>
              <a:t>Now it</a:t>
            </a:r>
            <a:r>
              <a:rPr lang="en-US" altLang="en-US" smtClean="0"/>
              <a:t>’</a:t>
            </a:r>
            <a:r>
              <a:rPr lang="en-US" smtClean="0"/>
              <a:t>s important to note that there</a:t>
            </a:r>
            <a:r>
              <a:rPr lang="en-US" altLang="en-US" smtClean="0"/>
              <a:t>’</a:t>
            </a:r>
            <a:r>
              <a:rPr lang="en-US" smtClean="0"/>
              <a:t>s many use cases where this type of an operation might come into play.  This includes storage v-motion where I</a:t>
            </a:r>
            <a:r>
              <a:rPr lang="en-US" altLang="en-US" smtClean="0"/>
              <a:t>’</a:t>
            </a:r>
            <a:r>
              <a:rPr lang="en-US" smtClean="0"/>
              <a:t>m moving a virtual machine from one device to another and I want to free up those blocks from the source device to be reused by other applications.  If I</a:t>
            </a:r>
            <a:r>
              <a:rPr lang="en-US" altLang="en-US" smtClean="0"/>
              <a:t>’</a:t>
            </a:r>
            <a:r>
              <a:rPr lang="en-US" smtClean="0"/>
              <a:t>m deleting a VM, deleting a snapshot, these types of operations will now unmap those blocks, releasing those back to those free disc pools for other data stores to be able to leverage.</a:t>
            </a:r>
          </a:p>
          <a:p>
            <a:r>
              <a:rPr lang="en-US" smtClean="0"/>
              <a:t>It</a:t>
            </a:r>
            <a:r>
              <a:rPr lang="en-US" altLang="en-US" smtClean="0"/>
              <a:t>’</a:t>
            </a:r>
            <a:r>
              <a:rPr lang="en-US" smtClean="0"/>
              <a:t>s important to note also that this new feature does require VMFS 5 as the file system type.  We</a:t>
            </a:r>
            <a:r>
              <a:rPr lang="en-US" altLang="en-US" smtClean="0"/>
              <a:t>’</a:t>
            </a:r>
            <a:r>
              <a:rPr lang="en-US" smtClean="0"/>
              <a:t>ll talk a little bit more about the migrations methods and deployment methods on VMFS 5 later.</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a:ln/>
        </p:spPr>
      </p:sp>
      <p:sp>
        <p:nvSpPr>
          <p:cNvPr id="48131" name="Notes Placeholder 2"/>
          <p:cNvSpPr>
            <a:spLocks noGrp="1"/>
          </p:cNvSpPr>
          <p:nvPr>
            <p:ph type="body" idx="1"/>
          </p:nvPr>
        </p:nvSpPr>
        <p:spPr>
          <a:noFill/>
          <a:ln w="9525"/>
        </p:spPr>
        <p:txBody>
          <a:bodyPr/>
          <a:lstStyle/>
          <a:p>
            <a:endParaRPr lang="en-US" dirty="0" smtClean="0"/>
          </a:p>
        </p:txBody>
      </p:sp>
      <p:sp>
        <p:nvSpPr>
          <p:cNvPr id="5124" name="Header Placeholder 3"/>
          <p:cNvSpPr>
            <a:spLocks noGrp="1"/>
          </p:cNvSpPr>
          <p:nvPr>
            <p:ph type="hdr" sz="quarter"/>
          </p:nvPr>
        </p:nvSpPr>
        <p:spPr>
          <a:xfrm>
            <a:off x="0" y="0"/>
            <a:ext cx="3005138" cy="460375"/>
          </a:xfrm>
          <a:prstGeom prst="rect">
            <a:avLst/>
          </a:prstGeom>
        </p:spPr>
        <p:txBody>
          <a:bodyPr lIns="91432" tIns="45716" rIns="91432" bIns="45716"/>
          <a:lstStyle/>
          <a:p>
            <a:pPr defTabSz="908950">
              <a:defRPr/>
            </a:pPr>
            <a:r>
              <a:rPr lang="en-US" dirty="0"/>
              <a:t>Title</a:t>
            </a:r>
          </a:p>
          <a:p>
            <a:pPr defTabSz="908950">
              <a:defRPr/>
            </a:pPr>
            <a:r>
              <a:rPr lang="en-US" dirty="0"/>
              <a:t>Month Year</a:t>
            </a:r>
            <a:endParaRPr lang="en-US" sz="900" dirty="0"/>
          </a:p>
        </p:txBody>
      </p:sp>
      <p:sp>
        <p:nvSpPr>
          <p:cNvPr id="5125" name="Slide Number Placeholder 4"/>
          <p:cNvSpPr>
            <a:spLocks noGrp="1"/>
          </p:cNvSpPr>
          <p:nvPr>
            <p:ph type="sldNum" sz="quarter" idx="5"/>
          </p:nvPr>
        </p:nvSpPr>
        <p:spPr>
          <a:xfrm>
            <a:off x="3927475" y="8758238"/>
            <a:ext cx="3005138" cy="460375"/>
          </a:xfrm>
          <a:prstGeom prst="rect">
            <a:avLst/>
          </a:prstGeom>
        </p:spPr>
        <p:txBody>
          <a:bodyPr lIns="91432" tIns="45716" rIns="91432" bIns="45716"/>
          <a:lstStyle/>
          <a:p>
            <a:pPr defTabSz="908950">
              <a:defRPr/>
            </a:pPr>
            <a:fld id="{7B11DF2E-4226-4852-9C1F-2207E7FA2B97}" type="slidenum">
              <a:rPr lang="en-US"/>
              <a:pPr defTabSz="908950">
                <a:defRPr/>
              </a:pPr>
              <a:t>21</a:t>
            </a:fld>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8"/>
          <p:cNvSpPr>
            <a:spLocks noGrp="1" noChangeArrowheads="1"/>
          </p:cNvSpPr>
          <p:nvPr>
            <p:ph type="hdr" sz="quarter"/>
          </p:nvPr>
        </p:nvSpPr>
        <p:spPr>
          <a:xfrm>
            <a:off x="0" y="0"/>
            <a:ext cx="3005138" cy="461963"/>
          </a:xfrm>
          <a:prstGeom prst="rect">
            <a:avLst/>
          </a:prstGeom>
        </p:spPr>
        <p:txBody>
          <a:bodyPr lIns="90580" tIns="45290" rIns="90580" bIns="45290"/>
          <a:lstStyle>
            <a:lvl1pPr defTabSz="908950" eaLnBrk="0" hangingPunct="0">
              <a:defRPr sz="2000">
                <a:solidFill>
                  <a:schemeClr val="tx1"/>
                </a:solidFill>
                <a:latin typeface="Arial" charset="0"/>
              </a:defRPr>
            </a:lvl1pPr>
            <a:lvl2pPr marL="735966" indent="-283064" defTabSz="908950" eaLnBrk="0" hangingPunct="0">
              <a:defRPr sz="2000">
                <a:solidFill>
                  <a:schemeClr val="tx1"/>
                </a:solidFill>
                <a:latin typeface="Arial" charset="0"/>
              </a:defRPr>
            </a:lvl2pPr>
            <a:lvl3pPr marL="1132256" indent="-226451" defTabSz="908950" eaLnBrk="0" hangingPunct="0">
              <a:defRPr sz="2000">
                <a:solidFill>
                  <a:schemeClr val="tx1"/>
                </a:solidFill>
                <a:latin typeface="Arial" charset="0"/>
              </a:defRPr>
            </a:lvl3pPr>
            <a:lvl4pPr marL="1585158" indent="-226451" defTabSz="908950" eaLnBrk="0" hangingPunct="0">
              <a:defRPr sz="2000">
                <a:solidFill>
                  <a:schemeClr val="tx1"/>
                </a:solidFill>
                <a:latin typeface="Arial" charset="0"/>
              </a:defRPr>
            </a:lvl4pPr>
            <a:lvl5pPr marL="2038060" indent="-226451" defTabSz="908950" eaLnBrk="0" hangingPunct="0">
              <a:defRPr sz="2000">
                <a:solidFill>
                  <a:schemeClr val="tx1"/>
                </a:solidFill>
                <a:latin typeface="Arial" charset="0"/>
              </a:defRPr>
            </a:lvl5pPr>
            <a:lvl6pPr marL="2490963" indent="-226451" algn="ctr" defTabSz="908950" eaLnBrk="0" fontAlgn="base" hangingPunct="0">
              <a:spcBef>
                <a:spcPct val="0"/>
              </a:spcBef>
              <a:spcAft>
                <a:spcPct val="0"/>
              </a:spcAft>
              <a:defRPr sz="2000">
                <a:solidFill>
                  <a:schemeClr val="tx1"/>
                </a:solidFill>
                <a:latin typeface="Arial" charset="0"/>
              </a:defRPr>
            </a:lvl6pPr>
            <a:lvl7pPr marL="2943865" indent="-226451" algn="ctr" defTabSz="908950" eaLnBrk="0" fontAlgn="base" hangingPunct="0">
              <a:spcBef>
                <a:spcPct val="0"/>
              </a:spcBef>
              <a:spcAft>
                <a:spcPct val="0"/>
              </a:spcAft>
              <a:defRPr sz="2000">
                <a:solidFill>
                  <a:schemeClr val="tx1"/>
                </a:solidFill>
                <a:latin typeface="Arial" charset="0"/>
              </a:defRPr>
            </a:lvl7pPr>
            <a:lvl8pPr marL="3396767" indent="-226451" algn="ctr" defTabSz="908950" eaLnBrk="0" fontAlgn="base" hangingPunct="0">
              <a:spcBef>
                <a:spcPct val="0"/>
              </a:spcBef>
              <a:spcAft>
                <a:spcPct val="0"/>
              </a:spcAft>
              <a:defRPr sz="2000">
                <a:solidFill>
                  <a:schemeClr val="tx1"/>
                </a:solidFill>
                <a:latin typeface="Arial" charset="0"/>
              </a:defRPr>
            </a:lvl8pPr>
            <a:lvl9pPr marL="3849670" indent="-226451" algn="ctr" defTabSz="908950" eaLnBrk="0" fontAlgn="base" hangingPunct="0">
              <a:spcBef>
                <a:spcPct val="0"/>
              </a:spcBef>
              <a:spcAft>
                <a:spcPct val="0"/>
              </a:spcAft>
              <a:defRPr sz="2000">
                <a:solidFill>
                  <a:schemeClr val="tx1"/>
                </a:solidFill>
                <a:latin typeface="Arial" charset="0"/>
              </a:defRPr>
            </a:lvl9pPr>
          </a:lstStyle>
          <a:p>
            <a:pPr>
              <a:defRPr/>
            </a:pPr>
            <a:r>
              <a:rPr lang="en-US" sz="1400"/>
              <a:t>Title</a:t>
            </a:r>
          </a:p>
          <a:p>
            <a:pPr>
              <a:defRPr/>
            </a:pPr>
            <a:r>
              <a:rPr lang="en-US" sz="1000"/>
              <a:t>Month Year</a:t>
            </a:r>
            <a:endParaRPr lang="en-US" sz="900"/>
          </a:p>
        </p:txBody>
      </p:sp>
      <p:sp>
        <p:nvSpPr>
          <p:cNvPr id="81923" name="Rectangle 9"/>
          <p:cNvSpPr>
            <a:spLocks noGrp="1" noChangeArrowheads="1"/>
          </p:cNvSpPr>
          <p:nvPr>
            <p:ph type="sldNum" sz="quarter" idx="5"/>
          </p:nvPr>
        </p:nvSpPr>
        <p:spPr>
          <a:xfrm>
            <a:off x="3927475" y="8756650"/>
            <a:ext cx="3005138" cy="461963"/>
          </a:xfrm>
          <a:prstGeom prst="rect">
            <a:avLst/>
          </a:prstGeom>
          <a:noFill/>
        </p:spPr>
        <p:txBody>
          <a:bodyPr lIns="90580" tIns="45290" rIns="90580" bIns="45290"/>
          <a:lstStyle/>
          <a:p>
            <a:pPr defTabSz="908050"/>
            <a:fld id="{4EE8E556-0045-43EC-B802-C98B8C8A2966}" type="slidenum">
              <a:rPr lang="en-US">
                <a:latin typeface="Arial" charset="0"/>
              </a:rPr>
              <a:pPr defTabSz="908050"/>
              <a:t>22</a:t>
            </a:fld>
            <a:endParaRPr lang="en-US">
              <a:latin typeface="Arial" charset="0"/>
            </a:endParaRPr>
          </a:p>
        </p:txBody>
      </p:sp>
      <p:sp>
        <p:nvSpPr>
          <p:cNvPr id="81924" name="Rectangle 2"/>
          <p:cNvSpPr>
            <a:spLocks noGrp="1" noRot="1" noChangeAspect="1" noChangeArrowheads="1" noTextEdit="1"/>
          </p:cNvSpPr>
          <p:nvPr>
            <p:ph type="sldImg"/>
          </p:nvPr>
        </p:nvSpPr>
        <p:spPr>
          <a:xfrm>
            <a:off x="1162050" y="692150"/>
            <a:ext cx="4610100" cy="3457575"/>
          </a:xfrm>
          <a:ln/>
        </p:spPr>
      </p:sp>
      <p:sp>
        <p:nvSpPr>
          <p:cNvPr id="81925" name="Rectangle 3"/>
          <p:cNvSpPr>
            <a:spLocks noGrp="1" noChangeArrowheads="1"/>
          </p:cNvSpPr>
          <p:nvPr>
            <p:ph type="body" idx="1"/>
          </p:nvPr>
        </p:nvSpPr>
        <p:spPr>
          <a:xfrm>
            <a:off x="298450" y="4322763"/>
            <a:ext cx="6337300" cy="4543425"/>
          </a:xfrm>
          <a:noFill/>
          <a:ln w="9525"/>
        </p:spPr>
        <p:txBody>
          <a:bodyPr/>
          <a:lstStyle/>
          <a:p>
            <a:r>
              <a:rPr lang="en-US" smtClean="0"/>
              <a:t>The next API is the first to support NFS and it</a:t>
            </a:r>
            <a:r>
              <a:rPr lang="en-US" altLang="en-US" smtClean="0"/>
              <a:t>’</a:t>
            </a:r>
            <a:r>
              <a:rPr lang="en-US" smtClean="0"/>
              <a:t>s the NFS full copy, very similar to what we did for full copy on the block side. </a:t>
            </a:r>
            <a:r>
              <a:rPr lang="en-US" b="1" smtClean="0"/>
              <a:t>[CLICK]</a:t>
            </a:r>
            <a:r>
              <a:rPr lang="en-US" smtClean="0"/>
              <a:t>Without this API, if I wanted to move VMs between NFS file mounts or maybe deploy VMFS from a template, it required that all of those blocks be read up through the network and written back down through the network to the resulting NFS mount.</a:t>
            </a:r>
          </a:p>
          <a:p>
            <a:r>
              <a:rPr lang="en-US" b="1" smtClean="0"/>
              <a:t>[CLICK]</a:t>
            </a:r>
            <a:r>
              <a:rPr lang="en-US" smtClean="0"/>
              <a:t>Now with this API, </a:t>
            </a:r>
            <a:r>
              <a:rPr lang="en-US" b="1" smtClean="0"/>
              <a:t>[CLICK]</a:t>
            </a:r>
            <a:r>
              <a:rPr lang="en-US" smtClean="0"/>
              <a:t>VMWARE essentially issues a command to the array, asking it to make a full copy clone or snapshot of that virtual machine at the file level.  Now it</a:t>
            </a:r>
            <a:r>
              <a:rPr lang="en-US" altLang="en-US" smtClean="0"/>
              <a:t>’</a:t>
            </a:r>
            <a:r>
              <a:rPr lang="en-US" smtClean="0"/>
              <a:t>s important to note that unlike the block level API, this is not used during storage v-motion operations, but this is functionality that will be leveraged in the future by other types of use cases, such as deploying virtual machines with v-cloud director or VMWARE view desktop deployment use cases.</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a:xfrm>
            <a:off x="1162050" y="692150"/>
            <a:ext cx="4610100" cy="3457575"/>
          </a:xfrm>
          <a:ln/>
        </p:spPr>
      </p:sp>
      <p:sp>
        <p:nvSpPr>
          <p:cNvPr id="86019" name="Notes Placeholder 2"/>
          <p:cNvSpPr>
            <a:spLocks noGrp="1"/>
          </p:cNvSpPr>
          <p:nvPr>
            <p:ph type="body" idx="1"/>
          </p:nvPr>
        </p:nvSpPr>
        <p:spPr>
          <a:xfrm>
            <a:off x="298450" y="4322763"/>
            <a:ext cx="6337300" cy="4543425"/>
          </a:xfrm>
          <a:noFill/>
          <a:ln w="9525"/>
        </p:spPr>
        <p:txBody>
          <a:bodyPr/>
          <a:lstStyle/>
          <a:p>
            <a:r>
              <a:rPr lang="en-US" smtClean="0"/>
              <a:t>So what is VASA?  Essentially VASA allows the storage array itself to advertise the ESX cluster information about the volumes that it</a:t>
            </a:r>
            <a:r>
              <a:rPr lang="en-US" altLang="en-US" smtClean="0"/>
              <a:t>’</a:t>
            </a:r>
            <a:r>
              <a:rPr lang="en-US" smtClean="0"/>
              <a:t>s presenting.  So instead of simply saying here</a:t>
            </a:r>
            <a:r>
              <a:rPr lang="en-US" altLang="en-US" smtClean="0"/>
              <a:t>’</a:t>
            </a:r>
            <a:r>
              <a:rPr lang="en-US" smtClean="0"/>
              <a:t>s a 100 gig volume, I can now say things like here</a:t>
            </a:r>
            <a:r>
              <a:rPr lang="en-US" altLang="en-US" smtClean="0"/>
              <a:t>’</a:t>
            </a:r>
            <a:r>
              <a:rPr lang="en-US" smtClean="0"/>
              <a:t>s a 100 gig volume, it</a:t>
            </a:r>
            <a:r>
              <a:rPr lang="en-US" altLang="en-US" smtClean="0"/>
              <a:t>’</a:t>
            </a:r>
            <a:r>
              <a:rPr lang="en-US" smtClean="0"/>
              <a:t>s RAID 5 protected, replicated every 10 minutes, shapshotted every 15 and it</a:t>
            </a:r>
            <a:r>
              <a:rPr lang="en-US" altLang="en-US" smtClean="0"/>
              <a:t>’</a:t>
            </a:r>
            <a:r>
              <a:rPr lang="en-US" smtClean="0"/>
              <a:t>s compressed and de-duplicated.</a:t>
            </a:r>
          </a:p>
          <a:p>
            <a:r>
              <a:rPr lang="en-US" smtClean="0"/>
              <a:t>These VASA APIs are enabling a couple of new features.  First of all, it delivers system defined capabilities that enable profile driven storage.  Secondly, it provides array internal information to help storage DRS work optimally with various arrays.  We</a:t>
            </a:r>
            <a:r>
              <a:rPr lang="en-US" altLang="en-US" smtClean="0"/>
              <a:t>’</a:t>
            </a:r>
            <a:r>
              <a:rPr lang="en-US" smtClean="0"/>
              <a:t>re going to cover storage DRS and how it leverages this information in a couple of minutes.</a:t>
            </a:r>
          </a:p>
          <a:p>
            <a:endParaRPr lang="en-US" smtClean="0"/>
          </a:p>
        </p:txBody>
      </p:sp>
      <p:sp>
        <p:nvSpPr>
          <p:cNvPr id="86020" name="Slide Number Placeholder 3"/>
          <p:cNvSpPr>
            <a:spLocks noGrp="1"/>
          </p:cNvSpPr>
          <p:nvPr>
            <p:ph type="sldNum" sz="quarter" idx="5"/>
          </p:nvPr>
        </p:nvSpPr>
        <p:spPr>
          <a:xfrm>
            <a:off x="3927475" y="8758238"/>
            <a:ext cx="3005138" cy="460375"/>
          </a:xfrm>
          <a:prstGeom prst="rect">
            <a:avLst/>
          </a:prstGeom>
          <a:noFill/>
        </p:spPr>
        <p:txBody>
          <a:bodyPr/>
          <a:lstStyle/>
          <a:p>
            <a:fld id="{E19C9EF5-905B-4D29-9685-17F04D1B4211}" type="slidenum">
              <a:rPr lang="en-US">
                <a:latin typeface="Arial" charset="0"/>
              </a:rPr>
              <a:pPr/>
              <a:t>23</a:t>
            </a:fld>
            <a:endParaRPr lang="en-US">
              <a:latin typeface="Arial"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Slide Image Placeholder 1"/>
          <p:cNvSpPr>
            <a:spLocks noGrp="1" noRot="1" noChangeAspect="1" noTextEdit="1"/>
          </p:cNvSpPr>
          <p:nvPr>
            <p:ph type="sldImg"/>
          </p:nvPr>
        </p:nvSpPr>
        <p:spPr>
          <a:xfrm>
            <a:off x="1162050" y="692150"/>
            <a:ext cx="4610100" cy="3457575"/>
          </a:xfrm>
          <a:ln/>
        </p:spPr>
      </p:sp>
      <p:sp>
        <p:nvSpPr>
          <p:cNvPr id="95235" name="Notes Placeholder 2"/>
          <p:cNvSpPr>
            <a:spLocks noGrp="1"/>
          </p:cNvSpPr>
          <p:nvPr>
            <p:ph type="body" idx="1"/>
          </p:nvPr>
        </p:nvSpPr>
        <p:spPr>
          <a:xfrm>
            <a:off x="298450" y="4322763"/>
            <a:ext cx="6337300" cy="4543425"/>
          </a:xfrm>
          <a:noFill/>
          <a:ln w="9525"/>
        </p:spPr>
        <p:txBody>
          <a:bodyPr/>
          <a:lstStyle/>
          <a:p>
            <a:r>
              <a:rPr lang="en-US" smtClean="0"/>
              <a:t>Now once that virtual machine has been deployed, the next thing storage DRS does is monitor the ongoing performance and capacity metrics of all of the data stores within those data store groups.  SRDS has the ability to trigger actions on either capacity or latency in order to guarantee specific storage quality of service policies.</a:t>
            </a:r>
            <a:br>
              <a:rPr lang="en-US" smtClean="0"/>
            </a:br>
            <a:r>
              <a:rPr lang="en-US" smtClean="0"/>
              <a:t>Now if you look at the right side, you can see where these policies can be set.  First, at the top you</a:t>
            </a:r>
            <a:r>
              <a:rPr lang="en-US" altLang="en-US" smtClean="0"/>
              <a:t>’</a:t>
            </a:r>
            <a:r>
              <a:rPr lang="en-US" smtClean="0"/>
              <a:t>ve got the IO metric inclusion.  This basically asks whether or not you want to use the performance characteristics that VASA has gathered from the array as part of the decision criteria for determining what data store particular volume should be running on. Below that, you get your storage DRS thresholds.  This is how you</a:t>
            </a:r>
            <a:r>
              <a:rPr lang="en-US" altLang="en-US" smtClean="0"/>
              <a:t>’</a:t>
            </a:r>
            <a:r>
              <a:rPr lang="en-US" smtClean="0"/>
              <a:t>re going to determine if and when storage v-motion operations are going to occur to move these VM DK files to different nodes within that storage cluster.  As you can see here, once a data store becomes 80% full or exceeds 15 millisecond latencies, storage DRS will start looking for other data stores to move that workload to to get better performance or capacity efficiencies.  And in the advanced options at the bottom is where you can actually do cost benefit analysis of these decisions.  For instance, the setting we have here is that no recommendations are going to be offered unless the utilization difference between a source and a destination LUN is greater than a 5% difference.  In other words, I want you to move me if my current volume is greater than 80% full, but not if the other volume is 79% full.  I need to make that cost benefit make sense in that motion before that storage v-motion kicks off.</a:t>
            </a:r>
            <a:br>
              <a:rPr lang="en-US" smtClean="0"/>
            </a:br>
            <a:r>
              <a:rPr lang="en-US" smtClean="0"/>
              <a:t>I can also customize the frequency in which we</a:t>
            </a:r>
            <a:r>
              <a:rPr lang="en-US" altLang="en-US" smtClean="0"/>
              <a:t>’</a:t>
            </a:r>
            <a:r>
              <a:rPr lang="en-US" smtClean="0"/>
              <a:t>re going to check for these imbalances.  With this being set to eight hours, but I can set that to hours, minutes or days is a frequency which I</a:t>
            </a:r>
            <a:r>
              <a:rPr lang="en-US" altLang="en-US" smtClean="0"/>
              <a:t>’</a:t>
            </a:r>
            <a:r>
              <a:rPr lang="en-US" smtClean="0"/>
              <a:t>m going to check and potentially invoke storage v-motion operations. At the end of the day, this is all about guaranteeing a capacity and performance quality of service metric from a storage perspective to these virtual machines.  And in the event that those SLAs are not able to be met, identify proper targets in which these workloads can be moved to continue to meet those SLA requirements. </a:t>
            </a:r>
            <a:r>
              <a:rPr lang="en-US" b="1" smtClean="0"/>
              <a:t>[CLICK]</a:t>
            </a:r>
            <a:r>
              <a:rPr lang="en-US" smtClean="0"/>
              <a:t>Now it</a:t>
            </a:r>
            <a:r>
              <a:rPr lang="en-US" altLang="en-US" smtClean="0"/>
              <a:t>’</a:t>
            </a:r>
            <a:r>
              <a:rPr lang="en-US" smtClean="0"/>
              <a:t>s important to note that in its initial iteration, the idea of multi-tiered storage doesn</a:t>
            </a:r>
            <a:r>
              <a:rPr lang="en-US" altLang="en-US" smtClean="0"/>
              <a:t>’</a:t>
            </a:r>
            <a:r>
              <a:rPr lang="en-US" smtClean="0"/>
              <a:t>t exist.  VMWARE doesn</a:t>
            </a:r>
            <a:r>
              <a:rPr lang="en-US" altLang="en-US" smtClean="0"/>
              <a:t>’</a:t>
            </a:r>
            <a:r>
              <a:rPr lang="en-US" smtClean="0"/>
              <a:t>t understand that for a single LUN, it</a:t>
            </a:r>
            <a:r>
              <a:rPr lang="en-US" altLang="en-US" smtClean="0"/>
              <a:t>’</a:t>
            </a:r>
            <a:r>
              <a:rPr lang="en-US" smtClean="0"/>
              <a:t>s possible that the IO capabilities could fluctuate over time based on the data layout on the back end.  Essentially, what fast VP provides for our customers.  For that reason, in the current iteration, if a customer is using fast VP pools for their data storage, they should de-select the IO metric inclusion as part of that algorithm. It</a:t>
            </a:r>
            <a:r>
              <a:rPr lang="en-US" altLang="en-US" smtClean="0"/>
              <a:t>’</a:t>
            </a:r>
            <a:r>
              <a:rPr lang="en-US" smtClean="0"/>
              <a:t>s important to note that while storage DRS could be used to move workloads between tiers of storage, it only functions as the full VM level, moving an entire virtual machine between these tiers.  Because of the fact that fast VP provides a much more granular approach, moving individual groups of blocks between those tiers.  It provides anywhere between 10 and to 100 times the granularity of the VM level approach, providing a much better economic value to the customer.</a:t>
            </a:r>
          </a:p>
          <a:p>
            <a:endParaRPr lang="en-US" smtClean="0"/>
          </a:p>
        </p:txBody>
      </p:sp>
      <p:sp>
        <p:nvSpPr>
          <p:cNvPr id="95236" name="Slide Number Placeholder 3"/>
          <p:cNvSpPr>
            <a:spLocks noGrp="1"/>
          </p:cNvSpPr>
          <p:nvPr>
            <p:ph type="sldNum" sz="quarter" idx="5"/>
          </p:nvPr>
        </p:nvSpPr>
        <p:spPr>
          <a:xfrm>
            <a:off x="3927475" y="8758238"/>
            <a:ext cx="3005138" cy="460375"/>
          </a:xfrm>
          <a:prstGeom prst="rect">
            <a:avLst/>
          </a:prstGeom>
          <a:noFill/>
        </p:spPr>
        <p:txBody>
          <a:bodyPr/>
          <a:lstStyle/>
          <a:p>
            <a:fld id="{B1788C75-22C5-4E91-841E-3CC278D44EDF}" type="slidenum">
              <a:rPr lang="en-US">
                <a:latin typeface="Arial" charset="0"/>
              </a:rPr>
              <a:pPr/>
              <a:t>24</a:t>
            </a:fld>
            <a:endParaRPr lang="en-US">
              <a:latin typeface="Arial"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Image Placeholder 1"/>
          <p:cNvSpPr>
            <a:spLocks noGrp="1" noRot="1" noChangeAspect="1" noTextEdit="1"/>
          </p:cNvSpPr>
          <p:nvPr>
            <p:ph type="sldImg"/>
          </p:nvPr>
        </p:nvSpPr>
        <p:spPr>
          <a:xfrm>
            <a:off x="1162050" y="692150"/>
            <a:ext cx="4610100" cy="3457575"/>
          </a:xfrm>
          <a:ln/>
        </p:spPr>
      </p:sp>
      <p:sp>
        <p:nvSpPr>
          <p:cNvPr id="96259" name="Notes Placeholder 2"/>
          <p:cNvSpPr>
            <a:spLocks noGrp="1"/>
          </p:cNvSpPr>
          <p:nvPr>
            <p:ph type="body" idx="1"/>
          </p:nvPr>
        </p:nvSpPr>
        <p:spPr>
          <a:xfrm>
            <a:off x="298450" y="4322763"/>
            <a:ext cx="6337300" cy="4543425"/>
          </a:xfrm>
          <a:noFill/>
          <a:ln w="9525"/>
        </p:spPr>
        <p:txBody>
          <a:bodyPr/>
          <a:lstStyle/>
          <a:p>
            <a:r>
              <a:rPr lang="en-US" smtClean="0"/>
              <a:t>Finally, let</a:t>
            </a:r>
            <a:r>
              <a:rPr lang="en-US" altLang="en-US" smtClean="0"/>
              <a:t>’</a:t>
            </a:r>
            <a:r>
              <a:rPr lang="en-US" smtClean="0"/>
              <a:t>s take a quick look at affinity and anti-affinity. </a:t>
            </a:r>
            <a:r>
              <a:rPr lang="en-US" b="1" smtClean="0"/>
              <a:t>[CLICK]</a:t>
            </a:r>
            <a:r>
              <a:rPr lang="en-US" smtClean="0"/>
              <a:t>The default setting for storage DRS is to install all of the VMDKs for a particular virtual machine on the exact same data store within the same data store group.  This obviously vastly simplifies things by keeping all of the information associated to a single VM on a single LUN and in a single replication group.  However, some applications need to approach data placement a little differently. </a:t>
            </a:r>
            <a:r>
              <a:rPr lang="en-US" b="1" smtClean="0"/>
              <a:t>[CLICK]</a:t>
            </a:r>
            <a:r>
              <a:rPr lang="en-US" smtClean="0"/>
              <a:t>VMDK anti-affinity allows me to guarantee that the VMDKs of a single virtual machine are isolated on separate LUNs within the infrastructure.  This is particularly useful for databases where I want to keep my logs and my data stores on separate volumes for failure scenario situations.</a:t>
            </a:r>
          </a:p>
          <a:p>
            <a:r>
              <a:rPr lang="en-US" b="1" smtClean="0"/>
              <a:t>[CLICK]</a:t>
            </a:r>
            <a:r>
              <a:rPr lang="en-US" smtClean="0"/>
              <a:t>The second type of anti-affinity is VM level anti-affinity.  This guarantees that different VMs are always going to exist on separate data stores.  Use cases for this might be things like a web farm or even a rack cluster where I don</a:t>
            </a:r>
            <a:r>
              <a:rPr lang="en-US" altLang="en-US" smtClean="0"/>
              <a:t>’</a:t>
            </a:r>
            <a:r>
              <a:rPr lang="en-US" smtClean="0"/>
              <a:t>t want the boot volumes of these devices ever to be on the same volume where a single volume failure could result in an entire farm or rack cluster coming down.  Effectively, this maximizes the availability for a set of redundant virtual machines.</a:t>
            </a:r>
          </a:p>
        </p:txBody>
      </p:sp>
      <p:sp>
        <p:nvSpPr>
          <p:cNvPr id="96260" name="Slide Number Placeholder 3"/>
          <p:cNvSpPr>
            <a:spLocks noGrp="1"/>
          </p:cNvSpPr>
          <p:nvPr>
            <p:ph type="sldNum" sz="quarter" idx="5"/>
          </p:nvPr>
        </p:nvSpPr>
        <p:spPr>
          <a:xfrm>
            <a:off x="3927475" y="8758238"/>
            <a:ext cx="3005138" cy="460375"/>
          </a:xfrm>
          <a:prstGeom prst="rect">
            <a:avLst/>
          </a:prstGeom>
          <a:noFill/>
        </p:spPr>
        <p:txBody>
          <a:bodyPr/>
          <a:lstStyle/>
          <a:p>
            <a:fld id="{083E8DF2-D32D-480B-97F5-11E16B42CEC5}" type="slidenum">
              <a:rPr lang="en-US">
                <a:latin typeface="Arial" charset="0"/>
              </a:rPr>
              <a:pPr/>
              <a:t>25</a:t>
            </a:fld>
            <a:endParaRPr lang="en-US">
              <a:latin typeface="Arial"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xfrm>
            <a:off x="1550988" y="534988"/>
            <a:ext cx="3832225" cy="2874962"/>
          </a:xfrm>
          <a:noFill/>
          <a:ln>
            <a:solidFill>
              <a:srgbClr val="000000"/>
            </a:solidFill>
            <a:miter lim="800000"/>
            <a:headEnd/>
            <a:tailEnd/>
          </a:ln>
        </p:spPr>
      </p:sp>
      <p:sp>
        <p:nvSpPr>
          <p:cNvPr id="48131" name="Notes Placeholder 2"/>
          <p:cNvSpPr>
            <a:spLocks noGrp="1"/>
          </p:cNvSpPr>
          <p:nvPr>
            <p:ph type="body" idx="1"/>
          </p:nvPr>
        </p:nvSpPr>
        <p:spPr bwMode="auto">
          <a:xfrm>
            <a:off x="298556" y="3590436"/>
            <a:ext cx="6337088" cy="5248790"/>
          </a:xfrm>
          <a:noFill/>
        </p:spPr>
        <p:txBody>
          <a:bodyPr/>
          <a:lstStyle/>
          <a:p>
            <a:r>
              <a:rPr lang="en-US" dirty="0" smtClean="0"/>
              <a:t>One of the biggest shifts in IT is, of course, the move to server virtualization. It continues to have a profound impact on how we look at storage provisioning today.</a:t>
            </a:r>
          </a:p>
          <a:p>
            <a:r>
              <a:rPr lang="en-US" dirty="0" smtClean="0"/>
              <a:t>In the “good old days,” we typically had a single application running on a server. To meet performance objectives, we would create a RAID group and then carve out LUNs statically. With virtualization, that all has changed.</a:t>
            </a:r>
          </a:p>
          <a:p>
            <a:r>
              <a:rPr lang="en-US" b="1" i="1" u="sng" dirty="0" smtClean="0">
                <a:solidFill>
                  <a:srgbClr val="3333FF"/>
                </a:solidFill>
              </a:rPr>
              <a:t>Note to Presenter</a:t>
            </a:r>
            <a:r>
              <a:rPr lang="en-US" b="1" i="1" dirty="0" smtClean="0">
                <a:solidFill>
                  <a:srgbClr val="3333FF"/>
                </a:solidFill>
              </a:rPr>
              <a:t>: </a:t>
            </a:r>
            <a:r>
              <a:rPr lang="en-US" i="1" dirty="0" smtClean="0">
                <a:solidFill>
                  <a:srgbClr val="3333FF"/>
                </a:solidFill>
              </a:rPr>
              <a:t>Click now in Slide Show mode for animation. </a:t>
            </a:r>
          </a:p>
          <a:p>
            <a:r>
              <a:rPr lang="en-US" dirty="0" smtClean="0"/>
              <a:t>Virtualization enables you to save on infrastructure and run more applications on fewer physical servers. To meet the growing and dynamic needs of the business, server virtualization pools server resources and enables dynamic provisioning and optimization of compute power and applications according to shifting business needs. </a:t>
            </a:r>
          </a:p>
          <a:p>
            <a:r>
              <a:rPr lang="en-US" dirty="0" smtClean="0"/>
              <a:t>To stay relevant, storage had to embrace this same pooling paradigm. </a:t>
            </a:r>
          </a:p>
          <a:p>
            <a:r>
              <a:rPr lang="en-US" dirty="0" smtClean="0"/>
              <a:t>Just like VMware </a:t>
            </a:r>
            <a:r>
              <a:rPr lang="en-US" dirty="0" err="1" smtClean="0"/>
              <a:t>vMotion</a:t>
            </a:r>
            <a:r>
              <a:rPr lang="en-US" dirty="0" smtClean="0"/>
              <a:t> allows you to move things around on the server side, EMC saw the need to allow data to move dynamically across different tiers of drives (from high performance to lower cost/high capacity) according to its business activity. Not only did such data movement make sense, it also had to be fully automated and self-managing.</a:t>
            </a:r>
          </a:p>
          <a:p>
            <a:pPr>
              <a:spcBef>
                <a:spcPts val="1211"/>
              </a:spcBef>
            </a:pPr>
            <a:r>
              <a:rPr lang="en-US" dirty="0" smtClean="0"/>
              <a:t>As the storage system takes on more and more automation and ongoing optimization, it needs more processing power. EMC knew this to be a central requirement for its next-generation </a:t>
            </a:r>
            <a:r>
              <a:rPr lang="en-US" dirty="0" err="1" smtClean="0"/>
              <a:t>midtier</a:t>
            </a:r>
            <a:r>
              <a:rPr lang="en-US" dirty="0" smtClean="0"/>
              <a:t> storage systems.</a:t>
            </a:r>
          </a:p>
          <a:p>
            <a:endParaRPr lang="en-US" dirty="0" smtClean="0"/>
          </a:p>
        </p:txBody>
      </p:sp>
      <p:sp>
        <p:nvSpPr>
          <p:cNvPr id="48132" name="Slide Number Placeholder 3"/>
          <p:cNvSpPr>
            <a:spLocks noGrp="1"/>
          </p:cNvSpPr>
          <p:nvPr>
            <p:ph type="sldNum" sz="quarter" idx="5"/>
          </p:nvPr>
        </p:nvSpPr>
        <p:spPr bwMode="auto">
          <a:xfrm>
            <a:off x="3927775" y="8757590"/>
            <a:ext cx="3004820" cy="461010"/>
          </a:xfrm>
          <a:prstGeom prst="rect">
            <a:avLst/>
          </a:prstGeom>
          <a:noFill/>
          <a:ln>
            <a:miter lim="800000"/>
            <a:headEnd/>
            <a:tailEnd/>
          </a:ln>
        </p:spPr>
        <p:txBody>
          <a:bodyPr lIns="92309" tIns="46154" rIns="92309" bIns="46154"/>
          <a:lstStyle/>
          <a:p>
            <a:fld id="{30FA35B9-4E83-413F-AB05-F4C111C80D18}" type="slidenum">
              <a:rPr lang="en-US">
                <a:latin typeface="Arial" pitchFamily="34" charset="0"/>
                <a:cs typeface="Arial" pitchFamily="34" charset="0"/>
              </a:rPr>
              <a:pPr/>
              <a:t>26</a:t>
            </a:fld>
            <a:endParaRPr lang="en-US">
              <a:latin typeface="Arial" pitchFamily="34" charset="0"/>
              <a:cs typeface="Arial"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2"/>
          <p:cNvSpPr>
            <a:spLocks noGrp="1" noRot="1" noChangeAspect="1" noChangeArrowheads="1" noTextEdit="1"/>
          </p:cNvSpPr>
          <p:nvPr>
            <p:ph type="sldImg"/>
          </p:nvPr>
        </p:nvSpPr>
        <p:spPr bwMode="auto">
          <a:xfrm>
            <a:off x="2090738" y="692150"/>
            <a:ext cx="2759075" cy="2070100"/>
          </a:xfrm>
          <a:noFill/>
          <a:ln>
            <a:solidFill>
              <a:srgbClr val="000000"/>
            </a:solidFill>
            <a:miter lim="800000"/>
            <a:headEnd/>
            <a:tailEnd/>
          </a:ln>
        </p:spPr>
      </p:sp>
      <p:sp>
        <p:nvSpPr>
          <p:cNvPr id="28674" name="Rectangle 3"/>
          <p:cNvSpPr>
            <a:spLocks noGrp="1" noChangeArrowheads="1"/>
          </p:cNvSpPr>
          <p:nvPr>
            <p:ph type="body" idx="1"/>
          </p:nvPr>
        </p:nvSpPr>
        <p:spPr bwMode="auto">
          <a:xfrm>
            <a:off x="333375" y="3009900"/>
            <a:ext cx="6267450" cy="5856288"/>
          </a:xfrm>
          <a:noFill/>
        </p:spPr>
        <p:txBody>
          <a:bodyPr wrap="square" numCol="1" anchor="t" anchorCtr="0" compatLnSpc="1">
            <a:prstTxWarp prst="textNoShape">
              <a:avLst/>
            </a:prstTxWarp>
            <a:normAutofit fontScale="92500"/>
          </a:bodyPr>
          <a:lstStyle/>
          <a:p>
            <a:pPr>
              <a:lnSpc>
                <a:spcPct val="90000"/>
              </a:lnSpc>
            </a:pPr>
            <a:r>
              <a:rPr lang="en-US" dirty="0" smtClean="0">
                <a:cs typeface="Arial" charset="0"/>
              </a:rPr>
              <a:t>Use the questions in</a:t>
            </a:r>
            <a:r>
              <a:rPr lang="en-US" baseline="0" dirty="0" smtClean="0">
                <a:cs typeface="Arial" charset="0"/>
              </a:rPr>
              <a:t> the slide to allow the audience to understand how EMC and VMware help them.</a:t>
            </a:r>
            <a:endParaRPr lang="en-US" dirty="0" smtClean="0">
              <a:cs typeface="Arial"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50988" y="534988"/>
            <a:ext cx="3832225" cy="2874962"/>
          </a:xfrm>
        </p:spPr>
      </p:sp>
      <p:sp>
        <p:nvSpPr>
          <p:cNvPr id="3" name="Notes Placeholder 2"/>
          <p:cNvSpPr>
            <a:spLocks noGrp="1"/>
          </p:cNvSpPr>
          <p:nvPr>
            <p:ph type="body" idx="1"/>
          </p:nvPr>
        </p:nvSpPr>
        <p:spPr/>
        <p:txBody>
          <a:bodyPr/>
          <a:lstStyle/>
          <a:p>
            <a:endParaRPr lang="ru-RU" dirty="0"/>
          </a:p>
        </p:txBody>
      </p:sp>
      <p:sp>
        <p:nvSpPr>
          <p:cNvPr id="4" name="Slide Number Placeholder 3"/>
          <p:cNvSpPr>
            <a:spLocks noGrp="1"/>
          </p:cNvSpPr>
          <p:nvPr>
            <p:ph type="sldNum" sz="quarter" idx="10"/>
          </p:nvPr>
        </p:nvSpPr>
        <p:spPr>
          <a:xfrm>
            <a:off x="3927475" y="8758238"/>
            <a:ext cx="3005138" cy="460375"/>
          </a:xfrm>
          <a:prstGeom prst="rect">
            <a:avLst/>
          </a:prstGeom>
        </p:spPr>
        <p:txBody>
          <a:bodyPr/>
          <a:lstStyle/>
          <a:p>
            <a:fld id="{4A0B0514-9AB1-204B-9122-5630CD606A96}" type="slidenum">
              <a:rPr lang="ru-RU" smtClean="0"/>
              <a:pPr/>
              <a:t>34</a:t>
            </a:fld>
            <a:endParaRPr lang="ru-RU" dirty="0"/>
          </a:p>
        </p:txBody>
      </p:sp>
    </p:spTree>
    <p:extLst>
      <p:ext uri="{BB962C8B-B14F-4D97-AF65-F5344CB8AC3E}">
        <p14:creationId xmlns="" xmlns:p14="http://schemas.microsoft.com/office/powerpoint/2010/main" val="65312860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Slide Image Placeholder 1"/>
          <p:cNvSpPr>
            <a:spLocks noGrp="1" noRot="1" noChangeAspect="1"/>
          </p:cNvSpPr>
          <p:nvPr>
            <p:ph type="sldImg"/>
          </p:nvPr>
        </p:nvSpPr>
        <p:spPr bwMode="auto">
          <a:noFill/>
          <a:ln>
            <a:solidFill>
              <a:srgbClr val="000000"/>
            </a:solidFill>
            <a:miter lim="800000"/>
            <a:headEnd/>
            <a:tailEnd/>
          </a:ln>
        </p:spPr>
      </p:sp>
      <p:sp>
        <p:nvSpPr>
          <p:cNvPr id="56322"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Fibre Channel over Ethernet (FCoE) is an encapsulation of Fibre channel frames over Ethernet networks. This allows Fibre Channel to use 10 Gigabit Ethernet networks while preserving the Fibre Channel protocol. The compelling value of FCoE comes from the simplification and associated cost savings of running a single high performance network infrastructure for all data traffic in the environment, as opposed to independent FC and IP networks. FCoE is dependent on Converged Enhanced Ethernet (CEE) aka lossless Ethernet and implemented in new Converged network switching technology which can be used for FCoE as well as conventional TCP/IP based Ethernet networking. The hosts need to implement new Converged Network Adapters (CNAs) in place of FC HBAs and IP NICs to be able to route both IP based as well as FCOE based host traffic Fibre Channel over Ethernet or “FCoE” combined with 10 Gigabit Ethernet are emerging protocols that are changing the way customers will deploy data center networking in the future. And EMC is at the forefront of this new technology</a:t>
            </a:r>
          </a:p>
          <a:p>
            <a:pPr>
              <a:spcBef>
                <a:spcPct val="0"/>
              </a:spcBef>
            </a:pPr>
            <a:endParaRPr lang="en-US" smtClean="0"/>
          </a:p>
          <a:p>
            <a:pPr>
              <a:spcBef>
                <a:spcPct val="0"/>
              </a:spcBef>
            </a:pPr>
            <a:r>
              <a:rPr lang="en-US" smtClean="0"/>
              <a:t>When it comes to networking, EMC recognizes the importance of maintaining protocol neutrality and has a longstanding history of supporting new technologies. While support for emerging protocols such as FCoE is important, EMC’s approach is to support ALL best-of-breed technologies, including Fibre Channel, iSCSI and NAS as well as FCoE, providing virtual data center customers with extensive choice and proven interoperability. </a:t>
            </a:r>
          </a:p>
          <a:p>
            <a:pPr>
              <a:spcBef>
                <a:spcPct val="0"/>
              </a:spcBef>
            </a:pPr>
            <a:endParaRPr lang="en-US" smtClean="0"/>
          </a:p>
          <a:p>
            <a:pPr>
              <a:spcBef>
                <a:spcPct val="0"/>
              </a:spcBef>
            </a:pPr>
            <a:r>
              <a:rPr lang="en-US" smtClean="0"/>
              <a:t>The VNX supports FCoE concurrently with FC and iSCSI via Flexible IO Modules. VNX supports both Optical and TwinAx copper connectivity for FCoE connected to supported switches (see elab interoperability navigator)</a:t>
            </a:r>
          </a:p>
          <a:p>
            <a:pPr>
              <a:spcBef>
                <a:spcPct val="0"/>
              </a:spcBef>
            </a:pPr>
            <a:r>
              <a:rPr lang="en-US" smtClean="0"/>
              <a:t> </a:t>
            </a:r>
          </a:p>
          <a:p>
            <a:pPr>
              <a:spcBef>
                <a:spcPct val="0"/>
              </a:spcBef>
            </a:pPr>
            <a:r>
              <a:rPr lang="en-US" b="1" i="1" u="sng" smtClean="0"/>
              <a:t>Note to Presenter: </a:t>
            </a:r>
            <a:r>
              <a:rPr lang="en-US" i="1" smtClean="0"/>
              <a:t>VNX does not support direct connections to CEE switches</a:t>
            </a:r>
            <a:endParaRPr lang="en-US" b="1" i="1" u="sng" smtClean="0"/>
          </a:p>
          <a:p>
            <a:pPr>
              <a:spcBef>
                <a:spcPct val="0"/>
              </a:spcBef>
            </a:pPr>
            <a:endParaRPr lang="en-US" smtClean="0"/>
          </a:p>
          <a:p>
            <a:pPr>
              <a:spcBef>
                <a:spcPct val="0"/>
              </a:spcBef>
            </a:pPr>
            <a:r>
              <a:rPr lang="en-US" smtClean="0"/>
              <a:t>In addition EMC Global Services will </a:t>
            </a:r>
            <a:r>
              <a:rPr lang="en-US" altLang="ja-JP" smtClean="0">
                <a:ea typeface="ＭＳ Ｐゴシック" pitchFamily="34" charset="-128"/>
              </a:rPr>
              <a:t>continue to invest a significant amount of time, money, and resources in developing new enhanced services and tools to support EMC’s Converged Networking strategy </a:t>
            </a:r>
            <a:r>
              <a:rPr lang="en-US" smtClean="0"/>
              <a:t>focused on helping customers deploy advanced networking technologies to enable their journey to the private cloud. EMC’s Global Services, coupled with our extensive Cisco Nexus and Brocade Ethernet product portfolio available through EMC Select, enable EMC to provide a comprehensive network solution for virtual infrastructures. </a:t>
            </a:r>
          </a:p>
          <a:p>
            <a:pPr>
              <a:spcBef>
                <a:spcPct val="0"/>
              </a:spcBef>
            </a:pPr>
            <a:endParaRPr lang="en-US" smtClean="0"/>
          </a:p>
          <a:p>
            <a:pPr>
              <a:spcBef>
                <a:spcPct val="0"/>
              </a:spcBef>
            </a:pPr>
            <a:r>
              <a:rPr lang="en-US" smtClean="0">
                <a:latin typeface="Arial" pitchFamily="34" charset="0"/>
              </a:rPr>
              <a:t>	</a:t>
            </a:r>
          </a:p>
          <a:p>
            <a:pPr>
              <a:spcBef>
                <a:spcPct val="0"/>
              </a:spcBef>
            </a:pPr>
            <a:endParaRPr lang="en-US" smtClean="0"/>
          </a:p>
          <a:p>
            <a:pPr>
              <a:spcBef>
                <a:spcPct val="0"/>
              </a:spcBef>
            </a:pPr>
            <a:endParaRPr lang="en-US" smtClean="0"/>
          </a:p>
          <a:p>
            <a:pPr>
              <a:spcBef>
                <a:spcPct val="0"/>
              </a:spcBef>
            </a:pPr>
            <a:endParaRPr lang="en-US" smtClean="0"/>
          </a:p>
          <a:p>
            <a:pPr>
              <a:spcBef>
                <a:spcPct val="0"/>
              </a:spcBef>
            </a:pPr>
            <a:endParaRPr lang="en-US" smtClean="0"/>
          </a:p>
          <a:p>
            <a:pPr>
              <a:spcBef>
                <a:spcPct val="0"/>
              </a:spcBef>
            </a:pPr>
            <a:endParaRPr 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47500" lnSpcReduction="20000"/>
          </a:bodyPr>
          <a:lstStyle/>
          <a:p>
            <a:r>
              <a:rPr lang="en-US" dirty="0" smtClean="0"/>
              <a:t>Before:</a:t>
            </a:r>
          </a:p>
          <a:p>
            <a:pPr>
              <a:lnSpc>
                <a:spcPct val="75000"/>
              </a:lnSpc>
              <a:spcBef>
                <a:spcPts val="200"/>
              </a:spcBef>
            </a:pPr>
            <a:r>
              <a:rPr lang="en-US" dirty="0" err="1" smtClean="0">
                <a:solidFill>
                  <a:srgbClr val="000000"/>
                </a:solidFill>
              </a:rPr>
              <a:t>Symmetrix</a:t>
            </a:r>
            <a:r>
              <a:rPr lang="en-US" dirty="0" smtClean="0">
                <a:solidFill>
                  <a:srgbClr val="000000"/>
                </a:solidFill>
              </a:rPr>
              <a:t> DMX-3</a:t>
            </a:r>
          </a:p>
          <a:p>
            <a:pPr>
              <a:lnSpc>
                <a:spcPct val="75000"/>
              </a:lnSpc>
              <a:spcBef>
                <a:spcPts val="200"/>
              </a:spcBef>
            </a:pPr>
            <a:r>
              <a:rPr lang="en-US" dirty="0" smtClean="0">
                <a:solidFill>
                  <a:srgbClr val="000000"/>
                </a:solidFill>
              </a:rPr>
              <a:t>720 x 146 GB drives</a:t>
            </a:r>
          </a:p>
          <a:p>
            <a:pPr>
              <a:lnSpc>
                <a:spcPct val="75000"/>
              </a:lnSpc>
              <a:spcBef>
                <a:spcPts val="200"/>
              </a:spcBef>
            </a:pPr>
            <a:r>
              <a:rPr lang="en-US" dirty="0" smtClean="0">
                <a:solidFill>
                  <a:srgbClr val="000000"/>
                </a:solidFill>
              </a:rPr>
              <a:t>95 TB Total RAW</a:t>
            </a:r>
          </a:p>
          <a:p>
            <a:pPr>
              <a:lnSpc>
                <a:spcPct val="75000"/>
              </a:lnSpc>
              <a:spcBef>
                <a:spcPts val="200"/>
              </a:spcBef>
            </a:pPr>
            <a:endParaRPr lang="en-US" dirty="0" smtClean="0">
              <a:solidFill>
                <a:srgbClr val="000000"/>
              </a:solidFill>
            </a:endParaRPr>
          </a:p>
          <a:p>
            <a:pPr>
              <a:spcBef>
                <a:spcPts val="200"/>
              </a:spcBef>
            </a:pPr>
            <a:r>
              <a:rPr lang="en-US" dirty="0" smtClean="0">
                <a:solidFill>
                  <a:srgbClr val="000000"/>
                </a:solidFill>
              </a:rPr>
              <a:t>Oracle 10.2.0.3</a:t>
            </a:r>
          </a:p>
          <a:p>
            <a:pPr>
              <a:spcBef>
                <a:spcPts val="200"/>
              </a:spcBef>
            </a:pPr>
            <a:r>
              <a:rPr lang="en-US" dirty="0" smtClean="0">
                <a:solidFill>
                  <a:srgbClr val="000000"/>
                </a:solidFill>
              </a:rPr>
              <a:t>SGA 60 GB each</a:t>
            </a:r>
          </a:p>
          <a:p>
            <a:pPr>
              <a:spcBef>
                <a:spcPts val="200"/>
              </a:spcBef>
            </a:pPr>
            <a:r>
              <a:rPr lang="en-US" dirty="0" smtClean="0">
                <a:solidFill>
                  <a:srgbClr val="000000"/>
                </a:solidFill>
              </a:rPr>
              <a:t>6 Listeners </a:t>
            </a:r>
          </a:p>
          <a:p>
            <a:pPr>
              <a:spcBef>
                <a:spcPts val="200"/>
              </a:spcBef>
            </a:pPr>
            <a:endParaRPr lang="en-US" dirty="0" smtClean="0">
              <a:solidFill>
                <a:srgbClr val="000000"/>
              </a:solidFill>
            </a:endParaRPr>
          </a:p>
          <a:p>
            <a:pPr>
              <a:spcBef>
                <a:spcPts val="200"/>
              </a:spcBef>
            </a:pPr>
            <a:r>
              <a:rPr lang="en-US" dirty="0" smtClean="0">
                <a:solidFill>
                  <a:srgbClr val="000000"/>
                </a:solidFill>
              </a:rPr>
              <a:t>Sun E25K,  Solaris 10</a:t>
            </a:r>
          </a:p>
          <a:p>
            <a:pPr>
              <a:spcBef>
                <a:spcPts val="200"/>
              </a:spcBef>
            </a:pPr>
            <a:r>
              <a:rPr lang="en-US" dirty="0" smtClean="0">
                <a:solidFill>
                  <a:srgbClr val="000000"/>
                </a:solidFill>
              </a:rPr>
              <a:t>CPUs – 224 Cores</a:t>
            </a:r>
          </a:p>
          <a:p>
            <a:pPr>
              <a:spcBef>
                <a:spcPts val="200"/>
              </a:spcBef>
            </a:pPr>
            <a:r>
              <a:rPr lang="en-US" dirty="0" smtClean="0">
                <a:solidFill>
                  <a:srgbClr val="000000"/>
                </a:solidFill>
              </a:rPr>
              <a:t>CPU Utilization – 80%</a:t>
            </a:r>
          </a:p>
          <a:p>
            <a:pPr>
              <a:spcBef>
                <a:spcPts val="200"/>
              </a:spcBef>
            </a:pPr>
            <a:r>
              <a:rPr lang="en-US" dirty="0" smtClean="0">
                <a:solidFill>
                  <a:srgbClr val="000000"/>
                </a:solidFill>
              </a:rPr>
              <a:t>Memory - 224 GB</a:t>
            </a:r>
          </a:p>
          <a:p>
            <a:pPr>
              <a:spcBef>
                <a:spcPts val="200"/>
              </a:spcBef>
            </a:pPr>
            <a:r>
              <a:rPr lang="en-US" dirty="0" err="1" smtClean="0">
                <a:solidFill>
                  <a:srgbClr val="000000"/>
                </a:solidFill>
              </a:rPr>
              <a:t>Veritas</a:t>
            </a:r>
            <a:r>
              <a:rPr lang="en-US" dirty="0" smtClean="0">
                <a:solidFill>
                  <a:srgbClr val="000000"/>
                </a:solidFill>
              </a:rPr>
              <a:t> RAC 5.0</a:t>
            </a:r>
          </a:p>
          <a:p>
            <a:pPr>
              <a:spcBef>
                <a:spcPts val="200"/>
              </a:spcBef>
            </a:pPr>
            <a:r>
              <a:rPr lang="en-US" dirty="0" err="1" smtClean="0">
                <a:solidFill>
                  <a:srgbClr val="000000"/>
                </a:solidFill>
              </a:rPr>
              <a:t>Powerpath</a:t>
            </a:r>
            <a:r>
              <a:rPr lang="en-US" dirty="0" smtClean="0">
                <a:solidFill>
                  <a:srgbClr val="000000"/>
                </a:solidFill>
              </a:rPr>
              <a:t> 5.0.2</a:t>
            </a:r>
          </a:p>
          <a:p>
            <a:pPr>
              <a:spcBef>
                <a:spcPts val="200"/>
              </a:spcBef>
            </a:pPr>
            <a:endParaRPr lang="en-US" dirty="0" smtClean="0">
              <a:solidFill>
                <a:srgbClr val="000000"/>
              </a:solidFill>
            </a:endParaRPr>
          </a:p>
          <a:p>
            <a:pPr>
              <a:spcBef>
                <a:spcPts val="200"/>
              </a:spcBef>
            </a:pPr>
            <a:r>
              <a:rPr lang="en-US" dirty="0" smtClean="0">
                <a:solidFill>
                  <a:srgbClr val="000000"/>
                </a:solidFill>
              </a:rPr>
              <a:t>E-Business Suite 11i </a:t>
            </a:r>
          </a:p>
          <a:p>
            <a:pPr>
              <a:spcBef>
                <a:spcPts val="200"/>
              </a:spcBef>
            </a:pPr>
            <a:r>
              <a:rPr lang="en-US" dirty="0" smtClean="0">
                <a:solidFill>
                  <a:srgbClr val="000000"/>
                </a:solidFill>
              </a:rPr>
              <a:t>Shared </a:t>
            </a:r>
            <a:r>
              <a:rPr lang="en-US" dirty="0" err="1" smtClean="0">
                <a:solidFill>
                  <a:srgbClr val="000000"/>
                </a:solidFill>
              </a:rPr>
              <a:t>Appltop</a:t>
            </a:r>
            <a:endParaRPr lang="en-US" dirty="0" smtClean="0">
              <a:solidFill>
                <a:srgbClr val="000000"/>
              </a:solidFill>
            </a:endParaRPr>
          </a:p>
          <a:p>
            <a:pPr>
              <a:spcBef>
                <a:spcPts val="200"/>
              </a:spcBef>
            </a:pPr>
            <a:r>
              <a:rPr lang="en-US" dirty="0" smtClean="0">
                <a:solidFill>
                  <a:srgbClr val="000000"/>
                </a:solidFill>
              </a:rPr>
              <a:t>Linux RHEL 4</a:t>
            </a:r>
          </a:p>
          <a:p>
            <a:pPr>
              <a:spcBef>
                <a:spcPts val="200"/>
              </a:spcBef>
            </a:pPr>
            <a:r>
              <a:rPr lang="en-US" dirty="0" smtClean="0">
                <a:solidFill>
                  <a:srgbClr val="000000"/>
                </a:solidFill>
              </a:rPr>
              <a:t>Dell 2850</a:t>
            </a:r>
          </a:p>
          <a:p>
            <a:pPr>
              <a:spcBef>
                <a:spcPts val="200"/>
              </a:spcBef>
            </a:pPr>
            <a:endParaRPr lang="en-US" dirty="0" smtClean="0">
              <a:solidFill>
                <a:srgbClr val="000000"/>
              </a:solidFill>
            </a:endParaRPr>
          </a:p>
          <a:p>
            <a:pPr>
              <a:spcBef>
                <a:spcPts val="200"/>
              </a:spcBef>
            </a:pPr>
            <a:r>
              <a:rPr lang="en-US" dirty="0" smtClean="0">
                <a:solidFill>
                  <a:srgbClr val="000000"/>
                </a:solidFill>
              </a:rPr>
              <a:t>After:</a:t>
            </a:r>
          </a:p>
          <a:p>
            <a:pPr>
              <a:lnSpc>
                <a:spcPct val="75000"/>
              </a:lnSpc>
              <a:spcBef>
                <a:spcPts val="200"/>
              </a:spcBef>
            </a:pPr>
            <a:r>
              <a:rPr lang="en-US" dirty="0" err="1" smtClean="0">
                <a:solidFill>
                  <a:srgbClr val="000000"/>
                </a:solidFill>
              </a:rPr>
              <a:t>Symmetrix</a:t>
            </a:r>
            <a:r>
              <a:rPr lang="en-US" dirty="0" smtClean="0">
                <a:solidFill>
                  <a:srgbClr val="000000"/>
                </a:solidFill>
              </a:rPr>
              <a:t>  </a:t>
            </a:r>
            <a:r>
              <a:rPr lang="en-US" b="1" dirty="0" smtClean="0">
                <a:solidFill>
                  <a:srgbClr val="000000"/>
                </a:solidFill>
              </a:rPr>
              <a:t>VMAX</a:t>
            </a:r>
          </a:p>
          <a:p>
            <a:pPr>
              <a:spcBef>
                <a:spcPts val="200"/>
              </a:spcBef>
            </a:pPr>
            <a:r>
              <a:rPr lang="en-US" dirty="0" smtClean="0">
                <a:solidFill>
                  <a:srgbClr val="000000"/>
                </a:solidFill>
              </a:rPr>
              <a:t>450 x 235 GB drives</a:t>
            </a:r>
          </a:p>
          <a:p>
            <a:pPr>
              <a:lnSpc>
                <a:spcPct val="75000"/>
              </a:lnSpc>
              <a:spcBef>
                <a:spcPts val="200"/>
              </a:spcBef>
            </a:pPr>
            <a:r>
              <a:rPr lang="en-US" dirty="0" smtClean="0">
                <a:solidFill>
                  <a:srgbClr val="000000"/>
                </a:solidFill>
              </a:rPr>
              <a:t>95 TB Total RAW</a:t>
            </a:r>
          </a:p>
          <a:p>
            <a:endParaRPr lang="en-US" dirty="0" smtClean="0">
              <a:solidFill>
                <a:srgbClr val="000000"/>
              </a:solidFill>
            </a:endParaRPr>
          </a:p>
          <a:p>
            <a:r>
              <a:rPr lang="en-US" dirty="0" smtClean="0">
                <a:solidFill>
                  <a:srgbClr val="000000"/>
                </a:solidFill>
              </a:rPr>
              <a:t>Oracle 10.2.0.4</a:t>
            </a:r>
          </a:p>
          <a:p>
            <a:r>
              <a:rPr lang="en-US" dirty="0" smtClean="0">
                <a:solidFill>
                  <a:srgbClr val="000000"/>
                </a:solidFill>
              </a:rPr>
              <a:t>SGA 30 GB each</a:t>
            </a:r>
          </a:p>
          <a:p>
            <a:r>
              <a:rPr lang="en-US" dirty="0" smtClean="0">
                <a:solidFill>
                  <a:srgbClr val="000000"/>
                </a:solidFill>
              </a:rPr>
              <a:t>3 Listeners </a:t>
            </a:r>
          </a:p>
          <a:p>
            <a:endParaRPr lang="en-US" dirty="0" smtClean="0">
              <a:solidFill>
                <a:srgbClr val="000000"/>
              </a:solidFill>
            </a:endParaRPr>
          </a:p>
          <a:p>
            <a:r>
              <a:rPr lang="en-US" b="1" dirty="0" smtClean="0">
                <a:solidFill>
                  <a:srgbClr val="000000"/>
                </a:solidFill>
              </a:rPr>
              <a:t>Cisco UCS B440</a:t>
            </a:r>
          </a:p>
          <a:p>
            <a:r>
              <a:rPr lang="en-US" dirty="0" smtClean="0">
                <a:solidFill>
                  <a:srgbClr val="000000"/>
                </a:solidFill>
              </a:rPr>
              <a:t>Intel Nehalem EX</a:t>
            </a:r>
          </a:p>
          <a:p>
            <a:r>
              <a:rPr lang="en-US" dirty="0" smtClean="0">
                <a:solidFill>
                  <a:srgbClr val="000000"/>
                </a:solidFill>
              </a:rPr>
              <a:t>CPU  -192 Cores </a:t>
            </a:r>
          </a:p>
          <a:p>
            <a:r>
              <a:rPr lang="en-US" dirty="0" smtClean="0">
                <a:solidFill>
                  <a:srgbClr val="000000"/>
                </a:solidFill>
              </a:rPr>
              <a:t>CPU Utilization – 10%</a:t>
            </a:r>
          </a:p>
          <a:p>
            <a:r>
              <a:rPr lang="en-US" dirty="0" smtClean="0">
                <a:solidFill>
                  <a:srgbClr val="000000"/>
                </a:solidFill>
              </a:rPr>
              <a:t>OS – RHEL 5.4</a:t>
            </a:r>
          </a:p>
          <a:p>
            <a:r>
              <a:rPr lang="en-US" dirty="0" err="1" smtClean="0">
                <a:solidFill>
                  <a:srgbClr val="000000"/>
                </a:solidFill>
              </a:rPr>
              <a:t>Powerpath</a:t>
            </a:r>
            <a:r>
              <a:rPr lang="en-US" dirty="0" smtClean="0">
                <a:solidFill>
                  <a:srgbClr val="000000"/>
                </a:solidFill>
              </a:rPr>
              <a:t> 5.3</a:t>
            </a:r>
          </a:p>
          <a:p>
            <a:endParaRPr lang="en-US" dirty="0" smtClean="0">
              <a:solidFill>
                <a:srgbClr val="000000"/>
              </a:solidFill>
            </a:endParaRPr>
          </a:p>
          <a:p>
            <a:r>
              <a:rPr lang="en-US" dirty="0" smtClean="0">
                <a:solidFill>
                  <a:srgbClr val="000000"/>
                </a:solidFill>
              </a:rPr>
              <a:t>E-Business Suite 11i </a:t>
            </a:r>
          </a:p>
          <a:p>
            <a:r>
              <a:rPr lang="en-US" dirty="0" smtClean="0">
                <a:solidFill>
                  <a:srgbClr val="000000"/>
                </a:solidFill>
              </a:rPr>
              <a:t>Shared </a:t>
            </a:r>
            <a:r>
              <a:rPr lang="en-US" dirty="0" err="1" smtClean="0">
                <a:solidFill>
                  <a:srgbClr val="000000"/>
                </a:solidFill>
              </a:rPr>
              <a:t>Appltop</a:t>
            </a:r>
            <a:endParaRPr lang="en-US" dirty="0" smtClean="0">
              <a:solidFill>
                <a:srgbClr val="000000"/>
              </a:solidFill>
            </a:endParaRPr>
          </a:p>
          <a:p>
            <a:r>
              <a:rPr lang="en-US" dirty="0" smtClean="0">
                <a:solidFill>
                  <a:srgbClr val="000000"/>
                </a:solidFill>
              </a:rPr>
              <a:t>Linux RHEL 4</a:t>
            </a:r>
          </a:p>
          <a:p>
            <a:r>
              <a:rPr lang="en-US" dirty="0" smtClean="0">
                <a:solidFill>
                  <a:srgbClr val="000000"/>
                </a:solidFill>
              </a:rPr>
              <a:t>VMWare </a:t>
            </a:r>
            <a:r>
              <a:rPr lang="en-US" dirty="0" err="1" smtClean="0">
                <a:solidFill>
                  <a:srgbClr val="000000"/>
                </a:solidFill>
              </a:rPr>
              <a:t>VSphere</a:t>
            </a:r>
            <a:endParaRPr lang="en-US" dirty="0" smtClean="0">
              <a:solidFill>
                <a:srgbClr val="000000"/>
              </a:solidFill>
            </a:endParaRPr>
          </a:p>
          <a:p>
            <a:pPr>
              <a:spcBef>
                <a:spcPts val="200"/>
              </a:spcBef>
            </a:pPr>
            <a:endParaRPr lang="en-US" dirty="0" smtClean="0">
              <a:solidFill>
                <a:srgbClr val="000000"/>
              </a:solidFill>
            </a:endParaRPr>
          </a:p>
          <a:p>
            <a:endParaRPr lang="en-US" dirty="0" smtClean="0"/>
          </a:p>
          <a:p>
            <a:endParaRPr 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base" latinLnBrk="0" hangingPunct="1">
              <a:lnSpc>
                <a:spcPct val="100000"/>
              </a:lnSpc>
              <a:spcBef>
                <a:spcPts val="1200"/>
              </a:spcBef>
              <a:spcAft>
                <a:spcPct val="0"/>
              </a:spcAft>
              <a:buClrTx/>
              <a:buSzTx/>
              <a:buFont typeface="Arial" charset="0"/>
              <a:buNone/>
              <a:tabLst/>
              <a:defRPr/>
            </a:pPr>
            <a:r>
              <a:rPr lang="en-US" sz="1100" dirty="0" smtClean="0"/>
              <a:t>Wait</a:t>
            </a:r>
            <a:r>
              <a:rPr lang="en-US" sz="1100" baseline="0" dirty="0" smtClean="0"/>
              <a:t>, what about security? As customers move towards the public, hybrid cloud model how is he going to make sure his data is secure? What does EMC know about security? How can they help me?</a:t>
            </a:r>
            <a:endParaRPr lang="en-US" sz="1100" dirty="0" smtClean="0"/>
          </a:p>
          <a:p>
            <a:endParaRPr lang="en-US" dirty="0"/>
          </a:p>
        </p:txBody>
      </p:sp>
    </p:spTree>
    <p:extLst>
      <p:ext uri="{BB962C8B-B14F-4D97-AF65-F5344CB8AC3E}">
        <p14:creationId xmlns="" xmlns:p14="http://schemas.microsoft.com/office/powerpoint/2010/main" val="42608407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Rectangle 7"/>
          <p:cNvSpPr>
            <a:spLocks noGrp="1" noChangeArrowheads="1"/>
          </p:cNvSpPr>
          <p:nvPr>
            <p:ph type="sldNum" sz="quarter" idx="5"/>
          </p:nvPr>
        </p:nvSpPr>
        <p:spPr>
          <a:xfrm>
            <a:off x="3928752" y="8724237"/>
            <a:ext cx="3005448" cy="459750"/>
          </a:xfrm>
          <a:prstGeom prst="rect">
            <a:avLst/>
          </a:prstGeom>
          <a:noFill/>
        </p:spPr>
        <p:txBody>
          <a:bodyPr lIns="90572" tIns="45286" rIns="90572" bIns="45286"/>
          <a:lstStyle/>
          <a:p>
            <a:fld id="{E0D04F2C-3DC3-453E-9C7E-87A31F447336}" type="slidenum">
              <a:rPr lang="en-US" smtClean="0">
                <a:cs typeface="Arial" charset="0"/>
              </a:rPr>
              <a:pPr/>
              <a:t>38</a:t>
            </a:fld>
            <a:endParaRPr lang="en-US" smtClean="0">
              <a:cs typeface="Arial" charset="0"/>
            </a:endParaRPr>
          </a:p>
        </p:txBody>
      </p:sp>
      <p:sp>
        <p:nvSpPr>
          <p:cNvPr id="57346" name="Rectangle 3"/>
          <p:cNvSpPr txBox="1">
            <a:spLocks noGrp="1" noChangeArrowheads="1"/>
          </p:cNvSpPr>
          <p:nvPr/>
        </p:nvSpPr>
        <p:spPr bwMode="auto">
          <a:xfrm>
            <a:off x="3928752" y="0"/>
            <a:ext cx="3005448" cy="459750"/>
          </a:xfrm>
          <a:prstGeom prst="rect">
            <a:avLst/>
          </a:prstGeom>
          <a:noFill/>
          <a:ln w="34925">
            <a:noFill/>
            <a:miter lim="800000"/>
            <a:headEnd type="none" w="sm" len="sm"/>
            <a:tailEnd type="none" w="sm" len="sm"/>
          </a:ln>
        </p:spPr>
        <p:txBody>
          <a:bodyPr lIns="92051" tIns="46026" rIns="92051" bIns="46026"/>
          <a:lstStyle/>
          <a:p>
            <a:pPr algn="r" defTabSz="919877"/>
            <a:endParaRPr lang="en-US" sz="1300" dirty="0"/>
          </a:p>
        </p:txBody>
      </p:sp>
      <p:sp>
        <p:nvSpPr>
          <p:cNvPr id="57347" name="Rectangle 7"/>
          <p:cNvSpPr txBox="1">
            <a:spLocks noGrp="1" noChangeArrowheads="1"/>
          </p:cNvSpPr>
          <p:nvPr/>
        </p:nvSpPr>
        <p:spPr bwMode="auto">
          <a:xfrm>
            <a:off x="3928752" y="8724237"/>
            <a:ext cx="3005448" cy="458175"/>
          </a:xfrm>
          <a:prstGeom prst="rect">
            <a:avLst/>
          </a:prstGeom>
          <a:noFill/>
          <a:ln w="34925">
            <a:noFill/>
            <a:miter lim="800000"/>
            <a:headEnd type="none" w="sm" len="sm"/>
            <a:tailEnd type="none" w="sm" len="sm"/>
          </a:ln>
        </p:spPr>
        <p:txBody>
          <a:bodyPr lIns="92051" tIns="46026" rIns="92051" bIns="46026" anchor="b"/>
          <a:lstStyle/>
          <a:p>
            <a:pPr algn="r" defTabSz="919877"/>
            <a:fld id="{54F03B07-E15B-497F-B75B-01AAF725F607}" type="slidenum">
              <a:rPr lang="en-US" sz="1300"/>
              <a:pPr algn="r" defTabSz="919877"/>
              <a:t>38</a:t>
            </a:fld>
            <a:endParaRPr lang="en-US" sz="1300" dirty="0"/>
          </a:p>
        </p:txBody>
      </p:sp>
      <p:sp>
        <p:nvSpPr>
          <p:cNvPr id="57348" name="Rectangle 2"/>
          <p:cNvSpPr>
            <a:spLocks noGrp="1" noRot="1" noChangeAspect="1" noChangeArrowheads="1" noTextEdit="1"/>
          </p:cNvSpPr>
          <p:nvPr>
            <p:ph type="sldImg"/>
          </p:nvPr>
        </p:nvSpPr>
        <p:spPr>
          <a:xfrm>
            <a:off x="2089150" y="698500"/>
            <a:ext cx="2760663" cy="2071688"/>
          </a:xfrm>
          <a:ln/>
        </p:spPr>
      </p:sp>
      <p:sp>
        <p:nvSpPr>
          <p:cNvPr id="57349" name="Rectangle 3"/>
          <p:cNvSpPr>
            <a:spLocks noGrp="1" noChangeArrowheads="1"/>
          </p:cNvSpPr>
          <p:nvPr/>
        </p:nvSpPr>
        <p:spPr bwMode="auto">
          <a:xfrm>
            <a:off x="1055206" y="3476469"/>
            <a:ext cx="5084452" cy="4131456"/>
          </a:xfrm>
          <a:prstGeom prst="rect">
            <a:avLst/>
          </a:prstGeom>
          <a:noFill/>
          <a:ln/>
        </p:spPr>
        <p:txBody>
          <a:bodyPr lIns="92051" tIns="46026" rIns="92051" bIns="46026"/>
          <a:lstStyle/>
          <a:p>
            <a:pPr eaLnBrk="0" hangingPunct="0">
              <a:lnSpc>
                <a:spcPct val="80000"/>
              </a:lnSpc>
              <a:spcBef>
                <a:spcPct val="30000"/>
              </a:spcBef>
            </a:pPr>
            <a:endParaRPr lang="en-US" altLang="zh-CN" sz="1000" dirty="0"/>
          </a:p>
          <a:p>
            <a:pPr eaLnBrk="0" hangingPunct="0">
              <a:lnSpc>
                <a:spcPct val="80000"/>
              </a:lnSpc>
              <a:spcBef>
                <a:spcPct val="30000"/>
              </a:spcBef>
            </a:pPr>
            <a:r>
              <a:rPr lang="en-US" altLang="zh-CN" sz="1000" dirty="0"/>
              <a:t/>
            </a:r>
            <a:br>
              <a:rPr lang="en-US" altLang="zh-CN" sz="1000" dirty="0"/>
            </a:br>
            <a:r>
              <a:rPr lang="en-US" altLang="zh-CN" sz="1000" dirty="0"/>
              <a:t>We have already discussed each of the RSA products that work together in the </a:t>
            </a:r>
            <a:r>
              <a:rPr lang="en-US" altLang="zh-CN" sz="1000" dirty="0" err="1"/>
              <a:t>the</a:t>
            </a:r>
            <a:r>
              <a:rPr lang="en-US" altLang="zh-CN" sz="1000" dirty="0"/>
              <a:t> RSA Solution for VMware View.   So now I will show you how these technologies fit into the VMware environment.  </a:t>
            </a:r>
          </a:p>
          <a:p>
            <a:pPr eaLnBrk="0" hangingPunct="0">
              <a:lnSpc>
                <a:spcPct val="80000"/>
              </a:lnSpc>
              <a:spcBef>
                <a:spcPct val="30000"/>
              </a:spcBef>
            </a:pPr>
            <a:endParaRPr lang="en-US" altLang="zh-CN" sz="1000" dirty="0"/>
          </a:p>
          <a:p>
            <a:pPr eaLnBrk="0" hangingPunct="0">
              <a:lnSpc>
                <a:spcPct val="80000"/>
              </a:lnSpc>
              <a:spcBef>
                <a:spcPct val="30000"/>
              </a:spcBef>
            </a:pPr>
            <a:r>
              <a:rPr lang="en-US" altLang="zh-CN" sz="1000" dirty="0">
                <a:solidFill>
                  <a:srgbClr val="FF0000"/>
                </a:solidFill>
              </a:rPr>
              <a:t>&lt;click 5 times to bring up each of the products in the RSA Solution for VMware View&gt;</a:t>
            </a:r>
          </a:p>
          <a:p>
            <a:pPr eaLnBrk="0" hangingPunct="0">
              <a:lnSpc>
                <a:spcPct val="80000"/>
              </a:lnSpc>
              <a:spcBef>
                <a:spcPct val="30000"/>
              </a:spcBef>
            </a:pPr>
            <a:endParaRPr lang="en-US" altLang="zh-CN" sz="1000" dirty="0"/>
          </a:p>
        </p:txBody>
      </p:sp>
      <p:sp>
        <p:nvSpPr>
          <p:cNvPr id="2" name="Notes Placeholder 1"/>
          <p:cNvSpPr>
            <a:spLocks noGrp="1"/>
          </p:cNvSpPr>
          <p:nvPr>
            <p:ph type="body" idx="1"/>
          </p:nvPr>
        </p:nvSpPr>
        <p:spPr/>
        <p:txBody>
          <a:bodyPr/>
          <a:lstStyle/>
          <a:p>
            <a:r>
              <a:rPr lang="en-US" dirty="0" smtClean="0"/>
              <a:t>RSA offers many solutions to help customers secure the cloud. RSA can help secure</a:t>
            </a:r>
            <a:r>
              <a:rPr lang="en-US" baseline="0" dirty="0" smtClean="0"/>
              <a:t> access to ESX servers using </a:t>
            </a:r>
            <a:r>
              <a:rPr lang="en-US" baseline="0" dirty="0" err="1" smtClean="0"/>
              <a:t>SecurID</a:t>
            </a:r>
            <a:r>
              <a:rPr lang="en-US" baseline="0" dirty="0" smtClean="0"/>
              <a:t> 2 factor authentication from e</a:t>
            </a:r>
            <a:r>
              <a:rPr lang="en-US" dirty="0" smtClean="0"/>
              <a:t>nd points, like the VMware Management Assistant,</a:t>
            </a:r>
            <a:r>
              <a:rPr lang="en-US" baseline="0" dirty="0" smtClean="0"/>
              <a:t> </a:t>
            </a:r>
            <a:r>
              <a:rPr lang="en-US" dirty="0" smtClean="0"/>
              <a:t>laptops,</a:t>
            </a:r>
            <a:r>
              <a:rPr lang="en-US" baseline="0" dirty="0" smtClean="0"/>
              <a:t> or other devices, Data Loss Prevention to secure sensitive data within the company, </a:t>
            </a:r>
            <a:r>
              <a:rPr lang="en-US" baseline="0" dirty="0" err="1" smtClean="0"/>
              <a:t>enVision</a:t>
            </a:r>
            <a:r>
              <a:rPr lang="en-US" baseline="0" dirty="0" smtClean="0"/>
              <a:t> to provide management and insight of the logs created within a </a:t>
            </a:r>
            <a:r>
              <a:rPr lang="en-US" baseline="0" dirty="0" err="1" smtClean="0"/>
              <a:t>vSphere</a:t>
            </a:r>
            <a:r>
              <a:rPr lang="en-US" baseline="0" dirty="0" smtClean="0"/>
              <a:t> deployment, and Archer to provide visibility into security compliance overall, from one screen.</a:t>
            </a:r>
            <a:endParaRPr 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For Graphics</a:t>
            </a:r>
            <a:r>
              <a:rPr lang="en-US" baseline="0" dirty="0" smtClean="0"/>
              <a:t> People:</a:t>
            </a:r>
          </a:p>
          <a:p>
            <a:endParaRPr lang="en-US" baseline="0" dirty="0" smtClean="0"/>
          </a:p>
          <a:p>
            <a:r>
              <a:rPr lang="en-US" baseline="0" dirty="0" smtClean="0"/>
              <a:t>If you need to redo the pie chart, the data f</a:t>
            </a:r>
            <a:r>
              <a:rPr lang="en-US" dirty="0" smtClean="0"/>
              <a:t>or backup virtualization</a:t>
            </a:r>
            <a:r>
              <a:rPr lang="en-US" baseline="0" dirty="0" smtClean="0"/>
              <a:t> management</a:t>
            </a:r>
            <a:r>
              <a:rPr lang="en-US" dirty="0" smtClean="0"/>
              <a:t> is as</a:t>
            </a:r>
            <a:r>
              <a:rPr lang="en-US" baseline="0" dirty="0" smtClean="0"/>
              <a:t> follows (the scores of the 1</a:t>
            </a:r>
            <a:r>
              <a:rPr lang="en-US" dirty="0" smtClean="0"/>
              <a:t>5 vendors found):</a:t>
            </a:r>
          </a:p>
          <a:p>
            <a:endParaRPr lang="en-US" baseline="0" dirty="0" smtClean="0"/>
          </a:p>
          <a:p>
            <a:r>
              <a:rPr lang="en-US" sz="1200" b="0" i="0" u="none" strike="noStrike" kern="1200" dirty="0" smtClean="0">
                <a:solidFill>
                  <a:schemeClr val="tx1"/>
                </a:solidFill>
                <a:latin typeface="+mn-lt"/>
                <a:ea typeface="+mn-ea"/>
                <a:cs typeface="+mn-cs"/>
              </a:rPr>
              <a:t>1,</a:t>
            </a:r>
            <a:r>
              <a:rPr lang="en-US" dirty="0" smtClean="0"/>
              <a:t> </a:t>
            </a:r>
            <a:r>
              <a:rPr lang="en-US" sz="1200" b="0" i="0" u="none" strike="noStrike" kern="1200" dirty="0" smtClean="0">
                <a:solidFill>
                  <a:schemeClr val="tx1"/>
                </a:solidFill>
                <a:latin typeface="+mn-lt"/>
                <a:ea typeface="+mn-ea"/>
                <a:cs typeface="+mn-cs"/>
              </a:rPr>
              <a:t>1,</a:t>
            </a:r>
            <a:r>
              <a:rPr lang="en-US" dirty="0" smtClean="0"/>
              <a:t> </a:t>
            </a:r>
            <a:r>
              <a:rPr lang="en-US" sz="1200" b="0" i="0" u="none" strike="noStrike" kern="1200" dirty="0" smtClean="0">
                <a:solidFill>
                  <a:schemeClr val="tx1"/>
                </a:solidFill>
                <a:latin typeface="+mn-lt"/>
                <a:ea typeface="+mn-ea"/>
                <a:cs typeface="+mn-cs"/>
              </a:rPr>
              <a:t>1,</a:t>
            </a:r>
            <a:r>
              <a:rPr lang="en-US" dirty="0" smtClean="0"/>
              <a:t> </a:t>
            </a:r>
            <a:r>
              <a:rPr lang="en-US" sz="1200" b="0" i="0" u="none" strike="noStrike" kern="1200" dirty="0" smtClean="0">
                <a:solidFill>
                  <a:schemeClr val="tx1"/>
                </a:solidFill>
                <a:latin typeface="+mn-lt"/>
                <a:ea typeface="+mn-ea"/>
                <a:cs typeface="+mn-cs"/>
              </a:rPr>
              <a:t>1,</a:t>
            </a:r>
            <a:r>
              <a:rPr lang="en-US" dirty="0" smtClean="0"/>
              <a:t> </a:t>
            </a:r>
            <a:r>
              <a:rPr lang="en-US" sz="1200" b="0" i="0" u="none" strike="noStrike" kern="1200" dirty="0" smtClean="0">
                <a:solidFill>
                  <a:schemeClr val="tx1"/>
                </a:solidFill>
                <a:latin typeface="+mn-lt"/>
                <a:ea typeface="+mn-ea"/>
                <a:cs typeface="+mn-cs"/>
              </a:rPr>
              <a:t>1,</a:t>
            </a:r>
            <a:r>
              <a:rPr lang="en-US" dirty="0" smtClean="0"/>
              <a:t> </a:t>
            </a:r>
            <a:r>
              <a:rPr lang="en-US" sz="1200" b="0" i="0" u="none" strike="noStrike" kern="1200" dirty="0" smtClean="0">
                <a:solidFill>
                  <a:schemeClr val="tx1"/>
                </a:solidFill>
                <a:latin typeface="+mn-lt"/>
                <a:ea typeface="+mn-ea"/>
                <a:cs typeface="+mn-cs"/>
              </a:rPr>
              <a:t>1,</a:t>
            </a:r>
            <a:r>
              <a:rPr lang="en-US" dirty="0" smtClean="0"/>
              <a:t> </a:t>
            </a:r>
            <a:r>
              <a:rPr lang="en-US" sz="1200" b="0" i="0" u="none" strike="noStrike" kern="1200" dirty="0" smtClean="0">
                <a:solidFill>
                  <a:schemeClr val="tx1"/>
                </a:solidFill>
                <a:latin typeface="+mn-lt"/>
                <a:ea typeface="+mn-ea"/>
                <a:cs typeface="+mn-cs"/>
              </a:rPr>
              <a:t>1,</a:t>
            </a:r>
            <a:r>
              <a:rPr lang="en-US" dirty="0" smtClean="0"/>
              <a:t> </a:t>
            </a:r>
            <a:r>
              <a:rPr lang="en-US" sz="1200" b="0" i="0" u="none" strike="noStrike" kern="1200" dirty="0" smtClean="0">
                <a:solidFill>
                  <a:schemeClr val="tx1"/>
                </a:solidFill>
                <a:latin typeface="+mn-lt"/>
                <a:ea typeface="+mn-ea"/>
                <a:cs typeface="+mn-cs"/>
              </a:rPr>
              <a:t>2,</a:t>
            </a:r>
            <a:r>
              <a:rPr lang="en-US" dirty="0" smtClean="0"/>
              <a:t> </a:t>
            </a:r>
            <a:r>
              <a:rPr lang="en-US" sz="1200" b="0" i="0" u="none" strike="noStrike" kern="1200" dirty="0" smtClean="0">
                <a:solidFill>
                  <a:schemeClr val="tx1"/>
                </a:solidFill>
                <a:latin typeface="+mn-lt"/>
                <a:ea typeface="+mn-ea"/>
                <a:cs typeface="+mn-cs"/>
              </a:rPr>
              <a:t>3,</a:t>
            </a:r>
            <a:r>
              <a:rPr lang="en-US" dirty="0" smtClean="0"/>
              <a:t> </a:t>
            </a:r>
            <a:r>
              <a:rPr lang="en-US" sz="1200" b="0" i="0" u="none" strike="noStrike" kern="1200" dirty="0" smtClean="0">
                <a:solidFill>
                  <a:schemeClr val="tx1"/>
                </a:solidFill>
                <a:latin typeface="+mn-lt"/>
                <a:ea typeface="+mn-ea"/>
                <a:cs typeface="+mn-cs"/>
              </a:rPr>
              <a:t>5,</a:t>
            </a:r>
            <a:r>
              <a:rPr lang="en-US" dirty="0" smtClean="0"/>
              <a:t> </a:t>
            </a:r>
            <a:r>
              <a:rPr lang="en-US" sz="1200" b="0" i="0" u="none" strike="noStrike" kern="1200" dirty="0" smtClean="0">
                <a:solidFill>
                  <a:schemeClr val="tx1"/>
                </a:solidFill>
                <a:latin typeface="+mn-lt"/>
                <a:ea typeface="+mn-ea"/>
                <a:cs typeface="+mn-cs"/>
              </a:rPr>
              <a:t>6,</a:t>
            </a:r>
            <a:r>
              <a:rPr lang="en-US" dirty="0" smtClean="0"/>
              <a:t> </a:t>
            </a:r>
            <a:r>
              <a:rPr lang="en-US" sz="1200" b="0" i="0" u="none" strike="noStrike" kern="1200" dirty="0" smtClean="0">
                <a:solidFill>
                  <a:schemeClr val="tx1"/>
                </a:solidFill>
                <a:latin typeface="+mn-lt"/>
                <a:ea typeface="+mn-ea"/>
                <a:cs typeface="+mn-cs"/>
              </a:rPr>
              <a:t>18 (EMC),</a:t>
            </a:r>
            <a:r>
              <a:rPr lang="en-US" dirty="0" smtClean="0"/>
              <a:t> </a:t>
            </a:r>
            <a:r>
              <a:rPr lang="en-US" sz="1200" b="0" i="0" u="none" strike="noStrike" kern="1200" dirty="0" smtClean="0">
                <a:solidFill>
                  <a:schemeClr val="tx1"/>
                </a:solidFill>
                <a:latin typeface="+mn-lt"/>
                <a:ea typeface="+mn-ea"/>
                <a:cs typeface="+mn-cs"/>
              </a:rPr>
              <a:t>6,</a:t>
            </a:r>
            <a:r>
              <a:rPr lang="en-US" dirty="0" smtClean="0"/>
              <a:t> </a:t>
            </a:r>
            <a:r>
              <a:rPr lang="en-US" sz="1200" b="0" i="0" u="none" strike="noStrike" kern="1200" dirty="0" smtClean="0">
                <a:solidFill>
                  <a:schemeClr val="tx1"/>
                </a:solidFill>
                <a:latin typeface="+mn-lt"/>
                <a:ea typeface="+mn-ea"/>
                <a:cs typeface="+mn-cs"/>
              </a:rPr>
              <a:t>7,</a:t>
            </a:r>
            <a:r>
              <a:rPr lang="en-US" dirty="0" smtClean="0"/>
              <a:t> </a:t>
            </a:r>
            <a:r>
              <a:rPr lang="en-US" sz="1200" b="0" i="0" u="none" strike="noStrike" kern="1200" dirty="0" smtClean="0">
                <a:solidFill>
                  <a:schemeClr val="tx1"/>
                </a:solidFill>
                <a:latin typeface="+mn-lt"/>
                <a:ea typeface="+mn-ea"/>
                <a:cs typeface="+mn-cs"/>
              </a:rPr>
              <a:t>9</a:t>
            </a:r>
            <a:r>
              <a:rPr lang="en-US" dirty="0" smtClean="0"/>
              <a:t> </a:t>
            </a:r>
            <a:endParaRPr lang="en-US" dirty="0"/>
          </a:p>
        </p:txBody>
      </p:sp>
      <p:sp>
        <p:nvSpPr>
          <p:cNvPr id="4" name="Slide Number Placeholder 3"/>
          <p:cNvSpPr>
            <a:spLocks noGrp="1"/>
          </p:cNvSpPr>
          <p:nvPr>
            <p:ph type="sldNum" sz="quarter" idx="10"/>
          </p:nvPr>
        </p:nvSpPr>
        <p:spPr>
          <a:xfrm>
            <a:off x="3927475" y="8758238"/>
            <a:ext cx="3005138" cy="460375"/>
          </a:xfrm>
          <a:prstGeom prst="rect">
            <a:avLst/>
          </a:prstGeom>
        </p:spPr>
        <p:txBody>
          <a:bodyPr/>
          <a:lstStyle/>
          <a:p>
            <a:fld id="{4A0B0514-9AB1-204B-9122-5630CD606A96}" type="slidenum">
              <a:rPr lang="en-US" smtClean="0"/>
              <a:pPr/>
              <a:t>39</a:t>
            </a:fld>
            <a:endParaRPr 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29" name="Rectangle 8"/>
          <p:cNvSpPr txBox="1">
            <a:spLocks noGrp="1" noChangeArrowheads="1"/>
          </p:cNvSpPr>
          <p:nvPr/>
        </p:nvSpPr>
        <p:spPr bwMode="auto">
          <a:xfrm>
            <a:off x="385764" y="153776"/>
            <a:ext cx="6162675" cy="454985"/>
          </a:xfrm>
          <a:prstGeom prst="rect">
            <a:avLst/>
          </a:prstGeom>
          <a:noFill/>
          <a:ln w="12700">
            <a:noFill/>
            <a:miter lim="800000"/>
            <a:headEnd/>
            <a:tailEnd/>
          </a:ln>
        </p:spPr>
        <p:txBody>
          <a:bodyPr lIns="90840" tIns="45421" rIns="90840" bIns="45421"/>
          <a:lstStyle/>
          <a:p>
            <a:pPr algn="ctr" defTabSz="909638" eaLnBrk="0" hangingPunct="0"/>
            <a:r>
              <a:rPr lang="en-US" sz="1000" b="1" dirty="0"/>
              <a:t>Title</a:t>
            </a:r>
            <a:endParaRPr lang="en-US" sz="1000" b="1" i="1" dirty="0"/>
          </a:p>
          <a:p>
            <a:pPr algn="ctr" defTabSz="909638" eaLnBrk="0" hangingPunct="0"/>
            <a:r>
              <a:rPr lang="en-US" sz="1000" i="1" dirty="0"/>
              <a:t>Month Year</a:t>
            </a:r>
            <a:endParaRPr lang="en-US" sz="900" i="1" dirty="0"/>
          </a:p>
        </p:txBody>
      </p:sp>
      <p:sp>
        <p:nvSpPr>
          <p:cNvPr id="99330" name="Rectangle 9"/>
          <p:cNvSpPr txBox="1">
            <a:spLocks noGrp="1" noChangeArrowheads="1"/>
          </p:cNvSpPr>
          <p:nvPr/>
        </p:nvSpPr>
        <p:spPr bwMode="auto">
          <a:xfrm>
            <a:off x="3241675" y="8993500"/>
            <a:ext cx="465138" cy="226700"/>
          </a:xfrm>
          <a:prstGeom prst="rect">
            <a:avLst/>
          </a:prstGeom>
          <a:noFill/>
          <a:ln w="12700">
            <a:noFill/>
            <a:miter lim="800000"/>
            <a:headEnd/>
            <a:tailEnd/>
          </a:ln>
        </p:spPr>
        <p:txBody>
          <a:bodyPr lIns="90840" tIns="45421" rIns="90840" bIns="45421" anchor="b"/>
          <a:lstStyle/>
          <a:p>
            <a:pPr algn="ctr" defTabSz="909638" eaLnBrk="0" hangingPunct="0"/>
            <a:fld id="{AAF955C5-6C64-405C-B87B-F0B942750259}" type="slidenum">
              <a:rPr lang="en-US" sz="800"/>
              <a:pPr algn="ctr" defTabSz="909638" eaLnBrk="0" hangingPunct="0"/>
              <a:t>40</a:t>
            </a:fld>
            <a:endParaRPr lang="en-US" sz="800" dirty="0"/>
          </a:p>
        </p:txBody>
      </p:sp>
      <p:sp>
        <p:nvSpPr>
          <p:cNvPr id="99331" name="Rectangle 2"/>
          <p:cNvSpPr>
            <a:spLocks noGrp="1" noRot="1" noChangeAspect="1" noChangeArrowheads="1" noTextEdit="1"/>
          </p:cNvSpPr>
          <p:nvPr>
            <p:ph type="sldImg"/>
          </p:nvPr>
        </p:nvSpPr>
        <p:spPr>
          <a:xfrm>
            <a:off x="2084388" y="690563"/>
            <a:ext cx="2763837" cy="2073275"/>
          </a:xfrm>
          <a:ln/>
        </p:spPr>
      </p:sp>
      <p:sp>
        <p:nvSpPr>
          <p:cNvPr id="99332" name="Rectangle 3"/>
          <p:cNvSpPr>
            <a:spLocks noGrp="1" noChangeArrowheads="1"/>
          </p:cNvSpPr>
          <p:nvPr>
            <p:ph type="body" idx="1"/>
          </p:nvPr>
        </p:nvSpPr>
        <p:spPr>
          <a:xfrm>
            <a:off x="298450" y="2997834"/>
            <a:ext cx="6337300" cy="5868841"/>
          </a:xfrm>
          <a:noFill/>
          <a:ln/>
        </p:spPr>
        <p:txBody>
          <a:bodyPr/>
          <a:lstStyle/>
          <a:p>
            <a:r>
              <a:rPr lang="en-US" dirty="0" smtClean="0"/>
              <a:t>One of the keys to accelerating virtualization is reducing risk. You need the confidence to take the next step, whether it is adding new applications to your virtualized infrastructure, expanding your virtual infrastructure, or exploring your disaster recovery options.</a:t>
            </a:r>
          </a:p>
          <a:p>
            <a:endParaRPr lang="en-US" dirty="0" smtClean="0"/>
          </a:p>
          <a:p>
            <a:r>
              <a:rPr lang="en-US" dirty="0" smtClean="0"/>
              <a:t>When it comes to VMware proven solutions EMC has been building, testing and documenting results and best practices for over 4 years now.  EMC currently has a complete library of documented solution collateral that EMC’s customers and partners use on a daily basis.</a:t>
            </a:r>
          </a:p>
          <a:p>
            <a:endParaRPr lang="en-US" dirty="0" smtClean="0"/>
          </a:p>
          <a:p>
            <a:r>
              <a:rPr lang="en-US" dirty="0" smtClean="0"/>
              <a:t>Our Solutions range from product specific implementation guides all the way up to multi-vendor mission critical virtualized application solutions with documented best practices, white papers, architectural drawings and validation test reports.</a:t>
            </a:r>
          </a:p>
          <a:p>
            <a:endParaRPr lang="en-US" dirty="0" smtClean="0"/>
          </a:p>
          <a:p>
            <a:r>
              <a:rPr lang="en-US" dirty="0" smtClean="0"/>
              <a:t>In many cases these proven solutions are co-developed and documented with VMware and other strategic alliance partners who’s components play a key role in the over all solution. </a:t>
            </a:r>
          </a:p>
          <a:p>
            <a:endParaRPr lang="en-US" dirty="0"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txBox="1">
            <a:spLocks noGrp="1" noChangeArrowheads="1"/>
          </p:cNvSpPr>
          <p:nvPr/>
        </p:nvSpPr>
        <p:spPr bwMode="auto">
          <a:xfrm>
            <a:off x="3962400" y="8750946"/>
            <a:ext cx="2971800" cy="456571"/>
          </a:xfrm>
          <a:prstGeom prst="rect">
            <a:avLst/>
          </a:prstGeom>
          <a:noFill/>
          <a:ln w="9525">
            <a:noFill/>
            <a:miter lim="800000"/>
            <a:headEnd/>
            <a:tailEnd/>
          </a:ln>
        </p:spPr>
        <p:txBody>
          <a:bodyPr wrap="none" lIns="0" tIns="0" rIns="0" bIns="0" anchor="b"/>
          <a:lstStyle/>
          <a:p>
            <a:pPr algn="r"/>
            <a:fld id="{AEFB91A4-9593-427F-B76E-E238429480E6}" type="slidenum">
              <a:rPr lang="en-US" sz="1200"/>
              <a:pPr algn="r"/>
              <a:t>41</a:t>
            </a:fld>
            <a:endParaRPr lang="en-US" sz="1200"/>
          </a:p>
        </p:txBody>
      </p:sp>
      <p:sp>
        <p:nvSpPr>
          <p:cNvPr id="4403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44036" name="Rectangle 3"/>
          <p:cNvSpPr>
            <a:spLocks noGrp="1" noChangeArrowheads="1"/>
          </p:cNvSpPr>
          <p:nvPr>
            <p:ph type="body" idx="1"/>
          </p:nvPr>
        </p:nvSpPr>
        <p:spPr>
          <a:noFill/>
          <a:ln/>
        </p:spPr>
        <p:txBody>
          <a:bodyPr lIns="92373" tIns="46187" rIns="92373" bIns="46187"/>
          <a:lstStyle/>
          <a:p>
            <a:pPr>
              <a:lnSpc>
                <a:spcPct val="90000"/>
              </a:lnSpc>
            </a:pPr>
            <a:r>
              <a:rPr lang="en-US" sz="900" b="1" smtClean="0"/>
              <a:t>What exactly does a Vblock consist of?</a:t>
            </a:r>
            <a:r>
              <a:rPr lang="en-US" sz="900" smtClean="0"/>
              <a:t> </a:t>
            </a:r>
          </a:p>
          <a:p>
            <a:pPr>
              <a:lnSpc>
                <a:spcPct val="90000"/>
              </a:lnSpc>
            </a:pPr>
            <a:r>
              <a:rPr lang="en-US" sz="900" smtClean="0"/>
              <a:t>Compute: Cisco UCS Network: Cisco Nexus family, Cisco MDS 9000 series</a:t>
            </a:r>
          </a:p>
          <a:p>
            <a:pPr>
              <a:lnSpc>
                <a:spcPct val="90000"/>
              </a:lnSpc>
            </a:pPr>
            <a:r>
              <a:rPr lang="en-US" sz="900" smtClean="0"/>
              <a:t>Storage: EMC Symmetrix V-Max or EMC Unified Storage (Celerra and CLARiiON)</a:t>
            </a:r>
          </a:p>
          <a:p>
            <a:pPr>
              <a:lnSpc>
                <a:spcPct val="90000"/>
              </a:lnSpc>
            </a:pPr>
            <a:r>
              <a:rPr lang="en-US" sz="900" smtClean="0"/>
              <a:t>Hypervisor: VMware vSphere 4</a:t>
            </a:r>
          </a:p>
          <a:p>
            <a:pPr>
              <a:lnSpc>
                <a:spcPct val="90000"/>
              </a:lnSpc>
            </a:pPr>
            <a:r>
              <a:rPr lang="en-US" sz="900" smtClean="0"/>
              <a:t>Management: Cisco UCS Manager, EMC Ionix Unified Infrastructure Manager*, VMware vCenter </a:t>
            </a:r>
          </a:p>
          <a:p>
            <a:pPr>
              <a:lnSpc>
                <a:spcPct val="90000"/>
              </a:lnSpc>
            </a:pPr>
            <a:r>
              <a:rPr lang="en-US" sz="900" smtClean="0"/>
              <a:t>Security: EMC RSA enVision*Optional</a:t>
            </a:r>
          </a:p>
          <a:p>
            <a:pPr>
              <a:lnSpc>
                <a:spcPct val="90000"/>
              </a:lnSpc>
            </a:pPr>
            <a:endParaRPr lang="en-US" sz="900" smtClean="0"/>
          </a:p>
          <a:p>
            <a:pPr>
              <a:lnSpc>
                <a:spcPct val="90000"/>
              </a:lnSpc>
            </a:pPr>
            <a:r>
              <a:rPr lang="en-US" sz="900" b="1" smtClean="0"/>
              <a:t>What is the “route to commerce” – how will customers buy Vblocks?</a:t>
            </a:r>
            <a:r>
              <a:rPr lang="en-US" sz="900" smtClean="0"/>
              <a:t>The customer will buy Vblock Infrastructure Packages, like other products from the respective companies, through an authorized Vblock reseller partner as part of a unified customer engagement process (see question X above). In addition to authorized resellers, there are also authorized systems integrators who can assist customers with more complex integration requirements. If the customer requires support from an integrator in a Build, Operate, and Transfer model, then the new Alpine joint venture can support those requirements.Once the customer has purchased a Vblock Infrastructure Package and corresponding support and Services, technical support will be handled through a jointly staffed post-sales support function to assure an integrated support experience for Vblock customers</a:t>
            </a:r>
          </a:p>
          <a:p>
            <a:pPr>
              <a:lnSpc>
                <a:spcPct val="90000"/>
              </a:lnSpc>
            </a:pPr>
            <a:endParaRPr lang="en-US" sz="900" smtClean="0"/>
          </a:p>
          <a:p>
            <a:pPr>
              <a:lnSpc>
                <a:spcPct val="90000"/>
              </a:lnSpc>
            </a:pPr>
            <a:r>
              <a:rPr lang="en-US" sz="900" smtClean="0"/>
              <a:t>There will be 3 Vblock Infrastructure Packages that are engineered and integrated  to meet customer  needs for virtualizable infrastructure solutions. The following Vblocks are available immediately from the VCE Alliance:</a:t>
            </a:r>
          </a:p>
          <a:p>
            <a:pPr>
              <a:lnSpc>
                <a:spcPct val="90000"/>
              </a:lnSpc>
            </a:pPr>
            <a:r>
              <a:rPr lang="en-US" sz="900" smtClean="0"/>
              <a:t>Vblock 0 is designed for small data centers and organizations and scales up to 800 virtual machines with a repeatable model comprised of Cisco’s Unified Computing System and Nexus 1000v, EMC’s Unified storage and VMware’s Vsphere 4 platform. </a:t>
            </a:r>
          </a:p>
          <a:p>
            <a:pPr>
              <a:lnSpc>
                <a:spcPct val="90000"/>
              </a:lnSpc>
            </a:pPr>
            <a:r>
              <a:rPr lang="en-US" sz="900" smtClean="0"/>
              <a:t>Vblock 1 is designed for consolidation and optimization initiatives and scales up to 3,000 virtual machines with a repeatable model comprised of Cisco’s Unified Computing System and Nexus 1000v, EMC’s CLARiiON CX4 storage and VMware’s Vsphere 4 platform. </a:t>
            </a:r>
          </a:p>
          <a:p>
            <a:pPr>
              <a:lnSpc>
                <a:spcPct val="90000"/>
              </a:lnSpc>
            </a:pPr>
            <a:r>
              <a:rPr lang="en-US" sz="900" smtClean="0"/>
              <a:t>Vblock 2 is designed for large-scale and ‘green field’ virtualization and scales up to 6,000 virtual machines with a repeatable model comprised of Cisco’s Unified Computing System and Nexus 1000V, EMC’s Symmetrix V-Max storage and VMware’s vSphere 4 platform.</a:t>
            </a:r>
          </a:p>
          <a:p>
            <a:pPr>
              <a:lnSpc>
                <a:spcPct val="90000"/>
              </a:lnSpc>
            </a:pPr>
            <a:endParaRPr lang="en-US" sz="900"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Header Placeholder 3"/>
          <p:cNvSpPr>
            <a:spLocks noGrp="1"/>
          </p:cNvSpPr>
          <p:nvPr>
            <p:ph type="hdr" sz="quarter" idx="10"/>
          </p:nvPr>
        </p:nvSpPr>
        <p:spPr>
          <a:xfrm>
            <a:off x="0" y="0"/>
            <a:ext cx="3005346" cy="461010"/>
          </a:xfrm>
          <a:prstGeom prst="rect">
            <a:avLst/>
          </a:prstGeom>
        </p:spPr>
        <p:txBody>
          <a:bodyPr lIns="90864" tIns="45432" rIns="90864" bIns="45432"/>
          <a:lstStyle/>
          <a:p>
            <a:pPr>
              <a:defRPr/>
            </a:pPr>
            <a:r>
              <a:rPr lang="en-US" dirty="0" smtClean="0"/>
              <a:t>Title</a:t>
            </a:r>
          </a:p>
          <a:p>
            <a:pPr>
              <a:defRPr/>
            </a:pPr>
            <a:r>
              <a:rPr lang="en-US" dirty="0" smtClean="0"/>
              <a:t>Month Year</a:t>
            </a:r>
            <a:endParaRPr lang="en-US" sz="900" dirty="0"/>
          </a:p>
        </p:txBody>
      </p:sp>
      <p:sp>
        <p:nvSpPr>
          <p:cNvPr id="5" name="Slide Number Placeholder 4"/>
          <p:cNvSpPr>
            <a:spLocks noGrp="1"/>
          </p:cNvSpPr>
          <p:nvPr>
            <p:ph type="sldNum" sz="quarter" idx="11"/>
          </p:nvPr>
        </p:nvSpPr>
        <p:spPr>
          <a:xfrm>
            <a:off x="3927279" y="8757612"/>
            <a:ext cx="3005346" cy="461010"/>
          </a:xfrm>
          <a:prstGeom prst="rect">
            <a:avLst/>
          </a:prstGeom>
        </p:spPr>
        <p:txBody>
          <a:bodyPr lIns="90864" tIns="45432" rIns="90864" bIns="45432"/>
          <a:lstStyle/>
          <a:p>
            <a:pPr>
              <a:defRPr/>
            </a:pPr>
            <a:fld id="{B5DB44D9-AEB4-4F20-9224-5E7AF57720AF}" type="slidenum">
              <a:rPr lang="en-US" smtClean="0"/>
              <a:pPr>
                <a:defRPr/>
              </a:pPr>
              <a:t>43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bwMode="gray">
          <a:xfrm>
            <a:off x="2728912" y="1239838"/>
            <a:ext cx="6048376" cy="1354217"/>
          </a:xfrm>
          <a:prstGeom prst="rect">
            <a:avLst/>
          </a:prstGeom>
          <a:noFill/>
        </p:spPr>
        <p:txBody>
          <a:bodyPr lIns="0" tIns="0" rIns="0" bIns="0" anchor="b" anchorCtr="0">
            <a:spAutoFit/>
          </a:bodyPr>
          <a:lstStyle>
            <a:lvl1pPr>
              <a:defRPr sz="4400">
                <a:solidFill>
                  <a:schemeClr val="tx2"/>
                </a:solidFill>
                <a:latin typeface="Verdana" pitchFamily="34" charset="0"/>
              </a:defRPr>
            </a:lvl1pPr>
          </a:lstStyle>
          <a:p>
            <a:r>
              <a:rPr lang="en-US" dirty="0" smtClean="0"/>
              <a:t>CLICK TO EDIT MASTER TITLE STYLE</a:t>
            </a:r>
            <a:endParaRPr lang="en-US" dirty="0"/>
          </a:p>
        </p:txBody>
      </p:sp>
      <p:sp>
        <p:nvSpPr>
          <p:cNvPr id="3" name="Subtitle 2"/>
          <p:cNvSpPr>
            <a:spLocks noGrp="1"/>
          </p:cNvSpPr>
          <p:nvPr>
            <p:ph type="subTitle" idx="1" hasCustomPrompt="1"/>
          </p:nvPr>
        </p:nvSpPr>
        <p:spPr bwMode="gray">
          <a:xfrm>
            <a:off x="2728914" y="3025775"/>
            <a:ext cx="6048375" cy="369332"/>
          </a:xfrm>
          <a:prstGeom prst="rect">
            <a:avLst/>
          </a:prstGeom>
          <a:noFill/>
        </p:spPr>
        <p:txBody>
          <a:bodyPr lIns="0" tIns="0" rIns="0" bIns="0">
            <a:spAutoFit/>
          </a:bodyPr>
          <a:lstStyle>
            <a:lvl1pPr marL="0" indent="0" algn="l">
              <a:spcBef>
                <a:spcPts val="0"/>
              </a:spcBef>
              <a:buNone/>
              <a:defRPr sz="2400">
                <a:solidFill>
                  <a:schemeClr val="bg2"/>
                </a:solidFill>
                <a:latin typeface="Verdana"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5" name="Picture Placeholder 2"/>
          <p:cNvSpPr>
            <a:spLocks noGrp="1"/>
          </p:cNvSpPr>
          <p:nvPr>
            <p:ph type="pic" idx="10"/>
          </p:nvPr>
        </p:nvSpPr>
        <p:spPr bwMode="gray">
          <a:xfrm>
            <a:off x="0" y="0"/>
            <a:ext cx="2439989" cy="6172200"/>
          </a:xfrm>
          <a:prstGeom prst="rect">
            <a:avLst/>
          </a:prstGeom>
        </p:spPr>
        <p:txBody>
          <a:bodyPr/>
          <a:lstStyle>
            <a:lvl1pPr marL="0" indent="0">
              <a:buNone/>
              <a:defRPr sz="1600">
                <a:latin typeface="Verdana"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7" name="Content Placeholder 6"/>
          <p:cNvSpPr>
            <a:spLocks noGrp="1"/>
          </p:cNvSpPr>
          <p:nvPr>
            <p:ph sz="quarter" idx="11"/>
          </p:nvPr>
        </p:nvSpPr>
        <p:spPr bwMode="gray">
          <a:xfrm>
            <a:off x="2728914" y="4120284"/>
            <a:ext cx="6048375" cy="276999"/>
          </a:xfrm>
          <a:prstGeom prst="rect">
            <a:avLst/>
          </a:prstGeom>
          <a:noFill/>
        </p:spPr>
        <p:txBody>
          <a:bodyPr vert="horz" wrap="square" lIns="0" tIns="0" rIns="0" bIns="0" rtlCol="0">
            <a:spAutoFit/>
          </a:bodyPr>
          <a:lstStyle>
            <a:lvl1pPr>
              <a:spcBef>
                <a:spcPts val="0"/>
              </a:spcBef>
              <a:buNone/>
              <a:defRPr kumimoji="0" lang="en-US" sz="1800" b="0" i="0" u="none" strike="noStrike" kern="1200" cap="none" spc="0" normalizeH="0" baseline="0" noProof="0" dirty="0" smtClean="0">
                <a:ln>
                  <a:noFill/>
                </a:ln>
                <a:solidFill>
                  <a:schemeClr val="bg2"/>
                </a:solidFill>
                <a:effectLst/>
                <a:uLnTx/>
                <a:uFillTx/>
                <a:latin typeface="Verdana" pitchFamily="34" charset="0"/>
                <a:ea typeface="+mn-ea"/>
                <a:cs typeface="+mn-cs"/>
              </a:defRPr>
            </a:lvl1pPr>
          </a:lstStyle>
          <a:p>
            <a:pPr marL="0" marR="0" lvl="0" indent="0" algn="l" defTabSz="914400" rtl="0" eaLnBrk="1" fontAlgn="auto" latinLnBrk="0" hangingPunct="1">
              <a:lnSpc>
                <a:spcPct val="100000"/>
              </a:lnSpc>
              <a:spcBef>
                <a:spcPct val="20000"/>
              </a:spcBef>
              <a:spcAft>
                <a:spcPts val="0"/>
              </a:spcAft>
              <a:buClr>
                <a:srgbClr val="2C95DD"/>
              </a:buClr>
              <a:buSzTx/>
              <a:tabLst/>
              <a:defRPr/>
            </a:pPr>
            <a:r>
              <a:rPr lang="en-US" smtClean="0"/>
              <a:t>Click to edit Master text styles</a:t>
            </a:r>
          </a:p>
        </p:txBody>
      </p:sp>
    </p:spTree>
  </p:cSld>
  <p:clrMapOvr>
    <a:masterClrMapping/>
  </p:clrMapOvr>
  <p:transition>
    <p:fad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Divider">
    <p:spTree>
      <p:nvGrpSpPr>
        <p:cNvPr id="1" name=""/>
        <p:cNvGrpSpPr/>
        <p:nvPr/>
      </p:nvGrpSpPr>
      <p:grpSpPr>
        <a:xfrm>
          <a:off x="0" y="0"/>
          <a:ext cx="0" cy="0"/>
          <a:chOff x="0" y="0"/>
          <a:chExt cx="0" cy="0"/>
        </a:xfrm>
      </p:grpSpPr>
      <p:sp>
        <p:nvSpPr>
          <p:cNvPr id="2" name="Title 1"/>
          <p:cNvSpPr>
            <a:spLocks noGrp="1"/>
          </p:cNvSpPr>
          <p:nvPr>
            <p:ph type="ctrTitle" hasCustomPrompt="1"/>
          </p:nvPr>
        </p:nvSpPr>
        <p:spPr bwMode="gray">
          <a:xfrm>
            <a:off x="2728913" y="1331834"/>
            <a:ext cx="6048376" cy="1354217"/>
          </a:xfrm>
          <a:prstGeom prst="rect">
            <a:avLst/>
          </a:prstGeom>
          <a:noFill/>
        </p:spPr>
        <p:txBody>
          <a:bodyPr lIns="0" tIns="0" rIns="0" bIns="0" anchor="b" anchorCtr="0">
            <a:spAutoFit/>
          </a:bodyPr>
          <a:lstStyle>
            <a:lvl1pPr algn="l" defTabSz="914400" rtl="0" eaLnBrk="1" latinLnBrk="0" hangingPunct="1">
              <a:spcBef>
                <a:spcPct val="0"/>
              </a:spcBef>
              <a:buNone/>
              <a:defRPr lang="en-US" sz="4400" kern="1200" dirty="0">
                <a:solidFill>
                  <a:schemeClr val="tx2"/>
                </a:solidFill>
                <a:latin typeface="Verdana" pitchFamily="34" charset="0"/>
                <a:ea typeface="+mj-ea"/>
                <a:cs typeface="+mj-cs"/>
              </a:defRPr>
            </a:lvl1pPr>
          </a:lstStyle>
          <a:p>
            <a:r>
              <a:rPr lang="en-US" dirty="0" smtClean="0"/>
              <a:t>Click To Edit Master Title Style</a:t>
            </a:r>
            <a:endParaRPr lang="en-US" dirty="0"/>
          </a:p>
        </p:txBody>
      </p:sp>
      <p:sp>
        <p:nvSpPr>
          <p:cNvPr id="4" name="Picture Placeholder 2"/>
          <p:cNvSpPr>
            <a:spLocks noGrp="1"/>
          </p:cNvSpPr>
          <p:nvPr>
            <p:ph type="pic" idx="1"/>
          </p:nvPr>
        </p:nvSpPr>
        <p:spPr bwMode="gray">
          <a:xfrm>
            <a:off x="0" y="0"/>
            <a:ext cx="2439989" cy="6172200"/>
          </a:xfrm>
          <a:prstGeom prst="rect">
            <a:avLst/>
          </a:prstGeom>
          <a:noFill/>
        </p:spPr>
        <p:txBody>
          <a:bodyPr/>
          <a:lstStyle>
            <a:lvl1pPr marL="0" indent="0">
              <a:buNone/>
              <a:defRPr sz="1600">
                <a:latin typeface="Verdana"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Tree>
  </p:cSld>
  <p:clrMapOvr>
    <a:masterClrMapping/>
  </p:clrMapOvr>
  <p:transition>
    <p:fad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Divider 2">
    <p:spTree>
      <p:nvGrpSpPr>
        <p:cNvPr id="1" name=""/>
        <p:cNvGrpSpPr/>
        <p:nvPr/>
      </p:nvGrpSpPr>
      <p:grpSpPr>
        <a:xfrm>
          <a:off x="0" y="0"/>
          <a:ext cx="0" cy="0"/>
          <a:chOff x="0" y="0"/>
          <a:chExt cx="0" cy="0"/>
        </a:xfrm>
      </p:grpSpPr>
      <p:grpSp>
        <p:nvGrpSpPr>
          <p:cNvPr id="4" name="Group 7"/>
          <p:cNvGrpSpPr/>
          <p:nvPr/>
        </p:nvGrpSpPr>
        <p:grpSpPr bwMode="gray">
          <a:xfrm>
            <a:off x="0" y="0"/>
            <a:ext cx="9144000" cy="5886451"/>
            <a:chOff x="0" y="0"/>
            <a:chExt cx="9144000" cy="4414838"/>
          </a:xfrm>
        </p:grpSpPr>
        <p:sp>
          <p:nvSpPr>
            <p:cNvPr id="6" name="Rectangle 5"/>
            <p:cNvSpPr/>
            <p:nvPr userDrawn="1"/>
          </p:nvSpPr>
          <p:spPr bwMode="gray">
            <a:xfrm>
              <a:off x="0" y="0"/>
              <a:ext cx="9144000" cy="2168501"/>
            </a:xfrm>
            <a:prstGeom prst="rect">
              <a:avLst/>
            </a:prstGeom>
            <a:gradFill flip="none" rotWithShape="1">
              <a:gsLst>
                <a:gs pos="0">
                  <a:schemeClr val="bg1"/>
                </a:gs>
                <a:gs pos="34000">
                  <a:schemeClr val="accent1">
                    <a:tint val="13500"/>
                    <a:satMod val="250000"/>
                  </a:schemeClr>
                </a:gs>
                <a:gs pos="100000">
                  <a:schemeClr val="accent1">
                    <a:tint val="60000"/>
                    <a:satMod val="200000"/>
                  </a:schemeClr>
                </a:gs>
              </a:gsLst>
              <a:lin ang="16200000" scaled="1"/>
              <a:tileRect/>
            </a:gradFill>
            <a:ln>
              <a:noFill/>
            </a:ln>
            <a:effectLst/>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latin typeface="+mj-lt"/>
              </a:endParaRPr>
            </a:p>
          </p:txBody>
        </p:sp>
        <p:sp>
          <p:nvSpPr>
            <p:cNvPr id="7" name="Rectangle 6"/>
            <p:cNvSpPr/>
            <p:nvPr userDrawn="1"/>
          </p:nvSpPr>
          <p:spPr bwMode="gray">
            <a:xfrm>
              <a:off x="0" y="2341322"/>
              <a:ext cx="9144000" cy="2073516"/>
            </a:xfrm>
            <a:prstGeom prst="rect">
              <a:avLst/>
            </a:prstGeom>
            <a:gradFill>
              <a:gsLst>
                <a:gs pos="0">
                  <a:schemeClr val="bg2">
                    <a:lumMod val="20000"/>
                    <a:lumOff val="80000"/>
                  </a:schemeClr>
                </a:gs>
                <a:gs pos="100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000" dirty="0" smtClean="0">
                <a:latin typeface="+mj-lt"/>
              </a:endParaRPr>
            </a:p>
          </p:txBody>
        </p:sp>
      </p:grpSp>
      <p:sp>
        <p:nvSpPr>
          <p:cNvPr id="2" name="Title 1"/>
          <p:cNvSpPr>
            <a:spLocks noGrp="1"/>
          </p:cNvSpPr>
          <p:nvPr>
            <p:ph type="ctrTitle" hasCustomPrompt="1"/>
          </p:nvPr>
        </p:nvSpPr>
        <p:spPr bwMode="gray">
          <a:xfrm>
            <a:off x="2728912" y="1613350"/>
            <a:ext cx="6048376" cy="1354217"/>
          </a:xfrm>
          <a:prstGeom prst="rect">
            <a:avLst/>
          </a:prstGeom>
          <a:noFill/>
        </p:spPr>
        <p:txBody>
          <a:bodyPr lIns="0" tIns="0" rIns="0" bIns="0" anchor="b" anchorCtr="0">
            <a:spAutoFit/>
          </a:bodyPr>
          <a:lstStyle>
            <a:lvl1pPr>
              <a:defRPr sz="4400">
                <a:solidFill>
                  <a:schemeClr val="tx2"/>
                </a:solidFill>
                <a:latin typeface="+mj-lt"/>
              </a:defRPr>
            </a:lvl1pPr>
          </a:lstStyle>
          <a:p>
            <a:r>
              <a:rPr lang="en-US" dirty="0" smtClean="0"/>
              <a:t>Click To Edit Master Title Style</a:t>
            </a:r>
            <a:endParaRPr lang="en-US" dirty="0"/>
          </a:p>
        </p:txBody>
      </p:sp>
      <p:sp>
        <p:nvSpPr>
          <p:cNvPr id="3" name="Subtitle 2"/>
          <p:cNvSpPr>
            <a:spLocks noGrp="1"/>
          </p:cNvSpPr>
          <p:nvPr>
            <p:ph type="subTitle" idx="1" hasCustomPrompt="1"/>
          </p:nvPr>
        </p:nvSpPr>
        <p:spPr bwMode="gray">
          <a:xfrm>
            <a:off x="2728914" y="3274484"/>
            <a:ext cx="6048375" cy="2535605"/>
          </a:xfrm>
          <a:prstGeom prst="rect">
            <a:avLst/>
          </a:prstGeom>
          <a:noFill/>
        </p:spPr>
        <p:txBody>
          <a:bodyPr wrap="square" lIns="0" tIns="0" rIns="0" bIns="0">
            <a:noAutofit/>
          </a:bodyPr>
          <a:lstStyle>
            <a:lvl1pPr marL="0" indent="0" algn="l">
              <a:spcBef>
                <a:spcPts val="600"/>
              </a:spcBef>
              <a:buNone/>
              <a:defRPr sz="2800">
                <a:solidFill>
                  <a:schemeClr val="bg2"/>
                </a:solidFill>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Tree>
  </p:cSld>
  <p:clrMapOvr>
    <a:masterClrMapping/>
  </p:clrMapOvr>
  <p:transition>
    <p:fade/>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Divider 3 -Large Text">
    <p:spTree>
      <p:nvGrpSpPr>
        <p:cNvPr id="1" name=""/>
        <p:cNvGrpSpPr/>
        <p:nvPr/>
      </p:nvGrpSpPr>
      <p:grpSpPr>
        <a:xfrm>
          <a:off x="0" y="0"/>
          <a:ext cx="0" cy="0"/>
          <a:chOff x="0" y="0"/>
          <a:chExt cx="0" cy="0"/>
        </a:xfrm>
      </p:grpSpPr>
      <p:grpSp>
        <p:nvGrpSpPr>
          <p:cNvPr id="3" name="Group 7"/>
          <p:cNvGrpSpPr/>
          <p:nvPr/>
        </p:nvGrpSpPr>
        <p:grpSpPr bwMode="gray">
          <a:xfrm>
            <a:off x="0" y="0"/>
            <a:ext cx="9144000" cy="5886451"/>
            <a:chOff x="0" y="0"/>
            <a:chExt cx="9144000" cy="4414838"/>
          </a:xfrm>
        </p:grpSpPr>
        <p:sp>
          <p:nvSpPr>
            <p:cNvPr id="6" name="Rectangle 5"/>
            <p:cNvSpPr/>
            <p:nvPr userDrawn="1"/>
          </p:nvSpPr>
          <p:spPr bwMode="gray">
            <a:xfrm>
              <a:off x="0" y="0"/>
              <a:ext cx="9144000" cy="2168501"/>
            </a:xfrm>
            <a:prstGeom prst="rect">
              <a:avLst/>
            </a:prstGeom>
            <a:gradFill flip="none" rotWithShape="1">
              <a:gsLst>
                <a:gs pos="0">
                  <a:schemeClr val="bg1"/>
                </a:gs>
                <a:gs pos="34000">
                  <a:schemeClr val="accent1">
                    <a:tint val="13500"/>
                    <a:satMod val="250000"/>
                  </a:schemeClr>
                </a:gs>
                <a:gs pos="100000">
                  <a:schemeClr val="accent1">
                    <a:tint val="60000"/>
                    <a:satMod val="200000"/>
                  </a:schemeClr>
                </a:gs>
              </a:gsLst>
              <a:lin ang="16200000" scaled="1"/>
              <a:tileRect/>
            </a:gradFill>
            <a:ln>
              <a:noFill/>
            </a:ln>
            <a:effectLst/>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latin typeface="+mj-lt"/>
              </a:endParaRPr>
            </a:p>
          </p:txBody>
        </p:sp>
        <p:sp>
          <p:nvSpPr>
            <p:cNvPr id="7" name="Rectangle 6"/>
            <p:cNvSpPr/>
            <p:nvPr userDrawn="1"/>
          </p:nvSpPr>
          <p:spPr bwMode="gray">
            <a:xfrm>
              <a:off x="0" y="2341322"/>
              <a:ext cx="9144000" cy="2073516"/>
            </a:xfrm>
            <a:prstGeom prst="rect">
              <a:avLst/>
            </a:prstGeom>
            <a:gradFill>
              <a:gsLst>
                <a:gs pos="0">
                  <a:schemeClr val="bg2">
                    <a:lumMod val="20000"/>
                    <a:lumOff val="80000"/>
                  </a:schemeClr>
                </a:gs>
                <a:gs pos="100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000" dirty="0" smtClean="0">
                <a:latin typeface="+mj-lt"/>
              </a:endParaRPr>
            </a:p>
          </p:txBody>
        </p:sp>
      </p:grpSp>
      <p:sp>
        <p:nvSpPr>
          <p:cNvPr id="2" name="Title 1"/>
          <p:cNvSpPr>
            <a:spLocks noGrp="1"/>
          </p:cNvSpPr>
          <p:nvPr>
            <p:ph type="ctrTitle"/>
          </p:nvPr>
        </p:nvSpPr>
        <p:spPr bwMode="gray">
          <a:xfrm>
            <a:off x="2728913" y="2219252"/>
            <a:ext cx="6048375" cy="2988687"/>
          </a:xfrm>
          <a:prstGeom prst="rect">
            <a:avLst/>
          </a:prstGeom>
          <a:noFill/>
        </p:spPr>
        <p:txBody>
          <a:bodyPr wrap="square" lIns="0" tIns="0" rIns="0" bIns="0" anchor="t" anchorCtr="0">
            <a:noAutofit/>
          </a:bodyPr>
          <a:lstStyle>
            <a:lvl1pPr>
              <a:lnSpc>
                <a:spcPct val="80000"/>
              </a:lnSpc>
              <a:defRPr sz="9600">
                <a:solidFill>
                  <a:schemeClr val="tx2"/>
                </a:solidFill>
                <a:effectLst>
                  <a:reflection blurRad="6350" stA="55000" endA="300" endPos="45500" dir="5400000" sy="-100000" algn="bl" rotWithShape="0"/>
                </a:effectLst>
                <a:latin typeface="+mj-lt"/>
              </a:defRPr>
            </a:lvl1pPr>
          </a:lstStyle>
          <a:p>
            <a:r>
              <a:rPr lang="en-US" smtClean="0"/>
              <a:t>Click to edit Master title style</a:t>
            </a:r>
            <a:endParaRPr lang="en-US" dirty="0"/>
          </a:p>
        </p:txBody>
      </p:sp>
    </p:spTree>
  </p:cSld>
  <p:clrMapOvr>
    <a:masterClrMapping/>
  </p:clrMapOvr>
  <p:transition>
    <p:fade/>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Blue/Gray Background">
    <p:spTree>
      <p:nvGrpSpPr>
        <p:cNvPr id="1" name=""/>
        <p:cNvGrpSpPr/>
        <p:nvPr/>
      </p:nvGrpSpPr>
      <p:grpSpPr>
        <a:xfrm>
          <a:off x="0" y="0"/>
          <a:ext cx="0" cy="0"/>
          <a:chOff x="0" y="0"/>
          <a:chExt cx="0" cy="0"/>
        </a:xfrm>
      </p:grpSpPr>
      <p:grpSp>
        <p:nvGrpSpPr>
          <p:cNvPr id="2" name="Group 7"/>
          <p:cNvGrpSpPr/>
          <p:nvPr/>
        </p:nvGrpSpPr>
        <p:grpSpPr bwMode="gray">
          <a:xfrm>
            <a:off x="0" y="0"/>
            <a:ext cx="9144000" cy="5886451"/>
            <a:chOff x="0" y="0"/>
            <a:chExt cx="9144000" cy="4414838"/>
          </a:xfrm>
        </p:grpSpPr>
        <p:sp>
          <p:nvSpPr>
            <p:cNvPr id="6" name="Rectangle 5"/>
            <p:cNvSpPr/>
            <p:nvPr userDrawn="1"/>
          </p:nvSpPr>
          <p:spPr bwMode="gray">
            <a:xfrm>
              <a:off x="0" y="0"/>
              <a:ext cx="9144000" cy="2168501"/>
            </a:xfrm>
            <a:prstGeom prst="rect">
              <a:avLst/>
            </a:prstGeom>
            <a:gradFill flip="none" rotWithShape="1">
              <a:gsLst>
                <a:gs pos="0">
                  <a:schemeClr val="bg1"/>
                </a:gs>
                <a:gs pos="34000">
                  <a:schemeClr val="accent1">
                    <a:tint val="13500"/>
                    <a:satMod val="250000"/>
                  </a:schemeClr>
                </a:gs>
                <a:gs pos="100000">
                  <a:schemeClr val="accent1">
                    <a:tint val="60000"/>
                    <a:satMod val="200000"/>
                  </a:schemeClr>
                </a:gs>
              </a:gsLst>
              <a:lin ang="16200000" scaled="1"/>
              <a:tileRect/>
            </a:gradFill>
            <a:ln>
              <a:noFill/>
            </a:ln>
            <a:effectLst/>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latin typeface="+mj-lt"/>
              </a:endParaRPr>
            </a:p>
          </p:txBody>
        </p:sp>
        <p:sp>
          <p:nvSpPr>
            <p:cNvPr id="7" name="Rectangle 6"/>
            <p:cNvSpPr/>
            <p:nvPr userDrawn="1"/>
          </p:nvSpPr>
          <p:spPr bwMode="gray">
            <a:xfrm>
              <a:off x="0" y="2341322"/>
              <a:ext cx="9144000" cy="2073516"/>
            </a:xfrm>
            <a:prstGeom prst="rect">
              <a:avLst/>
            </a:prstGeom>
            <a:gradFill>
              <a:gsLst>
                <a:gs pos="0">
                  <a:schemeClr val="bg2">
                    <a:lumMod val="20000"/>
                    <a:lumOff val="80000"/>
                  </a:schemeClr>
                </a:gs>
                <a:gs pos="100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000" dirty="0" smtClean="0">
                <a:latin typeface="+mj-lt"/>
              </a:endParaRPr>
            </a:p>
          </p:txBody>
        </p:sp>
      </p:grpSp>
    </p:spTree>
  </p:cSld>
  <p:clrMapOvr>
    <a:masterClrMapping/>
  </p:clrMapOvr>
  <p:transition>
    <p:fade/>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Divider with Content">
    <p:spTree>
      <p:nvGrpSpPr>
        <p:cNvPr id="1" name=""/>
        <p:cNvGrpSpPr/>
        <p:nvPr/>
      </p:nvGrpSpPr>
      <p:grpSpPr>
        <a:xfrm>
          <a:off x="0" y="0"/>
          <a:ext cx="0" cy="0"/>
          <a:chOff x="0" y="0"/>
          <a:chExt cx="0" cy="0"/>
        </a:xfrm>
      </p:grpSpPr>
      <p:sp>
        <p:nvSpPr>
          <p:cNvPr id="2" name="Title 1"/>
          <p:cNvSpPr>
            <a:spLocks noGrp="1"/>
          </p:cNvSpPr>
          <p:nvPr>
            <p:ph type="ctrTitle" hasCustomPrompt="1"/>
          </p:nvPr>
        </p:nvSpPr>
        <p:spPr bwMode="gray">
          <a:xfrm>
            <a:off x="2728913" y="1331834"/>
            <a:ext cx="6048376" cy="1354217"/>
          </a:xfrm>
          <a:prstGeom prst="rect">
            <a:avLst/>
          </a:prstGeom>
          <a:noFill/>
        </p:spPr>
        <p:txBody>
          <a:bodyPr lIns="0" tIns="0" rIns="0" bIns="0" anchor="b" anchorCtr="0">
            <a:spAutoFit/>
          </a:bodyPr>
          <a:lstStyle>
            <a:lvl1pPr algn="l" defTabSz="914400" rtl="0" eaLnBrk="1" latinLnBrk="0" hangingPunct="1">
              <a:spcBef>
                <a:spcPct val="0"/>
              </a:spcBef>
              <a:buNone/>
              <a:defRPr lang="en-US" sz="4400" kern="1200" dirty="0">
                <a:solidFill>
                  <a:schemeClr val="tx2"/>
                </a:solidFill>
                <a:latin typeface="Verdana" pitchFamily="34" charset="0"/>
                <a:ea typeface="+mj-ea"/>
                <a:cs typeface="+mj-cs"/>
              </a:defRPr>
            </a:lvl1pPr>
          </a:lstStyle>
          <a:p>
            <a:r>
              <a:rPr lang="en-US" dirty="0" smtClean="0"/>
              <a:t>Click To Edit Master Title Style</a:t>
            </a:r>
            <a:endParaRPr lang="en-US" dirty="0"/>
          </a:p>
        </p:txBody>
      </p:sp>
      <p:sp>
        <p:nvSpPr>
          <p:cNvPr id="4" name="Content Placeholder 3"/>
          <p:cNvSpPr>
            <a:spLocks noGrp="1"/>
          </p:cNvSpPr>
          <p:nvPr>
            <p:ph sz="quarter" idx="10"/>
          </p:nvPr>
        </p:nvSpPr>
        <p:spPr bwMode="gray">
          <a:xfrm>
            <a:off x="2728914" y="3025776"/>
            <a:ext cx="6048375" cy="2803525"/>
          </a:xfrm>
          <a:prstGeom prst="rect">
            <a:avLst/>
          </a:prstGeom>
          <a:noFill/>
        </p:spPr>
        <p:txBody>
          <a:bodyPr lIns="0" tIns="0" rIns="0" bIns="0">
            <a:noAutofit/>
          </a:bodyPr>
          <a:lstStyle>
            <a:lvl1pPr>
              <a:spcBef>
                <a:spcPts val="1200"/>
              </a:spcBef>
              <a:buClr>
                <a:schemeClr val="tx2"/>
              </a:buClr>
              <a:buFont typeface="Wingdings" pitchFamily="2" charset="2"/>
              <a:buChar char=""/>
              <a:defRPr sz="2400">
                <a:solidFill>
                  <a:schemeClr val="bg2"/>
                </a:solidFill>
                <a:latin typeface="Verdana" pitchFamily="34" charset="0"/>
              </a:defRPr>
            </a:lvl1pPr>
            <a:lvl2pPr>
              <a:spcBef>
                <a:spcPts val="300"/>
              </a:spcBef>
              <a:buClr>
                <a:schemeClr val="tx2"/>
              </a:buClr>
              <a:buFont typeface="Verdana" pitchFamily="34" charset="0"/>
              <a:buChar char="–"/>
              <a:defRPr sz="2000">
                <a:solidFill>
                  <a:schemeClr val="bg2"/>
                </a:solidFill>
                <a:latin typeface="Verdana" pitchFamily="34" charset="0"/>
              </a:defRPr>
            </a:lvl2pPr>
          </a:lstStyle>
          <a:p>
            <a:pPr lvl="0"/>
            <a:r>
              <a:rPr lang="en-US" smtClean="0"/>
              <a:t>Click to edit Master text styles</a:t>
            </a:r>
          </a:p>
          <a:p>
            <a:pPr lvl="1"/>
            <a:r>
              <a:rPr lang="en-US" smtClean="0"/>
              <a:t>Second level</a:t>
            </a:r>
          </a:p>
        </p:txBody>
      </p:sp>
    </p:spTree>
  </p:cSld>
  <p:clrMapOvr>
    <a:masterClrMapping/>
  </p:clrMapOvr>
  <p:transition>
    <p:fade/>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bwMode="gray">
          <a:xfrm>
            <a:off x="366714" y="203200"/>
            <a:ext cx="8410575" cy="920751"/>
          </a:xfrm>
          <a:prstGeom prst="rect">
            <a:avLst/>
          </a:prstGeom>
          <a:noFill/>
        </p:spPr>
        <p:txBody>
          <a:bodyPr lIns="0" tIns="0" rIns="0" bIns="0" anchor="b" anchorCtr="0"/>
          <a:lstStyle>
            <a:lvl1pPr>
              <a:lnSpc>
                <a:spcPts val="3600"/>
              </a:lnSpc>
              <a:defRPr sz="3200">
                <a:solidFill>
                  <a:schemeClr val="tx2"/>
                </a:solidFill>
                <a:latin typeface="Verdana" pitchFamily="34" charset="0"/>
              </a:defRPr>
            </a:lvl1pPr>
          </a:lstStyle>
          <a:p>
            <a:r>
              <a:rPr lang="en-US" smtClean="0"/>
              <a:t>Click to edit Master title style</a:t>
            </a:r>
            <a:endParaRPr lang="en-US" dirty="0"/>
          </a:p>
        </p:txBody>
      </p:sp>
      <p:sp>
        <p:nvSpPr>
          <p:cNvPr id="4" name="Content Placeholder 3"/>
          <p:cNvSpPr>
            <a:spLocks noGrp="1"/>
          </p:cNvSpPr>
          <p:nvPr>
            <p:ph sz="quarter" idx="10"/>
          </p:nvPr>
        </p:nvSpPr>
        <p:spPr bwMode="gray">
          <a:xfrm>
            <a:off x="366714" y="1432984"/>
            <a:ext cx="8410575" cy="4510616"/>
          </a:xfrm>
          <a:prstGeom prst="rect">
            <a:avLst/>
          </a:prstGeom>
          <a:noFill/>
        </p:spPr>
        <p:txBody>
          <a:bodyPr lIns="0" tIns="0" rIns="0" bIns="0">
            <a:noAutofit/>
          </a:bodyPr>
          <a:lstStyle>
            <a:lvl1pPr>
              <a:spcBef>
                <a:spcPts val="1200"/>
              </a:spcBef>
              <a:buClr>
                <a:schemeClr val="tx2"/>
              </a:buClr>
              <a:buFont typeface="Wingdings" pitchFamily="2" charset="2"/>
              <a:buChar char=""/>
              <a:defRPr>
                <a:solidFill>
                  <a:schemeClr val="bg2"/>
                </a:solidFill>
                <a:latin typeface="Verdana" pitchFamily="34" charset="0"/>
              </a:defRPr>
            </a:lvl1pPr>
            <a:lvl2pPr>
              <a:spcBef>
                <a:spcPts val="300"/>
              </a:spcBef>
              <a:buClr>
                <a:schemeClr val="tx2"/>
              </a:buClr>
              <a:buFont typeface="Verdana" pitchFamily="34" charset="0"/>
              <a:buChar char="–"/>
              <a:defRPr>
                <a:solidFill>
                  <a:schemeClr val="bg2"/>
                </a:solidFill>
                <a:latin typeface="Verdana" pitchFamily="34" charset="0"/>
              </a:defRPr>
            </a:lvl2pPr>
            <a:lvl3pPr>
              <a:spcBef>
                <a:spcPts val="300"/>
              </a:spcBef>
              <a:buClr>
                <a:schemeClr val="tx2"/>
              </a:buClr>
              <a:buFont typeface="Verdana" pitchFamily="34" charset="0"/>
              <a:buChar char="▪"/>
              <a:defRPr>
                <a:solidFill>
                  <a:schemeClr val="bg2"/>
                </a:solidFill>
                <a:latin typeface="Verdana" pitchFamily="34" charset="0"/>
              </a:defRPr>
            </a:lvl3pPr>
            <a:lvl4pPr marL="1658938" indent="-287338">
              <a:spcBef>
                <a:spcPts val="300"/>
              </a:spcBef>
              <a:buClr>
                <a:schemeClr val="tx2"/>
              </a:buClr>
              <a:buFont typeface="Verdana" pitchFamily="34" charset="0"/>
              <a:buChar char="—"/>
              <a:defRPr>
                <a:solidFill>
                  <a:schemeClr val="bg2"/>
                </a:solidFill>
                <a:latin typeface="Verdana" pitchFamily="34" charset="0"/>
              </a:defRPr>
            </a:lvl4pPr>
            <a:lvl5pPr>
              <a:spcBef>
                <a:spcPts val="300"/>
              </a:spcBef>
              <a:buClr>
                <a:schemeClr val="tx2"/>
              </a:buClr>
              <a:buFont typeface="Verdana" pitchFamily="34" charset="0"/>
              <a:buChar char="»"/>
              <a:defRPr sz="1600">
                <a:solidFill>
                  <a:schemeClr val="bg2"/>
                </a:solidFill>
                <a:latin typeface="Verdana"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ransition>
    <p:fade/>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bwMode="gray">
          <a:xfrm>
            <a:off x="366714" y="203200"/>
            <a:ext cx="8410575" cy="920751"/>
          </a:xfrm>
          <a:prstGeom prst="rect">
            <a:avLst/>
          </a:prstGeom>
          <a:noFill/>
        </p:spPr>
        <p:txBody>
          <a:bodyPr lIns="0" tIns="0" rIns="0" bIns="0" anchor="b" anchorCtr="0"/>
          <a:lstStyle>
            <a:lvl1pPr algn="l" defTabSz="914400" rtl="0" eaLnBrk="1" latinLnBrk="0" hangingPunct="1">
              <a:lnSpc>
                <a:spcPts val="3600"/>
              </a:lnSpc>
              <a:spcBef>
                <a:spcPct val="0"/>
              </a:spcBef>
              <a:buNone/>
              <a:defRPr lang="en-US" sz="3200" kern="1200" dirty="0">
                <a:solidFill>
                  <a:schemeClr val="tx2"/>
                </a:solidFill>
                <a:latin typeface="Verdana" pitchFamily="34" charset="0"/>
                <a:ea typeface="+mj-ea"/>
                <a:cs typeface="+mj-cs"/>
              </a:defRPr>
            </a:lvl1pPr>
          </a:lstStyle>
          <a:p>
            <a:r>
              <a:rPr lang="en-US" smtClean="0"/>
              <a:t>Click to edit Master title style</a:t>
            </a:r>
            <a:endParaRPr lang="en-US" dirty="0"/>
          </a:p>
        </p:txBody>
      </p:sp>
    </p:spTree>
  </p:cSld>
  <p:clrMapOvr>
    <a:masterClrMapping/>
  </p:clrMapOvr>
  <p:transition>
    <p:fade/>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itle and Subtitle only">
    <p:spTree>
      <p:nvGrpSpPr>
        <p:cNvPr id="1" name=""/>
        <p:cNvGrpSpPr/>
        <p:nvPr/>
      </p:nvGrpSpPr>
      <p:grpSpPr>
        <a:xfrm>
          <a:off x="0" y="0"/>
          <a:ext cx="0" cy="0"/>
          <a:chOff x="0" y="0"/>
          <a:chExt cx="0" cy="0"/>
        </a:xfrm>
      </p:grpSpPr>
      <p:sp>
        <p:nvSpPr>
          <p:cNvPr id="2" name="Title 1"/>
          <p:cNvSpPr>
            <a:spLocks noGrp="1"/>
          </p:cNvSpPr>
          <p:nvPr>
            <p:ph type="title"/>
          </p:nvPr>
        </p:nvSpPr>
        <p:spPr bwMode="gray">
          <a:xfrm>
            <a:off x="366714" y="203200"/>
            <a:ext cx="8410575" cy="920751"/>
          </a:xfrm>
          <a:prstGeom prst="rect">
            <a:avLst/>
          </a:prstGeom>
          <a:noFill/>
        </p:spPr>
        <p:txBody>
          <a:bodyPr lIns="0" tIns="0" rIns="0" bIns="0" anchor="b" anchorCtr="0"/>
          <a:lstStyle>
            <a:lvl1pPr algn="l" defTabSz="914400" rtl="0" eaLnBrk="1" latinLnBrk="0" hangingPunct="1">
              <a:lnSpc>
                <a:spcPts val="3600"/>
              </a:lnSpc>
              <a:spcBef>
                <a:spcPct val="0"/>
              </a:spcBef>
              <a:buNone/>
              <a:defRPr lang="en-US" sz="3200" kern="1200" dirty="0">
                <a:solidFill>
                  <a:schemeClr val="tx2"/>
                </a:solidFill>
                <a:latin typeface="Verdana" pitchFamily="34" charset="0"/>
                <a:ea typeface="+mj-ea"/>
                <a:cs typeface="+mj-cs"/>
              </a:defRPr>
            </a:lvl1pPr>
          </a:lstStyle>
          <a:p>
            <a:r>
              <a:rPr lang="en-US" smtClean="0"/>
              <a:t>Click to edit Master title style</a:t>
            </a:r>
            <a:endParaRPr lang="en-US" dirty="0"/>
          </a:p>
        </p:txBody>
      </p:sp>
      <p:sp>
        <p:nvSpPr>
          <p:cNvPr id="3" name="Text Placeholder 2"/>
          <p:cNvSpPr>
            <a:spLocks noGrp="1"/>
          </p:cNvSpPr>
          <p:nvPr>
            <p:ph type="body" idx="1"/>
          </p:nvPr>
        </p:nvSpPr>
        <p:spPr bwMode="gray">
          <a:xfrm>
            <a:off x="366714" y="1123950"/>
            <a:ext cx="8410575" cy="461625"/>
          </a:xfrm>
          <a:prstGeom prst="rect">
            <a:avLst/>
          </a:prstGeom>
          <a:noFill/>
        </p:spPr>
        <p:txBody>
          <a:bodyPr lIns="0" tIns="0" rIns="0" bIns="0" anchor="t" anchorCtr="0"/>
          <a:lstStyle>
            <a:lvl1pPr marL="0" indent="0">
              <a:spcBef>
                <a:spcPts val="0"/>
              </a:spcBef>
              <a:buNone/>
              <a:tabLst/>
              <a:defRPr sz="2000" b="0">
                <a:solidFill>
                  <a:schemeClr val="bg2"/>
                </a:solidFill>
                <a:latin typeface="Verdana"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Tree>
  </p:cSld>
  <p:clrMapOvr>
    <a:masterClrMapping/>
  </p:clrMapOvr>
  <p:transition>
    <p:fade/>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1_Title with Subtitle and Content">
    <p:spTree>
      <p:nvGrpSpPr>
        <p:cNvPr id="1" name=""/>
        <p:cNvGrpSpPr/>
        <p:nvPr/>
      </p:nvGrpSpPr>
      <p:grpSpPr>
        <a:xfrm>
          <a:off x="0" y="0"/>
          <a:ext cx="0" cy="0"/>
          <a:chOff x="0" y="0"/>
          <a:chExt cx="0" cy="0"/>
        </a:xfrm>
      </p:grpSpPr>
      <p:sp>
        <p:nvSpPr>
          <p:cNvPr id="2" name="Title 1"/>
          <p:cNvSpPr>
            <a:spLocks noGrp="1"/>
          </p:cNvSpPr>
          <p:nvPr>
            <p:ph type="title"/>
          </p:nvPr>
        </p:nvSpPr>
        <p:spPr bwMode="gray">
          <a:xfrm>
            <a:off x="366714" y="203200"/>
            <a:ext cx="8410575" cy="920751"/>
          </a:xfrm>
          <a:prstGeom prst="rect">
            <a:avLst/>
          </a:prstGeom>
          <a:noFill/>
        </p:spPr>
        <p:txBody>
          <a:bodyPr lIns="0" tIns="0" rIns="0" bIns="0" anchor="b" anchorCtr="0"/>
          <a:lstStyle>
            <a:lvl1pPr algn="l" defTabSz="914400" rtl="0" eaLnBrk="1" latinLnBrk="0" hangingPunct="1">
              <a:lnSpc>
                <a:spcPts val="3600"/>
              </a:lnSpc>
              <a:spcBef>
                <a:spcPct val="0"/>
              </a:spcBef>
              <a:buNone/>
              <a:defRPr lang="en-US" sz="3200" kern="1200" dirty="0">
                <a:solidFill>
                  <a:schemeClr val="tx2"/>
                </a:solidFill>
                <a:latin typeface="Verdana" pitchFamily="34" charset="0"/>
                <a:ea typeface="+mj-ea"/>
                <a:cs typeface="+mj-cs"/>
              </a:defRPr>
            </a:lvl1pPr>
          </a:lstStyle>
          <a:p>
            <a:r>
              <a:rPr lang="en-US" smtClean="0"/>
              <a:t>Click to edit Master title style</a:t>
            </a:r>
            <a:endParaRPr lang="en-US" dirty="0"/>
          </a:p>
        </p:txBody>
      </p:sp>
      <p:sp>
        <p:nvSpPr>
          <p:cNvPr id="3" name="Text Placeholder 2"/>
          <p:cNvSpPr>
            <a:spLocks noGrp="1"/>
          </p:cNvSpPr>
          <p:nvPr>
            <p:ph type="body" idx="1"/>
          </p:nvPr>
        </p:nvSpPr>
        <p:spPr bwMode="gray">
          <a:xfrm>
            <a:off x="366714" y="1123950"/>
            <a:ext cx="8410575" cy="461625"/>
          </a:xfrm>
          <a:prstGeom prst="rect">
            <a:avLst/>
          </a:prstGeom>
          <a:noFill/>
        </p:spPr>
        <p:txBody>
          <a:bodyPr lIns="0" tIns="0" rIns="0" bIns="0" anchor="t" anchorCtr="0"/>
          <a:lstStyle>
            <a:lvl1pPr marL="0" indent="0">
              <a:spcBef>
                <a:spcPts val="0"/>
              </a:spcBef>
              <a:buNone/>
              <a:tabLst/>
              <a:defRPr sz="2000" b="0">
                <a:solidFill>
                  <a:schemeClr val="bg2"/>
                </a:solidFill>
                <a:latin typeface="Verdana"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Content Placeholder 3"/>
          <p:cNvSpPr>
            <a:spLocks noGrp="1"/>
          </p:cNvSpPr>
          <p:nvPr>
            <p:ph sz="quarter" idx="10"/>
          </p:nvPr>
        </p:nvSpPr>
        <p:spPr bwMode="gray">
          <a:xfrm>
            <a:off x="366714" y="1873250"/>
            <a:ext cx="8410575" cy="4070349"/>
          </a:xfrm>
          <a:prstGeom prst="rect">
            <a:avLst/>
          </a:prstGeom>
          <a:noFill/>
        </p:spPr>
        <p:txBody>
          <a:bodyPr lIns="0" tIns="0" rIns="0" bIns="0">
            <a:noAutofit/>
          </a:bodyPr>
          <a:lstStyle>
            <a:lvl1pPr>
              <a:spcBef>
                <a:spcPts val="1200"/>
              </a:spcBef>
              <a:buClr>
                <a:schemeClr val="tx2"/>
              </a:buClr>
              <a:buFont typeface="Wingdings" pitchFamily="2" charset="2"/>
              <a:buChar char=""/>
              <a:defRPr sz="2400">
                <a:solidFill>
                  <a:schemeClr val="bg2"/>
                </a:solidFill>
                <a:latin typeface="Verdana" pitchFamily="34" charset="0"/>
              </a:defRPr>
            </a:lvl1pPr>
            <a:lvl2pPr>
              <a:spcBef>
                <a:spcPts val="300"/>
              </a:spcBef>
              <a:buClr>
                <a:schemeClr val="tx2"/>
              </a:buClr>
              <a:buFont typeface="Verdana" pitchFamily="34" charset="0"/>
              <a:buChar char="–"/>
              <a:defRPr sz="2000">
                <a:solidFill>
                  <a:schemeClr val="bg2"/>
                </a:solidFill>
                <a:latin typeface="Verdana" pitchFamily="34" charset="0"/>
              </a:defRPr>
            </a:lvl2pPr>
            <a:lvl3pPr>
              <a:spcBef>
                <a:spcPts val="300"/>
              </a:spcBef>
              <a:buClr>
                <a:schemeClr val="tx2"/>
              </a:buClr>
              <a:buFont typeface="Verdana" pitchFamily="34" charset="0"/>
              <a:buChar char="▪"/>
              <a:defRPr sz="1800">
                <a:solidFill>
                  <a:schemeClr val="bg2"/>
                </a:solidFill>
                <a:latin typeface="Verdana" pitchFamily="34" charset="0"/>
              </a:defRPr>
            </a:lvl3pPr>
            <a:lvl4pPr marL="1658938" indent="-287338">
              <a:spcBef>
                <a:spcPts val="300"/>
              </a:spcBef>
              <a:buClr>
                <a:schemeClr val="tx2"/>
              </a:buClr>
              <a:buFont typeface="Verdana" pitchFamily="34" charset="0"/>
              <a:buChar char="—"/>
              <a:defRPr sz="1600">
                <a:solidFill>
                  <a:schemeClr val="bg2"/>
                </a:solidFill>
                <a:latin typeface="Verdana" pitchFamily="34" charset="0"/>
              </a:defRPr>
            </a:lvl4pPr>
            <a:lvl5pPr>
              <a:spcBef>
                <a:spcPts val="300"/>
              </a:spcBef>
              <a:buClr>
                <a:schemeClr val="tx2"/>
              </a:buClr>
              <a:buFont typeface="Verdana" pitchFamily="34" charset="0"/>
              <a:buChar char="»"/>
              <a:defRPr sz="1400">
                <a:solidFill>
                  <a:schemeClr val="bg2"/>
                </a:solidFill>
                <a:latin typeface="Verdana"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ransition>
    <p:fade/>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Content, graphic area on left">
    <p:spTree>
      <p:nvGrpSpPr>
        <p:cNvPr id="1" name=""/>
        <p:cNvGrpSpPr/>
        <p:nvPr/>
      </p:nvGrpSpPr>
      <p:grpSpPr>
        <a:xfrm>
          <a:off x="0" y="0"/>
          <a:ext cx="0" cy="0"/>
          <a:chOff x="0" y="0"/>
          <a:chExt cx="0" cy="0"/>
        </a:xfrm>
      </p:grpSpPr>
      <p:sp>
        <p:nvSpPr>
          <p:cNvPr id="2" name="Title 1"/>
          <p:cNvSpPr>
            <a:spLocks noGrp="1"/>
          </p:cNvSpPr>
          <p:nvPr>
            <p:ph type="title"/>
          </p:nvPr>
        </p:nvSpPr>
        <p:spPr bwMode="gray">
          <a:xfrm>
            <a:off x="366714" y="203200"/>
            <a:ext cx="8410575" cy="920751"/>
          </a:xfrm>
          <a:prstGeom prst="rect">
            <a:avLst/>
          </a:prstGeom>
          <a:noFill/>
        </p:spPr>
        <p:txBody>
          <a:bodyPr lIns="0" tIns="0" rIns="0" bIns="0" anchor="b" anchorCtr="0"/>
          <a:lstStyle>
            <a:lvl1pPr algn="l" defTabSz="914400" rtl="0" eaLnBrk="1" latinLnBrk="0" hangingPunct="1">
              <a:lnSpc>
                <a:spcPts val="3600"/>
              </a:lnSpc>
              <a:spcBef>
                <a:spcPct val="0"/>
              </a:spcBef>
              <a:buNone/>
              <a:defRPr lang="en-US" sz="3200" kern="1200" dirty="0">
                <a:solidFill>
                  <a:schemeClr val="tx2"/>
                </a:solidFill>
                <a:latin typeface="Verdana" pitchFamily="34" charset="0"/>
                <a:ea typeface="+mj-ea"/>
                <a:cs typeface="+mj-cs"/>
              </a:defRPr>
            </a:lvl1pPr>
          </a:lstStyle>
          <a:p>
            <a:r>
              <a:rPr lang="en-US" smtClean="0"/>
              <a:t>Click to edit Master title style</a:t>
            </a:r>
            <a:endParaRPr lang="en-US" dirty="0"/>
          </a:p>
        </p:txBody>
      </p:sp>
      <p:sp>
        <p:nvSpPr>
          <p:cNvPr id="5" name="Picture Placeholder 2"/>
          <p:cNvSpPr>
            <a:spLocks noGrp="1"/>
          </p:cNvSpPr>
          <p:nvPr>
            <p:ph type="pic" idx="1"/>
          </p:nvPr>
        </p:nvSpPr>
        <p:spPr bwMode="gray">
          <a:xfrm>
            <a:off x="366714" y="1412875"/>
            <a:ext cx="2073275" cy="4530725"/>
          </a:xfrm>
          <a:prstGeom prst="rect">
            <a:avLst/>
          </a:prstGeom>
          <a:noFill/>
        </p:spPr>
        <p:txBody>
          <a:bodyPr/>
          <a:lstStyle>
            <a:lvl1pPr marL="0" indent="0">
              <a:buNone/>
              <a:defRPr sz="1600">
                <a:latin typeface="Verdana"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6" name="Content Placeholder 3"/>
          <p:cNvSpPr>
            <a:spLocks noGrp="1"/>
          </p:cNvSpPr>
          <p:nvPr>
            <p:ph sz="quarter" idx="11"/>
          </p:nvPr>
        </p:nvSpPr>
        <p:spPr bwMode="gray">
          <a:xfrm>
            <a:off x="2728913" y="1412875"/>
            <a:ext cx="6048376" cy="4530725"/>
          </a:xfrm>
          <a:prstGeom prst="rect">
            <a:avLst/>
          </a:prstGeom>
          <a:noFill/>
        </p:spPr>
        <p:txBody>
          <a:bodyPr lIns="0" tIns="0" rIns="0" bIns="0">
            <a:noAutofit/>
          </a:bodyPr>
          <a:lstStyle>
            <a:lvl1pPr>
              <a:spcBef>
                <a:spcPts val="1200"/>
              </a:spcBef>
              <a:buClr>
                <a:schemeClr val="tx2"/>
              </a:buClr>
              <a:buFont typeface="Wingdings" pitchFamily="2" charset="2"/>
              <a:buChar char=""/>
              <a:defRPr>
                <a:solidFill>
                  <a:schemeClr val="bg2"/>
                </a:solidFill>
                <a:latin typeface="Verdana" pitchFamily="34" charset="0"/>
              </a:defRPr>
            </a:lvl1pPr>
            <a:lvl2pPr>
              <a:spcBef>
                <a:spcPts val="300"/>
              </a:spcBef>
              <a:buClr>
                <a:schemeClr val="tx2"/>
              </a:buClr>
              <a:buFont typeface="Verdana" pitchFamily="34" charset="0"/>
              <a:buChar char="–"/>
              <a:defRPr>
                <a:solidFill>
                  <a:schemeClr val="bg2"/>
                </a:solidFill>
                <a:latin typeface="Verdana" pitchFamily="34" charset="0"/>
              </a:defRPr>
            </a:lvl2pPr>
            <a:lvl3pPr>
              <a:spcBef>
                <a:spcPts val="300"/>
              </a:spcBef>
              <a:buClr>
                <a:schemeClr val="tx2"/>
              </a:buClr>
              <a:buFont typeface="Verdana" pitchFamily="34" charset="0"/>
              <a:buChar char="▪"/>
              <a:defRPr>
                <a:solidFill>
                  <a:schemeClr val="bg2"/>
                </a:solidFill>
                <a:latin typeface="Verdana" pitchFamily="34" charset="0"/>
              </a:defRPr>
            </a:lvl3pPr>
            <a:lvl4pPr marL="1658938" indent="-287338">
              <a:spcBef>
                <a:spcPts val="300"/>
              </a:spcBef>
              <a:buClr>
                <a:schemeClr val="tx2"/>
              </a:buClr>
              <a:buFont typeface="Verdana" pitchFamily="34" charset="0"/>
              <a:buChar char="—"/>
              <a:defRPr>
                <a:solidFill>
                  <a:schemeClr val="bg2"/>
                </a:solidFill>
                <a:latin typeface="Verdana" pitchFamily="34" charset="0"/>
              </a:defRPr>
            </a:lvl4pPr>
            <a:lvl5pPr>
              <a:spcBef>
                <a:spcPts val="300"/>
              </a:spcBef>
              <a:buClr>
                <a:schemeClr val="tx2"/>
              </a:buClr>
              <a:buFont typeface="Verdana" pitchFamily="34" charset="0"/>
              <a:buChar char="»"/>
              <a:defRPr sz="1600">
                <a:solidFill>
                  <a:schemeClr val="bg2"/>
                </a:solidFill>
                <a:latin typeface="Verdana"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ransition>
    <p:fade/>
  </p:transition>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itle, Subtitle, and Content with graphic area at left">
    <p:spTree>
      <p:nvGrpSpPr>
        <p:cNvPr id="1" name=""/>
        <p:cNvGrpSpPr/>
        <p:nvPr/>
      </p:nvGrpSpPr>
      <p:grpSpPr>
        <a:xfrm>
          <a:off x="0" y="0"/>
          <a:ext cx="0" cy="0"/>
          <a:chOff x="0" y="0"/>
          <a:chExt cx="0" cy="0"/>
        </a:xfrm>
      </p:grpSpPr>
      <p:sp>
        <p:nvSpPr>
          <p:cNvPr id="2" name="Title 1"/>
          <p:cNvSpPr>
            <a:spLocks noGrp="1"/>
          </p:cNvSpPr>
          <p:nvPr>
            <p:ph type="title"/>
          </p:nvPr>
        </p:nvSpPr>
        <p:spPr bwMode="gray">
          <a:xfrm>
            <a:off x="366714" y="203200"/>
            <a:ext cx="8410575" cy="920751"/>
          </a:xfrm>
          <a:prstGeom prst="rect">
            <a:avLst/>
          </a:prstGeom>
          <a:noFill/>
        </p:spPr>
        <p:txBody>
          <a:bodyPr lIns="0" tIns="0" rIns="0" bIns="0" anchor="b" anchorCtr="0"/>
          <a:lstStyle>
            <a:lvl1pPr algn="l" defTabSz="914400" rtl="0" eaLnBrk="1" latinLnBrk="0" hangingPunct="1">
              <a:lnSpc>
                <a:spcPts val="3600"/>
              </a:lnSpc>
              <a:spcBef>
                <a:spcPct val="0"/>
              </a:spcBef>
              <a:buNone/>
              <a:defRPr lang="en-US" sz="3200" kern="1200" dirty="0">
                <a:solidFill>
                  <a:schemeClr val="tx2"/>
                </a:solidFill>
                <a:latin typeface="Verdana" pitchFamily="34" charset="0"/>
                <a:ea typeface="+mj-ea"/>
                <a:cs typeface="+mj-cs"/>
              </a:defRPr>
            </a:lvl1pPr>
          </a:lstStyle>
          <a:p>
            <a:r>
              <a:rPr lang="en-US" smtClean="0"/>
              <a:t>Click to edit Master title style</a:t>
            </a:r>
            <a:endParaRPr lang="en-US" dirty="0"/>
          </a:p>
        </p:txBody>
      </p:sp>
      <p:sp>
        <p:nvSpPr>
          <p:cNvPr id="5" name="Picture Placeholder 2"/>
          <p:cNvSpPr>
            <a:spLocks noGrp="1"/>
          </p:cNvSpPr>
          <p:nvPr>
            <p:ph type="pic" idx="10"/>
          </p:nvPr>
        </p:nvSpPr>
        <p:spPr bwMode="gray">
          <a:xfrm>
            <a:off x="366714" y="1873250"/>
            <a:ext cx="2073275" cy="4070351"/>
          </a:xfrm>
          <a:prstGeom prst="rect">
            <a:avLst/>
          </a:prstGeom>
          <a:noFill/>
        </p:spPr>
        <p:txBody>
          <a:bodyPr/>
          <a:lstStyle>
            <a:lvl1pPr marL="0" indent="0">
              <a:buNone/>
              <a:defRPr sz="1600">
                <a:latin typeface="Verdana"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6" name="Content Placeholder 3"/>
          <p:cNvSpPr>
            <a:spLocks noGrp="1"/>
          </p:cNvSpPr>
          <p:nvPr>
            <p:ph sz="quarter" idx="11"/>
          </p:nvPr>
        </p:nvSpPr>
        <p:spPr bwMode="gray">
          <a:xfrm>
            <a:off x="2728913" y="1892300"/>
            <a:ext cx="6048376" cy="4051299"/>
          </a:xfrm>
          <a:prstGeom prst="rect">
            <a:avLst/>
          </a:prstGeom>
          <a:noFill/>
        </p:spPr>
        <p:txBody>
          <a:bodyPr lIns="0" tIns="0" rIns="0" bIns="0">
            <a:noAutofit/>
          </a:bodyPr>
          <a:lstStyle>
            <a:lvl1pPr>
              <a:spcBef>
                <a:spcPts val="1200"/>
              </a:spcBef>
              <a:buClr>
                <a:schemeClr val="tx2"/>
              </a:buClr>
              <a:buFont typeface="Wingdings" pitchFamily="2" charset="2"/>
              <a:buChar char=""/>
              <a:defRPr sz="2400">
                <a:solidFill>
                  <a:schemeClr val="bg2"/>
                </a:solidFill>
                <a:latin typeface="Verdana" pitchFamily="34" charset="0"/>
              </a:defRPr>
            </a:lvl1pPr>
            <a:lvl2pPr>
              <a:spcBef>
                <a:spcPts val="300"/>
              </a:spcBef>
              <a:buClr>
                <a:schemeClr val="tx2"/>
              </a:buClr>
              <a:buFont typeface="Verdana" pitchFamily="34" charset="0"/>
              <a:buChar char="–"/>
              <a:defRPr sz="2000">
                <a:solidFill>
                  <a:schemeClr val="bg2"/>
                </a:solidFill>
                <a:latin typeface="Verdana" pitchFamily="34" charset="0"/>
              </a:defRPr>
            </a:lvl2pPr>
            <a:lvl3pPr>
              <a:spcBef>
                <a:spcPts val="300"/>
              </a:spcBef>
              <a:buClr>
                <a:schemeClr val="tx2"/>
              </a:buClr>
              <a:buFont typeface="Verdana" pitchFamily="34" charset="0"/>
              <a:buChar char="▪"/>
              <a:defRPr sz="1800">
                <a:solidFill>
                  <a:schemeClr val="bg2"/>
                </a:solidFill>
                <a:latin typeface="Verdana" pitchFamily="34" charset="0"/>
              </a:defRPr>
            </a:lvl3pPr>
            <a:lvl4pPr marL="1658938" indent="-287338">
              <a:spcBef>
                <a:spcPts val="300"/>
              </a:spcBef>
              <a:buClr>
                <a:schemeClr val="tx2"/>
              </a:buClr>
              <a:buFont typeface="Verdana" pitchFamily="34" charset="0"/>
              <a:buChar char="—"/>
              <a:defRPr sz="1600">
                <a:solidFill>
                  <a:schemeClr val="bg2"/>
                </a:solidFill>
                <a:latin typeface="Verdana" pitchFamily="34" charset="0"/>
              </a:defRPr>
            </a:lvl4pPr>
            <a:lvl5pPr>
              <a:spcBef>
                <a:spcPts val="300"/>
              </a:spcBef>
              <a:buClr>
                <a:schemeClr val="tx2"/>
              </a:buClr>
              <a:buFont typeface="Verdana" pitchFamily="34" charset="0"/>
              <a:buChar char="»"/>
              <a:defRPr sz="1400">
                <a:solidFill>
                  <a:schemeClr val="bg2"/>
                </a:solidFill>
                <a:latin typeface="Verdana"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Text Placeholder 2"/>
          <p:cNvSpPr>
            <a:spLocks noGrp="1"/>
          </p:cNvSpPr>
          <p:nvPr>
            <p:ph type="body" idx="1"/>
          </p:nvPr>
        </p:nvSpPr>
        <p:spPr bwMode="gray">
          <a:xfrm>
            <a:off x="366714" y="1123950"/>
            <a:ext cx="8410575" cy="461625"/>
          </a:xfrm>
          <a:prstGeom prst="rect">
            <a:avLst/>
          </a:prstGeom>
          <a:noFill/>
        </p:spPr>
        <p:txBody>
          <a:bodyPr lIns="0" tIns="0" rIns="0" bIns="0" anchor="t" anchorCtr="0"/>
          <a:lstStyle>
            <a:lvl1pPr marL="0" indent="0">
              <a:spcBef>
                <a:spcPts val="0"/>
              </a:spcBef>
              <a:buNone/>
              <a:tabLst/>
              <a:defRPr sz="2000" b="0">
                <a:solidFill>
                  <a:schemeClr val="bg2"/>
                </a:solidFill>
                <a:latin typeface="Verdana"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Tree>
  </p:cSld>
  <p:clrMapOvr>
    <a:masterClrMapping/>
  </p:clrMapOvr>
  <p:transition>
    <p:fade/>
  </p:transition>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wo Columns">
    <p:spTree>
      <p:nvGrpSpPr>
        <p:cNvPr id="1" name=""/>
        <p:cNvGrpSpPr/>
        <p:nvPr/>
      </p:nvGrpSpPr>
      <p:grpSpPr>
        <a:xfrm>
          <a:off x="0" y="0"/>
          <a:ext cx="0" cy="0"/>
          <a:chOff x="0" y="0"/>
          <a:chExt cx="0" cy="0"/>
        </a:xfrm>
      </p:grpSpPr>
      <p:sp>
        <p:nvSpPr>
          <p:cNvPr id="2" name="Title 1"/>
          <p:cNvSpPr>
            <a:spLocks noGrp="1"/>
          </p:cNvSpPr>
          <p:nvPr>
            <p:ph type="title"/>
          </p:nvPr>
        </p:nvSpPr>
        <p:spPr bwMode="gray">
          <a:xfrm>
            <a:off x="366714" y="203200"/>
            <a:ext cx="8410575" cy="920751"/>
          </a:xfrm>
          <a:prstGeom prst="rect">
            <a:avLst/>
          </a:prstGeom>
          <a:noFill/>
        </p:spPr>
        <p:txBody>
          <a:bodyPr lIns="0" tIns="0" rIns="0" bIns="0" anchor="b" anchorCtr="0"/>
          <a:lstStyle>
            <a:lvl1pPr algn="l" defTabSz="914400" rtl="0" eaLnBrk="1" latinLnBrk="0" hangingPunct="1">
              <a:lnSpc>
                <a:spcPts val="3600"/>
              </a:lnSpc>
              <a:spcBef>
                <a:spcPct val="0"/>
              </a:spcBef>
              <a:buNone/>
              <a:defRPr lang="en-US" sz="3200" kern="1200" dirty="0">
                <a:solidFill>
                  <a:schemeClr val="tx2"/>
                </a:solidFill>
                <a:latin typeface="Verdana" pitchFamily="34" charset="0"/>
                <a:ea typeface="+mj-ea"/>
                <a:cs typeface="+mj-cs"/>
              </a:defRPr>
            </a:lvl1pPr>
          </a:lstStyle>
          <a:p>
            <a:r>
              <a:rPr lang="en-US" smtClean="0"/>
              <a:t>Click to edit Master title style</a:t>
            </a:r>
            <a:endParaRPr lang="en-US" dirty="0"/>
          </a:p>
        </p:txBody>
      </p:sp>
      <p:sp>
        <p:nvSpPr>
          <p:cNvPr id="5" name="Content Placeholder 3"/>
          <p:cNvSpPr>
            <a:spLocks noGrp="1"/>
          </p:cNvSpPr>
          <p:nvPr>
            <p:ph sz="quarter" idx="10"/>
          </p:nvPr>
        </p:nvSpPr>
        <p:spPr bwMode="gray">
          <a:xfrm>
            <a:off x="366714" y="1412875"/>
            <a:ext cx="4032466" cy="4551893"/>
          </a:xfrm>
          <a:prstGeom prst="rect">
            <a:avLst/>
          </a:prstGeom>
          <a:noFill/>
        </p:spPr>
        <p:txBody>
          <a:bodyPr lIns="0" tIns="0" rIns="0" bIns="0">
            <a:noAutofit/>
          </a:bodyPr>
          <a:lstStyle>
            <a:lvl1pPr>
              <a:spcBef>
                <a:spcPts val="1200"/>
              </a:spcBef>
              <a:buClr>
                <a:schemeClr val="tx2"/>
              </a:buClr>
              <a:buFont typeface="Wingdings" pitchFamily="2" charset="2"/>
              <a:buChar char=""/>
              <a:defRPr sz="2400">
                <a:solidFill>
                  <a:schemeClr val="bg2"/>
                </a:solidFill>
                <a:latin typeface="Verdana" pitchFamily="34" charset="0"/>
              </a:defRPr>
            </a:lvl1pPr>
            <a:lvl2pPr>
              <a:spcBef>
                <a:spcPts val="300"/>
              </a:spcBef>
              <a:buClr>
                <a:schemeClr val="tx2"/>
              </a:buClr>
              <a:buFont typeface="Verdana" pitchFamily="34" charset="0"/>
              <a:buChar char="–"/>
              <a:defRPr sz="2000">
                <a:solidFill>
                  <a:schemeClr val="bg2"/>
                </a:solidFill>
                <a:latin typeface="Verdana" pitchFamily="34" charset="0"/>
              </a:defRPr>
            </a:lvl2pPr>
            <a:lvl3pPr>
              <a:spcBef>
                <a:spcPts val="300"/>
              </a:spcBef>
              <a:buClr>
                <a:schemeClr val="tx2"/>
              </a:buClr>
              <a:buFont typeface="Verdana" pitchFamily="34" charset="0"/>
              <a:buChar char="▪"/>
              <a:defRPr sz="1800">
                <a:solidFill>
                  <a:schemeClr val="bg2"/>
                </a:solidFill>
                <a:latin typeface="Verdana" pitchFamily="34" charset="0"/>
              </a:defRPr>
            </a:lvl3pPr>
            <a:lvl4pPr marL="1658938" indent="-287338">
              <a:spcBef>
                <a:spcPts val="300"/>
              </a:spcBef>
              <a:buClr>
                <a:schemeClr val="tx2"/>
              </a:buClr>
              <a:buFont typeface="Verdana" pitchFamily="34" charset="0"/>
              <a:buChar char="—"/>
              <a:defRPr sz="1600">
                <a:solidFill>
                  <a:schemeClr val="bg2"/>
                </a:solidFill>
                <a:latin typeface="Verdana" pitchFamily="34" charset="0"/>
              </a:defRPr>
            </a:lvl4pPr>
            <a:lvl5pPr>
              <a:spcBef>
                <a:spcPts val="300"/>
              </a:spcBef>
              <a:buClr>
                <a:schemeClr val="tx2"/>
              </a:buClr>
              <a:buFont typeface="Verdana" pitchFamily="34" charset="0"/>
              <a:buChar char="»"/>
              <a:defRPr sz="1400">
                <a:solidFill>
                  <a:schemeClr val="bg2"/>
                </a:solidFill>
                <a:latin typeface="Verdana"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Content Placeholder 3"/>
          <p:cNvSpPr>
            <a:spLocks noGrp="1"/>
          </p:cNvSpPr>
          <p:nvPr>
            <p:ph sz="quarter" idx="11"/>
          </p:nvPr>
        </p:nvSpPr>
        <p:spPr bwMode="gray">
          <a:xfrm>
            <a:off x="4744822" y="1412875"/>
            <a:ext cx="4032466" cy="4551893"/>
          </a:xfrm>
          <a:prstGeom prst="rect">
            <a:avLst/>
          </a:prstGeom>
          <a:noFill/>
        </p:spPr>
        <p:txBody>
          <a:bodyPr lIns="0" tIns="0" rIns="0" bIns="0">
            <a:noAutofit/>
          </a:bodyPr>
          <a:lstStyle>
            <a:lvl1pPr>
              <a:spcBef>
                <a:spcPts val="1200"/>
              </a:spcBef>
              <a:buClr>
                <a:schemeClr val="tx2"/>
              </a:buClr>
              <a:buFont typeface="Wingdings" pitchFamily="2" charset="2"/>
              <a:buChar char=""/>
              <a:defRPr sz="2400">
                <a:solidFill>
                  <a:schemeClr val="bg2"/>
                </a:solidFill>
                <a:latin typeface="Verdana" pitchFamily="34" charset="0"/>
              </a:defRPr>
            </a:lvl1pPr>
            <a:lvl2pPr>
              <a:spcBef>
                <a:spcPts val="300"/>
              </a:spcBef>
              <a:buClr>
                <a:schemeClr val="tx2"/>
              </a:buClr>
              <a:buFont typeface="Verdana" pitchFamily="34" charset="0"/>
              <a:buChar char="–"/>
              <a:defRPr sz="2000">
                <a:solidFill>
                  <a:schemeClr val="bg2"/>
                </a:solidFill>
                <a:latin typeface="Verdana" pitchFamily="34" charset="0"/>
              </a:defRPr>
            </a:lvl2pPr>
            <a:lvl3pPr>
              <a:spcBef>
                <a:spcPts val="300"/>
              </a:spcBef>
              <a:buClr>
                <a:schemeClr val="tx2"/>
              </a:buClr>
              <a:buFont typeface="Verdana" pitchFamily="34" charset="0"/>
              <a:buChar char="▪"/>
              <a:defRPr sz="1800">
                <a:solidFill>
                  <a:schemeClr val="bg2"/>
                </a:solidFill>
                <a:latin typeface="Verdana" pitchFamily="34" charset="0"/>
              </a:defRPr>
            </a:lvl3pPr>
            <a:lvl4pPr marL="1658938" indent="-287338">
              <a:spcBef>
                <a:spcPts val="300"/>
              </a:spcBef>
              <a:buClr>
                <a:schemeClr val="tx2"/>
              </a:buClr>
              <a:buFont typeface="Verdana" pitchFamily="34" charset="0"/>
              <a:buChar char="—"/>
              <a:defRPr sz="1600">
                <a:solidFill>
                  <a:schemeClr val="bg2"/>
                </a:solidFill>
                <a:latin typeface="Verdana" pitchFamily="34" charset="0"/>
              </a:defRPr>
            </a:lvl4pPr>
            <a:lvl5pPr>
              <a:spcBef>
                <a:spcPts val="300"/>
              </a:spcBef>
              <a:buClr>
                <a:schemeClr val="tx2"/>
              </a:buClr>
              <a:buFont typeface="Verdana" pitchFamily="34" charset="0"/>
              <a:buChar char="»"/>
              <a:defRPr sz="1400">
                <a:solidFill>
                  <a:schemeClr val="bg2"/>
                </a:solidFill>
                <a:latin typeface="Verdana"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ransition>
    <p:fade/>
  </p:transition>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1 Column left">
    <p:spTree>
      <p:nvGrpSpPr>
        <p:cNvPr id="1" name=""/>
        <p:cNvGrpSpPr/>
        <p:nvPr/>
      </p:nvGrpSpPr>
      <p:grpSpPr>
        <a:xfrm>
          <a:off x="0" y="0"/>
          <a:ext cx="0" cy="0"/>
          <a:chOff x="0" y="0"/>
          <a:chExt cx="0" cy="0"/>
        </a:xfrm>
      </p:grpSpPr>
      <p:sp>
        <p:nvSpPr>
          <p:cNvPr id="2" name="Title 1"/>
          <p:cNvSpPr>
            <a:spLocks noGrp="1"/>
          </p:cNvSpPr>
          <p:nvPr>
            <p:ph type="title"/>
          </p:nvPr>
        </p:nvSpPr>
        <p:spPr bwMode="gray">
          <a:xfrm>
            <a:off x="366714" y="203200"/>
            <a:ext cx="8410575" cy="920751"/>
          </a:xfrm>
          <a:prstGeom prst="rect">
            <a:avLst/>
          </a:prstGeom>
          <a:noFill/>
        </p:spPr>
        <p:txBody>
          <a:bodyPr lIns="0" tIns="0" rIns="0" bIns="0" anchor="b" anchorCtr="0"/>
          <a:lstStyle>
            <a:lvl1pPr algn="l" defTabSz="914400" rtl="0" eaLnBrk="1" latinLnBrk="0" hangingPunct="1">
              <a:lnSpc>
                <a:spcPts val="3600"/>
              </a:lnSpc>
              <a:spcBef>
                <a:spcPct val="0"/>
              </a:spcBef>
              <a:buNone/>
              <a:defRPr lang="en-US" sz="3200" kern="1200" dirty="0">
                <a:solidFill>
                  <a:schemeClr val="tx2"/>
                </a:solidFill>
                <a:latin typeface="Verdana" pitchFamily="34" charset="0"/>
                <a:ea typeface="+mj-ea"/>
                <a:cs typeface="+mj-cs"/>
              </a:defRPr>
            </a:lvl1pPr>
          </a:lstStyle>
          <a:p>
            <a:r>
              <a:rPr lang="en-US" smtClean="0"/>
              <a:t>Click to edit Master title style</a:t>
            </a:r>
            <a:endParaRPr lang="en-US" dirty="0"/>
          </a:p>
        </p:txBody>
      </p:sp>
      <p:sp>
        <p:nvSpPr>
          <p:cNvPr id="4" name="Content Placeholder 3"/>
          <p:cNvSpPr>
            <a:spLocks noGrp="1"/>
          </p:cNvSpPr>
          <p:nvPr>
            <p:ph sz="quarter" idx="10"/>
          </p:nvPr>
        </p:nvSpPr>
        <p:spPr bwMode="gray">
          <a:xfrm>
            <a:off x="366714" y="1412875"/>
            <a:ext cx="4032466" cy="4551893"/>
          </a:xfrm>
          <a:prstGeom prst="rect">
            <a:avLst/>
          </a:prstGeom>
          <a:noFill/>
        </p:spPr>
        <p:txBody>
          <a:bodyPr lIns="0" tIns="0" rIns="0" bIns="0">
            <a:noAutofit/>
          </a:bodyPr>
          <a:lstStyle>
            <a:lvl1pPr>
              <a:spcBef>
                <a:spcPts val="1200"/>
              </a:spcBef>
              <a:buClr>
                <a:schemeClr val="tx2"/>
              </a:buClr>
              <a:buFont typeface="Wingdings" pitchFamily="2" charset="2"/>
              <a:buChar char=""/>
              <a:defRPr sz="2400">
                <a:solidFill>
                  <a:schemeClr val="bg2"/>
                </a:solidFill>
                <a:latin typeface="Verdana" pitchFamily="34" charset="0"/>
              </a:defRPr>
            </a:lvl1pPr>
            <a:lvl2pPr>
              <a:spcBef>
                <a:spcPts val="300"/>
              </a:spcBef>
              <a:buClr>
                <a:schemeClr val="tx2"/>
              </a:buClr>
              <a:buFont typeface="Verdana" pitchFamily="34" charset="0"/>
              <a:buChar char="–"/>
              <a:defRPr sz="2000">
                <a:solidFill>
                  <a:schemeClr val="bg2"/>
                </a:solidFill>
                <a:latin typeface="Verdana" pitchFamily="34" charset="0"/>
              </a:defRPr>
            </a:lvl2pPr>
            <a:lvl3pPr>
              <a:spcBef>
                <a:spcPts val="300"/>
              </a:spcBef>
              <a:buClr>
                <a:schemeClr val="tx2"/>
              </a:buClr>
              <a:buFont typeface="Verdana" pitchFamily="34" charset="0"/>
              <a:buChar char="▪"/>
              <a:defRPr sz="1800">
                <a:solidFill>
                  <a:schemeClr val="bg2"/>
                </a:solidFill>
                <a:latin typeface="Verdana" pitchFamily="34" charset="0"/>
              </a:defRPr>
            </a:lvl3pPr>
            <a:lvl4pPr marL="1658938" indent="-287338">
              <a:spcBef>
                <a:spcPts val="300"/>
              </a:spcBef>
              <a:buClr>
                <a:schemeClr val="tx2"/>
              </a:buClr>
              <a:buFont typeface="Verdana" pitchFamily="34" charset="0"/>
              <a:buChar char="—"/>
              <a:defRPr sz="1600">
                <a:solidFill>
                  <a:schemeClr val="bg2"/>
                </a:solidFill>
                <a:latin typeface="Verdana" pitchFamily="34" charset="0"/>
              </a:defRPr>
            </a:lvl4pPr>
            <a:lvl5pPr>
              <a:spcBef>
                <a:spcPts val="300"/>
              </a:spcBef>
              <a:buClr>
                <a:schemeClr val="tx2"/>
              </a:buClr>
              <a:buFont typeface="Verdana" pitchFamily="34" charset="0"/>
              <a:buChar char="»"/>
              <a:defRPr sz="1400">
                <a:solidFill>
                  <a:schemeClr val="bg2"/>
                </a:solidFill>
                <a:latin typeface="Verdana"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ransition>
    <p:fade/>
  </p:transition>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1 Column right">
    <p:spTree>
      <p:nvGrpSpPr>
        <p:cNvPr id="1" name=""/>
        <p:cNvGrpSpPr/>
        <p:nvPr/>
      </p:nvGrpSpPr>
      <p:grpSpPr>
        <a:xfrm>
          <a:off x="0" y="0"/>
          <a:ext cx="0" cy="0"/>
          <a:chOff x="0" y="0"/>
          <a:chExt cx="0" cy="0"/>
        </a:xfrm>
      </p:grpSpPr>
      <p:sp>
        <p:nvSpPr>
          <p:cNvPr id="2" name="Title 1"/>
          <p:cNvSpPr>
            <a:spLocks noGrp="1"/>
          </p:cNvSpPr>
          <p:nvPr>
            <p:ph type="title"/>
          </p:nvPr>
        </p:nvSpPr>
        <p:spPr bwMode="gray">
          <a:xfrm>
            <a:off x="366714" y="203200"/>
            <a:ext cx="8410575" cy="920751"/>
          </a:xfrm>
          <a:prstGeom prst="rect">
            <a:avLst/>
          </a:prstGeom>
          <a:noFill/>
        </p:spPr>
        <p:txBody>
          <a:bodyPr lIns="0" tIns="0" rIns="0" bIns="0" anchor="b" anchorCtr="0"/>
          <a:lstStyle>
            <a:lvl1pPr algn="l" defTabSz="914400" rtl="0" eaLnBrk="1" latinLnBrk="0" hangingPunct="1">
              <a:lnSpc>
                <a:spcPts val="3600"/>
              </a:lnSpc>
              <a:spcBef>
                <a:spcPct val="0"/>
              </a:spcBef>
              <a:buNone/>
              <a:defRPr lang="en-US" sz="3200" kern="1200" dirty="0">
                <a:solidFill>
                  <a:schemeClr val="tx2"/>
                </a:solidFill>
                <a:latin typeface="Verdana" pitchFamily="34" charset="0"/>
                <a:ea typeface="+mj-ea"/>
                <a:cs typeface="+mj-cs"/>
              </a:defRPr>
            </a:lvl1pPr>
          </a:lstStyle>
          <a:p>
            <a:r>
              <a:rPr lang="en-US" smtClean="0"/>
              <a:t>Click to edit Master title style</a:t>
            </a:r>
            <a:endParaRPr lang="en-US" dirty="0"/>
          </a:p>
        </p:txBody>
      </p:sp>
      <p:sp>
        <p:nvSpPr>
          <p:cNvPr id="5" name="Content Placeholder 3"/>
          <p:cNvSpPr>
            <a:spLocks noGrp="1"/>
          </p:cNvSpPr>
          <p:nvPr>
            <p:ph sz="quarter" idx="11"/>
          </p:nvPr>
        </p:nvSpPr>
        <p:spPr bwMode="gray">
          <a:xfrm>
            <a:off x="4744822" y="1412875"/>
            <a:ext cx="4032466" cy="4551893"/>
          </a:xfrm>
          <a:prstGeom prst="rect">
            <a:avLst/>
          </a:prstGeom>
          <a:noFill/>
        </p:spPr>
        <p:txBody>
          <a:bodyPr lIns="0" tIns="0" rIns="0" bIns="0">
            <a:noAutofit/>
          </a:bodyPr>
          <a:lstStyle>
            <a:lvl1pPr>
              <a:spcBef>
                <a:spcPts val="1200"/>
              </a:spcBef>
              <a:buClr>
                <a:schemeClr val="tx2"/>
              </a:buClr>
              <a:buFont typeface="Wingdings" pitchFamily="2" charset="2"/>
              <a:buChar char=""/>
              <a:defRPr sz="2400">
                <a:solidFill>
                  <a:schemeClr val="bg2"/>
                </a:solidFill>
                <a:latin typeface="Verdana" pitchFamily="34" charset="0"/>
              </a:defRPr>
            </a:lvl1pPr>
            <a:lvl2pPr>
              <a:spcBef>
                <a:spcPts val="300"/>
              </a:spcBef>
              <a:buClr>
                <a:schemeClr val="tx2"/>
              </a:buClr>
              <a:buFont typeface="Verdana" pitchFamily="34" charset="0"/>
              <a:buChar char="–"/>
              <a:defRPr sz="2000">
                <a:solidFill>
                  <a:schemeClr val="bg2"/>
                </a:solidFill>
                <a:latin typeface="Verdana" pitchFamily="34" charset="0"/>
              </a:defRPr>
            </a:lvl2pPr>
            <a:lvl3pPr>
              <a:spcBef>
                <a:spcPts val="300"/>
              </a:spcBef>
              <a:buClr>
                <a:schemeClr val="tx2"/>
              </a:buClr>
              <a:buFont typeface="Verdana" pitchFamily="34" charset="0"/>
              <a:buChar char="▪"/>
              <a:defRPr sz="1800">
                <a:solidFill>
                  <a:schemeClr val="bg2"/>
                </a:solidFill>
                <a:latin typeface="Verdana" pitchFamily="34" charset="0"/>
              </a:defRPr>
            </a:lvl3pPr>
            <a:lvl4pPr marL="1658938" indent="-287338">
              <a:spcBef>
                <a:spcPts val="300"/>
              </a:spcBef>
              <a:buClr>
                <a:schemeClr val="tx2"/>
              </a:buClr>
              <a:buFont typeface="Verdana" pitchFamily="34" charset="0"/>
              <a:buChar char="—"/>
              <a:defRPr sz="1600">
                <a:solidFill>
                  <a:schemeClr val="bg2"/>
                </a:solidFill>
                <a:latin typeface="Verdana" pitchFamily="34" charset="0"/>
              </a:defRPr>
            </a:lvl4pPr>
            <a:lvl5pPr>
              <a:spcBef>
                <a:spcPts val="300"/>
              </a:spcBef>
              <a:buClr>
                <a:schemeClr val="tx2"/>
              </a:buClr>
              <a:buFont typeface="Verdana" pitchFamily="34" charset="0"/>
              <a:buChar char="»"/>
              <a:defRPr sz="1400">
                <a:solidFill>
                  <a:schemeClr val="bg2"/>
                </a:solidFill>
                <a:latin typeface="Verdana"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ransition>
    <p:fade/>
  </p:transition>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wo Columns with Subtitles">
    <p:spTree>
      <p:nvGrpSpPr>
        <p:cNvPr id="1" name=""/>
        <p:cNvGrpSpPr/>
        <p:nvPr/>
      </p:nvGrpSpPr>
      <p:grpSpPr>
        <a:xfrm>
          <a:off x="0" y="0"/>
          <a:ext cx="0" cy="0"/>
          <a:chOff x="0" y="0"/>
          <a:chExt cx="0" cy="0"/>
        </a:xfrm>
      </p:grpSpPr>
      <p:sp>
        <p:nvSpPr>
          <p:cNvPr id="2" name="Title 1"/>
          <p:cNvSpPr>
            <a:spLocks noGrp="1"/>
          </p:cNvSpPr>
          <p:nvPr>
            <p:ph type="title"/>
          </p:nvPr>
        </p:nvSpPr>
        <p:spPr bwMode="gray">
          <a:xfrm>
            <a:off x="366714" y="203200"/>
            <a:ext cx="8410575" cy="920751"/>
          </a:xfrm>
          <a:prstGeom prst="rect">
            <a:avLst/>
          </a:prstGeom>
          <a:noFill/>
        </p:spPr>
        <p:txBody>
          <a:bodyPr lIns="0" tIns="0" rIns="0" bIns="0" anchor="b" anchorCtr="0"/>
          <a:lstStyle>
            <a:lvl1pPr algn="l" defTabSz="914400" rtl="0" eaLnBrk="1" latinLnBrk="0" hangingPunct="1">
              <a:lnSpc>
                <a:spcPts val="3600"/>
              </a:lnSpc>
              <a:spcBef>
                <a:spcPct val="0"/>
              </a:spcBef>
              <a:buNone/>
              <a:defRPr lang="en-US" sz="3200" kern="1200" dirty="0">
                <a:solidFill>
                  <a:schemeClr val="tx2"/>
                </a:solidFill>
                <a:latin typeface="Verdana" pitchFamily="34" charset="0"/>
                <a:ea typeface="+mj-ea"/>
                <a:cs typeface="+mj-cs"/>
              </a:defRPr>
            </a:lvl1pPr>
          </a:lstStyle>
          <a:p>
            <a:r>
              <a:rPr lang="en-US" smtClean="0"/>
              <a:t>Click to edit Master title style</a:t>
            </a:r>
            <a:endParaRPr lang="en-US" dirty="0"/>
          </a:p>
        </p:txBody>
      </p:sp>
      <p:sp>
        <p:nvSpPr>
          <p:cNvPr id="7" name="Content Placeholder 3"/>
          <p:cNvSpPr>
            <a:spLocks noGrp="1"/>
          </p:cNvSpPr>
          <p:nvPr>
            <p:ph sz="half" idx="2"/>
          </p:nvPr>
        </p:nvSpPr>
        <p:spPr bwMode="gray">
          <a:xfrm>
            <a:off x="366713" y="1412875"/>
            <a:ext cx="4032250" cy="4551893"/>
          </a:xfrm>
          <a:prstGeom prst="rect">
            <a:avLst/>
          </a:prstGeom>
          <a:noFill/>
        </p:spPr>
        <p:txBody>
          <a:bodyPr lIns="0" tIns="0" rIns="0" bIns="0">
            <a:noAutofit/>
          </a:bodyPr>
          <a:lstStyle>
            <a:lvl1pPr marL="0" indent="0">
              <a:spcBef>
                <a:spcPts val="1200"/>
              </a:spcBef>
              <a:buClr>
                <a:schemeClr val="tx2"/>
              </a:buClr>
              <a:buNone/>
              <a:defRPr sz="2000" b="1">
                <a:solidFill>
                  <a:schemeClr val="tx2"/>
                </a:solidFill>
                <a:latin typeface="Verdana" pitchFamily="34" charset="0"/>
              </a:defRPr>
            </a:lvl1pPr>
            <a:lvl2pPr marL="171450" indent="-171450">
              <a:spcBef>
                <a:spcPts val="1200"/>
              </a:spcBef>
              <a:buClr>
                <a:schemeClr val="tx2"/>
              </a:buClr>
              <a:buFont typeface="Wingdings" pitchFamily="2" charset="2"/>
              <a:buChar char=""/>
              <a:defRPr sz="2000">
                <a:solidFill>
                  <a:schemeClr val="bg2"/>
                </a:solidFill>
                <a:latin typeface="Verdana" pitchFamily="34" charset="0"/>
              </a:defRPr>
            </a:lvl2pPr>
            <a:lvl3pPr marL="628650" indent="-228600">
              <a:spcBef>
                <a:spcPts val="300"/>
              </a:spcBef>
              <a:buClr>
                <a:schemeClr val="tx2"/>
              </a:buClr>
              <a:buFont typeface="Verdana" pitchFamily="34" charset="0"/>
              <a:buChar char="–"/>
              <a:defRPr sz="1600">
                <a:solidFill>
                  <a:schemeClr val="bg2"/>
                </a:solidFill>
                <a:latin typeface="Verdana" pitchFamily="34" charset="0"/>
              </a:defRPr>
            </a:lvl3pPr>
            <a:lvl4pPr marL="971550" indent="-171450">
              <a:spcBef>
                <a:spcPts val="300"/>
              </a:spcBef>
              <a:buClr>
                <a:schemeClr val="tx2"/>
              </a:buClr>
              <a:buFont typeface="Verdana" pitchFamily="34" charset="0"/>
              <a:buChar char="▪"/>
              <a:defRPr sz="1400">
                <a:solidFill>
                  <a:schemeClr val="bg2"/>
                </a:solidFill>
                <a:latin typeface="Verdana" pitchFamily="34" charset="0"/>
              </a:defRPr>
            </a:lvl4pPr>
            <a:lvl5pPr marL="1309688" indent="-223838">
              <a:spcBef>
                <a:spcPts val="300"/>
              </a:spcBef>
              <a:buClr>
                <a:schemeClr val="tx2"/>
              </a:buClr>
              <a:buFont typeface="Verdana" pitchFamily="34" charset="0"/>
              <a:buChar char="—"/>
              <a:tabLst/>
              <a:defRPr sz="1100">
                <a:solidFill>
                  <a:schemeClr val="bg2"/>
                </a:solidFill>
                <a:latin typeface="Verdana" pitchFamily="34" charset="0"/>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Content Placeholder 3"/>
          <p:cNvSpPr>
            <a:spLocks noGrp="1"/>
          </p:cNvSpPr>
          <p:nvPr>
            <p:ph sz="half" idx="10"/>
          </p:nvPr>
        </p:nvSpPr>
        <p:spPr bwMode="gray">
          <a:xfrm>
            <a:off x="4745038" y="1412875"/>
            <a:ext cx="4032250" cy="4551893"/>
          </a:xfrm>
          <a:prstGeom prst="rect">
            <a:avLst/>
          </a:prstGeom>
          <a:noFill/>
        </p:spPr>
        <p:txBody>
          <a:bodyPr lIns="0" tIns="0" rIns="0" bIns="0">
            <a:noAutofit/>
          </a:bodyPr>
          <a:lstStyle>
            <a:lvl1pPr marL="0" indent="0">
              <a:spcBef>
                <a:spcPts val="1200"/>
              </a:spcBef>
              <a:buClr>
                <a:schemeClr val="tx2"/>
              </a:buClr>
              <a:buNone/>
              <a:defRPr sz="2000" b="1">
                <a:solidFill>
                  <a:schemeClr val="tx2"/>
                </a:solidFill>
                <a:latin typeface="Verdana" pitchFamily="34" charset="0"/>
              </a:defRPr>
            </a:lvl1pPr>
            <a:lvl2pPr marL="171450" indent="-171450">
              <a:spcBef>
                <a:spcPts val="1200"/>
              </a:spcBef>
              <a:buClr>
                <a:schemeClr val="tx2"/>
              </a:buClr>
              <a:buFont typeface="Wingdings" pitchFamily="2" charset="2"/>
              <a:buChar char=""/>
              <a:defRPr sz="2000">
                <a:solidFill>
                  <a:schemeClr val="bg2"/>
                </a:solidFill>
                <a:latin typeface="Verdana" pitchFamily="34" charset="0"/>
              </a:defRPr>
            </a:lvl2pPr>
            <a:lvl3pPr marL="628650" indent="-228600">
              <a:spcBef>
                <a:spcPts val="300"/>
              </a:spcBef>
              <a:buClr>
                <a:schemeClr val="tx2"/>
              </a:buClr>
              <a:buFont typeface="Verdana" pitchFamily="34" charset="0"/>
              <a:buChar char="–"/>
              <a:defRPr sz="1600">
                <a:solidFill>
                  <a:schemeClr val="bg2"/>
                </a:solidFill>
                <a:latin typeface="Verdana" pitchFamily="34" charset="0"/>
              </a:defRPr>
            </a:lvl3pPr>
            <a:lvl4pPr marL="971550" indent="-171450">
              <a:spcBef>
                <a:spcPts val="300"/>
              </a:spcBef>
              <a:buClr>
                <a:schemeClr val="tx2"/>
              </a:buClr>
              <a:buFont typeface="Verdana" pitchFamily="34" charset="0"/>
              <a:buChar char="▪"/>
              <a:defRPr sz="1400">
                <a:solidFill>
                  <a:schemeClr val="bg2"/>
                </a:solidFill>
                <a:latin typeface="Verdana" pitchFamily="34" charset="0"/>
              </a:defRPr>
            </a:lvl4pPr>
            <a:lvl5pPr marL="1309688" indent="-223838">
              <a:spcBef>
                <a:spcPts val="300"/>
              </a:spcBef>
              <a:buClr>
                <a:schemeClr val="tx2"/>
              </a:buClr>
              <a:buFont typeface="Verdana" pitchFamily="34" charset="0"/>
              <a:buChar char="—"/>
              <a:tabLst/>
              <a:defRPr sz="1100">
                <a:solidFill>
                  <a:schemeClr val="bg2"/>
                </a:solidFill>
                <a:latin typeface="Verdana" pitchFamily="34" charset="0"/>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ransition>
    <p:fade/>
  </p:transition>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Customer Profile">
    <p:spTree>
      <p:nvGrpSpPr>
        <p:cNvPr id="1" name=""/>
        <p:cNvGrpSpPr/>
        <p:nvPr/>
      </p:nvGrpSpPr>
      <p:grpSpPr>
        <a:xfrm>
          <a:off x="0" y="0"/>
          <a:ext cx="0" cy="0"/>
          <a:chOff x="0" y="0"/>
          <a:chExt cx="0" cy="0"/>
        </a:xfrm>
      </p:grpSpPr>
      <p:sp>
        <p:nvSpPr>
          <p:cNvPr id="2" name="Title 1"/>
          <p:cNvSpPr>
            <a:spLocks noGrp="1"/>
          </p:cNvSpPr>
          <p:nvPr>
            <p:ph type="title"/>
          </p:nvPr>
        </p:nvSpPr>
        <p:spPr bwMode="gray">
          <a:xfrm>
            <a:off x="366714" y="203200"/>
            <a:ext cx="8410575" cy="920751"/>
          </a:xfrm>
          <a:prstGeom prst="rect">
            <a:avLst/>
          </a:prstGeom>
          <a:noFill/>
        </p:spPr>
        <p:txBody>
          <a:bodyPr lIns="0" tIns="0" rIns="0" bIns="0" anchor="b" anchorCtr="0"/>
          <a:lstStyle>
            <a:lvl1pPr algn="l" defTabSz="914400" rtl="0" eaLnBrk="1" latinLnBrk="0" hangingPunct="1">
              <a:lnSpc>
                <a:spcPts val="3600"/>
              </a:lnSpc>
              <a:spcBef>
                <a:spcPct val="0"/>
              </a:spcBef>
              <a:buNone/>
              <a:defRPr lang="en-US" sz="3200" kern="1200" dirty="0">
                <a:solidFill>
                  <a:schemeClr val="tx2"/>
                </a:solidFill>
                <a:latin typeface="Verdana" pitchFamily="34" charset="0"/>
                <a:ea typeface="+mj-ea"/>
                <a:cs typeface="+mj-cs"/>
              </a:defRPr>
            </a:lvl1pPr>
          </a:lstStyle>
          <a:p>
            <a:r>
              <a:rPr lang="en-US" smtClean="0"/>
              <a:t>Click to edit Master title style</a:t>
            </a:r>
            <a:endParaRPr lang="en-US" dirty="0"/>
          </a:p>
        </p:txBody>
      </p:sp>
      <p:sp>
        <p:nvSpPr>
          <p:cNvPr id="7" name="Content Placeholder 3"/>
          <p:cNvSpPr>
            <a:spLocks noGrp="1"/>
          </p:cNvSpPr>
          <p:nvPr>
            <p:ph sz="half" idx="2"/>
          </p:nvPr>
        </p:nvSpPr>
        <p:spPr bwMode="gray">
          <a:xfrm>
            <a:off x="366713" y="1412875"/>
            <a:ext cx="2075688" cy="4551893"/>
          </a:xfrm>
          <a:prstGeom prst="rect">
            <a:avLst/>
          </a:prstGeom>
          <a:solidFill>
            <a:srgbClr val="E7E7E7"/>
          </a:solidFill>
        </p:spPr>
        <p:txBody>
          <a:bodyPr lIns="91440" tIns="1371600" rIns="91440" bIns="0">
            <a:noAutofit/>
          </a:bodyPr>
          <a:lstStyle>
            <a:lvl1pPr marL="0" indent="0">
              <a:spcBef>
                <a:spcPts val="1200"/>
              </a:spcBef>
              <a:buClr>
                <a:schemeClr val="tx2"/>
              </a:buClr>
              <a:buNone/>
              <a:defRPr sz="1400" b="1">
                <a:solidFill>
                  <a:schemeClr val="tx2"/>
                </a:solidFill>
                <a:latin typeface="Verdana" pitchFamily="34" charset="0"/>
              </a:defRPr>
            </a:lvl1pPr>
            <a:lvl2pPr marL="171450" indent="-171450">
              <a:spcBef>
                <a:spcPts val="600"/>
              </a:spcBef>
              <a:buClr>
                <a:schemeClr val="tx2"/>
              </a:buClr>
              <a:buFont typeface="Wingdings" pitchFamily="2" charset="2"/>
              <a:buNone/>
              <a:tabLst/>
              <a:defRPr sz="1400">
                <a:solidFill>
                  <a:schemeClr val="bg2"/>
                </a:solidFill>
                <a:latin typeface="Verdana" pitchFamily="34" charset="0"/>
              </a:defRPr>
            </a:lvl2pPr>
            <a:lvl3pPr marL="233363" indent="0">
              <a:spcBef>
                <a:spcPts val="600"/>
              </a:spcBef>
              <a:buClr>
                <a:schemeClr val="tx2"/>
              </a:buClr>
              <a:buFont typeface="Verdana" pitchFamily="34" charset="0"/>
              <a:buNone/>
              <a:defRPr sz="1100">
                <a:solidFill>
                  <a:schemeClr val="bg2"/>
                </a:solidFill>
                <a:latin typeface="Verdana" pitchFamily="34" charset="0"/>
              </a:defRPr>
            </a:lvl3pPr>
            <a:lvl4pPr marL="971550" indent="-171450">
              <a:spcBef>
                <a:spcPts val="300"/>
              </a:spcBef>
              <a:buClr>
                <a:schemeClr val="tx2"/>
              </a:buClr>
              <a:buFont typeface="Verdana" pitchFamily="34" charset="0"/>
              <a:buChar char="▪"/>
              <a:defRPr sz="1100">
                <a:solidFill>
                  <a:schemeClr val="bg2"/>
                </a:solidFill>
                <a:latin typeface="Verdana" pitchFamily="34" charset="0"/>
              </a:defRPr>
            </a:lvl4pPr>
            <a:lvl5pPr marL="1309688" indent="-223838">
              <a:spcBef>
                <a:spcPts val="300"/>
              </a:spcBef>
              <a:buClr>
                <a:schemeClr val="tx2"/>
              </a:buClr>
              <a:buFont typeface="Verdana" pitchFamily="34" charset="0"/>
              <a:buChar char="—"/>
              <a:tabLst/>
              <a:defRPr sz="1000">
                <a:solidFill>
                  <a:schemeClr val="bg2"/>
                </a:solidFill>
                <a:latin typeface="Verdana" pitchFamily="34" charset="0"/>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p:txBody>
      </p:sp>
      <p:sp>
        <p:nvSpPr>
          <p:cNvPr id="5" name="Content Placeholder 3"/>
          <p:cNvSpPr>
            <a:spLocks noGrp="1"/>
          </p:cNvSpPr>
          <p:nvPr>
            <p:ph sz="half" idx="10"/>
          </p:nvPr>
        </p:nvSpPr>
        <p:spPr bwMode="gray">
          <a:xfrm>
            <a:off x="2728576" y="1412875"/>
            <a:ext cx="6048712" cy="4551893"/>
          </a:xfrm>
          <a:prstGeom prst="rect">
            <a:avLst/>
          </a:prstGeom>
          <a:noFill/>
        </p:spPr>
        <p:txBody>
          <a:bodyPr lIns="0" tIns="0" rIns="0" bIns="0">
            <a:noAutofit/>
          </a:bodyPr>
          <a:lstStyle>
            <a:lvl1pPr marL="0" indent="0">
              <a:spcBef>
                <a:spcPts val="1200"/>
              </a:spcBef>
              <a:buClr>
                <a:schemeClr val="tx2"/>
              </a:buClr>
              <a:buNone/>
              <a:defRPr sz="1800" b="1">
                <a:solidFill>
                  <a:schemeClr val="tx2"/>
                </a:solidFill>
                <a:latin typeface="Verdana" pitchFamily="34" charset="0"/>
              </a:defRPr>
            </a:lvl1pPr>
            <a:lvl2pPr marL="171450" indent="-171450">
              <a:spcBef>
                <a:spcPts val="1200"/>
              </a:spcBef>
              <a:buClr>
                <a:schemeClr val="tx2"/>
              </a:buClr>
              <a:buFont typeface="Wingdings" pitchFamily="2" charset="2"/>
              <a:buChar char=""/>
              <a:defRPr sz="1800">
                <a:solidFill>
                  <a:schemeClr val="bg2"/>
                </a:solidFill>
                <a:latin typeface="Verdana" pitchFamily="34" charset="0"/>
              </a:defRPr>
            </a:lvl2pPr>
            <a:lvl3pPr marL="509588" indent="-169863">
              <a:spcBef>
                <a:spcPts val="300"/>
              </a:spcBef>
              <a:buClr>
                <a:schemeClr val="tx2"/>
              </a:buClr>
              <a:buFont typeface="Verdana" pitchFamily="34" charset="0"/>
              <a:buChar char="–"/>
              <a:defRPr sz="1400">
                <a:solidFill>
                  <a:schemeClr val="bg2"/>
                </a:solidFill>
                <a:latin typeface="Verdana" pitchFamily="34" charset="0"/>
              </a:defRPr>
            </a:lvl3pPr>
            <a:lvl4pPr marL="862013" indent="-171450">
              <a:spcBef>
                <a:spcPts val="300"/>
              </a:spcBef>
              <a:buClr>
                <a:schemeClr val="tx2"/>
              </a:buClr>
              <a:buFont typeface="Verdana" pitchFamily="34" charset="0"/>
              <a:buChar char="▪"/>
              <a:defRPr sz="1200">
                <a:solidFill>
                  <a:schemeClr val="bg2"/>
                </a:solidFill>
                <a:latin typeface="Verdana" pitchFamily="34" charset="0"/>
              </a:defRPr>
            </a:lvl4pPr>
            <a:lvl5pPr marL="1254125" indent="-222250">
              <a:spcBef>
                <a:spcPts val="300"/>
              </a:spcBef>
              <a:buClr>
                <a:schemeClr val="tx2"/>
              </a:buClr>
              <a:buFont typeface="Verdana" pitchFamily="34" charset="0"/>
              <a:buChar char="—"/>
              <a:tabLst/>
              <a:defRPr sz="1050">
                <a:solidFill>
                  <a:schemeClr val="bg2"/>
                </a:solidFill>
                <a:latin typeface="Verdana" pitchFamily="34" charset="0"/>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Picture Placeholder 2"/>
          <p:cNvSpPr>
            <a:spLocks noGrp="1"/>
          </p:cNvSpPr>
          <p:nvPr>
            <p:ph type="pic" idx="11"/>
          </p:nvPr>
        </p:nvSpPr>
        <p:spPr bwMode="gray">
          <a:xfrm>
            <a:off x="481904" y="1527176"/>
            <a:ext cx="1843424" cy="1152934"/>
          </a:xfrm>
          <a:prstGeom prst="rect">
            <a:avLst/>
          </a:prstGeom>
        </p:spPr>
        <p:txBody>
          <a:bodyPr/>
          <a:lstStyle>
            <a:lvl1pPr marL="0" indent="0">
              <a:buNone/>
              <a:defRPr sz="1600">
                <a:latin typeface="Verdana"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Tree>
  </p:cSld>
  <p:clrMapOvr>
    <a:masterClrMapping/>
  </p:clrMapOvr>
  <p:transition>
    <p:fade/>
  </p:transition>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Quote">
    <p:spTree>
      <p:nvGrpSpPr>
        <p:cNvPr id="1" name=""/>
        <p:cNvGrpSpPr/>
        <p:nvPr/>
      </p:nvGrpSpPr>
      <p:grpSpPr>
        <a:xfrm>
          <a:off x="0" y="0"/>
          <a:ext cx="0" cy="0"/>
          <a:chOff x="0" y="0"/>
          <a:chExt cx="0" cy="0"/>
        </a:xfrm>
      </p:grpSpPr>
      <p:sp>
        <p:nvSpPr>
          <p:cNvPr id="4" name="Content Placeholder 3"/>
          <p:cNvSpPr>
            <a:spLocks noGrp="1"/>
          </p:cNvSpPr>
          <p:nvPr>
            <p:ph sz="quarter" idx="10" hasCustomPrompt="1"/>
          </p:nvPr>
        </p:nvSpPr>
        <p:spPr bwMode="gray">
          <a:xfrm>
            <a:off x="366714" y="1432984"/>
            <a:ext cx="8410575" cy="4510616"/>
          </a:xfrm>
          <a:prstGeom prst="rect">
            <a:avLst/>
          </a:prstGeom>
          <a:noFill/>
        </p:spPr>
        <p:txBody>
          <a:bodyPr lIns="0" tIns="0" rIns="0" bIns="0"/>
          <a:lstStyle>
            <a:lvl1pPr marL="225425" indent="-225425">
              <a:spcBef>
                <a:spcPts val="1200"/>
              </a:spcBef>
              <a:buClr>
                <a:schemeClr val="tx2"/>
              </a:buClr>
              <a:buFont typeface="+mj-lt"/>
              <a:buNone/>
              <a:defRPr sz="3600">
                <a:solidFill>
                  <a:schemeClr val="tx2"/>
                </a:solidFill>
                <a:latin typeface="Verdana" pitchFamily="34" charset="0"/>
              </a:defRPr>
            </a:lvl1pPr>
            <a:lvl2pPr marL="581025" indent="0" algn="l">
              <a:spcBef>
                <a:spcPts val="600"/>
              </a:spcBef>
              <a:buClr>
                <a:schemeClr val="tx2"/>
              </a:buClr>
              <a:buFont typeface="Wingdings" pitchFamily="2" charset="2"/>
              <a:buNone/>
              <a:defRPr sz="1800">
                <a:solidFill>
                  <a:schemeClr val="bg2"/>
                </a:solidFill>
                <a:latin typeface="Verdana" pitchFamily="34" charset="0"/>
              </a:defRPr>
            </a:lvl2pPr>
            <a:lvl3pPr>
              <a:spcBef>
                <a:spcPts val="600"/>
              </a:spcBef>
              <a:buClr>
                <a:schemeClr val="tx2"/>
              </a:buClr>
              <a:defRPr>
                <a:solidFill>
                  <a:schemeClr val="bg2"/>
                </a:solidFill>
              </a:defRPr>
            </a:lvl3pPr>
            <a:lvl4pPr>
              <a:spcBef>
                <a:spcPts val="600"/>
              </a:spcBef>
              <a:buClr>
                <a:schemeClr val="tx2"/>
              </a:buClr>
              <a:buFont typeface="Wingdings" pitchFamily="2" charset="2"/>
              <a:buChar char="§"/>
              <a:defRPr>
                <a:solidFill>
                  <a:schemeClr val="bg2"/>
                </a:solidFill>
              </a:defRPr>
            </a:lvl4pPr>
            <a:lvl5pPr>
              <a:spcBef>
                <a:spcPts val="600"/>
              </a:spcBef>
              <a:buClr>
                <a:schemeClr val="tx2"/>
              </a:buClr>
              <a:defRPr sz="1600">
                <a:solidFill>
                  <a:schemeClr val="bg2"/>
                </a:solidFill>
              </a:defRPr>
            </a:lvl5pPr>
          </a:lstStyle>
          <a:p>
            <a:pPr lvl="0"/>
            <a:r>
              <a:rPr lang="en-US" dirty="0" smtClean="0"/>
              <a:t>“Click to edit Master text styles</a:t>
            </a:r>
          </a:p>
          <a:p>
            <a:pPr lvl="1"/>
            <a:r>
              <a:rPr lang="en-US" dirty="0" smtClean="0"/>
              <a:t>SECOND LEVEL</a:t>
            </a:r>
          </a:p>
        </p:txBody>
      </p:sp>
    </p:spTree>
  </p:cSld>
  <p:clrMapOvr>
    <a:masterClrMapping/>
  </p:clrMapOvr>
  <p:transition>
    <p:fade/>
  </p:transition>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Footer bar only">
    <p:bg bwMode="gray">
      <p:bgRef idx="1001">
        <a:schemeClr val="bg1"/>
      </p:bgRef>
    </p:bg>
    <p:spTree>
      <p:nvGrpSpPr>
        <p:cNvPr id="1" name=""/>
        <p:cNvGrpSpPr/>
        <p:nvPr/>
      </p:nvGrpSpPr>
      <p:grpSpPr>
        <a:xfrm>
          <a:off x="0" y="0"/>
          <a:ext cx="0" cy="0"/>
          <a:chOff x="0" y="0"/>
          <a:chExt cx="0" cy="0"/>
        </a:xfrm>
      </p:grpSpPr>
    </p:spTree>
  </p:cSld>
  <p:clrMapOvr>
    <a:masterClrMapping/>
  </p:clrMapOvr>
  <p:transition>
    <p:fade/>
  </p:transition>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RSA footer">
    <p:spTree>
      <p:nvGrpSpPr>
        <p:cNvPr id="1" name=""/>
        <p:cNvGrpSpPr/>
        <p:nvPr/>
      </p:nvGrpSpPr>
      <p:grpSpPr>
        <a:xfrm>
          <a:off x="0" y="0"/>
          <a:ext cx="0" cy="0"/>
          <a:chOff x="0" y="0"/>
          <a:chExt cx="0" cy="0"/>
        </a:xfrm>
      </p:grpSpPr>
      <p:sp>
        <p:nvSpPr>
          <p:cNvPr id="3" name="Rectangle 2"/>
          <p:cNvSpPr/>
          <p:nvPr/>
        </p:nvSpPr>
        <p:spPr bwMode="gray">
          <a:xfrm>
            <a:off x="0" y="6172201"/>
            <a:ext cx="9144000" cy="514351"/>
          </a:xfrm>
          <a:prstGeom prst="rect">
            <a:avLst/>
          </a:prstGeom>
          <a:solidFill>
            <a:srgbClr val="9495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dirty="0">
              <a:latin typeface="Verdana" pitchFamily="34" charset="0"/>
            </a:endParaRPr>
          </a:p>
        </p:txBody>
      </p:sp>
      <p:sp>
        <p:nvSpPr>
          <p:cNvPr id="6" name="Title 1"/>
          <p:cNvSpPr>
            <a:spLocks noGrp="1"/>
          </p:cNvSpPr>
          <p:nvPr>
            <p:ph type="title"/>
          </p:nvPr>
        </p:nvSpPr>
        <p:spPr bwMode="gray">
          <a:xfrm>
            <a:off x="366714" y="203200"/>
            <a:ext cx="8410575" cy="920751"/>
          </a:xfrm>
          <a:prstGeom prst="rect">
            <a:avLst/>
          </a:prstGeom>
          <a:noFill/>
        </p:spPr>
        <p:txBody>
          <a:bodyPr lIns="0" tIns="0" rIns="0" bIns="0" anchor="b" anchorCtr="0"/>
          <a:lstStyle>
            <a:lvl1pPr algn="l" defTabSz="914400" rtl="0" eaLnBrk="1" latinLnBrk="0" hangingPunct="1">
              <a:lnSpc>
                <a:spcPts val="3600"/>
              </a:lnSpc>
              <a:spcBef>
                <a:spcPct val="0"/>
              </a:spcBef>
              <a:buNone/>
              <a:defRPr lang="en-US" sz="3200" kern="1200" dirty="0">
                <a:solidFill>
                  <a:schemeClr val="accent6"/>
                </a:solidFill>
                <a:latin typeface="Verdana" pitchFamily="34" charset="0"/>
                <a:ea typeface="+mj-ea"/>
                <a:cs typeface="+mj-cs"/>
              </a:defRPr>
            </a:lvl1pPr>
          </a:lstStyle>
          <a:p>
            <a:r>
              <a:rPr lang="en-US" smtClean="0"/>
              <a:t>Click to edit Master title style</a:t>
            </a:r>
            <a:endParaRPr lang="en-US" dirty="0"/>
          </a:p>
        </p:txBody>
      </p:sp>
      <p:pic>
        <p:nvPicPr>
          <p:cNvPr id="7" name="Picture 6" descr="EMC logo white-lg.png"/>
          <p:cNvPicPr>
            <a:picLocks noChangeAspect="1"/>
          </p:cNvPicPr>
          <p:nvPr/>
        </p:nvPicPr>
        <p:blipFill>
          <a:blip r:embed="rId2" cstate="screen"/>
          <a:srcRect/>
          <a:stretch>
            <a:fillRect/>
          </a:stretch>
        </p:blipFill>
        <p:spPr bwMode="gray">
          <a:xfrm>
            <a:off x="7848600" y="6280319"/>
            <a:ext cx="928688" cy="292447"/>
          </a:xfrm>
          <a:prstGeom prst="rect">
            <a:avLst/>
          </a:prstGeom>
        </p:spPr>
      </p:pic>
      <p:pic>
        <p:nvPicPr>
          <p:cNvPr id="8" name="Picture 7" descr="RSA_Division_EMC_logo.png"/>
          <p:cNvPicPr>
            <a:picLocks noChangeAspect="1"/>
          </p:cNvPicPr>
          <p:nvPr/>
        </p:nvPicPr>
        <p:blipFill>
          <a:blip r:embed="rId3" cstate="screen"/>
          <a:srcRect/>
          <a:stretch>
            <a:fillRect/>
          </a:stretch>
        </p:blipFill>
        <p:spPr bwMode="gray">
          <a:xfrm>
            <a:off x="366712" y="6261113"/>
            <a:ext cx="731520" cy="336524"/>
          </a:xfrm>
          <a:prstGeom prst="rect">
            <a:avLst/>
          </a:prstGeom>
        </p:spPr>
      </p:pic>
    </p:spTree>
  </p:cSld>
  <p:clrMapOvr>
    <a:masterClrMapping/>
  </p:clrMapOvr>
  <p:transition>
    <p:fade/>
  </p:transition>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VCE footer">
    <p:spTree>
      <p:nvGrpSpPr>
        <p:cNvPr id="1" name=""/>
        <p:cNvGrpSpPr/>
        <p:nvPr/>
      </p:nvGrpSpPr>
      <p:grpSpPr>
        <a:xfrm>
          <a:off x="0" y="0"/>
          <a:ext cx="0" cy="0"/>
          <a:chOff x="0" y="0"/>
          <a:chExt cx="0" cy="0"/>
        </a:xfrm>
      </p:grpSpPr>
      <p:sp>
        <p:nvSpPr>
          <p:cNvPr id="3" name="Rectangle 2"/>
          <p:cNvSpPr/>
          <p:nvPr/>
        </p:nvSpPr>
        <p:spPr bwMode="gray">
          <a:xfrm>
            <a:off x="0" y="6172201"/>
            <a:ext cx="9144000" cy="51435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dirty="0">
              <a:latin typeface="Verdana" pitchFamily="34" charset="0"/>
            </a:endParaRPr>
          </a:p>
        </p:txBody>
      </p:sp>
      <p:pic>
        <p:nvPicPr>
          <p:cNvPr id="8" name="Picture 7" descr="EMC logo white-lg.png"/>
          <p:cNvPicPr>
            <a:picLocks noChangeAspect="1"/>
          </p:cNvPicPr>
          <p:nvPr/>
        </p:nvPicPr>
        <p:blipFill>
          <a:blip r:embed="rId2" cstate="screen"/>
          <a:srcRect/>
          <a:stretch>
            <a:fillRect/>
          </a:stretch>
        </p:blipFill>
        <p:spPr bwMode="gray">
          <a:xfrm>
            <a:off x="7848600" y="6280319"/>
            <a:ext cx="928688" cy="292447"/>
          </a:xfrm>
          <a:prstGeom prst="rect">
            <a:avLst/>
          </a:prstGeom>
        </p:spPr>
      </p:pic>
      <p:pic>
        <p:nvPicPr>
          <p:cNvPr id="9" name="Picture 8" descr="VMW_09Q3_LOGO_Corp_White.png"/>
          <p:cNvPicPr>
            <a:picLocks noChangeAspect="1"/>
          </p:cNvPicPr>
          <p:nvPr/>
        </p:nvPicPr>
        <p:blipFill>
          <a:blip r:embed="rId3" cstate="screen"/>
          <a:stretch>
            <a:fillRect/>
          </a:stretch>
        </p:blipFill>
        <p:spPr bwMode="gray">
          <a:xfrm>
            <a:off x="338602" y="6350093"/>
            <a:ext cx="1188720" cy="179833"/>
          </a:xfrm>
          <a:prstGeom prst="rect">
            <a:avLst/>
          </a:prstGeom>
        </p:spPr>
      </p:pic>
      <p:pic>
        <p:nvPicPr>
          <p:cNvPr id="10" name="Picture 9" descr="Cisco_white.png"/>
          <p:cNvPicPr>
            <a:picLocks noChangeAspect="1"/>
          </p:cNvPicPr>
          <p:nvPr/>
        </p:nvPicPr>
        <p:blipFill>
          <a:blip r:embed="rId4" cstate="screen"/>
          <a:stretch>
            <a:fillRect/>
          </a:stretch>
        </p:blipFill>
        <p:spPr bwMode="gray">
          <a:xfrm>
            <a:off x="4224760" y="6246496"/>
            <a:ext cx="694481" cy="365760"/>
          </a:xfrm>
          <a:prstGeom prst="rect">
            <a:avLst/>
          </a:prstGeom>
        </p:spPr>
      </p:pic>
    </p:spTree>
  </p:cSld>
  <p:clrMapOvr>
    <a:masterClrMapping/>
  </p:clrMapOvr>
  <p:transition>
    <p:fade/>
  </p:transition>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Universe">
    <p:bg bwMode="gray">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Black background">
    <p:bg bwMode="gray">
      <p:bgPr>
        <a:solidFill>
          <a:schemeClr val="tx1"/>
        </a:solidFill>
        <a:effectLst/>
      </p:bgPr>
    </p:bg>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p:cSld name="EMC Blue background">
    <p:bg bwMode="gray">
      <p:bgPr>
        <a:solidFill>
          <a:schemeClr val="accent1"/>
        </a:solidFill>
        <a:effectLst/>
      </p:bgPr>
    </p:bg>
    <p:spTree>
      <p:nvGrpSpPr>
        <p:cNvPr id="1" name=""/>
        <p:cNvGrpSpPr/>
        <p:nvPr/>
      </p:nvGrpSpPr>
      <p:grpSpPr>
        <a:xfrm>
          <a:off x="0" y="0"/>
          <a:ext cx="0" cy="0"/>
          <a:chOff x="0" y="0"/>
          <a:chExt cx="0" cy="0"/>
        </a:xfrm>
      </p:grpSpPr>
    </p:spTree>
  </p:cSld>
  <p:clrMapOvr>
    <a:masterClrMapping/>
  </p:clrMapOvr>
  <p:transition>
    <p:fade/>
  </p:transition>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p:cSld name="End slide">
    <p:bg bwMode="gray">
      <p:bgPr>
        <a:solidFill>
          <a:schemeClr val="accent1"/>
        </a:solidFill>
        <a:effectLst/>
      </p:bgPr>
    </p:bg>
    <p:spTree>
      <p:nvGrpSpPr>
        <p:cNvPr id="1" name=""/>
        <p:cNvGrpSpPr/>
        <p:nvPr/>
      </p:nvGrpSpPr>
      <p:grpSpPr>
        <a:xfrm>
          <a:off x="0" y="0"/>
          <a:ext cx="0" cy="0"/>
          <a:chOff x="0" y="0"/>
          <a:chExt cx="0" cy="0"/>
        </a:xfrm>
      </p:grpSpPr>
      <p:pic>
        <p:nvPicPr>
          <p:cNvPr id="3" name="Picture 2" descr="EMC-no-tag_white_RGB-150dpi.png"/>
          <p:cNvPicPr>
            <a:picLocks noChangeAspect="1"/>
          </p:cNvPicPr>
          <p:nvPr/>
        </p:nvPicPr>
        <p:blipFill>
          <a:blip r:embed="rId2" cstate="screen"/>
          <a:stretch>
            <a:fillRect/>
          </a:stretch>
        </p:blipFill>
        <p:spPr bwMode="gray">
          <a:xfrm>
            <a:off x="1828800" y="2392363"/>
            <a:ext cx="5486400" cy="1766518"/>
          </a:xfrm>
          <a:prstGeom prst="rect">
            <a:avLst/>
          </a:prstGeom>
        </p:spPr>
      </p:pic>
      <p:sp>
        <p:nvSpPr>
          <p:cNvPr id="4" name="TextBox 3"/>
          <p:cNvSpPr txBox="1"/>
          <p:nvPr userDrawn="1"/>
        </p:nvSpPr>
        <p:spPr bwMode="gray">
          <a:xfrm>
            <a:off x="2628038" y="2460793"/>
            <a:ext cx="3887924" cy="1015663"/>
          </a:xfrm>
          <a:prstGeom prst="rect">
            <a:avLst/>
          </a:prstGeom>
          <a:noFill/>
        </p:spPr>
        <p:txBody>
          <a:bodyPr wrap="none" rtlCol="0">
            <a:spAutoFit/>
          </a:bodyPr>
          <a:lstStyle/>
          <a:p>
            <a:pPr algn="ctr"/>
            <a:r>
              <a:rPr lang="en-US" sz="6000" dirty="0" smtClean="0">
                <a:solidFill>
                  <a:schemeClr val="tx2"/>
                </a:solidFill>
              </a:rPr>
              <a:t>THANK YOU</a:t>
            </a:r>
            <a:endParaRPr lang="en-US" sz="6000" dirty="0">
              <a:solidFill>
                <a:schemeClr val="tx2"/>
              </a:solidFill>
            </a:endParaRPr>
          </a:p>
        </p:txBody>
      </p:sp>
    </p:spTree>
  </p:cSld>
  <p:clrMapOvr>
    <a:masterClrMapping/>
  </p:clrMapOvr>
  <p:transition>
    <p:fade/>
  </p:transition>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03238" y="981075"/>
            <a:ext cx="8229600" cy="51435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68313" y="1881188"/>
            <a:ext cx="8229600" cy="430212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wipe dir="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bwMode="gray">
          <a:xfrm>
            <a:off x="2728913" y="1200149"/>
            <a:ext cx="6048376" cy="1485901"/>
          </a:xfrm>
          <a:prstGeom prst="rect">
            <a:avLst/>
          </a:prstGeom>
          <a:noFill/>
        </p:spPr>
        <p:txBody>
          <a:bodyPr lIns="0" tIns="0" rIns="0" bIns="0" anchor="b" anchorCtr="0">
            <a:noAutofit/>
          </a:bodyPr>
          <a:lstStyle>
            <a:lvl1pPr>
              <a:defRPr sz="4400">
                <a:solidFill>
                  <a:schemeClr val="tx2"/>
                </a:solidFill>
                <a:latin typeface="MetaNormalLF-Roman" pitchFamily="34" charset="0"/>
              </a:defRPr>
            </a:lvl1pPr>
          </a:lstStyle>
          <a:p>
            <a:r>
              <a:rPr lang="en-US" dirty="0" smtClean="0"/>
              <a:t>CLICK TO EDIT MASTER TITLE STYLE</a:t>
            </a:r>
            <a:endParaRPr lang="en-US" dirty="0"/>
          </a:p>
        </p:txBody>
      </p:sp>
      <p:sp>
        <p:nvSpPr>
          <p:cNvPr id="3" name="Subtitle 2"/>
          <p:cNvSpPr>
            <a:spLocks noGrp="1"/>
          </p:cNvSpPr>
          <p:nvPr>
            <p:ph type="subTitle" idx="1" hasCustomPrompt="1"/>
          </p:nvPr>
        </p:nvSpPr>
        <p:spPr bwMode="gray">
          <a:xfrm>
            <a:off x="2728913" y="3025775"/>
            <a:ext cx="6048375" cy="838200"/>
          </a:xfrm>
          <a:prstGeom prst="rect">
            <a:avLst/>
          </a:prstGeom>
          <a:noFill/>
        </p:spPr>
        <p:txBody>
          <a:bodyPr lIns="0" tIns="0" rIns="0" bIns="0">
            <a:noAutofit/>
          </a:bodyPr>
          <a:lstStyle>
            <a:lvl1pPr marL="0" indent="0" algn="l">
              <a:spcBef>
                <a:spcPts val="0"/>
              </a:spcBef>
              <a:buNone/>
              <a:defRPr sz="2800">
                <a:solidFill>
                  <a:schemeClr val="bg2"/>
                </a:solidFill>
                <a:latin typeface="MetaNormalLF-Roman"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5" name="Picture Placeholder 2"/>
          <p:cNvSpPr>
            <a:spLocks noGrp="1"/>
          </p:cNvSpPr>
          <p:nvPr>
            <p:ph type="pic" idx="10"/>
          </p:nvPr>
        </p:nvSpPr>
        <p:spPr bwMode="gray">
          <a:xfrm>
            <a:off x="366713" y="1355725"/>
            <a:ext cx="2073275" cy="1323975"/>
          </a:xfrm>
          <a:prstGeom prst="rect">
            <a:avLst/>
          </a:prstGeom>
        </p:spPr>
        <p:txBody>
          <a:bodyPr/>
          <a:lstStyle>
            <a:lvl1pPr marL="0" indent="0">
              <a:buNone/>
              <a:defRPr sz="16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Tree>
  </p:cSld>
  <p:clrMapOvr>
    <a:masterClrMapping/>
  </p:clrMapOvr>
  <p:transition>
    <p:fade/>
  </p:transition>
  <p:timing>
    <p:tnLst>
      <p:par>
        <p:cTn id="1" dur="indefinite" restart="never" nodeType="tmRoot"/>
      </p:par>
    </p:tnLst>
  </p:timing>
  <p:hf sldNum="0" hdr="0" dt="0"/>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cSld name="1_Two Columns with Subtitles">
    <p:spTree>
      <p:nvGrpSpPr>
        <p:cNvPr id="1" name=""/>
        <p:cNvGrpSpPr/>
        <p:nvPr/>
      </p:nvGrpSpPr>
      <p:grpSpPr>
        <a:xfrm>
          <a:off x="0" y="0"/>
          <a:ext cx="0" cy="0"/>
          <a:chOff x="0" y="0"/>
          <a:chExt cx="0" cy="0"/>
        </a:xfrm>
      </p:grpSpPr>
      <p:sp>
        <p:nvSpPr>
          <p:cNvPr id="2" name="Title 1"/>
          <p:cNvSpPr>
            <a:spLocks noGrp="1"/>
          </p:cNvSpPr>
          <p:nvPr>
            <p:ph type="title"/>
          </p:nvPr>
        </p:nvSpPr>
        <p:spPr bwMode="gray">
          <a:xfrm>
            <a:off x="366713" y="203200"/>
            <a:ext cx="8410575" cy="920750"/>
          </a:xfrm>
          <a:prstGeom prst="rect">
            <a:avLst/>
          </a:prstGeom>
          <a:noFill/>
        </p:spPr>
        <p:txBody>
          <a:bodyPr lIns="0" tIns="0" rIns="0" bIns="0" anchor="b" anchorCtr="0"/>
          <a:lstStyle>
            <a:lvl1pPr algn="l" defTabSz="914400" rtl="0" eaLnBrk="1" latinLnBrk="0" hangingPunct="1">
              <a:lnSpc>
                <a:spcPts val="3600"/>
              </a:lnSpc>
              <a:spcBef>
                <a:spcPct val="0"/>
              </a:spcBef>
              <a:buNone/>
              <a:defRPr lang="en-US" sz="3600" kern="1200" dirty="0">
                <a:solidFill>
                  <a:schemeClr val="tx2"/>
                </a:solidFill>
                <a:latin typeface="MetaNormalLF-Roman" pitchFamily="34" charset="0"/>
                <a:ea typeface="+mj-ea"/>
                <a:cs typeface="+mj-cs"/>
              </a:defRPr>
            </a:lvl1pPr>
          </a:lstStyle>
          <a:p>
            <a:r>
              <a:rPr lang="en-US" smtClean="0"/>
              <a:t>Click to edit Master title style</a:t>
            </a:r>
            <a:endParaRPr lang="en-US" dirty="0"/>
          </a:p>
        </p:txBody>
      </p:sp>
      <p:sp>
        <p:nvSpPr>
          <p:cNvPr id="3" name="Text Placeholder 2"/>
          <p:cNvSpPr>
            <a:spLocks noGrp="1"/>
          </p:cNvSpPr>
          <p:nvPr>
            <p:ph type="body" idx="1"/>
          </p:nvPr>
        </p:nvSpPr>
        <p:spPr bwMode="gray">
          <a:xfrm>
            <a:off x="366713" y="1355725"/>
            <a:ext cx="4040188" cy="358775"/>
          </a:xfrm>
          <a:prstGeom prst="rect">
            <a:avLst/>
          </a:prstGeom>
          <a:noFill/>
        </p:spPr>
        <p:txBody>
          <a:bodyPr lIns="0" tIns="0" rIns="0" bIns="0" anchor="t" anchorCtr="0"/>
          <a:lstStyle>
            <a:lvl1pPr marL="0" indent="0">
              <a:lnSpc>
                <a:spcPts val="2400"/>
              </a:lnSpc>
              <a:spcBef>
                <a:spcPts val="0"/>
              </a:spcBef>
              <a:buNone/>
              <a:defRPr sz="2400" b="0">
                <a:solidFill>
                  <a:schemeClr val="tx2"/>
                </a:solidFill>
                <a:latin typeface="MetaMediumLF-Roman"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bwMode="gray">
          <a:xfrm>
            <a:off x="366713" y="1758950"/>
            <a:ext cx="4040188" cy="4205288"/>
          </a:xfrm>
          <a:prstGeom prst="rect">
            <a:avLst/>
          </a:prstGeom>
          <a:noFill/>
        </p:spPr>
        <p:txBody>
          <a:bodyPr lIns="0" tIns="0" rIns="0" bIns="0">
            <a:normAutofit/>
          </a:bodyPr>
          <a:lstStyle>
            <a:lvl1pPr marL="230188" indent="-230188">
              <a:spcBef>
                <a:spcPts val="1200"/>
              </a:spcBef>
              <a:buClr>
                <a:schemeClr val="tx2"/>
              </a:buClr>
              <a:defRPr sz="2400">
                <a:solidFill>
                  <a:schemeClr val="bg2"/>
                </a:solidFill>
              </a:defRPr>
            </a:lvl1pPr>
            <a:lvl2pPr>
              <a:spcBef>
                <a:spcPts val="300"/>
              </a:spcBef>
              <a:buClr>
                <a:schemeClr val="tx2"/>
              </a:buClr>
              <a:defRPr sz="2000">
                <a:solidFill>
                  <a:schemeClr val="bg2"/>
                </a:solidFill>
              </a:defRPr>
            </a:lvl2pPr>
            <a:lvl3pPr>
              <a:spcBef>
                <a:spcPts val="300"/>
              </a:spcBef>
              <a:buClr>
                <a:schemeClr val="tx2"/>
              </a:buClr>
              <a:defRPr sz="1800">
                <a:solidFill>
                  <a:schemeClr val="bg2"/>
                </a:solidFill>
              </a:defRPr>
            </a:lvl3pPr>
            <a:lvl4pPr>
              <a:spcBef>
                <a:spcPts val="300"/>
              </a:spcBef>
              <a:buClr>
                <a:schemeClr val="tx2"/>
              </a:buClr>
              <a:buFont typeface="Wingdings" pitchFamily="2" charset="2"/>
              <a:buChar char="§"/>
              <a:defRPr sz="1600">
                <a:solidFill>
                  <a:schemeClr val="bg2"/>
                </a:solidFill>
              </a:defRPr>
            </a:lvl4pPr>
            <a:lvl5pPr>
              <a:spcBef>
                <a:spcPts val="300"/>
              </a:spcBef>
              <a:buClr>
                <a:schemeClr val="tx2"/>
              </a:buClr>
              <a:defRPr sz="1600">
                <a:solidFill>
                  <a:schemeClr val="bg2"/>
                </a:solidFill>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bwMode="gray">
          <a:xfrm>
            <a:off x="4735513" y="1355725"/>
            <a:ext cx="4041775" cy="358775"/>
          </a:xfrm>
          <a:prstGeom prst="rect">
            <a:avLst/>
          </a:prstGeom>
          <a:noFill/>
        </p:spPr>
        <p:txBody>
          <a:bodyPr lIns="0" tIns="0" rIns="0" bIns="0" anchor="t" anchorCtr="0"/>
          <a:lstStyle>
            <a:lvl1pPr marL="0" indent="0">
              <a:lnSpc>
                <a:spcPts val="2400"/>
              </a:lnSpc>
              <a:spcBef>
                <a:spcPts val="0"/>
              </a:spcBef>
              <a:buNone/>
              <a:defRPr sz="2400" b="0">
                <a:solidFill>
                  <a:schemeClr val="tx2"/>
                </a:solidFill>
                <a:latin typeface="MetaMediumLF-Roman"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bwMode="gray">
          <a:xfrm>
            <a:off x="4735513" y="1758950"/>
            <a:ext cx="4041775" cy="4205288"/>
          </a:xfrm>
          <a:prstGeom prst="rect">
            <a:avLst/>
          </a:prstGeom>
          <a:noFill/>
        </p:spPr>
        <p:txBody>
          <a:bodyPr lIns="0" tIns="0" rIns="0" bIns="0">
            <a:normAutofit/>
          </a:bodyPr>
          <a:lstStyle>
            <a:lvl1pPr marL="230188" indent="-230188">
              <a:spcBef>
                <a:spcPts val="1200"/>
              </a:spcBef>
              <a:buClr>
                <a:schemeClr val="tx2"/>
              </a:buClr>
              <a:defRPr sz="2400">
                <a:solidFill>
                  <a:schemeClr val="bg2"/>
                </a:solidFill>
              </a:defRPr>
            </a:lvl1pPr>
            <a:lvl2pPr>
              <a:spcBef>
                <a:spcPts val="300"/>
              </a:spcBef>
              <a:buClr>
                <a:schemeClr val="tx2"/>
              </a:buClr>
              <a:defRPr sz="2000">
                <a:solidFill>
                  <a:schemeClr val="bg2"/>
                </a:solidFill>
              </a:defRPr>
            </a:lvl2pPr>
            <a:lvl3pPr>
              <a:spcBef>
                <a:spcPts val="300"/>
              </a:spcBef>
              <a:buClr>
                <a:schemeClr val="tx2"/>
              </a:buClr>
              <a:defRPr sz="1800">
                <a:solidFill>
                  <a:schemeClr val="bg2"/>
                </a:solidFill>
              </a:defRPr>
            </a:lvl3pPr>
            <a:lvl4pPr>
              <a:spcBef>
                <a:spcPts val="300"/>
              </a:spcBef>
              <a:buClr>
                <a:schemeClr val="tx2"/>
              </a:buClr>
              <a:buFont typeface="Wingdings" pitchFamily="2" charset="2"/>
              <a:buChar char="§"/>
              <a:defRPr sz="1600">
                <a:solidFill>
                  <a:schemeClr val="bg2"/>
                </a:solidFill>
              </a:defRPr>
            </a:lvl4pPr>
            <a:lvl5pPr>
              <a:spcBef>
                <a:spcPts val="300"/>
              </a:spcBef>
              <a:buClr>
                <a:schemeClr val="tx2"/>
              </a:buClr>
              <a:defRPr sz="1600">
                <a:solidFill>
                  <a:schemeClr val="bg2"/>
                </a:solidFill>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ransition>
    <p:fade/>
  </p:transition>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cSld>
  <p:clrMapOvr>
    <a:masterClrMapping/>
  </p:clrMapOvr>
  <p:transition>
    <p:wipe dir="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1_Title Only">
    <p:spTree>
      <p:nvGrpSpPr>
        <p:cNvPr id="1" name=""/>
        <p:cNvGrpSpPr/>
        <p:nvPr/>
      </p:nvGrpSpPr>
      <p:grpSpPr>
        <a:xfrm>
          <a:off x="0" y="0"/>
          <a:ext cx="0" cy="0"/>
          <a:chOff x="0" y="0"/>
          <a:chExt cx="0" cy="0"/>
        </a:xfrm>
      </p:grpSpPr>
      <p:sp>
        <p:nvSpPr>
          <p:cNvPr id="3" name="Title 1"/>
          <p:cNvSpPr>
            <a:spLocks noGrp="1"/>
          </p:cNvSpPr>
          <p:nvPr>
            <p:ph type="title"/>
          </p:nvPr>
        </p:nvSpPr>
        <p:spPr bwMode="gray">
          <a:xfrm>
            <a:off x="366714" y="844075"/>
            <a:ext cx="8410575" cy="516381"/>
          </a:xfrm>
          <a:prstGeom prst="rect">
            <a:avLst/>
          </a:prstGeom>
          <a:noFill/>
        </p:spPr>
        <p:txBody>
          <a:bodyPr lIns="0" tIns="0" rIns="0" bIns="0" anchor="b" anchorCtr="0">
            <a:spAutoFit/>
          </a:bodyPr>
          <a:lstStyle>
            <a:lvl1pPr>
              <a:lnSpc>
                <a:spcPts val="3920"/>
              </a:lnSpc>
              <a:defRPr sz="3800" baseline="0">
                <a:solidFill>
                  <a:schemeClr val="tx2"/>
                </a:solidFill>
                <a:latin typeface="MetaNormalLF-Roman" pitchFamily="34" charset="0"/>
              </a:defRPr>
            </a:lvl1pPr>
          </a:lstStyle>
          <a:p>
            <a:r>
              <a:rPr lang="en-US" dirty="0" smtClean="0"/>
              <a:t>Click to edit Master title style</a:t>
            </a:r>
            <a:endParaRPr lang="en-US" dirty="0"/>
          </a:p>
        </p:txBody>
      </p:sp>
    </p:spTree>
    <p:extLst>
      <p:ext uri="{BB962C8B-B14F-4D97-AF65-F5344CB8AC3E}">
        <p14:creationId xmlns="" xmlns:p14="http://schemas.microsoft.com/office/powerpoint/2010/main" val="2663636487"/>
      </p:ext>
    </p:extLst>
  </p:cSld>
  <p:clrMapOvr>
    <a:masterClrMapping/>
  </p:clrMapOvr>
  <p:transition>
    <p:fade/>
  </p:transition>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_Divider">
    <p:spTree>
      <p:nvGrpSpPr>
        <p:cNvPr id="1" name=""/>
        <p:cNvGrpSpPr/>
        <p:nvPr/>
      </p:nvGrpSpPr>
      <p:grpSpPr>
        <a:xfrm>
          <a:off x="0" y="0"/>
          <a:ext cx="0" cy="0"/>
          <a:chOff x="0" y="0"/>
          <a:chExt cx="0" cy="0"/>
        </a:xfrm>
      </p:grpSpPr>
      <p:sp>
        <p:nvSpPr>
          <p:cNvPr id="2" name="Title 1"/>
          <p:cNvSpPr>
            <a:spLocks noGrp="1"/>
          </p:cNvSpPr>
          <p:nvPr>
            <p:ph type="ctrTitle" hasCustomPrompt="1"/>
          </p:nvPr>
        </p:nvSpPr>
        <p:spPr bwMode="gray">
          <a:xfrm>
            <a:off x="2728913" y="1200150"/>
            <a:ext cx="6048376" cy="1485900"/>
          </a:xfrm>
          <a:prstGeom prst="rect">
            <a:avLst/>
          </a:prstGeom>
          <a:noFill/>
        </p:spPr>
        <p:txBody>
          <a:bodyPr lIns="0" tIns="0" rIns="0" bIns="0" anchor="b" anchorCtr="0">
            <a:noAutofit/>
          </a:bodyPr>
          <a:lstStyle>
            <a:lvl1pPr algn="l" defTabSz="914400" rtl="0" eaLnBrk="1" latinLnBrk="0" hangingPunct="1">
              <a:spcBef>
                <a:spcPct val="0"/>
              </a:spcBef>
              <a:buNone/>
              <a:defRPr lang="en-US" sz="4400" kern="1200" dirty="0">
                <a:solidFill>
                  <a:schemeClr val="tx2"/>
                </a:solidFill>
                <a:latin typeface="MetaNormalLF-Roman" pitchFamily="34" charset="0"/>
                <a:ea typeface="+mj-ea"/>
                <a:cs typeface="+mj-cs"/>
              </a:defRPr>
            </a:lvl1pPr>
          </a:lstStyle>
          <a:p>
            <a:r>
              <a:rPr lang="en-US" dirty="0" smtClean="0"/>
              <a:t>Click To Edit Master Title Style</a:t>
            </a:r>
            <a:endParaRPr lang="en-US" dirty="0"/>
          </a:p>
        </p:txBody>
      </p:sp>
      <p:sp>
        <p:nvSpPr>
          <p:cNvPr id="4" name="Picture Placeholder 2"/>
          <p:cNvSpPr>
            <a:spLocks noGrp="1"/>
          </p:cNvSpPr>
          <p:nvPr>
            <p:ph type="pic" idx="1"/>
          </p:nvPr>
        </p:nvSpPr>
        <p:spPr bwMode="gray">
          <a:xfrm>
            <a:off x="366713" y="1355725"/>
            <a:ext cx="2073275" cy="1323975"/>
          </a:xfrm>
          <a:prstGeom prst="rect">
            <a:avLst/>
          </a:prstGeom>
          <a:noFill/>
        </p:spPr>
        <p:txBody>
          <a:bodyPr/>
          <a:lstStyle>
            <a:lvl1pPr marL="0" indent="0">
              <a:buNone/>
              <a:defRPr sz="16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Tree>
  </p:cSld>
  <p:clrMapOvr>
    <a:masterClrMapping/>
  </p:clrMapOvr>
  <p:transition>
    <p:fade/>
  </p:transition>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_Divider with Content">
    <p:spTree>
      <p:nvGrpSpPr>
        <p:cNvPr id="1" name=""/>
        <p:cNvGrpSpPr/>
        <p:nvPr/>
      </p:nvGrpSpPr>
      <p:grpSpPr>
        <a:xfrm>
          <a:off x="0" y="0"/>
          <a:ext cx="0" cy="0"/>
          <a:chOff x="0" y="0"/>
          <a:chExt cx="0" cy="0"/>
        </a:xfrm>
      </p:grpSpPr>
      <p:sp>
        <p:nvSpPr>
          <p:cNvPr id="2" name="Title 1"/>
          <p:cNvSpPr>
            <a:spLocks noGrp="1"/>
          </p:cNvSpPr>
          <p:nvPr>
            <p:ph type="ctrTitle" hasCustomPrompt="1"/>
          </p:nvPr>
        </p:nvSpPr>
        <p:spPr bwMode="gray">
          <a:xfrm>
            <a:off x="2728913" y="1200150"/>
            <a:ext cx="6048376" cy="1485900"/>
          </a:xfrm>
          <a:prstGeom prst="rect">
            <a:avLst/>
          </a:prstGeom>
          <a:noFill/>
        </p:spPr>
        <p:txBody>
          <a:bodyPr lIns="0" tIns="0" rIns="0" bIns="0" anchor="b" anchorCtr="0">
            <a:noAutofit/>
          </a:bodyPr>
          <a:lstStyle>
            <a:lvl1pPr algn="l" defTabSz="914400" rtl="0" eaLnBrk="1" latinLnBrk="0" hangingPunct="1">
              <a:spcBef>
                <a:spcPct val="0"/>
              </a:spcBef>
              <a:buNone/>
              <a:defRPr lang="en-US" sz="4400" kern="1200" dirty="0">
                <a:solidFill>
                  <a:schemeClr val="tx2"/>
                </a:solidFill>
                <a:latin typeface="MetaNormalLF-Roman" pitchFamily="34" charset="0"/>
                <a:ea typeface="+mj-ea"/>
                <a:cs typeface="+mj-cs"/>
              </a:defRPr>
            </a:lvl1pPr>
          </a:lstStyle>
          <a:p>
            <a:r>
              <a:rPr lang="en-US" dirty="0" smtClean="0"/>
              <a:t>Click To Edit Master Title Style</a:t>
            </a:r>
            <a:endParaRPr lang="en-US" dirty="0"/>
          </a:p>
        </p:txBody>
      </p:sp>
      <p:sp>
        <p:nvSpPr>
          <p:cNvPr id="4" name="Content Placeholder 3"/>
          <p:cNvSpPr>
            <a:spLocks noGrp="1"/>
          </p:cNvSpPr>
          <p:nvPr>
            <p:ph sz="quarter" idx="10"/>
          </p:nvPr>
        </p:nvSpPr>
        <p:spPr bwMode="gray">
          <a:xfrm>
            <a:off x="2728913" y="3025775"/>
            <a:ext cx="6048375" cy="2803525"/>
          </a:xfrm>
          <a:prstGeom prst="rect">
            <a:avLst/>
          </a:prstGeom>
          <a:noFill/>
        </p:spPr>
        <p:txBody>
          <a:bodyPr lIns="0" tIns="0" rIns="0" bIns="0">
            <a:noAutofit/>
          </a:bodyPr>
          <a:lstStyle>
            <a:lvl1pPr>
              <a:buClr>
                <a:schemeClr val="tx2"/>
              </a:buClr>
              <a:defRPr>
                <a:solidFill>
                  <a:schemeClr val="bg2"/>
                </a:solidFill>
              </a:defRPr>
            </a:lvl1pPr>
            <a:lvl2pPr>
              <a:buClr>
                <a:schemeClr val="tx2"/>
              </a:buClr>
              <a:defRPr sz="1800">
                <a:solidFill>
                  <a:schemeClr val="bg2"/>
                </a:solidFill>
              </a:defRPr>
            </a:lvl2pPr>
          </a:lstStyle>
          <a:p>
            <a:pPr lvl="0"/>
            <a:r>
              <a:rPr lang="en-US" smtClean="0"/>
              <a:t>Click to edit Master text styles</a:t>
            </a:r>
          </a:p>
          <a:p>
            <a:pPr lvl="1"/>
            <a:r>
              <a:rPr lang="en-US" smtClean="0"/>
              <a:t>Second level</a:t>
            </a:r>
          </a:p>
        </p:txBody>
      </p:sp>
    </p:spTree>
  </p:cSld>
  <p:clrMapOvr>
    <a:masterClrMapping/>
  </p:clrMapOvr>
  <p:transition>
    <p:fade/>
  </p:transition>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bwMode="gray">
          <a:xfrm>
            <a:off x="366712" y="203200"/>
            <a:ext cx="8410575" cy="920750"/>
          </a:xfrm>
          <a:prstGeom prst="rect">
            <a:avLst/>
          </a:prstGeom>
          <a:noFill/>
        </p:spPr>
        <p:txBody>
          <a:bodyPr lIns="0" tIns="0" rIns="0" bIns="0" anchor="b" anchorCtr="0"/>
          <a:lstStyle>
            <a:lvl1pPr>
              <a:lnSpc>
                <a:spcPts val="3600"/>
              </a:lnSpc>
              <a:defRPr sz="3600">
                <a:solidFill>
                  <a:schemeClr val="tx2"/>
                </a:solidFill>
                <a:latin typeface="MetaNormalLF-Roman" pitchFamily="34" charset="0"/>
              </a:defRPr>
            </a:lvl1pPr>
          </a:lstStyle>
          <a:p>
            <a:r>
              <a:rPr lang="en-US" smtClean="0"/>
              <a:t>Click to edit Master title style</a:t>
            </a:r>
            <a:endParaRPr lang="en-US" dirty="0"/>
          </a:p>
        </p:txBody>
      </p:sp>
      <p:sp>
        <p:nvSpPr>
          <p:cNvPr id="4" name="Content Placeholder 3"/>
          <p:cNvSpPr>
            <a:spLocks noGrp="1"/>
          </p:cNvSpPr>
          <p:nvPr>
            <p:ph sz="quarter" idx="10"/>
          </p:nvPr>
        </p:nvSpPr>
        <p:spPr bwMode="gray">
          <a:xfrm>
            <a:off x="366713" y="1355725"/>
            <a:ext cx="8410575" cy="4587875"/>
          </a:xfrm>
          <a:prstGeom prst="rect">
            <a:avLst/>
          </a:prstGeom>
          <a:noFill/>
        </p:spPr>
        <p:txBody>
          <a:bodyPr lIns="0" tIns="0" rIns="0" bIns="0">
            <a:normAutofit/>
          </a:bodyPr>
          <a:lstStyle>
            <a:lvl1pPr>
              <a:spcBef>
                <a:spcPts val="1200"/>
              </a:spcBef>
              <a:buClr>
                <a:schemeClr val="tx2"/>
              </a:buClr>
              <a:defRPr>
                <a:solidFill>
                  <a:schemeClr val="bg2"/>
                </a:solidFill>
              </a:defRPr>
            </a:lvl1pPr>
            <a:lvl2pPr>
              <a:spcBef>
                <a:spcPts val="300"/>
              </a:spcBef>
              <a:buClr>
                <a:schemeClr val="tx2"/>
              </a:buClr>
              <a:defRPr>
                <a:solidFill>
                  <a:schemeClr val="bg2"/>
                </a:solidFill>
              </a:defRPr>
            </a:lvl2pPr>
            <a:lvl3pPr>
              <a:spcBef>
                <a:spcPts val="300"/>
              </a:spcBef>
              <a:buClr>
                <a:schemeClr val="tx2"/>
              </a:buClr>
              <a:defRPr>
                <a:solidFill>
                  <a:schemeClr val="bg2"/>
                </a:solidFill>
              </a:defRPr>
            </a:lvl3pPr>
            <a:lvl4pPr>
              <a:spcBef>
                <a:spcPts val="300"/>
              </a:spcBef>
              <a:buClr>
                <a:schemeClr val="tx2"/>
              </a:buClr>
              <a:buFont typeface="Wingdings" pitchFamily="2" charset="2"/>
              <a:buChar char="§"/>
              <a:defRPr>
                <a:solidFill>
                  <a:schemeClr val="bg2"/>
                </a:solidFill>
              </a:defRPr>
            </a:lvl4pPr>
            <a:lvl5pPr>
              <a:spcBef>
                <a:spcPts val="300"/>
              </a:spcBef>
              <a:buClr>
                <a:schemeClr val="tx2"/>
              </a:buClr>
              <a:defRPr sz="1600">
                <a:solidFill>
                  <a:schemeClr val="bg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ransition>
    <p:fade/>
  </p:transition>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_Title and Subtitle only">
    <p:spTree>
      <p:nvGrpSpPr>
        <p:cNvPr id="1" name=""/>
        <p:cNvGrpSpPr/>
        <p:nvPr/>
      </p:nvGrpSpPr>
      <p:grpSpPr>
        <a:xfrm>
          <a:off x="0" y="0"/>
          <a:ext cx="0" cy="0"/>
          <a:chOff x="0" y="0"/>
          <a:chExt cx="0" cy="0"/>
        </a:xfrm>
      </p:grpSpPr>
      <p:sp>
        <p:nvSpPr>
          <p:cNvPr id="2" name="Title 1"/>
          <p:cNvSpPr>
            <a:spLocks noGrp="1"/>
          </p:cNvSpPr>
          <p:nvPr>
            <p:ph type="title"/>
          </p:nvPr>
        </p:nvSpPr>
        <p:spPr bwMode="gray">
          <a:xfrm>
            <a:off x="366713" y="203200"/>
            <a:ext cx="8410575" cy="920750"/>
          </a:xfrm>
          <a:prstGeom prst="rect">
            <a:avLst/>
          </a:prstGeom>
          <a:noFill/>
        </p:spPr>
        <p:txBody>
          <a:bodyPr lIns="0" tIns="0" rIns="0" bIns="0" anchor="b" anchorCtr="0"/>
          <a:lstStyle>
            <a:lvl1pPr algn="l" defTabSz="914400" rtl="0" eaLnBrk="1" latinLnBrk="0" hangingPunct="1">
              <a:lnSpc>
                <a:spcPts val="3600"/>
              </a:lnSpc>
              <a:spcBef>
                <a:spcPct val="0"/>
              </a:spcBef>
              <a:buNone/>
              <a:defRPr lang="en-US" sz="3600" kern="1200" dirty="0">
                <a:solidFill>
                  <a:schemeClr val="tx2"/>
                </a:solidFill>
                <a:latin typeface="MetaNormalLF-Roman" pitchFamily="34" charset="0"/>
                <a:ea typeface="+mj-ea"/>
                <a:cs typeface="+mj-cs"/>
              </a:defRPr>
            </a:lvl1pPr>
          </a:lstStyle>
          <a:p>
            <a:r>
              <a:rPr lang="en-US" smtClean="0"/>
              <a:t>Click to edit Master title style</a:t>
            </a:r>
            <a:endParaRPr lang="en-US" dirty="0"/>
          </a:p>
        </p:txBody>
      </p:sp>
      <p:sp>
        <p:nvSpPr>
          <p:cNvPr id="3" name="Text Placeholder 2"/>
          <p:cNvSpPr>
            <a:spLocks noGrp="1"/>
          </p:cNvSpPr>
          <p:nvPr>
            <p:ph type="body" idx="1"/>
          </p:nvPr>
        </p:nvSpPr>
        <p:spPr bwMode="gray">
          <a:xfrm>
            <a:off x="366713" y="1123951"/>
            <a:ext cx="8410575" cy="403224"/>
          </a:xfrm>
          <a:prstGeom prst="rect">
            <a:avLst/>
          </a:prstGeom>
          <a:noFill/>
        </p:spPr>
        <p:txBody>
          <a:bodyPr lIns="0" tIns="0" rIns="0" bIns="0" anchor="t" anchorCtr="0"/>
          <a:lstStyle>
            <a:lvl1pPr marL="0" indent="0">
              <a:buNone/>
              <a:tabLst>
                <a:tab pos="800100" algn="l"/>
              </a:tabLst>
              <a:defRPr sz="2400" b="0">
                <a:solidFill>
                  <a:schemeClr val="bg2"/>
                </a:solidFill>
                <a:latin typeface="MetaNormalLF-Roman"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Tree>
  </p:cSld>
  <p:clrMapOvr>
    <a:masterClrMapping/>
  </p:clrMapOvr>
  <p:transition>
    <p:fade/>
  </p:transition>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2_Title with Subtitle and Content">
    <p:spTree>
      <p:nvGrpSpPr>
        <p:cNvPr id="1" name=""/>
        <p:cNvGrpSpPr/>
        <p:nvPr/>
      </p:nvGrpSpPr>
      <p:grpSpPr>
        <a:xfrm>
          <a:off x="0" y="0"/>
          <a:ext cx="0" cy="0"/>
          <a:chOff x="0" y="0"/>
          <a:chExt cx="0" cy="0"/>
        </a:xfrm>
      </p:grpSpPr>
      <p:sp>
        <p:nvSpPr>
          <p:cNvPr id="2" name="Title 1"/>
          <p:cNvSpPr>
            <a:spLocks noGrp="1"/>
          </p:cNvSpPr>
          <p:nvPr>
            <p:ph type="title"/>
          </p:nvPr>
        </p:nvSpPr>
        <p:spPr bwMode="gray">
          <a:xfrm>
            <a:off x="366713" y="203200"/>
            <a:ext cx="8410575" cy="920750"/>
          </a:xfrm>
          <a:prstGeom prst="rect">
            <a:avLst/>
          </a:prstGeom>
          <a:noFill/>
        </p:spPr>
        <p:txBody>
          <a:bodyPr lIns="0" tIns="0" rIns="0" bIns="0" anchor="b" anchorCtr="0"/>
          <a:lstStyle>
            <a:lvl1pPr algn="l" defTabSz="914400" rtl="0" eaLnBrk="1" latinLnBrk="0" hangingPunct="1">
              <a:lnSpc>
                <a:spcPts val="3600"/>
              </a:lnSpc>
              <a:spcBef>
                <a:spcPct val="0"/>
              </a:spcBef>
              <a:buNone/>
              <a:defRPr lang="en-US" sz="3600" kern="1200" dirty="0">
                <a:solidFill>
                  <a:schemeClr val="tx2"/>
                </a:solidFill>
                <a:latin typeface="MetaNormalLF-Roman" pitchFamily="34" charset="0"/>
                <a:ea typeface="+mj-ea"/>
                <a:cs typeface="+mj-cs"/>
              </a:defRPr>
            </a:lvl1pPr>
          </a:lstStyle>
          <a:p>
            <a:r>
              <a:rPr lang="en-US" smtClean="0"/>
              <a:t>Click to edit Master title style</a:t>
            </a:r>
            <a:endParaRPr lang="en-US" dirty="0"/>
          </a:p>
        </p:txBody>
      </p:sp>
      <p:sp>
        <p:nvSpPr>
          <p:cNvPr id="3" name="Text Placeholder 2"/>
          <p:cNvSpPr>
            <a:spLocks noGrp="1"/>
          </p:cNvSpPr>
          <p:nvPr>
            <p:ph type="body" idx="1"/>
          </p:nvPr>
        </p:nvSpPr>
        <p:spPr bwMode="gray">
          <a:xfrm>
            <a:off x="366713" y="1123951"/>
            <a:ext cx="8410575" cy="403224"/>
          </a:xfrm>
          <a:prstGeom prst="rect">
            <a:avLst/>
          </a:prstGeom>
          <a:noFill/>
        </p:spPr>
        <p:txBody>
          <a:bodyPr lIns="0" tIns="0" rIns="0" bIns="0" anchor="t" anchorCtr="0"/>
          <a:lstStyle>
            <a:lvl1pPr marL="0" indent="0">
              <a:buNone/>
              <a:tabLst>
                <a:tab pos="800100" algn="l"/>
              </a:tabLst>
              <a:defRPr sz="2400" b="0">
                <a:solidFill>
                  <a:schemeClr val="bg2"/>
                </a:solidFill>
                <a:latin typeface="MetaNormalLF-Roman"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bwMode="gray">
          <a:xfrm>
            <a:off x="366712" y="1758950"/>
            <a:ext cx="8410575" cy="4183063"/>
          </a:xfrm>
          <a:prstGeom prst="rect">
            <a:avLst/>
          </a:prstGeom>
          <a:noFill/>
        </p:spPr>
        <p:txBody>
          <a:bodyPr lIns="0" tIns="0" rIns="0" bIns="0">
            <a:normAutofit/>
          </a:bodyPr>
          <a:lstStyle>
            <a:lvl1pPr marL="230188" indent="-230188">
              <a:spcBef>
                <a:spcPts val="1200"/>
              </a:spcBef>
              <a:buClr>
                <a:schemeClr val="tx2"/>
              </a:buClr>
              <a:defRPr sz="2400">
                <a:solidFill>
                  <a:schemeClr val="bg2"/>
                </a:solidFill>
              </a:defRPr>
            </a:lvl1pPr>
            <a:lvl2pPr>
              <a:spcBef>
                <a:spcPts val="300"/>
              </a:spcBef>
              <a:buClr>
                <a:schemeClr val="tx2"/>
              </a:buClr>
              <a:defRPr sz="2000">
                <a:solidFill>
                  <a:schemeClr val="bg2"/>
                </a:solidFill>
              </a:defRPr>
            </a:lvl2pPr>
            <a:lvl3pPr>
              <a:spcBef>
                <a:spcPts val="300"/>
              </a:spcBef>
              <a:buClr>
                <a:schemeClr val="tx2"/>
              </a:buClr>
              <a:defRPr sz="1800">
                <a:solidFill>
                  <a:schemeClr val="bg2"/>
                </a:solidFill>
              </a:defRPr>
            </a:lvl3pPr>
            <a:lvl4pPr>
              <a:spcBef>
                <a:spcPts val="300"/>
              </a:spcBef>
              <a:buClr>
                <a:schemeClr val="tx2"/>
              </a:buClr>
              <a:buFont typeface="Wingdings" pitchFamily="2" charset="2"/>
              <a:buChar char="§"/>
              <a:defRPr sz="1600">
                <a:solidFill>
                  <a:schemeClr val="bg2"/>
                </a:solidFill>
              </a:defRPr>
            </a:lvl4pPr>
            <a:lvl5pPr>
              <a:spcBef>
                <a:spcPts val="300"/>
              </a:spcBef>
              <a:buClr>
                <a:schemeClr val="tx2"/>
              </a:buClr>
              <a:defRPr sz="1600">
                <a:solidFill>
                  <a:schemeClr val="bg2"/>
                </a:solidFill>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ransition>
    <p:fade/>
  </p:transition>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Title, Content, graphic area on left">
    <p:spTree>
      <p:nvGrpSpPr>
        <p:cNvPr id="1" name=""/>
        <p:cNvGrpSpPr/>
        <p:nvPr/>
      </p:nvGrpSpPr>
      <p:grpSpPr>
        <a:xfrm>
          <a:off x="0" y="0"/>
          <a:ext cx="0" cy="0"/>
          <a:chOff x="0" y="0"/>
          <a:chExt cx="0" cy="0"/>
        </a:xfrm>
      </p:grpSpPr>
      <p:sp>
        <p:nvSpPr>
          <p:cNvPr id="2" name="Title 1"/>
          <p:cNvSpPr>
            <a:spLocks noGrp="1"/>
          </p:cNvSpPr>
          <p:nvPr>
            <p:ph type="title"/>
          </p:nvPr>
        </p:nvSpPr>
        <p:spPr bwMode="gray">
          <a:xfrm>
            <a:off x="366712" y="203200"/>
            <a:ext cx="8410575" cy="920750"/>
          </a:xfrm>
          <a:prstGeom prst="rect">
            <a:avLst/>
          </a:prstGeom>
          <a:noFill/>
        </p:spPr>
        <p:txBody>
          <a:bodyPr lIns="0" tIns="0" rIns="0" bIns="0" anchor="b" anchorCtr="0"/>
          <a:lstStyle>
            <a:lvl1pPr algn="l" defTabSz="914400" rtl="0" eaLnBrk="1" latinLnBrk="0" hangingPunct="1">
              <a:lnSpc>
                <a:spcPts val="3600"/>
              </a:lnSpc>
              <a:spcBef>
                <a:spcPct val="0"/>
              </a:spcBef>
              <a:buNone/>
              <a:defRPr lang="en-US" sz="3600" kern="1200" dirty="0">
                <a:solidFill>
                  <a:schemeClr val="tx2"/>
                </a:solidFill>
                <a:latin typeface="MetaNormalLF-Roman" pitchFamily="34" charset="0"/>
                <a:ea typeface="+mj-ea"/>
                <a:cs typeface="+mj-cs"/>
              </a:defRPr>
            </a:lvl1pPr>
          </a:lstStyle>
          <a:p>
            <a:r>
              <a:rPr lang="en-US" smtClean="0"/>
              <a:t>Click to edit Master title style</a:t>
            </a:r>
            <a:endParaRPr lang="en-US" dirty="0"/>
          </a:p>
        </p:txBody>
      </p:sp>
      <p:sp>
        <p:nvSpPr>
          <p:cNvPr id="4" name="Content Placeholder 3"/>
          <p:cNvSpPr>
            <a:spLocks noGrp="1"/>
          </p:cNvSpPr>
          <p:nvPr>
            <p:ph sz="quarter" idx="10"/>
          </p:nvPr>
        </p:nvSpPr>
        <p:spPr bwMode="gray">
          <a:xfrm>
            <a:off x="2728913" y="1355725"/>
            <a:ext cx="6048375" cy="4587875"/>
          </a:xfrm>
          <a:prstGeom prst="rect">
            <a:avLst/>
          </a:prstGeom>
          <a:noFill/>
        </p:spPr>
        <p:txBody>
          <a:bodyPr lIns="0" tIns="0" rIns="0" bIns="0">
            <a:normAutofit/>
          </a:bodyPr>
          <a:lstStyle>
            <a:lvl1pPr>
              <a:spcBef>
                <a:spcPts val="1200"/>
              </a:spcBef>
              <a:buClr>
                <a:schemeClr val="tx2"/>
              </a:buClr>
              <a:defRPr>
                <a:solidFill>
                  <a:schemeClr val="bg2"/>
                </a:solidFill>
              </a:defRPr>
            </a:lvl1pPr>
            <a:lvl2pPr>
              <a:spcBef>
                <a:spcPts val="300"/>
              </a:spcBef>
              <a:buClr>
                <a:schemeClr val="tx2"/>
              </a:buClr>
              <a:defRPr>
                <a:solidFill>
                  <a:schemeClr val="bg2"/>
                </a:solidFill>
              </a:defRPr>
            </a:lvl2pPr>
            <a:lvl3pPr>
              <a:spcBef>
                <a:spcPts val="300"/>
              </a:spcBef>
              <a:buClr>
                <a:schemeClr val="tx2"/>
              </a:buClr>
              <a:defRPr>
                <a:solidFill>
                  <a:schemeClr val="bg2"/>
                </a:solidFill>
              </a:defRPr>
            </a:lvl3pPr>
            <a:lvl4pPr>
              <a:spcBef>
                <a:spcPts val="300"/>
              </a:spcBef>
              <a:buClr>
                <a:schemeClr val="tx2"/>
              </a:buClr>
              <a:buFont typeface="Wingdings" pitchFamily="2" charset="2"/>
              <a:buChar char="§"/>
              <a:defRPr>
                <a:solidFill>
                  <a:schemeClr val="bg2"/>
                </a:solidFill>
              </a:defRPr>
            </a:lvl4pPr>
            <a:lvl5pPr>
              <a:spcBef>
                <a:spcPts val="300"/>
              </a:spcBef>
              <a:buClr>
                <a:schemeClr val="tx2"/>
              </a:buClr>
              <a:defRPr sz="1600">
                <a:solidFill>
                  <a:schemeClr val="bg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Picture Placeholder 2"/>
          <p:cNvSpPr>
            <a:spLocks noGrp="1"/>
          </p:cNvSpPr>
          <p:nvPr>
            <p:ph type="pic" idx="1"/>
          </p:nvPr>
        </p:nvSpPr>
        <p:spPr bwMode="gray">
          <a:xfrm>
            <a:off x="366713" y="1355725"/>
            <a:ext cx="2073275" cy="4587875"/>
          </a:xfrm>
          <a:prstGeom prst="rect">
            <a:avLst/>
          </a:prstGeom>
          <a:noFill/>
        </p:spPr>
        <p:txBody>
          <a:bodyPr/>
          <a:lstStyle>
            <a:lvl1pPr marL="0" indent="0">
              <a:buNone/>
              <a:defRPr sz="16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Tree>
  </p:cSld>
  <p:clrMapOvr>
    <a:masterClrMapping/>
  </p:clrMapOvr>
  <p:transition>
    <p:fade/>
  </p:transition>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1_Title, Subtitle, and Content with graphic area at left">
    <p:spTree>
      <p:nvGrpSpPr>
        <p:cNvPr id="1" name=""/>
        <p:cNvGrpSpPr/>
        <p:nvPr/>
      </p:nvGrpSpPr>
      <p:grpSpPr>
        <a:xfrm>
          <a:off x="0" y="0"/>
          <a:ext cx="0" cy="0"/>
          <a:chOff x="0" y="0"/>
          <a:chExt cx="0" cy="0"/>
        </a:xfrm>
      </p:grpSpPr>
      <p:sp>
        <p:nvSpPr>
          <p:cNvPr id="2" name="Title 1"/>
          <p:cNvSpPr>
            <a:spLocks noGrp="1"/>
          </p:cNvSpPr>
          <p:nvPr>
            <p:ph type="title"/>
          </p:nvPr>
        </p:nvSpPr>
        <p:spPr bwMode="gray">
          <a:xfrm>
            <a:off x="366713" y="203200"/>
            <a:ext cx="8410575" cy="920750"/>
          </a:xfrm>
          <a:prstGeom prst="rect">
            <a:avLst/>
          </a:prstGeom>
          <a:noFill/>
        </p:spPr>
        <p:txBody>
          <a:bodyPr lIns="0" tIns="0" rIns="0" bIns="0" anchor="b" anchorCtr="0"/>
          <a:lstStyle>
            <a:lvl1pPr algn="l" defTabSz="914400" rtl="0" eaLnBrk="1" latinLnBrk="0" hangingPunct="1">
              <a:lnSpc>
                <a:spcPts val="3600"/>
              </a:lnSpc>
              <a:spcBef>
                <a:spcPct val="0"/>
              </a:spcBef>
              <a:buNone/>
              <a:defRPr lang="en-US" sz="3600" kern="1200" dirty="0">
                <a:solidFill>
                  <a:schemeClr val="tx2"/>
                </a:solidFill>
                <a:latin typeface="MetaNormalLF-Roman" pitchFamily="34" charset="0"/>
                <a:ea typeface="+mj-ea"/>
                <a:cs typeface="+mj-cs"/>
              </a:defRPr>
            </a:lvl1pPr>
          </a:lstStyle>
          <a:p>
            <a:r>
              <a:rPr lang="en-US" smtClean="0"/>
              <a:t>Click to edit Master title style</a:t>
            </a:r>
            <a:endParaRPr lang="en-US" dirty="0"/>
          </a:p>
        </p:txBody>
      </p:sp>
      <p:sp>
        <p:nvSpPr>
          <p:cNvPr id="3" name="Text Placeholder 2"/>
          <p:cNvSpPr>
            <a:spLocks noGrp="1"/>
          </p:cNvSpPr>
          <p:nvPr>
            <p:ph type="body" idx="1"/>
          </p:nvPr>
        </p:nvSpPr>
        <p:spPr bwMode="gray">
          <a:xfrm>
            <a:off x="366713" y="1123950"/>
            <a:ext cx="8410575" cy="403225"/>
          </a:xfrm>
          <a:prstGeom prst="rect">
            <a:avLst/>
          </a:prstGeom>
          <a:noFill/>
        </p:spPr>
        <p:txBody>
          <a:bodyPr lIns="0" tIns="0" rIns="0" bIns="0" anchor="t" anchorCtr="0"/>
          <a:lstStyle>
            <a:lvl1pPr marL="0" indent="0">
              <a:buNone/>
              <a:tabLst>
                <a:tab pos="800100" algn="l"/>
              </a:tabLst>
              <a:defRPr lang="en-US" sz="2400" b="0" kern="1200" smtClean="0">
                <a:solidFill>
                  <a:schemeClr val="bg2"/>
                </a:solidFill>
                <a:latin typeface="MetaNormalLF-Roman" pitchFamily="34" charset="0"/>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spcBef>
                <a:spcPct val="20000"/>
              </a:spcBef>
              <a:buClr>
                <a:srgbClr val="2C95DD"/>
              </a:buClr>
              <a:buFont typeface="Arial" pitchFamily="34" charset="0"/>
              <a:buNone/>
              <a:tabLst>
                <a:tab pos="800100" algn="l"/>
              </a:tabLst>
            </a:pPr>
            <a:r>
              <a:rPr lang="en-US" smtClean="0"/>
              <a:t>Click to edit Master text styles</a:t>
            </a:r>
          </a:p>
        </p:txBody>
      </p:sp>
      <p:sp>
        <p:nvSpPr>
          <p:cNvPr id="4" name="Content Placeholder 3"/>
          <p:cNvSpPr>
            <a:spLocks noGrp="1"/>
          </p:cNvSpPr>
          <p:nvPr>
            <p:ph sz="half" idx="2"/>
          </p:nvPr>
        </p:nvSpPr>
        <p:spPr bwMode="gray">
          <a:xfrm>
            <a:off x="2728913" y="1758950"/>
            <a:ext cx="6048374" cy="4194175"/>
          </a:xfrm>
          <a:prstGeom prst="rect">
            <a:avLst/>
          </a:prstGeom>
          <a:noFill/>
        </p:spPr>
        <p:txBody>
          <a:bodyPr lIns="0" tIns="0" rIns="0" bIns="0">
            <a:normAutofit/>
          </a:bodyPr>
          <a:lstStyle>
            <a:lvl1pPr marL="230188" indent="-230188">
              <a:spcBef>
                <a:spcPts val="1200"/>
              </a:spcBef>
              <a:buClr>
                <a:schemeClr val="tx2"/>
              </a:buClr>
              <a:defRPr sz="2400">
                <a:solidFill>
                  <a:schemeClr val="bg2"/>
                </a:solidFill>
              </a:defRPr>
            </a:lvl1pPr>
            <a:lvl2pPr>
              <a:spcBef>
                <a:spcPts val="300"/>
              </a:spcBef>
              <a:buClr>
                <a:schemeClr val="tx2"/>
              </a:buClr>
              <a:defRPr sz="2000">
                <a:solidFill>
                  <a:schemeClr val="bg2"/>
                </a:solidFill>
              </a:defRPr>
            </a:lvl2pPr>
            <a:lvl3pPr>
              <a:spcBef>
                <a:spcPts val="300"/>
              </a:spcBef>
              <a:buClr>
                <a:schemeClr val="tx2"/>
              </a:buClr>
              <a:defRPr sz="1800">
                <a:solidFill>
                  <a:schemeClr val="bg2"/>
                </a:solidFill>
              </a:defRPr>
            </a:lvl3pPr>
            <a:lvl4pPr>
              <a:spcBef>
                <a:spcPts val="300"/>
              </a:spcBef>
              <a:buClr>
                <a:schemeClr val="tx2"/>
              </a:buClr>
              <a:buFont typeface="Wingdings" pitchFamily="2" charset="2"/>
              <a:buChar char="§"/>
              <a:defRPr sz="1600">
                <a:solidFill>
                  <a:schemeClr val="bg2"/>
                </a:solidFill>
              </a:defRPr>
            </a:lvl4pPr>
            <a:lvl5pPr>
              <a:spcBef>
                <a:spcPts val="300"/>
              </a:spcBef>
              <a:buClr>
                <a:schemeClr val="tx2"/>
              </a:buClr>
              <a:defRPr sz="1600">
                <a:solidFill>
                  <a:schemeClr val="bg2"/>
                </a:solidFill>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Picture Placeholder 2"/>
          <p:cNvSpPr>
            <a:spLocks noGrp="1"/>
          </p:cNvSpPr>
          <p:nvPr>
            <p:ph type="pic" idx="10"/>
          </p:nvPr>
        </p:nvSpPr>
        <p:spPr bwMode="gray">
          <a:xfrm>
            <a:off x="366713" y="1771650"/>
            <a:ext cx="2073275" cy="4171950"/>
          </a:xfrm>
          <a:prstGeom prst="rect">
            <a:avLst/>
          </a:prstGeom>
          <a:noFill/>
        </p:spPr>
        <p:txBody>
          <a:bodyPr/>
          <a:lstStyle>
            <a:lvl1pPr marL="0" indent="0">
              <a:buNone/>
              <a:defRPr sz="16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Tree>
  </p:cSld>
  <p:clrMapOvr>
    <a:masterClrMapping/>
  </p:clrMapOvr>
  <p:transition>
    <p:fade/>
  </p:transition>
  <p:timing>
    <p:tnLst>
      <p:par>
        <p:cTn id="1" dur="indefinite" restart="never" nodeType="tmRoot"/>
      </p:par>
    </p:tn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itle and Quote">
    <p:spTree>
      <p:nvGrpSpPr>
        <p:cNvPr id="1" name=""/>
        <p:cNvGrpSpPr/>
        <p:nvPr/>
      </p:nvGrpSpPr>
      <p:grpSpPr>
        <a:xfrm>
          <a:off x="0" y="0"/>
          <a:ext cx="0" cy="0"/>
          <a:chOff x="0" y="0"/>
          <a:chExt cx="0" cy="0"/>
        </a:xfrm>
      </p:grpSpPr>
      <p:sp>
        <p:nvSpPr>
          <p:cNvPr id="4" name="Content Placeholder 3"/>
          <p:cNvSpPr>
            <a:spLocks noGrp="1"/>
          </p:cNvSpPr>
          <p:nvPr>
            <p:ph sz="quarter" idx="10"/>
          </p:nvPr>
        </p:nvSpPr>
        <p:spPr bwMode="gray">
          <a:xfrm>
            <a:off x="366713" y="1355725"/>
            <a:ext cx="8410575" cy="4587875"/>
          </a:xfrm>
          <a:prstGeom prst="rect">
            <a:avLst/>
          </a:prstGeom>
          <a:noFill/>
        </p:spPr>
        <p:txBody>
          <a:bodyPr lIns="0" tIns="0" rIns="0" bIns="0"/>
          <a:lstStyle>
            <a:lvl1pPr marL="0" indent="0">
              <a:spcBef>
                <a:spcPts val="1200"/>
              </a:spcBef>
              <a:buClr>
                <a:schemeClr val="tx2"/>
              </a:buClr>
              <a:buFont typeface="+mj-lt"/>
              <a:buNone/>
              <a:defRPr sz="4000">
                <a:solidFill>
                  <a:schemeClr val="tx2"/>
                </a:solidFill>
              </a:defRPr>
            </a:lvl1pPr>
            <a:lvl2pPr marL="457200" indent="0" algn="r">
              <a:spcBef>
                <a:spcPts val="600"/>
              </a:spcBef>
              <a:buClr>
                <a:schemeClr val="tx2"/>
              </a:buClr>
              <a:buNone/>
              <a:defRPr>
                <a:solidFill>
                  <a:schemeClr val="bg2"/>
                </a:solidFill>
              </a:defRPr>
            </a:lvl2pPr>
            <a:lvl3pPr>
              <a:spcBef>
                <a:spcPts val="600"/>
              </a:spcBef>
              <a:buClr>
                <a:schemeClr val="tx2"/>
              </a:buClr>
              <a:defRPr>
                <a:solidFill>
                  <a:schemeClr val="bg2"/>
                </a:solidFill>
              </a:defRPr>
            </a:lvl3pPr>
            <a:lvl4pPr>
              <a:spcBef>
                <a:spcPts val="600"/>
              </a:spcBef>
              <a:buClr>
                <a:schemeClr val="tx2"/>
              </a:buClr>
              <a:buFont typeface="Wingdings" pitchFamily="2" charset="2"/>
              <a:buChar char="§"/>
              <a:defRPr>
                <a:solidFill>
                  <a:schemeClr val="bg2"/>
                </a:solidFill>
              </a:defRPr>
            </a:lvl4pPr>
            <a:lvl5pPr>
              <a:spcBef>
                <a:spcPts val="600"/>
              </a:spcBef>
              <a:buClr>
                <a:schemeClr val="tx2"/>
              </a:buClr>
              <a:defRPr sz="1600">
                <a:solidFill>
                  <a:schemeClr val="bg2"/>
                </a:solidFill>
              </a:defRPr>
            </a:lvl5pPr>
          </a:lstStyle>
          <a:p>
            <a:pPr lvl="0"/>
            <a:r>
              <a:rPr lang="en-US" smtClean="0"/>
              <a:t>Click to edit Master text styles</a:t>
            </a:r>
          </a:p>
          <a:p>
            <a:pPr lvl="1"/>
            <a:r>
              <a:rPr lang="en-US" smtClean="0"/>
              <a:t>Second level</a:t>
            </a:r>
          </a:p>
        </p:txBody>
      </p:sp>
      <p:sp>
        <p:nvSpPr>
          <p:cNvPr id="3" name="Title 2"/>
          <p:cNvSpPr>
            <a:spLocks noGrp="1"/>
          </p:cNvSpPr>
          <p:nvPr>
            <p:ph type="title"/>
          </p:nvPr>
        </p:nvSpPr>
        <p:spPr bwMode="gray">
          <a:xfrm>
            <a:off x="366713" y="203200"/>
            <a:ext cx="8410575" cy="920750"/>
          </a:xfrm>
          <a:prstGeom prst="rect">
            <a:avLst/>
          </a:prstGeom>
          <a:noFill/>
        </p:spPr>
        <p:txBody>
          <a:bodyPr lIns="0" tIns="0" rIns="0" bIns="0" anchor="b" anchorCtr="0"/>
          <a:lstStyle>
            <a:lvl1pPr algn="l" defTabSz="914400" rtl="0" eaLnBrk="1" latinLnBrk="0" hangingPunct="1">
              <a:lnSpc>
                <a:spcPts val="3600"/>
              </a:lnSpc>
              <a:spcBef>
                <a:spcPct val="0"/>
              </a:spcBef>
              <a:buNone/>
              <a:defRPr lang="en-US" sz="3600" kern="1200" smtClean="0">
                <a:solidFill>
                  <a:schemeClr val="tx2"/>
                </a:solidFill>
                <a:latin typeface="MetaNormalLF-Roman" pitchFamily="34" charset="0"/>
                <a:ea typeface="+mj-ea"/>
                <a:cs typeface="+mj-cs"/>
              </a:defRPr>
            </a:lvl1pPr>
          </a:lstStyle>
          <a:p>
            <a:r>
              <a:rPr lang="en-US" smtClean="0"/>
              <a:t>Click to edit Master title style</a:t>
            </a:r>
            <a:endParaRPr lang="en-US"/>
          </a:p>
        </p:txBody>
      </p:sp>
    </p:spTree>
  </p:cSld>
  <p:clrMapOvr>
    <a:masterClrMapping/>
  </p:clrMapOvr>
  <p:transition>
    <p:fade/>
  </p:transition>
  <p:timing>
    <p:tnLst>
      <p:par>
        <p:cTn id="1" dur="indefinite" restart="never" nodeType="tmRoot"/>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1_Quote">
    <p:spTree>
      <p:nvGrpSpPr>
        <p:cNvPr id="1" name=""/>
        <p:cNvGrpSpPr/>
        <p:nvPr/>
      </p:nvGrpSpPr>
      <p:grpSpPr>
        <a:xfrm>
          <a:off x="0" y="0"/>
          <a:ext cx="0" cy="0"/>
          <a:chOff x="0" y="0"/>
          <a:chExt cx="0" cy="0"/>
        </a:xfrm>
      </p:grpSpPr>
      <p:sp>
        <p:nvSpPr>
          <p:cNvPr id="4" name="Content Placeholder 3"/>
          <p:cNvSpPr>
            <a:spLocks noGrp="1"/>
          </p:cNvSpPr>
          <p:nvPr>
            <p:ph sz="quarter" idx="10"/>
          </p:nvPr>
        </p:nvSpPr>
        <p:spPr bwMode="gray">
          <a:xfrm>
            <a:off x="366713" y="1355725"/>
            <a:ext cx="8410575" cy="4587875"/>
          </a:xfrm>
          <a:prstGeom prst="rect">
            <a:avLst/>
          </a:prstGeom>
          <a:noFill/>
        </p:spPr>
        <p:txBody>
          <a:bodyPr lIns="0" tIns="0" rIns="0" bIns="0"/>
          <a:lstStyle>
            <a:lvl1pPr marL="0" indent="0">
              <a:spcBef>
                <a:spcPts val="1200"/>
              </a:spcBef>
              <a:buClr>
                <a:schemeClr val="tx2"/>
              </a:buClr>
              <a:buFont typeface="+mj-lt"/>
              <a:buNone/>
              <a:defRPr sz="4000">
                <a:solidFill>
                  <a:schemeClr val="tx2"/>
                </a:solidFill>
              </a:defRPr>
            </a:lvl1pPr>
            <a:lvl2pPr marL="457200" indent="0" algn="r">
              <a:spcBef>
                <a:spcPts val="600"/>
              </a:spcBef>
              <a:buClr>
                <a:schemeClr val="tx2"/>
              </a:buClr>
              <a:buNone/>
              <a:defRPr>
                <a:solidFill>
                  <a:schemeClr val="bg2"/>
                </a:solidFill>
              </a:defRPr>
            </a:lvl2pPr>
            <a:lvl3pPr>
              <a:spcBef>
                <a:spcPts val="600"/>
              </a:spcBef>
              <a:buClr>
                <a:schemeClr val="tx2"/>
              </a:buClr>
              <a:defRPr>
                <a:solidFill>
                  <a:schemeClr val="bg2"/>
                </a:solidFill>
              </a:defRPr>
            </a:lvl3pPr>
            <a:lvl4pPr>
              <a:spcBef>
                <a:spcPts val="600"/>
              </a:spcBef>
              <a:buClr>
                <a:schemeClr val="tx2"/>
              </a:buClr>
              <a:buFont typeface="Wingdings" pitchFamily="2" charset="2"/>
              <a:buChar char="§"/>
              <a:defRPr>
                <a:solidFill>
                  <a:schemeClr val="bg2"/>
                </a:solidFill>
              </a:defRPr>
            </a:lvl4pPr>
            <a:lvl5pPr>
              <a:spcBef>
                <a:spcPts val="600"/>
              </a:spcBef>
              <a:buClr>
                <a:schemeClr val="tx2"/>
              </a:buClr>
              <a:defRPr sz="1600">
                <a:solidFill>
                  <a:schemeClr val="bg2"/>
                </a:solidFill>
              </a:defRPr>
            </a:lvl5pPr>
          </a:lstStyle>
          <a:p>
            <a:pPr lvl="0"/>
            <a:r>
              <a:rPr lang="en-US" smtClean="0"/>
              <a:t>Click to edit Master text styles</a:t>
            </a:r>
          </a:p>
          <a:p>
            <a:pPr lvl="1"/>
            <a:r>
              <a:rPr lang="en-US" smtClean="0"/>
              <a:t>Second level</a:t>
            </a:r>
          </a:p>
        </p:txBody>
      </p:sp>
    </p:spTree>
  </p:cSld>
  <p:clrMapOvr>
    <a:masterClrMapping/>
  </p:clrMapOvr>
  <p:transition>
    <p:fade/>
  </p:transition>
  <p:timing>
    <p:tnLst>
      <p:par>
        <p:cTn id="1" dur="indefinite" restart="never" nodeType="tmRoot"/>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bwMode="gray">
          <a:xfrm>
            <a:off x="1792288" y="5143500"/>
            <a:ext cx="5486400" cy="566738"/>
          </a:xfrm>
          <a:prstGeom prst="rect">
            <a:avLst/>
          </a:prstGeom>
          <a:noFill/>
        </p:spPr>
        <p:txBody>
          <a:bodyPr anchor="t" anchorCtr="0"/>
          <a:lstStyle>
            <a:lvl1pPr algn="ctr">
              <a:defRPr sz="2800" b="0">
                <a:solidFill>
                  <a:schemeClr val="bg2"/>
                </a:solidFill>
              </a:defRPr>
            </a:lvl1pPr>
          </a:lstStyle>
          <a:p>
            <a:r>
              <a:rPr lang="en-US" smtClean="0"/>
              <a:t>Click to edit Master title style</a:t>
            </a:r>
            <a:endParaRPr lang="en-US" dirty="0"/>
          </a:p>
        </p:txBody>
      </p:sp>
      <p:sp>
        <p:nvSpPr>
          <p:cNvPr id="3" name="Picture Placeholder 2"/>
          <p:cNvSpPr>
            <a:spLocks noGrp="1"/>
          </p:cNvSpPr>
          <p:nvPr>
            <p:ph type="pic" idx="1"/>
          </p:nvPr>
        </p:nvSpPr>
        <p:spPr bwMode="gray">
          <a:xfrm>
            <a:off x="1792288" y="612774"/>
            <a:ext cx="5486400" cy="4359275"/>
          </a:xfrm>
          <a:prstGeom prst="rect">
            <a:avLst/>
          </a:prstGeom>
          <a:no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Tree>
  </p:cSld>
  <p:clrMapOvr>
    <a:masterClrMapping/>
  </p:clrMapOvr>
  <p:transition>
    <p:fade/>
  </p:transition>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1_Footer bar only">
    <p:spTree>
      <p:nvGrpSpPr>
        <p:cNvPr id="1" name=""/>
        <p:cNvGrpSpPr/>
        <p:nvPr/>
      </p:nvGrpSpPr>
      <p:grpSpPr>
        <a:xfrm>
          <a:off x="0" y="0"/>
          <a:ext cx="0" cy="0"/>
          <a:chOff x="0" y="0"/>
          <a:chExt cx="0" cy="0"/>
        </a:xfrm>
      </p:grpSpPr>
    </p:spTree>
  </p:cSld>
  <p:clrMapOvr>
    <a:masterClrMapping/>
  </p:clrMapOvr>
  <p:transition>
    <p:fade/>
  </p:transition>
  <p:timing>
    <p:tnLst>
      <p:par>
        <p:cT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1_End slide">
    <p:spTree>
      <p:nvGrpSpPr>
        <p:cNvPr id="1" name=""/>
        <p:cNvGrpSpPr/>
        <p:nvPr/>
      </p:nvGrpSpPr>
      <p:grpSpPr>
        <a:xfrm>
          <a:off x="0" y="0"/>
          <a:ext cx="0" cy="0"/>
          <a:chOff x="0" y="0"/>
          <a:chExt cx="0" cy="0"/>
        </a:xfrm>
      </p:grpSpPr>
      <p:sp>
        <p:nvSpPr>
          <p:cNvPr id="3" name="TextBox 2"/>
          <p:cNvSpPr txBox="1"/>
          <p:nvPr userDrawn="1"/>
        </p:nvSpPr>
        <p:spPr bwMode="gray">
          <a:xfrm>
            <a:off x="2628038" y="2460793"/>
            <a:ext cx="3887924" cy="1015663"/>
          </a:xfrm>
          <a:prstGeom prst="rect">
            <a:avLst/>
          </a:prstGeom>
          <a:noFill/>
        </p:spPr>
        <p:txBody>
          <a:bodyPr wrap="none" rtlCol="0">
            <a:spAutoFit/>
          </a:bodyPr>
          <a:lstStyle/>
          <a:p>
            <a:pPr algn="ctr"/>
            <a:r>
              <a:rPr lang="en-US" sz="6000" dirty="0" smtClean="0">
                <a:solidFill>
                  <a:schemeClr val="tx2"/>
                </a:solidFill>
              </a:rPr>
              <a:t>THANK YOU</a:t>
            </a:r>
            <a:endParaRPr lang="en-US" sz="6000" dirty="0">
              <a:solidFill>
                <a:schemeClr val="tx2"/>
              </a:solidFill>
            </a:endParaRPr>
          </a:p>
        </p:txBody>
      </p:sp>
    </p:spTree>
  </p:cSld>
  <p:clrMapOvr>
    <a:masterClrMapping/>
  </p:clrMapOvr>
  <p:transition>
    <p:fade/>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gray">
      <p:bgRef idx="1001">
        <a:schemeClr val="bg1"/>
      </p:bgRef>
    </p:bg>
    <p:spTree>
      <p:nvGrpSpPr>
        <p:cNvPr id="1" name=""/>
        <p:cNvGrpSpPr/>
        <p:nvPr/>
      </p:nvGrpSpPr>
      <p:grpSpPr>
        <a:xfrm>
          <a:off x="0" y="0"/>
          <a:ext cx="0" cy="0"/>
          <a:chOff x="0" y="0"/>
          <a:chExt cx="0" cy="0"/>
        </a:xfrm>
      </p:grpSpPr>
      <p:sp>
        <p:nvSpPr>
          <p:cNvPr id="12" name="TextBox 11"/>
          <p:cNvSpPr txBox="1"/>
          <p:nvPr/>
        </p:nvSpPr>
        <p:spPr bwMode="gray">
          <a:xfrm flipH="1">
            <a:off x="8553450" y="6710722"/>
            <a:ext cx="533400" cy="123111"/>
          </a:xfrm>
          <a:prstGeom prst="rect">
            <a:avLst/>
          </a:prstGeom>
          <a:noFill/>
        </p:spPr>
        <p:txBody>
          <a:bodyPr wrap="square" lIns="0" tIns="0" rIns="0" bIns="0" rtlCol="0">
            <a:spAutoFit/>
          </a:bodyPr>
          <a:lstStyle/>
          <a:p>
            <a:pPr marL="0" marR="0" indent="0" algn="r" defTabSz="914400" rtl="0" eaLnBrk="1" fontAlgn="auto" latinLnBrk="0" hangingPunct="1">
              <a:lnSpc>
                <a:spcPct val="100000"/>
              </a:lnSpc>
              <a:spcBef>
                <a:spcPts val="0"/>
              </a:spcBef>
              <a:spcAft>
                <a:spcPts val="0"/>
              </a:spcAft>
              <a:buClrTx/>
              <a:buSzTx/>
              <a:buFontTx/>
              <a:buNone/>
              <a:tabLst/>
              <a:defRPr/>
            </a:pPr>
            <a:fld id="{61F684CE-B7BB-4223-BA2B-B47808B845F1}" type="slidenum">
              <a:rPr lang="en-US" sz="800" smtClean="0">
                <a:solidFill>
                  <a:schemeClr val="bg2"/>
                </a:solidFill>
                <a:latin typeface="+mn-lt"/>
              </a:rPr>
              <a:pPr marL="0" marR="0" indent="0" algn="r" defTabSz="914400" rtl="0" eaLnBrk="1" fontAlgn="auto" latinLnBrk="0" hangingPunct="1">
                <a:lnSpc>
                  <a:spcPct val="100000"/>
                </a:lnSpc>
                <a:spcBef>
                  <a:spcPts val="0"/>
                </a:spcBef>
                <a:spcAft>
                  <a:spcPts val="0"/>
                </a:spcAft>
                <a:buClrTx/>
                <a:buSzTx/>
                <a:buFontTx/>
                <a:buNone/>
                <a:tabLst/>
                <a:defRPr/>
              </a:pPr>
              <a:t>‹#›</a:t>
            </a:fld>
            <a:endParaRPr lang="en-US" sz="800" dirty="0" smtClean="0">
              <a:solidFill>
                <a:schemeClr val="bg2"/>
              </a:solidFill>
              <a:latin typeface="+mn-lt"/>
            </a:endParaRPr>
          </a:p>
        </p:txBody>
      </p:sp>
      <p:sp>
        <p:nvSpPr>
          <p:cNvPr id="10" name="TextBox 9"/>
          <p:cNvSpPr txBox="1"/>
          <p:nvPr/>
        </p:nvSpPr>
        <p:spPr bwMode="gray">
          <a:xfrm>
            <a:off x="366714" y="6710722"/>
            <a:ext cx="2898229" cy="123111"/>
          </a:xfrm>
          <a:prstGeom prst="rect">
            <a:avLst/>
          </a:prstGeom>
          <a:noFill/>
        </p:spPr>
        <p:txBody>
          <a:bodyPr wrap="none" lIns="0" tIns="0" rIns="0" bIns="0" rtlCol="0">
            <a:sp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800" dirty="0" smtClean="0">
                <a:solidFill>
                  <a:schemeClr val="bg2"/>
                </a:solidFill>
                <a:latin typeface="+mn-lt"/>
              </a:rPr>
              <a:t>© Copyright 2012 EMC Corporation. All rights reserved.</a:t>
            </a:r>
          </a:p>
        </p:txBody>
      </p:sp>
      <p:sp>
        <p:nvSpPr>
          <p:cNvPr id="6" name="Rectangle 5"/>
          <p:cNvSpPr/>
          <p:nvPr/>
        </p:nvSpPr>
        <p:spPr bwMode="gray">
          <a:xfrm>
            <a:off x="0" y="6172200"/>
            <a:ext cx="9144000" cy="5143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dirty="0">
              <a:latin typeface="Verdana" pitchFamily="34" charset="0"/>
            </a:endParaRPr>
          </a:p>
        </p:txBody>
      </p:sp>
      <p:pic>
        <p:nvPicPr>
          <p:cNvPr id="9" name="Picture 8" descr="EMC logo white-lg.png"/>
          <p:cNvPicPr>
            <a:picLocks noChangeAspect="1"/>
          </p:cNvPicPr>
          <p:nvPr/>
        </p:nvPicPr>
        <p:blipFill>
          <a:blip r:embed="rId44" cstate="screen"/>
          <a:srcRect/>
          <a:stretch>
            <a:fillRect/>
          </a:stretch>
        </p:blipFill>
        <p:spPr bwMode="gray">
          <a:xfrm>
            <a:off x="7848600" y="6280319"/>
            <a:ext cx="928688" cy="292447"/>
          </a:xfrm>
          <a:prstGeom prst="rect">
            <a:avLst/>
          </a:prstGeom>
        </p:spPr>
      </p:pic>
    </p:spTree>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88" r:id="rId13"/>
    <p:sldLayoutId id="2147483689" r:id="rId14"/>
    <p:sldLayoutId id="2147483690" r:id="rId15"/>
    <p:sldLayoutId id="2147483691" r:id="rId16"/>
    <p:sldLayoutId id="2147483692" r:id="rId17"/>
    <p:sldLayoutId id="2147483693" r:id="rId18"/>
    <p:sldLayoutId id="2147483694" r:id="rId19"/>
    <p:sldLayoutId id="2147483695" r:id="rId20"/>
    <p:sldLayoutId id="2147483696" r:id="rId21"/>
    <p:sldLayoutId id="2147483697" r:id="rId22"/>
    <p:sldLayoutId id="2147483698" r:id="rId23"/>
    <p:sldLayoutId id="2147483699" r:id="rId24"/>
    <p:sldLayoutId id="2147483700" r:id="rId25"/>
    <p:sldLayoutId id="2147483701" r:id="rId26"/>
    <p:sldLayoutId id="2147483702" r:id="rId27"/>
    <p:sldLayoutId id="2147483703" r:id="rId28"/>
    <p:sldLayoutId id="2147483704" r:id="rId29"/>
    <p:sldLayoutId id="2147483706" r:id="rId30"/>
    <p:sldLayoutId id="2147483660" r:id="rId31"/>
    <p:sldLayoutId id="2147483662" r:id="rId32"/>
    <p:sldLayoutId id="2147483665" r:id="rId33"/>
    <p:sldLayoutId id="2147483654" r:id="rId34"/>
    <p:sldLayoutId id="2147483667" r:id="rId35"/>
    <p:sldLayoutId id="2147483650" r:id="rId36"/>
    <p:sldLayoutId id="2147483663" r:id="rId37"/>
    <p:sldLayoutId id="2147483668" r:id="rId38"/>
    <p:sldLayoutId id="2147483670" r:id="rId39"/>
    <p:sldLayoutId id="2147483657" r:id="rId40"/>
    <p:sldLayoutId id="2147483664" r:id="rId41"/>
    <p:sldLayoutId id="2147483659" r:id="rId42"/>
  </p:sldLayoutIdLst>
  <p:transition>
    <p:fade/>
  </p:transition>
  <p:timing>
    <p:tnLst>
      <p:par>
        <p:cTn id="1" dur="indefinite" restart="never" nodeType="tmRoot"/>
      </p:par>
    </p:tnLst>
  </p:timing>
  <p:txStyles>
    <p:titleStyle>
      <a:lvl1pPr algn="l" defTabSz="914400" rtl="0" eaLnBrk="1" latinLnBrk="0" hangingPunct="1">
        <a:spcBef>
          <a:spcPct val="0"/>
        </a:spcBef>
        <a:buNone/>
        <a:defRPr sz="3200" kern="1200">
          <a:solidFill>
            <a:srgbClr val="2C95DD"/>
          </a:solidFill>
          <a:latin typeface="MetaNormalLF-Roman" pitchFamily="34" charset="0"/>
          <a:ea typeface="+mj-ea"/>
          <a:cs typeface="+mj-cs"/>
        </a:defRPr>
      </a:lvl1pPr>
    </p:titleStyle>
    <p:bodyStyle>
      <a:lvl1pPr marL="228600" indent="-228600" algn="l" defTabSz="914400" rtl="0" eaLnBrk="1" latinLnBrk="0" hangingPunct="1">
        <a:spcBef>
          <a:spcPct val="20000"/>
        </a:spcBef>
        <a:buClr>
          <a:srgbClr val="2C95DD"/>
        </a:buClr>
        <a:buFont typeface="Arial" pitchFamily="34" charset="0"/>
        <a:buChar char="•"/>
        <a:defRPr sz="2800" kern="1200">
          <a:solidFill>
            <a:schemeClr val="tx1"/>
          </a:solidFill>
          <a:latin typeface="MetaNormalLF-Roman" pitchFamily="34" charset="0"/>
          <a:ea typeface="+mn-ea"/>
          <a:cs typeface="+mn-cs"/>
        </a:defRPr>
      </a:lvl1pPr>
      <a:lvl2pPr marL="742950" indent="-285750" algn="l" defTabSz="914400" rtl="0" eaLnBrk="1" latinLnBrk="0" hangingPunct="1">
        <a:spcBef>
          <a:spcPct val="20000"/>
        </a:spcBef>
        <a:buClr>
          <a:srgbClr val="2C95DD"/>
        </a:buClr>
        <a:buFont typeface="Arial" pitchFamily="34" charset="0"/>
        <a:buChar char="–"/>
        <a:defRPr sz="2400" kern="1200">
          <a:solidFill>
            <a:schemeClr val="tx1"/>
          </a:solidFill>
          <a:latin typeface="MetaNormalLF-Roman" pitchFamily="34" charset="0"/>
          <a:ea typeface="+mn-ea"/>
          <a:cs typeface="+mn-cs"/>
        </a:defRPr>
      </a:lvl2pPr>
      <a:lvl3pPr marL="1143000" indent="-228600" algn="l" defTabSz="914400" rtl="0" eaLnBrk="1" latinLnBrk="0" hangingPunct="1">
        <a:spcBef>
          <a:spcPct val="20000"/>
        </a:spcBef>
        <a:buClr>
          <a:srgbClr val="2C95DD"/>
        </a:buClr>
        <a:buFont typeface="Arial" pitchFamily="34" charset="0"/>
        <a:buChar char="•"/>
        <a:defRPr sz="2000" kern="1200">
          <a:solidFill>
            <a:schemeClr val="tx1"/>
          </a:solidFill>
          <a:latin typeface="MetaNormalLF-Roman" pitchFamily="34" charset="0"/>
          <a:ea typeface="+mn-ea"/>
          <a:cs typeface="+mn-cs"/>
        </a:defRPr>
      </a:lvl3pPr>
      <a:lvl4pPr marL="1600200" indent="-228600" algn="l" defTabSz="914400" rtl="0" eaLnBrk="1" latinLnBrk="0" hangingPunct="1">
        <a:spcBef>
          <a:spcPct val="20000"/>
        </a:spcBef>
        <a:buClr>
          <a:srgbClr val="2C95DD"/>
        </a:buClr>
        <a:buFont typeface="Arial" pitchFamily="34" charset="0"/>
        <a:buChar char="–"/>
        <a:defRPr sz="1800" kern="1200">
          <a:solidFill>
            <a:schemeClr val="tx1"/>
          </a:solidFill>
          <a:latin typeface="MetaNormalLF-Roman" pitchFamily="34" charset="0"/>
          <a:ea typeface="+mn-ea"/>
          <a:cs typeface="+mn-cs"/>
        </a:defRPr>
      </a:lvl4pPr>
      <a:lvl5pPr marL="2057400" indent="-228600" algn="l" defTabSz="914400" rtl="0" eaLnBrk="1" latinLnBrk="0" hangingPunct="1">
        <a:spcBef>
          <a:spcPct val="20000"/>
        </a:spcBef>
        <a:buClr>
          <a:srgbClr val="2C95DD"/>
        </a:buClr>
        <a:buFont typeface="Arial" pitchFamily="34" charset="0"/>
        <a:buChar char="»"/>
        <a:defRPr sz="1800" kern="1200">
          <a:solidFill>
            <a:schemeClr val="tx1"/>
          </a:solidFill>
          <a:latin typeface="MetaNormalLF-Roman"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6.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9.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9.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6.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8.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6.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6.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6.xml"/></Relationships>
</file>

<file path=ppt/slides/_rels/slide15.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8.png"/><Relationship Id="rId3" Type="http://schemas.openxmlformats.org/officeDocument/2006/relationships/image" Target="../media/image18.png"/><Relationship Id="rId7" Type="http://schemas.openxmlformats.org/officeDocument/2006/relationships/image" Target="../media/image22.png"/><Relationship Id="rId12" Type="http://schemas.openxmlformats.org/officeDocument/2006/relationships/image" Target="../media/image27.png"/><Relationship Id="rId2" Type="http://schemas.openxmlformats.org/officeDocument/2006/relationships/notesSlide" Target="../notesSlides/notesSlide10.xml"/><Relationship Id="rId1" Type="http://schemas.openxmlformats.org/officeDocument/2006/relationships/slideLayout" Target="../slideLayouts/slideLayout30.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 Id="rId14" Type="http://schemas.openxmlformats.org/officeDocument/2006/relationships/image" Target="../media/image29.png"/></Relationships>
</file>

<file path=ppt/slides/_rels/slide16.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30.png"/><Relationship Id="rId7" Type="http://schemas.microsoft.com/office/2007/relationships/hdphoto" Target="../media/hdphoto2.wdp"/><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32.png"/><Relationship Id="rId4" Type="http://schemas.openxmlformats.org/officeDocument/2006/relationships/image" Target="../media/image31.png"/><Relationship Id="rId9" Type="http://schemas.openxmlformats.org/officeDocument/2006/relationships/image" Target="../media/image34.png"/></Relationships>
</file>

<file path=ppt/slides/_rels/slide1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2.xml"/><Relationship Id="rId1" Type="http://schemas.openxmlformats.org/officeDocument/2006/relationships/slideLayout" Target="../slideLayouts/slideLayout9.xml"/><Relationship Id="rId5" Type="http://schemas.openxmlformats.org/officeDocument/2006/relationships/image" Target="../media/image37.png"/><Relationship Id="rId4" Type="http://schemas.openxmlformats.org/officeDocument/2006/relationships/image" Target="../media/image36.png"/></Relationships>
</file>

<file path=ppt/slides/_rels/slide1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3.xml"/><Relationship Id="rId1" Type="http://schemas.openxmlformats.org/officeDocument/2006/relationships/slideLayout" Target="../slideLayouts/slideLayout9.xml"/><Relationship Id="rId5" Type="http://schemas.openxmlformats.org/officeDocument/2006/relationships/image" Target="../media/image37.png"/><Relationship Id="rId4" Type="http://schemas.openxmlformats.org/officeDocument/2006/relationships/image" Target="../media/image36.png"/></Relationships>
</file>

<file path=ppt/slides/_rels/slide1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4.xml"/><Relationship Id="rId1" Type="http://schemas.openxmlformats.org/officeDocument/2006/relationships/slideLayout" Target="../slideLayouts/slideLayout9.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20.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39.png"/><Relationship Id="rId7" Type="http://schemas.openxmlformats.org/officeDocument/2006/relationships/image" Target="../media/image43.png"/><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image" Target="../media/image42.png"/><Relationship Id="rId5" Type="http://schemas.openxmlformats.org/officeDocument/2006/relationships/image" Target="../media/image41.png"/><Relationship Id="rId10" Type="http://schemas.openxmlformats.org/officeDocument/2006/relationships/image" Target="../media/image46.png"/><Relationship Id="rId4" Type="http://schemas.openxmlformats.org/officeDocument/2006/relationships/image" Target="../media/image40.wmf"/><Relationship Id="rId9" Type="http://schemas.openxmlformats.org/officeDocument/2006/relationships/image" Target="../media/image45.png"/></Relationships>
</file>

<file path=ppt/slides/_rels/slide2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6.xml"/><Relationship Id="rId1" Type="http://schemas.openxmlformats.org/officeDocument/2006/relationships/slideLayout" Target="../slideLayouts/slideLayout26.xml"/><Relationship Id="rId5" Type="http://schemas.openxmlformats.org/officeDocument/2006/relationships/image" Target="../media/image49.png"/><Relationship Id="rId4" Type="http://schemas.openxmlformats.org/officeDocument/2006/relationships/image" Target="../media/image48.png"/></Relationships>
</file>

<file path=ppt/slides/_rels/slide22.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image" Target="../media/image40.wmf"/><Relationship Id="rId7" Type="http://schemas.openxmlformats.org/officeDocument/2006/relationships/image" Target="../media/image46.png"/><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2.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52.png"/><Relationship Id="rId7" Type="http://schemas.openxmlformats.org/officeDocument/2006/relationships/image" Target="../media/image56.png"/><Relationship Id="rId2" Type="http://schemas.openxmlformats.org/officeDocument/2006/relationships/notesSlide" Target="../notesSlides/notesSlide20.xml"/><Relationship Id="rId1" Type="http://schemas.openxmlformats.org/officeDocument/2006/relationships/slideLayout" Target="../slideLayouts/slideLayout13.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53.png"/></Relationships>
</file>

<file path=ppt/slides/_rels/slide26.xml.rels><?xml version="1.0" encoding="UTF-8" standalone="yes"?>
<Relationships xmlns="http://schemas.openxmlformats.org/package/2006/relationships"><Relationship Id="rId8" Type="http://schemas.openxmlformats.org/officeDocument/2006/relationships/image" Target="../media/image62.png"/><Relationship Id="rId13" Type="http://schemas.openxmlformats.org/officeDocument/2006/relationships/image" Target="../media/image67.png"/><Relationship Id="rId3" Type="http://schemas.openxmlformats.org/officeDocument/2006/relationships/image" Target="../media/image57.png"/><Relationship Id="rId7" Type="http://schemas.openxmlformats.org/officeDocument/2006/relationships/image" Target="../media/image61.png"/><Relationship Id="rId12" Type="http://schemas.openxmlformats.org/officeDocument/2006/relationships/image" Target="../media/image66.png"/><Relationship Id="rId2" Type="http://schemas.openxmlformats.org/officeDocument/2006/relationships/notesSlide" Target="../notesSlides/notesSlide21.xml"/><Relationship Id="rId1" Type="http://schemas.openxmlformats.org/officeDocument/2006/relationships/slideLayout" Target="../slideLayouts/slideLayout9.xml"/><Relationship Id="rId6" Type="http://schemas.openxmlformats.org/officeDocument/2006/relationships/image" Target="../media/image60.png"/><Relationship Id="rId11" Type="http://schemas.openxmlformats.org/officeDocument/2006/relationships/image" Target="../media/image65.png"/><Relationship Id="rId5" Type="http://schemas.openxmlformats.org/officeDocument/2006/relationships/image" Target="../media/image59.png"/><Relationship Id="rId10" Type="http://schemas.openxmlformats.org/officeDocument/2006/relationships/image" Target="../media/image64.png"/><Relationship Id="rId4" Type="http://schemas.openxmlformats.org/officeDocument/2006/relationships/image" Target="../media/image58.png"/><Relationship Id="rId9" Type="http://schemas.openxmlformats.org/officeDocument/2006/relationships/image" Target="../media/image63.png"/></Relationships>
</file>

<file path=ppt/slides/_rels/slide27.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8" Type="http://schemas.openxmlformats.org/officeDocument/2006/relationships/image" Target="../media/image79.png"/><Relationship Id="rId3" Type="http://schemas.openxmlformats.org/officeDocument/2006/relationships/image" Target="../media/image74.png"/><Relationship Id="rId7" Type="http://schemas.openxmlformats.org/officeDocument/2006/relationships/image" Target="../media/image78.png"/><Relationship Id="rId2" Type="http://schemas.openxmlformats.org/officeDocument/2006/relationships/notesSlide" Target="../notesSlides/notesSlide22.xml"/><Relationship Id="rId1" Type="http://schemas.openxmlformats.org/officeDocument/2006/relationships/slideLayout" Target="../slideLayouts/slideLayout26.xml"/><Relationship Id="rId6" Type="http://schemas.openxmlformats.org/officeDocument/2006/relationships/image" Target="../media/image77.png"/><Relationship Id="rId5" Type="http://schemas.openxmlformats.org/officeDocument/2006/relationships/image" Target="../media/image76.png"/><Relationship Id="rId4" Type="http://schemas.openxmlformats.org/officeDocument/2006/relationships/image" Target="../media/image75.png"/></Relationships>
</file>

<file path=ppt/slides/_rels/slide32.xml.rels><?xml version="1.0" encoding="UTF-8" standalone="yes"?>
<Relationships xmlns="http://schemas.openxmlformats.org/package/2006/relationships"><Relationship Id="rId8" Type="http://schemas.openxmlformats.org/officeDocument/2006/relationships/image" Target="../media/image86.png"/><Relationship Id="rId3" Type="http://schemas.openxmlformats.org/officeDocument/2006/relationships/image" Target="../media/image81.png"/><Relationship Id="rId7" Type="http://schemas.openxmlformats.org/officeDocument/2006/relationships/image" Target="../media/image85.jpeg"/><Relationship Id="rId12" Type="http://schemas.openxmlformats.org/officeDocument/2006/relationships/image" Target="../media/image90.jpeg"/><Relationship Id="rId2" Type="http://schemas.openxmlformats.org/officeDocument/2006/relationships/image" Target="../media/image80.png"/><Relationship Id="rId1" Type="http://schemas.openxmlformats.org/officeDocument/2006/relationships/slideLayout" Target="../slideLayouts/slideLayout26.xml"/><Relationship Id="rId6" Type="http://schemas.openxmlformats.org/officeDocument/2006/relationships/image" Target="../media/image84.png"/><Relationship Id="rId11" Type="http://schemas.openxmlformats.org/officeDocument/2006/relationships/image" Target="../media/image89.png"/><Relationship Id="rId5" Type="http://schemas.openxmlformats.org/officeDocument/2006/relationships/image" Target="../media/image83.png"/><Relationship Id="rId10" Type="http://schemas.openxmlformats.org/officeDocument/2006/relationships/image" Target="../media/image88.png"/><Relationship Id="rId4" Type="http://schemas.openxmlformats.org/officeDocument/2006/relationships/image" Target="../media/image82.png"/><Relationship Id="rId9" Type="http://schemas.openxmlformats.org/officeDocument/2006/relationships/image" Target="../media/image87.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notesSlide" Target="../notesSlides/notesSlide23.xml"/><Relationship Id="rId1" Type="http://schemas.openxmlformats.org/officeDocument/2006/relationships/slideLayout" Target="../slideLayouts/slideLayout30.xml"/><Relationship Id="rId5" Type="http://schemas.openxmlformats.org/officeDocument/2006/relationships/image" Target="../media/image92.png"/><Relationship Id="rId4" Type="http://schemas.microsoft.com/office/2007/relationships/hdphoto" Target="../media/hdphoto15.wdp"/></Relationships>
</file>

<file path=ppt/slides/_rels/slide35.xml.rels><?xml version="1.0" encoding="UTF-8" standalone="yes"?>
<Relationships xmlns="http://schemas.openxmlformats.org/package/2006/relationships"><Relationship Id="rId8" Type="http://schemas.openxmlformats.org/officeDocument/2006/relationships/image" Target="../media/image98.png"/><Relationship Id="rId3" Type="http://schemas.openxmlformats.org/officeDocument/2006/relationships/image" Target="../media/image93.png"/><Relationship Id="rId7" Type="http://schemas.openxmlformats.org/officeDocument/2006/relationships/image" Target="../media/image97.png"/><Relationship Id="rId2" Type="http://schemas.openxmlformats.org/officeDocument/2006/relationships/notesSlide" Target="../notesSlides/notesSlide24.xml"/><Relationship Id="rId1" Type="http://schemas.openxmlformats.org/officeDocument/2006/relationships/slideLayout" Target="../slideLayouts/slideLayout12.xml"/><Relationship Id="rId6" Type="http://schemas.openxmlformats.org/officeDocument/2006/relationships/image" Target="../media/image96.png"/><Relationship Id="rId5" Type="http://schemas.openxmlformats.org/officeDocument/2006/relationships/image" Target="../media/image95.png"/><Relationship Id="rId10" Type="http://schemas.openxmlformats.org/officeDocument/2006/relationships/image" Target="../media/image100.png"/><Relationship Id="rId4" Type="http://schemas.openxmlformats.org/officeDocument/2006/relationships/image" Target="../media/image94.png"/><Relationship Id="rId9" Type="http://schemas.openxmlformats.org/officeDocument/2006/relationships/image" Target="../media/image99.png"/></Relationships>
</file>

<file path=ppt/slides/_rels/slide36.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notesSlide" Target="../notesSlides/notesSlide25.xml"/><Relationship Id="rId1" Type="http://schemas.openxmlformats.org/officeDocument/2006/relationships/slideLayout" Target="../slideLayouts/slideLayout19.xml"/><Relationship Id="rId6" Type="http://schemas.openxmlformats.org/officeDocument/2006/relationships/image" Target="../media/image104.jpeg"/><Relationship Id="rId5" Type="http://schemas.openxmlformats.org/officeDocument/2006/relationships/image" Target="../media/image103.png"/><Relationship Id="rId4" Type="http://schemas.openxmlformats.org/officeDocument/2006/relationships/image" Target="../media/image102.jpeg"/></Relationships>
</file>

<file path=ppt/slides/_rels/slide37.xml.rels><?xml version="1.0" encoding="UTF-8" standalone="yes"?>
<Relationships xmlns="http://schemas.openxmlformats.org/package/2006/relationships"><Relationship Id="rId8" Type="http://schemas.openxmlformats.org/officeDocument/2006/relationships/image" Target="../media/image106.png"/><Relationship Id="rId3" Type="http://schemas.openxmlformats.org/officeDocument/2006/relationships/image" Target="../media/image74.png"/><Relationship Id="rId7" Type="http://schemas.openxmlformats.org/officeDocument/2006/relationships/image" Target="../media/image38.png"/><Relationship Id="rId12" Type="http://schemas.openxmlformats.org/officeDocument/2006/relationships/image" Target="../media/image110.png"/><Relationship Id="rId2" Type="http://schemas.openxmlformats.org/officeDocument/2006/relationships/notesSlide" Target="../notesSlides/notesSlide26.xml"/><Relationship Id="rId1" Type="http://schemas.openxmlformats.org/officeDocument/2006/relationships/slideLayout" Target="../slideLayouts/slideLayout26.xml"/><Relationship Id="rId6" Type="http://schemas.openxmlformats.org/officeDocument/2006/relationships/image" Target="../media/image78.png"/><Relationship Id="rId11" Type="http://schemas.openxmlformats.org/officeDocument/2006/relationships/image" Target="../media/image109.png"/><Relationship Id="rId5" Type="http://schemas.openxmlformats.org/officeDocument/2006/relationships/image" Target="../media/image77.png"/><Relationship Id="rId10" Type="http://schemas.openxmlformats.org/officeDocument/2006/relationships/image" Target="../media/image108.png"/><Relationship Id="rId4" Type="http://schemas.openxmlformats.org/officeDocument/2006/relationships/image" Target="../media/image105.jpeg"/><Relationship Id="rId9" Type="http://schemas.openxmlformats.org/officeDocument/2006/relationships/image" Target="../media/image107.jpeg"/></Relationships>
</file>

<file path=ppt/slides/_rels/slide38.xml.rels><?xml version="1.0" encoding="UTF-8" standalone="yes"?>
<Relationships xmlns="http://schemas.openxmlformats.org/package/2006/relationships"><Relationship Id="rId8" Type="http://schemas.openxmlformats.org/officeDocument/2006/relationships/image" Target="../media/image116.png"/><Relationship Id="rId3" Type="http://schemas.openxmlformats.org/officeDocument/2006/relationships/image" Target="../media/image111.png"/><Relationship Id="rId7" Type="http://schemas.openxmlformats.org/officeDocument/2006/relationships/image" Target="../media/image115.png"/><Relationship Id="rId2" Type="http://schemas.openxmlformats.org/officeDocument/2006/relationships/notesSlide" Target="../notesSlides/notesSlide27.xml"/><Relationship Id="rId1" Type="http://schemas.openxmlformats.org/officeDocument/2006/relationships/slideLayout" Target="../slideLayouts/slideLayout30.xml"/><Relationship Id="rId6" Type="http://schemas.openxmlformats.org/officeDocument/2006/relationships/image" Target="../media/image114.png"/><Relationship Id="rId5" Type="http://schemas.openxmlformats.org/officeDocument/2006/relationships/image" Target="../media/image113.png"/><Relationship Id="rId10" Type="http://schemas.openxmlformats.org/officeDocument/2006/relationships/image" Target="../media/image118.png"/><Relationship Id="rId4" Type="http://schemas.openxmlformats.org/officeDocument/2006/relationships/image" Target="../media/image112.png"/><Relationship Id="rId9" Type="http://schemas.openxmlformats.org/officeDocument/2006/relationships/image" Target="../media/image117.jpeg"/></Relationships>
</file>

<file path=ppt/slides/_rels/slide39.xml.rels><?xml version="1.0" encoding="UTF-8" standalone="yes"?>
<Relationships xmlns="http://schemas.openxmlformats.org/package/2006/relationships"><Relationship Id="rId8" Type="http://schemas.openxmlformats.org/officeDocument/2006/relationships/image" Target="../media/image124.png"/><Relationship Id="rId3" Type="http://schemas.openxmlformats.org/officeDocument/2006/relationships/image" Target="../media/image119.jpeg"/><Relationship Id="rId7" Type="http://schemas.openxmlformats.org/officeDocument/2006/relationships/image" Target="../media/image123.png"/><Relationship Id="rId2" Type="http://schemas.openxmlformats.org/officeDocument/2006/relationships/notesSlide" Target="../notesSlides/notesSlide28.xml"/><Relationship Id="rId1" Type="http://schemas.openxmlformats.org/officeDocument/2006/relationships/slideLayout" Target="../slideLayouts/slideLayout8.xml"/><Relationship Id="rId6" Type="http://schemas.openxmlformats.org/officeDocument/2006/relationships/image" Target="../media/image122.png"/><Relationship Id="rId5" Type="http://schemas.openxmlformats.org/officeDocument/2006/relationships/image" Target="../media/image121.png"/><Relationship Id="rId4" Type="http://schemas.openxmlformats.org/officeDocument/2006/relationships/image" Target="../media/image120.png"/></Relationships>
</file>

<file path=ppt/slides/_rels/slide40.xml.rels><?xml version="1.0" encoding="UTF-8" standalone="yes"?>
<Relationships xmlns="http://schemas.openxmlformats.org/package/2006/relationships"><Relationship Id="rId8" Type="http://schemas.openxmlformats.org/officeDocument/2006/relationships/image" Target="../media/image130.png"/><Relationship Id="rId13" Type="http://schemas.openxmlformats.org/officeDocument/2006/relationships/image" Target="../media/image135.png"/><Relationship Id="rId18" Type="http://schemas.openxmlformats.org/officeDocument/2006/relationships/image" Target="../media/image140.png"/><Relationship Id="rId26" Type="http://schemas.openxmlformats.org/officeDocument/2006/relationships/image" Target="../media/image148.png"/><Relationship Id="rId3" Type="http://schemas.openxmlformats.org/officeDocument/2006/relationships/image" Target="../media/image125.png"/><Relationship Id="rId21" Type="http://schemas.openxmlformats.org/officeDocument/2006/relationships/image" Target="../media/image143.png"/><Relationship Id="rId34" Type="http://schemas.openxmlformats.org/officeDocument/2006/relationships/image" Target="../media/image156.png"/><Relationship Id="rId7" Type="http://schemas.openxmlformats.org/officeDocument/2006/relationships/image" Target="../media/image129.png"/><Relationship Id="rId12" Type="http://schemas.openxmlformats.org/officeDocument/2006/relationships/image" Target="../media/image134.png"/><Relationship Id="rId17" Type="http://schemas.openxmlformats.org/officeDocument/2006/relationships/image" Target="../media/image139.png"/><Relationship Id="rId25" Type="http://schemas.openxmlformats.org/officeDocument/2006/relationships/image" Target="../media/image147.png"/><Relationship Id="rId33" Type="http://schemas.openxmlformats.org/officeDocument/2006/relationships/image" Target="../media/image155.png"/><Relationship Id="rId2" Type="http://schemas.openxmlformats.org/officeDocument/2006/relationships/notesSlide" Target="../notesSlides/notesSlide29.xml"/><Relationship Id="rId16" Type="http://schemas.openxmlformats.org/officeDocument/2006/relationships/image" Target="../media/image138.png"/><Relationship Id="rId20" Type="http://schemas.openxmlformats.org/officeDocument/2006/relationships/image" Target="../media/image142.png"/><Relationship Id="rId29" Type="http://schemas.openxmlformats.org/officeDocument/2006/relationships/image" Target="../media/image151.png"/><Relationship Id="rId1" Type="http://schemas.openxmlformats.org/officeDocument/2006/relationships/slideLayout" Target="../slideLayouts/slideLayout29.xml"/><Relationship Id="rId6" Type="http://schemas.openxmlformats.org/officeDocument/2006/relationships/image" Target="../media/image128.png"/><Relationship Id="rId11" Type="http://schemas.openxmlformats.org/officeDocument/2006/relationships/image" Target="../media/image133.png"/><Relationship Id="rId24" Type="http://schemas.openxmlformats.org/officeDocument/2006/relationships/image" Target="../media/image146.png"/><Relationship Id="rId32" Type="http://schemas.openxmlformats.org/officeDocument/2006/relationships/image" Target="../media/image154.png"/><Relationship Id="rId5" Type="http://schemas.openxmlformats.org/officeDocument/2006/relationships/image" Target="../media/image127.png"/><Relationship Id="rId15" Type="http://schemas.openxmlformats.org/officeDocument/2006/relationships/image" Target="../media/image137.png"/><Relationship Id="rId23" Type="http://schemas.openxmlformats.org/officeDocument/2006/relationships/image" Target="../media/image145.png"/><Relationship Id="rId28" Type="http://schemas.openxmlformats.org/officeDocument/2006/relationships/image" Target="../media/image150.png"/><Relationship Id="rId36" Type="http://schemas.openxmlformats.org/officeDocument/2006/relationships/image" Target="../media/image158.png"/><Relationship Id="rId10" Type="http://schemas.openxmlformats.org/officeDocument/2006/relationships/image" Target="../media/image132.png"/><Relationship Id="rId19" Type="http://schemas.openxmlformats.org/officeDocument/2006/relationships/image" Target="../media/image141.png"/><Relationship Id="rId31" Type="http://schemas.openxmlformats.org/officeDocument/2006/relationships/image" Target="../media/image153.png"/><Relationship Id="rId4" Type="http://schemas.openxmlformats.org/officeDocument/2006/relationships/image" Target="../media/image126.png"/><Relationship Id="rId9" Type="http://schemas.openxmlformats.org/officeDocument/2006/relationships/image" Target="../media/image131.png"/><Relationship Id="rId14" Type="http://schemas.openxmlformats.org/officeDocument/2006/relationships/image" Target="../media/image136.png"/><Relationship Id="rId22" Type="http://schemas.openxmlformats.org/officeDocument/2006/relationships/image" Target="../media/image144.png"/><Relationship Id="rId27" Type="http://schemas.openxmlformats.org/officeDocument/2006/relationships/image" Target="../media/image149.png"/><Relationship Id="rId30" Type="http://schemas.openxmlformats.org/officeDocument/2006/relationships/image" Target="../media/image152.png"/><Relationship Id="rId35" Type="http://schemas.openxmlformats.org/officeDocument/2006/relationships/image" Target="../media/image157.png"/></Relationships>
</file>

<file path=ppt/slides/_rels/slide41.xml.rels><?xml version="1.0" encoding="UTF-8" standalone="yes"?>
<Relationships xmlns="http://schemas.openxmlformats.org/package/2006/relationships"><Relationship Id="rId3" Type="http://schemas.openxmlformats.org/officeDocument/2006/relationships/image" Target="../media/image159.png"/><Relationship Id="rId2" Type="http://schemas.openxmlformats.org/officeDocument/2006/relationships/notesSlide" Target="../notesSlides/notesSlide30.xml"/><Relationship Id="rId1" Type="http://schemas.openxmlformats.org/officeDocument/2006/relationships/slideLayout" Target="../slideLayouts/slideLayout29.xml"/></Relationships>
</file>

<file path=ppt/slides/_rels/slide42.xml.rels><?xml version="1.0" encoding="UTF-8" standalone="yes"?>
<Relationships xmlns="http://schemas.openxmlformats.org/package/2006/relationships"><Relationship Id="rId3" Type="http://schemas.openxmlformats.org/officeDocument/2006/relationships/image" Target="../media/image161.jpeg"/><Relationship Id="rId2" Type="http://schemas.openxmlformats.org/officeDocument/2006/relationships/image" Target="../media/image160.jpeg"/><Relationship Id="rId1" Type="http://schemas.openxmlformats.org/officeDocument/2006/relationships/slideLayout" Target="../slideLayouts/slideLayout28.xml"/></Relationships>
</file>

<file path=ppt/slides/_rels/slide43.xml.rels><?xml version="1.0" encoding="UTF-8" standalone="yes"?>
<Relationships xmlns="http://schemas.openxmlformats.org/package/2006/relationships"><Relationship Id="rId3" Type="http://schemas.openxmlformats.org/officeDocument/2006/relationships/image" Target="../media/image162.jpeg"/><Relationship Id="rId2" Type="http://schemas.openxmlformats.org/officeDocument/2006/relationships/notesSlide" Target="../notesSlides/notesSlide31.xml"/><Relationship Id="rId1" Type="http://schemas.openxmlformats.org/officeDocument/2006/relationships/slideLayout" Target="../slideLayouts/slideLayout2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728912" y="624285"/>
            <a:ext cx="6048376" cy="1969770"/>
          </a:xfrm>
        </p:spPr>
        <p:txBody>
          <a:bodyPr/>
          <a:lstStyle/>
          <a:p>
            <a:r>
              <a:rPr lang="ru-RU" sz="3200" dirty="0" smtClean="0"/>
              <a:t>Построение виртуальных инфраструктур для бизнес приложений под VMware от ЕМС</a:t>
            </a:r>
            <a:endParaRPr lang="en-US" sz="3200" dirty="0"/>
          </a:p>
        </p:txBody>
      </p:sp>
      <p:sp>
        <p:nvSpPr>
          <p:cNvPr id="3" name="Subtitle 2"/>
          <p:cNvSpPr>
            <a:spLocks noGrp="1"/>
          </p:cNvSpPr>
          <p:nvPr>
            <p:ph type="subTitle" idx="1"/>
          </p:nvPr>
        </p:nvSpPr>
        <p:spPr/>
        <p:txBody>
          <a:bodyPr/>
          <a:lstStyle/>
          <a:p>
            <a:r>
              <a:rPr lang="ru-RU" dirty="0" err="1" smtClean="0"/>
              <a:t>Латышевский</a:t>
            </a:r>
            <a:r>
              <a:rPr lang="ru-RU" dirty="0" smtClean="0"/>
              <a:t> Юрий</a:t>
            </a:r>
            <a:endParaRPr lang="en-US" dirty="0"/>
          </a:p>
        </p:txBody>
      </p:sp>
      <p:sp>
        <p:nvSpPr>
          <p:cNvPr id="5" name="Content Placeholder 4"/>
          <p:cNvSpPr>
            <a:spLocks noGrp="1"/>
          </p:cNvSpPr>
          <p:nvPr>
            <p:ph sz="quarter" idx="11"/>
          </p:nvPr>
        </p:nvSpPr>
        <p:spPr/>
        <p:txBody>
          <a:bodyPr/>
          <a:lstStyle/>
          <a:p>
            <a:r>
              <a:rPr lang="ru-RU" dirty="0" smtClean="0"/>
              <a:t>Технический консультант ЕМС Киев</a:t>
            </a:r>
            <a:endParaRPr lang="en-US" dirty="0"/>
          </a:p>
        </p:txBody>
      </p:sp>
      <p:pic>
        <p:nvPicPr>
          <p:cNvPr id="6" name="Picture Placeholder 5"/>
          <p:cNvPicPr>
            <a:picLocks noGrp="1" noChangeAspect="1"/>
          </p:cNvPicPr>
          <p:nvPr>
            <p:ph type="pic" idx="10"/>
          </p:nvPr>
        </p:nvPicPr>
        <p:blipFill rotWithShape="1">
          <a:blip r:embed="rId2" cstate="screen">
            <a:extLst>
              <a:ext uri="{28A0092B-C50C-407E-A947-70E740481C1C}">
                <a14:useLocalDpi xmlns="" xmlns:a14="http://schemas.microsoft.com/office/drawing/2010/main"/>
              </a:ext>
            </a:extLst>
          </a:blip>
          <a:srcRect l="28530" r="28530"/>
          <a:stretch/>
        </p:blipFill>
        <p:spPr bwMode="gray">
          <a:prstGeom prst="rect">
            <a:avLst/>
          </a:prstGeom>
        </p:spPr>
      </p:pic>
    </p:spTree>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p:cNvSpPr>
            <a:spLocks noGrp="1"/>
          </p:cNvSpPr>
          <p:nvPr>
            <p:ph type="subTitle" idx="1"/>
          </p:nvPr>
        </p:nvSpPr>
        <p:spPr>
          <a:xfrm>
            <a:off x="259772" y="937208"/>
            <a:ext cx="8603673" cy="5609071"/>
          </a:xfrm>
        </p:spPr>
        <p:txBody>
          <a:bodyPr/>
          <a:lstStyle/>
          <a:p>
            <a:r>
              <a:rPr lang="ru-RU" sz="2400" dirty="0" smtClean="0">
                <a:solidFill>
                  <a:srgbClr val="3A94D0"/>
                </a:solidFill>
                <a:latin typeface="+mj-lt"/>
                <a:ea typeface="+mj-ea"/>
                <a:cs typeface="+mj-cs"/>
              </a:rPr>
              <a:t>Стоимость хранения:</a:t>
            </a:r>
          </a:p>
          <a:p>
            <a:pPr lvl="1" algn="l">
              <a:buFont typeface="Arial" pitchFamily="34" charset="0"/>
              <a:buChar char="•"/>
            </a:pPr>
            <a:r>
              <a:rPr lang="ru-RU" dirty="0" smtClean="0"/>
              <a:t>Дилемма «производительность - занимаемое пространство» или как с каждого диска получить максимум</a:t>
            </a:r>
          </a:p>
          <a:p>
            <a:pPr lvl="1" algn="l">
              <a:buFont typeface="Arial" pitchFamily="34" charset="0"/>
              <a:buChar char="•"/>
            </a:pPr>
            <a:r>
              <a:rPr lang="ru-RU" dirty="0" smtClean="0"/>
              <a:t>Много разных приложений со своими уровнями обслуживания на одной дисковой системе</a:t>
            </a:r>
          </a:p>
          <a:p>
            <a:pPr lvl="1" algn="l">
              <a:buFont typeface="Arial" pitchFamily="34" charset="0"/>
              <a:buChar char="•"/>
            </a:pPr>
            <a:r>
              <a:rPr lang="ru-RU" dirty="0" smtClean="0"/>
              <a:t>Управление и автоматизация оптимизации</a:t>
            </a:r>
          </a:p>
          <a:p>
            <a:pPr>
              <a:buFont typeface="Arial" pitchFamily="34" charset="0"/>
              <a:buChar char="•"/>
            </a:pPr>
            <a:endParaRPr lang="ru-RU" dirty="0" smtClean="0"/>
          </a:p>
          <a:p>
            <a:r>
              <a:rPr lang="ru-RU" sz="2400" dirty="0" smtClean="0">
                <a:solidFill>
                  <a:srgbClr val="3A94D0"/>
                </a:solidFill>
                <a:latin typeface="+mj-lt"/>
                <a:ea typeface="+mj-ea"/>
                <a:cs typeface="+mj-cs"/>
              </a:rPr>
              <a:t>Управление:</a:t>
            </a:r>
          </a:p>
          <a:p>
            <a:pPr lvl="1" algn="l">
              <a:buFont typeface="Arial" pitchFamily="34" charset="0"/>
              <a:buChar char="•"/>
            </a:pPr>
            <a:r>
              <a:rPr lang="ru-RU" dirty="0" smtClean="0"/>
              <a:t>Выделение ресурсов</a:t>
            </a:r>
          </a:p>
          <a:p>
            <a:pPr lvl="1" algn="l">
              <a:buFont typeface="Arial" pitchFamily="34" charset="0"/>
              <a:buChar char="•"/>
            </a:pPr>
            <a:r>
              <a:rPr lang="ru-RU" dirty="0" smtClean="0"/>
              <a:t>Разграничение доступа</a:t>
            </a:r>
          </a:p>
          <a:p>
            <a:pPr lvl="1" algn="l">
              <a:buFont typeface="Arial" pitchFamily="34" charset="0"/>
              <a:buChar char="•"/>
            </a:pPr>
            <a:r>
              <a:rPr lang="ru-RU" dirty="0" smtClean="0"/>
              <a:t>Интеграция </a:t>
            </a:r>
          </a:p>
          <a:p>
            <a:endParaRPr lang="en-US" dirty="0"/>
          </a:p>
        </p:txBody>
      </p:sp>
      <p:sp>
        <p:nvSpPr>
          <p:cNvPr id="7" name="Rectangle 6"/>
          <p:cNvSpPr/>
          <p:nvPr/>
        </p:nvSpPr>
        <p:spPr>
          <a:xfrm>
            <a:off x="663285" y="147843"/>
            <a:ext cx="7389670" cy="523220"/>
          </a:xfrm>
          <a:prstGeom prst="rect">
            <a:avLst/>
          </a:prstGeom>
        </p:spPr>
        <p:txBody>
          <a:bodyPr wrap="square">
            <a:spAutoFit/>
          </a:bodyPr>
          <a:lstStyle/>
          <a:p>
            <a:r>
              <a:rPr lang="ru-RU" sz="2800" dirty="0" smtClean="0">
                <a:solidFill>
                  <a:schemeClr val="accent1"/>
                </a:solidFill>
              </a:rPr>
              <a:t>Рассматриваемые вопросы:</a:t>
            </a:r>
            <a:endParaRPr lang="en-US" sz="2800" dirty="0"/>
          </a:p>
        </p:txBody>
      </p:sp>
    </p:spTree>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5" name="Group 154"/>
          <p:cNvGrpSpPr/>
          <p:nvPr/>
        </p:nvGrpSpPr>
        <p:grpSpPr>
          <a:xfrm>
            <a:off x="3720523" y="2957944"/>
            <a:ext cx="4699084" cy="2807690"/>
            <a:chOff x="3791773" y="2482944"/>
            <a:chExt cx="4699084" cy="2807690"/>
          </a:xfrm>
        </p:grpSpPr>
        <p:sp>
          <p:nvSpPr>
            <p:cNvPr id="154" name="Right Arrow 153"/>
            <p:cNvSpPr/>
            <p:nvPr/>
          </p:nvSpPr>
          <p:spPr>
            <a:xfrm rot="5400000">
              <a:off x="7125693" y="2969334"/>
              <a:ext cx="1851553" cy="87877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2" name="Right Arrow 151"/>
            <p:cNvSpPr/>
            <p:nvPr/>
          </p:nvSpPr>
          <p:spPr>
            <a:xfrm rot="2496559">
              <a:off x="3791773" y="2697658"/>
              <a:ext cx="2159269" cy="87877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 name="Right Arrow 152"/>
            <p:cNvSpPr/>
            <p:nvPr/>
          </p:nvSpPr>
          <p:spPr>
            <a:xfrm>
              <a:off x="4064861" y="4411860"/>
              <a:ext cx="1148407" cy="87877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243" name="Text Box 3"/>
          <p:cNvSpPr txBox="1">
            <a:spLocks noChangeArrowheads="1"/>
          </p:cNvSpPr>
          <p:nvPr/>
        </p:nvSpPr>
        <p:spPr bwMode="auto">
          <a:xfrm>
            <a:off x="2676609" y="2015659"/>
            <a:ext cx="349250" cy="228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non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ctr"/>
            <a:r>
              <a:rPr lang="de-AT" sz="1400" b="1" baseline="-25000">
                <a:solidFill>
                  <a:schemeClr val="bg1"/>
                </a:solidFill>
                <a:latin typeface="Univers LT Std 55"/>
              </a:rPr>
              <a:t>CH</a:t>
            </a:r>
          </a:p>
        </p:txBody>
      </p:sp>
      <p:sp>
        <p:nvSpPr>
          <p:cNvPr id="10249" name="Text Box 21"/>
          <p:cNvSpPr txBox="1">
            <a:spLocks noChangeArrowheads="1"/>
          </p:cNvSpPr>
          <p:nvPr/>
        </p:nvSpPr>
        <p:spPr bwMode="auto">
          <a:xfrm>
            <a:off x="2924259" y="2174409"/>
            <a:ext cx="385763" cy="260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non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ctr"/>
            <a:r>
              <a:rPr lang="de-AT" sz="1600" b="1" baseline="-25000">
                <a:solidFill>
                  <a:schemeClr val="bg1"/>
                </a:solidFill>
                <a:latin typeface="Univers LT Std 55"/>
              </a:rPr>
              <a:t>CH</a:t>
            </a:r>
          </a:p>
        </p:txBody>
      </p:sp>
      <p:sp>
        <p:nvSpPr>
          <p:cNvPr id="10255" name="Text Box 33"/>
          <p:cNvSpPr txBox="1">
            <a:spLocks noChangeArrowheads="1"/>
          </p:cNvSpPr>
          <p:nvPr/>
        </p:nvSpPr>
        <p:spPr bwMode="auto">
          <a:xfrm>
            <a:off x="321750" y="5499185"/>
            <a:ext cx="361950" cy="228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non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ctr"/>
            <a:r>
              <a:rPr lang="de-AT" sz="1400" b="1" baseline="-25000">
                <a:solidFill>
                  <a:schemeClr val="bg1"/>
                </a:solidFill>
                <a:latin typeface="Univers LT Std 55"/>
              </a:rPr>
              <a:t>MD</a:t>
            </a:r>
          </a:p>
        </p:txBody>
      </p:sp>
      <p:sp>
        <p:nvSpPr>
          <p:cNvPr id="10258" name="Text Box 36"/>
          <p:cNvSpPr txBox="1">
            <a:spLocks noChangeArrowheads="1"/>
          </p:cNvSpPr>
          <p:nvPr/>
        </p:nvSpPr>
        <p:spPr bwMode="auto">
          <a:xfrm>
            <a:off x="678876" y="5777678"/>
            <a:ext cx="349250" cy="228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non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ctr"/>
            <a:r>
              <a:rPr lang="de-AT" sz="1400" b="1" baseline="-25000">
                <a:solidFill>
                  <a:schemeClr val="bg1"/>
                </a:solidFill>
                <a:latin typeface="Univers LT Std 55"/>
              </a:rPr>
              <a:t>UA</a:t>
            </a:r>
          </a:p>
        </p:txBody>
      </p:sp>
      <p:sp>
        <p:nvSpPr>
          <p:cNvPr id="10262" name="Text Box 40"/>
          <p:cNvSpPr txBox="1">
            <a:spLocks noChangeArrowheads="1"/>
          </p:cNvSpPr>
          <p:nvPr/>
        </p:nvSpPr>
        <p:spPr bwMode="auto">
          <a:xfrm>
            <a:off x="8494138" y="2418347"/>
            <a:ext cx="349250" cy="228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non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ctr"/>
            <a:r>
              <a:rPr lang="de-AT" sz="1400" b="1" baseline="-25000">
                <a:solidFill>
                  <a:schemeClr val="bg1"/>
                </a:solidFill>
                <a:latin typeface="Univers LT Std 55"/>
              </a:rPr>
              <a:t>RU</a:t>
            </a:r>
          </a:p>
        </p:txBody>
      </p:sp>
      <p:sp>
        <p:nvSpPr>
          <p:cNvPr id="10268" name="Text Box 50"/>
          <p:cNvSpPr txBox="1">
            <a:spLocks noChangeArrowheads="1"/>
          </p:cNvSpPr>
          <p:nvPr/>
        </p:nvSpPr>
        <p:spPr bwMode="auto">
          <a:xfrm>
            <a:off x="358963" y="6091575"/>
            <a:ext cx="425450" cy="228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non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ctr"/>
            <a:r>
              <a:rPr lang="de-AT" sz="1400" b="1" baseline="-25000">
                <a:solidFill>
                  <a:schemeClr val="bg1"/>
                </a:solidFill>
                <a:latin typeface="Univers LT Std 55"/>
              </a:rPr>
              <a:t>USA</a:t>
            </a:r>
          </a:p>
        </p:txBody>
      </p:sp>
      <p:sp>
        <p:nvSpPr>
          <p:cNvPr id="10269" name="Text Box 51"/>
          <p:cNvSpPr txBox="1">
            <a:spLocks noChangeArrowheads="1"/>
          </p:cNvSpPr>
          <p:nvPr/>
        </p:nvSpPr>
        <p:spPr bwMode="auto">
          <a:xfrm>
            <a:off x="1422484" y="2777659"/>
            <a:ext cx="381000" cy="228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non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ctr"/>
            <a:r>
              <a:rPr lang="de-AT" sz="1400" b="1" baseline="-25000">
                <a:solidFill>
                  <a:schemeClr val="bg1"/>
                </a:solidFill>
                <a:latin typeface="Univers LT Std 55"/>
              </a:rPr>
              <a:t>CHI</a:t>
            </a:r>
          </a:p>
        </p:txBody>
      </p:sp>
      <p:sp>
        <p:nvSpPr>
          <p:cNvPr id="10271" name="Text Box 60"/>
          <p:cNvSpPr txBox="1">
            <a:spLocks noChangeArrowheads="1"/>
          </p:cNvSpPr>
          <p:nvPr/>
        </p:nvSpPr>
        <p:spPr bwMode="auto">
          <a:xfrm>
            <a:off x="8924925" y="6629400"/>
            <a:ext cx="254000" cy="244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r"/>
            <a:fld id="{B33C479C-9915-410F-9C22-201F02894623}" type="slidenum">
              <a:rPr lang="de-DE" sz="1000">
                <a:solidFill>
                  <a:schemeClr val="bg1"/>
                </a:solidFill>
                <a:latin typeface="Univers 55"/>
              </a:rPr>
              <a:pPr algn="r"/>
              <a:t>3</a:t>
            </a:fld>
            <a:endParaRPr lang="de-DE" sz="1000">
              <a:solidFill>
                <a:schemeClr val="bg1"/>
              </a:solidFill>
              <a:latin typeface="Univers 55"/>
            </a:endParaRPr>
          </a:p>
        </p:txBody>
      </p:sp>
      <p:sp>
        <p:nvSpPr>
          <p:cNvPr id="43" name="AutoShape 9"/>
          <p:cNvSpPr>
            <a:spLocks noChangeArrowheads="1"/>
          </p:cNvSpPr>
          <p:nvPr/>
        </p:nvSpPr>
        <p:spPr bwMode="gray">
          <a:xfrm>
            <a:off x="600159" y="1985497"/>
            <a:ext cx="428625" cy="941387"/>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44" name="AutoShape 10"/>
          <p:cNvSpPr>
            <a:spLocks noChangeArrowheads="1"/>
          </p:cNvSpPr>
          <p:nvPr/>
        </p:nvSpPr>
        <p:spPr bwMode="gray">
          <a:xfrm>
            <a:off x="1135147" y="1985497"/>
            <a:ext cx="428625" cy="941387"/>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45" name="AutoShape 11"/>
          <p:cNvSpPr>
            <a:spLocks noChangeArrowheads="1"/>
          </p:cNvSpPr>
          <p:nvPr/>
        </p:nvSpPr>
        <p:spPr bwMode="gray">
          <a:xfrm>
            <a:off x="1709822" y="1985497"/>
            <a:ext cx="423862" cy="941387"/>
          </a:xfrm>
          <a:prstGeom prst="can">
            <a:avLst>
              <a:gd name="adj" fmla="val 55524"/>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46" name="AutoShape 12"/>
          <p:cNvSpPr>
            <a:spLocks noChangeArrowheads="1"/>
          </p:cNvSpPr>
          <p:nvPr/>
        </p:nvSpPr>
        <p:spPr bwMode="gray">
          <a:xfrm>
            <a:off x="2274972" y="1985497"/>
            <a:ext cx="428625" cy="941387"/>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47" name="AutoShape 13"/>
          <p:cNvSpPr>
            <a:spLocks noChangeArrowheads="1"/>
          </p:cNvSpPr>
          <p:nvPr/>
        </p:nvSpPr>
        <p:spPr bwMode="gray">
          <a:xfrm>
            <a:off x="2849647" y="1985497"/>
            <a:ext cx="423862" cy="941387"/>
          </a:xfrm>
          <a:prstGeom prst="can">
            <a:avLst>
              <a:gd name="adj" fmla="val 55524"/>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48" name="AutoShape 14"/>
          <p:cNvSpPr>
            <a:spLocks noChangeArrowheads="1"/>
          </p:cNvSpPr>
          <p:nvPr/>
        </p:nvSpPr>
        <p:spPr bwMode="gray">
          <a:xfrm>
            <a:off x="3400509" y="1985497"/>
            <a:ext cx="428625" cy="941387"/>
          </a:xfrm>
          <a:prstGeom prst="can">
            <a:avLst>
              <a:gd name="adj" fmla="val 54907"/>
            </a:avLst>
          </a:prstGeom>
          <a:ln>
            <a:headEnd/>
            <a:tailEnd/>
          </a:ln>
        </p:spPr>
        <p:style>
          <a:lnRef idx="1">
            <a:schemeClr val="accent5"/>
          </a:lnRef>
          <a:fillRef idx="3">
            <a:schemeClr val="accent5"/>
          </a:fillRef>
          <a:effectRef idx="2">
            <a:schemeClr val="accent5"/>
          </a:effectRef>
          <a:fontRef idx="minor">
            <a:schemeClr val="lt1"/>
          </a:fontRef>
        </p:style>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50" name="Rectangle 16"/>
          <p:cNvSpPr>
            <a:spLocks noChangeArrowheads="1"/>
          </p:cNvSpPr>
          <p:nvPr/>
        </p:nvSpPr>
        <p:spPr bwMode="ltGray">
          <a:xfrm>
            <a:off x="508084" y="2220684"/>
            <a:ext cx="3376613" cy="570004"/>
          </a:xfrm>
          <a:prstGeom prst="rect">
            <a:avLst/>
          </a:prstGeom>
          <a:solidFill>
            <a:schemeClr val="accent5">
              <a:lumMod val="75000"/>
              <a:alpha val="50000"/>
            </a:schemeClr>
          </a:solidFill>
          <a:ln w="19050">
            <a:solidFill>
              <a:srgbClr val="000000"/>
            </a:solidFill>
            <a:miter lim="800000"/>
            <a:headEnd/>
            <a:tailEnd/>
          </a:ln>
        </p:spPr>
        <p:txBody>
          <a:bodyPr wrap="none" anchor="ctr"/>
          <a:lstStyle/>
          <a:p>
            <a:pPr>
              <a:spcBef>
                <a:spcPct val="20000"/>
              </a:spcBef>
            </a:pPr>
            <a:r>
              <a:rPr lang="en-US" sz="900" b="1">
                <a:solidFill>
                  <a:schemeClr val="bg1"/>
                </a:solidFill>
              </a:rPr>
              <a:t>LUN 0</a:t>
            </a:r>
          </a:p>
        </p:txBody>
      </p:sp>
      <p:sp>
        <p:nvSpPr>
          <p:cNvPr id="72" name="AutoShape 38"/>
          <p:cNvSpPr>
            <a:spLocks noChangeAspect="1" noChangeArrowheads="1"/>
          </p:cNvSpPr>
          <p:nvPr/>
        </p:nvSpPr>
        <p:spPr bwMode="gray">
          <a:xfrm>
            <a:off x="1473469" y="1377521"/>
            <a:ext cx="528637" cy="531813"/>
          </a:xfrm>
          <a:prstGeom prst="can">
            <a:avLst>
              <a:gd name="adj" fmla="val 25150"/>
            </a:avLst>
          </a:prstGeom>
          <a:gradFill rotWithShape="0">
            <a:gsLst>
              <a:gs pos="0">
                <a:schemeClr val="accent1">
                  <a:gamma/>
                  <a:shade val="56078"/>
                  <a:invGamma/>
                </a:schemeClr>
              </a:gs>
              <a:gs pos="50000">
                <a:schemeClr val="accent1"/>
              </a:gs>
              <a:gs pos="100000">
                <a:schemeClr val="accent1">
                  <a:gamma/>
                  <a:shade val="56078"/>
                  <a:invGamma/>
                </a:schemeClr>
              </a:gs>
            </a:gsLst>
            <a:lin ang="0" scaled="1"/>
          </a:gradFill>
          <a:ln w="19050">
            <a:solidFill>
              <a:srgbClr val="000000"/>
            </a:solidFill>
            <a:round/>
            <a:headEnd/>
            <a:tailEnd/>
          </a:ln>
          <a:effectLst/>
        </p:spPr>
        <p:txBody>
          <a:bodyPr wrap="none" anchor="ctr" anchorCtr="1"/>
          <a:lstStyle/>
          <a:p>
            <a:pPr eaLnBrk="0" hangingPunct="0">
              <a:spcBef>
                <a:spcPct val="0"/>
              </a:spcBef>
              <a:defRPr/>
            </a:pPr>
            <a:r>
              <a:rPr lang="ru-RU" sz="1400" b="1" dirty="0" smtClean="0">
                <a:solidFill>
                  <a:schemeClr val="bg1"/>
                </a:solidFill>
                <a:effectLst>
                  <a:outerShdw blurRad="38100" dist="38100" dir="2700000" algn="tl">
                    <a:srgbClr val="000000"/>
                  </a:outerShdw>
                </a:effectLst>
              </a:rPr>
              <a:t>90%</a:t>
            </a:r>
            <a:endParaRPr lang="de-CH" sz="1400" b="1" dirty="0">
              <a:solidFill>
                <a:schemeClr val="bg1"/>
              </a:solidFill>
              <a:effectLst>
                <a:outerShdw blurRad="38100" dist="38100" dir="2700000" algn="tl">
                  <a:srgbClr val="000000"/>
                </a:outerShdw>
              </a:effectLst>
            </a:endParaRPr>
          </a:p>
        </p:txBody>
      </p:sp>
      <p:sp>
        <p:nvSpPr>
          <p:cNvPr id="76" name="AutoShape 42"/>
          <p:cNvSpPr>
            <a:spLocks noChangeAspect="1" noChangeArrowheads="1"/>
          </p:cNvSpPr>
          <p:nvPr/>
        </p:nvSpPr>
        <p:spPr bwMode="gray">
          <a:xfrm>
            <a:off x="2494129" y="1577609"/>
            <a:ext cx="528637" cy="307975"/>
          </a:xfrm>
          <a:prstGeom prst="can">
            <a:avLst>
              <a:gd name="adj" fmla="val 25000"/>
            </a:avLst>
          </a:prstGeom>
          <a:gradFill rotWithShape="0">
            <a:gsLst>
              <a:gs pos="0">
                <a:srgbClr val="FF9900">
                  <a:gamma/>
                  <a:shade val="56078"/>
                  <a:invGamma/>
                </a:srgbClr>
              </a:gs>
              <a:gs pos="50000">
                <a:srgbClr val="FF9900"/>
              </a:gs>
              <a:gs pos="100000">
                <a:srgbClr val="FF9900">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r>
              <a:rPr lang="ru-RU" sz="1400" b="1" dirty="0" smtClean="0">
                <a:solidFill>
                  <a:schemeClr val="bg1"/>
                </a:solidFill>
                <a:effectLst>
                  <a:outerShdw blurRad="38100" dist="38100" dir="2700000" algn="tl">
                    <a:srgbClr val="000000"/>
                  </a:outerShdw>
                </a:effectLst>
              </a:rPr>
              <a:t>20%</a:t>
            </a:r>
            <a:endParaRPr lang="de-CH" sz="1400" b="1" dirty="0">
              <a:solidFill>
                <a:schemeClr val="bg1"/>
              </a:solidFill>
              <a:effectLst>
                <a:outerShdw blurRad="38100" dist="38100" dir="2700000" algn="tl">
                  <a:srgbClr val="000000"/>
                </a:outerShdw>
              </a:effectLst>
            </a:endParaRPr>
          </a:p>
        </p:txBody>
      </p:sp>
      <p:sp>
        <p:nvSpPr>
          <p:cNvPr id="86" name="Text Box 3"/>
          <p:cNvSpPr txBox="1">
            <a:spLocks noChangeArrowheads="1"/>
          </p:cNvSpPr>
          <p:nvPr/>
        </p:nvSpPr>
        <p:spPr bwMode="auto">
          <a:xfrm>
            <a:off x="7401009" y="1978053"/>
            <a:ext cx="349250" cy="228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non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ctr"/>
            <a:r>
              <a:rPr lang="de-AT" sz="1400" b="1" baseline="-25000">
                <a:solidFill>
                  <a:schemeClr val="bg1"/>
                </a:solidFill>
                <a:latin typeface="Univers LT Std 55"/>
              </a:rPr>
              <a:t>CH</a:t>
            </a:r>
          </a:p>
        </p:txBody>
      </p:sp>
      <p:sp>
        <p:nvSpPr>
          <p:cNvPr id="87" name="Text Box 21"/>
          <p:cNvSpPr txBox="1">
            <a:spLocks noChangeArrowheads="1"/>
          </p:cNvSpPr>
          <p:nvPr/>
        </p:nvSpPr>
        <p:spPr bwMode="auto">
          <a:xfrm>
            <a:off x="7648659" y="2136803"/>
            <a:ext cx="385763" cy="260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non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ctr"/>
            <a:r>
              <a:rPr lang="de-AT" sz="1600" b="1" baseline="-25000">
                <a:solidFill>
                  <a:schemeClr val="bg1"/>
                </a:solidFill>
                <a:latin typeface="Univers LT Std 55"/>
              </a:rPr>
              <a:t>CH</a:t>
            </a:r>
          </a:p>
        </p:txBody>
      </p:sp>
      <p:sp>
        <p:nvSpPr>
          <p:cNvPr id="88" name="Text Box 51"/>
          <p:cNvSpPr txBox="1">
            <a:spLocks noChangeArrowheads="1"/>
          </p:cNvSpPr>
          <p:nvPr/>
        </p:nvSpPr>
        <p:spPr bwMode="auto">
          <a:xfrm>
            <a:off x="6146884" y="2740053"/>
            <a:ext cx="381000" cy="228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non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ctr"/>
            <a:r>
              <a:rPr lang="de-AT" sz="1400" b="1" baseline="-25000">
                <a:solidFill>
                  <a:schemeClr val="bg1"/>
                </a:solidFill>
                <a:latin typeface="Univers LT Std 55"/>
              </a:rPr>
              <a:t>CHI</a:t>
            </a:r>
          </a:p>
        </p:txBody>
      </p:sp>
      <p:sp>
        <p:nvSpPr>
          <p:cNvPr id="89" name="AutoShape 9"/>
          <p:cNvSpPr>
            <a:spLocks noChangeArrowheads="1"/>
          </p:cNvSpPr>
          <p:nvPr/>
        </p:nvSpPr>
        <p:spPr bwMode="gray">
          <a:xfrm>
            <a:off x="5324559" y="1947891"/>
            <a:ext cx="428625" cy="941387"/>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90" name="AutoShape 10"/>
          <p:cNvSpPr>
            <a:spLocks noChangeArrowheads="1"/>
          </p:cNvSpPr>
          <p:nvPr/>
        </p:nvSpPr>
        <p:spPr bwMode="gray">
          <a:xfrm>
            <a:off x="5859547" y="1947891"/>
            <a:ext cx="428625" cy="941387"/>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91" name="AutoShape 11"/>
          <p:cNvSpPr>
            <a:spLocks noChangeArrowheads="1"/>
          </p:cNvSpPr>
          <p:nvPr/>
        </p:nvSpPr>
        <p:spPr bwMode="gray">
          <a:xfrm>
            <a:off x="6434222" y="1947891"/>
            <a:ext cx="423862" cy="941387"/>
          </a:xfrm>
          <a:prstGeom prst="can">
            <a:avLst>
              <a:gd name="adj" fmla="val 55524"/>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92" name="AutoShape 12"/>
          <p:cNvSpPr>
            <a:spLocks noChangeArrowheads="1"/>
          </p:cNvSpPr>
          <p:nvPr/>
        </p:nvSpPr>
        <p:spPr bwMode="gray">
          <a:xfrm>
            <a:off x="6999372" y="1947891"/>
            <a:ext cx="428625" cy="941387"/>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93" name="AutoShape 13"/>
          <p:cNvSpPr>
            <a:spLocks noChangeArrowheads="1"/>
          </p:cNvSpPr>
          <p:nvPr/>
        </p:nvSpPr>
        <p:spPr bwMode="gray">
          <a:xfrm>
            <a:off x="7574047" y="1947891"/>
            <a:ext cx="423862" cy="941387"/>
          </a:xfrm>
          <a:prstGeom prst="can">
            <a:avLst>
              <a:gd name="adj" fmla="val 55524"/>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94" name="AutoShape 14"/>
          <p:cNvSpPr>
            <a:spLocks noChangeArrowheads="1"/>
          </p:cNvSpPr>
          <p:nvPr/>
        </p:nvSpPr>
        <p:spPr bwMode="gray">
          <a:xfrm>
            <a:off x="8124909" y="1947891"/>
            <a:ext cx="428625" cy="941387"/>
          </a:xfrm>
          <a:prstGeom prst="can">
            <a:avLst>
              <a:gd name="adj" fmla="val 54907"/>
            </a:avLst>
          </a:prstGeom>
          <a:ln>
            <a:headEnd/>
            <a:tailEnd/>
          </a:ln>
        </p:spPr>
        <p:style>
          <a:lnRef idx="1">
            <a:schemeClr val="accent5"/>
          </a:lnRef>
          <a:fillRef idx="3">
            <a:schemeClr val="accent5"/>
          </a:fillRef>
          <a:effectRef idx="2">
            <a:schemeClr val="accent5"/>
          </a:effectRef>
          <a:fontRef idx="minor">
            <a:schemeClr val="lt1"/>
          </a:fontRef>
        </p:style>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96" name="Rectangle 16"/>
          <p:cNvSpPr>
            <a:spLocks noChangeArrowheads="1"/>
          </p:cNvSpPr>
          <p:nvPr/>
        </p:nvSpPr>
        <p:spPr bwMode="ltGray">
          <a:xfrm>
            <a:off x="5232484" y="2196933"/>
            <a:ext cx="3376613" cy="546254"/>
          </a:xfrm>
          <a:prstGeom prst="rect">
            <a:avLst/>
          </a:prstGeom>
          <a:solidFill>
            <a:schemeClr val="accent5">
              <a:lumMod val="75000"/>
              <a:alpha val="50000"/>
            </a:schemeClr>
          </a:solidFill>
          <a:ln w="19050">
            <a:solidFill>
              <a:srgbClr val="000000"/>
            </a:solidFill>
            <a:miter lim="800000"/>
            <a:headEnd/>
            <a:tailEnd/>
          </a:ln>
        </p:spPr>
        <p:txBody>
          <a:bodyPr wrap="none" anchor="ctr"/>
          <a:lstStyle/>
          <a:p>
            <a:pPr>
              <a:spcBef>
                <a:spcPct val="20000"/>
              </a:spcBef>
            </a:pPr>
            <a:r>
              <a:rPr lang="en-US" sz="900" b="1" dirty="0" smtClean="0">
                <a:solidFill>
                  <a:schemeClr val="bg1"/>
                </a:solidFill>
              </a:rPr>
              <a:t>LUN 1</a:t>
            </a:r>
            <a:endParaRPr lang="en-US" sz="900" b="1" dirty="0">
              <a:solidFill>
                <a:schemeClr val="bg1"/>
              </a:solidFill>
            </a:endParaRPr>
          </a:p>
        </p:txBody>
      </p:sp>
      <p:sp>
        <p:nvSpPr>
          <p:cNvPr id="98" name="Text Box 3"/>
          <p:cNvSpPr txBox="1">
            <a:spLocks noChangeArrowheads="1"/>
          </p:cNvSpPr>
          <p:nvPr/>
        </p:nvSpPr>
        <p:spPr bwMode="auto">
          <a:xfrm>
            <a:off x="2684528" y="4897378"/>
            <a:ext cx="349250" cy="228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non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ctr"/>
            <a:r>
              <a:rPr lang="de-AT" sz="1400" b="1" baseline="-25000">
                <a:solidFill>
                  <a:schemeClr val="bg1"/>
                </a:solidFill>
                <a:latin typeface="Univers LT Std 55"/>
              </a:rPr>
              <a:t>CH</a:t>
            </a:r>
          </a:p>
        </p:txBody>
      </p:sp>
      <p:sp>
        <p:nvSpPr>
          <p:cNvPr id="99" name="Text Box 21"/>
          <p:cNvSpPr txBox="1">
            <a:spLocks noChangeArrowheads="1"/>
          </p:cNvSpPr>
          <p:nvPr/>
        </p:nvSpPr>
        <p:spPr bwMode="auto">
          <a:xfrm>
            <a:off x="2932178" y="5056128"/>
            <a:ext cx="385763" cy="260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non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ctr"/>
            <a:r>
              <a:rPr lang="de-AT" sz="1600" b="1" baseline="-25000">
                <a:solidFill>
                  <a:schemeClr val="bg1"/>
                </a:solidFill>
                <a:latin typeface="Univers LT Std 55"/>
              </a:rPr>
              <a:t>CH</a:t>
            </a:r>
          </a:p>
        </p:txBody>
      </p:sp>
      <p:sp>
        <p:nvSpPr>
          <p:cNvPr id="100" name="Text Box 51"/>
          <p:cNvSpPr txBox="1">
            <a:spLocks noChangeArrowheads="1"/>
          </p:cNvSpPr>
          <p:nvPr/>
        </p:nvSpPr>
        <p:spPr bwMode="auto">
          <a:xfrm>
            <a:off x="1430403" y="5659378"/>
            <a:ext cx="381000" cy="228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non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ctr"/>
            <a:r>
              <a:rPr lang="de-AT" sz="1400" b="1" baseline="-25000">
                <a:solidFill>
                  <a:schemeClr val="bg1"/>
                </a:solidFill>
                <a:latin typeface="Univers LT Std 55"/>
              </a:rPr>
              <a:t>CHI</a:t>
            </a:r>
          </a:p>
        </p:txBody>
      </p:sp>
      <p:sp>
        <p:nvSpPr>
          <p:cNvPr id="101" name="AutoShape 9"/>
          <p:cNvSpPr>
            <a:spLocks noChangeArrowheads="1"/>
          </p:cNvSpPr>
          <p:nvPr/>
        </p:nvSpPr>
        <p:spPr bwMode="gray">
          <a:xfrm>
            <a:off x="608078" y="4867216"/>
            <a:ext cx="428625" cy="941387"/>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102" name="AutoShape 10"/>
          <p:cNvSpPr>
            <a:spLocks noChangeArrowheads="1"/>
          </p:cNvSpPr>
          <p:nvPr/>
        </p:nvSpPr>
        <p:spPr bwMode="gray">
          <a:xfrm>
            <a:off x="1143066" y="4867216"/>
            <a:ext cx="428625" cy="941387"/>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103" name="AutoShape 11"/>
          <p:cNvSpPr>
            <a:spLocks noChangeArrowheads="1"/>
          </p:cNvSpPr>
          <p:nvPr/>
        </p:nvSpPr>
        <p:spPr bwMode="gray">
          <a:xfrm>
            <a:off x="1717741" y="4867216"/>
            <a:ext cx="423862" cy="941387"/>
          </a:xfrm>
          <a:prstGeom prst="can">
            <a:avLst>
              <a:gd name="adj" fmla="val 55524"/>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104" name="AutoShape 12"/>
          <p:cNvSpPr>
            <a:spLocks noChangeArrowheads="1"/>
          </p:cNvSpPr>
          <p:nvPr/>
        </p:nvSpPr>
        <p:spPr bwMode="gray">
          <a:xfrm>
            <a:off x="2282891" y="4867216"/>
            <a:ext cx="428625" cy="941387"/>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105" name="AutoShape 13"/>
          <p:cNvSpPr>
            <a:spLocks noChangeArrowheads="1"/>
          </p:cNvSpPr>
          <p:nvPr/>
        </p:nvSpPr>
        <p:spPr bwMode="gray">
          <a:xfrm>
            <a:off x="2857566" y="4867216"/>
            <a:ext cx="423862" cy="941387"/>
          </a:xfrm>
          <a:prstGeom prst="can">
            <a:avLst>
              <a:gd name="adj" fmla="val 55524"/>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106" name="AutoShape 14"/>
          <p:cNvSpPr>
            <a:spLocks noChangeArrowheads="1"/>
          </p:cNvSpPr>
          <p:nvPr/>
        </p:nvSpPr>
        <p:spPr bwMode="gray">
          <a:xfrm>
            <a:off x="3408428" y="4867216"/>
            <a:ext cx="428625" cy="941387"/>
          </a:xfrm>
          <a:prstGeom prst="can">
            <a:avLst>
              <a:gd name="adj" fmla="val 54907"/>
            </a:avLst>
          </a:prstGeom>
          <a:ln>
            <a:headEnd/>
            <a:tailEnd/>
          </a:ln>
        </p:spPr>
        <p:style>
          <a:lnRef idx="1">
            <a:schemeClr val="accent5"/>
          </a:lnRef>
          <a:fillRef idx="3">
            <a:schemeClr val="accent5"/>
          </a:fillRef>
          <a:effectRef idx="2">
            <a:schemeClr val="accent5"/>
          </a:effectRef>
          <a:fontRef idx="minor">
            <a:schemeClr val="lt1"/>
          </a:fontRef>
        </p:style>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108" name="Rectangle 16"/>
          <p:cNvSpPr>
            <a:spLocks noChangeArrowheads="1"/>
          </p:cNvSpPr>
          <p:nvPr/>
        </p:nvSpPr>
        <p:spPr bwMode="ltGray">
          <a:xfrm>
            <a:off x="516003" y="5142014"/>
            <a:ext cx="3376613" cy="510628"/>
          </a:xfrm>
          <a:prstGeom prst="rect">
            <a:avLst/>
          </a:prstGeom>
          <a:solidFill>
            <a:schemeClr val="accent5">
              <a:lumMod val="75000"/>
              <a:alpha val="50000"/>
            </a:schemeClr>
          </a:solidFill>
          <a:ln w="19050">
            <a:solidFill>
              <a:srgbClr val="000000"/>
            </a:solidFill>
            <a:miter lim="800000"/>
            <a:headEnd/>
            <a:tailEnd/>
          </a:ln>
        </p:spPr>
        <p:txBody>
          <a:bodyPr wrap="none" anchor="ctr"/>
          <a:lstStyle/>
          <a:p>
            <a:pPr>
              <a:spcBef>
                <a:spcPct val="20000"/>
              </a:spcBef>
            </a:pPr>
            <a:r>
              <a:rPr lang="en-US" sz="900" b="1" dirty="0">
                <a:solidFill>
                  <a:schemeClr val="bg1"/>
                </a:solidFill>
              </a:rPr>
              <a:t>LUN </a:t>
            </a:r>
            <a:r>
              <a:rPr lang="en-US" sz="900" b="1" dirty="0" smtClean="0">
                <a:solidFill>
                  <a:schemeClr val="bg1"/>
                </a:solidFill>
              </a:rPr>
              <a:t>2</a:t>
            </a:r>
            <a:endParaRPr lang="en-US" sz="900" b="1" dirty="0">
              <a:solidFill>
                <a:schemeClr val="bg1"/>
              </a:solidFill>
            </a:endParaRPr>
          </a:p>
        </p:txBody>
      </p:sp>
      <p:sp>
        <p:nvSpPr>
          <p:cNvPr id="122" name="TextBox 121"/>
          <p:cNvSpPr txBox="1"/>
          <p:nvPr/>
        </p:nvSpPr>
        <p:spPr>
          <a:xfrm>
            <a:off x="0" y="2980692"/>
            <a:ext cx="2090059" cy="338554"/>
          </a:xfrm>
          <a:prstGeom prst="rect">
            <a:avLst/>
          </a:prstGeom>
          <a:noFill/>
        </p:spPr>
        <p:txBody>
          <a:bodyPr wrap="square" rtlCol="0">
            <a:spAutoFit/>
          </a:bodyPr>
          <a:lstStyle/>
          <a:p>
            <a:r>
              <a:rPr lang="ru-RU" sz="1600" dirty="0" smtClean="0"/>
              <a:t>5*600ГБ=3 ТБ</a:t>
            </a:r>
            <a:endParaRPr lang="en-US" sz="1600" dirty="0"/>
          </a:p>
        </p:txBody>
      </p:sp>
      <p:sp>
        <p:nvSpPr>
          <p:cNvPr id="123" name="TextBox 122"/>
          <p:cNvSpPr txBox="1"/>
          <p:nvPr/>
        </p:nvSpPr>
        <p:spPr>
          <a:xfrm>
            <a:off x="1809750" y="2990587"/>
            <a:ext cx="3257550" cy="338554"/>
          </a:xfrm>
          <a:prstGeom prst="rect">
            <a:avLst/>
          </a:prstGeom>
          <a:noFill/>
        </p:spPr>
        <p:txBody>
          <a:bodyPr wrap="square" rtlCol="0">
            <a:spAutoFit/>
          </a:bodyPr>
          <a:lstStyle/>
          <a:p>
            <a:r>
              <a:rPr lang="en-US" sz="1600" dirty="0" smtClean="0"/>
              <a:t>6</a:t>
            </a:r>
            <a:r>
              <a:rPr lang="ru-RU" sz="1600" dirty="0" smtClean="0"/>
              <a:t>*180 </a:t>
            </a:r>
            <a:r>
              <a:rPr lang="en-US" sz="1600" dirty="0" smtClean="0"/>
              <a:t>IOPS</a:t>
            </a:r>
            <a:r>
              <a:rPr lang="ru-RU" sz="1600" dirty="0" smtClean="0"/>
              <a:t>=</a:t>
            </a:r>
            <a:r>
              <a:rPr lang="en-US" sz="1600" dirty="0" smtClean="0"/>
              <a:t>1080</a:t>
            </a:r>
            <a:r>
              <a:rPr lang="ru-RU" sz="1600" dirty="0" smtClean="0"/>
              <a:t> </a:t>
            </a:r>
            <a:r>
              <a:rPr lang="en-US" sz="1600" dirty="0" smtClean="0"/>
              <a:t>IOPS</a:t>
            </a:r>
            <a:endParaRPr lang="en-US" sz="1600" dirty="0"/>
          </a:p>
        </p:txBody>
      </p:sp>
      <p:sp>
        <p:nvSpPr>
          <p:cNvPr id="124" name="AutoShape 38"/>
          <p:cNvSpPr>
            <a:spLocks noChangeAspect="1" noChangeArrowheads="1"/>
          </p:cNvSpPr>
          <p:nvPr/>
        </p:nvSpPr>
        <p:spPr bwMode="gray">
          <a:xfrm>
            <a:off x="5710961" y="1389400"/>
            <a:ext cx="528637" cy="399206"/>
          </a:xfrm>
          <a:prstGeom prst="can">
            <a:avLst>
              <a:gd name="adj" fmla="val 25150"/>
            </a:avLst>
          </a:prstGeom>
          <a:gradFill rotWithShape="0">
            <a:gsLst>
              <a:gs pos="0">
                <a:schemeClr val="accent1">
                  <a:gamma/>
                  <a:shade val="56078"/>
                  <a:invGamma/>
                </a:schemeClr>
              </a:gs>
              <a:gs pos="50000">
                <a:schemeClr val="accent1"/>
              </a:gs>
              <a:gs pos="100000">
                <a:schemeClr val="accent1">
                  <a:gamma/>
                  <a:shade val="56078"/>
                  <a:invGamma/>
                </a:schemeClr>
              </a:gs>
            </a:gsLst>
            <a:lin ang="0" scaled="1"/>
          </a:gradFill>
          <a:ln w="19050">
            <a:solidFill>
              <a:srgbClr val="000000"/>
            </a:solidFill>
            <a:round/>
            <a:headEnd/>
            <a:tailEnd/>
          </a:ln>
          <a:effectLst/>
        </p:spPr>
        <p:txBody>
          <a:bodyPr wrap="none" anchor="ctr" anchorCtr="1"/>
          <a:lstStyle/>
          <a:p>
            <a:pPr eaLnBrk="0" hangingPunct="0">
              <a:spcBef>
                <a:spcPct val="0"/>
              </a:spcBef>
              <a:defRPr/>
            </a:pPr>
            <a:r>
              <a:rPr lang="en-US" sz="1400" b="1" dirty="0" smtClean="0">
                <a:solidFill>
                  <a:schemeClr val="bg1"/>
                </a:solidFill>
                <a:effectLst>
                  <a:outerShdw blurRad="38100" dist="38100" dir="2700000" algn="tl">
                    <a:srgbClr val="000000"/>
                  </a:outerShdw>
                </a:effectLst>
              </a:rPr>
              <a:t>40</a:t>
            </a:r>
            <a:r>
              <a:rPr lang="ru-RU" sz="1400" b="1" dirty="0" smtClean="0">
                <a:solidFill>
                  <a:schemeClr val="bg1"/>
                </a:solidFill>
                <a:effectLst>
                  <a:outerShdw blurRad="38100" dist="38100" dir="2700000" algn="tl">
                    <a:srgbClr val="000000"/>
                  </a:outerShdw>
                </a:effectLst>
              </a:rPr>
              <a:t>%</a:t>
            </a:r>
            <a:endParaRPr lang="de-CH" sz="1400" b="1" dirty="0">
              <a:solidFill>
                <a:schemeClr val="bg1"/>
              </a:solidFill>
              <a:effectLst>
                <a:outerShdw blurRad="38100" dist="38100" dir="2700000" algn="tl">
                  <a:srgbClr val="000000"/>
                </a:outerShdw>
              </a:effectLst>
            </a:endParaRPr>
          </a:p>
        </p:txBody>
      </p:sp>
      <p:sp>
        <p:nvSpPr>
          <p:cNvPr id="125" name="AutoShape 42"/>
          <p:cNvSpPr>
            <a:spLocks noChangeAspect="1" noChangeArrowheads="1"/>
          </p:cNvSpPr>
          <p:nvPr/>
        </p:nvSpPr>
        <p:spPr bwMode="gray">
          <a:xfrm>
            <a:off x="6755370" y="1258772"/>
            <a:ext cx="528637" cy="517960"/>
          </a:xfrm>
          <a:prstGeom prst="can">
            <a:avLst>
              <a:gd name="adj" fmla="val 25000"/>
            </a:avLst>
          </a:prstGeom>
          <a:gradFill rotWithShape="0">
            <a:gsLst>
              <a:gs pos="0">
                <a:srgbClr val="FF9900">
                  <a:gamma/>
                  <a:shade val="56078"/>
                  <a:invGamma/>
                </a:srgbClr>
              </a:gs>
              <a:gs pos="50000">
                <a:srgbClr val="FF9900"/>
              </a:gs>
              <a:gs pos="100000">
                <a:srgbClr val="FF9900">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r>
              <a:rPr lang="en-US" sz="1400" b="1" dirty="0" smtClean="0">
                <a:solidFill>
                  <a:schemeClr val="bg1"/>
                </a:solidFill>
                <a:effectLst>
                  <a:outerShdw blurRad="38100" dist="38100" dir="2700000" algn="tl">
                    <a:srgbClr val="000000"/>
                  </a:outerShdw>
                </a:effectLst>
              </a:rPr>
              <a:t>100</a:t>
            </a:r>
            <a:r>
              <a:rPr lang="ru-RU" sz="1400" b="1" dirty="0" smtClean="0">
                <a:solidFill>
                  <a:schemeClr val="bg1"/>
                </a:solidFill>
                <a:effectLst>
                  <a:outerShdw blurRad="38100" dist="38100" dir="2700000" algn="tl">
                    <a:srgbClr val="000000"/>
                  </a:outerShdw>
                </a:effectLst>
              </a:rPr>
              <a:t>%</a:t>
            </a:r>
            <a:endParaRPr lang="de-CH" sz="1400" b="1" dirty="0">
              <a:solidFill>
                <a:schemeClr val="bg1"/>
              </a:solidFill>
              <a:effectLst>
                <a:outerShdw blurRad="38100" dist="38100" dir="2700000" algn="tl">
                  <a:srgbClr val="000000"/>
                </a:outerShdw>
              </a:effectLst>
            </a:endParaRPr>
          </a:p>
        </p:txBody>
      </p:sp>
      <p:sp>
        <p:nvSpPr>
          <p:cNvPr id="126" name="AutoShape 48"/>
          <p:cNvSpPr>
            <a:spLocks noChangeArrowheads="1"/>
          </p:cNvSpPr>
          <p:nvPr/>
        </p:nvSpPr>
        <p:spPr bwMode="auto">
          <a:xfrm>
            <a:off x="6341200" y="651153"/>
            <a:ext cx="1659800" cy="522514"/>
          </a:xfrm>
          <a:prstGeom prst="wedgeRectCallout">
            <a:avLst>
              <a:gd name="adj1" fmla="val -53130"/>
              <a:gd name="adj2" fmla="val 109709"/>
            </a:avLst>
          </a:prstGeom>
          <a:noFill/>
          <a:ln w="19050" algn="ctr">
            <a:solidFill>
              <a:schemeClr val="tx1"/>
            </a:solidFill>
            <a:miter lim="800000"/>
            <a:headEnd/>
            <a:tailEnd/>
          </a:ln>
        </p:spPr>
        <p:txBody>
          <a:bodyPr/>
          <a:lstStyle/>
          <a:p>
            <a:r>
              <a:rPr lang="ru-RU" sz="1400" dirty="0" smtClean="0"/>
              <a:t>ГБ</a:t>
            </a:r>
          </a:p>
          <a:p>
            <a:r>
              <a:rPr lang="ru-RU" sz="1400" dirty="0" smtClean="0"/>
              <a:t>утилизировано</a:t>
            </a:r>
            <a:endParaRPr lang="en-US" sz="1400" dirty="0"/>
          </a:p>
        </p:txBody>
      </p:sp>
      <p:sp>
        <p:nvSpPr>
          <p:cNvPr id="127" name="AutoShape 51"/>
          <p:cNvSpPr>
            <a:spLocks noChangeArrowheads="1"/>
          </p:cNvSpPr>
          <p:nvPr/>
        </p:nvSpPr>
        <p:spPr bwMode="auto">
          <a:xfrm>
            <a:off x="7586912" y="1190676"/>
            <a:ext cx="1709488" cy="529256"/>
          </a:xfrm>
          <a:prstGeom prst="wedgeRectCallout">
            <a:avLst>
              <a:gd name="adj1" fmla="val -67517"/>
              <a:gd name="adj2" fmla="val 33014"/>
            </a:avLst>
          </a:prstGeom>
          <a:noFill/>
          <a:ln w="19050" algn="ctr">
            <a:solidFill>
              <a:schemeClr val="tx1"/>
            </a:solidFill>
            <a:miter lim="800000"/>
            <a:headEnd/>
            <a:tailEnd/>
          </a:ln>
        </p:spPr>
        <p:txBody>
          <a:bodyPr/>
          <a:lstStyle/>
          <a:p>
            <a:r>
              <a:rPr lang="en-US" sz="1400" dirty="0" smtClean="0"/>
              <a:t>IOPS</a:t>
            </a:r>
          </a:p>
          <a:p>
            <a:r>
              <a:rPr lang="ru-RU" sz="1400" dirty="0" smtClean="0"/>
              <a:t>утилизировано</a:t>
            </a:r>
            <a:endParaRPr lang="en-US" sz="1400" dirty="0"/>
          </a:p>
        </p:txBody>
      </p:sp>
      <p:sp>
        <p:nvSpPr>
          <p:cNvPr id="128" name="TextBox 127"/>
          <p:cNvSpPr txBox="1"/>
          <p:nvPr/>
        </p:nvSpPr>
        <p:spPr>
          <a:xfrm>
            <a:off x="4799858" y="2966840"/>
            <a:ext cx="1828800" cy="338554"/>
          </a:xfrm>
          <a:prstGeom prst="rect">
            <a:avLst/>
          </a:prstGeom>
          <a:noFill/>
        </p:spPr>
        <p:txBody>
          <a:bodyPr wrap="square" rtlCol="0">
            <a:spAutoFit/>
          </a:bodyPr>
          <a:lstStyle/>
          <a:p>
            <a:r>
              <a:rPr lang="ru-RU" sz="1600" dirty="0" smtClean="0"/>
              <a:t>5*600ГБ=3 ТБ</a:t>
            </a:r>
            <a:endParaRPr lang="en-US" sz="1600" dirty="0"/>
          </a:p>
        </p:txBody>
      </p:sp>
      <p:sp>
        <p:nvSpPr>
          <p:cNvPr id="129" name="TextBox 128"/>
          <p:cNvSpPr txBox="1"/>
          <p:nvPr/>
        </p:nvSpPr>
        <p:spPr>
          <a:xfrm>
            <a:off x="6496050" y="2967210"/>
            <a:ext cx="3228975" cy="338554"/>
          </a:xfrm>
          <a:prstGeom prst="rect">
            <a:avLst/>
          </a:prstGeom>
          <a:noFill/>
        </p:spPr>
        <p:txBody>
          <a:bodyPr wrap="square" rtlCol="0">
            <a:spAutoFit/>
          </a:bodyPr>
          <a:lstStyle/>
          <a:p>
            <a:r>
              <a:rPr lang="en-US" sz="1600" dirty="0" smtClean="0"/>
              <a:t>6</a:t>
            </a:r>
            <a:r>
              <a:rPr lang="ru-RU" sz="1600" dirty="0" smtClean="0"/>
              <a:t>*180 </a:t>
            </a:r>
            <a:r>
              <a:rPr lang="en-US" sz="1600" dirty="0" smtClean="0"/>
              <a:t>IOPS</a:t>
            </a:r>
            <a:r>
              <a:rPr lang="ru-RU" sz="1600" dirty="0" smtClean="0"/>
              <a:t>=</a:t>
            </a:r>
            <a:r>
              <a:rPr lang="en-US" sz="1600" dirty="0" smtClean="0"/>
              <a:t>1080</a:t>
            </a:r>
            <a:r>
              <a:rPr lang="ru-RU" sz="1600" dirty="0" smtClean="0"/>
              <a:t> </a:t>
            </a:r>
            <a:r>
              <a:rPr lang="en-US" sz="1600" dirty="0" smtClean="0"/>
              <a:t>IOPS</a:t>
            </a:r>
            <a:endParaRPr lang="en-US" sz="1600" dirty="0"/>
          </a:p>
        </p:txBody>
      </p:sp>
      <p:sp>
        <p:nvSpPr>
          <p:cNvPr id="130" name="TextBox 129"/>
          <p:cNvSpPr txBox="1"/>
          <p:nvPr/>
        </p:nvSpPr>
        <p:spPr>
          <a:xfrm>
            <a:off x="120984" y="5812142"/>
            <a:ext cx="1828800" cy="338554"/>
          </a:xfrm>
          <a:prstGeom prst="rect">
            <a:avLst/>
          </a:prstGeom>
          <a:noFill/>
        </p:spPr>
        <p:txBody>
          <a:bodyPr wrap="square" rtlCol="0">
            <a:spAutoFit/>
          </a:bodyPr>
          <a:lstStyle/>
          <a:p>
            <a:r>
              <a:rPr lang="ru-RU" sz="1600" dirty="0" smtClean="0"/>
              <a:t>5*600ГБ=3 ТБ</a:t>
            </a:r>
            <a:endParaRPr lang="en-US" sz="1600" dirty="0"/>
          </a:p>
        </p:txBody>
      </p:sp>
      <p:sp>
        <p:nvSpPr>
          <p:cNvPr id="131" name="TextBox 130"/>
          <p:cNvSpPr txBox="1"/>
          <p:nvPr/>
        </p:nvSpPr>
        <p:spPr>
          <a:xfrm>
            <a:off x="1905000" y="5802987"/>
            <a:ext cx="2811980" cy="338554"/>
          </a:xfrm>
          <a:prstGeom prst="rect">
            <a:avLst/>
          </a:prstGeom>
          <a:noFill/>
        </p:spPr>
        <p:txBody>
          <a:bodyPr wrap="square" rtlCol="0">
            <a:spAutoFit/>
          </a:bodyPr>
          <a:lstStyle/>
          <a:p>
            <a:r>
              <a:rPr lang="en-US" sz="1600" dirty="0" smtClean="0"/>
              <a:t>6</a:t>
            </a:r>
            <a:r>
              <a:rPr lang="ru-RU" sz="1600" dirty="0" smtClean="0"/>
              <a:t>*180 </a:t>
            </a:r>
            <a:r>
              <a:rPr lang="en-US" sz="1600" dirty="0" smtClean="0"/>
              <a:t>IOPS</a:t>
            </a:r>
            <a:r>
              <a:rPr lang="ru-RU" sz="1600" dirty="0" smtClean="0"/>
              <a:t>=</a:t>
            </a:r>
            <a:r>
              <a:rPr lang="en-US" sz="1600" dirty="0" smtClean="0"/>
              <a:t>1080</a:t>
            </a:r>
            <a:r>
              <a:rPr lang="ru-RU" sz="1600" dirty="0" smtClean="0"/>
              <a:t> </a:t>
            </a:r>
            <a:r>
              <a:rPr lang="en-US" sz="1600" dirty="0" smtClean="0"/>
              <a:t>IOPS</a:t>
            </a:r>
            <a:endParaRPr lang="en-US" sz="1600" dirty="0"/>
          </a:p>
        </p:txBody>
      </p:sp>
      <p:sp>
        <p:nvSpPr>
          <p:cNvPr id="138" name="AutoShape 38"/>
          <p:cNvSpPr>
            <a:spLocks noChangeAspect="1" noChangeArrowheads="1"/>
          </p:cNvSpPr>
          <p:nvPr/>
        </p:nvSpPr>
        <p:spPr bwMode="gray">
          <a:xfrm>
            <a:off x="1455761" y="4393856"/>
            <a:ext cx="528637" cy="335799"/>
          </a:xfrm>
          <a:prstGeom prst="can">
            <a:avLst>
              <a:gd name="adj" fmla="val 25150"/>
            </a:avLst>
          </a:prstGeom>
          <a:gradFill rotWithShape="0">
            <a:gsLst>
              <a:gs pos="0">
                <a:schemeClr val="accent1">
                  <a:gamma/>
                  <a:shade val="56078"/>
                  <a:invGamma/>
                </a:schemeClr>
              </a:gs>
              <a:gs pos="50000">
                <a:schemeClr val="accent1"/>
              </a:gs>
              <a:gs pos="100000">
                <a:schemeClr val="accent1">
                  <a:gamma/>
                  <a:shade val="56078"/>
                  <a:invGamma/>
                </a:schemeClr>
              </a:gs>
            </a:gsLst>
            <a:lin ang="0" scaled="1"/>
          </a:gradFill>
          <a:ln w="19050">
            <a:solidFill>
              <a:srgbClr val="000000"/>
            </a:solidFill>
            <a:round/>
            <a:headEnd/>
            <a:tailEnd/>
          </a:ln>
          <a:effectLst/>
        </p:spPr>
        <p:txBody>
          <a:bodyPr wrap="none" anchor="ctr" anchorCtr="1"/>
          <a:lstStyle/>
          <a:p>
            <a:pPr eaLnBrk="0" hangingPunct="0">
              <a:spcBef>
                <a:spcPct val="0"/>
              </a:spcBef>
              <a:defRPr/>
            </a:pPr>
            <a:r>
              <a:rPr lang="en-US" sz="1400" b="1" dirty="0" smtClean="0">
                <a:solidFill>
                  <a:schemeClr val="bg1"/>
                </a:solidFill>
                <a:effectLst>
                  <a:outerShdw blurRad="38100" dist="38100" dir="2700000" algn="tl">
                    <a:srgbClr val="000000"/>
                  </a:outerShdw>
                </a:effectLst>
              </a:rPr>
              <a:t>10</a:t>
            </a:r>
            <a:r>
              <a:rPr lang="ru-RU" sz="1400" b="1" dirty="0" smtClean="0">
                <a:solidFill>
                  <a:schemeClr val="bg1"/>
                </a:solidFill>
                <a:effectLst>
                  <a:outerShdw blurRad="38100" dist="38100" dir="2700000" algn="tl">
                    <a:srgbClr val="000000"/>
                  </a:outerShdw>
                </a:effectLst>
              </a:rPr>
              <a:t>%</a:t>
            </a:r>
            <a:endParaRPr lang="de-CH" sz="1400" b="1" dirty="0">
              <a:solidFill>
                <a:schemeClr val="bg1"/>
              </a:solidFill>
              <a:effectLst>
                <a:outerShdw blurRad="38100" dist="38100" dir="2700000" algn="tl">
                  <a:srgbClr val="000000"/>
                </a:outerShdw>
              </a:effectLst>
            </a:endParaRPr>
          </a:p>
        </p:txBody>
      </p:sp>
      <p:sp>
        <p:nvSpPr>
          <p:cNvPr id="139" name="AutoShape 42"/>
          <p:cNvSpPr>
            <a:spLocks noChangeAspect="1" noChangeArrowheads="1"/>
          </p:cNvSpPr>
          <p:nvPr/>
        </p:nvSpPr>
        <p:spPr bwMode="gray">
          <a:xfrm>
            <a:off x="2464545" y="4073223"/>
            <a:ext cx="528637" cy="644559"/>
          </a:xfrm>
          <a:prstGeom prst="can">
            <a:avLst>
              <a:gd name="adj" fmla="val 25000"/>
            </a:avLst>
          </a:prstGeom>
          <a:gradFill rotWithShape="0">
            <a:gsLst>
              <a:gs pos="0">
                <a:srgbClr val="FF9900">
                  <a:gamma/>
                  <a:shade val="56078"/>
                  <a:invGamma/>
                </a:srgbClr>
              </a:gs>
              <a:gs pos="50000">
                <a:srgbClr val="FF9900"/>
              </a:gs>
              <a:gs pos="100000">
                <a:srgbClr val="FF9900">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r>
              <a:rPr lang="en-US" sz="1400" b="1" dirty="0" smtClean="0">
                <a:solidFill>
                  <a:schemeClr val="bg1"/>
                </a:solidFill>
                <a:effectLst>
                  <a:outerShdw blurRad="38100" dist="38100" dir="2700000" algn="tl">
                    <a:srgbClr val="000000"/>
                  </a:outerShdw>
                </a:effectLst>
              </a:rPr>
              <a:t>120</a:t>
            </a:r>
            <a:r>
              <a:rPr lang="ru-RU" sz="1400" b="1" dirty="0" smtClean="0">
                <a:solidFill>
                  <a:schemeClr val="bg1"/>
                </a:solidFill>
                <a:effectLst>
                  <a:outerShdw blurRad="38100" dist="38100" dir="2700000" algn="tl">
                    <a:srgbClr val="000000"/>
                  </a:outerShdw>
                </a:effectLst>
              </a:rPr>
              <a:t>%</a:t>
            </a:r>
            <a:endParaRPr lang="de-CH" sz="1400" b="1" dirty="0">
              <a:solidFill>
                <a:schemeClr val="bg1"/>
              </a:solidFill>
              <a:effectLst>
                <a:outerShdw blurRad="38100" dist="38100" dir="2700000" algn="tl">
                  <a:srgbClr val="000000"/>
                </a:outerShdw>
              </a:effectLst>
            </a:endParaRPr>
          </a:p>
        </p:txBody>
      </p:sp>
      <p:sp>
        <p:nvSpPr>
          <p:cNvPr id="140" name="AutoShape 48"/>
          <p:cNvSpPr>
            <a:spLocks noChangeArrowheads="1"/>
          </p:cNvSpPr>
          <p:nvPr/>
        </p:nvSpPr>
        <p:spPr bwMode="auto">
          <a:xfrm>
            <a:off x="1800993" y="3532826"/>
            <a:ext cx="1637532" cy="522514"/>
          </a:xfrm>
          <a:prstGeom prst="wedgeRectCallout">
            <a:avLst>
              <a:gd name="adj1" fmla="val -53130"/>
              <a:gd name="adj2" fmla="val 109709"/>
            </a:avLst>
          </a:prstGeom>
          <a:noFill/>
          <a:ln w="19050" algn="ctr">
            <a:solidFill>
              <a:schemeClr val="tx1"/>
            </a:solidFill>
            <a:miter lim="800000"/>
            <a:headEnd/>
            <a:tailEnd/>
          </a:ln>
        </p:spPr>
        <p:txBody>
          <a:bodyPr/>
          <a:lstStyle/>
          <a:p>
            <a:r>
              <a:rPr lang="ru-RU" sz="1400" dirty="0" smtClean="0"/>
              <a:t>ГБ</a:t>
            </a:r>
          </a:p>
          <a:p>
            <a:r>
              <a:rPr lang="ru-RU" sz="1400" dirty="0" smtClean="0"/>
              <a:t>утилизировано</a:t>
            </a:r>
            <a:endParaRPr lang="en-US" sz="1400" dirty="0"/>
          </a:p>
        </p:txBody>
      </p:sp>
      <p:sp>
        <p:nvSpPr>
          <p:cNvPr id="141" name="AutoShape 51"/>
          <p:cNvSpPr>
            <a:spLocks noChangeArrowheads="1"/>
          </p:cNvSpPr>
          <p:nvPr/>
        </p:nvSpPr>
        <p:spPr bwMode="auto">
          <a:xfrm>
            <a:off x="3331712" y="4131726"/>
            <a:ext cx="1640337" cy="529256"/>
          </a:xfrm>
          <a:prstGeom prst="wedgeRectCallout">
            <a:avLst>
              <a:gd name="adj1" fmla="val -67517"/>
              <a:gd name="adj2" fmla="val 33014"/>
            </a:avLst>
          </a:prstGeom>
          <a:noFill/>
          <a:ln w="19050" algn="ctr">
            <a:solidFill>
              <a:schemeClr val="tx1"/>
            </a:solidFill>
            <a:miter lim="800000"/>
            <a:headEnd/>
            <a:tailEnd/>
          </a:ln>
        </p:spPr>
        <p:txBody>
          <a:bodyPr/>
          <a:lstStyle/>
          <a:p>
            <a:r>
              <a:rPr lang="en-US" sz="1400" dirty="0" smtClean="0"/>
              <a:t>IOPS</a:t>
            </a:r>
          </a:p>
          <a:p>
            <a:r>
              <a:rPr lang="ru-RU" sz="1400" dirty="0" smtClean="0"/>
              <a:t>утилизировано</a:t>
            </a:r>
            <a:endParaRPr lang="en-US" sz="1400" dirty="0"/>
          </a:p>
        </p:txBody>
      </p:sp>
      <p:sp>
        <p:nvSpPr>
          <p:cNvPr id="144" name="AutoShape 48"/>
          <p:cNvSpPr>
            <a:spLocks noChangeArrowheads="1"/>
          </p:cNvSpPr>
          <p:nvPr/>
        </p:nvSpPr>
        <p:spPr bwMode="auto">
          <a:xfrm>
            <a:off x="2087854" y="732301"/>
            <a:ext cx="1645946" cy="522514"/>
          </a:xfrm>
          <a:prstGeom prst="wedgeRectCallout">
            <a:avLst>
              <a:gd name="adj1" fmla="val -53130"/>
              <a:gd name="adj2" fmla="val 109709"/>
            </a:avLst>
          </a:prstGeom>
          <a:noFill/>
          <a:ln w="19050" algn="ctr">
            <a:solidFill>
              <a:schemeClr val="tx1"/>
            </a:solidFill>
            <a:miter lim="800000"/>
            <a:headEnd/>
            <a:tailEnd/>
          </a:ln>
        </p:spPr>
        <p:txBody>
          <a:bodyPr/>
          <a:lstStyle/>
          <a:p>
            <a:r>
              <a:rPr lang="ru-RU" sz="1400" dirty="0" smtClean="0"/>
              <a:t>ГБ</a:t>
            </a:r>
          </a:p>
          <a:p>
            <a:r>
              <a:rPr lang="ru-RU" sz="1400" dirty="0" smtClean="0"/>
              <a:t>утилизировано</a:t>
            </a:r>
            <a:endParaRPr lang="en-US" sz="1400" dirty="0"/>
          </a:p>
        </p:txBody>
      </p:sp>
      <p:sp>
        <p:nvSpPr>
          <p:cNvPr id="145" name="AutoShape 51"/>
          <p:cNvSpPr>
            <a:spLocks noChangeArrowheads="1"/>
          </p:cNvSpPr>
          <p:nvPr/>
        </p:nvSpPr>
        <p:spPr bwMode="auto">
          <a:xfrm>
            <a:off x="3333567" y="1271824"/>
            <a:ext cx="1590857" cy="529256"/>
          </a:xfrm>
          <a:prstGeom prst="wedgeRectCallout">
            <a:avLst>
              <a:gd name="adj1" fmla="val -67517"/>
              <a:gd name="adj2" fmla="val 33014"/>
            </a:avLst>
          </a:prstGeom>
          <a:noFill/>
          <a:ln w="19050" algn="ctr">
            <a:solidFill>
              <a:schemeClr val="tx1"/>
            </a:solidFill>
            <a:miter lim="800000"/>
            <a:headEnd/>
            <a:tailEnd/>
          </a:ln>
        </p:spPr>
        <p:txBody>
          <a:bodyPr/>
          <a:lstStyle/>
          <a:p>
            <a:r>
              <a:rPr lang="en-US" sz="1400" dirty="0" smtClean="0"/>
              <a:t>IOPS</a:t>
            </a:r>
          </a:p>
          <a:p>
            <a:r>
              <a:rPr lang="ru-RU" sz="1400" dirty="0" smtClean="0"/>
              <a:t>утилизировано</a:t>
            </a:r>
            <a:endParaRPr lang="en-US" sz="1400" dirty="0"/>
          </a:p>
        </p:txBody>
      </p:sp>
      <p:grpSp>
        <p:nvGrpSpPr>
          <p:cNvPr id="149" name="Group 148"/>
          <p:cNvGrpSpPr/>
          <p:nvPr/>
        </p:nvGrpSpPr>
        <p:grpSpPr>
          <a:xfrm>
            <a:off x="391888" y="3277577"/>
            <a:ext cx="890650" cy="1413162"/>
            <a:chOff x="463138" y="2802577"/>
            <a:chExt cx="890650" cy="1413162"/>
          </a:xfrm>
        </p:grpSpPr>
        <p:sp>
          <p:nvSpPr>
            <p:cNvPr id="146" name="Down Arrow 145"/>
            <p:cNvSpPr/>
            <p:nvPr/>
          </p:nvSpPr>
          <p:spPr>
            <a:xfrm flipV="1">
              <a:off x="463138" y="2802577"/>
              <a:ext cx="890650" cy="141316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7" name="Rectangle 146"/>
            <p:cNvSpPr/>
            <p:nvPr/>
          </p:nvSpPr>
          <p:spPr>
            <a:xfrm>
              <a:off x="771897" y="3978234"/>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grpSp>
      <p:sp>
        <p:nvSpPr>
          <p:cNvPr id="150" name="Rectangle 149"/>
          <p:cNvSpPr/>
          <p:nvPr/>
        </p:nvSpPr>
        <p:spPr>
          <a:xfrm>
            <a:off x="698668" y="4225624"/>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151" name="Rectangle 150"/>
          <p:cNvSpPr/>
          <p:nvPr/>
        </p:nvSpPr>
        <p:spPr>
          <a:xfrm>
            <a:off x="698668" y="3988117"/>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156" name="Multiply 155"/>
          <p:cNvSpPr/>
          <p:nvPr/>
        </p:nvSpPr>
        <p:spPr>
          <a:xfrm>
            <a:off x="190005" y="2897579"/>
            <a:ext cx="1270660" cy="1805045"/>
          </a:xfrm>
          <a:prstGeom prst="mathMultiply">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7" name="TextBox 156"/>
          <p:cNvSpPr txBox="1"/>
          <p:nvPr/>
        </p:nvSpPr>
        <p:spPr>
          <a:xfrm>
            <a:off x="1351187" y="783771"/>
            <a:ext cx="887187" cy="707886"/>
          </a:xfrm>
          <a:prstGeom prst="rect">
            <a:avLst/>
          </a:prstGeom>
          <a:noFill/>
        </p:spPr>
        <p:txBody>
          <a:bodyPr wrap="square" rtlCol="0">
            <a:spAutoFit/>
          </a:bodyPr>
          <a:lstStyle/>
          <a:p>
            <a:r>
              <a:rPr lang="en-US" sz="4000" dirty="0" smtClean="0">
                <a:solidFill>
                  <a:srgbClr val="FF0000"/>
                </a:solidFill>
              </a:rPr>
              <a:t>!!!</a:t>
            </a:r>
            <a:endParaRPr lang="en-US" sz="4000" dirty="0">
              <a:solidFill>
                <a:srgbClr val="FF0000"/>
              </a:solidFill>
            </a:endParaRPr>
          </a:p>
        </p:txBody>
      </p:sp>
      <p:sp>
        <p:nvSpPr>
          <p:cNvPr id="158" name="TextBox 157"/>
          <p:cNvSpPr txBox="1"/>
          <p:nvPr/>
        </p:nvSpPr>
        <p:spPr>
          <a:xfrm>
            <a:off x="5937661" y="4714504"/>
            <a:ext cx="2992582" cy="1200329"/>
          </a:xfrm>
          <a:prstGeom prst="rect">
            <a:avLst/>
          </a:prstGeom>
          <a:noFill/>
        </p:spPr>
        <p:txBody>
          <a:bodyPr wrap="square" rtlCol="0">
            <a:spAutoFit/>
          </a:bodyPr>
          <a:lstStyle/>
          <a:p>
            <a:r>
              <a:rPr lang="en-US" sz="7200" b="1" dirty="0" smtClean="0">
                <a:solidFill>
                  <a:srgbClr val="FF0000"/>
                </a:solidFill>
              </a:rPr>
              <a:t>$$$</a:t>
            </a:r>
            <a:endParaRPr lang="en-US" sz="7200" b="1" dirty="0">
              <a:solidFill>
                <a:srgbClr val="FF0000"/>
              </a:solidFill>
            </a:endParaRPr>
          </a:p>
        </p:txBody>
      </p:sp>
      <p:sp>
        <p:nvSpPr>
          <p:cNvPr id="159" name="Flowchart: Collate 158"/>
          <p:cNvSpPr/>
          <p:nvPr/>
        </p:nvSpPr>
        <p:spPr>
          <a:xfrm rot="10800000">
            <a:off x="6650181" y="4215809"/>
            <a:ext cx="394217" cy="569947"/>
          </a:xfrm>
          <a:prstGeom prst="flowChartCollat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a:solidFill>
                <a:schemeClr val="tx1"/>
              </a:solidFill>
            </a:endParaRPr>
          </a:p>
        </p:txBody>
      </p:sp>
      <p:sp>
        <p:nvSpPr>
          <p:cNvPr id="160" name="TextBox 159"/>
          <p:cNvSpPr txBox="1"/>
          <p:nvPr/>
        </p:nvSpPr>
        <p:spPr>
          <a:xfrm>
            <a:off x="3883231" y="3954483"/>
            <a:ext cx="622094" cy="461665"/>
          </a:xfrm>
          <a:prstGeom prst="rect">
            <a:avLst/>
          </a:prstGeom>
          <a:noFill/>
        </p:spPr>
        <p:txBody>
          <a:bodyPr wrap="square" rtlCol="0">
            <a:spAutoFit/>
          </a:bodyPr>
          <a:lstStyle/>
          <a:p>
            <a:r>
              <a:rPr lang="en-US" sz="2400" b="1" dirty="0" smtClean="0">
                <a:solidFill>
                  <a:srgbClr val="FF0000"/>
                </a:solidFill>
              </a:rPr>
              <a:t>!!!</a:t>
            </a:r>
            <a:endParaRPr lang="en-US" sz="2400" b="1" dirty="0">
              <a:solidFill>
                <a:srgbClr val="FF0000"/>
              </a:solidFill>
            </a:endParaRPr>
          </a:p>
        </p:txBody>
      </p:sp>
      <p:grpSp>
        <p:nvGrpSpPr>
          <p:cNvPr id="148" name="Group 147"/>
          <p:cNvGrpSpPr/>
          <p:nvPr/>
        </p:nvGrpSpPr>
        <p:grpSpPr>
          <a:xfrm>
            <a:off x="4826334" y="3558553"/>
            <a:ext cx="4651041" cy="2594863"/>
            <a:chOff x="4897584" y="3083553"/>
            <a:chExt cx="4651041" cy="2594863"/>
          </a:xfrm>
        </p:grpSpPr>
        <p:sp>
          <p:nvSpPr>
            <p:cNvPr id="109" name="Text Box 40"/>
            <p:cNvSpPr txBox="1">
              <a:spLocks noChangeArrowheads="1"/>
            </p:cNvSpPr>
            <p:nvPr/>
          </p:nvSpPr>
          <p:spPr bwMode="auto">
            <a:xfrm>
              <a:off x="8563411" y="4838920"/>
              <a:ext cx="349250" cy="228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non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ctr"/>
              <a:r>
                <a:rPr lang="de-AT" sz="1400" b="1" baseline="-25000">
                  <a:solidFill>
                    <a:schemeClr val="bg1"/>
                  </a:solidFill>
                  <a:latin typeface="Univers LT Std 55"/>
                </a:rPr>
                <a:t>RU</a:t>
              </a:r>
            </a:p>
          </p:txBody>
        </p:sp>
        <p:sp>
          <p:nvSpPr>
            <p:cNvPr id="110" name="Text Box 3"/>
            <p:cNvSpPr txBox="1">
              <a:spLocks noChangeArrowheads="1"/>
            </p:cNvSpPr>
            <p:nvPr/>
          </p:nvSpPr>
          <p:spPr bwMode="auto">
            <a:xfrm>
              <a:off x="7470282" y="4398626"/>
              <a:ext cx="349250" cy="228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non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ctr"/>
              <a:r>
                <a:rPr lang="de-AT" sz="1400" b="1" baseline="-25000">
                  <a:solidFill>
                    <a:schemeClr val="bg1"/>
                  </a:solidFill>
                  <a:latin typeface="Univers LT Std 55"/>
                </a:rPr>
                <a:t>CH</a:t>
              </a:r>
            </a:p>
          </p:txBody>
        </p:sp>
        <p:sp>
          <p:nvSpPr>
            <p:cNvPr id="111" name="Text Box 21"/>
            <p:cNvSpPr txBox="1">
              <a:spLocks noChangeArrowheads="1"/>
            </p:cNvSpPr>
            <p:nvPr/>
          </p:nvSpPr>
          <p:spPr bwMode="auto">
            <a:xfrm>
              <a:off x="7717932" y="4557376"/>
              <a:ext cx="385763" cy="260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non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ctr"/>
              <a:r>
                <a:rPr lang="de-AT" sz="1600" b="1" baseline="-25000">
                  <a:solidFill>
                    <a:schemeClr val="bg1"/>
                  </a:solidFill>
                  <a:latin typeface="Univers LT Std 55"/>
                </a:rPr>
                <a:t>CH</a:t>
              </a:r>
            </a:p>
          </p:txBody>
        </p:sp>
        <p:sp>
          <p:nvSpPr>
            <p:cNvPr id="112" name="Text Box 51"/>
            <p:cNvSpPr txBox="1">
              <a:spLocks noChangeArrowheads="1"/>
            </p:cNvSpPr>
            <p:nvPr/>
          </p:nvSpPr>
          <p:spPr bwMode="auto">
            <a:xfrm>
              <a:off x="6216157" y="5160626"/>
              <a:ext cx="381000" cy="228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non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ctr"/>
              <a:r>
                <a:rPr lang="de-AT" sz="1400" b="1" baseline="-25000">
                  <a:solidFill>
                    <a:schemeClr val="bg1"/>
                  </a:solidFill>
                  <a:latin typeface="Univers LT Std 55"/>
                </a:rPr>
                <a:t>CHI</a:t>
              </a:r>
            </a:p>
          </p:txBody>
        </p:sp>
        <p:sp>
          <p:nvSpPr>
            <p:cNvPr id="113" name="AutoShape 9"/>
            <p:cNvSpPr>
              <a:spLocks noChangeArrowheads="1"/>
            </p:cNvSpPr>
            <p:nvPr/>
          </p:nvSpPr>
          <p:spPr bwMode="gray">
            <a:xfrm>
              <a:off x="5393832" y="4368464"/>
              <a:ext cx="428625" cy="941387"/>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114" name="AutoShape 10"/>
            <p:cNvSpPr>
              <a:spLocks noChangeArrowheads="1"/>
            </p:cNvSpPr>
            <p:nvPr/>
          </p:nvSpPr>
          <p:spPr bwMode="gray">
            <a:xfrm>
              <a:off x="5928820" y="4368464"/>
              <a:ext cx="428625" cy="941387"/>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115" name="AutoShape 11"/>
            <p:cNvSpPr>
              <a:spLocks noChangeArrowheads="1"/>
            </p:cNvSpPr>
            <p:nvPr/>
          </p:nvSpPr>
          <p:spPr bwMode="gray">
            <a:xfrm>
              <a:off x="6503495" y="4368464"/>
              <a:ext cx="423862" cy="941387"/>
            </a:xfrm>
            <a:prstGeom prst="can">
              <a:avLst>
                <a:gd name="adj" fmla="val 55524"/>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116" name="AutoShape 12"/>
            <p:cNvSpPr>
              <a:spLocks noChangeArrowheads="1"/>
            </p:cNvSpPr>
            <p:nvPr/>
          </p:nvSpPr>
          <p:spPr bwMode="gray">
            <a:xfrm>
              <a:off x="7068645" y="4368464"/>
              <a:ext cx="428625" cy="941387"/>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117" name="AutoShape 13"/>
            <p:cNvSpPr>
              <a:spLocks noChangeArrowheads="1"/>
            </p:cNvSpPr>
            <p:nvPr/>
          </p:nvSpPr>
          <p:spPr bwMode="gray">
            <a:xfrm>
              <a:off x="7643320" y="4368464"/>
              <a:ext cx="423862" cy="941387"/>
            </a:xfrm>
            <a:prstGeom prst="can">
              <a:avLst>
                <a:gd name="adj" fmla="val 55524"/>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118" name="AutoShape 14"/>
            <p:cNvSpPr>
              <a:spLocks noChangeArrowheads="1"/>
            </p:cNvSpPr>
            <p:nvPr/>
          </p:nvSpPr>
          <p:spPr bwMode="gray">
            <a:xfrm>
              <a:off x="8194182" y="4368464"/>
              <a:ext cx="428625" cy="941387"/>
            </a:xfrm>
            <a:prstGeom prst="can">
              <a:avLst>
                <a:gd name="adj" fmla="val 54907"/>
              </a:avLst>
            </a:prstGeom>
            <a:ln>
              <a:headEnd/>
              <a:tailEnd/>
            </a:ln>
          </p:spPr>
          <p:style>
            <a:lnRef idx="1">
              <a:schemeClr val="accent5"/>
            </a:lnRef>
            <a:fillRef idx="3">
              <a:schemeClr val="accent5"/>
            </a:fillRef>
            <a:effectRef idx="2">
              <a:schemeClr val="accent5"/>
            </a:effectRef>
            <a:fontRef idx="minor">
              <a:schemeClr val="lt1"/>
            </a:fontRef>
          </p:style>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120" name="Rectangle 16"/>
            <p:cNvSpPr>
              <a:spLocks noChangeArrowheads="1"/>
            </p:cNvSpPr>
            <p:nvPr/>
          </p:nvSpPr>
          <p:spPr bwMode="ltGray">
            <a:xfrm>
              <a:off x="5301757" y="4655138"/>
              <a:ext cx="3376613" cy="546254"/>
            </a:xfrm>
            <a:prstGeom prst="rect">
              <a:avLst/>
            </a:prstGeom>
            <a:solidFill>
              <a:schemeClr val="accent5">
                <a:lumMod val="75000"/>
                <a:alpha val="50000"/>
              </a:schemeClr>
            </a:solidFill>
            <a:ln w="19050">
              <a:solidFill>
                <a:srgbClr val="000000"/>
              </a:solidFill>
              <a:miter lim="800000"/>
              <a:headEnd/>
              <a:tailEnd/>
            </a:ln>
          </p:spPr>
          <p:txBody>
            <a:bodyPr wrap="none" anchor="ctr"/>
            <a:lstStyle/>
            <a:p>
              <a:pPr>
                <a:spcBef>
                  <a:spcPct val="20000"/>
                </a:spcBef>
              </a:pPr>
              <a:r>
                <a:rPr lang="en-US" sz="900" b="1" dirty="0">
                  <a:solidFill>
                    <a:schemeClr val="bg1"/>
                  </a:solidFill>
                </a:rPr>
                <a:t>LUN </a:t>
              </a:r>
              <a:r>
                <a:rPr lang="en-US" sz="900" b="1" dirty="0" smtClean="0">
                  <a:solidFill>
                    <a:schemeClr val="bg1"/>
                  </a:solidFill>
                </a:rPr>
                <a:t>3</a:t>
              </a:r>
              <a:endParaRPr lang="en-US" sz="900" b="1" dirty="0">
                <a:solidFill>
                  <a:schemeClr val="bg1"/>
                </a:solidFill>
              </a:endParaRPr>
            </a:p>
          </p:txBody>
        </p:sp>
        <p:sp>
          <p:nvSpPr>
            <p:cNvPr id="132" name="TextBox 131"/>
            <p:cNvSpPr txBox="1"/>
            <p:nvPr/>
          </p:nvSpPr>
          <p:spPr>
            <a:xfrm>
              <a:off x="4897584" y="5329967"/>
              <a:ext cx="1828800" cy="338554"/>
            </a:xfrm>
            <a:prstGeom prst="rect">
              <a:avLst/>
            </a:prstGeom>
            <a:noFill/>
          </p:spPr>
          <p:txBody>
            <a:bodyPr wrap="square" rtlCol="0">
              <a:spAutoFit/>
            </a:bodyPr>
            <a:lstStyle/>
            <a:p>
              <a:r>
                <a:rPr lang="ru-RU" sz="1600" dirty="0" smtClean="0"/>
                <a:t>5*600ГБ=3 ТБ</a:t>
              </a:r>
              <a:endParaRPr lang="en-US" sz="1600" dirty="0"/>
            </a:p>
          </p:txBody>
        </p:sp>
        <p:sp>
          <p:nvSpPr>
            <p:cNvPr id="133" name="TextBox 132"/>
            <p:cNvSpPr txBox="1"/>
            <p:nvPr/>
          </p:nvSpPr>
          <p:spPr>
            <a:xfrm>
              <a:off x="6617403" y="5339862"/>
              <a:ext cx="2931222" cy="338554"/>
            </a:xfrm>
            <a:prstGeom prst="rect">
              <a:avLst/>
            </a:prstGeom>
            <a:noFill/>
          </p:spPr>
          <p:txBody>
            <a:bodyPr wrap="square" rtlCol="0">
              <a:spAutoFit/>
            </a:bodyPr>
            <a:lstStyle/>
            <a:p>
              <a:r>
                <a:rPr lang="en-US" sz="1600" dirty="0" smtClean="0"/>
                <a:t>6</a:t>
              </a:r>
              <a:r>
                <a:rPr lang="ru-RU" sz="1600" dirty="0" smtClean="0"/>
                <a:t>*180 </a:t>
              </a:r>
              <a:r>
                <a:rPr lang="en-US" sz="1600" dirty="0" smtClean="0"/>
                <a:t>IOPS</a:t>
              </a:r>
              <a:r>
                <a:rPr lang="ru-RU" sz="1600" dirty="0" smtClean="0"/>
                <a:t>=</a:t>
              </a:r>
              <a:r>
                <a:rPr lang="en-US" sz="1600" dirty="0" smtClean="0"/>
                <a:t>1080</a:t>
              </a:r>
              <a:r>
                <a:rPr lang="ru-RU" sz="1600" dirty="0" smtClean="0"/>
                <a:t> </a:t>
              </a:r>
              <a:r>
                <a:rPr lang="en-US" sz="1600" dirty="0" smtClean="0"/>
                <a:t>IOPS</a:t>
              </a:r>
              <a:endParaRPr lang="en-US" sz="1600" dirty="0"/>
            </a:p>
          </p:txBody>
        </p:sp>
        <p:sp>
          <p:nvSpPr>
            <p:cNvPr id="134" name="AutoShape 38"/>
            <p:cNvSpPr>
              <a:spLocks noChangeAspect="1" noChangeArrowheads="1"/>
            </p:cNvSpPr>
            <p:nvPr/>
          </p:nvSpPr>
          <p:spPr bwMode="gray">
            <a:xfrm>
              <a:off x="5803986" y="3821800"/>
              <a:ext cx="528637" cy="399206"/>
            </a:xfrm>
            <a:prstGeom prst="can">
              <a:avLst>
                <a:gd name="adj" fmla="val 25150"/>
              </a:avLst>
            </a:prstGeom>
            <a:gradFill rotWithShape="0">
              <a:gsLst>
                <a:gs pos="0">
                  <a:schemeClr val="accent1">
                    <a:gamma/>
                    <a:shade val="56078"/>
                    <a:invGamma/>
                  </a:schemeClr>
                </a:gs>
                <a:gs pos="50000">
                  <a:schemeClr val="accent1"/>
                </a:gs>
                <a:gs pos="100000">
                  <a:schemeClr val="accent1">
                    <a:gamma/>
                    <a:shade val="56078"/>
                    <a:invGamma/>
                  </a:schemeClr>
                </a:gs>
              </a:gsLst>
              <a:lin ang="0" scaled="1"/>
            </a:gradFill>
            <a:ln w="19050">
              <a:solidFill>
                <a:srgbClr val="000000"/>
              </a:solidFill>
              <a:round/>
              <a:headEnd/>
              <a:tailEnd/>
            </a:ln>
            <a:effectLst/>
          </p:spPr>
          <p:txBody>
            <a:bodyPr wrap="none" anchor="ctr" anchorCtr="1"/>
            <a:lstStyle/>
            <a:p>
              <a:pPr eaLnBrk="0" hangingPunct="0">
                <a:spcBef>
                  <a:spcPct val="0"/>
                </a:spcBef>
                <a:defRPr/>
              </a:pPr>
              <a:r>
                <a:rPr lang="en-US" sz="1400" b="1" dirty="0" smtClean="0">
                  <a:solidFill>
                    <a:schemeClr val="bg1"/>
                  </a:solidFill>
                  <a:effectLst>
                    <a:outerShdw blurRad="38100" dist="38100" dir="2700000" algn="tl">
                      <a:srgbClr val="000000"/>
                    </a:outerShdw>
                  </a:effectLst>
                </a:rPr>
                <a:t>0</a:t>
              </a:r>
              <a:r>
                <a:rPr lang="ru-RU" sz="1400" b="1" dirty="0" smtClean="0">
                  <a:solidFill>
                    <a:schemeClr val="bg1"/>
                  </a:solidFill>
                  <a:effectLst>
                    <a:outerShdw blurRad="38100" dist="38100" dir="2700000" algn="tl">
                      <a:srgbClr val="000000"/>
                    </a:outerShdw>
                  </a:effectLst>
                </a:rPr>
                <a:t>%</a:t>
              </a:r>
              <a:endParaRPr lang="de-CH" sz="1400" b="1" dirty="0">
                <a:solidFill>
                  <a:schemeClr val="bg1"/>
                </a:solidFill>
                <a:effectLst>
                  <a:outerShdw blurRad="38100" dist="38100" dir="2700000" algn="tl">
                    <a:srgbClr val="000000"/>
                  </a:outerShdw>
                </a:effectLst>
              </a:endParaRPr>
            </a:p>
          </p:txBody>
        </p:sp>
        <p:sp>
          <p:nvSpPr>
            <p:cNvPr id="135" name="AutoShape 42"/>
            <p:cNvSpPr>
              <a:spLocks noChangeAspect="1" noChangeArrowheads="1"/>
            </p:cNvSpPr>
            <p:nvPr/>
          </p:nvSpPr>
          <p:spPr bwMode="gray">
            <a:xfrm>
              <a:off x="6812770" y="3691172"/>
              <a:ext cx="528637" cy="517960"/>
            </a:xfrm>
            <a:prstGeom prst="can">
              <a:avLst>
                <a:gd name="adj" fmla="val 25000"/>
              </a:avLst>
            </a:prstGeom>
            <a:gradFill rotWithShape="0">
              <a:gsLst>
                <a:gs pos="0">
                  <a:srgbClr val="FF9900">
                    <a:gamma/>
                    <a:shade val="56078"/>
                    <a:invGamma/>
                  </a:srgbClr>
                </a:gs>
                <a:gs pos="50000">
                  <a:srgbClr val="FF9900"/>
                </a:gs>
                <a:gs pos="100000">
                  <a:srgbClr val="FF9900">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r>
                <a:rPr lang="en-US" sz="1400" b="1" dirty="0" smtClean="0">
                  <a:solidFill>
                    <a:schemeClr val="bg1"/>
                  </a:solidFill>
                  <a:effectLst>
                    <a:outerShdw blurRad="38100" dist="38100" dir="2700000" algn="tl">
                      <a:srgbClr val="000000"/>
                    </a:outerShdw>
                  </a:effectLst>
                </a:rPr>
                <a:t>0</a:t>
              </a:r>
              <a:r>
                <a:rPr lang="ru-RU" sz="1400" b="1" dirty="0" smtClean="0">
                  <a:solidFill>
                    <a:schemeClr val="bg1"/>
                  </a:solidFill>
                  <a:effectLst>
                    <a:outerShdw blurRad="38100" dist="38100" dir="2700000" algn="tl">
                      <a:srgbClr val="000000"/>
                    </a:outerShdw>
                  </a:effectLst>
                </a:rPr>
                <a:t>%</a:t>
              </a:r>
              <a:endParaRPr lang="de-CH" sz="1400" b="1" dirty="0">
                <a:solidFill>
                  <a:schemeClr val="bg1"/>
                </a:solidFill>
                <a:effectLst>
                  <a:outerShdw blurRad="38100" dist="38100" dir="2700000" algn="tl">
                    <a:srgbClr val="000000"/>
                  </a:outerShdw>
                </a:effectLst>
              </a:endParaRPr>
            </a:p>
          </p:txBody>
        </p:sp>
        <p:sp>
          <p:nvSpPr>
            <p:cNvPr id="136" name="AutoShape 48"/>
            <p:cNvSpPr>
              <a:spLocks noChangeArrowheads="1"/>
            </p:cNvSpPr>
            <p:nvPr/>
          </p:nvSpPr>
          <p:spPr bwMode="auto">
            <a:xfrm>
              <a:off x="6434224" y="3083553"/>
              <a:ext cx="1618975" cy="522514"/>
            </a:xfrm>
            <a:prstGeom prst="wedgeRectCallout">
              <a:avLst>
                <a:gd name="adj1" fmla="val -53130"/>
                <a:gd name="adj2" fmla="val 109709"/>
              </a:avLst>
            </a:prstGeom>
            <a:noFill/>
            <a:ln w="19050" algn="ctr">
              <a:solidFill>
                <a:schemeClr val="tx1"/>
              </a:solidFill>
              <a:miter lim="800000"/>
              <a:headEnd/>
              <a:tailEnd/>
            </a:ln>
          </p:spPr>
          <p:txBody>
            <a:bodyPr/>
            <a:lstStyle/>
            <a:p>
              <a:r>
                <a:rPr lang="ru-RU" sz="1400" dirty="0" smtClean="0"/>
                <a:t>ГБ</a:t>
              </a:r>
            </a:p>
            <a:p>
              <a:r>
                <a:rPr lang="ru-RU" sz="1400" dirty="0" smtClean="0"/>
                <a:t>утилизировано</a:t>
              </a:r>
              <a:endParaRPr lang="en-US" sz="1400" dirty="0"/>
            </a:p>
          </p:txBody>
        </p:sp>
        <p:sp>
          <p:nvSpPr>
            <p:cNvPr id="137" name="AutoShape 51"/>
            <p:cNvSpPr>
              <a:spLocks noChangeArrowheads="1"/>
            </p:cNvSpPr>
            <p:nvPr/>
          </p:nvSpPr>
          <p:spPr bwMode="auto">
            <a:xfrm>
              <a:off x="7679938" y="3623076"/>
              <a:ext cx="1668662" cy="529256"/>
            </a:xfrm>
            <a:prstGeom prst="wedgeRectCallout">
              <a:avLst>
                <a:gd name="adj1" fmla="val -67517"/>
                <a:gd name="adj2" fmla="val 33014"/>
              </a:avLst>
            </a:prstGeom>
            <a:noFill/>
            <a:ln w="19050" algn="ctr">
              <a:solidFill>
                <a:schemeClr val="tx1"/>
              </a:solidFill>
              <a:miter lim="800000"/>
              <a:headEnd/>
              <a:tailEnd/>
            </a:ln>
          </p:spPr>
          <p:txBody>
            <a:bodyPr/>
            <a:lstStyle/>
            <a:p>
              <a:r>
                <a:rPr lang="en-US" sz="1400" dirty="0" smtClean="0"/>
                <a:t>IOPS</a:t>
              </a:r>
            </a:p>
            <a:p>
              <a:r>
                <a:rPr lang="ru-RU" sz="1400" dirty="0" smtClean="0"/>
                <a:t>утилизировано</a:t>
              </a:r>
              <a:endParaRPr lang="en-US" sz="1400" dirty="0"/>
            </a:p>
          </p:txBody>
        </p:sp>
      </p:grpSp>
      <p:sp>
        <p:nvSpPr>
          <p:cNvPr id="97" name="Rectangle 96"/>
          <p:cNvSpPr/>
          <p:nvPr/>
        </p:nvSpPr>
        <p:spPr>
          <a:xfrm>
            <a:off x="663285" y="147843"/>
            <a:ext cx="7389670" cy="523220"/>
          </a:xfrm>
          <a:prstGeom prst="rect">
            <a:avLst/>
          </a:prstGeom>
        </p:spPr>
        <p:txBody>
          <a:bodyPr wrap="square">
            <a:spAutoFit/>
          </a:bodyPr>
          <a:lstStyle/>
          <a:p>
            <a:r>
              <a:rPr lang="ru-RU" sz="2800" dirty="0" smtClean="0">
                <a:solidFill>
                  <a:schemeClr val="accent1"/>
                </a:solidFill>
              </a:rPr>
              <a:t>Классика жанра:</a:t>
            </a:r>
            <a:endParaRPr lang="en-US" sz="2800" dirty="0"/>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9"/>
                                        </p:tgtEl>
                                        <p:attrNameLst>
                                          <p:attrName>style.visibility</p:attrName>
                                        </p:attrNameLst>
                                      </p:cBhvr>
                                      <p:to>
                                        <p:strVal val="visible"/>
                                      </p:to>
                                    </p:set>
                                    <p:animEffect transition="in" filter="fade">
                                      <p:cBhvr>
                                        <p:cTn id="7" dur="2000"/>
                                        <p:tgtEl>
                                          <p:spTgt spid="149"/>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150"/>
                                        </p:tgtEl>
                                        <p:attrNameLst>
                                          <p:attrName>style.visibility</p:attrName>
                                        </p:attrNameLst>
                                      </p:cBhvr>
                                      <p:to>
                                        <p:strVal val="visible"/>
                                      </p:to>
                                    </p:set>
                                    <p:animEffect transition="in" filter="fade">
                                      <p:cBhvr>
                                        <p:cTn id="11" dur="2000"/>
                                        <p:tgtEl>
                                          <p:spTgt spid="150"/>
                                        </p:tgtEl>
                                      </p:cBhvr>
                                    </p:animEffect>
                                  </p:childTnLst>
                                </p:cTn>
                              </p:par>
                            </p:childTnLst>
                          </p:cTn>
                        </p:par>
                        <p:par>
                          <p:cTn id="12" fill="hold">
                            <p:stCondLst>
                              <p:cond delay="4000"/>
                            </p:stCondLst>
                            <p:childTnLst>
                              <p:par>
                                <p:cTn id="13" presetID="10" presetClass="entr" presetSubtype="0" fill="hold" grpId="0" nodeType="afterEffect">
                                  <p:stCondLst>
                                    <p:cond delay="0"/>
                                  </p:stCondLst>
                                  <p:childTnLst>
                                    <p:set>
                                      <p:cBhvr>
                                        <p:cTn id="14" dur="1" fill="hold">
                                          <p:stCondLst>
                                            <p:cond delay="0"/>
                                          </p:stCondLst>
                                        </p:cTn>
                                        <p:tgtEl>
                                          <p:spTgt spid="151"/>
                                        </p:tgtEl>
                                        <p:attrNameLst>
                                          <p:attrName>style.visibility</p:attrName>
                                        </p:attrNameLst>
                                      </p:cBhvr>
                                      <p:to>
                                        <p:strVal val="visible"/>
                                      </p:to>
                                    </p:set>
                                    <p:animEffect transition="in" filter="fade">
                                      <p:cBhvr>
                                        <p:cTn id="15" dur="2000"/>
                                        <p:tgtEl>
                                          <p:spTgt spid="151"/>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57">
                                            <p:txEl>
                                              <p:pRg st="0" end="0"/>
                                            </p:txEl>
                                          </p:spTgt>
                                        </p:tgtEl>
                                        <p:attrNameLst>
                                          <p:attrName>style.visibility</p:attrName>
                                        </p:attrNameLst>
                                      </p:cBhvr>
                                      <p:to>
                                        <p:strVal val="visible"/>
                                      </p:to>
                                    </p:set>
                                    <p:animEffect transition="in" filter="fade">
                                      <p:cBhvr>
                                        <p:cTn id="20" dur="2000"/>
                                        <p:tgtEl>
                                          <p:spTgt spid="157">
                                            <p:txEl>
                                              <p:pRg st="0" end="0"/>
                                            </p:txEl>
                                          </p:spTgt>
                                        </p:tgtEl>
                                      </p:cBhvr>
                                    </p:animEffect>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156"/>
                                        </p:tgtEl>
                                        <p:attrNameLst>
                                          <p:attrName>style.visibility</p:attrName>
                                        </p:attrNameLst>
                                      </p:cBhvr>
                                      <p:to>
                                        <p:strVal val="visible"/>
                                      </p:to>
                                    </p:set>
                                    <p:animEffect transition="in" filter="fade">
                                      <p:cBhvr>
                                        <p:cTn id="24" dur="2000"/>
                                        <p:tgtEl>
                                          <p:spTgt spid="156"/>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58">
                                            <p:txEl>
                                              <p:pRg st="0" end="0"/>
                                            </p:txEl>
                                          </p:spTgt>
                                        </p:tgtEl>
                                        <p:attrNameLst>
                                          <p:attrName>style.visibility</p:attrName>
                                        </p:attrNameLst>
                                      </p:cBhvr>
                                      <p:to>
                                        <p:strVal val="visible"/>
                                      </p:to>
                                    </p:set>
                                    <p:anim calcmode="lin" valueType="num">
                                      <p:cBhvr additive="base">
                                        <p:cTn id="29" dur="500" fill="hold"/>
                                        <p:tgtEl>
                                          <p:spTgt spid="158">
                                            <p:txEl>
                                              <p:pRg st="0" end="0"/>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58">
                                            <p:txEl>
                                              <p:pRg st="0" end="0"/>
                                            </p:txEl>
                                          </p:spTgt>
                                        </p:tgtEl>
                                        <p:attrNameLst>
                                          <p:attrName>ppt_y</p:attrName>
                                        </p:attrNameLst>
                                      </p:cBhvr>
                                      <p:tavLst>
                                        <p:tav tm="0">
                                          <p:val>
                                            <p:strVal val="1+#ppt_h/2"/>
                                          </p:val>
                                        </p:tav>
                                        <p:tav tm="100000">
                                          <p:val>
                                            <p:strVal val="#ppt_y"/>
                                          </p:val>
                                        </p:tav>
                                      </p:tavLst>
                                    </p:anim>
                                  </p:childTnLst>
                                </p:cTn>
                              </p:par>
                            </p:childTnLst>
                          </p:cTn>
                        </p:par>
                        <p:par>
                          <p:cTn id="31" fill="hold">
                            <p:stCondLst>
                              <p:cond delay="500"/>
                            </p:stCondLst>
                            <p:childTnLst>
                              <p:par>
                                <p:cTn id="32" presetID="3" presetClass="entr" presetSubtype="10" fill="hold" grpId="0" nodeType="afterEffect">
                                  <p:stCondLst>
                                    <p:cond delay="0"/>
                                  </p:stCondLst>
                                  <p:childTnLst>
                                    <p:set>
                                      <p:cBhvr>
                                        <p:cTn id="33" dur="1" fill="hold">
                                          <p:stCondLst>
                                            <p:cond delay="0"/>
                                          </p:stCondLst>
                                        </p:cTn>
                                        <p:tgtEl>
                                          <p:spTgt spid="159"/>
                                        </p:tgtEl>
                                        <p:attrNameLst>
                                          <p:attrName>style.visibility</p:attrName>
                                        </p:attrNameLst>
                                      </p:cBhvr>
                                      <p:to>
                                        <p:strVal val="visible"/>
                                      </p:to>
                                    </p:set>
                                    <p:animEffect transition="in" filter="blinds(horizontal)">
                                      <p:cBhvr>
                                        <p:cTn id="34" dur="500"/>
                                        <p:tgtEl>
                                          <p:spTgt spid="159"/>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148"/>
                                        </p:tgtEl>
                                        <p:attrNameLst>
                                          <p:attrName>style.visibility</p:attrName>
                                        </p:attrNameLst>
                                      </p:cBhvr>
                                      <p:to>
                                        <p:strVal val="visible"/>
                                      </p:to>
                                    </p:set>
                                    <p:anim calcmode="lin" valueType="num">
                                      <p:cBhvr additive="base">
                                        <p:cTn id="39" dur="500" fill="hold"/>
                                        <p:tgtEl>
                                          <p:spTgt spid="148"/>
                                        </p:tgtEl>
                                        <p:attrNameLst>
                                          <p:attrName>ppt_x</p:attrName>
                                        </p:attrNameLst>
                                      </p:cBhvr>
                                      <p:tavLst>
                                        <p:tav tm="0">
                                          <p:val>
                                            <p:strVal val="#ppt_x"/>
                                          </p:val>
                                        </p:tav>
                                        <p:tav tm="100000">
                                          <p:val>
                                            <p:strVal val="#ppt_x"/>
                                          </p:val>
                                        </p:tav>
                                      </p:tavLst>
                                    </p:anim>
                                    <p:anim calcmode="lin" valueType="num">
                                      <p:cBhvr additive="base">
                                        <p:cTn id="40" dur="500" fill="hold"/>
                                        <p:tgtEl>
                                          <p:spTgt spid="148"/>
                                        </p:tgtEl>
                                        <p:attrNameLst>
                                          <p:attrName>ppt_y</p:attrName>
                                        </p:attrNameLst>
                                      </p:cBhvr>
                                      <p:tavLst>
                                        <p:tav tm="0">
                                          <p:val>
                                            <p:strVal val="1+#ppt_h/2"/>
                                          </p:val>
                                        </p:tav>
                                        <p:tav tm="100000">
                                          <p:val>
                                            <p:strVal val="#ppt_y"/>
                                          </p:val>
                                        </p:tav>
                                      </p:tavLst>
                                    </p:anim>
                                  </p:childTnLst>
                                </p:cTn>
                              </p:par>
                            </p:childTnLst>
                          </p:cTn>
                        </p:par>
                        <p:par>
                          <p:cTn id="41" fill="hold">
                            <p:stCondLst>
                              <p:cond delay="500"/>
                            </p:stCondLst>
                            <p:childTnLst>
                              <p:par>
                                <p:cTn id="42" presetID="2" presetClass="entr" presetSubtype="4" fill="hold" nodeType="afterEffect">
                                  <p:stCondLst>
                                    <p:cond delay="0"/>
                                  </p:stCondLst>
                                  <p:childTnLst>
                                    <p:set>
                                      <p:cBhvr>
                                        <p:cTn id="43" dur="1" fill="hold">
                                          <p:stCondLst>
                                            <p:cond delay="0"/>
                                          </p:stCondLst>
                                        </p:cTn>
                                        <p:tgtEl>
                                          <p:spTgt spid="155"/>
                                        </p:tgtEl>
                                        <p:attrNameLst>
                                          <p:attrName>style.visibility</p:attrName>
                                        </p:attrNameLst>
                                      </p:cBhvr>
                                      <p:to>
                                        <p:strVal val="visible"/>
                                      </p:to>
                                    </p:set>
                                    <p:anim calcmode="lin" valueType="num">
                                      <p:cBhvr additive="base">
                                        <p:cTn id="44" dur="500" fill="hold"/>
                                        <p:tgtEl>
                                          <p:spTgt spid="155"/>
                                        </p:tgtEl>
                                        <p:attrNameLst>
                                          <p:attrName>ppt_x</p:attrName>
                                        </p:attrNameLst>
                                      </p:cBhvr>
                                      <p:tavLst>
                                        <p:tav tm="0">
                                          <p:val>
                                            <p:strVal val="#ppt_x"/>
                                          </p:val>
                                        </p:tav>
                                        <p:tav tm="100000">
                                          <p:val>
                                            <p:strVal val="#ppt_x"/>
                                          </p:val>
                                        </p:tav>
                                      </p:tavLst>
                                    </p:anim>
                                    <p:anim calcmode="lin" valueType="num">
                                      <p:cBhvr additive="base">
                                        <p:cTn id="45" dur="500" fill="hold"/>
                                        <p:tgtEl>
                                          <p:spTgt spid="15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0" grpId="0" animBg="1"/>
      <p:bldP spid="151" grpId="0" animBg="1"/>
      <p:bldP spid="156" grpId="0" animBg="1"/>
      <p:bldP spid="157" grpId="0" build="allAtOnce"/>
      <p:bldP spid="158" grpId="0" build="allAtOnce"/>
      <p:bldP spid="15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Text Box 3"/>
          <p:cNvSpPr txBox="1">
            <a:spLocks noChangeArrowheads="1"/>
          </p:cNvSpPr>
          <p:nvPr/>
        </p:nvSpPr>
        <p:spPr bwMode="auto">
          <a:xfrm>
            <a:off x="2937863" y="4414413"/>
            <a:ext cx="307818" cy="37959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ctr"/>
            <a:r>
              <a:rPr lang="de-AT" sz="1400" b="1" baseline="-25000">
                <a:solidFill>
                  <a:schemeClr val="bg1"/>
                </a:solidFill>
                <a:latin typeface="Univers LT Std 55"/>
              </a:rPr>
              <a:t>CH</a:t>
            </a:r>
          </a:p>
        </p:txBody>
      </p:sp>
      <p:sp>
        <p:nvSpPr>
          <p:cNvPr id="10249" name="Text Box 21"/>
          <p:cNvSpPr txBox="1">
            <a:spLocks noChangeArrowheads="1"/>
          </p:cNvSpPr>
          <p:nvPr/>
        </p:nvSpPr>
        <p:spPr bwMode="auto">
          <a:xfrm>
            <a:off x="3185514" y="4573163"/>
            <a:ext cx="340000" cy="4206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ctr"/>
            <a:r>
              <a:rPr lang="de-AT" sz="1600" b="1" baseline="-25000">
                <a:solidFill>
                  <a:schemeClr val="bg1"/>
                </a:solidFill>
                <a:latin typeface="Univers LT Std 55"/>
              </a:rPr>
              <a:t>CH</a:t>
            </a:r>
          </a:p>
        </p:txBody>
      </p:sp>
      <p:sp>
        <p:nvSpPr>
          <p:cNvPr id="10262" name="Text Box 40"/>
          <p:cNvSpPr txBox="1">
            <a:spLocks noChangeArrowheads="1"/>
          </p:cNvSpPr>
          <p:nvPr/>
        </p:nvSpPr>
        <p:spPr bwMode="auto">
          <a:xfrm>
            <a:off x="7401642" y="4876476"/>
            <a:ext cx="349250" cy="228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non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ctr"/>
            <a:r>
              <a:rPr lang="de-AT" sz="1400" b="1" baseline="-25000">
                <a:solidFill>
                  <a:schemeClr val="bg1"/>
                </a:solidFill>
                <a:latin typeface="Univers LT Std 55"/>
              </a:rPr>
              <a:t>RU</a:t>
            </a:r>
          </a:p>
        </p:txBody>
      </p:sp>
      <p:sp>
        <p:nvSpPr>
          <p:cNvPr id="10268" name="Text Box 50"/>
          <p:cNvSpPr txBox="1">
            <a:spLocks noChangeArrowheads="1"/>
          </p:cNvSpPr>
          <p:nvPr/>
        </p:nvSpPr>
        <p:spPr bwMode="auto">
          <a:xfrm>
            <a:off x="358963" y="6091575"/>
            <a:ext cx="425450" cy="228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non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ctr"/>
            <a:r>
              <a:rPr lang="de-AT" sz="1400" b="1" baseline="-25000">
                <a:solidFill>
                  <a:schemeClr val="bg1"/>
                </a:solidFill>
                <a:latin typeface="Univers LT Std 55"/>
              </a:rPr>
              <a:t>USA</a:t>
            </a:r>
          </a:p>
        </p:txBody>
      </p:sp>
      <p:sp>
        <p:nvSpPr>
          <p:cNvPr id="10271" name="Text Box 60"/>
          <p:cNvSpPr txBox="1">
            <a:spLocks noChangeArrowheads="1"/>
          </p:cNvSpPr>
          <p:nvPr/>
        </p:nvSpPr>
        <p:spPr bwMode="auto">
          <a:xfrm>
            <a:off x="8924925" y="6629400"/>
            <a:ext cx="254000" cy="244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r"/>
            <a:fld id="{B33C479C-9915-410F-9C22-201F02894623}" type="slidenum">
              <a:rPr lang="de-DE" sz="1000">
                <a:solidFill>
                  <a:schemeClr val="bg1"/>
                </a:solidFill>
                <a:latin typeface="Univers 55"/>
              </a:rPr>
              <a:pPr algn="r"/>
              <a:t>4</a:t>
            </a:fld>
            <a:endParaRPr lang="de-DE" sz="1000">
              <a:solidFill>
                <a:schemeClr val="bg1"/>
              </a:solidFill>
              <a:latin typeface="Univers 55"/>
            </a:endParaRPr>
          </a:p>
        </p:txBody>
      </p:sp>
      <p:sp>
        <p:nvSpPr>
          <p:cNvPr id="43" name="AutoShape 9"/>
          <p:cNvSpPr>
            <a:spLocks noChangeArrowheads="1"/>
          </p:cNvSpPr>
          <p:nvPr/>
        </p:nvSpPr>
        <p:spPr bwMode="gray">
          <a:xfrm>
            <a:off x="612038" y="4384251"/>
            <a:ext cx="377777" cy="1327719"/>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44" name="AutoShape 10"/>
          <p:cNvSpPr>
            <a:spLocks noChangeArrowheads="1"/>
          </p:cNvSpPr>
          <p:nvPr/>
        </p:nvSpPr>
        <p:spPr bwMode="gray">
          <a:xfrm>
            <a:off x="1052017" y="4396126"/>
            <a:ext cx="377777" cy="1315844"/>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45" name="AutoShape 11"/>
          <p:cNvSpPr>
            <a:spLocks noChangeArrowheads="1"/>
          </p:cNvSpPr>
          <p:nvPr/>
        </p:nvSpPr>
        <p:spPr bwMode="gray">
          <a:xfrm>
            <a:off x="1496063" y="4408001"/>
            <a:ext cx="373579" cy="1303969"/>
          </a:xfrm>
          <a:prstGeom prst="can">
            <a:avLst>
              <a:gd name="adj" fmla="val 55524"/>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46" name="AutoShape 12"/>
          <p:cNvSpPr>
            <a:spLocks noChangeArrowheads="1"/>
          </p:cNvSpPr>
          <p:nvPr/>
        </p:nvSpPr>
        <p:spPr bwMode="gray">
          <a:xfrm>
            <a:off x="1918709" y="4408001"/>
            <a:ext cx="377777" cy="1292094"/>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47" name="AutoShape 13"/>
          <p:cNvSpPr>
            <a:spLocks noChangeArrowheads="1"/>
          </p:cNvSpPr>
          <p:nvPr/>
        </p:nvSpPr>
        <p:spPr bwMode="gray">
          <a:xfrm>
            <a:off x="2350880" y="4408001"/>
            <a:ext cx="373579" cy="1303969"/>
          </a:xfrm>
          <a:prstGeom prst="can">
            <a:avLst>
              <a:gd name="adj" fmla="val 55524"/>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48" name="AutoShape 14"/>
          <p:cNvSpPr>
            <a:spLocks noChangeArrowheads="1"/>
          </p:cNvSpPr>
          <p:nvPr/>
        </p:nvSpPr>
        <p:spPr bwMode="gray">
          <a:xfrm>
            <a:off x="2782989" y="4384251"/>
            <a:ext cx="377777" cy="1327719"/>
          </a:xfrm>
          <a:prstGeom prst="can">
            <a:avLst>
              <a:gd name="adj" fmla="val 54907"/>
            </a:avLst>
          </a:prstGeom>
          <a:ln>
            <a:headEnd/>
            <a:tailEnd/>
          </a:ln>
        </p:spPr>
        <p:style>
          <a:lnRef idx="1">
            <a:schemeClr val="accent5"/>
          </a:lnRef>
          <a:fillRef idx="3">
            <a:schemeClr val="accent5"/>
          </a:fillRef>
          <a:effectRef idx="2">
            <a:schemeClr val="accent5"/>
          </a:effectRef>
          <a:fontRef idx="minor">
            <a:schemeClr val="lt1"/>
          </a:fontRef>
        </p:style>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86" name="Text Box 3"/>
          <p:cNvSpPr txBox="1">
            <a:spLocks noChangeArrowheads="1"/>
          </p:cNvSpPr>
          <p:nvPr/>
        </p:nvSpPr>
        <p:spPr bwMode="auto">
          <a:xfrm>
            <a:off x="6308513" y="4436182"/>
            <a:ext cx="307818" cy="37959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ctr"/>
            <a:r>
              <a:rPr lang="de-AT" sz="1400" b="1" baseline="-25000">
                <a:solidFill>
                  <a:schemeClr val="bg1"/>
                </a:solidFill>
                <a:latin typeface="Univers LT Std 55"/>
              </a:rPr>
              <a:t>CH</a:t>
            </a:r>
          </a:p>
        </p:txBody>
      </p:sp>
      <p:sp>
        <p:nvSpPr>
          <p:cNvPr id="87" name="Text Box 21"/>
          <p:cNvSpPr txBox="1">
            <a:spLocks noChangeArrowheads="1"/>
          </p:cNvSpPr>
          <p:nvPr/>
        </p:nvSpPr>
        <p:spPr bwMode="auto">
          <a:xfrm>
            <a:off x="6556164" y="4594932"/>
            <a:ext cx="340000" cy="4206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ctr"/>
            <a:r>
              <a:rPr lang="de-AT" sz="1600" b="1" baseline="-25000">
                <a:solidFill>
                  <a:schemeClr val="bg1"/>
                </a:solidFill>
                <a:latin typeface="Univers LT Std 55"/>
              </a:rPr>
              <a:t>CH</a:t>
            </a:r>
          </a:p>
        </p:txBody>
      </p:sp>
      <p:sp>
        <p:nvSpPr>
          <p:cNvPr id="88" name="Text Box 51"/>
          <p:cNvSpPr txBox="1">
            <a:spLocks noChangeArrowheads="1"/>
          </p:cNvSpPr>
          <p:nvPr/>
        </p:nvSpPr>
        <p:spPr bwMode="auto">
          <a:xfrm>
            <a:off x="5054388" y="5198182"/>
            <a:ext cx="335802" cy="37959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ctr"/>
            <a:r>
              <a:rPr lang="de-AT" sz="1400" b="1" baseline="-25000">
                <a:solidFill>
                  <a:schemeClr val="bg1"/>
                </a:solidFill>
                <a:latin typeface="Univers LT Std 55"/>
              </a:rPr>
              <a:t>CHI</a:t>
            </a:r>
          </a:p>
        </p:txBody>
      </p:sp>
      <p:sp>
        <p:nvSpPr>
          <p:cNvPr id="89" name="AutoShape 9"/>
          <p:cNvSpPr>
            <a:spLocks noChangeArrowheads="1"/>
          </p:cNvSpPr>
          <p:nvPr/>
        </p:nvSpPr>
        <p:spPr bwMode="gray">
          <a:xfrm>
            <a:off x="3234536" y="4394144"/>
            <a:ext cx="377777" cy="1329701"/>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90" name="AutoShape 10"/>
          <p:cNvSpPr>
            <a:spLocks noChangeArrowheads="1"/>
          </p:cNvSpPr>
          <p:nvPr/>
        </p:nvSpPr>
        <p:spPr bwMode="gray">
          <a:xfrm>
            <a:off x="3674521" y="4406020"/>
            <a:ext cx="377777" cy="1317825"/>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91" name="AutoShape 11"/>
          <p:cNvSpPr>
            <a:spLocks noChangeArrowheads="1"/>
          </p:cNvSpPr>
          <p:nvPr/>
        </p:nvSpPr>
        <p:spPr bwMode="gray">
          <a:xfrm>
            <a:off x="4106692" y="4406020"/>
            <a:ext cx="373579" cy="1317825"/>
          </a:xfrm>
          <a:prstGeom prst="can">
            <a:avLst>
              <a:gd name="adj" fmla="val 55524"/>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92" name="AutoShape 12"/>
          <p:cNvSpPr>
            <a:spLocks noChangeArrowheads="1"/>
          </p:cNvSpPr>
          <p:nvPr/>
        </p:nvSpPr>
        <p:spPr bwMode="gray">
          <a:xfrm>
            <a:off x="4529338" y="4394145"/>
            <a:ext cx="377777" cy="1329700"/>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93" name="AutoShape 13"/>
          <p:cNvSpPr>
            <a:spLocks noChangeArrowheads="1"/>
          </p:cNvSpPr>
          <p:nvPr/>
        </p:nvSpPr>
        <p:spPr bwMode="gray">
          <a:xfrm>
            <a:off x="4949634" y="4394145"/>
            <a:ext cx="373579" cy="1329700"/>
          </a:xfrm>
          <a:prstGeom prst="can">
            <a:avLst>
              <a:gd name="adj" fmla="val 55524"/>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94" name="AutoShape 14"/>
          <p:cNvSpPr>
            <a:spLocks noChangeArrowheads="1"/>
          </p:cNvSpPr>
          <p:nvPr/>
        </p:nvSpPr>
        <p:spPr bwMode="gray">
          <a:xfrm>
            <a:off x="5357992" y="4382270"/>
            <a:ext cx="377777" cy="1329700"/>
          </a:xfrm>
          <a:prstGeom prst="can">
            <a:avLst>
              <a:gd name="adj" fmla="val 54907"/>
            </a:avLst>
          </a:prstGeom>
          <a:ln>
            <a:headEnd/>
            <a:tailEnd/>
          </a:ln>
        </p:spPr>
        <p:style>
          <a:lnRef idx="1">
            <a:schemeClr val="accent5"/>
          </a:lnRef>
          <a:fillRef idx="3">
            <a:schemeClr val="accent5"/>
          </a:fillRef>
          <a:effectRef idx="2">
            <a:schemeClr val="accent5"/>
          </a:effectRef>
          <a:fontRef idx="minor">
            <a:schemeClr val="lt1"/>
          </a:fontRef>
        </p:style>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123" name="TextBox 122"/>
          <p:cNvSpPr txBox="1"/>
          <p:nvPr/>
        </p:nvSpPr>
        <p:spPr>
          <a:xfrm>
            <a:off x="4166247" y="5793107"/>
            <a:ext cx="3030186" cy="338554"/>
          </a:xfrm>
          <a:prstGeom prst="rect">
            <a:avLst/>
          </a:prstGeom>
          <a:noFill/>
        </p:spPr>
        <p:txBody>
          <a:bodyPr wrap="square" rtlCol="0">
            <a:spAutoFit/>
          </a:bodyPr>
          <a:lstStyle/>
          <a:p>
            <a:r>
              <a:rPr lang="en-US" sz="1600" dirty="0" smtClean="0"/>
              <a:t>18</a:t>
            </a:r>
            <a:r>
              <a:rPr lang="ru-RU" sz="1600" dirty="0" smtClean="0"/>
              <a:t>*180 </a:t>
            </a:r>
            <a:r>
              <a:rPr lang="en-US" sz="1600" dirty="0" smtClean="0"/>
              <a:t>IOPS</a:t>
            </a:r>
            <a:r>
              <a:rPr lang="ru-RU" sz="1600" dirty="0" smtClean="0"/>
              <a:t>=</a:t>
            </a:r>
            <a:r>
              <a:rPr lang="en-US" sz="1600" dirty="0" smtClean="0"/>
              <a:t>3240</a:t>
            </a:r>
            <a:r>
              <a:rPr lang="ru-RU" sz="1600" dirty="0" smtClean="0"/>
              <a:t> </a:t>
            </a:r>
            <a:r>
              <a:rPr lang="en-US" sz="1600" dirty="0" smtClean="0"/>
              <a:t>IOPS</a:t>
            </a:r>
            <a:endParaRPr lang="en-US" sz="1600" dirty="0"/>
          </a:p>
        </p:txBody>
      </p:sp>
      <p:sp>
        <p:nvSpPr>
          <p:cNvPr id="124" name="AutoShape 38"/>
          <p:cNvSpPr>
            <a:spLocks noChangeAspect="1" noChangeArrowheads="1"/>
          </p:cNvSpPr>
          <p:nvPr/>
        </p:nvSpPr>
        <p:spPr bwMode="gray">
          <a:xfrm>
            <a:off x="3656586" y="3740650"/>
            <a:ext cx="528637" cy="399206"/>
          </a:xfrm>
          <a:prstGeom prst="can">
            <a:avLst>
              <a:gd name="adj" fmla="val 25150"/>
            </a:avLst>
          </a:prstGeom>
          <a:gradFill rotWithShape="0">
            <a:gsLst>
              <a:gs pos="0">
                <a:schemeClr val="accent1">
                  <a:gamma/>
                  <a:shade val="56078"/>
                  <a:invGamma/>
                </a:schemeClr>
              </a:gs>
              <a:gs pos="50000">
                <a:schemeClr val="accent1"/>
              </a:gs>
              <a:gs pos="100000">
                <a:schemeClr val="accent1">
                  <a:gamma/>
                  <a:shade val="56078"/>
                  <a:invGamma/>
                </a:schemeClr>
              </a:gs>
            </a:gsLst>
            <a:lin ang="0" scaled="1"/>
          </a:gradFill>
          <a:ln w="19050">
            <a:solidFill>
              <a:srgbClr val="000000"/>
            </a:solidFill>
            <a:round/>
            <a:headEnd/>
            <a:tailEnd/>
          </a:ln>
          <a:effectLst/>
        </p:spPr>
        <p:txBody>
          <a:bodyPr wrap="none" anchor="ctr" anchorCtr="1"/>
          <a:lstStyle/>
          <a:p>
            <a:pPr eaLnBrk="0" hangingPunct="0">
              <a:spcBef>
                <a:spcPct val="0"/>
              </a:spcBef>
              <a:defRPr/>
            </a:pPr>
            <a:r>
              <a:rPr lang="en-US" sz="1400" b="1" dirty="0" smtClean="0">
                <a:solidFill>
                  <a:schemeClr val="bg1"/>
                </a:solidFill>
                <a:effectLst>
                  <a:outerShdw blurRad="38100" dist="38100" dir="2700000" algn="tl">
                    <a:srgbClr val="000000"/>
                  </a:outerShdw>
                </a:effectLst>
              </a:rPr>
              <a:t>50</a:t>
            </a:r>
            <a:r>
              <a:rPr lang="ru-RU" sz="1400" b="1" dirty="0" smtClean="0">
                <a:solidFill>
                  <a:schemeClr val="bg1"/>
                </a:solidFill>
                <a:effectLst>
                  <a:outerShdw blurRad="38100" dist="38100" dir="2700000" algn="tl">
                    <a:srgbClr val="000000"/>
                  </a:outerShdw>
                </a:effectLst>
              </a:rPr>
              <a:t>%</a:t>
            </a:r>
            <a:endParaRPr lang="de-CH" sz="1400" b="1" dirty="0">
              <a:solidFill>
                <a:schemeClr val="bg1"/>
              </a:solidFill>
              <a:effectLst>
                <a:outerShdw blurRad="38100" dist="38100" dir="2700000" algn="tl">
                  <a:srgbClr val="000000"/>
                </a:outerShdw>
              </a:effectLst>
            </a:endParaRPr>
          </a:p>
        </p:txBody>
      </p:sp>
      <p:sp>
        <p:nvSpPr>
          <p:cNvPr id="125" name="AutoShape 42"/>
          <p:cNvSpPr>
            <a:spLocks noChangeAspect="1" noChangeArrowheads="1"/>
          </p:cNvSpPr>
          <p:nvPr/>
        </p:nvSpPr>
        <p:spPr bwMode="gray">
          <a:xfrm>
            <a:off x="4700995" y="3610022"/>
            <a:ext cx="528637" cy="517960"/>
          </a:xfrm>
          <a:prstGeom prst="can">
            <a:avLst>
              <a:gd name="adj" fmla="val 25000"/>
            </a:avLst>
          </a:prstGeom>
          <a:gradFill rotWithShape="0">
            <a:gsLst>
              <a:gs pos="0">
                <a:srgbClr val="FF9900">
                  <a:gamma/>
                  <a:shade val="56078"/>
                  <a:invGamma/>
                </a:srgbClr>
              </a:gs>
              <a:gs pos="50000">
                <a:srgbClr val="FF9900"/>
              </a:gs>
              <a:gs pos="100000">
                <a:srgbClr val="FF9900">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r>
              <a:rPr lang="en-US" sz="1400" b="1" dirty="0" smtClean="0">
                <a:solidFill>
                  <a:schemeClr val="bg1"/>
                </a:solidFill>
                <a:effectLst>
                  <a:outerShdw blurRad="38100" dist="38100" dir="2700000" algn="tl">
                    <a:srgbClr val="000000"/>
                  </a:outerShdw>
                </a:effectLst>
              </a:rPr>
              <a:t>100</a:t>
            </a:r>
            <a:r>
              <a:rPr lang="ru-RU" sz="1400" b="1" dirty="0" smtClean="0">
                <a:solidFill>
                  <a:schemeClr val="bg1"/>
                </a:solidFill>
                <a:effectLst>
                  <a:outerShdw blurRad="38100" dist="38100" dir="2700000" algn="tl">
                    <a:srgbClr val="000000"/>
                  </a:outerShdw>
                </a:effectLst>
              </a:rPr>
              <a:t>%</a:t>
            </a:r>
            <a:endParaRPr lang="de-CH" sz="1400" b="1" dirty="0">
              <a:solidFill>
                <a:schemeClr val="bg1"/>
              </a:solidFill>
              <a:effectLst>
                <a:outerShdw blurRad="38100" dist="38100" dir="2700000" algn="tl">
                  <a:srgbClr val="000000"/>
                </a:outerShdw>
              </a:effectLst>
            </a:endParaRPr>
          </a:p>
        </p:txBody>
      </p:sp>
      <p:sp>
        <p:nvSpPr>
          <p:cNvPr id="126" name="AutoShape 48"/>
          <p:cNvSpPr>
            <a:spLocks noChangeArrowheads="1"/>
          </p:cNvSpPr>
          <p:nvPr/>
        </p:nvSpPr>
        <p:spPr bwMode="auto">
          <a:xfrm flipH="1">
            <a:off x="1959427" y="3253832"/>
            <a:ext cx="1579251" cy="520465"/>
          </a:xfrm>
          <a:prstGeom prst="wedgeRectCallout">
            <a:avLst>
              <a:gd name="adj1" fmla="val -56138"/>
              <a:gd name="adj2" fmla="val 86892"/>
            </a:avLst>
          </a:prstGeom>
          <a:noFill/>
          <a:ln w="19050" algn="ctr">
            <a:solidFill>
              <a:schemeClr val="tx1"/>
            </a:solidFill>
            <a:miter lim="800000"/>
            <a:headEnd/>
            <a:tailEnd/>
          </a:ln>
        </p:spPr>
        <p:txBody>
          <a:bodyPr/>
          <a:lstStyle/>
          <a:p>
            <a:r>
              <a:rPr lang="ru-RU" sz="1400" dirty="0" smtClean="0"/>
              <a:t>ГБ</a:t>
            </a:r>
          </a:p>
          <a:p>
            <a:r>
              <a:rPr lang="ru-RU" sz="1400" dirty="0" smtClean="0"/>
              <a:t>утилизировано</a:t>
            </a:r>
            <a:endParaRPr lang="en-US" sz="1400" dirty="0"/>
          </a:p>
        </p:txBody>
      </p:sp>
      <p:sp>
        <p:nvSpPr>
          <p:cNvPr id="127" name="AutoShape 51"/>
          <p:cNvSpPr>
            <a:spLocks noChangeArrowheads="1"/>
          </p:cNvSpPr>
          <p:nvPr/>
        </p:nvSpPr>
        <p:spPr bwMode="auto">
          <a:xfrm>
            <a:off x="5532538" y="3313211"/>
            <a:ext cx="1668362" cy="558140"/>
          </a:xfrm>
          <a:prstGeom prst="wedgeRectCallout">
            <a:avLst>
              <a:gd name="adj1" fmla="val -67517"/>
              <a:gd name="adj2" fmla="val 54291"/>
            </a:avLst>
          </a:prstGeom>
          <a:noFill/>
          <a:ln w="19050" algn="ctr">
            <a:solidFill>
              <a:schemeClr val="tx1"/>
            </a:solidFill>
            <a:miter lim="800000"/>
            <a:headEnd/>
            <a:tailEnd/>
          </a:ln>
        </p:spPr>
        <p:txBody>
          <a:bodyPr/>
          <a:lstStyle/>
          <a:p>
            <a:r>
              <a:rPr lang="en-US" sz="1400" dirty="0" smtClean="0"/>
              <a:t>IOPS</a:t>
            </a:r>
          </a:p>
          <a:p>
            <a:r>
              <a:rPr lang="ru-RU" sz="1400" dirty="0" smtClean="0"/>
              <a:t>утилизировано</a:t>
            </a:r>
            <a:endParaRPr lang="en-US" sz="1400" dirty="0"/>
          </a:p>
        </p:txBody>
      </p:sp>
      <p:sp>
        <p:nvSpPr>
          <p:cNvPr id="130" name="TextBox 129"/>
          <p:cNvSpPr txBox="1"/>
          <p:nvPr/>
        </p:nvSpPr>
        <p:spPr>
          <a:xfrm>
            <a:off x="1733550" y="5793035"/>
            <a:ext cx="2397073" cy="338554"/>
          </a:xfrm>
          <a:prstGeom prst="rect">
            <a:avLst/>
          </a:prstGeom>
          <a:noFill/>
        </p:spPr>
        <p:txBody>
          <a:bodyPr wrap="square" rtlCol="0">
            <a:spAutoFit/>
          </a:bodyPr>
          <a:lstStyle/>
          <a:p>
            <a:r>
              <a:rPr lang="en-US" sz="1600" dirty="0" smtClean="0"/>
              <a:t>1</a:t>
            </a:r>
            <a:r>
              <a:rPr lang="ru-RU" sz="1600" dirty="0" smtClean="0"/>
              <a:t>5*600ГБ=</a:t>
            </a:r>
            <a:r>
              <a:rPr lang="en-US" sz="1600" dirty="0" smtClean="0"/>
              <a:t>9</a:t>
            </a:r>
            <a:r>
              <a:rPr lang="ru-RU" sz="1600" dirty="0" smtClean="0"/>
              <a:t> ТБ</a:t>
            </a:r>
            <a:endParaRPr lang="en-US" sz="1600" dirty="0"/>
          </a:p>
        </p:txBody>
      </p:sp>
      <p:grpSp>
        <p:nvGrpSpPr>
          <p:cNvPr id="170" name="Group 169"/>
          <p:cNvGrpSpPr/>
          <p:nvPr/>
        </p:nvGrpSpPr>
        <p:grpSpPr>
          <a:xfrm>
            <a:off x="1714500" y="618663"/>
            <a:ext cx="5419725" cy="613772"/>
            <a:chOff x="1714500" y="404913"/>
            <a:chExt cx="5419725" cy="613772"/>
          </a:xfrm>
        </p:grpSpPr>
        <p:sp>
          <p:nvSpPr>
            <p:cNvPr id="72" name="AutoShape 38"/>
            <p:cNvSpPr>
              <a:spLocks noChangeAspect="1" noChangeArrowheads="1"/>
            </p:cNvSpPr>
            <p:nvPr/>
          </p:nvSpPr>
          <p:spPr bwMode="gray">
            <a:xfrm>
              <a:off x="3729781" y="486872"/>
              <a:ext cx="528637" cy="531813"/>
            </a:xfrm>
            <a:prstGeom prst="can">
              <a:avLst>
                <a:gd name="adj" fmla="val 25150"/>
              </a:avLst>
            </a:prstGeom>
            <a:gradFill rotWithShape="0">
              <a:gsLst>
                <a:gs pos="0">
                  <a:schemeClr val="accent1">
                    <a:gamma/>
                    <a:shade val="56078"/>
                    <a:invGamma/>
                  </a:schemeClr>
                </a:gs>
                <a:gs pos="50000">
                  <a:schemeClr val="accent1"/>
                </a:gs>
                <a:gs pos="100000">
                  <a:schemeClr val="accent1">
                    <a:gamma/>
                    <a:shade val="56078"/>
                    <a:invGamma/>
                  </a:schemeClr>
                </a:gs>
              </a:gsLst>
              <a:lin ang="0" scaled="1"/>
            </a:gradFill>
            <a:ln w="19050">
              <a:solidFill>
                <a:srgbClr val="000000"/>
              </a:solidFill>
              <a:round/>
              <a:headEnd/>
              <a:tailEnd/>
            </a:ln>
            <a:effectLst/>
          </p:spPr>
          <p:txBody>
            <a:bodyPr wrap="none" anchor="ctr" anchorCtr="1"/>
            <a:lstStyle/>
            <a:p>
              <a:pPr eaLnBrk="0" hangingPunct="0">
                <a:spcBef>
                  <a:spcPct val="0"/>
                </a:spcBef>
                <a:defRPr/>
              </a:pPr>
              <a:r>
                <a:rPr lang="en-US" sz="1400" b="1" dirty="0" smtClean="0">
                  <a:solidFill>
                    <a:schemeClr val="bg1"/>
                  </a:solidFill>
                  <a:effectLst>
                    <a:outerShdw blurRad="38100" dist="38100" dir="2700000" algn="tl">
                      <a:srgbClr val="000000"/>
                    </a:outerShdw>
                  </a:effectLst>
                </a:rPr>
                <a:t>10</a:t>
              </a:r>
              <a:r>
                <a:rPr lang="ru-RU" sz="1400" b="1" dirty="0" smtClean="0">
                  <a:solidFill>
                    <a:schemeClr val="bg1"/>
                  </a:solidFill>
                  <a:effectLst>
                    <a:outerShdw blurRad="38100" dist="38100" dir="2700000" algn="tl">
                      <a:srgbClr val="000000"/>
                    </a:outerShdw>
                  </a:effectLst>
                </a:rPr>
                <a:t>0%</a:t>
              </a:r>
              <a:endParaRPr lang="de-CH" sz="1400" b="1" dirty="0">
                <a:solidFill>
                  <a:schemeClr val="bg1"/>
                </a:solidFill>
                <a:effectLst>
                  <a:outerShdw blurRad="38100" dist="38100" dir="2700000" algn="tl">
                    <a:srgbClr val="000000"/>
                  </a:outerShdw>
                </a:effectLst>
              </a:endParaRPr>
            </a:p>
          </p:txBody>
        </p:sp>
        <p:sp>
          <p:nvSpPr>
            <p:cNvPr id="76" name="AutoShape 42"/>
            <p:cNvSpPr>
              <a:spLocks noChangeAspect="1" noChangeArrowheads="1"/>
            </p:cNvSpPr>
            <p:nvPr/>
          </p:nvSpPr>
          <p:spPr bwMode="gray">
            <a:xfrm>
              <a:off x="4619814" y="686961"/>
              <a:ext cx="528637" cy="307975"/>
            </a:xfrm>
            <a:prstGeom prst="can">
              <a:avLst>
                <a:gd name="adj" fmla="val 25000"/>
              </a:avLst>
            </a:prstGeom>
            <a:gradFill rotWithShape="0">
              <a:gsLst>
                <a:gs pos="0">
                  <a:srgbClr val="FF9900">
                    <a:gamma/>
                    <a:shade val="56078"/>
                    <a:invGamma/>
                  </a:srgbClr>
                </a:gs>
                <a:gs pos="50000">
                  <a:srgbClr val="FF9900"/>
                </a:gs>
                <a:gs pos="100000">
                  <a:srgbClr val="FF9900">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r>
                <a:rPr lang="ru-RU" sz="1400" b="1" dirty="0" smtClean="0">
                  <a:solidFill>
                    <a:schemeClr val="bg1"/>
                  </a:solidFill>
                  <a:effectLst>
                    <a:outerShdw blurRad="38100" dist="38100" dir="2700000" algn="tl">
                      <a:srgbClr val="000000"/>
                    </a:outerShdw>
                  </a:effectLst>
                </a:rPr>
                <a:t>20%</a:t>
              </a:r>
              <a:endParaRPr lang="de-CH" sz="1400" b="1" dirty="0">
                <a:solidFill>
                  <a:schemeClr val="bg1"/>
                </a:solidFill>
                <a:effectLst>
                  <a:outerShdw blurRad="38100" dist="38100" dir="2700000" algn="tl">
                    <a:srgbClr val="000000"/>
                  </a:outerShdw>
                </a:effectLst>
              </a:endParaRPr>
            </a:p>
          </p:txBody>
        </p:sp>
        <p:sp>
          <p:nvSpPr>
            <p:cNvPr id="144" name="AutoShape 48"/>
            <p:cNvSpPr>
              <a:spLocks noChangeArrowheads="1"/>
            </p:cNvSpPr>
            <p:nvPr/>
          </p:nvSpPr>
          <p:spPr bwMode="auto">
            <a:xfrm>
              <a:off x="1714500" y="423543"/>
              <a:ext cx="1689744" cy="522514"/>
            </a:xfrm>
            <a:prstGeom prst="wedgeRectCallout">
              <a:avLst>
                <a:gd name="adj1" fmla="val 68508"/>
                <a:gd name="adj2" fmla="val 21073"/>
              </a:avLst>
            </a:prstGeom>
            <a:noFill/>
            <a:ln w="19050" algn="ctr">
              <a:solidFill>
                <a:schemeClr val="tx1"/>
              </a:solidFill>
              <a:miter lim="800000"/>
              <a:headEnd/>
              <a:tailEnd/>
            </a:ln>
          </p:spPr>
          <p:txBody>
            <a:bodyPr/>
            <a:lstStyle/>
            <a:p>
              <a:r>
                <a:rPr lang="ru-RU" sz="1400" dirty="0" smtClean="0"/>
                <a:t>ГБ</a:t>
              </a:r>
            </a:p>
            <a:p>
              <a:r>
                <a:rPr lang="ru-RU" sz="1400" dirty="0" smtClean="0"/>
                <a:t>утилизировано</a:t>
              </a:r>
              <a:endParaRPr lang="en-US" sz="1400" dirty="0"/>
            </a:p>
          </p:txBody>
        </p:sp>
        <p:sp>
          <p:nvSpPr>
            <p:cNvPr id="145" name="AutoShape 51"/>
            <p:cNvSpPr>
              <a:spLocks noChangeArrowheads="1"/>
            </p:cNvSpPr>
            <p:nvPr/>
          </p:nvSpPr>
          <p:spPr bwMode="auto">
            <a:xfrm>
              <a:off x="5471129" y="404913"/>
              <a:ext cx="1663096" cy="529256"/>
            </a:xfrm>
            <a:prstGeom prst="wedgeRectCallout">
              <a:avLst>
                <a:gd name="adj1" fmla="val -67517"/>
                <a:gd name="adj2" fmla="val 33014"/>
              </a:avLst>
            </a:prstGeom>
            <a:noFill/>
            <a:ln w="19050" algn="ctr">
              <a:solidFill>
                <a:schemeClr val="tx1"/>
              </a:solidFill>
              <a:miter lim="800000"/>
              <a:headEnd/>
              <a:tailEnd/>
            </a:ln>
          </p:spPr>
          <p:txBody>
            <a:bodyPr/>
            <a:lstStyle/>
            <a:p>
              <a:r>
                <a:rPr lang="en-US" sz="1400" dirty="0" smtClean="0"/>
                <a:t>IOPS</a:t>
              </a:r>
            </a:p>
            <a:p>
              <a:r>
                <a:rPr lang="ru-RU" sz="1400" dirty="0" smtClean="0"/>
                <a:t>утилизировано</a:t>
              </a:r>
              <a:endParaRPr lang="en-US" sz="1400" dirty="0"/>
            </a:p>
          </p:txBody>
        </p:sp>
      </p:grpSp>
      <p:sp>
        <p:nvSpPr>
          <p:cNvPr id="95" name="AutoShape 9"/>
          <p:cNvSpPr>
            <a:spLocks noChangeArrowheads="1"/>
          </p:cNvSpPr>
          <p:nvPr/>
        </p:nvSpPr>
        <p:spPr bwMode="gray">
          <a:xfrm>
            <a:off x="5823326" y="4394147"/>
            <a:ext cx="377777" cy="1327719"/>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97" name="AutoShape 10"/>
          <p:cNvSpPr>
            <a:spLocks noChangeArrowheads="1"/>
          </p:cNvSpPr>
          <p:nvPr/>
        </p:nvSpPr>
        <p:spPr bwMode="gray">
          <a:xfrm>
            <a:off x="6263305" y="4406022"/>
            <a:ext cx="377777" cy="1315844"/>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107" name="AutoShape 11"/>
          <p:cNvSpPr>
            <a:spLocks noChangeArrowheads="1"/>
          </p:cNvSpPr>
          <p:nvPr/>
        </p:nvSpPr>
        <p:spPr bwMode="gray">
          <a:xfrm>
            <a:off x="6707351" y="4417897"/>
            <a:ext cx="373579" cy="1303969"/>
          </a:xfrm>
          <a:prstGeom prst="can">
            <a:avLst>
              <a:gd name="adj" fmla="val 55524"/>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119" name="AutoShape 12"/>
          <p:cNvSpPr>
            <a:spLocks noChangeArrowheads="1"/>
          </p:cNvSpPr>
          <p:nvPr/>
        </p:nvSpPr>
        <p:spPr bwMode="gray">
          <a:xfrm>
            <a:off x="7129997" y="4417897"/>
            <a:ext cx="377777" cy="1292094"/>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121" name="AutoShape 13"/>
          <p:cNvSpPr>
            <a:spLocks noChangeArrowheads="1"/>
          </p:cNvSpPr>
          <p:nvPr/>
        </p:nvSpPr>
        <p:spPr bwMode="gray">
          <a:xfrm>
            <a:off x="7562168" y="4417897"/>
            <a:ext cx="373579" cy="1303969"/>
          </a:xfrm>
          <a:prstGeom prst="can">
            <a:avLst>
              <a:gd name="adj" fmla="val 55524"/>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142" name="AutoShape 14"/>
          <p:cNvSpPr>
            <a:spLocks noChangeArrowheads="1"/>
          </p:cNvSpPr>
          <p:nvPr/>
        </p:nvSpPr>
        <p:spPr bwMode="gray">
          <a:xfrm>
            <a:off x="7994277" y="4394147"/>
            <a:ext cx="377777" cy="1327719"/>
          </a:xfrm>
          <a:prstGeom prst="can">
            <a:avLst>
              <a:gd name="adj" fmla="val 54907"/>
            </a:avLst>
          </a:prstGeom>
          <a:ln>
            <a:headEnd/>
            <a:tailEnd/>
          </a:ln>
        </p:spPr>
        <p:style>
          <a:lnRef idx="1">
            <a:schemeClr val="accent5"/>
          </a:lnRef>
          <a:fillRef idx="3">
            <a:schemeClr val="accent5"/>
          </a:fillRef>
          <a:effectRef idx="2">
            <a:schemeClr val="accent5"/>
          </a:effectRef>
          <a:fontRef idx="minor">
            <a:schemeClr val="lt1"/>
          </a:fontRef>
        </p:style>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96" name="Rectangle 16"/>
          <p:cNvSpPr>
            <a:spLocks noChangeArrowheads="1"/>
          </p:cNvSpPr>
          <p:nvPr/>
        </p:nvSpPr>
        <p:spPr bwMode="ltGray">
          <a:xfrm>
            <a:off x="653130" y="4916320"/>
            <a:ext cx="7730836" cy="380014"/>
          </a:xfrm>
          <a:prstGeom prst="rect">
            <a:avLst/>
          </a:prstGeom>
          <a:solidFill>
            <a:schemeClr val="accent5">
              <a:lumMod val="75000"/>
              <a:alpha val="50000"/>
            </a:schemeClr>
          </a:solidFill>
          <a:ln w="19050">
            <a:solidFill>
              <a:srgbClr val="000000"/>
            </a:solidFill>
            <a:miter lim="800000"/>
            <a:headEnd/>
            <a:tailEnd/>
          </a:ln>
        </p:spPr>
        <p:txBody>
          <a:bodyPr wrap="none" anchor="ctr"/>
          <a:lstStyle/>
          <a:p>
            <a:pPr>
              <a:spcBef>
                <a:spcPct val="20000"/>
              </a:spcBef>
            </a:pPr>
            <a:r>
              <a:rPr lang="en-US" sz="900" b="1" dirty="0" smtClean="0">
                <a:solidFill>
                  <a:schemeClr val="bg1"/>
                </a:solidFill>
              </a:rPr>
              <a:t>LUN 1</a:t>
            </a:r>
            <a:endParaRPr lang="en-US" sz="900" b="1" dirty="0">
              <a:solidFill>
                <a:schemeClr val="bg1"/>
              </a:solidFill>
            </a:endParaRPr>
          </a:p>
        </p:txBody>
      </p:sp>
      <p:sp>
        <p:nvSpPr>
          <p:cNvPr id="50" name="Rectangle 16"/>
          <p:cNvSpPr>
            <a:spLocks noChangeArrowheads="1"/>
          </p:cNvSpPr>
          <p:nvPr/>
        </p:nvSpPr>
        <p:spPr bwMode="ltGray">
          <a:xfrm>
            <a:off x="650586" y="4500684"/>
            <a:ext cx="7733380" cy="395271"/>
          </a:xfrm>
          <a:prstGeom prst="rect">
            <a:avLst/>
          </a:prstGeom>
          <a:solidFill>
            <a:schemeClr val="accent5">
              <a:lumMod val="75000"/>
              <a:alpha val="50000"/>
            </a:schemeClr>
          </a:solidFill>
          <a:ln w="19050">
            <a:solidFill>
              <a:srgbClr val="000000"/>
            </a:solidFill>
            <a:miter lim="800000"/>
            <a:headEnd/>
            <a:tailEnd/>
          </a:ln>
        </p:spPr>
        <p:txBody>
          <a:bodyPr wrap="none" anchor="ctr"/>
          <a:lstStyle/>
          <a:p>
            <a:pPr>
              <a:spcBef>
                <a:spcPct val="20000"/>
              </a:spcBef>
            </a:pPr>
            <a:r>
              <a:rPr lang="en-US" sz="900" b="1">
                <a:solidFill>
                  <a:schemeClr val="bg1"/>
                </a:solidFill>
              </a:rPr>
              <a:t>LUN 0</a:t>
            </a:r>
          </a:p>
        </p:txBody>
      </p:sp>
      <p:sp>
        <p:nvSpPr>
          <p:cNvPr id="108" name="Rectangle 16"/>
          <p:cNvSpPr>
            <a:spLocks noChangeArrowheads="1"/>
          </p:cNvSpPr>
          <p:nvPr/>
        </p:nvSpPr>
        <p:spPr bwMode="ltGray">
          <a:xfrm>
            <a:off x="658494" y="5296333"/>
            <a:ext cx="7713597" cy="344386"/>
          </a:xfrm>
          <a:prstGeom prst="rect">
            <a:avLst/>
          </a:prstGeom>
          <a:solidFill>
            <a:schemeClr val="accent5">
              <a:lumMod val="75000"/>
              <a:alpha val="50000"/>
            </a:schemeClr>
          </a:solidFill>
          <a:ln w="19050">
            <a:solidFill>
              <a:srgbClr val="000000"/>
            </a:solidFill>
            <a:miter lim="800000"/>
            <a:headEnd/>
            <a:tailEnd/>
          </a:ln>
        </p:spPr>
        <p:txBody>
          <a:bodyPr wrap="none" anchor="ctr"/>
          <a:lstStyle/>
          <a:p>
            <a:pPr>
              <a:spcBef>
                <a:spcPct val="20000"/>
              </a:spcBef>
            </a:pPr>
            <a:r>
              <a:rPr lang="en-US" sz="900" b="1" dirty="0">
                <a:solidFill>
                  <a:schemeClr val="bg1"/>
                </a:solidFill>
              </a:rPr>
              <a:t>LUN </a:t>
            </a:r>
            <a:r>
              <a:rPr lang="en-US" sz="900" b="1" dirty="0" smtClean="0">
                <a:solidFill>
                  <a:schemeClr val="bg1"/>
                </a:solidFill>
              </a:rPr>
              <a:t>2</a:t>
            </a:r>
            <a:endParaRPr lang="en-US" sz="900" b="1" dirty="0">
              <a:solidFill>
                <a:schemeClr val="bg1"/>
              </a:solidFill>
            </a:endParaRPr>
          </a:p>
        </p:txBody>
      </p:sp>
      <p:grpSp>
        <p:nvGrpSpPr>
          <p:cNvPr id="169" name="Group 168"/>
          <p:cNvGrpSpPr/>
          <p:nvPr/>
        </p:nvGrpSpPr>
        <p:grpSpPr>
          <a:xfrm>
            <a:off x="2846113" y="1413454"/>
            <a:ext cx="4078562" cy="1687940"/>
            <a:chOff x="2846113" y="1199704"/>
            <a:chExt cx="4078562" cy="1687940"/>
          </a:xfrm>
        </p:grpSpPr>
        <p:sp>
          <p:nvSpPr>
            <p:cNvPr id="143" name="AutoShape 9"/>
            <p:cNvSpPr>
              <a:spLocks noChangeArrowheads="1"/>
            </p:cNvSpPr>
            <p:nvPr/>
          </p:nvSpPr>
          <p:spPr bwMode="gray">
            <a:xfrm>
              <a:off x="4042012" y="1199704"/>
              <a:ext cx="377777" cy="1327719"/>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r>
                <a:rPr lang="de-CH" sz="1400" b="1" dirty="0" smtClean="0">
                  <a:solidFill>
                    <a:schemeClr val="bg1"/>
                  </a:solidFill>
                  <a:effectLst>
                    <a:outerShdw blurRad="38100" dist="38100" dir="2700000" algn="tl">
                      <a:srgbClr val="000000"/>
                    </a:outerShdw>
                  </a:effectLst>
                </a:rPr>
                <a:t> </a:t>
              </a:r>
              <a:endParaRPr lang="de-CH" sz="1400" b="1" dirty="0">
                <a:solidFill>
                  <a:schemeClr val="bg1"/>
                </a:solidFill>
                <a:effectLst>
                  <a:outerShdw blurRad="38100" dist="38100" dir="2700000" algn="tl">
                    <a:srgbClr val="000000"/>
                  </a:outerShdw>
                </a:effectLst>
              </a:endParaRPr>
            </a:p>
          </p:txBody>
        </p:sp>
        <p:sp>
          <p:nvSpPr>
            <p:cNvPr id="148" name="AutoShape 9"/>
            <p:cNvSpPr>
              <a:spLocks noChangeArrowheads="1"/>
            </p:cNvSpPr>
            <p:nvPr/>
          </p:nvSpPr>
          <p:spPr bwMode="gray">
            <a:xfrm>
              <a:off x="4493274" y="1199704"/>
              <a:ext cx="377777" cy="1327719"/>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155" name="TextBox 154"/>
            <p:cNvSpPr txBox="1"/>
            <p:nvPr/>
          </p:nvSpPr>
          <p:spPr>
            <a:xfrm>
              <a:off x="2846113" y="2549090"/>
              <a:ext cx="4078562" cy="338554"/>
            </a:xfrm>
            <a:prstGeom prst="rect">
              <a:avLst/>
            </a:prstGeom>
            <a:noFill/>
          </p:spPr>
          <p:txBody>
            <a:bodyPr wrap="square" rtlCol="0">
              <a:spAutoFit/>
            </a:bodyPr>
            <a:lstStyle/>
            <a:p>
              <a:r>
                <a:rPr lang="en-US" sz="1600" dirty="0" smtClean="0"/>
                <a:t>2</a:t>
              </a:r>
              <a:r>
                <a:rPr lang="ru-RU" sz="1600" dirty="0" smtClean="0"/>
                <a:t>00ГБ</a:t>
              </a:r>
              <a:r>
                <a:rPr lang="en-US" sz="1600" dirty="0" smtClean="0"/>
                <a:t> SSD 2*3500=7000 IOPS</a:t>
              </a:r>
              <a:endParaRPr lang="en-US" sz="1600" dirty="0"/>
            </a:p>
          </p:txBody>
        </p:sp>
      </p:grpSp>
      <p:sp>
        <p:nvSpPr>
          <p:cNvPr id="162" name="Bent Arrow 161"/>
          <p:cNvSpPr/>
          <p:nvPr/>
        </p:nvSpPr>
        <p:spPr>
          <a:xfrm>
            <a:off x="712519" y="1377532"/>
            <a:ext cx="3230089" cy="2826327"/>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3" name="Bent Arrow 162"/>
          <p:cNvSpPr/>
          <p:nvPr/>
        </p:nvSpPr>
        <p:spPr>
          <a:xfrm flipH="1">
            <a:off x="4987637" y="1365659"/>
            <a:ext cx="3253840" cy="2907475"/>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0" name="Rectangle 149"/>
          <p:cNvSpPr/>
          <p:nvPr/>
        </p:nvSpPr>
        <p:spPr>
          <a:xfrm>
            <a:off x="1114303" y="4712505"/>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164" name="Rectangle 163"/>
          <p:cNvSpPr/>
          <p:nvPr/>
        </p:nvSpPr>
        <p:spPr>
          <a:xfrm>
            <a:off x="1563586" y="5387420"/>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165" name="Rectangle 164"/>
          <p:cNvSpPr/>
          <p:nvPr/>
        </p:nvSpPr>
        <p:spPr>
          <a:xfrm>
            <a:off x="1955472" y="5054910"/>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166" name="Rectangle 165"/>
          <p:cNvSpPr/>
          <p:nvPr/>
        </p:nvSpPr>
        <p:spPr>
          <a:xfrm>
            <a:off x="7168739" y="4686775"/>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167" name="Rectangle 166"/>
          <p:cNvSpPr/>
          <p:nvPr/>
        </p:nvSpPr>
        <p:spPr>
          <a:xfrm>
            <a:off x="6764978" y="5423045"/>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168" name="Rectangle 167"/>
          <p:cNvSpPr/>
          <p:nvPr/>
        </p:nvSpPr>
        <p:spPr>
          <a:xfrm>
            <a:off x="7643753" y="5043034"/>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54" name="Rectangle 53"/>
          <p:cNvSpPr/>
          <p:nvPr/>
        </p:nvSpPr>
        <p:spPr>
          <a:xfrm>
            <a:off x="663285" y="147843"/>
            <a:ext cx="7389670" cy="523220"/>
          </a:xfrm>
          <a:prstGeom prst="rect">
            <a:avLst/>
          </a:prstGeom>
        </p:spPr>
        <p:txBody>
          <a:bodyPr wrap="square">
            <a:spAutoFit/>
          </a:bodyPr>
          <a:lstStyle/>
          <a:p>
            <a:r>
              <a:rPr lang="ru-RU" sz="2800" dirty="0" smtClean="0">
                <a:solidFill>
                  <a:schemeClr val="accent1"/>
                </a:solidFill>
              </a:rPr>
              <a:t>Консолидированный подход:</a:t>
            </a:r>
            <a:endParaRPr lang="en-US" sz="2800" dirty="0"/>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9"/>
                                        </p:tgtEl>
                                        <p:attrNameLst>
                                          <p:attrName>style.visibility</p:attrName>
                                        </p:attrNameLst>
                                      </p:cBhvr>
                                      <p:to>
                                        <p:strVal val="visible"/>
                                      </p:to>
                                    </p:set>
                                    <p:animEffect transition="in" filter="fade">
                                      <p:cBhvr>
                                        <p:cTn id="7" dur="2000"/>
                                        <p:tgtEl>
                                          <p:spTgt spid="169"/>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162"/>
                                        </p:tgtEl>
                                        <p:attrNameLst>
                                          <p:attrName>style.visibility</p:attrName>
                                        </p:attrNameLst>
                                      </p:cBhvr>
                                      <p:to>
                                        <p:strVal val="visible"/>
                                      </p:to>
                                    </p:set>
                                    <p:animEffect transition="in" filter="fade">
                                      <p:cBhvr>
                                        <p:cTn id="11" dur="2000"/>
                                        <p:tgtEl>
                                          <p:spTgt spid="162"/>
                                        </p:tgtEl>
                                      </p:cBhvr>
                                    </p:animEffect>
                                  </p:childTnLst>
                                </p:cTn>
                              </p:par>
                            </p:childTnLst>
                          </p:cTn>
                        </p:par>
                        <p:par>
                          <p:cTn id="12" fill="hold">
                            <p:stCondLst>
                              <p:cond delay="4000"/>
                            </p:stCondLst>
                            <p:childTnLst>
                              <p:par>
                                <p:cTn id="13" presetID="10" presetClass="entr" presetSubtype="0" fill="hold" grpId="0" nodeType="afterEffect">
                                  <p:stCondLst>
                                    <p:cond delay="0"/>
                                  </p:stCondLst>
                                  <p:childTnLst>
                                    <p:set>
                                      <p:cBhvr>
                                        <p:cTn id="14" dur="1" fill="hold">
                                          <p:stCondLst>
                                            <p:cond delay="0"/>
                                          </p:stCondLst>
                                        </p:cTn>
                                        <p:tgtEl>
                                          <p:spTgt spid="163"/>
                                        </p:tgtEl>
                                        <p:attrNameLst>
                                          <p:attrName>style.visibility</p:attrName>
                                        </p:attrNameLst>
                                      </p:cBhvr>
                                      <p:to>
                                        <p:strVal val="visible"/>
                                      </p:to>
                                    </p:set>
                                    <p:animEffect transition="in" filter="fade">
                                      <p:cBhvr>
                                        <p:cTn id="15" dur="2000"/>
                                        <p:tgtEl>
                                          <p:spTgt spid="163"/>
                                        </p:tgtEl>
                                      </p:cBhvr>
                                    </p:animEffect>
                                  </p:childTnLst>
                                </p:cTn>
                              </p:par>
                            </p:childTnLst>
                          </p:cTn>
                        </p:par>
                      </p:childTnLst>
                    </p:cTn>
                  </p:par>
                  <p:par>
                    <p:cTn id="16" fill="hold">
                      <p:stCondLst>
                        <p:cond delay="indefinite"/>
                      </p:stCondLst>
                      <p:childTnLst>
                        <p:par>
                          <p:cTn id="17" fill="hold">
                            <p:stCondLst>
                              <p:cond delay="0"/>
                            </p:stCondLst>
                            <p:childTnLst>
                              <p:par>
                                <p:cTn id="18" presetID="0" presetClass="path" presetSubtype="0" accel="50000" decel="50000" fill="hold" grpId="0" nodeType="clickEffect">
                                  <p:stCondLst>
                                    <p:cond delay="0"/>
                                  </p:stCondLst>
                                  <p:childTnLst>
                                    <p:animMotion origin="layout" path="M 1.38889E-6 5.55042E-7 C -0.01198 -0.12465 -0.02379 -0.2493 1.38889E-6 -0.31151 C 0.02378 -0.37372 0.08784 -0.37234 0.14288 -0.37372 C 0.19791 -0.37511 0.29878 -0.32909 0.32986 -0.32007 " pathEditMode="relative" ptsTypes="aaaA">
                                      <p:cBhvr>
                                        <p:cTn id="19" dur="2000" fill="hold"/>
                                        <p:tgtEl>
                                          <p:spTgt spid="150"/>
                                        </p:tgtEl>
                                        <p:attrNameLst>
                                          <p:attrName>ppt_x</p:attrName>
                                          <p:attrName>ppt_y</p:attrName>
                                        </p:attrNameLst>
                                      </p:cBhvr>
                                    </p:animMotion>
                                  </p:childTnLst>
                                </p:cTn>
                              </p:par>
                            </p:childTnLst>
                          </p:cTn>
                        </p:par>
                        <p:par>
                          <p:cTn id="20" fill="hold">
                            <p:stCondLst>
                              <p:cond delay="2000"/>
                            </p:stCondLst>
                            <p:childTnLst>
                              <p:par>
                                <p:cTn id="21" presetID="0" presetClass="path" presetSubtype="0" accel="50000" decel="50000" fill="hold" grpId="0" nodeType="afterEffect">
                                  <p:stCondLst>
                                    <p:cond delay="0"/>
                                  </p:stCondLst>
                                  <p:childTnLst>
                                    <p:animMotion origin="layout" path="M 1.38889E-6 -1.84089E-6 C 0.04479 -0.06868 0.08958 -0.13737 0.11042 -0.20074 C 0.13125 -0.26411 0.12587 -0.33811 0.12465 -0.38066 C 0.12344 -0.42322 0.11233 -0.43802 0.1026 -0.45675 C 0.09288 -0.47548 0.09167 -0.4852 0.06614 -0.49306 C 0.04062 -0.50092 0.00087 -0.50809 -0.0507 -0.50347 C -0.10226 -0.49884 -0.21094 -0.47155 -0.24288 -0.46531 " pathEditMode="relative" ptsTypes="aaaaaaA">
                                      <p:cBhvr>
                                        <p:cTn id="22" dur="2000" fill="hold"/>
                                        <p:tgtEl>
                                          <p:spTgt spid="167"/>
                                        </p:tgtEl>
                                        <p:attrNameLst>
                                          <p:attrName>ppt_x</p:attrName>
                                          <p:attrName>ppt_y</p:attrName>
                                        </p:attrNameLst>
                                      </p:cBhvr>
                                    </p:animMotion>
                                  </p:childTnLst>
                                </p:cTn>
                              </p:par>
                            </p:childTnLst>
                          </p:cTn>
                        </p:par>
                        <p:par>
                          <p:cTn id="23" fill="hold">
                            <p:stCondLst>
                              <p:cond delay="4000"/>
                            </p:stCondLst>
                            <p:childTnLst>
                              <p:par>
                                <p:cTn id="24" presetID="0" presetClass="path" presetSubtype="0" accel="50000" decel="50000" fill="hold" grpId="0" nodeType="afterEffect">
                                  <p:stCondLst>
                                    <p:cond delay="0"/>
                                  </p:stCondLst>
                                  <p:childTnLst>
                                    <p:animMotion origin="layout" path="M -2.22222E-6 -7.12303E-7 C -0.01701 -0.06244 -0.03385 -0.12488 -0.04028 -0.19889 C -0.0467 -0.27289 -0.06059 -0.39593 -0.03889 -0.44472 C -0.01719 -0.49352 0.03629 -0.49121 0.08958 -0.49121 C 0.14288 -0.49121 0.24879 -0.45259 0.28056 -0.44472 " pathEditMode="relative" ptsTypes="aaaaA">
                                      <p:cBhvr>
                                        <p:cTn id="25" dur="2000" fill="hold"/>
                                        <p:tgtEl>
                                          <p:spTgt spid="164"/>
                                        </p:tgtEl>
                                        <p:attrNameLst>
                                          <p:attrName>ppt_x</p:attrName>
                                          <p:attrName>ppt_y</p:attrName>
                                        </p:attrNameLst>
                                      </p:cBhvr>
                                    </p:animMotion>
                                  </p:childTnLst>
                                </p:cTn>
                              </p:par>
                            </p:childTnLst>
                          </p:cTn>
                        </p:par>
                        <p:par>
                          <p:cTn id="26" fill="hold">
                            <p:stCondLst>
                              <p:cond delay="6000"/>
                            </p:stCondLst>
                            <p:childTnLst>
                              <p:par>
                                <p:cTn id="27" presetID="0" presetClass="path" presetSubtype="0" accel="50000" decel="50000" fill="hold" grpId="0" nodeType="afterEffect">
                                  <p:stCondLst>
                                    <p:cond delay="0"/>
                                  </p:stCondLst>
                                  <p:childTnLst>
                                    <p:animMotion origin="layout" path="M 3.61111E-6 -7.12303E-7 C 0.01961 -0.02821 0.03923 -0.05619 0.04809 -0.10915 C 0.05694 -0.16211 0.06388 -0.27382 0.05329 -0.31845 C 0.0427 -0.36309 0.04132 -0.37465 -0.01563 -0.37719 C -0.07257 -0.37974 -0.24341 -0.34112 -0.28837 -0.33395 " pathEditMode="relative" ptsTypes="aaaaA">
                                      <p:cBhvr>
                                        <p:cTn id="28" dur="2000" fill="hold"/>
                                        <p:tgtEl>
                                          <p:spTgt spid="166"/>
                                        </p:tgtEl>
                                        <p:attrNameLst>
                                          <p:attrName>ppt_x</p:attrName>
                                          <p:attrName>ppt_y</p:attrName>
                                        </p:attrNameLst>
                                      </p:cBhvr>
                                    </p:animMotion>
                                  </p:childTnLst>
                                </p:cTn>
                              </p:par>
                            </p:childTnLst>
                          </p:cTn>
                        </p:par>
                        <p:par>
                          <p:cTn id="29" fill="hold">
                            <p:stCondLst>
                              <p:cond delay="8000"/>
                            </p:stCondLst>
                            <p:childTnLst>
                              <p:par>
                                <p:cTn id="30" presetID="0" presetClass="path" presetSubtype="0" accel="50000" decel="50000" fill="hold" grpId="0" nodeType="afterEffect">
                                  <p:stCondLst>
                                    <p:cond delay="0"/>
                                  </p:stCondLst>
                                  <p:childTnLst>
                                    <p:animMotion origin="layout" path="M -5.55556E-7 -0.0081 C -0.03437 -0.05898 -0.06875 -0.10985 -0.08646 -0.16721 C -0.10434 -0.22456 -0.11476 -0.30481 -0.10729 -0.35245 C -0.09948 -0.4001 -0.07604 -0.43479 -0.03993 -0.45259 C -0.00399 -0.4704 0.0625 -0.46508 0.10903 -0.45953 C 0.15538 -0.45398 0.21684 -0.42646 0.23872 -0.41975 " pathEditMode="relative" rAng="0" ptsTypes="aaaaaA">
                                      <p:cBhvr>
                                        <p:cTn id="31" dur="2000" fill="hold"/>
                                        <p:tgtEl>
                                          <p:spTgt spid="165"/>
                                        </p:tgtEl>
                                        <p:attrNameLst>
                                          <p:attrName>ppt_x</p:attrName>
                                          <p:attrName>ppt_y</p:attrName>
                                        </p:attrNameLst>
                                      </p:cBhvr>
                                      <p:rCtr x="62" y="-231"/>
                                    </p:animMotion>
                                  </p:childTnLst>
                                </p:cTn>
                              </p:par>
                            </p:childTnLst>
                          </p:cTn>
                        </p:par>
                        <p:par>
                          <p:cTn id="32" fill="hold">
                            <p:stCondLst>
                              <p:cond delay="10000"/>
                            </p:stCondLst>
                            <p:childTnLst>
                              <p:par>
                                <p:cTn id="33" presetID="0" presetClass="path" presetSubtype="0" accel="50000" decel="50000" fill="hold" grpId="0" nodeType="afterEffect">
                                  <p:stCondLst>
                                    <p:cond delay="0"/>
                                  </p:stCondLst>
                                  <p:childTnLst>
                                    <p:animMotion origin="layout" path="M 3.61111E-6 -1.84089E-6 C 0.0052 -0.12327 0.01041 -0.24653 3.61111E-6 -0.31661 C -0.01042 -0.38668 -0.00591 -0.41351 -0.06233 -0.42044 C -0.11875 -0.42738 -0.2948 -0.36656 -0.33889 -0.35823 " pathEditMode="relative" ptsTypes="aaaA">
                                      <p:cBhvr>
                                        <p:cTn id="34" dur="2000" fill="hold"/>
                                        <p:tgtEl>
                                          <p:spTgt spid="168"/>
                                        </p:tgtEl>
                                        <p:attrNameLst>
                                          <p:attrName>ppt_x</p:attrName>
                                          <p:attrName>ppt_y</p:attrName>
                                        </p:attrNameLst>
                                      </p:cBhvr>
                                    </p:animMotion>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170"/>
                                        </p:tgtEl>
                                        <p:attrNameLst>
                                          <p:attrName>style.visibility</p:attrName>
                                        </p:attrNameLst>
                                      </p:cBhvr>
                                      <p:to>
                                        <p:strVal val="visible"/>
                                      </p:to>
                                    </p:set>
                                    <p:animEffect transition="in" filter="fade">
                                      <p:cBhvr>
                                        <p:cTn id="39" dur="2000"/>
                                        <p:tgtEl>
                                          <p:spTgt spid="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2" grpId="0" animBg="1"/>
      <p:bldP spid="163" grpId="0" animBg="1"/>
      <p:bldP spid="150" grpId="0" animBg="1"/>
      <p:bldP spid="164" grpId="0" animBg="1"/>
      <p:bldP spid="165" grpId="0" animBg="1"/>
      <p:bldP spid="166" grpId="0" animBg="1"/>
      <p:bldP spid="167" grpId="0" animBg="1"/>
      <p:bldP spid="16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Text Box 3"/>
          <p:cNvSpPr txBox="1">
            <a:spLocks noChangeArrowheads="1"/>
          </p:cNvSpPr>
          <p:nvPr/>
        </p:nvSpPr>
        <p:spPr bwMode="auto">
          <a:xfrm>
            <a:off x="2937863" y="1766288"/>
            <a:ext cx="307818" cy="37959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ctr"/>
            <a:r>
              <a:rPr lang="de-AT" sz="1400" b="1" baseline="-25000">
                <a:solidFill>
                  <a:schemeClr val="bg1"/>
                </a:solidFill>
                <a:latin typeface="Univers LT Std 55"/>
              </a:rPr>
              <a:t>CH</a:t>
            </a:r>
          </a:p>
        </p:txBody>
      </p:sp>
      <p:sp>
        <p:nvSpPr>
          <p:cNvPr id="10249" name="Text Box 21"/>
          <p:cNvSpPr txBox="1">
            <a:spLocks noChangeArrowheads="1"/>
          </p:cNvSpPr>
          <p:nvPr/>
        </p:nvSpPr>
        <p:spPr bwMode="auto">
          <a:xfrm>
            <a:off x="3185514" y="1925038"/>
            <a:ext cx="340000" cy="4206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ctr"/>
            <a:r>
              <a:rPr lang="de-AT" sz="1600" b="1" baseline="-25000">
                <a:solidFill>
                  <a:schemeClr val="bg1"/>
                </a:solidFill>
                <a:latin typeface="Univers LT Std 55"/>
              </a:rPr>
              <a:t>CH</a:t>
            </a:r>
          </a:p>
        </p:txBody>
      </p:sp>
      <p:sp>
        <p:nvSpPr>
          <p:cNvPr id="10262" name="Text Box 40"/>
          <p:cNvSpPr txBox="1">
            <a:spLocks noChangeArrowheads="1"/>
          </p:cNvSpPr>
          <p:nvPr/>
        </p:nvSpPr>
        <p:spPr bwMode="auto">
          <a:xfrm>
            <a:off x="7401642" y="2228351"/>
            <a:ext cx="349250" cy="228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non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ctr"/>
            <a:r>
              <a:rPr lang="de-AT" sz="1400" b="1" baseline="-25000">
                <a:solidFill>
                  <a:schemeClr val="bg1"/>
                </a:solidFill>
                <a:latin typeface="Univers LT Std 55"/>
              </a:rPr>
              <a:t>RU</a:t>
            </a:r>
          </a:p>
        </p:txBody>
      </p:sp>
      <p:sp>
        <p:nvSpPr>
          <p:cNvPr id="10268" name="Text Box 50"/>
          <p:cNvSpPr txBox="1">
            <a:spLocks noChangeArrowheads="1"/>
          </p:cNvSpPr>
          <p:nvPr/>
        </p:nvSpPr>
        <p:spPr bwMode="auto">
          <a:xfrm>
            <a:off x="358963" y="6091575"/>
            <a:ext cx="425450" cy="228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non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ctr"/>
            <a:r>
              <a:rPr lang="de-AT" sz="1400" b="1" baseline="-25000">
                <a:solidFill>
                  <a:schemeClr val="bg1"/>
                </a:solidFill>
                <a:latin typeface="Univers LT Std 55"/>
              </a:rPr>
              <a:t>USA</a:t>
            </a:r>
          </a:p>
        </p:txBody>
      </p:sp>
      <p:sp>
        <p:nvSpPr>
          <p:cNvPr id="10271" name="Text Box 60"/>
          <p:cNvSpPr txBox="1">
            <a:spLocks noChangeArrowheads="1"/>
          </p:cNvSpPr>
          <p:nvPr/>
        </p:nvSpPr>
        <p:spPr bwMode="auto">
          <a:xfrm>
            <a:off x="8924925" y="6629400"/>
            <a:ext cx="254000" cy="244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r"/>
            <a:fld id="{B33C479C-9915-410F-9C22-201F02894623}" type="slidenum">
              <a:rPr lang="de-DE" sz="1000">
                <a:solidFill>
                  <a:schemeClr val="bg1"/>
                </a:solidFill>
                <a:latin typeface="Univers 55"/>
              </a:rPr>
              <a:pPr algn="r"/>
              <a:t>5</a:t>
            </a:fld>
            <a:endParaRPr lang="de-DE" sz="1000">
              <a:solidFill>
                <a:schemeClr val="bg1"/>
              </a:solidFill>
              <a:latin typeface="Univers 55"/>
            </a:endParaRPr>
          </a:p>
        </p:txBody>
      </p:sp>
      <p:sp>
        <p:nvSpPr>
          <p:cNvPr id="43" name="AutoShape 9"/>
          <p:cNvSpPr>
            <a:spLocks noChangeArrowheads="1"/>
          </p:cNvSpPr>
          <p:nvPr/>
        </p:nvSpPr>
        <p:spPr bwMode="gray">
          <a:xfrm>
            <a:off x="612038" y="1736126"/>
            <a:ext cx="377777" cy="1327719"/>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44" name="AutoShape 10"/>
          <p:cNvSpPr>
            <a:spLocks noChangeArrowheads="1"/>
          </p:cNvSpPr>
          <p:nvPr/>
        </p:nvSpPr>
        <p:spPr bwMode="gray">
          <a:xfrm>
            <a:off x="1052017" y="1748001"/>
            <a:ext cx="377777" cy="1315844"/>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45" name="AutoShape 11"/>
          <p:cNvSpPr>
            <a:spLocks noChangeArrowheads="1"/>
          </p:cNvSpPr>
          <p:nvPr/>
        </p:nvSpPr>
        <p:spPr bwMode="gray">
          <a:xfrm>
            <a:off x="1496063" y="1759876"/>
            <a:ext cx="373579" cy="1303969"/>
          </a:xfrm>
          <a:prstGeom prst="can">
            <a:avLst>
              <a:gd name="adj" fmla="val 55524"/>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46" name="AutoShape 12"/>
          <p:cNvSpPr>
            <a:spLocks noChangeArrowheads="1"/>
          </p:cNvSpPr>
          <p:nvPr/>
        </p:nvSpPr>
        <p:spPr bwMode="gray">
          <a:xfrm>
            <a:off x="1918709" y="1759876"/>
            <a:ext cx="377777" cy="1292094"/>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47" name="AutoShape 13"/>
          <p:cNvSpPr>
            <a:spLocks noChangeArrowheads="1"/>
          </p:cNvSpPr>
          <p:nvPr/>
        </p:nvSpPr>
        <p:spPr bwMode="gray">
          <a:xfrm>
            <a:off x="2350880" y="1759876"/>
            <a:ext cx="373579" cy="1303969"/>
          </a:xfrm>
          <a:prstGeom prst="can">
            <a:avLst>
              <a:gd name="adj" fmla="val 55524"/>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48" name="AutoShape 14"/>
          <p:cNvSpPr>
            <a:spLocks noChangeArrowheads="1"/>
          </p:cNvSpPr>
          <p:nvPr/>
        </p:nvSpPr>
        <p:spPr bwMode="gray">
          <a:xfrm>
            <a:off x="2782989" y="1736126"/>
            <a:ext cx="377777" cy="1327719"/>
          </a:xfrm>
          <a:prstGeom prst="can">
            <a:avLst>
              <a:gd name="adj" fmla="val 54907"/>
            </a:avLst>
          </a:prstGeom>
          <a:ln>
            <a:headEnd/>
            <a:tailEnd/>
          </a:ln>
        </p:spPr>
        <p:style>
          <a:lnRef idx="1">
            <a:schemeClr val="accent5"/>
          </a:lnRef>
          <a:fillRef idx="3">
            <a:schemeClr val="accent5"/>
          </a:fillRef>
          <a:effectRef idx="2">
            <a:schemeClr val="accent5"/>
          </a:effectRef>
          <a:fontRef idx="minor">
            <a:schemeClr val="lt1"/>
          </a:fontRef>
        </p:style>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86" name="Text Box 3"/>
          <p:cNvSpPr txBox="1">
            <a:spLocks noChangeArrowheads="1"/>
          </p:cNvSpPr>
          <p:nvPr/>
        </p:nvSpPr>
        <p:spPr bwMode="auto">
          <a:xfrm>
            <a:off x="6308513" y="1788057"/>
            <a:ext cx="307818" cy="37959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ctr"/>
            <a:r>
              <a:rPr lang="de-AT" sz="1400" b="1" baseline="-25000">
                <a:solidFill>
                  <a:schemeClr val="bg1"/>
                </a:solidFill>
                <a:latin typeface="Univers LT Std 55"/>
              </a:rPr>
              <a:t>CH</a:t>
            </a:r>
          </a:p>
        </p:txBody>
      </p:sp>
      <p:sp>
        <p:nvSpPr>
          <p:cNvPr id="87" name="Text Box 21"/>
          <p:cNvSpPr txBox="1">
            <a:spLocks noChangeArrowheads="1"/>
          </p:cNvSpPr>
          <p:nvPr/>
        </p:nvSpPr>
        <p:spPr bwMode="auto">
          <a:xfrm>
            <a:off x="6556164" y="1946807"/>
            <a:ext cx="340000" cy="4206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ctr"/>
            <a:r>
              <a:rPr lang="de-AT" sz="1600" b="1" baseline="-25000">
                <a:solidFill>
                  <a:schemeClr val="bg1"/>
                </a:solidFill>
                <a:latin typeface="Univers LT Std 55"/>
              </a:rPr>
              <a:t>CH</a:t>
            </a:r>
          </a:p>
        </p:txBody>
      </p:sp>
      <p:sp>
        <p:nvSpPr>
          <p:cNvPr id="88" name="Text Box 51"/>
          <p:cNvSpPr txBox="1">
            <a:spLocks noChangeArrowheads="1"/>
          </p:cNvSpPr>
          <p:nvPr/>
        </p:nvSpPr>
        <p:spPr bwMode="auto">
          <a:xfrm>
            <a:off x="5054388" y="2550057"/>
            <a:ext cx="335802" cy="37959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ctr"/>
            <a:r>
              <a:rPr lang="de-AT" sz="1400" b="1" baseline="-25000">
                <a:solidFill>
                  <a:schemeClr val="bg1"/>
                </a:solidFill>
                <a:latin typeface="Univers LT Std 55"/>
              </a:rPr>
              <a:t>CHI</a:t>
            </a:r>
          </a:p>
        </p:txBody>
      </p:sp>
      <p:sp>
        <p:nvSpPr>
          <p:cNvPr id="89" name="AutoShape 9"/>
          <p:cNvSpPr>
            <a:spLocks noChangeArrowheads="1"/>
          </p:cNvSpPr>
          <p:nvPr/>
        </p:nvSpPr>
        <p:spPr bwMode="gray">
          <a:xfrm>
            <a:off x="3234536" y="1746019"/>
            <a:ext cx="377777" cy="1329701"/>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90" name="AutoShape 10"/>
          <p:cNvSpPr>
            <a:spLocks noChangeArrowheads="1"/>
          </p:cNvSpPr>
          <p:nvPr/>
        </p:nvSpPr>
        <p:spPr bwMode="gray">
          <a:xfrm>
            <a:off x="3674521" y="1757895"/>
            <a:ext cx="377777" cy="1317825"/>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91" name="AutoShape 11"/>
          <p:cNvSpPr>
            <a:spLocks noChangeArrowheads="1"/>
          </p:cNvSpPr>
          <p:nvPr/>
        </p:nvSpPr>
        <p:spPr bwMode="gray">
          <a:xfrm>
            <a:off x="4106692" y="1757895"/>
            <a:ext cx="373579" cy="1317825"/>
          </a:xfrm>
          <a:prstGeom prst="can">
            <a:avLst>
              <a:gd name="adj" fmla="val 55524"/>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92" name="AutoShape 12"/>
          <p:cNvSpPr>
            <a:spLocks noChangeArrowheads="1"/>
          </p:cNvSpPr>
          <p:nvPr/>
        </p:nvSpPr>
        <p:spPr bwMode="gray">
          <a:xfrm>
            <a:off x="4529338" y="1746020"/>
            <a:ext cx="377777" cy="1329700"/>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93" name="AutoShape 13"/>
          <p:cNvSpPr>
            <a:spLocks noChangeArrowheads="1"/>
          </p:cNvSpPr>
          <p:nvPr/>
        </p:nvSpPr>
        <p:spPr bwMode="gray">
          <a:xfrm>
            <a:off x="4949634" y="1746020"/>
            <a:ext cx="373579" cy="1329700"/>
          </a:xfrm>
          <a:prstGeom prst="can">
            <a:avLst>
              <a:gd name="adj" fmla="val 55524"/>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94" name="AutoShape 14"/>
          <p:cNvSpPr>
            <a:spLocks noChangeArrowheads="1"/>
          </p:cNvSpPr>
          <p:nvPr/>
        </p:nvSpPr>
        <p:spPr bwMode="gray">
          <a:xfrm>
            <a:off x="5357992" y="1734145"/>
            <a:ext cx="377777" cy="1329700"/>
          </a:xfrm>
          <a:prstGeom prst="can">
            <a:avLst>
              <a:gd name="adj" fmla="val 54907"/>
            </a:avLst>
          </a:prstGeom>
          <a:ln>
            <a:headEnd/>
            <a:tailEnd/>
          </a:ln>
        </p:spPr>
        <p:style>
          <a:lnRef idx="1">
            <a:schemeClr val="accent5"/>
          </a:lnRef>
          <a:fillRef idx="3">
            <a:schemeClr val="accent5"/>
          </a:fillRef>
          <a:effectRef idx="2">
            <a:schemeClr val="accent5"/>
          </a:effectRef>
          <a:fontRef idx="minor">
            <a:schemeClr val="lt1"/>
          </a:fontRef>
        </p:style>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123" name="TextBox 122"/>
          <p:cNvSpPr txBox="1"/>
          <p:nvPr/>
        </p:nvSpPr>
        <p:spPr>
          <a:xfrm>
            <a:off x="4166247" y="3144982"/>
            <a:ext cx="3030186" cy="338554"/>
          </a:xfrm>
          <a:prstGeom prst="rect">
            <a:avLst/>
          </a:prstGeom>
          <a:noFill/>
        </p:spPr>
        <p:txBody>
          <a:bodyPr wrap="square" rtlCol="0">
            <a:spAutoFit/>
          </a:bodyPr>
          <a:lstStyle/>
          <a:p>
            <a:r>
              <a:rPr lang="en-US" sz="1600" dirty="0" smtClean="0"/>
              <a:t>18</a:t>
            </a:r>
            <a:r>
              <a:rPr lang="ru-RU" sz="1600" dirty="0" smtClean="0"/>
              <a:t>*180 </a:t>
            </a:r>
            <a:r>
              <a:rPr lang="en-US" sz="1600" dirty="0" smtClean="0"/>
              <a:t>IOPS</a:t>
            </a:r>
            <a:r>
              <a:rPr lang="ru-RU" sz="1600" dirty="0" smtClean="0"/>
              <a:t>=</a:t>
            </a:r>
            <a:r>
              <a:rPr lang="en-US" sz="1600" dirty="0" smtClean="0"/>
              <a:t>3240</a:t>
            </a:r>
            <a:r>
              <a:rPr lang="ru-RU" sz="1600" dirty="0" smtClean="0"/>
              <a:t> </a:t>
            </a:r>
            <a:r>
              <a:rPr lang="en-US" sz="1600" dirty="0" smtClean="0"/>
              <a:t>IOPS</a:t>
            </a:r>
            <a:endParaRPr lang="en-US" sz="1600" dirty="0"/>
          </a:p>
        </p:txBody>
      </p:sp>
      <p:sp>
        <p:nvSpPr>
          <p:cNvPr id="124" name="AutoShape 38"/>
          <p:cNvSpPr>
            <a:spLocks noChangeAspect="1" noChangeArrowheads="1"/>
          </p:cNvSpPr>
          <p:nvPr/>
        </p:nvSpPr>
        <p:spPr bwMode="gray">
          <a:xfrm>
            <a:off x="3656586" y="1206825"/>
            <a:ext cx="528637" cy="399206"/>
          </a:xfrm>
          <a:prstGeom prst="can">
            <a:avLst>
              <a:gd name="adj" fmla="val 25150"/>
            </a:avLst>
          </a:prstGeom>
          <a:gradFill rotWithShape="0">
            <a:gsLst>
              <a:gs pos="0">
                <a:schemeClr val="accent1">
                  <a:gamma/>
                  <a:shade val="56078"/>
                  <a:invGamma/>
                </a:schemeClr>
              </a:gs>
              <a:gs pos="50000">
                <a:schemeClr val="accent1"/>
              </a:gs>
              <a:gs pos="100000">
                <a:schemeClr val="accent1">
                  <a:gamma/>
                  <a:shade val="56078"/>
                  <a:invGamma/>
                </a:schemeClr>
              </a:gs>
            </a:gsLst>
            <a:lin ang="0" scaled="1"/>
          </a:gradFill>
          <a:ln w="19050">
            <a:solidFill>
              <a:srgbClr val="000000"/>
            </a:solidFill>
            <a:round/>
            <a:headEnd/>
            <a:tailEnd/>
          </a:ln>
          <a:effectLst/>
        </p:spPr>
        <p:txBody>
          <a:bodyPr wrap="none" anchor="ctr" anchorCtr="1"/>
          <a:lstStyle/>
          <a:p>
            <a:pPr eaLnBrk="0" hangingPunct="0">
              <a:spcBef>
                <a:spcPct val="0"/>
              </a:spcBef>
              <a:defRPr/>
            </a:pPr>
            <a:r>
              <a:rPr lang="en-US" sz="1400" b="1" dirty="0" smtClean="0">
                <a:solidFill>
                  <a:schemeClr val="bg1"/>
                </a:solidFill>
                <a:effectLst>
                  <a:outerShdw blurRad="38100" dist="38100" dir="2700000" algn="tl">
                    <a:srgbClr val="000000"/>
                  </a:outerShdw>
                </a:effectLst>
              </a:rPr>
              <a:t>100</a:t>
            </a:r>
            <a:r>
              <a:rPr lang="ru-RU" sz="1400" b="1" dirty="0" smtClean="0">
                <a:solidFill>
                  <a:schemeClr val="bg1"/>
                </a:solidFill>
                <a:effectLst>
                  <a:outerShdw blurRad="38100" dist="38100" dir="2700000" algn="tl">
                    <a:srgbClr val="000000"/>
                  </a:outerShdw>
                </a:effectLst>
              </a:rPr>
              <a:t>%</a:t>
            </a:r>
            <a:endParaRPr lang="de-CH" sz="1400" b="1" dirty="0">
              <a:solidFill>
                <a:schemeClr val="bg1"/>
              </a:solidFill>
              <a:effectLst>
                <a:outerShdw blurRad="38100" dist="38100" dir="2700000" algn="tl">
                  <a:srgbClr val="000000"/>
                </a:outerShdw>
              </a:effectLst>
            </a:endParaRPr>
          </a:p>
        </p:txBody>
      </p:sp>
      <p:sp>
        <p:nvSpPr>
          <p:cNvPr id="125" name="AutoShape 42"/>
          <p:cNvSpPr>
            <a:spLocks noChangeAspect="1" noChangeArrowheads="1"/>
          </p:cNvSpPr>
          <p:nvPr/>
        </p:nvSpPr>
        <p:spPr bwMode="gray">
          <a:xfrm>
            <a:off x="4700995" y="1076197"/>
            <a:ext cx="528637" cy="517960"/>
          </a:xfrm>
          <a:prstGeom prst="can">
            <a:avLst>
              <a:gd name="adj" fmla="val 25000"/>
            </a:avLst>
          </a:prstGeom>
          <a:gradFill rotWithShape="0">
            <a:gsLst>
              <a:gs pos="0">
                <a:srgbClr val="FF9900">
                  <a:gamma/>
                  <a:shade val="56078"/>
                  <a:invGamma/>
                </a:srgbClr>
              </a:gs>
              <a:gs pos="50000">
                <a:srgbClr val="FF9900"/>
              </a:gs>
              <a:gs pos="100000">
                <a:srgbClr val="FF9900">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r>
              <a:rPr lang="en-US" sz="1400" b="1" dirty="0" smtClean="0">
                <a:solidFill>
                  <a:schemeClr val="bg1"/>
                </a:solidFill>
                <a:effectLst>
                  <a:outerShdw blurRad="38100" dist="38100" dir="2700000" algn="tl">
                    <a:srgbClr val="000000"/>
                  </a:outerShdw>
                </a:effectLst>
              </a:rPr>
              <a:t>30</a:t>
            </a:r>
            <a:r>
              <a:rPr lang="ru-RU" sz="1400" b="1" dirty="0" smtClean="0">
                <a:solidFill>
                  <a:schemeClr val="bg1"/>
                </a:solidFill>
                <a:effectLst>
                  <a:outerShdw blurRad="38100" dist="38100" dir="2700000" algn="tl">
                    <a:srgbClr val="000000"/>
                  </a:outerShdw>
                </a:effectLst>
              </a:rPr>
              <a:t>%</a:t>
            </a:r>
            <a:endParaRPr lang="de-CH" sz="1400" b="1" dirty="0">
              <a:solidFill>
                <a:schemeClr val="bg1"/>
              </a:solidFill>
              <a:effectLst>
                <a:outerShdw blurRad="38100" dist="38100" dir="2700000" algn="tl">
                  <a:srgbClr val="000000"/>
                </a:outerShdw>
              </a:effectLst>
            </a:endParaRPr>
          </a:p>
        </p:txBody>
      </p:sp>
      <p:sp>
        <p:nvSpPr>
          <p:cNvPr id="126" name="AutoShape 48"/>
          <p:cNvSpPr>
            <a:spLocks noChangeArrowheads="1"/>
          </p:cNvSpPr>
          <p:nvPr/>
        </p:nvSpPr>
        <p:spPr bwMode="auto">
          <a:xfrm flipH="1">
            <a:off x="1959427" y="720007"/>
            <a:ext cx="1579251" cy="520465"/>
          </a:xfrm>
          <a:prstGeom prst="wedgeRectCallout">
            <a:avLst>
              <a:gd name="adj1" fmla="val -56138"/>
              <a:gd name="adj2" fmla="val 86892"/>
            </a:avLst>
          </a:prstGeom>
          <a:noFill/>
          <a:ln w="19050" algn="ctr">
            <a:solidFill>
              <a:schemeClr val="tx1"/>
            </a:solidFill>
            <a:miter lim="800000"/>
            <a:headEnd/>
            <a:tailEnd/>
          </a:ln>
        </p:spPr>
        <p:txBody>
          <a:bodyPr/>
          <a:lstStyle/>
          <a:p>
            <a:r>
              <a:rPr lang="ru-RU" sz="1400" dirty="0" smtClean="0"/>
              <a:t>ГБ</a:t>
            </a:r>
          </a:p>
          <a:p>
            <a:r>
              <a:rPr lang="ru-RU" sz="1400" dirty="0" smtClean="0"/>
              <a:t>утилизировано</a:t>
            </a:r>
            <a:endParaRPr lang="en-US" sz="1400" dirty="0"/>
          </a:p>
        </p:txBody>
      </p:sp>
      <p:sp>
        <p:nvSpPr>
          <p:cNvPr id="127" name="AutoShape 51"/>
          <p:cNvSpPr>
            <a:spLocks noChangeArrowheads="1"/>
          </p:cNvSpPr>
          <p:nvPr/>
        </p:nvSpPr>
        <p:spPr bwMode="auto">
          <a:xfrm>
            <a:off x="5532537" y="779386"/>
            <a:ext cx="1735037" cy="558140"/>
          </a:xfrm>
          <a:prstGeom prst="wedgeRectCallout">
            <a:avLst>
              <a:gd name="adj1" fmla="val -67517"/>
              <a:gd name="adj2" fmla="val 54291"/>
            </a:avLst>
          </a:prstGeom>
          <a:noFill/>
          <a:ln w="19050" algn="ctr">
            <a:solidFill>
              <a:schemeClr val="tx1"/>
            </a:solidFill>
            <a:miter lim="800000"/>
            <a:headEnd/>
            <a:tailEnd/>
          </a:ln>
        </p:spPr>
        <p:txBody>
          <a:bodyPr/>
          <a:lstStyle/>
          <a:p>
            <a:r>
              <a:rPr lang="en-US" sz="1400" dirty="0" smtClean="0"/>
              <a:t>IOPS</a:t>
            </a:r>
          </a:p>
          <a:p>
            <a:r>
              <a:rPr lang="ru-RU" sz="1400" dirty="0" smtClean="0"/>
              <a:t>утилизировано</a:t>
            </a:r>
            <a:endParaRPr lang="en-US" sz="1400" dirty="0"/>
          </a:p>
        </p:txBody>
      </p:sp>
      <p:sp>
        <p:nvSpPr>
          <p:cNvPr id="130" name="TextBox 129"/>
          <p:cNvSpPr txBox="1"/>
          <p:nvPr/>
        </p:nvSpPr>
        <p:spPr>
          <a:xfrm>
            <a:off x="2047875" y="3144910"/>
            <a:ext cx="2082748" cy="338554"/>
          </a:xfrm>
          <a:prstGeom prst="rect">
            <a:avLst/>
          </a:prstGeom>
          <a:noFill/>
        </p:spPr>
        <p:txBody>
          <a:bodyPr wrap="square" rtlCol="0">
            <a:spAutoFit/>
          </a:bodyPr>
          <a:lstStyle/>
          <a:p>
            <a:r>
              <a:rPr lang="en-US" sz="1600" dirty="0" smtClean="0"/>
              <a:t>1</a:t>
            </a:r>
            <a:r>
              <a:rPr lang="ru-RU" sz="1600" dirty="0" smtClean="0"/>
              <a:t>5*600ГБ=</a:t>
            </a:r>
            <a:r>
              <a:rPr lang="en-US" sz="1600" dirty="0" smtClean="0"/>
              <a:t>9</a:t>
            </a:r>
            <a:r>
              <a:rPr lang="ru-RU" sz="1600" dirty="0" smtClean="0"/>
              <a:t> ТБ</a:t>
            </a:r>
            <a:endParaRPr lang="en-US" sz="1600" dirty="0"/>
          </a:p>
        </p:txBody>
      </p:sp>
      <p:grpSp>
        <p:nvGrpSpPr>
          <p:cNvPr id="2" name="Group 169"/>
          <p:cNvGrpSpPr/>
          <p:nvPr/>
        </p:nvGrpSpPr>
        <p:grpSpPr>
          <a:xfrm>
            <a:off x="1809750" y="3635068"/>
            <a:ext cx="5286374" cy="613772"/>
            <a:chOff x="1797875" y="404913"/>
            <a:chExt cx="5286374" cy="613772"/>
          </a:xfrm>
        </p:grpSpPr>
        <p:sp>
          <p:nvSpPr>
            <p:cNvPr id="72" name="AutoShape 38"/>
            <p:cNvSpPr>
              <a:spLocks noChangeAspect="1" noChangeArrowheads="1"/>
            </p:cNvSpPr>
            <p:nvPr/>
          </p:nvSpPr>
          <p:spPr bwMode="gray">
            <a:xfrm>
              <a:off x="3729781" y="486872"/>
              <a:ext cx="528637" cy="531813"/>
            </a:xfrm>
            <a:prstGeom prst="can">
              <a:avLst>
                <a:gd name="adj" fmla="val 25150"/>
              </a:avLst>
            </a:prstGeom>
            <a:gradFill rotWithShape="0">
              <a:gsLst>
                <a:gs pos="0">
                  <a:schemeClr val="accent1">
                    <a:gamma/>
                    <a:shade val="56078"/>
                    <a:invGamma/>
                  </a:schemeClr>
                </a:gs>
                <a:gs pos="50000">
                  <a:schemeClr val="accent1"/>
                </a:gs>
                <a:gs pos="100000">
                  <a:schemeClr val="accent1">
                    <a:gamma/>
                    <a:shade val="56078"/>
                    <a:invGamma/>
                  </a:schemeClr>
                </a:gs>
              </a:gsLst>
              <a:lin ang="0" scaled="1"/>
            </a:gradFill>
            <a:ln w="19050">
              <a:solidFill>
                <a:srgbClr val="000000"/>
              </a:solidFill>
              <a:round/>
              <a:headEnd/>
              <a:tailEnd/>
            </a:ln>
            <a:effectLst/>
          </p:spPr>
          <p:txBody>
            <a:bodyPr wrap="none" anchor="ctr" anchorCtr="1"/>
            <a:lstStyle/>
            <a:p>
              <a:pPr eaLnBrk="0" hangingPunct="0">
                <a:spcBef>
                  <a:spcPct val="0"/>
                </a:spcBef>
                <a:defRPr/>
              </a:pPr>
              <a:r>
                <a:rPr lang="en-US" sz="1400" b="1" dirty="0" smtClean="0">
                  <a:solidFill>
                    <a:schemeClr val="bg1"/>
                  </a:solidFill>
                  <a:effectLst>
                    <a:outerShdw blurRad="38100" dist="38100" dir="2700000" algn="tl">
                      <a:srgbClr val="000000"/>
                    </a:outerShdw>
                  </a:effectLst>
                </a:rPr>
                <a:t>20</a:t>
              </a:r>
              <a:r>
                <a:rPr lang="ru-RU" sz="1400" b="1" dirty="0" smtClean="0">
                  <a:solidFill>
                    <a:schemeClr val="bg1"/>
                  </a:solidFill>
                  <a:effectLst>
                    <a:outerShdw blurRad="38100" dist="38100" dir="2700000" algn="tl">
                      <a:srgbClr val="000000"/>
                    </a:outerShdw>
                  </a:effectLst>
                </a:rPr>
                <a:t>%</a:t>
              </a:r>
              <a:endParaRPr lang="de-CH" sz="1400" b="1" dirty="0">
                <a:solidFill>
                  <a:schemeClr val="bg1"/>
                </a:solidFill>
                <a:effectLst>
                  <a:outerShdw blurRad="38100" dist="38100" dir="2700000" algn="tl">
                    <a:srgbClr val="000000"/>
                  </a:outerShdw>
                </a:effectLst>
              </a:endParaRPr>
            </a:p>
          </p:txBody>
        </p:sp>
        <p:sp>
          <p:nvSpPr>
            <p:cNvPr id="76" name="AutoShape 42"/>
            <p:cNvSpPr>
              <a:spLocks noChangeAspect="1" noChangeArrowheads="1"/>
            </p:cNvSpPr>
            <p:nvPr/>
          </p:nvSpPr>
          <p:spPr bwMode="gray">
            <a:xfrm>
              <a:off x="4619814" y="686961"/>
              <a:ext cx="528637" cy="307975"/>
            </a:xfrm>
            <a:prstGeom prst="can">
              <a:avLst>
                <a:gd name="adj" fmla="val 25000"/>
              </a:avLst>
            </a:prstGeom>
            <a:gradFill rotWithShape="0">
              <a:gsLst>
                <a:gs pos="0">
                  <a:srgbClr val="FF9900">
                    <a:gamma/>
                    <a:shade val="56078"/>
                    <a:invGamma/>
                  </a:srgbClr>
                </a:gs>
                <a:gs pos="50000">
                  <a:srgbClr val="FF9900"/>
                </a:gs>
                <a:gs pos="100000">
                  <a:srgbClr val="FF9900">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r>
                <a:rPr lang="en-US" sz="1400" b="1" dirty="0" smtClean="0">
                  <a:solidFill>
                    <a:schemeClr val="bg1"/>
                  </a:solidFill>
                  <a:effectLst>
                    <a:outerShdw blurRad="38100" dist="38100" dir="2700000" algn="tl">
                      <a:srgbClr val="000000"/>
                    </a:outerShdw>
                  </a:effectLst>
                </a:rPr>
                <a:t>1</a:t>
              </a:r>
              <a:r>
                <a:rPr lang="ru-RU" sz="1400" b="1" dirty="0" smtClean="0">
                  <a:solidFill>
                    <a:schemeClr val="bg1"/>
                  </a:solidFill>
                  <a:effectLst>
                    <a:outerShdw blurRad="38100" dist="38100" dir="2700000" algn="tl">
                      <a:srgbClr val="000000"/>
                    </a:outerShdw>
                  </a:effectLst>
                </a:rPr>
                <a:t>0%</a:t>
              </a:r>
              <a:endParaRPr lang="de-CH" sz="1400" b="1" dirty="0">
                <a:solidFill>
                  <a:schemeClr val="bg1"/>
                </a:solidFill>
                <a:effectLst>
                  <a:outerShdw blurRad="38100" dist="38100" dir="2700000" algn="tl">
                    <a:srgbClr val="000000"/>
                  </a:outerShdw>
                </a:effectLst>
              </a:endParaRPr>
            </a:p>
          </p:txBody>
        </p:sp>
        <p:sp>
          <p:nvSpPr>
            <p:cNvPr id="144" name="AutoShape 48"/>
            <p:cNvSpPr>
              <a:spLocks noChangeArrowheads="1"/>
            </p:cNvSpPr>
            <p:nvPr/>
          </p:nvSpPr>
          <p:spPr bwMode="auto">
            <a:xfrm>
              <a:off x="1797875" y="423543"/>
              <a:ext cx="1606369" cy="522514"/>
            </a:xfrm>
            <a:prstGeom prst="wedgeRectCallout">
              <a:avLst>
                <a:gd name="adj1" fmla="val 68508"/>
                <a:gd name="adj2" fmla="val 21073"/>
              </a:avLst>
            </a:prstGeom>
            <a:noFill/>
            <a:ln w="19050" algn="ctr">
              <a:solidFill>
                <a:schemeClr val="tx1"/>
              </a:solidFill>
              <a:miter lim="800000"/>
              <a:headEnd/>
              <a:tailEnd/>
            </a:ln>
          </p:spPr>
          <p:txBody>
            <a:bodyPr/>
            <a:lstStyle/>
            <a:p>
              <a:r>
                <a:rPr lang="ru-RU" sz="1400" dirty="0" smtClean="0"/>
                <a:t>ГБ</a:t>
              </a:r>
            </a:p>
            <a:p>
              <a:r>
                <a:rPr lang="ru-RU" sz="1400" dirty="0" smtClean="0"/>
                <a:t>утилизировано</a:t>
              </a:r>
              <a:endParaRPr lang="en-US" sz="1400" dirty="0"/>
            </a:p>
          </p:txBody>
        </p:sp>
        <p:sp>
          <p:nvSpPr>
            <p:cNvPr id="145" name="AutoShape 51"/>
            <p:cNvSpPr>
              <a:spLocks noChangeArrowheads="1"/>
            </p:cNvSpPr>
            <p:nvPr/>
          </p:nvSpPr>
          <p:spPr bwMode="auto">
            <a:xfrm>
              <a:off x="5471128" y="404913"/>
              <a:ext cx="1613121" cy="529256"/>
            </a:xfrm>
            <a:prstGeom prst="wedgeRectCallout">
              <a:avLst>
                <a:gd name="adj1" fmla="val -67517"/>
                <a:gd name="adj2" fmla="val 33014"/>
              </a:avLst>
            </a:prstGeom>
            <a:noFill/>
            <a:ln w="19050" algn="ctr">
              <a:solidFill>
                <a:schemeClr val="tx1"/>
              </a:solidFill>
              <a:miter lim="800000"/>
              <a:headEnd/>
              <a:tailEnd/>
            </a:ln>
          </p:spPr>
          <p:txBody>
            <a:bodyPr/>
            <a:lstStyle/>
            <a:p>
              <a:r>
                <a:rPr lang="en-US" sz="1400" dirty="0" smtClean="0"/>
                <a:t>IOPS</a:t>
              </a:r>
            </a:p>
            <a:p>
              <a:r>
                <a:rPr lang="ru-RU" sz="1400" dirty="0" smtClean="0"/>
                <a:t>утилизировано</a:t>
              </a:r>
              <a:endParaRPr lang="en-US" sz="1400" dirty="0"/>
            </a:p>
          </p:txBody>
        </p:sp>
      </p:grpSp>
      <p:sp>
        <p:nvSpPr>
          <p:cNvPr id="95" name="AutoShape 9"/>
          <p:cNvSpPr>
            <a:spLocks noChangeArrowheads="1"/>
          </p:cNvSpPr>
          <p:nvPr/>
        </p:nvSpPr>
        <p:spPr bwMode="gray">
          <a:xfrm>
            <a:off x="5823326" y="1746022"/>
            <a:ext cx="377777" cy="1327719"/>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97" name="AutoShape 10"/>
          <p:cNvSpPr>
            <a:spLocks noChangeArrowheads="1"/>
          </p:cNvSpPr>
          <p:nvPr/>
        </p:nvSpPr>
        <p:spPr bwMode="gray">
          <a:xfrm>
            <a:off x="6263305" y="1757897"/>
            <a:ext cx="377777" cy="1315844"/>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107" name="AutoShape 11"/>
          <p:cNvSpPr>
            <a:spLocks noChangeArrowheads="1"/>
          </p:cNvSpPr>
          <p:nvPr/>
        </p:nvSpPr>
        <p:spPr bwMode="gray">
          <a:xfrm>
            <a:off x="6707351" y="1769772"/>
            <a:ext cx="373579" cy="1303969"/>
          </a:xfrm>
          <a:prstGeom prst="can">
            <a:avLst>
              <a:gd name="adj" fmla="val 55524"/>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119" name="AutoShape 12"/>
          <p:cNvSpPr>
            <a:spLocks noChangeArrowheads="1"/>
          </p:cNvSpPr>
          <p:nvPr/>
        </p:nvSpPr>
        <p:spPr bwMode="gray">
          <a:xfrm>
            <a:off x="7129997" y="1769772"/>
            <a:ext cx="377777" cy="1292094"/>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121" name="AutoShape 13"/>
          <p:cNvSpPr>
            <a:spLocks noChangeArrowheads="1"/>
          </p:cNvSpPr>
          <p:nvPr/>
        </p:nvSpPr>
        <p:spPr bwMode="gray">
          <a:xfrm>
            <a:off x="7562168" y="1769772"/>
            <a:ext cx="373579" cy="1303969"/>
          </a:xfrm>
          <a:prstGeom prst="can">
            <a:avLst>
              <a:gd name="adj" fmla="val 55524"/>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142" name="AutoShape 14"/>
          <p:cNvSpPr>
            <a:spLocks noChangeArrowheads="1"/>
          </p:cNvSpPr>
          <p:nvPr/>
        </p:nvSpPr>
        <p:spPr bwMode="gray">
          <a:xfrm>
            <a:off x="7994277" y="1746022"/>
            <a:ext cx="377777" cy="1327719"/>
          </a:xfrm>
          <a:prstGeom prst="can">
            <a:avLst>
              <a:gd name="adj" fmla="val 54907"/>
            </a:avLst>
          </a:prstGeom>
          <a:ln>
            <a:headEnd/>
            <a:tailEnd/>
          </a:ln>
        </p:spPr>
        <p:style>
          <a:lnRef idx="1">
            <a:schemeClr val="accent5"/>
          </a:lnRef>
          <a:fillRef idx="3">
            <a:schemeClr val="accent5"/>
          </a:fillRef>
          <a:effectRef idx="2">
            <a:schemeClr val="accent5"/>
          </a:effectRef>
          <a:fontRef idx="minor">
            <a:schemeClr val="lt1"/>
          </a:fontRef>
        </p:style>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96" name="Rectangle 16"/>
          <p:cNvSpPr>
            <a:spLocks noChangeArrowheads="1"/>
          </p:cNvSpPr>
          <p:nvPr/>
        </p:nvSpPr>
        <p:spPr bwMode="ltGray">
          <a:xfrm>
            <a:off x="653130" y="2268195"/>
            <a:ext cx="7730836" cy="380014"/>
          </a:xfrm>
          <a:prstGeom prst="rect">
            <a:avLst/>
          </a:prstGeom>
          <a:solidFill>
            <a:schemeClr val="accent5">
              <a:lumMod val="75000"/>
              <a:alpha val="50000"/>
            </a:schemeClr>
          </a:solidFill>
          <a:ln w="19050">
            <a:solidFill>
              <a:srgbClr val="000000"/>
            </a:solidFill>
            <a:miter lim="800000"/>
            <a:headEnd/>
            <a:tailEnd/>
          </a:ln>
        </p:spPr>
        <p:txBody>
          <a:bodyPr wrap="none" anchor="ctr"/>
          <a:lstStyle/>
          <a:p>
            <a:pPr>
              <a:spcBef>
                <a:spcPct val="20000"/>
              </a:spcBef>
            </a:pPr>
            <a:r>
              <a:rPr lang="en-US" sz="900" b="1" dirty="0" smtClean="0">
                <a:solidFill>
                  <a:schemeClr val="bg1"/>
                </a:solidFill>
              </a:rPr>
              <a:t>LUN 1</a:t>
            </a:r>
            <a:endParaRPr lang="en-US" sz="900" b="1" dirty="0">
              <a:solidFill>
                <a:schemeClr val="bg1"/>
              </a:solidFill>
            </a:endParaRPr>
          </a:p>
        </p:txBody>
      </p:sp>
      <p:sp>
        <p:nvSpPr>
          <p:cNvPr id="50" name="Rectangle 16"/>
          <p:cNvSpPr>
            <a:spLocks noChangeArrowheads="1"/>
          </p:cNvSpPr>
          <p:nvPr/>
        </p:nvSpPr>
        <p:spPr bwMode="ltGray">
          <a:xfrm>
            <a:off x="650586" y="1852559"/>
            <a:ext cx="7733380" cy="395271"/>
          </a:xfrm>
          <a:prstGeom prst="rect">
            <a:avLst/>
          </a:prstGeom>
          <a:solidFill>
            <a:schemeClr val="accent5">
              <a:lumMod val="75000"/>
              <a:alpha val="50000"/>
            </a:schemeClr>
          </a:solidFill>
          <a:ln w="19050">
            <a:solidFill>
              <a:srgbClr val="000000"/>
            </a:solidFill>
            <a:miter lim="800000"/>
            <a:headEnd/>
            <a:tailEnd/>
          </a:ln>
        </p:spPr>
        <p:txBody>
          <a:bodyPr wrap="none" anchor="ctr"/>
          <a:lstStyle/>
          <a:p>
            <a:pPr>
              <a:spcBef>
                <a:spcPct val="20000"/>
              </a:spcBef>
            </a:pPr>
            <a:r>
              <a:rPr lang="en-US" sz="900" b="1">
                <a:solidFill>
                  <a:schemeClr val="bg1"/>
                </a:solidFill>
              </a:rPr>
              <a:t>LUN 0</a:t>
            </a:r>
          </a:p>
        </p:txBody>
      </p:sp>
      <p:sp>
        <p:nvSpPr>
          <p:cNvPr id="108" name="Rectangle 16"/>
          <p:cNvSpPr>
            <a:spLocks noChangeArrowheads="1"/>
          </p:cNvSpPr>
          <p:nvPr/>
        </p:nvSpPr>
        <p:spPr bwMode="ltGray">
          <a:xfrm>
            <a:off x="658494" y="2648208"/>
            <a:ext cx="7713597" cy="344386"/>
          </a:xfrm>
          <a:prstGeom prst="rect">
            <a:avLst/>
          </a:prstGeom>
          <a:solidFill>
            <a:schemeClr val="accent5">
              <a:lumMod val="75000"/>
              <a:alpha val="50000"/>
            </a:schemeClr>
          </a:solidFill>
          <a:ln w="19050">
            <a:solidFill>
              <a:srgbClr val="000000"/>
            </a:solidFill>
            <a:miter lim="800000"/>
            <a:headEnd/>
            <a:tailEnd/>
          </a:ln>
        </p:spPr>
        <p:txBody>
          <a:bodyPr wrap="none" anchor="ctr"/>
          <a:lstStyle/>
          <a:p>
            <a:pPr>
              <a:spcBef>
                <a:spcPct val="20000"/>
              </a:spcBef>
            </a:pPr>
            <a:r>
              <a:rPr lang="en-US" sz="900" b="1" dirty="0">
                <a:solidFill>
                  <a:schemeClr val="bg1"/>
                </a:solidFill>
              </a:rPr>
              <a:t>LUN </a:t>
            </a:r>
            <a:r>
              <a:rPr lang="en-US" sz="900" b="1" dirty="0" smtClean="0">
                <a:solidFill>
                  <a:schemeClr val="bg1"/>
                </a:solidFill>
              </a:rPr>
              <a:t>2</a:t>
            </a:r>
            <a:endParaRPr lang="en-US" sz="900" b="1" dirty="0">
              <a:solidFill>
                <a:schemeClr val="bg1"/>
              </a:solidFill>
            </a:endParaRPr>
          </a:p>
        </p:txBody>
      </p:sp>
      <p:sp>
        <p:nvSpPr>
          <p:cNvPr id="162" name="Bent Arrow 161"/>
          <p:cNvSpPr/>
          <p:nvPr/>
        </p:nvSpPr>
        <p:spPr>
          <a:xfrm flipV="1">
            <a:off x="593767" y="3206333"/>
            <a:ext cx="2600695" cy="2446387"/>
          </a:xfrm>
          <a:prstGeom prst="bentArrow">
            <a:avLst>
              <a:gd name="adj1" fmla="val 25000"/>
              <a:gd name="adj2" fmla="val 24272"/>
              <a:gd name="adj3" fmla="val 25000"/>
              <a:gd name="adj4" fmla="val 4375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3" name="Bent Arrow 162"/>
          <p:cNvSpPr/>
          <p:nvPr/>
        </p:nvSpPr>
        <p:spPr>
          <a:xfrm flipH="1" flipV="1">
            <a:off x="5807033" y="3182583"/>
            <a:ext cx="2481944" cy="2553194"/>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8" name="Rectangle 167"/>
          <p:cNvSpPr/>
          <p:nvPr/>
        </p:nvSpPr>
        <p:spPr>
          <a:xfrm>
            <a:off x="7643753" y="2394909"/>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grpSp>
        <p:nvGrpSpPr>
          <p:cNvPr id="68" name="Group 67"/>
          <p:cNvGrpSpPr/>
          <p:nvPr/>
        </p:nvGrpSpPr>
        <p:grpSpPr>
          <a:xfrm>
            <a:off x="2240473" y="4356545"/>
            <a:ext cx="4894610" cy="1785016"/>
            <a:chOff x="2240473" y="4356545"/>
            <a:chExt cx="4894610" cy="1785016"/>
          </a:xfrm>
        </p:grpSpPr>
        <p:sp>
          <p:nvSpPr>
            <p:cNvPr id="55" name="Text Box 21"/>
            <p:cNvSpPr txBox="1">
              <a:spLocks noChangeArrowheads="1"/>
            </p:cNvSpPr>
            <p:nvPr/>
          </p:nvSpPr>
          <p:spPr bwMode="auto">
            <a:xfrm>
              <a:off x="3183539" y="4547438"/>
              <a:ext cx="340000" cy="4206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ctr"/>
              <a:r>
                <a:rPr lang="de-AT" sz="1600" b="1" baseline="-25000">
                  <a:solidFill>
                    <a:schemeClr val="bg1"/>
                  </a:solidFill>
                  <a:latin typeface="Univers LT Std 55"/>
                </a:rPr>
                <a:t>CH</a:t>
              </a:r>
            </a:p>
          </p:txBody>
        </p:sp>
        <p:sp>
          <p:nvSpPr>
            <p:cNvPr id="56" name="Text Box 51"/>
            <p:cNvSpPr txBox="1">
              <a:spLocks noChangeArrowheads="1"/>
            </p:cNvSpPr>
            <p:nvPr/>
          </p:nvSpPr>
          <p:spPr bwMode="auto">
            <a:xfrm>
              <a:off x="5052413" y="5172457"/>
              <a:ext cx="335802" cy="37959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ctr"/>
              <a:r>
                <a:rPr lang="de-AT" sz="1400" b="1" baseline="-25000">
                  <a:solidFill>
                    <a:schemeClr val="bg1"/>
                  </a:solidFill>
                  <a:latin typeface="Univers LT Std 55"/>
                </a:rPr>
                <a:t>CHI</a:t>
              </a:r>
            </a:p>
          </p:txBody>
        </p:sp>
        <p:sp>
          <p:nvSpPr>
            <p:cNvPr id="57" name="AutoShape 9"/>
            <p:cNvSpPr>
              <a:spLocks noChangeArrowheads="1"/>
            </p:cNvSpPr>
            <p:nvPr/>
          </p:nvSpPr>
          <p:spPr bwMode="gray">
            <a:xfrm>
              <a:off x="3232561" y="4368419"/>
              <a:ext cx="377777" cy="1329701"/>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58" name="AutoShape 10"/>
            <p:cNvSpPr>
              <a:spLocks noChangeArrowheads="1"/>
            </p:cNvSpPr>
            <p:nvPr/>
          </p:nvSpPr>
          <p:spPr bwMode="gray">
            <a:xfrm>
              <a:off x="3672546" y="4380295"/>
              <a:ext cx="377777" cy="1317825"/>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59" name="AutoShape 11"/>
            <p:cNvSpPr>
              <a:spLocks noChangeArrowheads="1"/>
            </p:cNvSpPr>
            <p:nvPr/>
          </p:nvSpPr>
          <p:spPr bwMode="gray">
            <a:xfrm>
              <a:off x="4104717" y="4380295"/>
              <a:ext cx="373579" cy="1317825"/>
            </a:xfrm>
            <a:prstGeom prst="can">
              <a:avLst>
                <a:gd name="adj" fmla="val 55524"/>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60" name="AutoShape 12"/>
            <p:cNvSpPr>
              <a:spLocks noChangeArrowheads="1"/>
            </p:cNvSpPr>
            <p:nvPr/>
          </p:nvSpPr>
          <p:spPr bwMode="gray">
            <a:xfrm>
              <a:off x="4527363" y="4368420"/>
              <a:ext cx="377777" cy="1329700"/>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61" name="AutoShape 13"/>
            <p:cNvSpPr>
              <a:spLocks noChangeArrowheads="1"/>
            </p:cNvSpPr>
            <p:nvPr/>
          </p:nvSpPr>
          <p:spPr bwMode="gray">
            <a:xfrm>
              <a:off x="4947659" y="4368420"/>
              <a:ext cx="373579" cy="1329700"/>
            </a:xfrm>
            <a:prstGeom prst="can">
              <a:avLst>
                <a:gd name="adj" fmla="val 55524"/>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62" name="AutoShape 14"/>
            <p:cNvSpPr>
              <a:spLocks noChangeArrowheads="1"/>
            </p:cNvSpPr>
            <p:nvPr/>
          </p:nvSpPr>
          <p:spPr bwMode="gray">
            <a:xfrm>
              <a:off x="5356017" y="4356545"/>
              <a:ext cx="377777" cy="1329700"/>
            </a:xfrm>
            <a:prstGeom prst="can">
              <a:avLst>
                <a:gd name="adj" fmla="val 54907"/>
              </a:avLst>
            </a:prstGeom>
            <a:ln>
              <a:headEnd/>
              <a:tailEnd/>
            </a:ln>
          </p:spPr>
          <p:style>
            <a:lnRef idx="1">
              <a:schemeClr val="accent5"/>
            </a:lnRef>
            <a:fillRef idx="3">
              <a:schemeClr val="accent5"/>
            </a:fillRef>
            <a:effectRef idx="2">
              <a:schemeClr val="accent5"/>
            </a:effectRef>
            <a:fontRef idx="minor">
              <a:schemeClr val="lt1"/>
            </a:fontRef>
          </p:style>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63" name="TextBox 62"/>
            <p:cNvSpPr txBox="1"/>
            <p:nvPr/>
          </p:nvSpPr>
          <p:spPr>
            <a:xfrm>
              <a:off x="4104897" y="5803007"/>
              <a:ext cx="3030186" cy="338554"/>
            </a:xfrm>
            <a:prstGeom prst="rect">
              <a:avLst/>
            </a:prstGeom>
            <a:noFill/>
          </p:spPr>
          <p:txBody>
            <a:bodyPr wrap="square" rtlCol="0">
              <a:spAutoFit/>
            </a:bodyPr>
            <a:lstStyle/>
            <a:p>
              <a:r>
                <a:rPr lang="en-US" sz="1600" dirty="0" smtClean="0"/>
                <a:t>5</a:t>
              </a:r>
              <a:r>
                <a:rPr lang="ru-RU" sz="1600" dirty="0" smtClean="0"/>
                <a:t>*</a:t>
              </a:r>
              <a:r>
                <a:rPr lang="en-US" sz="1600" dirty="0" smtClean="0"/>
                <a:t>7</a:t>
              </a:r>
              <a:r>
                <a:rPr lang="ru-RU" sz="1600" dirty="0" smtClean="0"/>
                <a:t>0 </a:t>
              </a:r>
              <a:r>
                <a:rPr lang="en-US" sz="1600" dirty="0" smtClean="0"/>
                <a:t>IOPS</a:t>
              </a:r>
              <a:r>
                <a:rPr lang="ru-RU" sz="1600" dirty="0" smtClean="0"/>
                <a:t>=</a:t>
              </a:r>
              <a:r>
                <a:rPr lang="en-US" sz="1600" dirty="0" smtClean="0"/>
                <a:t>350</a:t>
              </a:r>
              <a:r>
                <a:rPr lang="ru-RU" sz="1600" dirty="0" smtClean="0"/>
                <a:t> </a:t>
              </a:r>
              <a:r>
                <a:rPr lang="en-US" sz="1600" dirty="0" smtClean="0"/>
                <a:t>IOPS</a:t>
              </a:r>
              <a:endParaRPr lang="en-US" sz="1600" dirty="0"/>
            </a:p>
          </p:txBody>
        </p:sp>
        <p:sp>
          <p:nvSpPr>
            <p:cNvPr id="64" name="TextBox 63"/>
            <p:cNvSpPr txBox="1"/>
            <p:nvPr/>
          </p:nvSpPr>
          <p:spPr>
            <a:xfrm>
              <a:off x="2240473" y="5802935"/>
              <a:ext cx="1828800" cy="338554"/>
            </a:xfrm>
            <a:prstGeom prst="rect">
              <a:avLst/>
            </a:prstGeom>
            <a:noFill/>
          </p:spPr>
          <p:txBody>
            <a:bodyPr wrap="square" rtlCol="0">
              <a:spAutoFit/>
            </a:bodyPr>
            <a:lstStyle/>
            <a:p>
              <a:r>
                <a:rPr lang="ru-RU" sz="1600" dirty="0" smtClean="0"/>
                <a:t>5*</a:t>
              </a:r>
              <a:r>
                <a:rPr lang="en-US" sz="1600" dirty="0" smtClean="0"/>
                <a:t>3T</a:t>
              </a:r>
              <a:r>
                <a:rPr lang="ru-RU" sz="1600" dirty="0" smtClean="0"/>
                <a:t>Б=</a:t>
              </a:r>
              <a:r>
                <a:rPr lang="en-US" sz="1600" dirty="0" smtClean="0"/>
                <a:t>15</a:t>
              </a:r>
              <a:r>
                <a:rPr lang="ru-RU" sz="1600" dirty="0" smtClean="0"/>
                <a:t> ТБ</a:t>
              </a:r>
              <a:endParaRPr lang="en-US" sz="1600" dirty="0"/>
            </a:p>
          </p:txBody>
        </p:sp>
        <p:sp>
          <p:nvSpPr>
            <p:cNvPr id="65" name="Rectangle 16"/>
            <p:cNvSpPr>
              <a:spLocks noChangeArrowheads="1"/>
            </p:cNvSpPr>
            <p:nvPr/>
          </p:nvSpPr>
          <p:spPr bwMode="ltGray">
            <a:xfrm>
              <a:off x="3201801" y="4486904"/>
              <a:ext cx="2557731" cy="395271"/>
            </a:xfrm>
            <a:prstGeom prst="rect">
              <a:avLst/>
            </a:prstGeom>
            <a:solidFill>
              <a:schemeClr val="accent5">
                <a:lumMod val="75000"/>
                <a:alpha val="50000"/>
              </a:schemeClr>
            </a:solidFill>
            <a:ln w="19050">
              <a:solidFill>
                <a:srgbClr val="000000"/>
              </a:solidFill>
              <a:miter lim="800000"/>
              <a:headEnd/>
              <a:tailEnd/>
            </a:ln>
          </p:spPr>
          <p:txBody>
            <a:bodyPr wrap="none" anchor="ctr"/>
            <a:lstStyle/>
            <a:p>
              <a:pPr>
                <a:spcBef>
                  <a:spcPct val="20000"/>
                </a:spcBef>
              </a:pPr>
              <a:r>
                <a:rPr lang="en-US" sz="900" b="1">
                  <a:solidFill>
                    <a:schemeClr val="bg1"/>
                  </a:solidFill>
                </a:rPr>
                <a:t>LUN 0</a:t>
              </a:r>
            </a:p>
          </p:txBody>
        </p:sp>
        <p:sp>
          <p:nvSpPr>
            <p:cNvPr id="66" name="Rectangle 16"/>
            <p:cNvSpPr>
              <a:spLocks noChangeArrowheads="1"/>
            </p:cNvSpPr>
            <p:nvPr/>
          </p:nvSpPr>
          <p:spPr bwMode="ltGray">
            <a:xfrm>
              <a:off x="3216220" y="4902538"/>
              <a:ext cx="2543312" cy="380014"/>
            </a:xfrm>
            <a:prstGeom prst="rect">
              <a:avLst/>
            </a:prstGeom>
            <a:solidFill>
              <a:schemeClr val="accent5">
                <a:lumMod val="75000"/>
                <a:alpha val="50000"/>
              </a:schemeClr>
            </a:solidFill>
            <a:ln w="19050">
              <a:solidFill>
                <a:srgbClr val="000000"/>
              </a:solidFill>
              <a:miter lim="800000"/>
              <a:headEnd/>
              <a:tailEnd/>
            </a:ln>
          </p:spPr>
          <p:txBody>
            <a:bodyPr wrap="none" anchor="ctr"/>
            <a:lstStyle/>
            <a:p>
              <a:pPr>
                <a:spcBef>
                  <a:spcPct val="20000"/>
                </a:spcBef>
              </a:pPr>
              <a:r>
                <a:rPr lang="en-US" sz="900" b="1" dirty="0" smtClean="0">
                  <a:solidFill>
                    <a:schemeClr val="bg1"/>
                  </a:solidFill>
                </a:rPr>
                <a:t>LUN 1</a:t>
              </a:r>
              <a:endParaRPr lang="en-US" sz="900" b="1" dirty="0">
                <a:solidFill>
                  <a:schemeClr val="bg1"/>
                </a:solidFill>
              </a:endParaRPr>
            </a:p>
          </p:txBody>
        </p:sp>
        <p:sp>
          <p:nvSpPr>
            <p:cNvPr id="67" name="Rectangle 16"/>
            <p:cNvSpPr>
              <a:spLocks noChangeArrowheads="1"/>
            </p:cNvSpPr>
            <p:nvPr/>
          </p:nvSpPr>
          <p:spPr bwMode="ltGray">
            <a:xfrm>
              <a:off x="3221585" y="5306302"/>
              <a:ext cx="2537947" cy="344386"/>
            </a:xfrm>
            <a:prstGeom prst="rect">
              <a:avLst/>
            </a:prstGeom>
            <a:solidFill>
              <a:schemeClr val="accent5">
                <a:lumMod val="75000"/>
                <a:alpha val="50000"/>
              </a:schemeClr>
            </a:solidFill>
            <a:ln w="19050">
              <a:solidFill>
                <a:srgbClr val="000000"/>
              </a:solidFill>
              <a:miter lim="800000"/>
              <a:headEnd/>
              <a:tailEnd/>
            </a:ln>
          </p:spPr>
          <p:txBody>
            <a:bodyPr wrap="none" anchor="ctr"/>
            <a:lstStyle/>
            <a:p>
              <a:pPr>
                <a:spcBef>
                  <a:spcPct val="20000"/>
                </a:spcBef>
              </a:pPr>
              <a:r>
                <a:rPr lang="en-US" sz="900" b="1" dirty="0">
                  <a:solidFill>
                    <a:schemeClr val="bg1"/>
                  </a:solidFill>
                </a:rPr>
                <a:t>LUN </a:t>
              </a:r>
              <a:r>
                <a:rPr lang="en-US" sz="900" b="1" dirty="0" smtClean="0">
                  <a:solidFill>
                    <a:schemeClr val="bg1"/>
                  </a:solidFill>
                </a:rPr>
                <a:t>2</a:t>
              </a:r>
              <a:endParaRPr lang="en-US" sz="900" b="1" dirty="0">
                <a:solidFill>
                  <a:schemeClr val="bg1"/>
                </a:solidFill>
              </a:endParaRPr>
            </a:p>
          </p:txBody>
        </p:sp>
      </p:grpSp>
      <p:sp>
        <p:nvSpPr>
          <p:cNvPr id="166" name="Rectangle 165"/>
          <p:cNvSpPr/>
          <p:nvPr/>
        </p:nvSpPr>
        <p:spPr>
          <a:xfrm>
            <a:off x="7168739" y="2038650"/>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167" name="Rectangle 166"/>
          <p:cNvSpPr/>
          <p:nvPr/>
        </p:nvSpPr>
        <p:spPr>
          <a:xfrm>
            <a:off x="6764978" y="2774920"/>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150" name="Rectangle 149"/>
          <p:cNvSpPr/>
          <p:nvPr/>
        </p:nvSpPr>
        <p:spPr>
          <a:xfrm>
            <a:off x="1114303" y="2064380"/>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164" name="Rectangle 163"/>
          <p:cNvSpPr/>
          <p:nvPr/>
        </p:nvSpPr>
        <p:spPr>
          <a:xfrm>
            <a:off x="1563586" y="2739295"/>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165" name="Rectangle 164"/>
          <p:cNvSpPr/>
          <p:nvPr/>
        </p:nvSpPr>
        <p:spPr>
          <a:xfrm>
            <a:off x="1955472" y="2406785"/>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69" name="Rectangle 68"/>
          <p:cNvSpPr/>
          <p:nvPr/>
        </p:nvSpPr>
        <p:spPr>
          <a:xfrm>
            <a:off x="663285" y="147843"/>
            <a:ext cx="7389670" cy="523220"/>
          </a:xfrm>
          <a:prstGeom prst="rect">
            <a:avLst/>
          </a:prstGeom>
        </p:spPr>
        <p:txBody>
          <a:bodyPr wrap="square">
            <a:spAutoFit/>
          </a:bodyPr>
          <a:lstStyle/>
          <a:p>
            <a:r>
              <a:rPr lang="ru-RU" sz="2800" dirty="0" smtClean="0">
                <a:solidFill>
                  <a:schemeClr val="accent1"/>
                </a:solidFill>
              </a:rPr>
              <a:t>Консолидированный подход:</a:t>
            </a:r>
            <a:endParaRPr lang="en-US" sz="2800" dirty="0"/>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8"/>
                                        </p:tgtEl>
                                        <p:attrNameLst>
                                          <p:attrName>style.visibility</p:attrName>
                                        </p:attrNameLst>
                                      </p:cBhvr>
                                      <p:to>
                                        <p:strVal val="visible"/>
                                      </p:to>
                                    </p:set>
                                    <p:animEffect transition="in" filter="fade">
                                      <p:cBhvr>
                                        <p:cTn id="7" dur="2000"/>
                                        <p:tgtEl>
                                          <p:spTgt spid="68"/>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162"/>
                                        </p:tgtEl>
                                        <p:attrNameLst>
                                          <p:attrName>style.visibility</p:attrName>
                                        </p:attrNameLst>
                                      </p:cBhvr>
                                      <p:to>
                                        <p:strVal val="visible"/>
                                      </p:to>
                                    </p:set>
                                    <p:animEffect transition="in" filter="fade">
                                      <p:cBhvr>
                                        <p:cTn id="11" dur="2000"/>
                                        <p:tgtEl>
                                          <p:spTgt spid="162"/>
                                        </p:tgtEl>
                                      </p:cBhvr>
                                    </p:animEffect>
                                  </p:childTnLst>
                                </p:cTn>
                              </p:par>
                            </p:childTnLst>
                          </p:cTn>
                        </p:par>
                        <p:par>
                          <p:cTn id="12" fill="hold">
                            <p:stCondLst>
                              <p:cond delay="4000"/>
                            </p:stCondLst>
                            <p:childTnLst>
                              <p:par>
                                <p:cTn id="13" presetID="10" presetClass="entr" presetSubtype="0" fill="hold" grpId="0" nodeType="afterEffect">
                                  <p:stCondLst>
                                    <p:cond delay="0"/>
                                  </p:stCondLst>
                                  <p:childTnLst>
                                    <p:set>
                                      <p:cBhvr>
                                        <p:cTn id="14" dur="1" fill="hold">
                                          <p:stCondLst>
                                            <p:cond delay="0"/>
                                          </p:stCondLst>
                                        </p:cTn>
                                        <p:tgtEl>
                                          <p:spTgt spid="163"/>
                                        </p:tgtEl>
                                        <p:attrNameLst>
                                          <p:attrName>style.visibility</p:attrName>
                                        </p:attrNameLst>
                                      </p:cBhvr>
                                      <p:to>
                                        <p:strVal val="visible"/>
                                      </p:to>
                                    </p:set>
                                    <p:animEffect transition="in" filter="fade">
                                      <p:cBhvr>
                                        <p:cTn id="15" dur="2000"/>
                                        <p:tgtEl>
                                          <p:spTgt spid="163"/>
                                        </p:tgtEl>
                                      </p:cBhvr>
                                    </p:animEffect>
                                  </p:childTnLst>
                                </p:cTn>
                              </p:par>
                            </p:childTnLst>
                          </p:cTn>
                        </p:par>
                        <p:par>
                          <p:cTn id="16" fill="hold">
                            <p:stCondLst>
                              <p:cond delay="6000"/>
                            </p:stCondLst>
                            <p:childTnLst>
                              <p:par>
                                <p:cTn id="17" presetID="10" presetClass="entr" presetSubtype="0"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2000"/>
                                        <p:tgtEl>
                                          <p:spTgt spid="2"/>
                                        </p:tgtEl>
                                      </p:cBhvr>
                                    </p:animEffect>
                                  </p:childTnLst>
                                </p:cTn>
                              </p:par>
                            </p:childTnLst>
                          </p:cTn>
                        </p:par>
                      </p:childTnLst>
                    </p:cTn>
                  </p:par>
                  <p:par>
                    <p:cTn id="20" fill="hold">
                      <p:stCondLst>
                        <p:cond delay="indefinite"/>
                      </p:stCondLst>
                      <p:childTnLst>
                        <p:par>
                          <p:cTn id="21" fill="hold">
                            <p:stCondLst>
                              <p:cond delay="0"/>
                            </p:stCondLst>
                            <p:childTnLst>
                              <p:par>
                                <p:cTn id="22" presetID="0" presetClass="path" presetSubtype="0" accel="50000" decel="50000" fill="hold" grpId="0" nodeType="clickEffect">
                                  <p:stCondLst>
                                    <p:cond delay="0"/>
                                  </p:stCondLst>
                                  <p:childTnLst>
                                    <p:animMotion origin="layout" path="M -2.22222E-6 2.25717E-6 C 0.01146 0.04949 0.02309 0.09921 0.02726 0.14523 C 0.03143 0.19125 0.03056 0.2419 0.02465 0.27682 C 0.01875 0.31174 0.01337 0.33857 -0.00781 0.35476 C -0.02899 0.37095 -0.04878 0.36979 -0.1026 0.37372 C -0.15642 0.37766 -0.29305 0.37789 -0.33107 0.37881 " pathEditMode="relative" ptsTypes="aaaaaA">
                                      <p:cBhvr>
                                        <p:cTn id="23" dur="2000" fill="hold"/>
                                        <p:tgtEl>
                                          <p:spTgt spid="168"/>
                                        </p:tgtEl>
                                        <p:attrNameLst>
                                          <p:attrName>ppt_x</p:attrName>
                                          <p:attrName>ppt_y</p:attrName>
                                        </p:attrNameLst>
                                      </p:cBhvr>
                                    </p:animMotion>
                                  </p:childTnLst>
                                </p:cTn>
                              </p:par>
                            </p:childTnLst>
                          </p:cTn>
                        </p:par>
                        <p:par>
                          <p:cTn id="24" fill="hold">
                            <p:stCondLst>
                              <p:cond delay="2000"/>
                            </p:stCondLst>
                            <p:childTnLst>
                              <p:par>
                                <p:cTn id="25" presetID="0" presetClass="path" presetSubtype="0" accel="50000" decel="50000" fill="hold" grpId="0" nodeType="afterEffect">
                                  <p:stCondLst>
                                    <p:cond delay="0"/>
                                  </p:stCondLst>
                                  <p:childTnLst>
                                    <p:animMotion origin="layout" path="M -3.88889E-6 3.52451E-6 C -0.01476 0.07262 -0.02934 0.14524 -0.03368 0.20236 C -0.03802 0.25948 -0.03368 0.30851 -0.02587 0.34251 C -0.01805 0.3765 -0.01528 0.39385 0.01302 0.40657 C 0.04132 0.41929 0.0908 0.42345 0.14427 0.41859 C 0.19774 0.41374 0.30226 0.3839 0.33385 0.37697 " pathEditMode="relative" ptsTypes="aaaaaA">
                                      <p:cBhvr>
                                        <p:cTn id="26" dur="2000" fill="hold"/>
                                        <p:tgtEl>
                                          <p:spTgt spid="150"/>
                                        </p:tgtEl>
                                        <p:attrNameLst>
                                          <p:attrName>ppt_x</p:attrName>
                                          <p:attrName>ppt_y</p:attrName>
                                        </p:attrNameLst>
                                      </p:cBhvr>
                                    </p:animMotion>
                                  </p:childTnLst>
                                </p:cTn>
                              </p:par>
                            </p:childTnLst>
                          </p:cTn>
                        </p:par>
                        <p:par>
                          <p:cTn id="27" fill="hold">
                            <p:stCondLst>
                              <p:cond delay="4000"/>
                            </p:stCondLst>
                            <p:childTnLst>
                              <p:par>
                                <p:cTn id="28" presetID="0" presetClass="path" presetSubtype="0" accel="50000" decel="50000" fill="hold" grpId="0" nodeType="afterEffect">
                                  <p:stCondLst>
                                    <p:cond delay="0"/>
                                  </p:stCondLst>
                                  <p:childTnLst>
                                    <p:animMotion origin="layout" path="M -1.11111E-6 2.11841E-6 C -0.02934 0.0155 -0.05851 0.03122 -0.07014 0.06915 C -0.08177 0.10708 -0.07622 0.1908 -0.07014 0.22826 C -0.06406 0.26573 -0.0849 0.2685 -0.03385 0.29394 C 0.01719 0.31938 0.19132 0.3661 0.23628 0.38044 " pathEditMode="relative" ptsTypes="aaaaA">
                                      <p:cBhvr>
                                        <p:cTn id="29" dur="2000" fill="hold"/>
                                        <p:tgtEl>
                                          <p:spTgt spid="164"/>
                                        </p:tgtEl>
                                        <p:attrNameLst>
                                          <p:attrName>ppt_x</p:attrName>
                                          <p:attrName>ppt_y</p:attrName>
                                        </p:attrNameLst>
                                      </p:cBhvr>
                                    </p:animMotion>
                                  </p:childTnLst>
                                </p:cTn>
                              </p:par>
                            </p:childTnLst>
                          </p:cTn>
                        </p:par>
                        <p:par>
                          <p:cTn id="30" fill="hold">
                            <p:stCondLst>
                              <p:cond delay="6000"/>
                            </p:stCondLst>
                            <p:childTnLst>
                              <p:par>
                                <p:cTn id="31" presetID="0" presetClass="path" presetSubtype="0" accel="50000" decel="50000" fill="hold" grpId="0" nodeType="afterEffect">
                                  <p:stCondLst>
                                    <p:cond delay="0"/>
                                  </p:stCondLst>
                                  <p:childTnLst>
                                    <p:animMotion origin="layout" path="M -4.72222E-6 4.37558E-6 C 0.02292 0.07123 0.04601 0.14269 0.05591 0.19542 C 0.0658 0.24815 0.06268 0.28469 0.05973 0.3166 C 0.05678 0.34852 0.05296 0.3728 0.03768 0.3876 C 0.0224 0.40241 0.01389 0.40842 -0.03246 0.40495 C -0.07882 0.40148 -0.20572 0.37303 -0.24027 0.36679 " pathEditMode="relative" ptsTypes="aaaaaA">
                                      <p:cBhvr>
                                        <p:cTn id="32" dur="2000" fill="hold"/>
                                        <p:tgtEl>
                                          <p:spTgt spid="166"/>
                                        </p:tgtEl>
                                        <p:attrNameLst>
                                          <p:attrName>ppt_x</p:attrName>
                                          <p:attrName>ppt_y</p:attrName>
                                        </p:attrNameLst>
                                      </p:cBhvr>
                                    </p:animMotion>
                                  </p:childTnLst>
                                </p:cTn>
                              </p:par>
                            </p:childTnLst>
                          </p:cTn>
                        </p:par>
                        <p:par>
                          <p:cTn id="33" fill="hold">
                            <p:stCondLst>
                              <p:cond delay="8000"/>
                            </p:stCondLst>
                            <p:childTnLst>
                              <p:par>
                                <p:cTn id="34" presetID="0" presetClass="path" presetSubtype="0" accel="50000" decel="50000" fill="hold" grpId="0" nodeType="afterEffect">
                                  <p:stCondLst>
                                    <p:cond delay="0"/>
                                  </p:stCondLst>
                                  <p:childTnLst>
                                    <p:animMotion origin="layout" path="M -0.00139 0.01017 C -0.05868 0.03769 -0.11597 0.06545 -0.13906 0.11563 C -0.16215 0.16582 -0.15174 0.26526 -0.14045 0.31105 C -0.12917 0.35684 -0.12708 0.37881 -0.07153 0.39061 C -0.01597 0.4024 0.14931 0.38344 0.1934 0.38205 " pathEditMode="relative" ptsTypes="aaaaA">
                                      <p:cBhvr>
                                        <p:cTn id="35" dur="2000" fill="hold"/>
                                        <p:tgtEl>
                                          <p:spTgt spid="165"/>
                                        </p:tgtEl>
                                        <p:attrNameLst>
                                          <p:attrName>ppt_x</p:attrName>
                                          <p:attrName>ppt_y</p:attrName>
                                        </p:attrNameLst>
                                      </p:cBhvr>
                                    </p:animMotion>
                                  </p:childTnLst>
                                </p:cTn>
                              </p:par>
                            </p:childTnLst>
                          </p:cTn>
                        </p:par>
                        <p:par>
                          <p:cTn id="36" fill="hold">
                            <p:stCondLst>
                              <p:cond delay="10000"/>
                            </p:stCondLst>
                            <p:childTnLst>
                              <p:par>
                                <p:cTn id="37" presetID="0" presetClass="path" presetSubtype="0" accel="50000" decel="50000" fill="hold" grpId="0" nodeType="afterEffect">
                                  <p:stCondLst>
                                    <p:cond delay="0"/>
                                  </p:stCondLst>
                                  <p:childTnLst>
                                    <p:animMotion origin="layout" path="M -2.5E-6 3.38575E-6 C 0.04323 0.00717 0.08646 0.01457 0.10521 0.05365 C 0.12396 0.09274 0.12448 0.18756 0.11285 0.2352 C 0.10122 0.28284 0.10243 0.31545 0.03507 0.33904 C -0.03229 0.36263 -0.23663 0.37095 -0.29097 0.3772 " pathEditMode="relative" ptsTypes="aaaaA">
                                      <p:cBhvr>
                                        <p:cTn id="38" dur="2000" fill="hold"/>
                                        <p:tgtEl>
                                          <p:spTgt spid="167"/>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2" grpId="0" animBg="1"/>
      <p:bldP spid="163" grpId="0" animBg="1"/>
      <p:bldP spid="168" grpId="0" animBg="1"/>
      <p:bldP spid="166" grpId="0" animBg="1"/>
      <p:bldP spid="167" grpId="0" animBg="1"/>
      <p:bldP spid="150" grpId="0" animBg="1"/>
      <p:bldP spid="164" grpId="0" animBg="1"/>
      <p:bldP spid="16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ounded Rectangle 36"/>
          <p:cNvSpPr/>
          <p:nvPr/>
        </p:nvSpPr>
        <p:spPr bwMode="gray">
          <a:xfrm rot="16200000">
            <a:off x="2347026" y="-323267"/>
            <a:ext cx="4500748" cy="8453317"/>
          </a:xfrm>
          <a:prstGeom prst="roundRect">
            <a:avLst>
              <a:gd name="adj" fmla="val 3496"/>
            </a:avLst>
          </a:prstGeom>
          <a:gradFill flip="none" rotWithShape="1">
            <a:gsLst>
              <a:gs pos="0">
                <a:schemeClr val="bg2">
                  <a:lumMod val="20000"/>
                  <a:lumOff val="80000"/>
                </a:schemeClr>
              </a:gs>
              <a:gs pos="100000">
                <a:schemeClr val="bg1">
                  <a:alpha val="0"/>
                </a:schemeClr>
              </a:gs>
            </a:gsLst>
            <a:lin ang="10800000" scaled="1"/>
            <a:tileRect/>
          </a:gradFill>
          <a:ln w="12700">
            <a:gradFill>
              <a:gsLst>
                <a:gs pos="0">
                  <a:schemeClr val="bg2">
                    <a:lumMod val="40000"/>
                    <a:lumOff val="60000"/>
                  </a:schemeClr>
                </a:gs>
                <a:gs pos="100000">
                  <a:schemeClr val="bg1">
                    <a:alpha val="0"/>
                  </a:schemeClr>
                </a:gs>
              </a:gsLst>
              <a:lin ang="108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Ins="365760" anchor="ctr"/>
          <a:lstStyle/>
          <a:p>
            <a:pPr algn="r">
              <a:defRPr/>
            </a:pPr>
            <a:endParaRPr lang="en-US" sz="1600" dirty="0">
              <a:solidFill>
                <a:schemeClr val="bg2"/>
              </a:solidFill>
            </a:endParaRPr>
          </a:p>
        </p:txBody>
      </p:sp>
      <p:sp>
        <p:nvSpPr>
          <p:cNvPr id="8" name="Freeform 7"/>
          <p:cNvSpPr/>
          <p:nvPr/>
        </p:nvSpPr>
        <p:spPr bwMode="gray">
          <a:xfrm>
            <a:off x="1479550" y="5214938"/>
            <a:ext cx="6716713" cy="509587"/>
          </a:xfrm>
          <a:custGeom>
            <a:avLst/>
            <a:gdLst>
              <a:gd name="connsiteX0" fmla="*/ 0 w 6730409"/>
              <a:gd name="connsiteY0" fmla="*/ 0 h 510362"/>
              <a:gd name="connsiteX1" fmla="*/ 10632 w 6730409"/>
              <a:gd name="connsiteY1" fmla="*/ 499730 h 510362"/>
              <a:gd name="connsiteX2" fmla="*/ 6730409 w 6730409"/>
              <a:gd name="connsiteY2" fmla="*/ 510362 h 510362"/>
              <a:gd name="connsiteX3" fmla="*/ 6730409 w 6730409"/>
              <a:gd name="connsiteY3" fmla="*/ 308344 h 510362"/>
              <a:gd name="connsiteX4" fmla="*/ 372139 w 6730409"/>
              <a:gd name="connsiteY4" fmla="*/ 308344 h 510362"/>
              <a:gd name="connsiteX5" fmla="*/ 170121 w 6730409"/>
              <a:gd name="connsiteY5" fmla="*/ 244548 h 510362"/>
              <a:gd name="connsiteX6" fmla="*/ 31898 w 6730409"/>
              <a:gd name="connsiteY6" fmla="*/ 42530 h 510362"/>
              <a:gd name="connsiteX7" fmla="*/ 0 w 6730409"/>
              <a:gd name="connsiteY7" fmla="*/ 0 h 5103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730409" h="510362">
                <a:moveTo>
                  <a:pt x="0" y="0"/>
                </a:moveTo>
                <a:lnTo>
                  <a:pt x="10632" y="499730"/>
                </a:lnTo>
                <a:lnTo>
                  <a:pt x="6730409" y="510362"/>
                </a:lnTo>
                <a:lnTo>
                  <a:pt x="6730409" y="308344"/>
                </a:lnTo>
                <a:lnTo>
                  <a:pt x="372139" y="308344"/>
                </a:lnTo>
                <a:lnTo>
                  <a:pt x="170121" y="244548"/>
                </a:lnTo>
                <a:lnTo>
                  <a:pt x="31898" y="42530"/>
                </a:lnTo>
                <a:lnTo>
                  <a:pt x="0" y="0"/>
                </a:lnTo>
                <a:close/>
              </a:path>
            </a:pathLst>
          </a:custGeom>
          <a:gradFill>
            <a:gsLst>
              <a:gs pos="0">
                <a:schemeClr val="tx2"/>
              </a:gs>
              <a:gs pos="50000">
                <a:schemeClr val="tx2">
                  <a:lumMod val="40000"/>
                  <a:lumOff val="60000"/>
                </a:schemeClr>
              </a:gs>
              <a:gs pos="100000">
                <a:schemeClr val="tx2">
                  <a:lumMod val="20000"/>
                  <a:lumOff val="8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9" name="Freeform 8"/>
          <p:cNvSpPr>
            <a:spLocks/>
          </p:cNvSpPr>
          <p:nvPr/>
        </p:nvSpPr>
        <p:spPr bwMode="gray">
          <a:xfrm>
            <a:off x="1133475" y="2127250"/>
            <a:ext cx="357188" cy="3582988"/>
          </a:xfrm>
          <a:custGeom>
            <a:avLst/>
            <a:gdLst>
              <a:gd name="T0" fmla="*/ 4670 w 348838"/>
              <a:gd name="T1" fmla="*/ 0 h 4433207"/>
              <a:gd name="T2" fmla="*/ 0 w 348838"/>
              <a:gd name="T3" fmla="*/ 2895651 h 4433207"/>
              <a:gd name="T4" fmla="*/ 359646 w 348838"/>
              <a:gd name="T5" fmla="*/ 2895651 h 4433207"/>
              <a:gd name="T6" fmla="*/ 365874 w 348838"/>
              <a:gd name="T7" fmla="*/ 2536831 h 4433207"/>
              <a:gd name="T8" fmla="*/ 253777 w 348838"/>
              <a:gd name="T9" fmla="*/ 2280453 h 4433207"/>
              <a:gd name="T10" fmla="*/ 191500 w 348838"/>
              <a:gd name="T11" fmla="*/ 2001213 h 4433207"/>
              <a:gd name="T12" fmla="*/ 129223 w 348838"/>
              <a:gd name="T13" fmla="*/ 1621139 h 4433207"/>
              <a:gd name="T14" fmla="*/ 91858 w 348838"/>
              <a:gd name="T15" fmla="*/ 1365169 h 4433207"/>
              <a:gd name="T16" fmla="*/ 66947 w 348838"/>
              <a:gd name="T17" fmla="*/ 930797 h 4433207"/>
              <a:gd name="T18" fmla="*/ 42037 w 348838"/>
              <a:gd name="T19" fmla="*/ 659315 h 4433207"/>
              <a:gd name="T20" fmla="*/ 29582 w 348838"/>
              <a:gd name="T21" fmla="*/ 349048 h 4433207"/>
              <a:gd name="T22" fmla="*/ 4670 w 348838"/>
              <a:gd name="T23" fmla="*/ 0 h 443320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48838"/>
              <a:gd name="T37" fmla="*/ 0 h 4433207"/>
              <a:gd name="T38" fmla="*/ 348838 w 348838"/>
              <a:gd name="T39" fmla="*/ 4433207 h 443320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48838" h="4433207">
                <a:moveTo>
                  <a:pt x="4453" y="0"/>
                </a:moveTo>
                <a:cubicBezTo>
                  <a:pt x="495" y="1322119"/>
                  <a:pt x="3958" y="3111088"/>
                  <a:pt x="0" y="4433207"/>
                </a:cubicBezTo>
                <a:lnTo>
                  <a:pt x="342900" y="4433207"/>
                </a:lnTo>
                <a:cubicBezTo>
                  <a:pt x="344879" y="4296641"/>
                  <a:pt x="346859" y="4020423"/>
                  <a:pt x="348838" y="3883857"/>
                </a:cubicBezTo>
                <a:lnTo>
                  <a:pt x="241960" y="3491345"/>
                </a:lnTo>
                <a:lnTo>
                  <a:pt x="182583" y="3063833"/>
                </a:lnTo>
                <a:lnTo>
                  <a:pt x="123206" y="2481942"/>
                </a:lnTo>
                <a:lnTo>
                  <a:pt x="87581" y="2090057"/>
                </a:lnTo>
                <a:lnTo>
                  <a:pt x="63830" y="1425038"/>
                </a:lnTo>
                <a:lnTo>
                  <a:pt x="40079" y="1009402"/>
                </a:lnTo>
                <a:lnTo>
                  <a:pt x="28204" y="534389"/>
                </a:lnTo>
                <a:lnTo>
                  <a:pt x="4453" y="0"/>
                </a:lnTo>
                <a:close/>
              </a:path>
            </a:pathLst>
          </a:custGeom>
          <a:gradFill rotWithShape="1">
            <a:gsLst>
              <a:gs pos="0">
                <a:srgbClr val="A03500"/>
              </a:gs>
              <a:gs pos="50000">
                <a:srgbClr val="E65100"/>
              </a:gs>
              <a:gs pos="100000">
                <a:srgbClr val="FF6200"/>
              </a:gs>
            </a:gsLst>
            <a:lin ang="5400000" scaled="1"/>
          </a:gradFill>
          <a:ln w="12700" cap="flat" cmpd="sng" algn="ctr">
            <a:noFill/>
            <a:prstDash val="solid"/>
            <a:round/>
            <a:headEnd type="none" w="med" len="med"/>
            <a:tailEnd type="none" w="med" len="med"/>
          </a:ln>
        </p:spPr>
        <p:txBody>
          <a:bodyPr wrap="none" lIns="0" tIns="0" rIns="0" bIns="0" anchor="ctr"/>
          <a:lstStyle/>
          <a:p>
            <a:endParaRPr lang="en-US"/>
          </a:p>
        </p:txBody>
      </p:sp>
      <p:sp>
        <p:nvSpPr>
          <p:cNvPr id="208900" name="Title 1"/>
          <p:cNvSpPr>
            <a:spLocks noGrp="1"/>
          </p:cNvSpPr>
          <p:nvPr>
            <p:ph type="title"/>
          </p:nvPr>
        </p:nvSpPr>
        <p:spPr>
          <a:xfrm>
            <a:off x="382588" y="371475"/>
            <a:ext cx="8410575" cy="552450"/>
          </a:xfrm>
          <a:ln>
            <a:miter lim="800000"/>
            <a:headEnd/>
            <a:tailEnd/>
          </a:ln>
        </p:spPr>
        <p:txBody>
          <a:bodyPr vert="horz" wrap="square" lIns="91440" tIns="45720" rIns="91440" bIns="45720" numCol="1" anchor="ctr" compatLnSpc="1">
            <a:prstTxWarp prst="textNoShape">
              <a:avLst/>
            </a:prstTxWarp>
          </a:bodyPr>
          <a:lstStyle/>
          <a:p>
            <a:pPr eaLnBrk="0" hangingPunct="0">
              <a:defRPr/>
            </a:pPr>
            <a:r>
              <a:rPr lang="ru-RU" sz="2400" dirty="0" smtClean="0">
                <a:solidFill>
                  <a:srgbClr val="3A94D0"/>
                </a:solidFill>
                <a:latin typeface="+mj-lt"/>
              </a:rPr>
              <a:t>Жизненный цикл информации</a:t>
            </a:r>
            <a:r>
              <a:rPr sz="2400" dirty="0" smtClean="0">
                <a:solidFill>
                  <a:srgbClr val="3A94D0"/>
                </a:solidFill>
                <a:latin typeface="+mj-lt"/>
              </a:rPr>
              <a:t> </a:t>
            </a:r>
            <a:r>
              <a:rPr lang="ru-RU" sz="2400" dirty="0" smtClean="0">
                <a:solidFill>
                  <a:srgbClr val="3A94D0"/>
                </a:solidFill>
                <a:latin typeface="+mj-lt"/>
              </a:rPr>
              <a:t>под управлением </a:t>
            </a:r>
            <a:r>
              <a:rPr sz="2400" dirty="0" smtClean="0">
                <a:solidFill>
                  <a:srgbClr val="3A94D0"/>
                </a:solidFill>
                <a:latin typeface="+mj-lt"/>
              </a:rPr>
              <a:t>FAST VP</a:t>
            </a:r>
            <a:endParaRPr lang="ru-RU" sz="2400" dirty="0" smtClean="0">
              <a:solidFill>
                <a:srgbClr val="3A94D0"/>
              </a:solidFill>
              <a:latin typeface="+mj-lt"/>
            </a:endParaRPr>
          </a:p>
        </p:txBody>
      </p:sp>
      <p:sp>
        <p:nvSpPr>
          <p:cNvPr id="15368" name="Text Placeholder 2"/>
          <p:cNvSpPr>
            <a:spLocks noGrp="1"/>
          </p:cNvSpPr>
          <p:nvPr>
            <p:ph type="body" idx="1"/>
          </p:nvPr>
        </p:nvSpPr>
        <p:spPr bwMode="auto">
          <a:xfrm>
            <a:off x="366713" y="1222375"/>
            <a:ext cx="8410575" cy="403225"/>
          </a:xfrm>
          <a:noFill/>
          <a:ln>
            <a:miter lim="800000"/>
            <a:headEnd/>
            <a:tailEnd/>
          </a:ln>
        </p:spPr>
        <p:txBody>
          <a:bodyPr vert="horz" wrap="square" numCol="1" compatLnSpc="1">
            <a:prstTxWarp prst="textNoShape">
              <a:avLst/>
            </a:prstTxWarp>
          </a:bodyPr>
          <a:lstStyle/>
          <a:p>
            <a:r>
              <a:rPr lang="ru-RU" sz="2000" dirty="0" smtClean="0"/>
              <a:t>Горячие данные на </a:t>
            </a:r>
            <a:r>
              <a:rPr lang="en-US" sz="2000" dirty="0" smtClean="0"/>
              <a:t>SSD , </a:t>
            </a:r>
            <a:r>
              <a:rPr lang="ru-RU" sz="2000" dirty="0" smtClean="0"/>
              <a:t>холодные на </a:t>
            </a:r>
            <a:r>
              <a:rPr lang="en-US" sz="2000" dirty="0" smtClean="0"/>
              <a:t>HDD</a:t>
            </a:r>
          </a:p>
        </p:txBody>
      </p:sp>
      <p:grpSp>
        <p:nvGrpSpPr>
          <p:cNvPr id="2" name="Group 4"/>
          <p:cNvGrpSpPr>
            <a:grpSpLocks/>
          </p:cNvGrpSpPr>
          <p:nvPr/>
        </p:nvGrpSpPr>
        <p:grpSpPr bwMode="auto">
          <a:xfrm>
            <a:off x="1101725" y="1847850"/>
            <a:ext cx="7131050" cy="3886200"/>
            <a:chOff x="1076325" y="1762124"/>
            <a:chExt cx="7131665" cy="3886200"/>
          </a:xfrm>
        </p:grpSpPr>
        <p:cxnSp>
          <p:nvCxnSpPr>
            <p:cNvPr id="6" name="Straight Connector 5"/>
            <p:cNvCxnSpPr/>
            <p:nvPr/>
          </p:nvCxnSpPr>
          <p:spPr bwMode="gray">
            <a:xfrm flipV="1">
              <a:off x="1090614" y="1762124"/>
              <a:ext cx="0" cy="3886200"/>
            </a:xfrm>
            <a:prstGeom prst="line">
              <a:avLst/>
            </a:prstGeom>
            <a:ln w="38100">
              <a:solidFill>
                <a:schemeClr val="bg2"/>
              </a:solidFill>
              <a:headEnd w="lg" len="lg"/>
              <a:tailEnd type="triangle"/>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bwMode="gray">
            <a:xfrm>
              <a:off x="1076325" y="5634037"/>
              <a:ext cx="7131665" cy="0"/>
            </a:xfrm>
            <a:prstGeom prst="line">
              <a:avLst/>
            </a:prstGeom>
            <a:ln w="38100">
              <a:solidFill>
                <a:schemeClr val="bg2"/>
              </a:solidFill>
              <a:headEnd w="lg" len="lg"/>
              <a:tailEnd type="triangle"/>
            </a:ln>
          </p:spPr>
          <p:style>
            <a:lnRef idx="1">
              <a:schemeClr val="accent1"/>
            </a:lnRef>
            <a:fillRef idx="0">
              <a:schemeClr val="accent1"/>
            </a:fillRef>
            <a:effectRef idx="0">
              <a:schemeClr val="accent1"/>
            </a:effectRef>
            <a:fontRef idx="minor">
              <a:schemeClr val="tx1"/>
            </a:fontRef>
          </p:style>
        </p:cxnSp>
      </p:grpSp>
      <p:sp>
        <p:nvSpPr>
          <p:cNvPr id="10" name="Freeform 9"/>
          <p:cNvSpPr/>
          <p:nvPr/>
        </p:nvSpPr>
        <p:spPr bwMode="gray">
          <a:xfrm>
            <a:off x="1186415" y="2066924"/>
            <a:ext cx="6953250" cy="3490912"/>
          </a:xfrm>
          <a:custGeom>
            <a:avLst/>
            <a:gdLst>
              <a:gd name="connsiteX0" fmla="*/ 0 w 6953250"/>
              <a:gd name="connsiteY0" fmla="*/ 0 h 3490912"/>
              <a:gd name="connsiteX1" fmla="*/ 38100 w 6953250"/>
              <a:gd name="connsiteY1" fmla="*/ 1162050 h 3490912"/>
              <a:gd name="connsiteX2" fmla="*/ 161925 w 6953250"/>
              <a:gd name="connsiteY2" fmla="*/ 2505075 h 3490912"/>
              <a:gd name="connsiteX3" fmla="*/ 323850 w 6953250"/>
              <a:gd name="connsiteY3" fmla="*/ 3114675 h 3490912"/>
              <a:gd name="connsiteX4" fmla="*/ 514350 w 6953250"/>
              <a:gd name="connsiteY4" fmla="*/ 3400425 h 3490912"/>
              <a:gd name="connsiteX5" fmla="*/ 771525 w 6953250"/>
              <a:gd name="connsiteY5" fmla="*/ 3476625 h 3490912"/>
              <a:gd name="connsiteX6" fmla="*/ 1323975 w 6953250"/>
              <a:gd name="connsiteY6" fmla="*/ 3486150 h 3490912"/>
              <a:gd name="connsiteX7" fmla="*/ 6953250 w 6953250"/>
              <a:gd name="connsiteY7" fmla="*/ 3486150 h 3490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53250" h="3490912">
                <a:moveTo>
                  <a:pt x="0" y="0"/>
                </a:moveTo>
                <a:cubicBezTo>
                  <a:pt x="5556" y="372269"/>
                  <a:pt x="11113" y="744538"/>
                  <a:pt x="38100" y="1162050"/>
                </a:cubicBezTo>
                <a:cubicBezTo>
                  <a:pt x="65087" y="1579562"/>
                  <a:pt x="114300" y="2179638"/>
                  <a:pt x="161925" y="2505075"/>
                </a:cubicBezTo>
                <a:cubicBezTo>
                  <a:pt x="209550" y="2830512"/>
                  <a:pt x="265113" y="2965450"/>
                  <a:pt x="323850" y="3114675"/>
                </a:cubicBezTo>
                <a:cubicBezTo>
                  <a:pt x="382587" y="3263900"/>
                  <a:pt x="439738" y="3340100"/>
                  <a:pt x="514350" y="3400425"/>
                </a:cubicBezTo>
                <a:cubicBezTo>
                  <a:pt x="588963" y="3460750"/>
                  <a:pt x="636588" y="3462338"/>
                  <a:pt x="771525" y="3476625"/>
                </a:cubicBezTo>
                <a:cubicBezTo>
                  <a:pt x="906462" y="3490912"/>
                  <a:pt x="1323975" y="3486150"/>
                  <a:pt x="1323975" y="3486150"/>
                </a:cubicBezTo>
                <a:lnTo>
                  <a:pt x="6953250" y="3486150"/>
                </a:lnTo>
              </a:path>
            </a:pathLst>
          </a:custGeom>
          <a:ln w="127000" cap="rnd">
            <a:gradFill>
              <a:gsLst>
                <a:gs pos="0">
                  <a:schemeClr val="accent4"/>
                </a:gs>
                <a:gs pos="50000">
                  <a:schemeClr val="accent6"/>
                </a:gs>
                <a:gs pos="100000">
                  <a:schemeClr val="accent1"/>
                </a:gs>
              </a:gsLst>
              <a:lin ang="5400000" scaled="0"/>
            </a:gra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US" dirty="0"/>
          </a:p>
        </p:txBody>
      </p:sp>
      <p:sp>
        <p:nvSpPr>
          <p:cNvPr id="15373" name="TextBox 10"/>
          <p:cNvSpPr txBox="1">
            <a:spLocks noChangeArrowheads="1"/>
          </p:cNvSpPr>
          <p:nvPr/>
        </p:nvSpPr>
        <p:spPr bwMode="gray">
          <a:xfrm>
            <a:off x="1228725" y="2016125"/>
            <a:ext cx="1235075" cy="338138"/>
          </a:xfrm>
          <a:prstGeom prst="rect">
            <a:avLst/>
          </a:prstGeom>
          <a:noFill/>
          <a:ln w="9525">
            <a:noFill/>
            <a:miter lim="800000"/>
            <a:headEnd/>
            <a:tailEnd/>
          </a:ln>
        </p:spPr>
        <p:txBody>
          <a:bodyPr>
            <a:spAutoFit/>
          </a:bodyPr>
          <a:lstStyle/>
          <a:p>
            <a:r>
              <a:rPr lang="en-US" sz="1600">
                <a:solidFill>
                  <a:schemeClr val="bg2"/>
                </a:solidFill>
                <a:latin typeface="MetaNormalLF-Roman" pitchFamily="34" charset="0"/>
              </a:rPr>
              <a:t>“</a:t>
            </a:r>
            <a:r>
              <a:rPr lang="ru-RU" sz="1600">
                <a:solidFill>
                  <a:schemeClr val="bg2"/>
                </a:solidFill>
                <a:latin typeface="MetaNormalLF-Roman" pitchFamily="34" charset="0"/>
              </a:rPr>
              <a:t>Горячие</a:t>
            </a:r>
            <a:r>
              <a:rPr lang="en-US" sz="1600">
                <a:solidFill>
                  <a:schemeClr val="bg2"/>
                </a:solidFill>
                <a:latin typeface="MetaNormalLF-Roman" pitchFamily="34" charset="0"/>
              </a:rPr>
              <a:t>”</a:t>
            </a:r>
          </a:p>
        </p:txBody>
      </p:sp>
      <p:grpSp>
        <p:nvGrpSpPr>
          <p:cNvPr id="3" name="Group 69"/>
          <p:cNvGrpSpPr>
            <a:grpSpLocks/>
          </p:cNvGrpSpPr>
          <p:nvPr/>
        </p:nvGrpSpPr>
        <p:grpSpPr bwMode="auto">
          <a:xfrm>
            <a:off x="5056188" y="2295525"/>
            <a:ext cx="2174875" cy="2736850"/>
            <a:chOff x="5012138" y="2057400"/>
            <a:chExt cx="2175341" cy="2737135"/>
          </a:xfrm>
        </p:grpSpPr>
        <p:sp>
          <p:nvSpPr>
            <p:cNvPr id="13" name="Round Same Side Corner Rectangle 12"/>
            <p:cNvSpPr/>
            <p:nvPr/>
          </p:nvSpPr>
          <p:spPr bwMode="gray">
            <a:xfrm>
              <a:off x="5012138" y="2057400"/>
              <a:ext cx="2175341" cy="2737135"/>
            </a:xfrm>
            <a:prstGeom prst="round2SameRect">
              <a:avLst>
                <a:gd name="adj1" fmla="val 5698"/>
                <a:gd name="adj2" fmla="val 0"/>
              </a:avLst>
            </a:prstGeom>
            <a:gradFill>
              <a:gsLst>
                <a:gs pos="0">
                  <a:schemeClr val="bg1"/>
                </a:gs>
                <a:gs pos="60000">
                  <a:schemeClr val="bg1"/>
                </a:gs>
                <a:gs pos="100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5404" name="TextBox 13"/>
            <p:cNvSpPr txBox="1">
              <a:spLocks noChangeArrowheads="1"/>
            </p:cNvSpPr>
            <p:nvPr/>
          </p:nvSpPr>
          <p:spPr bwMode="gray">
            <a:xfrm>
              <a:off x="5012138" y="2107049"/>
              <a:ext cx="2175341" cy="1061940"/>
            </a:xfrm>
            <a:prstGeom prst="rect">
              <a:avLst/>
            </a:prstGeom>
            <a:noFill/>
            <a:ln w="9525">
              <a:noFill/>
              <a:miter lim="800000"/>
              <a:headEnd/>
              <a:tailEnd/>
            </a:ln>
          </p:spPr>
          <p:txBody>
            <a:bodyPr>
              <a:spAutoFit/>
            </a:bodyPr>
            <a:lstStyle/>
            <a:p>
              <a:pPr algn="ctr">
                <a:lnSpc>
                  <a:spcPts val="1400"/>
                </a:lnSpc>
              </a:pPr>
              <a:r>
                <a:rPr lang="ru-RU" sz="1400">
                  <a:solidFill>
                    <a:schemeClr val="bg2"/>
                  </a:solidFill>
                  <a:latin typeface="MetaNormalLF-Roman" pitchFamily="34" charset="0"/>
                </a:rPr>
                <a:t>Устаревшая информация перемещается на </a:t>
              </a:r>
              <a:r>
                <a:rPr lang="en-US" sz="1400">
                  <a:solidFill>
                    <a:schemeClr val="bg2"/>
                  </a:solidFill>
                  <a:latin typeface="MetaNormalLF-Roman" pitchFamily="34" charset="0"/>
                </a:rPr>
                <a:t>HDD</a:t>
              </a:r>
            </a:p>
            <a:p>
              <a:pPr algn="ctr"/>
              <a:r>
                <a:rPr lang="ru-RU" sz="1400" b="1" i="1">
                  <a:solidFill>
                    <a:schemeClr val="accent1"/>
                  </a:solidFill>
                  <a:latin typeface="MetaNormalLF-Roman" pitchFamily="34" charset="0"/>
                </a:rPr>
                <a:t>Низкая стоимость хранения</a:t>
              </a:r>
              <a:r>
                <a:rPr lang="en-US" sz="1400" b="1" i="1">
                  <a:solidFill>
                    <a:schemeClr val="accent1"/>
                  </a:solidFill>
                  <a:latin typeface="MetaNormalLF-Roman" pitchFamily="34" charset="0"/>
                </a:rPr>
                <a:t> </a:t>
              </a:r>
            </a:p>
          </p:txBody>
        </p:sp>
      </p:grpSp>
      <p:grpSp>
        <p:nvGrpSpPr>
          <p:cNvPr id="4" name="Group 68"/>
          <p:cNvGrpSpPr>
            <a:grpSpLocks/>
          </p:cNvGrpSpPr>
          <p:nvPr/>
        </p:nvGrpSpPr>
        <p:grpSpPr bwMode="auto">
          <a:xfrm>
            <a:off x="2428875" y="2063750"/>
            <a:ext cx="1814513" cy="2990850"/>
            <a:chOff x="2384766" y="2053067"/>
            <a:chExt cx="1711753" cy="2763634"/>
          </a:xfrm>
        </p:grpSpPr>
        <p:sp>
          <p:nvSpPr>
            <p:cNvPr id="16" name="Round Same Side Corner Rectangle 15"/>
            <p:cNvSpPr/>
            <p:nvPr/>
          </p:nvSpPr>
          <p:spPr bwMode="gray">
            <a:xfrm>
              <a:off x="2384766" y="2079471"/>
              <a:ext cx="1711753" cy="2737230"/>
            </a:xfrm>
            <a:prstGeom prst="round2SameRect">
              <a:avLst>
                <a:gd name="adj1" fmla="val 4766"/>
                <a:gd name="adj2" fmla="val 0"/>
              </a:avLst>
            </a:prstGeom>
            <a:gradFill>
              <a:gsLst>
                <a:gs pos="0">
                  <a:schemeClr val="bg1"/>
                </a:gs>
                <a:gs pos="60000">
                  <a:schemeClr val="bg1"/>
                </a:gs>
                <a:gs pos="100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5402" name="TextBox 16"/>
            <p:cNvSpPr txBox="1">
              <a:spLocks noChangeArrowheads="1"/>
            </p:cNvSpPr>
            <p:nvPr/>
          </p:nvSpPr>
          <p:spPr bwMode="gray">
            <a:xfrm>
              <a:off x="2384766" y="2053067"/>
              <a:ext cx="1688769" cy="1279681"/>
            </a:xfrm>
            <a:prstGeom prst="rect">
              <a:avLst/>
            </a:prstGeom>
            <a:noFill/>
            <a:ln w="9525">
              <a:noFill/>
              <a:miter lim="800000"/>
              <a:headEnd/>
              <a:tailEnd/>
            </a:ln>
          </p:spPr>
          <p:txBody>
            <a:bodyPr>
              <a:spAutoFit/>
            </a:bodyPr>
            <a:lstStyle/>
            <a:p>
              <a:pPr algn="ctr"/>
              <a:r>
                <a:rPr lang="ru-RU" sz="1400">
                  <a:solidFill>
                    <a:schemeClr val="bg2"/>
                  </a:solidFill>
                  <a:latin typeface="MetaNormalLF-Roman" pitchFamily="34" charset="0"/>
                </a:rPr>
                <a:t>Активная информация хранится на </a:t>
              </a:r>
              <a:r>
                <a:rPr lang="en-US" sz="1400">
                  <a:solidFill>
                    <a:schemeClr val="bg2"/>
                  </a:solidFill>
                  <a:latin typeface="MetaNormalLF-Roman" pitchFamily="34" charset="0"/>
                </a:rPr>
                <a:t>SSD</a:t>
              </a:r>
              <a:endParaRPr lang="ru-RU" sz="1400">
                <a:solidFill>
                  <a:schemeClr val="bg2"/>
                </a:solidFill>
                <a:latin typeface="MetaNormalLF-Roman" pitchFamily="34" charset="0"/>
              </a:endParaRPr>
            </a:p>
            <a:p>
              <a:pPr algn="ctr"/>
              <a:r>
                <a:rPr lang="ru-RU" sz="1400" b="1" i="1">
                  <a:solidFill>
                    <a:schemeClr val="accent1"/>
                  </a:solidFill>
                  <a:latin typeface="MetaNormalLF-Roman" pitchFamily="34" charset="0"/>
                </a:rPr>
                <a:t>Высокая скорость. Малое время отклика</a:t>
              </a:r>
              <a:endParaRPr lang="en-US" sz="1400">
                <a:solidFill>
                  <a:schemeClr val="bg2"/>
                </a:solidFill>
                <a:latin typeface="MetaNormalLF-Roman" pitchFamily="34" charset="0"/>
              </a:endParaRPr>
            </a:p>
          </p:txBody>
        </p:sp>
      </p:grpSp>
      <p:grpSp>
        <p:nvGrpSpPr>
          <p:cNvPr id="5" name="Group 75"/>
          <p:cNvGrpSpPr>
            <a:grpSpLocks/>
          </p:cNvGrpSpPr>
          <p:nvPr/>
        </p:nvGrpSpPr>
        <p:grpSpPr bwMode="auto">
          <a:xfrm>
            <a:off x="1363663" y="4838700"/>
            <a:ext cx="1543050" cy="744538"/>
            <a:chOff x="1320209" y="4600353"/>
            <a:chExt cx="1543140" cy="744280"/>
          </a:xfrm>
        </p:grpSpPr>
        <p:sp>
          <p:nvSpPr>
            <p:cNvPr id="20" name="TextBox 19"/>
            <p:cNvSpPr txBox="1"/>
            <p:nvPr/>
          </p:nvSpPr>
          <p:spPr bwMode="gray">
            <a:xfrm>
              <a:off x="1599625" y="4647961"/>
              <a:ext cx="1263724" cy="253912"/>
            </a:xfrm>
            <a:prstGeom prst="rect">
              <a:avLst/>
            </a:prstGeom>
            <a:noFill/>
          </p:spPr>
          <p:txBody>
            <a:bodyPr>
              <a:spAutoFit/>
            </a:bodyPr>
            <a:lstStyle/>
            <a:p>
              <a:pPr fontAlgn="auto">
                <a:spcBef>
                  <a:spcPts val="0"/>
                </a:spcBef>
                <a:spcAft>
                  <a:spcPts val="0"/>
                </a:spcAft>
                <a:defRPr/>
              </a:pPr>
              <a:r>
                <a:rPr lang="ru-RU" sz="1050" dirty="0">
                  <a:solidFill>
                    <a:schemeClr val="bg2"/>
                  </a:solidFill>
                  <a:latin typeface="+mn-lt"/>
                  <a:cs typeface="+mn-cs"/>
                </a:rPr>
                <a:t>Алгоритм </a:t>
              </a:r>
              <a:r>
                <a:rPr lang="en-US" sz="1050" dirty="0">
                  <a:solidFill>
                    <a:schemeClr val="bg2"/>
                  </a:solidFill>
                  <a:latin typeface="+mn-lt"/>
                  <a:cs typeface="+mn-cs"/>
                </a:rPr>
                <a:t>FAST VP</a:t>
              </a:r>
              <a:r>
                <a:rPr lang="ru-RU" sz="1050" dirty="0">
                  <a:solidFill>
                    <a:schemeClr val="bg2"/>
                  </a:solidFill>
                  <a:latin typeface="+mn-lt"/>
                  <a:cs typeface="+mn-cs"/>
                </a:rPr>
                <a:t> </a:t>
              </a:r>
              <a:endParaRPr lang="en-US" sz="1050" dirty="0">
                <a:solidFill>
                  <a:schemeClr val="bg2"/>
                </a:solidFill>
                <a:latin typeface="+mn-lt"/>
                <a:cs typeface="+mn-cs"/>
              </a:endParaRPr>
            </a:p>
          </p:txBody>
        </p:sp>
        <p:sp>
          <p:nvSpPr>
            <p:cNvPr id="21" name="Freeform 20"/>
            <p:cNvSpPr/>
            <p:nvPr/>
          </p:nvSpPr>
          <p:spPr bwMode="gray">
            <a:xfrm>
              <a:off x="1320209" y="4600353"/>
              <a:ext cx="563595" cy="744280"/>
            </a:xfrm>
            <a:custGeom>
              <a:avLst/>
              <a:gdLst>
                <a:gd name="connsiteX0" fmla="*/ 0 w 563525"/>
                <a:gd name="connsiteY0" fmla="*/ 0 h 744280"/>
                <a:gd name="connsiteX1" fmla="*/ 180753 w 563525"/>
                <a:gd name="connsiteY1" fmla="*/ 435935 h 744280"/>
                <a:gd name="connsiteX2" fmla="*/ 563525 w 563525"/>
                <a:gd name="connsiteY2" fmla="*/ 744280 h 744280"/>
              </a:gdLst>
              <a:ahLst/>
              <a:cxnLst>
                <a:cxn ang="0">
                  <a:pos x="connsiteX0" y="connsiteY0"/>
                </a:cxn>
                <a:cxn ang="0">
                  <a:pos x="connsiteX1" y="connsiteY1"/>
                </a:cxn>
                <a:cxn ang="0">
                  <a:pos x="connsiteX2" y="connsiteY2"/>
                </a:cxn>
              </a:cxnLst>
              <a:rect l="l" t="t" r="r" b="b"/>
              <a:pathLst>
                <a:path w="563525" h="744280">
                  <a:moveTo>
                    <a:pt x="0" y="0"/>
                  </a:moveTo>
                  <a:cubicBezTo>
                    <a:pt x="43416" y="155944"/>
                    <a:pt x="86832" y="311888"/>
                    <a:pt x="180753" y="435935"/>
                  </a:cubicBezTo>
                  <a:cubicBezTo>
                    <a:pt x="274674" y="559982"/>
                    <a:pt x="419099" y="652131"/>
                    <a:pt x="563525" y="744280"/>
                  </a:cubicBezTo>
                </a:path>
              </a:pathLst>
            </a:custGeom>
            <a:ln w="57150" cap="rnd">
              <a:solidFill>
                <a:schemeClr val="bg1"/>
              </a:solidFill>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US" dirty="0"/>
            </a:p>
          </p:txBody>
        </p:sp>
        <p:sp>
          <p:nvSpPr>
            <p:cNvPr id="22" name="Oval 21"/>
            <p:cNvSpPr/>
            <p:nvPr/>
          </p:nvSpPr>
          <p:spPr bwMode="gray">
            <a:xfrm>
              <a:off x="1371600" y="4876800"/>
              <a:ext cx="228600" cy="228600"/>
            </a:xfrm>
            <a:prstGeom prst="ellipse">
              <a:avLst/>
            </a:prstGeom>
            <a:solidFill>
              <a:schemeClr val="accent2"/>
            </a:solidFill>
            <a:ln>
              <a:solidFill>
                <a:schemeClr val="bg1"/>
              </a:solidFill>
            </a:ln>
            <a:effectLst>
              <a:outerShdw blurRad="50800" dist="38100" dir="2700000" algn="tl" rotWithShape="0">
                <a:prstClr val="black">
                  <a:alpha val="40000"/>
                </a:prstClr>
              </a:outerShdw>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grpSp>
      <p:grpSp>
        <p:nvGrpSpPr>
          <p:cNvPr id="11" name="Group 73"/>
          <p:cNvGrpSpPr>
            <a:grpSpLocks/>
          </p:cNvGrpSpPr>
          <p:nvPr/>
        </p:nvGrpSpPr>
        <p:grpSpPr bwMode="auto">
          <a:xfrm>
            <a:off x="1185863" y="3503613"/>
            <a:ext cx="2551112" cy="1306512"/>
            <a:chOff x="1143000" y="3266083"/>
            <a:chExt cx="2550649" cy="1305917"/>
          </a:xfrm>
        </p:grpSpPr>
        <p:grpSp>
          <p:nvGrpSpPr>
            <p:cNvPr id="12" name="Group 70"/>
            <p:cNvGrpSpPr>
              <a:grpSpLocks/>
            </p:cNvGrpSpPr>
            <p:nvPr/>
          </p:nvGrpSpPr>
          <p:grpSpPr bwMode="auto">
            <a:xfrm>
              <a:off x="1143000" y="3266083"/>
              <a:ext cx="2550649" cy="1305917"/>
              <a:chOff x="1143000" y="3266083"/>
              <a:chExt cx="2550649" cy="1305917"/>
            </a:xfrm>
          </p:grpSpPr>
          <p:pic>
            <p:nvPicPr>
              <p:cNvPr id="26" name="Picture 25" descr="disc orange"/>
              <p:cNvPicPr>
                <a:picLocks noChangeAspect="1" noChangeArrowheads="1"/>
              </p:cNvPicPr>
              <p:nvPr/>
            </p:nvPicPr>
            <p:blipFill>
              <a:blip r:embed="rId3" cstate="print">
                <a:lum bright="-6000"/>
              </a:blip>
              <a:srcRect/>
              <a:stretch>
                <a:fillRect/>
              </a:stretch>
            </p:blipFill>
            <p:spPr bwMode="gray">
              <a:xfrm>
                <a:off x="2787352" y="3266083"/>
                <a:ext cx="906297" cy="883834"/>
              </a:xfrm>
              <a:prstGeom prst="rect">
                <a:avLst/>
              </a:prstGeom>
              <a:noFill/>
              <a:ln w="9525">
                <a:noFill/>
                <a:miter lim="800000"/>
                <a:headEnd/>
                <a:tailEnd/>
              </a:ln>
              <a:effectLst>
                <a:outerShdw blurRad="254000" dist="127000" dir="2700000" algn="tl" rotWithShape="0">
                  <a:prstClr val="black">
                    <a:alpha val="40000"/>
                  </a:prstClr>
                </a:outerShdw>
              </a:effectLst>
            </p:spPr>
          </p:pic>
          <p:cxnSp>
            <p:nvCxnSpPr>
              <p:cNvPr id="27" name="Straight Arrow Connector 13"/>
              <p:cNvCxnSpPr>
                <a:stCxn id="28" idx="6"/>
                <a:endCxn id="26" idx="2"/>
              </p:cNvCxnSpPr>
              <p:nvPr/>
            </p:nvCxnSpPr>
            <p:spPr bwMode="gray">
              <a:xfrm flipV="1">
                <a:off x="1371559" y="4149917"/>
                <a:ext cx="1869736" cy="307835"/>
              </a:xfrm>
              <a:prstGeom prst="bentConnector2">
                <a:avLst/>
              </a:prstGeom>
              <a:ln w="38100">
                <a:solidFill>
                  <a:schemeClr val="accent5"/>
                </a:solidFill>
                <a:tailEnd type="arrow"/>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8" name="Oval 27"/>
              <p:cNvSpPr/>
              <p:nvPr/>
            </p:nvSpPr>
            <p:spPr bwMode="gray">
              <a:xfrm>
                <a:off x="1143000" y="4343400"/>
                <a:ext cx="228600" cy="228600"/>
              </a:xfrm>
              <a:prstGeom prst="ellipse">
                <a:avLst/>
              </a:prstGeom>
              <a:solidFill>
                <a:schemeClr val="accent5"/>
              </a:solidFill>
              <a:ln>
                <a:solidFill>
                  <a:schemeClr val="bg1"/>
                </a:solidFill>
              </a:ln>
              <a:effectLst>
                <a:outerShdw blurRad="50800" dist="38100" dir="2700000" algn="tl" rotWithShape="0">
                  <a:prstClr val="black">
                    <a:alpha val="40000"/>
                  </a:prstClr>
                </a:outerShdw>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grpSp>
        <p:sp>
          <p:nvSpPr>
            <p:cNvPr id="15390" name="TextBox 24"/>
            <p:cNvSpPr txBox="1">
              <a:spLocks noChangeArrowheads="1"/>
            </p:cNvSpPr>
            <p:nvPr/>
          </p:nvSpPr>
          <p:spPr bwMode="gray">
            <a:xfrm>
              <a:off x="2787638" y="3546144"/>
              <a:ext cx="906011" cy="523220"/>
            </a:xfrm>
            <a:prstGeom prst="rect">
              <a:avLst/>
            </a:prstGeom>
            <a:noFill/>
            <a:ln w="9525">
              <a:noFill/>
              <a:miter lim="800000"/>
              <a:headEnd/>
              <a:tailEnd/>
            </a:ln>
          </p:spPr>
          <p:txBody>
            <a:bodyPr>
              <a:spAutoFit/>
            </a:bodyPr>
            <a:lstStyle/>
            <a:p>
              <a:pPr algn="ctr"/>
              <a:r>
                <a:rPr lang="en-US" sz="1400">
                  <a:solidFill>
                    <a:schemeClr val="bg1"/>
                  </a:solidFill>
                  <a:latin typeface="MetaNormalLF-Roman" pitchFamily="34" charset="0"/>
                </a:rPr>
                <a:t>FLASH</a:t>
              </a:r>
              <a:br>
                <a:rPr lang="en-US" sz="1400">
                  <a:solidFill>
                    <a:schemeClr val="bg1"/>
                  </a:solidFill>
                  <a:latin typeface="MetaNormalLF-Roman" pitchFamily="34" charset="0"/>
                </a:rPr>
              </a:br>
              <a:r>
                <a:rPr lang="en-US" sz="1400">
                  <a:solidFill>
                    <a:schemeClr val="bg1"/>
                  </a:solidFill>
                  <a:latin typeface="MetaNormalLF-Roman" pitchFamily="34" charset="0"/>
                </a:rPr>
                <a:t>SSD</a:t>
              </a:r>
            </a:p>
          </p:txBody>
        </p:sp>
      </p:grpSp>
      <p:sp>
        <p:nvSpPr>
          <p:cNvPr id="15378" name="TextBox 28"/>
          <p:cNvSpPr txBox="1">
            <a:spLocks noChangeArrowheads="1"/>
          </p:cNvSpPr>
          <p:nvPr/>
        </p:nvSpPr>
        <p:spPr bwMode="gray">
          <a:xfrm>
            <a:off x="6748463" y="5011738"/>
            <a:ext cx="1447800" cy="338137"/>
          </a:xfrm>
          <a:prstGeom prst="rect">
            <a:avLst/>
          </a:prstGeom>
          <a:noFill/>
          <a:ln w="9525">
            <a:noFill/>
            <a:miter lim="800000"/>
            <a:headEnd/>
            <a:tailEnd/>
          </a:ln>
        </p:spPr>
        <p:txBody>
          <a:bodyPr>
            <a:spAutoFit/>
          </a:bodyPr>
          <a:lstStyle/>
          <a:p>
            <a:pPr algn="r"/>
            <a:r>
              <a:rPr lang="en-US" sz="1600">
                <a:solidFill>
                  <a:schemeClr val="bg2"/>
                </a:solidFill>
                <a:latin typeface="MetaNormalLF-Roman" pitchFamily="34" charset="0"/>
              </a:rPr>
              <a:t>“</a:t>
            </a:r>
            <a:r>
              <a:rPr lang="ru-RU" sz="1600">
                <a:solidFill>
                  <a:schemeClr val="bg2"/>
                </a:solidFill>
                <a:latin typeface="MetaNormalLF-Roman" pitchFamily="34" charset="0"/>
              </a:rPr>
              <a:t>Холодные</a:t>
            </a:r>
            <a:r>
              <a:rPr lang="en-US" sz="1600">
                <a:solidFill>
                  <a:schemeClr val="bg2"/>
                </a:solidFill>
                <a:latin typeface="MetaNormalLF-Roman" pitchFamily="34" charset="0"/>
              </a:rPr>
              <a:t>”</a:t>
            </a:r>
          </a:p>
        </p:txBody>
      </p:sp>
      <p:sp>
        <p:nvSpPr>
          <p:cNvPr id="15379" name="TextBox 29"/>
          <p:cNvSpPr txBox="1">
            <a:spLocks noChangeArrowheads="1"/>
          </p:cNvSpPr>
          <p:nvPr/>
        </p:nvSpPr>
        <p:spPr bwMode="gray">
          <a:xfrm rot="-5400000">
            <a:off x="202406" y="3612357"/>
            <a:ext cx="1508125" cy="338138"/>
          </a:xfrm>
          <a:prstGeom prst="rect">
            <a:avLst/>
          </a:prstGeom>
          <a:noFill/>
          <a:ln w="9525">
            <a:noFill/>
            <a:miter lim="800000"/>
            <a:headEnd/>
            <a:tailEnd/>
          </a:ln>
        </p:spPr>
        <p:txBody>
          <a:bodyPr>
            <a:spAutoFit/>
          </a:bodyPr>
          <a:lstStyle/>
          <a:p>
            <a:pPr algn="ctr"/>
            <a:r>
              <a:rPr lang="ru-RU" sz="1600">
                <a:solidFill>
                  <a:schemeClr val="bg2"/>
                </a:solidFill>
                <a:latin typeface="MetaNormalLF-Roman" pitchFamily="34" charset="0"/>
              </a:rPr>
              <a:t>Активность</a:t>
            </a:r>
            <a:endParaRPr lang="en-US" sz="1100">
              <a:solidFill>
                <a:schemeClr val="bg2"/>
              </a:solidFill>
              <a:latin typeface="MetaNormalLF-Roman" pitchFamily="34" charset="0"/>
            </a:endParaRPr>
          </a:p>
        </p:txBody>
      </p:sp>
      <p:grpSp>
        <p:nvGrpSpPr>
          <p:cNvPr id="14" name="Group 74"/>
          <p:cNvGrpSpPr>
            <a:grpSpLocks/>
          </p:cNvGrpSpPr>
          <p:nvPr/>
        </p:nvGrpSpPr>
        <p:grpSpPr bwMode="auto">
          <a:xfrm>
            <a:off x="1947863" y="3503613"/>
            <a:ext cx="4835525" cy="2190750"/>
            <a:chOff x="1905000" y="3266083"/>
            <a:chExt cx="4834890" cy="2190191"/>
          </a:xfrm>
        </p:grpSpPr>
        <p:grpSp>
          <p:nvGrpSpPr>
            <p:cNvPr id="15" name="Group 71"/>
            <p:cNvGrpSpPr>
              <a:grpSpLocks/>
            </p:cNvGrpSpPr>
            <p:nvPr/>
          </p:nvGrpSpPr>
          <p:grpSpPr bwMode="auto">
            <a:xfrm>
              <a:off x="1905000" y="3266083"/>
              <a:ext cx="4666427" cy="2190191"/>
              <a:chOff x="1905000" y="3266083"/>
              <a:chExt cx="4666427" cy="2190191"/>
            </a:xfrm>
          </p:grpSpPr>
          <p:pic>
            <p:nvPicPr>
              <p:cNvPr id="34" name="Picture 33" descr="disc blue"/>
              <p:cNvPicPr>
                <a:picLocks noChangeArrowheads="1"/>
              </p:cNvPicPr>
              <p:nvPr/>
            </p:nvPicPr>
            <p:blipFill>
              <a:blip r:embed="rId4" cstate="print"/>
              <a:srcRect/>
              <a:stretch>
                <a:fillRect/>
              </a:stretch>
            </p:blipFill>
            <p:spPr bwMode="gray">
              <a:xfrm>
                <a:off x="5665293" y="3266083"/>
                <a:ext cx="906344" cy="884011"/>
              </a:xfrm>
              <a:prstGeom prst="rect">
                <a:avLst/>
              </a:prstGeom>
              <a:noFill/>
              <a:ln w="9525">
                <a:noFill/>
                <a:miter lim="800000"/>
                <a:headEnd/>
                <a:tailEnd/>
              </a:ln>
              <a:effectLst>
                <a:outerShdw blurRad="254000" dist="127000" dir="2700000" algn="tl" rotWithShape="0">
                  <a:prstClr val="black">
                    <a:alpha val="40000"/>
                  </a:prstClr>
                </a:outerShdw>
              </a:effectLst>
            </p:spPr>
          </p:pic>
          <p:cxnSp>
            <p:nvCxnSpPr>
              <p:cNvPr id="35" name="Straight Arrow Connector 49"/>
              <p:cNvCxnSpPr>
                <a:endCxn id="34" idx="2"/>
              </p:cNvCxnSpPr>
              <p:nvPr/>
            </p:nvCxnSpPr>
            <p:spPr bwMode="gray">
              <a:xfrm rot="5400000" flipH="1" flipV="1">
                <a:off x="3530452" y="2638927"/>
                <a:ext cx="1077638" cy="4099973"/>
              </a:xfrm>
              <a:prstGeom prst="bentConnector3">
                <a:avLst>
                  <a:gd name="adj1" fmla="val 13480"/>
                </a:avLst>
              </a:prstGeom>
              <a:ln w="38100">
                <a:solidFill>
                  <a:schemeClr val="tx2"/>
                </a:solidFill>
                <a:tailEnd type="arrow"/>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36" name="Oval 35"/>
              <p:cNvSpPr/>
              <p:nvPr/>
            </p:nvSpPr>
            <p:spPr bwMode="gray">
              <a:xfrm>
                <a:off x="1905000" y="5227674"/>
                <a:ext cx="228600" cy="228600"/>
              </a:xfrm>
              <a:prstGeom prst="ellipse">
                <a:avLst/>
              </a:prstGeom>
              <a:solidFill>
                <a:schemeClr val="tx2"/>
              </a:solidFill>
              <a:ln>
                <a:solidFill>
                  <a:schemeClr val="bg1"/>
                </a:solidFill>
              </a:ln>
              <a:effectLst>
                <a:outerShdw blurRad="50800" dist="38100" dir="2700000" algn="tl" rotWithShape="0">
                  <a:prstClr val="black">
                    <a:alpha val="40000"/>
                  </a:prstClr>
                </a:outerShdw>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grpSp>
        <p:sp>
          <p:nvSpPr>
            <p:cNvPr id="15383" name="TextBox 32"/>
            <p:cNvSpPr txBox="1">
              <a:spLocks noChangeArrowheads="1"/>
            </p:cNvSpPr>
            <p:nvPr/>
          </p:nvSpPr>
          <p:spPr bwMode="gray">
            <a:xfrm>
              <a:off x="5486400" y="3530025"/>
              <a:ext cx="1253490" cy="523220"/>
            </a:xfrm>
            <a:prstGeom prst="rect">
              <a:avLst/>
            </a:prstGeom>
            <a:noFill/>
            <a:ln w="9525">
              <a:noFill/>
              <a:miter lim="800000"/>
              <a:headEnd/>
              <a:tailEnd/>
            </a:ln>
          </p:spPr>
          <p:txBody>
            <a:bodyPr>
              <a:spAutoFit/>
            </a:bodyPr>
            <a:lstStyle/>
            <a:p>
              <a:pPr algn="ctr"/>
              <a:r>
                <a:rPr lang="en-US" sz="1400">
                  <a:solidFill>
                    <a:schemeClr val="bg1"/>
                  </a:solidFill>
                  <a:latin typeface="MetaNormalLF-Roman" pitchFamily="34" charset="0"/>
                </a:rPr>
                <a:t>High Cap.</a:t>
              </a:r>
              <a:br>
                <a:rPr lang="en-US" sz="1400">
                  <a:solidFill>
                    <a:schemeClr val="bg1"/>
                  </a:solidFill>
                  <a:latin typeface="MetaNormalLF-Roman" pitchFamily="34" charset="0"/>
                </a:rPr>
              </a:br>
              <a:r>
                <a:rPr lang="en-US" sz="1400">
                  <a:solidFill>
                    <a:schemeClr val="bg1"/>
                  </a:solidFill>
                  <a:latin typeface="MetaNormalLF-Roman" pitchFamily="34" charset="0"/>
                </a:rPr>
                <a:t>HDD</a:t>
              </a:r>
            </a:p>
          </p:txBody>
        </p:sp>
      </p:grpSp>
      <p:sp>
        <p:nvSpPr>
          <p:cNvPr id="15381" name="TextBox 37"/>
          <p:cNvSpPr txBox="1">
            <a:spLocks noChangeArrowheads="1"/>
          </p:cNvSpPr>
          <p:nvPr/>
        </p:nvSpPr>
        <p:spPr bwMode="gray">
          <a:xfrm>
            <a:off x="3633788" y="5699125"/>
            <a:ext cx="1927225" cy="338138"/>
          </a:xfrm>
          <a:prstGeom prst="rect">
            <a:avLst/>
          </a:prstGeom>
          <a:noFill/>
          <a:ln w="9525">
            <a:noFill/>
            <a:miter lim="800000"/>
            <a:headEnd/>
            <a:tailEnd/>
          </a:ln>
        </p:spPr>
        <p:txBody>
          <a:bodyPr>
            <a:spAutoFit/>
          </a:bodyPr>
          <a:lstStyle/>
          <a:p>
            <a:pPr algn="ctr"/>
            <a:r>
              <a:rPr lang="ru-RU" sz="1600">
                <a:solidFill>
                  <a:schemeClr val="bg2"/>
                </a:solidFill>
                <a:latin typeface="MetaNormalLF-Roman" pitchFamily="34" charset="0"/>
              </a:rPr>
              <a:t>Время</a:t>
            </a:r>
            <a:endParaRPr lang="en-US" sz="1100">
              <a:solidFill>
                <a:schemeClr val="bg2"/>
              </a:solidFill>
              <a:latin typeface="MetaNormalLF-Roman" pitchFamily="34"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childTnLst>
                          </p:cTn>
                        </p:par>
                        <p:par>
                          <p:cTn id="13" fill="hold">
                            <p:stCondLst>
                              <p:cond delay="500"/>
                            </p:stCondLst>
                            <p:childTnLst>
                              <p:par>
                                <p:cTn id="14" presetID="12" presetClass="entr" presetSubtype="4"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500"/>
                                        <p:tgtEl>
                                          <p:spTgt spid="4"/>
                                        </p:tgtEl>
                                        <p:attrNameLst>
                                          <p:attrName>ppt_y</p:attrName>
                                        </p:attrNameLst>
                                      </p:cBhvr>
                                      <p:tavLst>
                                        <p:tav tm="0">
                                          <p:val>
                                            <p:strVal val="#ppt_y+#ppt_h*1.125000"/>
                                          </p:val>
                                        </p:tav>
                                        <p:tav tm="100000">
                                          <p:val>
                                            <p:strVal val="#ppt_y"/>
                                          </p:val>
                                        </p:tav>
                                      </p:tavLst>
                                    </p:anim>
                                    <p:animEffect transition="in" filter="wipe(up)">
                                      <p:cBhvr>
                                        <p:cTn id="17" dur="500"/>
                                        <p:tgtEl>
                                          <p:spTgt spid="4"/>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ipe(left)">
                                      <p:cBhvr>
                                        <p:cTn id="20" dur="5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left)">
                                      <p:cBhvr>
                                        <p:cTn id="25" dur="500"/>
                                        <p:tgtEl>
                                          <p:spTgt spid="5"/>
                                        </p:tgtEl>
                                      </p:cBhvr>
                                    </p:animEffect>
                                  </p:childTnLst>
                                </p:cTn>
                              </p:par>
                              <p:par>
                                <p:cTn id="26" presetID="22" presetClass="entr" presetSubtype="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left)">
                                      <p:cBhvr>
                                        <p:cTn id="28" dur="500"/>
                                        <p:tgtEl>
                                          <p:spTgt spid="8"/>
                                        </p:tgtEl>
                                      </p:cBhvr>
                                    </p:animEffect>
                                  </p:childTnLst>
                                </p:cTn>
                              </p:par>
                            </p:childTnLst>
                          </p:cTn>
                        </p:par>
                        <p:par>
                          <p:cTn id="29" fill="hold">
                            <p:stCondLst>
                              <p:cond delay="500"/>
                            </p:stCondLst>
                            <p:childTnLst>
                              <p:par>
                                <p:cTn id="30" presetID="12" presetClass="entr" presetSubtype="4" fill="hold" nodeType="afterEffect">
                                  <p:stCondLst>
                                    <p:cond delay="0"/>
                                  </p:stCondLst>
                                  <p:childTnLst>
                                    <p:set>
                                      <p:cBhvr>
                                        <p:cTn id="31" dur="1" fill="hold">
                                          <p:stCondLst>
                                            <p:cond delay="0"/>
                                          </p:stCondLst>
                                        </p:cTn>
                                        <p:tgtEl>
                                          <p:spTgt spid="3"/>
                                        </p:tgtEl>
                                        <p:attrNameLst>
                                          <p:attrName>style.visibility</p:attrName>
                                        </p:attrNameLst>
                                      </p:cBhvr>
                                      <p:to>
                                        <p:strVal val="visible"/>
                                      </p:to>
                                    </p:set>
                                    <p:anim calcmode="lin" valueType="num">
                                      <p:cBhvr additive="base">
                                        <p:cTn id="32" dur="500"/>
                                        <p:tgtEl>
                                          <p:spTgt spid="3"/>
                                        </p:tgtEl>
                                        <p:attrNameLst>
                                          <p:attrName>ppt_y</p:attrName>
                                        </p:attrNameLst>
                                      </p:cBhvr>
                                      <p:tavLst>
                                        <p:tav tm="0">
                                          <p:val>
                                            <p:strVal val="#ppt_y+#ppt_h*1.125000"/>
                                          </p:val>
                                        </p:tav>
                                        <p:tav tm="100000">
                                          <p:val>
                                            <p:strVal val="#ppt_y"/>
                                          </p:val>
                                        </p:tav>
                                      </p:tavLst>
                                    </p:anim>
                                    <p:animEffect transition="in" filter="wipe(up)">
                                      <p:cBhvr>
                                        <p:cTn id="33" dur="500"/>
                                        <p:tgtEl>
                                          <p:spTgt spid="3"/>
                                        </p:tgtEl>
                                      </p:cBhvr>
                                    </p:animEffect>
                                  </p:childTnLst>
                                </p:cTn>
                              </p:par>
                              <p:par>
                                <p:cTn id="34" presetID="22" presetClass="entr" presetSubtype="8" fill="hold" nodeType="with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wipe(left)">
                                      <p:cBhvr>
                                        <p:cTn id="3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itle 1"/>
          <p:cNvSpPr>
            <a:spLocks noGrp="1"/>
          </p:cNvSpPr>
          <p:nvPr>
            <p:ph type="title"/>
          </p:nvPr>
        </p:nvSpPr>
        <p:spPr>
          <a:xfrm>
            <a:off x="519113" y="276225"/>
            <a:ext cx="8410575" cy="514350"/>
          </a:xfrm>
          <a:noFill/>
          <a:ln>
            <a:miter lim="800000"/>
            <a:headEnd/>
            <a:tailEnd/>
          </a:ln>
        </p:spPr>
        <p:txBody>
          <a:bodyPr vert="horz" wrap="square" numCol="1" compatLnSpc="1">
            <a:prstTxWarp prst="textNoShape">
              <a:avLst/>
            </a:prstTxWarp>
          </a:bodyPr>
          <a:lstStyle/>
          <a:p>
            <a:r>
              <a:rPr lang="ru-RU" sz="2800" dirty="0" smtClean="0">
                <a:solidFill>
                  <a:schemeClr val="accent1"/>
                </a:solidFill>
              </a:rPr>
              <a:t>Сравнения стоимостей</a:t>
            </a:r>
            <a:endParaRPr sz="2800" dirty="0" smtClean="0">
              <a:solidFill>
                <a:schemeClr val="accent1"/>
              </a:solidFill>
            </a:endParaRPr>
          </a:p>
        </p:txBody>
      </p:sp>
      <p:grpSp>
        <p:nvGrpSpPr>
          <p:cNvPr id="2" name="Group 30"/>
          <p:cNvGrpSpPr>
            <a:grpSpLocks/>
          </p:cNvGrpSpPr>
          <p:nvPr/>
        </p:nvGrpSpPr>
        <p:grpSpPr bwMode="auto">
          <a:xfrm>
            <a:off x="533400" y="1454150"/>
            <a:ext cx="8153400" cy="2209800"/>
            <a:chOff x="336" y="820"/>
            <a:chExt cx="5136" cy="1392"/>
          </a:xfrm>
        </p:grpSpPr>
        <p:sp>
          <p:nvSpPr>
            <p:cNvPr id="9" name="Rounded Rectangle 8"/>
            <p:cNvSpPr/>
            <p:nvPr/>
          </p:nvSpPr>
          <p:spPr>
            <a:xfrm>
              <a:off x="336" y="868"/>
              <a:ext cx="2544" cy="1344"/>
            </a:xfrm>
            <a:prstGeom prst="roundRect">
              <a:avLst>
                <a:gd name="adj" fmla="val 6322"/>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bg2"/>
                </a:solidFill>
              </a:endParaRPr>
            </a:p>
          </p:txBody>
        </p:sp>
        <p:sp>
          <p:nvSpPr>
            <p:cNvPr id="11" name="Rounded Rectangle 10"/>
            <p:cNvSpPr/>
            <p:nvPr/>
          </p:nvSpPr>
          <p:spPr>
            <a:xfrm>
              <a:off x="2928" y="868"/>
              <a:ext cx="2544" cy="1344"/>
            </a:xfrm>
            <a:prstGeom prst="roundRect">
              <a:avLst>
                <a:gd name="adj" fmla="val 6322"/>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bg2"/>
                </a:solidFill>
              </a:endParaRPr>
            </a:p>
          </p:txBody>
        </p:sp>
        <p:graphicFrame>
          <p:nvGraphicFramePr>
            <p:cNvPr id="20" name="Chart 19"/>
            <p:cNvGraphicFramePr/>
            <p:nvPr/>
          </p:nvGraphicFramePr>
          <p:xfrm>
            <a:off x="336" y="820"/>
            <a:ext cx="2508" cy="139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4" name="Chart 23"/>
            <p:cNvGraphicFramePr/>
            <p:nvPr/>
          </p:nvGraphicFramePr>
          <p:xfrm>
            <a:off x="2910" y="820"/>
            <a:ext cx="2562" cy="1392"/>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Group 22"/>
            <p:cNvGrpSpPr/>
            <p:nvPr/>
          </p:nvGrpSpPr>
          <p:grpSpPr>
            <a:xfrm>
              <a:off x="432" y="1681"/>
              <a:ext cx="3120" cy="144"/>
              <a:chOff x="990601" y="4810134"/>
              <a:chExt cx="4240422" cy="219074"/>
            </a:xfrm>
            <a:solidFill>
              <a:schemeClr val="accent5"/>
            </a:solidFill>
          </p:grpSpPr>
          <p:sp>
            <p:nvSpPr>
              <p:cNvPr id="21" name="Rounded Rectangle 20"/>
              <p:cNvSpPr/>
              <p:nvPr/>
            </p:nvSpPr>
            <p:spPr>
              <a:xfrm>
                <a:off x="990601" y="4816375"/>
                <a:ext cx="4240422" cy="212833"/>
              </a:xfrm>
              <a:prstGeom prst="roundRect">
                <a:avLst/>
              </a:prstGeom>
              <a:no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bg1"/>
                  </a:solidFill>
                </a:endParaRPr>
              </a:p>
            </p:txBody>
          </p:sp>
          <p:sp>
            <p:nvSpPr>
              <p:cNvPr id="22" name="Rectangle 21"/>
              <p:cNvSpPr/>
              <p:nvPr/>
            </p:nvSpPr>
            <p:spPr>
              <a:xfrm>
                <a:off x="1932917" y="4810134"/>
                <a:ext cx="2625023" cy="21907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1600" dirty="0" smtClean="0">
                    <a:solidFill>
                      <a:schemeClr val="bg1"/>
                    </a:solidFill>
                  </a:rPr>
                  <a:t>Наименьшая стоимость</a:t>
                </a:r>
                <a:endParaRPr lang="en-US" sz="1600" dirty="0">
                  <a:solidFill>
                    <a:schemeClr val="bg1"/>
                  </a:solidFill>
                </a:endParaRPr>
              </a:p>
            </p:txBody>
          </p:sp>
        </p:grpSp>
        <p:sp>
          <p:nvSpPr>
            <p:cNvPr id="26" name="Oval 25"/>
            <p:cNvSpPr/>
            <p:nvPr/>
          </p:nvSpPr>
          <p:spPr>
            <a:xfrm>
              <a:off x="3726" y="1929"/>
              <a:ext cx="254" cy="25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8" name="Oval 27"/>
            <p:cNvSpPr/>
            <p:nvPr/>
          </p:nvSpPr>
          <p:spPr>
            <a:xfrm>
              <a:off x="950" y="1959"/>
              <a:ext cx="290" cy="21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4" name="Group 29"/>
          <p:cNvGrpSpPr>
            <a:grpSpLocks/>
          </p:cNvGrpSpPr>
          <p:nvPr/>
        </p:nvGrpSpPr>
        <p:grpSpPr bwMode="auto">
          <a:xfrm>
            <a:off x="503238" y="3709988"/>
            <a:ext cx="8153400" cy="2209800"/>
            <a:chOff x="533400" y="1524000"/>
            <a:chExt cx="8153400" cy="2209800"/>
          </a:xfrm>
        </p:grpSpPr>
        <p:sp>
          <p:nvSpPr>
            <p:cNvPr id="32" name="Rounded Rectangle 31"/>
            <p:cNvSpPr/>
            <p:nvPr/>
          </p:nvSpPr>
          <p:spPr>
            <a:xfrm>
              <a:off x="533400" y="1600200"/>
              <a:ext cx="4038600" cy="2133600"/>
            </a:xfrm>
            <a:prstGeom prst="roundRect">
              <a:avLst>
                <a:gd name="adj" fmla="val 6322"/>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bg2"/>
                </a:solidFill>
              </a:endParaRPr>
            </a:p>
          </p:txBody>
        </p:sp>
        <p:sp>
          <p:nvSpPr>
            <p:cNvPr id="33" name="Rounded Rectangle 32"/>
            <p:cNvSpPr/>
            <p:nvPr/>
          </p:nvSpPr>
          <p:spPr>
            <a:xfrm>
              <a:off x="4648200" y="1600200"/>
              <a:ext cx="4038600" cy="2133600"/>
            </a:xfrm>
            <a:prstGeom prst="roundRect">
              <a:avLst>
                <a:gd name="adj" fmla="val 6322"/>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bg2"/>
                </a:solidFill>
              </a:endParaRPr>
            </a:p>
          </p:txBody>
        </p:sp>
        <p:graphicFrame>
          <p:nvGraphicFramePr>
            <p:cNvPr id="34" name="Chart 33"/>
            <p:cNvGraphicFramePr/>
            <p:nvPr/>
          </p:nvGraphicFramePr>
          <p:xfrm>
            <a:off x="533400" y="1524000"/>
            <a:ext cx="3981497" cy="22098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5" name="Chart 34"/>
            <p:cNvGraphicFramePr/>
            <p:nvPr/>
          </p:nvGraphicFramePr>
          <p:xfrm>
            <a:off x="4572000" y="1524000"/>
            <a:ext cx="4060304" cy="2209800"/>
          </p:xfrm>
          <a:graphic>
            <a:graphicData uri="http://schemas.openxmlformats.org/drawingml/2006/chart">
              <c:chart xmlns:c="http://schemas.openxmlformats.org/drawingml/2006/chart" xmlns:r="http://schemas.openxmlformats.org/officeDocument/2006/relationships" r:id="rId6"/>
            </a:graphicData>
          </a:graphic>
        </p:graphicFrame>
        <p:grpSp>
          <p:nvGrpSpPr>
            <p:cNvPr id="5" name="Group 18"/>
            <p:cNvGrpSpPr>
              <a:grpSpLocks/>
            </p:cNvGrpSpPr>
            <p:nvPr/>
          </p:nvGrpSpPr>
          <p:grpSpPr bwMode="auto">
            <a:xfrm>
              <a:off x="547048" y="2549857"/>
              <a:ext cx="5543550" cy="269543"/>
              <a:chOff x="742950" y="2609849"/>
              <a:chExt cx="5334000" cy="240792"/>
            </a:xfrm>
          </p:grpSpPr>
          <p:sp>
            <p:nvSpPr>
              <p:cNvPr id="39" name="Rounded Rectangle 38"/>
              <p:cNvSpPr/>
              <p:nvPr/>
            </p:nvSpPr>
            <p:spPr>
              <a:xfrm>
                <a:off x="743565" y="2622315"/>
                <a:ext cx="5334000" cy="212725"/>
              </a:xfrm>
              <a:prstGeom prst="roundRect">
                <a:avLst/>
              </a:prstGeom>
              <a:no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600" dirty="0">
                  <a:solidFill>
                    <a:schemeClr val="bg1"/>
                  </a:solidFill>
                </a:endParaRPr>
              </a:p>
            </p:txBody>
          </p:sp>
          <p:sp>
            <p:nvSpPr>
              <p:cNvPr id="40" name="Rectangle 39"/>
              <p:cNvSpPr/>
              <p:nvPr/>
            </p:nvSpPr>
            <p:spPr>
              <a:xfrm>
                <a:off x="1638675" y="2609552"/>
                <a:ext cx="3050401" cy="24108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1600" dirty="0" smtClean="0">
                    <a:solidFill>
                      <a:schemeClr val="bg1"/>
                    </a:solidFill>
                  </a:rPr>
                  <a:t>Наименьшая стоимость</a:t>
                </a:r>
                <a:endParaRPr lang="en-US" sz="1600" dirty="0">
                  <a:solidFill>
                    <a:schemeClr val="bg1"/>
                  </a:solidFill>
                </a:endParaRPr>
              </a:p>
            </p:txBody>
          </p:sp>
        </p:grpSp>
        <p:sp>
          <p:nvSpPr>
            <p:cNvPr id="37" name="Oval 36"/>
            <p:cNvSpPr/>
            <p:nvPr/>
          </p:nvSpPr>
          <p:spPr>
            <a:xfrm>
              <a:off x="6751637" y="3303587"/>
              <a:ext cx="403225" cy="40322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8" name="Oval 37"/>
            <p:cNvSpPr/>
            <p:nvPr/>
          </p:nvSpPr>
          <p:spPr>
            <a:xfrm>
              <a:off x="2497137" y="3303587"/>
              <a:ext cx="461963" cy="40322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29700" name="Rectangle 2"/>
          <p:cNvSpPr>
            <a:spLocks noChangeArrowheads="1"/>
          </p:cNvSpPr>
          <p:nvPr/>
        </p:nvSpPr>
        <p:spPr bwMode="gray">
          <a:xfrm>
            <a:off x="536575" y="882650"/>
            <a:ext cx="8683625" cy="387350"/>
          </a:xfrm>
          <a:prstGeom prst="rect">
            <a:avLst/>
          </a:prstGeom>
          <a:noFill/>
          <a:ln w="9525" algn="ctr">
            <a:noFill/>
            <a:miter lim="800000"/>
            <a:headEnd/>
            <a:tailEnd/>
          </a:ln>
        </p:spPr>
        <p:txBody>
          <a:bodyPr lIns="0" tIns="0" rIns="0" bIns="0"/>
          <a:lstStyle/>
          <a:p>
            <a:pPr eaLnBrk="0" hangingPunct="0">
              <a:lnSpc>
                <a:spcPct val="90000"/>
              </a:lnSpc>
            </a:pPr>
            <a:r>
              <a:rPr lang="ru-RU" sz="1600" dirty="0" err="1" smtClean="0"/>
              <a:t>Флеш</a:t>
            </a:r>
            <a:r>
              <a:rPr lang="ru-RU" sz="1600" dirty="0" smtClean="0"/>
              <a:t> диски наиболее эффективные</a:t>
            </a:r>
            <a:endParaRPr lang="en-US" sz="1600" dirty="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bwMode="gray">
          <a:xfrm rot="16200000">
            <a:off x="-588648" y="2373904"/>
            <a:ext cx="4500748" cy="2493820"/>
          </a:xfrm>
          <a:prstGeom prst="roundRect">
            <a:avLst>
              <a:gd name="adj" fmla="val 3496"/>
            </a:avLst>
          </a:prstGeom>
          <a:gradFill flip="none" rotWithShape="1">
            <a:gsLst>
              <a:gs pos="0">
                <a:schemeClr val="bg2">
                  <a:lumMod val="20000"/>
                  <a:lumOff val="80000"/>
                </a:schemeClr>
              </a:gs>
              <a:gs pos="100000">
                <a:schemeClr val="bg1">
                  <a:alpha val="0"/>
                </a:schemeClr>
              </a:gs>
            </a:gsLst>
            <a:lin ang="10800000" scaled="1"/>
            <a:tileRect/>
          </a:gradFill>
          <a:ln w="12700">
            <a:gradFill>
              <a:gsLst>
                <a:gs pos="0">
                  <a:schemeClr val="bg2">
                    <a:lumMod val="40000"/>
                    <a:lumOff val="60000"/>
                  </a:schemeClr>
                </a:gs>
                <a:gs pos="100000">
                  <a:schemeClr val="bg1">
                    <a:alpha val="0"/>
                  </a:schemeClr>
                </a:gs>
              </a:gsLst>
              <a:lin ang="108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Ins="365760" anchor="ctr"/>
          <a:lstStyle/>
          <a:p>
            <a:pPr algn="r">
              <a:defRPr/>
            </a:pPr>
            <a:endParaRPr lang="en-US" sz="1600" dirty="0">
              <a:solidFill>
                <a:schemeClr val="bg2"/>
              </a:solidFill>
            </a:endParaRPr>
          </a:p>
        </p:txBody>
      </p:sp>
      <p:pic>
        <p:nvPicPr>
          <p:cNvPr id="14341" name="Picture 4" descr="disc blue"/>
          <p:cNvPicPr>
            <a:picLocks noChangeAspect="1" noChangeArrowheads="1"/>
          </p:cNvPicPr>
          <p:nvPr/>
        </p:nvPicPr>
        <p:blipFill>
          <a:blip r:embed="rId2" cstate="print"/>
          <a:srcRect/>
          <a:stretch>
            <a:fillRect/>
          </a:stretch>
        </p:blipFill>
        <p:spPr bwMode="gray">
          <a:xfrm>
            <a:off x="1365250" y="5119688"/>
            <a:ext cx="612775" cy="531812"/>
          </a:xfrm>
          <a:prstGeom prst="rect">
            <a:avLst/>
          </a:prstGeom>
          <a:noFill/>
          <a:ln w="9525">
            <a:noFill/>
            <a:miter lim="800000"/>
            <a:headEnd/>
            <a:tailEnd/>
          </a:ln>
        </p:spPr>
      </p:pic>
      <p:sp>
        <p:nvSpPr>
          <p:cNvPr id="14342" name="Text Box 19"/>
          <p:cNvSpPr txBox="1">
            <a:spLocks noChangeArrowheads="1"/>
          </p:cNvSpPr>
          <p:nvPr/>
        </p:nvSpPr>
        <p:spPr bwMode="gray">
          <a:xfrm>
            <a:off x="1525588" y="5345113"/>
            <a:ext cx="290512" cy="185737"/>
          </a:xfrm>
          <a:prstGeom prst="rect">
            <a:avLst/>
          </a:prstGeom>
          <a:noFill/>
          <a:ln w="12700" algn="ctr">
            <a:noFill/>
            <a:miter lim="800000"/>
            <a:headEnd/>
            <a:tailEnd/>
          </a:ln>
        </p:spPr>
        <p:txBody>
          <a:bodyPr wrap="none" lIns="0" tIns="0" rIns="0" bIns="0">
            <a:spAutoFit/>
          </a:bodyPr>
          <a:lstStyle/>
          <a:p>
            <a:pPr algn="ctr"/>
            <a:r>
              <a:rPr lang="en-US" sz="1200">
                <a:solidFill>
                  <a:schemeClr val="bg1"/>
                </a:solidFill>
                <a:latin typeface="MetaMediumLF-Roman" pitchFamily="34" charset="0"/>
              </a:rPr>
              <a:t>HDD</a:t>
            </a:r>
          </a:p>
        </p:txBody>
      </p:sp>
      <p:sp>
        <p:nvSpPr>
          <p:cNvPr id="7" name="Rectangle 12"/>
          <p:cNvSpPr>
            <a:spLocks noChangeArrowheads="1"/>
          </p:cNvSpPr>
          <p:nvPr/>
        </p:nvSpPr>
        <p:spPr bwMode="gray">
          <a:xfrm>
            <a:off x="984250" y="3176588"/>
            <a:ext cx="1371600" cy="685800"/>
          </a:xfrm>
          <a:prstGeom prst="rect">
            <a:avLst/>
          </a:prstGeom>
          <a:solidFill>
            <a:srgbClr val="777777"/>
          </a:solidFill>
          <a:ln w="9525">
            <a:noFill/>
            <a:miter lim="800000"/>
            <a:headEnd/>
            <a:tailEnd/>
          </a:ln>
          <a:effectLst>
            <a:outerShdw blurRad="254000" dist="127000" dir="2700000" algn="tl" rotWithShape="0">
              <a:prstClr val="black">
                <a:alpha val="40000"/>
              </a:prstClr>
            </a:outerShdw>
          </a:effectLst>
        </p:spPr>
        <p:txBody>
          <a:bodyPr wrap="none" anchor="ctr"/>
          <a:lstStyle/>
          <a:p>
            <a:pPr algn="ctr">
              <a:defRPr/>
            </a:pPr>
            <a:endParaRPr lang="en-US" dirty="0">
              <a:latin typeface="MetaMediumLF-Roman" pitchFamily="34" charset="0"/>
              <a:cs typeface="Arial" charset="0"/>
            </a:endParaRPr>
          </a:p>
        </p:txBody>
      </p:sp>
      <p:sp>
        <p:nvSpPr>
          <p:cNvPr id="14344" name="Rectangle 77"/>
          <p:cNvSpPr>
            <a:spLocks noChangeArrowheads="1"/>
          </p:cNvSpPr>
          <p:nvPr/>
        </p:nvSpPr>
        <p:spPr bwMode="gray">
          <a:xfrm>
            <a:off x="1098550" y="3328988"/>
            <a:ext cx="1143000" cy="381000"/>
          </a:xfrm>
          <a:prstGeom prst="rect">
            <a:avLst/>
          </a:prstGeom>
          <a:solidFill>
            <a:schemeClr val="tx2"/>
          </a:solidFill>
          <a:ln w="12700" algn="ctr">
            <a:solidFill>
              <a:schemeClr val="bg1"/>
            </a:solidFill>
            <a:miter lim="800000"/>
            <a:headEnd/>
            <a:tailEnd/>
          </a:ln>
        </p:spPr>
        <p:txBody>
          <a:bodyPr lIns="0" tIns="0" rIns="0" bIns="0" anchor="ctr"/>
          <a:lstStyle/>
          <a:p>
            <a:pPr algn="ctr"/>
            <a:endParaRPr lang="en-US">
              <a:latin typeface="MetaMediumLF-Roman" pitchFamily="34" charset="0"/>
            </a:endParaRPr>
          </a:p>
        </p:txBody>
      </p:sp>
      <p:sp>
        <p:nvSpPr>
          <p:cNvPr id="14345" name="Rectangle 78"/>
          <p:cNvSpPr>
            <a:spLocks noChangeArrowheads="1"/>
          </p:cNvSpPr>
          <p:nvPr/>
        </p:nvSpPr>
        <p:spPr bwMode="gray">
          <a:xfrm>
            <a:off x="1258888" y="3457575"/>
            <a:ext cx="822325" cy="155575"/>
          </a:xfrm>
          <a:prstGeom prst="rect">
            <a:avLst/>
          </a:prstGeom>
          <a:noFill/>
          <a:ln w="12700">
            <a:noFill/>
            <a:miter lim="800000"/>
            <a:headEnd/>
            <a:tailEnd/>
          </a:ln>
        </p:spPr>
        <p:txBody>
          <a:bodyPr wrap="none" lIns="0" tIns="0" rIns="0" bIns="0">
            <a:spAutoFit/>
          </a:bodyPr>
          <a:lstStyle/>
          <a:p>
            <a:pPr algn="ctr" eaLnBrk="0" hangingPunct="0">
              <a:lnSpc>
                <a:spcPct val="85000"/>
              </a:lnSpc>
            </a:pPr>
            <a:r>
              <a:rPr lang="en-US" sz="1200">
                <a:solidFill>
                  <a:schemeClr val="bg1"/>
                </a:solidFill>
                <a:latin typeface="MetaMediumLF-Roman" pitchFamily="34" charset="0"/>
              </a:rPr>
              <a:t>DRAM Cache</a:t>
            </a:r>
          </a:p>
        </p:txBody>
      </p:sp>
      <p:pic>
        <p:nvPicPr>
          <p:cNvPr id="10" name="Picture 6" descr="server"/>
          <p:cNvPicPr>
            <a:picLocks noChangeAspect="1" noChangeArrowheads="1"/>
          </p:cNvPicPr>
          <p:nvPr/>
        </p:nvPicPr>
        <p:blipFill>
          <a:blip r:embed="rId3" cstate="print"/>
          <a:srcRect/>
          <a:stretch>
            <a:fillRect/>
          </a:stretch>
        </p:blipFill>
        <p:spPr bwMode="gray">
          <a:xfrm>
            <a:off x="1428750" y="2033588"/>
            <a:ext cx="485775" cy="700087"/>
          </a:xfrm>
          <a:prstGeom prst="rect">
            <a:avLst/>
          </a:prstGeom>
          <a:noFill/>
          <a:effectLst>
            <a:outerShdw blurRad="254000" dist="127000" dir="2700000" algn="tl" rotWithShape="0">
              <a:prstClr val="black">
                <a:alpha val="40000"/>
              </a:prstClr>
            </a:outerShdw>
          </a:effectLst>
        </p:spPr>
      </p:pic>
      <p:cxnSp>
        <p:nvCxnSpPr>
          <p:cNvPr id="11" name="Straight Arrow Connector 10"/>
          <p:cNvCxnSpPr>
            <a:stCxn id="14344" idx="0"/>
            <a:endCxn id="10" idx="2"/>
          </p:cNvCxnSpPr>
          <p:nvPr/>
        </p:nvCxnSpPr>
        <p:spPr bwMode="gray">
          <a:xfrm rot="5400000" flipH="1" flipV="1">
            <a:off x="1373187" y="3030538"/>
            <a:ext cx="595313" cy="1588"/>
          </a:xfrm>
          <a:prstGeom prst="straightConnector1">
            <a:avLst/>
          </a:prstGeom>
          <a:ln w="38100">
            <a:solidFill>
              <a:schemeClr val="tx1">
                <a:lumMod val="75000"/>
                <a:lumOff val="2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a:endCxn id="14344" idx="2"/>
          </p:cNvCxnSpPr>
          <p:nvPr/>
        </p:nvCxnSpPr>
        <p:spPr bwMode="gray">
          <a:xfrm rot="16200000" flipV="1">
            <a:off x="965994" y="4414044"/>
            <a:ext cx="1409700" cy="1588"/>
          </a:xfrm>
          <a:prstGeom prst="straightConnector1">
            <a:avLst/>
          </a:prstGeom>
          <a:ln w="38100">
            <a:solidFill>
              <a:schemeClr val="tx1">
                <a:lumMod val="75000"/>
                <a:lumOff val="2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4349" name="TextBox 12"/>
          <p:cNvSpPr txBox="1">
            <a:spLocks noChangeArrowheads="1"/>
          </p:cNvSpPr>
          <p:nvPr/>
        </p:nvSpPr>
        <p:spPr bwMode="gray">
          <a:xfrm>
            <a:off x="1670050" y="4673600"/>
            <a:ext cx="1143000" cy="461963"/>
          </a:xfrm>
          <a:prstGeom prst="rect">
            <a:avLst/>
          </a:prstGeom>
          <a:noFill/>
          <a:ln w="9525">
            <a:noFill/>
            <a:miter lim="800000"/>
            <a:headEnd/>
            <a:tailEnd/>
          </a:ln>
        </p:spPr>
        <p:txBody>
          <a:bodyPr>
            <a:spAutoFit/>
          </a:bodyPr>
          <a:lstStyle/>
          <a:p>
            <a:r>
              <a:rPr lang="en-US" sz="1200">
                <a:solidFill>
                  <a:schemeClr val="bg2"/>
                </a:solidFill>
                <a:latin typeface="MetaMediumLF-Roman" pitchFamily="34" charset="0"/>
              </a:rPr>
              <a:t>80% I/O </a:t>
            </a:r>
            <a:br>
              <a:rPr lang="en-US" sz="1200">
                <a:solidFill>
                  <a:schemeClr val="bg2"/>
                </a:solidFill>
                <a:latin typeface="MetaMediumLF-Roman" pitchFamily="34" charset="0"/>
              </a:rPr>
            </a:br>
            <a:r>
              <a:rPr lang="ru-RU" sz="1200">
                <a:latin typeface="MetaMediumLF-Roman" pitchFamily="34" charset="0"/>
              </a:rPr>
              <a:t>с диска</a:t>
            </a:r>
            <a:endParaRPr lang="en-US" sz="1200">
              <a:solidFill>
                <a:schemeClr val="bg2"/>
              </a:solidFill>
              <a:latin typeface="MetaMediumLF-Roman" pitchFamily="34" charset="0"/>
            </a:endParaRPr>
          </a:p>
        </p:txBody>
      </p:sp>
      <p:sp>
        <p:nvSpPr>
          <p:cNvPr id="14350" name="TextBox 13"/>
          <p:cNvSpPr txBox="1">
            <a:spLocks noChangeArrowheads="1"/>
          </p:cNvSpPr>
          <p:nvPr/>
        </p:nvSpPr>
        <p:spPr bwMode="gray">
          <a:xfrm>
            <a:off x="874713" y="1423988"/>
            <a:ext cx="1600200" cy="369887"/>
          </a:xfrm>
          <a:prstGeom prst="rect">
            <a:avLst/>
          </a:prstGeom>
          <a:noFill/>
          <a:ln w="9525">
            <a:noFill/>
            <a:miter lim="800000"/>
            <a:headEnd/>
            <a:tailEnd/>
          </a:ln>
        </p:spPr>
        <p:txBody>
          <a:bodyPr>
            <a:spAutoFit/>
          </a:bodyPr>
          <a:lstStyle/>
          <a:p>
            <a:pPr algn="ctr"/>
            <a:r>
              <a:rPr lang="ru-RU">
                <a:solidFill>
                  <a:schemeClr val="bg2"/>
                </a:solidFill>
                <a:latin typeface="MetaMediumLF-Roman" pitchFamily="34" charset="0"/>
              </a:rPr>
              <a:t>Без </a:t>
            </a:r>
            <a:r>
              <a:rPr lang="en-US">
                <a:solidFill>
                  <a:schemeClr val="bg2"/>
                </a:solidFill>
                <a:latin typeface="MetaMediumLF-Roman" pitchFamily="34" charset="0"/>
              </a:rPr>
              <a:t>FAST</a:t>
            </a:r>
          </a:p>
        </p:txBody>
      </p:sp>
      <p:sp>
        <p:nvSpPr>
          <p:cNvPr id="14351" name="TextBox 14"/>
          <p:cNvSpPr txBox="1">
            <a:spLocks noChangeArrowheads="1"/>
          </p:cNvSpPr>
          <p:nvPr/>
        </p:nvSpPr>
        <p:spPr bwMode="gray">
          <a:xfrm>
            <a:off x="431800" y="2184400"/>
            <a:ext cx="1060450" cy="646113"/>
          </a:xfrm>
          <a:prstGeom prst="rect">
            <a:avLst/>
          </a:prstGeom>
          <a:noFill/>
          <a:ln w="9525">
            <a:noFill/>
            <a:miter lim="800000"/>
            <a:headEnd/>
            <a:tailEnd/>
          </a:ln>
        </p:spPr>
        <p:txBody>
          <a:bodyPr>
            <a:spAutoFit/>
          </a:bodyPr>
          <a:lstStyle/>
          <a:p>
            <a:pPr algn="r"/>
            <a:r>
              <a:rPr lang="ru-RU" sz="1200">
                <a:latin typeface="MetaMediumLF-Roman" pitchFamily="34" charset="0"/>
              </a:rPr>
              <a:t>Сервер приложений</a:t>
            </a:r>
            <a:r>
              <a:rPr lang="en-US" sz="1200">
                <a:solidFill>
                  <a:schemeClr val="bg2"/>
                </a:solidFill>
                <a:latin typeface="MetaMediumLF-Roman" pitchFamily="34" charset="0"/>
              </a:rPr>
              <a:t/>
            </a:r>
            <a:br>
              <a:rPr lang="en-US" sz="1200">
                <a:solidFill>
                  <a:schemeClr val="bg2"/>
                </a:solidFill>
                <a:latin typeface="MetaMediumLF-Roman" pitchFamily="34" charset="0"/>
              </a:rPr>
            </a:br>
            <a:endParaRPr lang="en-US" sz="1200">
              <a:solidFill>
                <a:schemeClr val="bg2"/>
              </a:solidFill>
              <a:latin typeface="MetaMediumLF-Roman" pitchFamily="34" charset="0"/>
            </a:endParaRPr>
          </a:p>
        </p:txBody>
      </p:sp>
      <p:sp>
        <p:nvSpPr>
          <p:cNvPr id="14352" name="TextBox 15"/>
          <p:cNvSpPr txBox="1">
            <a:spLocks noChangeArrowheads="1"/>
          </p:cNvSpPr>
          <p:nvPr/>
        </p:nvSpPr>
        <p:spPr bwMode="gray">
          <a:xfrm>
            <a:off x="539750" y="2717800"/>
            <a:ext cx="1104900" cy="461963"/>
          </a:xfrm>
          <a:prstGeom prst="rect">
            <a:avLst/>
          </a:prstGeom>
          <a:noFill/>
          <a:ln w="9525">
            <a:noFill/>
            <a:miter lim="800000"/>
            <a:headEnd/>
            <a:tailEnd/>
          </a:ln>
        </p:spPr>
        <p:txBody>
          <a:bodyPr>
            <a:spAutoFit/>
          </a:bodyPr>
          <a:lstStyle/>
          <a:p>
            <a:pPr algn="r"/>
            <a:r>
              <a:rPr lang="ru-RU" sz="1200">
                <a:latin typeface="MetaMediumLF-Roman" pitchFamily="34" charset="0"/>
              </a:rPr>
              <a:t>Контроллер СХД</a:t>
            </a:r>
            <a:endParaRPr lang="en-US" sz="1200">
              <a:latin typeface="MetaMediumLF-Roman" pitchFamily="34" charset="0"/>
            </a:endParaRPr>
          </a:p>
        </p:txBody>
      </p:sp>
      <p:sp>
        <p:nvSpPr>
          <p:cNvPr id="17" name="Rounded Rectangle 16"/>
          <p:cNvSpPr/>
          <p:nvPr/>
        </p:nvSpPr>
        <p:spPr bwMode="gray">
          <a:xfrm>
            <a:off x="1846263" y="2676525"/>
            <a:ext cx="795337" cy="460375"/>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bg1"/>
              </a:solidFill>
              <a:latin typeface="MetaMediumLF-Roman" pitchFamily="34" charset="0"/>
            </a:endParaRPr>
          </a:p>
        </p:txBody>
      </p:sp>
      <p:sp>
        <p:nvSpPr>
          <p:cNvPr id="14354" name="TextBox 17"/>
          <p:cNvSpPr txBox="1">
            <a:spLocks noChangeArrowheads="1"/>
          </p:cNvSpPr>
          <p:nvPr/>
        </p:nvSpPr>
        <p:spPr bwMode="gray">
          <a:xfrm>
            <a:off x="1846263" y="2681288"/>
            <a:ext cx="1087437" cy="461962"/>
          </a:xfrm>
          <a:prstGeom prst="rect">
            <a:avLst/>
          </a:prstGeom>
          <a:noFill/>
          <a:ln w="9525">
            <a:noFill/>
            <a:miter lim="800000"/>
            <a:headEnd/>
            <a:tailEnd/>
          </a:ln>
        </p:spPr>
        <p:txBody>
          <a:bodyPr>
            <a:spAutoFit/>
          </a:bodyPr>
          <a:lstStyle/>
          <a:p>
            <a:r>
              <a:rPr lang="en-US" sz="1200">
                <a:solidFill>
                  <a:schemeClr val="bg1"/>
                </a:solidFill>
                <a:latin typeface="MetaMediumLF-Roman" pitchFamily="34" charset="0"/>
              </a:rPr>
              <a:t>20%  I/O </a:t>
            </a:r>
            <a:br>
              <a:rPr lang="en-US" sz="1200">
                <a:solidFill>
                  <a:schemeClr val="bg1"/>
                </a:solidFill>
                <a:latin typeface="MetaMediumLF-Roman" pitchFamily="34" charset="0"/>
              </a:rPr>
            </a:br>
            <a:r>
              <a:rPr lang="ru-RU" sz="1200">
                <a:solidFill>
                  <a:schemeClr val="bg1"/>
                </a:solidFill>
                <a:latin typeface="MetaMediumLF-Roman" pitchFamily="34" charset="0"/>
              </a:rPr>
              <a:t>из кэша</a:t>
            </a:r>
            <a:endParaRPr lang="en-US" sz="1200">
              <a:solidFill>
                <a:schemeClr val="bg1"/>
              </a:solidFill>
              <a:latin typeface="MetaMediumLF-Roman" pitchFamily="34" charset="0"/>
            </a:endParaRPr>
          </a:p>
        </p:txBody>
      </p:sp>
      <p:grpSp>
        <p:nvGrpSpPr>
          <p:cNvPr id="2" name="Group 25"/>
          <p:cNvGrpSpPr>
            <a:grpSpLocks/>
          </p:cNvGrpSpPr>
          <p:nvPr/>
        </p:nvGrpSpPr>
        <p:grpSpPr bwMode="auto">
          <a:xfrm>
            <a:off x="6088063" y="1357313"/>
            <a:ext cx="2794000" cy="4500562"/>
            <a:chOff x="6088072" y="1649841"/>
            <a:chExt cx="2794392" cy="4500748"/>
          </a:xfrm>
        </p:grpSpPr>
        <p:sp>
          <p:nvSpPr>
            <p:cNvPr id="20" name="Rounded Rectangle 19"/>
            <p:cNvSpPr/>
            <p:nvPr/>
          </p:nvSpPr>
          <p:spPr bwMode="gray">
            <a:xfrm rot="16200000">
              <a:off x="5084608" y="2653305"/>
              <a:ext cx="4500748" cy="2493820"/>
            </a:xfrm>
            <a:prstGeom prst="roundRect">
              <a:avLst>
                <a:gd name="adj" fmla="val 3496"/>
              </a:avLst>
            </a:prstGeom>
            <a:gradFill flip="none" rotWithShape="1">
              <a:gsLst>
                <a:gs pos="0">
                  <a:schemeClr val="bg2">
                    <a:lumMod val="20000"/>
                    <a:lumOff val="80000"/>
                  </a:schemeClr>
                </a:gs>
                <a:gs pos="100000">
                  <a:schemeClr val="bg1">
                    <a:alpha val="0"/>
                  </a:schemeClr>
                </a:gs>
              </a:gsLst>
              <a:lin ang="10800000" scaled="1"/>
              <a:tileRect/>
            </a:gradFill>
            <a:ln w="12700">
              <a:gradFill>
                <a:gsLst>
                  <a:gs pos="0">
                    <a:schemeClr val="bg2">
                      <a:lumMod val="40000"/>
                      <a:lumOff val="60000"/>
                    </a:schemeClr>
                  </a:gs>
                  <a:gs pos="100000">
                    <a:schemeClr val="bg1">
                      <a:alpha val="0"/>
                    </a:schemeClr>
                  </a:gs>
                </a:gsLst>
                <a:lin ang="108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Ins="365760" anchor="ctr"/>
            <a:lstStyle/>
            <a:p>
              <a:pPr algn="r">
                <a:defRPr/>
              </a:pPr>
              <a:endParaRPr lang="en-US" sz="1600" dirty="0">
                <a:solidFill>
                  <a:schemeClr val="bg2"/>
                </a:solidFill>
              </a:endParaRPr>
            </a:p>
          </p:txBody>
        </p:sp>
        <p:sp>
          <p:nvSpPr>
            <p:cNvPr id="21" name="Rectangle 20"/>
            <p:cNvSpPr/>
            <p:nvPr/>
          </p:nvSpPr>
          <p:spPr>
            <a:xfrm>
              <a:off x="7020065" y="3848619"/>
              <a:ext cx="76211" cy="15240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22" name="Rectangle 21"/>
            <p:cNvSpPr/>
            <p:nvPr/>
          </p:nvSpPr>
          <p:spPr>
            <a:xfrm>
              <a:off x="7704374" y="3848619"/>
              <a:ext cx="76211" cy="15240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23" name="Rectangle 22"/>
            <p:cNvSpPr/>
            <p:nvPr/>
          </p:nvSpPr>
          <p:spPr>
            <a:xfrm>
              <a:off x="7210591" y="5453648"/>
              <a:ext cx="76211" cy="15240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24" name="Rectangle 23"/>
            <p:cNvSpPr/>
            <p:nvPr/>
          </p:nvSpPr>
          <p:spPr>
            <a:xfrm>
              <a:off x="7515434" y="5453648"/>
              <a:ext cx="76211" cy="15240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25" name="Rectangle 12"/>
            <p:cNvSpPr>
              <a:spLocks noChangeArrowheads="1"/>
            </p:cNvSpPr>
            <p:nvPr/>
          </p:nvSpPr>
          <p:spPr bwMode="gray">
            <a:xfrm>
              <a:off x="6734275" y="3469191"/>
              <a:ext cx="1371792" cy="685828"/>
            </a:xfrm>
            <a:prstGeom prst="rect">
              <a:avLst/>
            </a:prstGeom>
            <a:solidFill>
              <a:srgbClr val="777777"/>
            </a:solidFill>
            <a:ln w="9525">
              <a:noFill/>
              <a:miter lim="800000"/>
              <a:headEnd/>
              <a:tailEnd/>
            </a:ln>
            <a:effectLst>
              <a:outerShdw blurRad="254000" dist="127000" dir="2700000" algn="tl" rotWithShape="0">
                <a:prstClr val="black">
                  <a:alpha val="40000"/>
                </a:prstClr>
              </a:outerShdw>
            </a:effectLst>
          </p:spPr>
          <p:txBody>
            <a:bodyPr wrap="none" anchor="ctr"/>
            <a:lstStyle/>
            <a:p>
              <a:pPr algn="ctr">
                <a:defRPr/>
              </a:pPr>
              <a:endParaRPr lang="en-US" dirty="0">
                <a:latin typeface="MetaMediumLF-Roman" pitchFamily="34" charset="0"/>
                <a:cs typeface="Arial" charset="0"/>
              </a:endParaRPr>
            </a:p>
          </p:txBody>
        </p:sp>
        <p:sp>
          <p:nvSpPr>
            <p:cNvPr id="26" name="Rounded Rectangle 25"/>
            <p:cNvSpPr/>
            <p:nvPr/>
          </p:nvSpPr>
          <p:spPr bwMode="gray">
            <a:xfrm>
              <a:off x="6797784" y="3556507"/>
              <a:ext cx="1257476" cy="1371657"/>
            </a:xfrm>
            <a:prstGeom prst="roundRect">
              <a:avLst>
                <a:gd name="adj" fmla="val 5555"/>
              </a:avLst>
            </a:prstGeom>
            <a:solidFill>
              <a:schemeClr val="accent4">
                <a:alpha val="50000"/>
              </a:schemeClr>
            </a:solidFill>
            <a:ln>
              <a:solidFill>
                <a:srgbClr val="FFC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tx1"/>
                </a:solidFill>
                <a:latin typeface="MetaMediumLF-Roman" pitchFamily="34" charset="0"/>
              </a:endParaRPr>
            </a:p>
          </p:txBody>
        </p:sp>
        <p:grpSp>
          <p:nvGrpSpPr>
            <p:cNvPr id="3" name="Group 17"/>
            <p:cNvGrpSpPr>
              <a:grpSpLocks/>
            </p:cNvGrpSpPr>
            <p:nvPr/>
          </p:nvGrpSpPr>
          <p:grpSpPr bwMode="gray">
            <a:xfrm>
              <a:off x="7419250" y="5410200"/>
              <a:ext cx="613568" cy="531813"/>
              <a:chOff x="2544" y="2995"/>
              <a:chExt cx="720" cy="653"/>
            </a:xfrm>
            <a:effectLst>
              <a:outerShdw blurRad="254000" dist="127000" dir="2700000" algn="tl" rotWithShape="0">
                <a:prstClr val="black">
                  <a:alpha val="40000"/>
                </a:prstClr>
              </a:outerShdw>
            </a:effectLst>
          </p:grpSpPr>
          <p:pic>
            <p:nvPicPr>
              <p:cNvPr id="48" name="Picture 4" descr="disc blue"/>
              <p:cNvPicPr>
                <a:picLocks noChangeAspect="1" noChangeArrowheads="1"/>
              </p:cNvPicPr>
              <p:nvPr/>
            </p:nvPicPr>
            <p:blipFill>
              <a:blip r:embed="rId2" cstate="screen"/>
              <a:srcRect/>
              <a:stretch>
                <a:fillRect/>
              </a:stretch>
            </p:blipFill>
            <p:spPr bwMode="gray">
              <a:xfrm>
                <a:off x="2544" y="2995"/>
                <a:ext cx="720" cy="653"/>
              </a:xfrm>
              <a:prstGeom prst="rect">
                <a:avLst/>
              </a:prstGeom>
              <a:noFill/>
              <a:ln w="9525">
                <a:noFill/>
                <a:miter lim="800000"/>
                <a:headEnd/>
                <a:tailEnd/>
              </a:ln>
            </p:spPr>
          </p:pic>
          <p:sp>
            <p:nvSpPr>
              <p:cNvPr id="49" name="Text Box 19"/>
              <p:cNvSpPr txBox="1">
                <a:spLocks noChangeArrowheads="1"/>
              </p:cNvSpPr>
              <p:nvPr/>
            </p:nvSpPr>
            <p:spPr bwMode="gray">
              <a:xfrm>
                <a:off x="2708" y="3272"/>
                <a:ext cx="389" cy="227"/>
              </a:xfrm>
              <a:prstGeom prst="rect">
                <a:avLst/>
              </a:prstGeom>
              <a:noFill/>
              <a:ln w="12700" algn="ctr">
                <a:noFill/>
                <a:miter lim="800000"/>
                <a:headEnd/>
                <a:tailEnd/>
              </a:ln>
            </p:spPr>
            <p:txBody>
              <a:bodyPr wrap="none" lIns="0" tIns="0" rIns="0" bIns="0">
                <a:spAutoFit/>
              </a:bodyPr>
              <a:lstStyle/>
              <a:p>
                <a:pPr algn="ctr">
                  <a:defRPr/>
                </a:pPr>
                <a:r>
                  <a:rPr lang="en-US" sz="1200" dirty="0">
                    <a:solidFill>
                      <a:schemeClr val="bg1"/>
                    </a:solidFill>
                    <a:latin typeface="MetaMediumLF-Roman" pitchFamily="34" charset="0"/>
                    <a:cs typeface="Arial" charset="0"/>
                  </a:rPr>
                  <a:t>HDD</a:t>
                </a:r>
              </a:p>
            </p:txBody>
          </p:sp>
        </p:grpSp>
        <p:sp>
          <p:nvSpPr>
            <p:cNvPr id="14389" name="Rectangle 77"/>
            <p:cNvSpPr>
              <a:spLocks noChangeArrowheads="1"/>
            </p:cNvSpPr>
            <p:nvPr/>
          </p:nvSpPr>
          <p:spPr bwMode="gray">
            <a:xfrm>
              <a:off x="6849286" y="3621087"/>
              <a:ext cx="1142999" cy="381000"/>
            </a:xfrm>
            <a:prstGeom prst="rect">
              <a:avLst/>
            </a:prstGeom>
            <a:solidFill>
              <a:schemeClr val="tx2"/>
            </a:solidFill>
            <a:ln w="12700" algn="ctr">
              <a:solidFill>
                <a:schemeClr val="bg1"/>
              </a:solidFill>
              <a:miter lim="800000"/>
              <a:headEnd/>
              <a:tailEnd/>
            </a:ln>
          </p:spPr>
          <p:txBody>
            <a:bodyPr lIns="0" tIns="0" rIns="0" bIns="0" anchor="ctr"/>
            <a:lstStyle/>
            <a:p>
              <a:pPr algn="ctr"/>
              <a:endParaRPr lang="en-US">
                <a:latin typeface="MetaMediumLF-Roman" pitchFamily="34" charset="0"/>
              </a:endParaRPr>
            </a:p>
          </p:txBody>
        </p:sp>
        <p:pic>
          <p:nvPicPr>
            <p:cNvPr id="29" name="Picture 6" descr="server"/>
            <p:cNvPicPr>
              <a:picLocks noChangeAspect="1" noChangeArrowheads="1"/>
            </p:cNvPicPr>
            <p:nvPr/>
          </p:nvPicPr>
          <p:blipFill>
            <a:blip r:embed="rId3" cstate="print"/>
            <a:srcRect/>
            <a:stretch>
              <a:fillRect/>
            </a:stretch>
          </p:blipFill>
          <p:spPr bwMode="gray">
            <a:xfrm>
              <a:off x="7178837" y="2326144"/>
              <a:ext cx="487431" cy="698529"/>
            </a:xfrm>
            <a:prstGeom prst="rect">
              <a:avLst/>
            </a:prstGeom>
            <a:noFill/>
            <a:effectLst>
              <a:outerShdw blurRad="254000" dist="127000" dir="2700000" algn="tl" rotWithShape="0">
                <a:prstClr val="black">
                  <a:alpha val="40000"/>
                </a:prstClr>
              </a:outerShdw>
            </a:effectLst>
          </p:spPr>
        </p:pic>
        <p:sp>
          <p:nvSpPr>
            <p:cNvPr id="14391" name="TextBox 29"/>
            <p:cNvSpPr txBox="1">
              <a:spLocks noChangeArrowheads="1"/>
            </p:cNvSpPr>
            <p:nvPr/>
          </p:nvSpPr>
          <p:spPr bwMode="gray">
            <a:xfrm>
              <a:off x="6348025" y="1715869"/>
              <a:ext cx="2126315" cy="646331"/>
            </a:xfrm>
            <a:prstGeom prst="rect">
              <a:avLst/>
            </a:prstGeom>
            <a:noFill/>
            <a:ln w="9525">
              <a:noFill/>
              <a:miter lim="800000"/>
              <a:headEnd/>
              <a:tailEnd/>
            </a:ln>
          </p:spPr>
          <p:txBody>
            <a:bodyPr>
              <a:spAutoFit/>
            </a:bodyPr>
            <a:lstStyle/>
            <a:p>
              <a:pPr algn="ctr"/>
              <a:r>
                <a:rPr lang="en-US">
                  <a:solidFill>
                    <a:schemeClr val="accent1"/>
                  </a:solidFill>
                  <a:latin typeface="MetaMediumLF-Roman" pitchFamily="34" charset="0"/>
                </a:rPr>
                <a:t>FAST Cache +</a:t>
              </a:r>
            </a:p>
            <a:p>
              <a:pPr algn="ctr"/>
              <a:r>
                <a:rPr lang="en-US">
                  <a:solidFill>
                    <a:schemeClr val="accent1"/>
                  </a:solidFill>
                  <a:latin typeface="MetaMediumLF-Roman" pitchFamily="34" charset="0"/>
                </a:rPr>
                <a:t> FAST VP</a:t>
              </a:r>
            </a:p>
          </p:txBody>
        </p:sp>
        <p:sp>
          <p:nvSpPr>
            <p:cNvPr id="14392" name="TextBox 30"/>
            <p:cNvSpPr txBox="1">
              <a:spLocks noChangeArrowheads="1"/>
            </p:cNvSpPr>
            <p:nvPr/>
          </p:nvSpPr>
          <p:spPr bwMode="gray">
            <a:xfrm>
              <a:off x="6159731" y="2459335"/>
              <a:ext cx="1070554" cy="461665"/>
            </a:xfrm>
            <a:prstGeom prst="rect">
              <a:avLst/>
            </a:prstGeom>
            <a:noFill/>
            <a:ln w="9525">
              <a:noFill/>
              <a:miter lim="800000"/>
              <a:headEnd/>
              <a:tailEnd/>
            </a:ln>
          </p:spPr>
          <p:txBody>
            <a:bodyPr>
              <a:spAutoFit/>
            </a:bodyPr>
            <a:lstStyle/>
            <a:p>
              <a:pPr algn="r"/>
              <a:r>
                <a:rPr lang="ru-RU" sz="1200">
                  <a:latin typeface="MetaMediumLF-Roman" pitchFamily="34" charset="0"/>
                </a:rPr>
                <a:t>Сервер приложений</a:t>
              </a:r>
              <a:endParaRPr lang="en-US" sz="1200">
                <a:latin typeface="MetaMediumLF-Roman" pitchFamily="34" charset="0"/>
              </a:endParaRPr>
            </a:p>
          </p:txBody>
        </p:sp>
        <p:sp>
          <p:nvSpPr>
            <p:cNvPr id="14393" name="TextBox 31"/>
            <p:cNvSpPr txBox="1">
              <a:spLocks noChangeArrowheads="1"/>
            </p:cNvSpPr>
            <p:nvPr/>
          </p:nvSpPr>
          <p:spPr bwMode="gray">
            <a:xfrm>
              <a:off x="6226233" y="3009900"/>
              <a:ext cx="1194552" cy="461665"/>
            </a:xfrm>
            <a:prstGeom prst="rect">
              <a:avLst/>
            </a:prstGeom>
            <a:noFill/>
            <a:ln w="9525">
              <a:noFill/>
              <a:miter lim="800000"/>
              <a:headEnd/>
              <a:tailEnd/>
            </a:ln>
          </p:spPr>
          <p:txBody>
            <a:bodyPr>
              <a:spAutoFit/>
            </a:bodyPr>
            <a:lstStyle/>
            <a:p>
              <a:pPr algn="r"/>
              <a:r>
                <a:rPr lang="ru-RU" sz="1200">
                  <a:latin typeface="MetaMediumLF-Roman" pitchFamily="34" charset="0"/>
                </a:rPr>
                <a:t>Контроллер СХД</a:t>
              </a:r>
              <a:endParaRPr lang="en-US" sz="1200">
                <a:latin typeface="MetaMediumLF-Roman" pitchFamily="34" charset="0"/>
              </a:endParaRPr>
            </a:p>
          </p:txBody>
        </p:sp>
        <p:sp>
          <p:nvSpPr>
            <p:cNvPr id="14394" name="Rectangle 78"/>
            <p:cNvSpPr>
              <a:spLocks noChangeArrowheads="1"/>
            </p:cNvSpPr>
            <p:nvPr/>
          </p:nvSpPr>
          <p:spPr bwMode="gray">
            <a:xfrm>
              <a:off x="6952434" y="3748990"/>
              <a:ext cx="937757" cy="156966"/>
            </a:xfrm>
            <a:prstGeom prst="rect">
              <a:avLst/>
            </a:prstGeom>
            <a:noFill/>
            <a:ln w="12700">
              <a:noFill/>
              <a:miter lim="800000"/>
              <a:headEnd/>
              <a:tailEnd/>
            </a:ln>
          </p:spPr>
          <p:txBody>
            <a:bodyPr wrap="none" lIns="0" tIns="0" rIns="0" bIns="0">
              <a:spAutoFit/>
            </a:bodyPr>
            <a:lstStyle/>
            <a:p>
              <a:pPr algn="ctr" eaLnBrk="0" hangingPunct="0">
                <a:lnSpc>
                  <a:spcPct val="85000"/>
                </a:lnSpc>
              </a:pPr>
              <a:r>
                <a:rPr lang="en-US" sz="1200">
                  <a:solidFill>
                    <a:schemeClr val="bg1"/>
                  </a:solidFill>
                  <a:latin typeface="MetaMediumLF-Roman" pitchFamily="34" charset="0"/>
                </a:rPr>
                <a:t>DRAM Cache</a:t>
              </a:r>
            </a:p>
          </p:txBody>
        </p:sp>
        <p:cxnSp>
          <p:nvCxnSpPr>
            <p:cNvPr id="34" name="Straight Arrow Connector 33"/>
            <p:cNvCxnSpPr>
              <a:stCxn id="14389" idx="0"/>
              <a:endCxn id="29" idx="2"/>
            </p:cNvCxnSpPr>
            <p:nvPr/>
          </p:nvCxnSpPr>
          <p:spPr bwMode="gray">
            <a:xfrm rot="5400000" flipH="1" flipV="1">
              <a:off x="7123297" y="3321547"/>
              <a:ext cx="596925" cy="3175"/>
            </a:xfrm>
            <a:prstGeom prst="straightConnector1">
              <a:avLst/>
            </a:prstGeom>
            <a:ln w="38100">
              <a:solidFill>
                <a:schemeClr val="tx1">
                  <a:lumMod val="75000"/>
                  <a:lumOff val="2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a:stCxn id="44" idx="0"/>
            </p:cNvCxnSpPr>
            <p:nvPr/>
          </p:nvCxnSpPr>
          <p:spPr bwMode="gray">
            <a:xfrm flipH="1" flipV="1">
              <a:off x="7723426" y="4001025"/>
              <a:ext cx="3175" cy="327039"/>
            </a:xfrm>
            <a:prstGeom prst="straightConnector1">
              <a:avLst/>
            </a:prstGeom>
            <a:ln w="38100">
              <a:solidFill>
                <a:schemeClr val="tx1">
                  <a:lumMod val="75000"/>
                  <a:lumOff val="2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p:nvPr/>
          </p:nvCxnSpPr>
          <p:spPr bwMode="gray">
            <a:xfrm flipH="1" flipV="1">
              <a:off x="7723426" y="4861486"/>
              <a:ext cx="4763" cy="549298"/>
            </a:xfrm>
            <a:prstGeom prst="straightConnector1">
              <a:avLst/>
            </a:prstGeom>
            <a:ln w="38100">
              <a:solidFill>
                <a:schemeClr val="tx1">
                  <a:lumMod val="75000"/>
                  <a:lumOff val="2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grpSp>
          <p:nvGrpSpPr>
            <p:cNvPr id="5" name="Group 43"/>
            <p:cNvGrpSpPr/>
            <p:nvPr/>
          </p:nvGrpSpPr>
          <p:grpSpPr bwMode="gray">
            <a:xfrm>
              <a:off x="7572684" y="2968144"/>
              <a:ext cx="822016" cy="466749"/>
              <a:chOff x="1435581" y="3025751"/>
              <a:chExt cx="724703" cy="466749"/>
            </a:xfrm>
            <a:solidFill>
              <a:schemeClr val="accent2"/>
            </a:solidFill>
            <a:effectLst>
              <a:outerShdw blurRad="50800" dist="38100" dir="2700000" algn="tl" rotWithShape="0">
                <a:prstClr val="black">
                  <a:alpha val="40000"/>
                </a:prstClr>
              </a:outerShdw>
            </a:effectLst>
          </p:grpSpPr>
          <p:sp>
            <p:nvSpPr>
              <p:cNvPr id="46" name="Rounded Rectangle 45"/>
              <p:cNvSpPr/>
              <p:nvPr/>
            </p:nvSpPr>
            <p:spPr bwMode="gray">
              <a:xfrm>
                <a:off x="1435581" y="3025751"/>
                <a:ext cx="713510" cy="460856"/>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bg1"/>
                  </a:solidFill>
                  <a:latin typeface="MetaMediumLF-Roman" pitchFamily="34" charset="0"/>
                </a:endParaRPr>
              </a:p>
            </p:txBody>
          </p:sp>
          <p:sp>
            <p:nvSpPr>
              <p:cNvPr id="47" name="TextBox 46"/>
              <p:cNvSpPr txBox="1"/>
              <p:nvPr/>
            </p:nvSpPr>
            <p:spPr bwMode="gray">
              <a:xfrm>
                <a:off x="1469167" y="3030835"/>
                <a:ext cx="691117" cy="461665"/>
              </a:xfrm>
              <a:prstGeom prst="rect">
                <a:avLst/>
              </a:prstGeom>
              <a:noFill/>
            </p:spPr>
            <p:txBody>
              <a:bodyPr>
                <a:spAutoFit/>
              </a:bodyPr>
              <a:lstStyle/>
              <a:p>
                <a:pPr>
                  <a:defRPr/>
                </a:pPr>
                <a:r>
                  <a:rPr lang="en-US" sz="1200" dirty="0">
                    <a:solidFill>
                      <a:schemeClr val="bg1"/>
                    </a:solidFill>
                    <a:latin typeface="MetaMediumLF-Roman" pitchFamily="34" charset="0"/>
                    <a:cs typeface="Arial" charset="0"/>
                  </a:rPr>
                  <a:t>80% I/O </a:t>
                </a:r>
                <a:br>
                  <a:rPr lang="en-US" sz="1200" dirty="0">
                    <a:solidFill>
                      <a:schemeClr val="bg1"/>
                    </a:solidFill>
                    <a:latin typeface="MetaMediumLF-Roman" pitchFamily="34" charset="0"/>
                    <a:cs typeface="Arial" charset="0"/>
                  </a:rPr>
                </a:br>
                <a:r>
                  <a:rPr lang="ru-RU" sz="1200" dirty="0">
                    <a:solidFill>
                      <a:schemeClr val="bg1"/>
                    </a:solidFill>
                    <a:latin typeface="MetaMediumLF-Roman" pitchFamily="34" charset="0"/>
                    <a:cs typeface="Arial" charset="0"/>
                  </a:rPr>
                  <a:t>из кэша</a:t>
                </a:r>
                <a:endParaRPr lang="en-US" sz="1200" dirty="0">
                  <a:solidFill>
                    <a:schemeClr val="bg1"/>
                  </a:solidFill>
                  <a:latin typeface="MetaMediumLF-Roman" pitchFamily="34" charset="0"/>
                  <a:cs typeface="Arial" charset="0"/>
                </a:endParaRPr>
              </a:p>
            </p:txBody>
          </p:sp>
        </p:grpSp>
        <p:pic>
          <p:nvPicPr>
            <p:cNvPr id="38" name="Picture 6" descr="disc orange"/>
            <p:cNvPicPr>
              <a:picLocks noChangeAspect="1" noChangeArrowheads="1"/>
            </p:cNvPicPr>
            <p:nvPr/>
          </p:nvPicPr>
          <p:blipFill>
            <a:blip r:embed="rId4" cstate="print">
              <a:lum bright="-6000"/>
            </a:blip>
            <a:srcRect/>
            <a:stretch>
              <a:fillRect/>
            </a:stretch>
          </p:blipFill>
          <p:spPr bwMode="gray">
            <a:xfrm>
              <a:off x="6753327" y="5410783"/>
              <a:ext cx="609686" cy="533422"/>
            </a:xfrm>
            <a:prstGeom prst="rect">
              <a:avLst/>
            </a:prstGeom>
            <a:noFill/>
            <a:ln w="9525">
              <a:noFill/>
              <a:miter lim="800000"/>
              <a:headEnd/>
              <a:tailEnd/>
            </a:ln>
            <a:effectLst>
              <a:outerShdw blurRad="254000" dist="127000" dir="2700000" algn="tl" rotWithShape="0">
                <a:prstClr val="black">
                  <a:alpha val="40000"/>
                </a:prstClr>
              </a:outerShdw>
            </a:effectLst>
          </p:spPr>
        </p:pic>
        <p:cxnSp>
          <p:nvCxnSpPr>
            <p:cNvPr id="39" name="Straight Arrow Connector 38"/>
            <p:cNvCxnSpPr>
              <a:stCxn id="38" idx="0"/>
              <a:endCxn id="21" idx="2"/>
            </p:cNvCxnSpPr>
            <p:nvPr/>
          </p:nvCxnSpPr>
          <p:spPr bwMode="gray">
            <a:xfrm rot="5400000" flipH="1" flipV="1">
              <a:off x="6352498" y="4705110"/>
              <a:ext cx="1409758" cy="1587"/>
            </a:xfrm>
            <a:prstGeom prst="straightConnector1">
              <a:avLst/>
            </a:prstGeom>
            <a:ln w="38100">
              <a:solidFill>
                <a:schemeClr val="tx1">
                  <a:lumMod val="75000"/>
                  <a:lumOff val="2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4401" name="Text Box 16"/>
            <p:cNvSpPr txBox="1">
              <a:spLocks noChangeArrowheads="1"/>
            </p:cNvSpPr>
            <p:nvPr/>
          </p:nvSpPr>
          <p:spPr bwMode="gray">
            <a:xfrm>
              <a:off x="6810222" y="5638800"/>
              <a:ext cx="495328" cy="184666"/>
            </a:xfrm>
            <a:prstGeom prst="rect">
              <a:avLst/>
            </a:prstGeom>
            <a:noFill/>
            <a:ln w="12700" algn="ctr">
              <a:noFill/>
              <a:miter lim="800000"/>
              <a:headEnd/>
              <a:tailEnd/>
            </a:ln>
          </p:spPr>
          <p:txBody>
            <a:bodyPr wrap="none" lIns="0" tIns="0" rIns="0" bIns="0">
              <a:spAutoFit/>
            </a:bodyPr>
            <a:lstStyle/>
            <a:p>
              <a:pPr algn="ctr"/>
              <a:r>
                <a:rPr lang="en-US" sz="1200">
                  <a:solidFill>
                    <a:schemeClr val="bg1"/>
                  </a:solidFill>
                  <a:latin typeface="MetaMediumLF-Roman" pitchFamily="34" charset="0"/>
                </a:rPr>
                <a:t>FLASH</a:t>
              </a:r>
            </a:p>
          </p:txBody>
        </p:sp>
        <p:cxnSp>
          <p:nvCxnSpPr>
            <p:cNvPr id="41" name="Curved Connector 40"/>
            <p:cNvCxnSpPr>
              <a:stCxn id="23" idx="0"/>
              <a:endCxn id="24" idx="0"/>
            </p:cNvCxnSpPr>
            <p:nvPr/>
          </p:nvCxnSpPr>
          <p:spPr>
            <a:xfrm rot="5400000" flipH="1" flipV="1">
              <a:off x="7400324" y="5300433"/>
              <a:ext cx="1588" cy="304843"/>
            </a:xfrm>
            <a:prstGeom prst="curvedConnector3">
              <a:avLst>
                <a:gd name="adj1" fmla="val 14395466"/>
              </a:avLst>
            </a:prstGeom>
            <a:ln w="38100">
              <a:solidFill>
                <a:schemeClr val="tx1">
                  <a:lumMod val="75000"/>
                  <a:lumOff val="2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4403" name="TextBox 41"/>
            <p:cNvSpPr txBox="1">
              <a:spLocks noChangeArrowheads="1"/>
            </p:cNvSpPr>
            <p:nvPr/>
          </p:nvSpPr>
          <p:spPr bwMode="gray">
            <a:xfrm>
              <a:off x="7739464" y="4953000"/>
              <a:ext cx="1143000" cy="461665"/>
            </a:xfrm>
            <a:prstGeom prst="rect">
              <a:avLst/>
            </a:prstGeom>
            <a:noFill/>
            <a:ln w="9525">
              <a:noFill/>
              <a:miter lim="800000"/>
              <a:headEnd/>
              <a:tailEnd/>
            </a:ln>
          </p:spPr>
          <p:txBody>
            <a:bodyPr>
              <a:spAutoFit/>
            </a:bodyPr>
            <a:lstStyle/>
            <a:p>
              <a:r>
                <a:rPr lang="en-US" sz="1200">
                  <a:solidFill>
                    <a:schemeClr val="bg2"/>
                  </a:solidFill>
                  <a:latin typeface="MetaMediumLF-Roman" pitchFamily="34" charset="0"/>
                </a:rPr>
                <a:t>20% I/O </a:t>
              </a:r>
              <a:br>
                <a:rPr lang="en-US" sz="1200">
                  <a:solidFill>
                    <a:schemeClr val="bg2"/>
                  </a:solidFill>
                  <a:latin typeface="MetaMediumLF-Roman" pitchFamily="34" charset="0"/>
                </a:rPr>
              </a:br>
              <a:r>
                <a:rPr lang="ru-RU" sz="1200">
                  <a:latin typeface="MetaMediumLF-Roman" pitchFamily="34" charset="0"/>
                </a:rPr>
                <a:t>с диска</a:t>
              </a:r>
              <a:endParaRPr lang="en-US" sz="1200">
                <a:solidFill>
                  <a:schemeClr val="bg2"/>
                </a:solidFill>
                <a:latin typeface="MetaMediumLF-Roman" pitchFamily="34" charset="0"/>
              </a:endParaRPr>
            </a:p>
          </p:txBody>
        </p:sp>
        <p:grpSp>
          <p:nvGrpSpPr>
            <p:cNvPr id="6" name="Group 95"/>
            <p:cNvGrpSpPr>
              <a:grpSpLocks/>
            </p:cNvGrpSpPr>
            <p:nvPr/>
          </p:nvGrpSpPr>
          <p:grpSpPr bwMode="auto">
            <a:xfrm>
              <a:off x="7421234" y="4327432"/>
              <a:ext cx="609600" cy="533400"/>
              <a:chOff x="4267200" y="4374932"/>
              <a:chExt cx="609600" cy="533400"/>
            </a:xfrm>
          </p:grpSpPr>
          <p:pic>
            <p:nvPicPr>
              <p:cNvPr id="14405" name="Picture 6" descr="disc orange"/>
              <p:cNvPicPr>
                <a:picLocks noChangeAspect="1" noChangeArrowheads="1"/>
              </p:cNvPicPr>
              <p:nvPr/>
            </p:nvPicPr>
            <p:blipFill>
              <a:blip r:embed="rId4" cstate="print">
                <a:lum bright="-6000"/>
              </a:blip>
              <a:srcRect/>
              <a:stretch>
                <a:fillRect/>
              </a:stretch>
            </p:blipFill>
            <p:spPr bwMode="gray">
              <a:xfrm>
                <a:off x="4267200" y="4374932"/>
                <a:ext cx="609600" cy="533400"/>
              </a:xfrm>
              <a:prstGeom prst="rect">
                <a:avLst/>
              </a:prstGeom>
              <a:noFill/>
              <a:ln w="9525">
                <a:noFill/>
                <a:miter lim="800000"/>
                <a:headEnd/>
                <a:tailEnd/>
              </a:ln>
            </p:spPr>
          </p:pic>
          <p:sp>
            <p:nvSpPr>
              <p:cNvPr id="14406" name="Text Box 16"/>
              <p:cNvSpPr txBox="1">
                <a:spLocks noChangeArrowheads="1"/>
              </p:cNvSpPr>
              <p:nvPr/>
            </p:nvSpPr>
            <p:spPr bwMode="gray">
              <a:xfrm>
                <a:off x="4323915" y="4587234"/>
                <a:ext cx="495328" cy="184666"/>
              </a:xfrm>
              <a:prstGeom prst="rect">
                <a:avLst/>
              </a:prstGeom>
              <a:noFill/>
              <a:ln w="12700" algn="ctr">
                <a:noFill/>
                <a:miter lim="800000"/>
                <a:headEnd/>
                <a:tailEnd/>
              </a:ln>
            </p:spPr>
            <p:txBody>
              <a:bodyPr wrap="none" lIns="0" tIns="0" rIns="0" bIns="0">
                <a:spAutoFit/>
              </a:bodyPr>
              <a:lstStyle/>
              <a:p>
                <a:pPr algn="ctr"/>
                <a:r>
                  <a:rPr lang="en-US" sz="1200">
                    <a:solidFill>
                      <a:schemeClr val="bg1"/>
                    </a:solidFill>
                    <a:latin typeface="MetaMediumLF-Roman" pitchFamily="34" charset="0"/>
                  </a:rPr>
                  <a:t>FLASH</a:t>
                </a:r>
              </a:p>
            </p:txBody>
          </p:sp>
        </p:grpSp>
      </p:grpSp>
      <p:grpSp>
        <p:nvGrpSpPr>
          <p:cNvPr id="8" name="Group 24"/>
          <p:cNvGrpSpPr>
            <a:grpSpLocks/>
          </p:cNvGrpSpPr>
          <p:nvPr/>
        </p:nvGrpSpPr>
        <p:grpSpPr bwMode="auto">
          <a:xfrm>
            <a:off x="3308350" y="1370013"/>
            <a:ext cx="2501900" cy="4500562"/>
            <a:chOff x="3307769" y="1662541"/>
            <a:chExt cx="2503156" cy="4500748"/>
          </a:xfrm>
        </p:grpSpPr>
        <p:sp>
          <p:nvSpPr>
            <p:cNvPr id="51" name="Rounded Rectangle 50"/>
            <p:cNvSpPr/>
            <p:nvPr/>
          </p:nvSpPr>
          <p:spPr bwMode="gray">
            <a:xfrm rot="16200000">
              <a:off x="2304305" y="2666005"/>
              <a:ext cx="4500748" cy="2493820"/>
            </a:xfrm>
            <a:prstGeom prst="roundRect">
              <a:avLst>
                <a:gd name="adj" fmla="val 3496"/>
              </a:avLst>
            </a:prstGeom>
            <a:gradFill flip="none" rotWithShape="1">
              <a:gsLst>
                <a:gs pos="0">
                  <a:schemeClr val="bg2">
                    <a:lumMod val="20000"/>
                    <a:lumOff val="80000"/>
                  </a:schemeClr>
                </a:gs>
                <a:gs pos="100000">
                  <a:schemeClr val="bg1">
                    <a:alpha val="0"/>
                  </a:schemeClr>
                </a:gs>
              </a:gsLst>
              <a:lin ang="10800000" scaled="1"/>
              <a:tileRect/>
            </a:gradFill>
            <a:ln w="12700">
              <a:gradFill>
                <a:gsLst>
                  <a:gs pos="0">
                    <a:schemeClr val="bg2">
                      <a:lumMod val="40000"/>
                      <a:lumOff val="60000"/>
                    </a:schemeClr>
                  </a:gs>
                  <a:gs pos="100000">
                    <a:schemeClr val="bg1">
                      <a:alpha val="0"/>
                    </a:schemeClr>
                  </a:gs>
                </a:gsLst>
                <a:lin ang="108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Ins="365760" anchor="ctr"/>
            <a:lstStyle/>
            <a:p>
              <a:pPr algn="r">
                <a:defRPr/>
              </a:pPr>
              <a:endParaRPr lang="en-US" sz="1600" dirty="0">
                <a:solidFill>
                  <a:schemeClr val="bg2"/>
                </a:solidFill>
              </a:endParaRPr>
            </a:p>
          </p:txBody>
        </p:sp>
        <p:sp>
          <p:nvSpPr>
            <p:cNvPr id="52" name="Rectangle 12"/>
            <p:cNvSpPr>
              <a:spLocks noChangeArrowheads="1"/>
            </p:cNvSpPr>
            <p:nvPr/>
          </p:nvSpPr>
          <p:spPr bwMode="gray">
            <a:xfrm>
              <a:off x="3885909" y="3469191"/>
              <a:ext cx="1372289" cy="685828"/>
            </a:xfrm>
            <a:prstGeom prst="rect">
              <a:avLst/>
            </a:prstGeom>
            <a:solidFill>
              <a:srgbClr val="777777"/>
            </a:solidFill>
            <a:ln w="9525">
              <a:noFill/>
              <a:miter lim="800000"/>
              <a:headEnd/>
              <a:tailEnd/>
            </a:ln>
            <a:effectLst>
              <a:outerShdw blurRad="254000" dist="127000" dir="2700000" algn="tl" rotWithShape="0">
                <a:prstClr val="black">
                  <a:alpha val="40000"/>
                </a:prstClr>
              </a:outerShdw>
            </a:effectLst>
          </p:spPr>
          <p:txBody>
            <a:bodyPr wrap="none" anchor="ctr"/>
            <a:lstStyle/>
            <a:p>
              <a:pPr algn="ctr">
                <a:defRPr/>
              </a:pPr>
              <a:endParaRPr lang="en-US" dirty="0">
                <a:latin typeface="MetaMediumLF-Roman" pitchFamily="34" charset="0"/>
                <a:cs typeface="Arial" charset="0"/>
              </a:endParaRPr>
            </a:p>
          </p:txBody>
        </p:sp>
        <p:sp>
          <p:nvSpPr>
            <p:cNvPr id="53" name="Rounded Rectangle 52"/>
            <p:cNvSpPr/>
            <p:nvPr/>
          </p:nvSpPr>
          <p:spPr bwMode="gray">
            <a:xfrm>
              <a:off x="3949441" y="3556506"/>
              <a:ext cx="1257931" cy="1371657"/>
            </a:xfrm>
            <a:prstGeom prst="roundRect">
              <a:avLst>
                <a:gd name="adj" fmla="val 5555"/>
              </a:avLst>
            </a:prstGeom>
            <a:solidFill>
              <a:schemeClr val="accent4">
                <a:alpha val="50000"/>
              </a:schemeClr>
            </a:solidFill>
            <a:ln>
              <a:solidFill>
                <a:srgbClr val="FFC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tx1"/>
                </a:solidFill>
                <a:latin typeface="MetaMediumLF-Roman" pitchFamily="34" charset="0"/>
              </a:endParaRPr>
            </a:p>
          </p:txBody>
        </p:sp>
        <p:grpSp>
          <p:nvGrpSpPr>
            <p:cNvPr id="9" name="Group 17"/>
            <p:cNvGrpSpPr>
              <a:grpSpLocks/>
            </p:cNvGrpSpPr>
            <p:nvPr/>
          </p:nvGrpSpPr>
          <p:grpSpPr bwMode="gray">
            <a:xfrm>
              <a:off x="4267200" y="5410200"/>
              <a:ext cx="613568" cy="531813"/>
              <a:chOff x="2544" y="2995"/>
              <a:chExt cx="720" cy="653"/>
            </a:xfrm>
            <a:effectLst>
              <a:outerShdw blurRad="254000" dist="127000" dir="2700000" algn="tl" rotWithShape="0">
                <a:prstClr val="black">
                  <a:alpha val="40000"/>
                </a:prstClr>
              </a:outerShdw>
            </a:effectLst>
          </p:grpSpPr>
          <p:pic>
            <p:nvPicPr>
              <p:cNvPr id="71" name="Picture 4" descr="disc blue"/>
              <p:cNvPicPr>
                <a:picLocks noChangeAspect="1" noChangeArrowheads="1"/>
              </p:cNvPicPr>
              <p:nvPr/>
            </p:nvPicPr>
            <p:blipFill>
              <a:blip r:embed="rId2" cstate="screen"/>
              <a:srcRect/>
              <a:stretch>
                <a:fillRect/>
              </a:stretch>
            </p:blipFill>
            <p:spPr bwMode="gray">
              <a:xfrm>
                <a:off x="2544" y="2995"/>
                <a:ext cx="720" cy="653"/>
              </a:xfrm>
              <a:prstGeom prst="rect">
                <a:avLst/>
              </a:prstGeom>
              <a:noFill/>
            </p:spPr>
          </p:pic>
          <p:sp>
            <p:nvSpPr>
              <p:cNvPr id="72" name="Text Box 19"/>
              <p:cNvSpPr txBox="1">
                <a:spLocks noChangeArrowheads="1"/>
              </p:cNvSpPr>
              <p:nvPr/>
            </p:nvSpPr>
            <p:spPr bwMode="gray">
              <a:xfrm>
                <a:off x="2708" y="3272"/>
                <a:ext cx="389" cy="227"/>
              </a:xfrm>
              <a:prstGeom prst="rect">
                <a:avLst/>
              </a:prstGeom>
              <a:noFill/>
              <a:ln w="12700" algn="ctr">
                <a:noFill/>
                <a:miter lim="800000"/>
                <a:headEnd/>
                <a:tailEnd/>
              </a:ln>
            </p:spPr>
            <p:txBody>
              <a:bodyPr wrap="none" lIns="0" tIns="0" rIns="0" bIns="0">
                <a:spAutoFit/>
              </a:bodyPr>
              <a:lstStyle/>
              <a:p>
                <a:pPr algn="ctr">
                  <a:defRPr/>
                </a:pPr>
                <a:r>
                  <a:rPr lang="en-US" sz="1200" dirty="0">
                    <a:solidFill>
                      <a:schemeClr val="bg1"/>
                    </a:solidFill>
                    <a:latin typeface="MetaMediumLF-Roman" pitchFamily="34" charset="0"/>
                    <a:cs typeface="Arial" charset="0"/>
                  </a:rPr>
                  <a:t>HDD</a:t>
                </a:r>
              </a:p>
            </p:txBody>
          </p:sp>
        </p:grpSp>
        <p:sp>
          <p:nvSpPr>
            <p:cNvPr id="14365" name="Rectangle 77"/>
            <p:cNvSpPr>
              <a:spLocks noChangeArrowheads="1"/>
            </p:cNvSpPr>
            <p:nvPr/>
          </p:nvSpPr>
          <p:spPr bwMode="gray">
            <a:xfrm>
              <a:off x="4000501" y="3621087"/>
              <a:ext cx="1142999" cy="381000"/>
            </a:xfrm>
            <a:prstGeom prst="rect">
              <a:avLst/>
            </a:prstGeom>
            <a:solidFill>
              <a:schemeClr val="tx2"/>
            </a:solidFill>
            <a:ln w="12700" algn="ctr">
              <a:solidFill>
                <a:schemeClr val="bg1"/>
              </a:solidFill>
              <a:miter lim="800000"/>
              <a:headEnd/>
              <a:tailEnd/>
            </a:ln>
          </p:spPr>
          <p:txBody>
            <a:bodyPr lIns="0" tIns="0" rIns="0" bIns="0" anchor="ctr"/>
            <a:lstStyle/>
            <a:p>
              <a:pPr algn="ctr"/>
              <a:endParaRPr lang="en-US">
                <a:latin typeface="MetaMediumLF-Roman" pitchFamily="34" charset="0"/>
              </a:endParaRPr>
            </a:p>
          </p:txBody>
        </p:sp>
        <p:pic>
          <p:nvPicPr>
            <p:cNvPr id="14366" name="Picture 6" descr="server"/>
            <p:cNvPicPr>
              <a:picLocks noChangeAspect="1" noChangeArrowheads="1"/>
            </p:cNvPicPr>
            <p:nvPr/>
          </p:nvPicPr>
          <p:blipFill>
            <a:blip r:embed="rId3" cstate="print"/>
            <a:srcRect/>
            <a:stretch>
              <a:fillRect/>
            </a:stretch>
          </p:blipFill>
          <p:spPr bwMode="gray">
            <a:xfrm>
              <a:off x="4330700" y="2325687"/>
              <a:ext cx="486295" cy="699506"/>
            </a:xfrm>
            <a:prstGeom prst="rect">
              <a:avLst/>
            </a:prstGeom>
            <a:noFill/>
            <a:ln w="9525">
              <a:noFill/>
              <a:miter lim="800000"/>
              <a:headEnd/>
              <a:tailEnd/>
            </a:ln>
          </p:spPr>
        </p:pic>
        <p:sp>
          <p:nvSpPr>
            <p:cNvPr id="14367" name="TextBox 56"/>
            <p:cNvSpPr txBox="1">
              <a:spLocks noChangeArrowheads="1"/>
            </p:cNvSpPr>
            <p:nvPr/>
          </p:nvSpPr>
          <p:spPr bwMode="gray">
            <a:xfrm>
              <a:off x="3779979" y="1766669"/>
              <a:ext cx="1600200" cy="369332"/>
            </a:xfrm>
            <a:prstGeom prst="rect">
              <a:avLst/>
            </a:prstGeom>
            <a:noFill/>
            <a:ln w="9525">
              <a:noFill/>
              <a:miter lim="800000"/>
              <a:headEnd/>
              <a:tailEnd/>
            </a:ln>
          </p:spPr>
          <p:txBody>
            <a:bodyPr>
              <a:spAutoFit/>
            </a:bodyPr>
            <a:lstStyle/>
            <a:p>
              <a:pPr algn="ctr"/>
              <a:r>
                <a:rPr lang="en-US">
                  <a:solidFill>
                    <a:schemeClr val="accent1"/>
                  </a:solidFill>
                  <a:latin typeface="MetaMediumLF-Roman" pitchFamily="34" charset="0"/>
                </a:rPr>
                <a:t>FAST Cache</a:t>
              </a:r>
            </a:p>
          </p:txBody>
        </p:sp>
        <p:sp>
          <p:nvSpPr>
            <p:cNvPr id="14368" name="TextBox 57"/>
            <p:cNvSpPr txBox="1">
              <a:spLocks noChangeArrowheads="1"/>
            </p:cNvSpPr>
            <p:nvPr/>
          </p:nvSpPr>
          <p:spPr bwMode="gray">
            <a:xfrm>
              <a:off x="3316778" y="2484735"/>
              <a:ext cx="1064722" cy="461665"/>
            </a:xfrm>
            <a:prstGeom prst="rect">
              <a:avLst/>
            </a:prstGeom>
            <a:noFill/>
            <a:ln w="9525">
              <a:noFill/>
              <a:miter lim="800000"/>
              <a:headEnd/>
              <a:tailEnd/>
            </a:ln>
          </p:spPr>
          <p:txBody>
            <a:bodyPr>
              <a:spAutoFit/>
            </a:bodyPr>
            <a:lstStyle/>
            <a:p>
              <a:pPr algn="r"/>
              <a:r>
                <a:rPr lang="ru-RU" sz="1200">
                  <a:latin typeface="MetaMediumLF-Roman" pitchFamily="34" charset="0"/>
                </a:rPr>
                <a:t>Сервер приложений</a:t>
              </a:r>
              <a:endParaRPr lang="en-US" sz="1200">
                <a:latin typeface="MetaMediumLF-Roman" pitchFamily="34" charset="0"/>
              </a:endParaRPr>
            </a:p>
          </p:txBody>
        </p:sp>
        <p:sp>
          <p:nvSpPr>
            <p:cNvPr id="14369" name="TextBox 58"/>
            <p:cNvSpPr txBox="1">
              <a:spLocks noChangeArrowheads="1"/>
            </p:cNvSpPr>
            <p:nvPr/>
          </p:nvSpPr>
          <p:spPr bwMode="gray">
            <a:xfrm>
              <a:off x="3433156" y="3009900"/>
              <a:ext cx="1138844" cy="461665"/>
            </a:xfrm>
            <a:prstGeom prst="rect">
              <a:avLst/>
            </a:prstGeom>
            <a:noFill/>
            <a:ln w="9525">
              <a:noFill/>
              <a:miter lim="800000"/>
              <a:headEnd/>
              <a:tailEnd/>
            </a:ln>
          </p:spPr>
          <p:txBody>
            <a:bodyPr>
              <a:spAutoFit/>
            </a:bodyPr>
            <a:lstStyle/>
            <a:p>
              <a:pPr algn="r"/>
              <a:r>
                <a:rPr lang="ru-RU" sz="1200">
                  <a:latin typeface="MetaMediumLF-Roman" pitchFamily="34" charset="0"/>
                </a:rPr>
                <a:t>Контроллер СХД</a:t>
              </a:r>
              <a:endParaRPr lang="en-US" sz="1200">
                <a:latin typeface="MetaMediumLF-Roman" pitchFamily="34" charset="0"/>
              </a:endParaRPr>
            </a:p>
          </p:txBody>
        </p:sp>
        <p:sp>
          <p:nvSpPr>
            <p:cNvPr id="14370" name="Rectangle 78"/>
            <p:cNvSpPr>
              <a:spLocks noChangeArrowheads="1"/>
            </p:cNvSpPr>
            <p:nvPr/>
          </p:nvSpPr>
          <p:spPr bwMode="gray">
            <a:xfrm>
              <a:off x="4103649" y="3748990"/>
              <a:ext cx="937757" cy="156966"/>
            </a:xfrm>
            <a:prstGeom prst="rect">
              <a:avLst/>
            </a:prstGeom>
            <a:noFill/>
            <a:ln w="12700">
              <a:noFill/>
              <a:miter lim="800000"/>
              <a:headEnd/>
              <a:tailEnd/>
            </a:ln>
          </p:spPr>
          <p:txBody>
            <a:bodyPr wrap="none" lIns="0" tIns="0" rIns="0" bIns="0">
              <a:spAutoFit/>
            </a:bodyPr>
            <a:lstStyle/>
            <a:p>
              <a:pPr algn="ctr" eaLnBrk="0" hangingPunct="0">
                <a:lnSpc>
                  <a:spcPct val="85000"/>
                </a:lnSpc>
              </a:pPr>
              <a:r>
                <a:rPr lang="en-US" sz="1200">
                  <a:solidFill>
                    <a:schemeClr val="bg1"/>
                  </a:solidFill>
                  <a:latin typeface="MetaMediumLF-Roman" pitchFamily="34" charset="0"/>
                </a:rPr>
                <a:t>DRAM Cache</a:t>
              </a:r>
            </a:p>
          </p:txBody>
        </p:sp>
        <p:cxnSp>
          <p:nvCxnSpPr>
            <p:cNvPr id="61" name="Straight Arrow Connector 60"/>
            <p:cNvCxnSpPr>
              <a:stCxn id="14365" idx="0"/>
              <a:endCxn id="56" idx="2"/>
            </p:cNvCxnSpPr>
            <p:nvPr/>
          </p:nvCxnSpPr>
          <p:spPr bwMode="gray">
            <a:xfrm rot="5400000" flipH="1" flipV="1">
              <a:off x="4274385" y="3322340"/>
              <a:ext cx="596925" cy="1589"/>
            </a:xfrm>
            <a:prstGeom prst="straightConnector1">
              <a:avLst/>
            </a:prstGeom>
            <a:ln w="38100">
              <a:solidFill>
                <a:schemeClr val="tx1">
                  <a:lumMod val="75000"/>
                  <a:lumOff val="2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2" name="Straight Arrow Connector 61"/>
            <p:cNvCxnSpPr>
              <a:endCxn id="14365" idx="2"/>
            </p:cNvCxnSpPr>
            <p:nvPr/>
          </p:nvCxnSpPr>
          <p:spPr bwMode="gray">
            <a:xfrm flipV="1">
              <a:off x="4572053" y="4002613"/>
              <a:ext cx="0" cy="293699"/>
            </a:xfrm>
            <a:prstGeom prst="straightConnector1">
              <a:avLst/>
            </a:prstGeom>
            <a:ln w="38100">
              <a:solidFill>
                <a:schemeClr val="tx1">
                  <a:lumMod val="75000"/>
                  <a:lumOff val="2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3" name="Straight Arrow Connector 62"/>
            <p:cNvCxnSpPr>
              <a:stCxn id="71" idx="0"/>
            </p:cNvCxnSpPr>
            <p:nvPr/>
          </p:nvCxnSpPr>
          <p:spPr bwMode="gray">
            <a:xfrm flipH="1" flipV="1">
              <a:off x="4572053" y="4829734"/>
              <a:ext cx="1589" cy="581049"/>
            </a:xfrm>
            <a:prstGeom prst="straightConnector1">
              <a:avLst/>
            </a:prstGeom>
            <a:ln w="38100">
              <a:solidFill>
                <a:schemeClr val="tx1">
                  <a:lumMod val="75000"/>
                  <a:lumOff val="2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4374" name="TextBox 63"/>
            <p:cNvSpPr txBox="1">
              <a:spLocks noChangeArrowheads="1"/>
            </p:cNvSpPr>
            <p:nvPr/>
          </p:nvSpPr>
          <p:spPr bwMode="gray">
            <a:xfrm>
              <a:off x="4648200" y="4953000"/>
              <a:ext cx="1143000" cy="461665"/>
            </a:xfrm>
            <a:prstGeom prst="rect">
              <a:avLst/>
            </a:prstGeom>
            <a:noFill/>
            <a:ln w="9525">
              <a:noFill/>
              <a:miter lim="800000"/>
              <a:headEnd/>
              <a:tailEnd/>
            </a:ln>
          </p:spPr>
          <p:txBody>
            <a:bodyPr>
              <a:spAutoFit/>
            </a:bodyPr>
            <a:lstStyle/>
            <a:p>
              <a:r>
                <a:rPr lang="en-US" sz="1200">
                  <a:solidFill>
                    <a:schemeClr val="bg2"/>
                  </a:solidFill>
                  <a:latin typeface="MetaMediumLF-Roman" pitchFamily="34" charset="0"/>
                </a:rPr>
                <a:t>20% I/O </a:t>
              </a:r>
              <a:br>
                <a:rPr lang="en-US" sz="1200">
                  <a:solidFill>
                    <a:schemeClr val="bg2"/>
                  </a:solidFill>
                  <a:latin typeface="MetaMediumLF-Roman" pitchFamily="34" charset="0"/>
                </a:rPr>
              </a:br>
              <a:r>
                <a:rPr lang="ru-RU" sz="1200">
                  <a:latin typeface="MetaMediumLF-Roman" pitchFamily="34" charset="0"/>
                </a:rPr>
                <a:t>с диска</a:t>
              </a:r>
              <a:endParaRPr lang="en-US" sz="1200">
                <a:solidFill>
                  <a:schemeClr val="bg2"/>
                </a:solidFill>
                <a:latin typeface="MetaMediumLF-Roman" pitchFamily="34" charset="0"/>
              </a:endParaRPr>
            </a:p>
          </p:txBody>
        </p:sp>
        <p:grpSp>
          <p:nvGrpSpPr>
            <p:cNvPr id="13" name="Group 43"/>
            <p:cNvGrpSpPr/>
            <p:nvPr/>
          </p:nvGrpSpPr>
          <p:grpSpPr bwMode="gray">
            <a:xfrm>
              <a:off x="4698496" y="2968144"/>
              <a:ext cx="1112429" cy="466749"/>
              <a:chOff x="1413865" y="3025751"/>
              <a:chExt cx="990627" cy="466749"/>
            </a:xfrm>
            <a:solidFill>
              <a:schemeClr val="accent2"/>
            </a:solidFill>
            <a:effectLst>
              <a:outerShdw blurRad="50800" dist="38100" dir="2700000" algn="tl" rotWithShape="0">
                <a:prstClr val="black">
                  <a:alpha val="40000"/>
                </a:prstClr>
              </a:outerShdw>
            </a:effectLst>
          </p:grpSpPr>
          <p:sp>
            <p:nvSpPr>
              <p:cNvPr id="69" name="Rounded Rectangle 68"/>
              <p:cNvSpPr/>
              <p:nvPr/>
            </p:nvSpPr>
            <p:spPr bwMode="gray">
              <a:xfrm>
                <a:off x="1413865" y="3025751"/>
                <a:ext cx="679016" cy="460856"/>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bg1"/>
                  </a:solidFill>
                  <a:latin typeface="MetaMediumLF-Roman" pitchFamily="34" charset="0"/>
                </a:endParaRPr>
              </a:p>
            </p:txBody>
          </p:sp>
          <p:sp>
            <p:nvSpPr>
              <p:cNvPr id="70" name="TextBox 69"/>
              <p:cNvSpPr txBox="1"/>
              <p:nvPr/>
            </p:nvSpPr>
            <p:spPr bwMode="gray">
              <a:xfrm>
                <a:off x="1425173" y="3030835"/>
                <a:ext cx="979319" cy="461665"/>
              </a:xfrm>
              <a:prstGeom prst="rect">
                <a:avLst/>
              </a:prstGeom>
              <a:noFill/>
            </p:spPr>
            <p:txBody>
              <a:bodyPr>
                <a:spAutoFit/>
              </a:bodyPr>
              <a:lstStyle/>
              <a:p>
                <a:pPr>
                  <a:defRPr/>
                </a:pPr>
                <a:r>
                  <a:rPr lang="en-US" sz="1200" dirty="0">
                    <a:solidFill>
                      <a:schemeClr val="bg1"/>
                    </a:solidFill>
                    <a:latin typeface="MetaMediumLF-Roman" pitchFamily="34" charset="0"/>
                    <a:cs typeface="Arial" charset="0"/>
                  </a:rPr>
                  <a:t>80% I/O</a:t>
                </a:r>
                <a:br>
                  <a:rPr lang="en-US" sz="1200" dirty="0">
                    <a:solidFill>
                      <a:schemeClr val="bg1"/>
                    </a:solidFill>
                    <a:latin typeface="MetaMediumLF-Roman" pitchFamily="34" charset="0"/>
                    <a:cs typeface="Arial" charset="0"/>
                  </a:rPr>
                </a:br>
                <a:r>
                  <a:rPr lang="ru-RU" sz="1200" dirty="0">
                    <a:solidFill>
                      <a:schemeClr val="bg1"/>
                    </a:solidFill>
                    <a:latin typeface="MetaMediumLF-Roman" pitchFamily="34" charset="0"/>
                    <a:cs typeface="Arial" charset="0"/>
                  </a:rPr>
                  <a:t>из кэша</a:t>
                </a:r>
                <a:endParaRPr lang="en-US" sz="1200" dirty="0">
                  <a:solidFill>
                    <a:schemeClr val="bg1"/>
                  </a:solidFill>
                  <a:latin typeface="MetaMediumLF-Roman" pitchFamily="34" charset="0"/>
                  <a:cs typeface="Arial" charset="0"/>
                </a:endParaRPr>
              </a:p>
            </p:txBody>
          </p:sp>
        </p:grpSp>
        <p:grpSp>
          <p:nvGrpSpPr>
            <p:cNvPr id="14" name="Group 100"/>
            <p:cNvGrpSpPr>
              <a:grpSpLocks/>
            </p:cNvGrpSpPr>
            <p:nvPr/>
          </p:nvGrpSpPr>
          <p:grpSpPr bwMode="auto">
            <a:xfrm>
              <a:off x="4243910" y="4295900"/>
              <a:ext cx="609600" cy="533400"/>
              <a:chOff x="4267200" y="4343400"/>
              <a:chExt cx="609600" cy="533400"/>
            </a:xfrm>
          </p:grpSpPr>
          <p:pic>
            <p:nvPicPr>
              <p:cNvPr id="14377" name="Picture 6" descr="disc orange"/>
              <p:cNvPicPr>
                <a:picLocks noChangeAspect="1" noChangeArrowheads="1"/>
              </p:cNvPicPr>
              <p:nvPr/>
            </p:nvPicPr>
            <p:blipFill>
              <a:blip r:embed="rId4" cstate="print"/>
              <a:srcRect/>
              <a:stretch>
                <a:fillRect/>
              </a:stretch>
            </p:blipFill>
            <p:spPr bwMode="gray">
              <a:xfrm>
                <a:off x="4267200" y="4343400"/>
                <a:ext cx="609600" cy="533400"/>
              </a:xfrm>
              <a:prstGeom prst="rect">
                <a:avLst/>
              </a:prstGeom>
              <a:noFill/>
              <a:ln w="9525">
                <a:noFill/>
                <a:miter lim="800000"/>
                <a:headEnd/>
                <a:tailEnd/>
              </a:ln>
            </p:spPr>
          </p:pic>
          <p:sp>
            <p:nvSpPr>
              <p:cNvPr id="14378" name="Text Box 16"/>
              <p:cNvSpPr txBox="1">
                <a:spLocks noChangeArrowheads="1"/>
              </p:cNvSpPr>
              <p:nvPr/>
            </p:nvSpPr>
            <p:spPr bwMode="gray">
              <a:xfrm>
                <a:off x="4323915" y="4563484"/>
                <a:ext cx="495328" cy="184666"/>
              </a:xfrm>
              <a:prstGeom prst="rect">
                <a:avLst/>
              </a:prstGeom>
              <a:noFill/>
              <a:ln w="12700" algn="ctr">
                <a:noFill/>
                <a:miter lim="800000"/>
                <a:headEnd/>
                <a:tailEnd/>
              </a:ln>
            </p:spPr>
            <p:txBody>
              <a:bodyPr wrap="none" lIns="0" tIns="0" rIns="0" bIns="0">
                <a:spAutoFit/>
              </a:bodyPr>
              <a:lstStyle/>
              <a:p>
                <a:pPr algn="ctr"/>
                <a:r>
                  <a:rPr lang="en-US" sz="1200">
                    <a:solidFill>
                      <a:schemeClr val="bg1"/>
                    </a:solidFill>
                    <a:latin typeface="MetaMediumLF-Roman" pitchFamily="34" charset="0"/>
                  </a:rPr>
                  <a:t>FLASH</a:t>
                </a:r>
              </a:p>
            </p:txBody>
          </p:sp>
        </p:grpSp>
      </p:grpSp>
      <p:sp>
        <p:nvSpPr>
          <p:cNvPr id="73" name="Title 1"/>
          <p:cNvSpPr>
            <a:spLocks noGrp="1"/>
          </p:cNvSpPr>
          <p:nvPr>
            <p:ph type="title"/>
          </p:nvPr>
        </p:nvSpPr>
        <p:spPr>
          <a:xfrm>
            <a:off x="438150" y="341313"/>
            <a:ext cx="8477250" cy="549275"/>
          </a:xfrm>
        </p:spPr>
        <p:txBody>
          <a:bodyPr>
            <a:normAutofit fontScale="90000"/>
          </a:bodyPr>
          <a:lstStyle/>
          <a:p>
            <a:pPr fontAlgn="auto">
              <a:spcAft>
                <a:spcPts val="0"/>
              </a:spcAft>
              <a:defRPr/>
            </a:pPr>
            <a:r>
              <a:rPr lang="ru-RU" dirty="0" smtClean="0"/>
              <a:t>Ускорение приложений с помощью </a:t>
            </a:r>
            <a:r>
              <a:rPr lang="en-US" dirty="0" smtClean="0"/>
              <a:t>FLASH</a:t>
            </a:r>
            <a:endParaRPr lang="en-US" dirty="0"/>
          </a:p>
        </p:txBody>
      </p:sp>
      <p:sp>
        <p:nvSpPr>
          <p:cNvPr id="74" name="Text Placeholder 2"/>
          <p:cNvSpPr txBox="1">
            <a:spLocks/>
          </p:cNvSpPr>
          <p:nvPr/>
        </p:nvSpPr>
        <p:spPr>
          <a:xfrm>
            <a:off x="366713" y="869950"/>
            <a:ext cx="8410575" cy="403225"/>
          </a:xfrm>
          <a:prstGeom prst="rect">
            <a:avLst/>
          </a:prstGeom>
          <a:noFill/>
          <a:ln>
            <a:miter lim="800000"/>
            <a:headEnd/>
            <a:tailEnd/>
          </a:ln>
        </p:spPr>
        <p:txBody>
          <a:bodyPr/>
          <a:lstStyle/>
          <a:p>
            <a:pPr marL="228600" indent="-228600" fontAlgn="auto">
              <a:spcBef>
                <a:spcPct val="20000"/>
              </a:spcBef>
              <a:spcAft>
                <a:spcPts val="0"/>
              </a:spcAft>
              <a:buClr>
                <a:srgbClr val="2C95DD"/>
              </a:buClr>
              <a:defRPr/>
            </a:pPr>
            <a:r>
              <a:rPr lang="en-US" sz="2000" dirty="0">
                <a:solidFill>
                  <a:schemeClr val="bg2"/>
                </a:solidFill>
                <a:latin typeface="MetaNormalLF-Roman" pitchFamily="34" charset="0"/>
                <a:cs typeface="+mn-cs"/>
              </a:rPr>
              <a:t>FAST ( Fully Automated Storage </a:t>
            </a:r>
            <a:r>
              <a:rPr lang="en-US" sz="2000" dirty="0" err="1">
                <a:solidFill>
                  <a:schemeClr val="bg2"/>
                </a:solidFill>
                <a:latin typeface="MetaNormalLF-Roman" pitchFamily="34" charset="0"/>
                <a:cs typeface="+mn-cs"/>
              </a:rPr>
              <a:t>Tiering</a:t>
            </a:r>
            <a:r>
              <a:rPr lang="en-US" sz="2000" dirty="0">
                <a:solidFill>
                  <a:schemeClr val="bg2"/>
                </a:solidFill>
                <a:latin typeface="MetaNormalLF-Roman" pitchFamily="34" charset="0"/>
                <a:cs typeface="+mn-cs"/>
              </a:rPr>
              <a:t>). </a:t>
            </a:r>
            <a:r>
              <a:rPr lang="ru-RU" sz="2000" dirty="0">
                <a:solidFill>
                  <a:schemeClr val="bg2"/>
                </a:solidFill>
                <a:latin typeface="MetaNormalLF-Roman" pitchFamily="34" charset="0"/>
                <a:cs typeface="+mn-cs"/>
              </a:rPr>
              <a:t>Технологии </a:t>
            </a:r>
            <a:r>
              <a:rPr lang="en-US" sz="2000" dirty="0">
                <a:solidFill>
                  <a:schemeClr val="bg2"/>
                </a:solidFill>
                <a:latin typeface="MetaNormalLF-Roman" pitchFamily="34" charset="0"/>
                <a:cs typeface="+mn-cs"/>
              </a:rPr>
              <a:t>FAST cache + FAST VP</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p:tgtEl>
                                          <p:spTgt spid="8"/>
                                        </p:tgtEl>
                                        <p:attrNameLst>
                                          <p:attrName>ppt_x</p:attrName>
                                        </p:attrNameLst>
                                      </p:cBhvr>
                                      <p:tavLst>
                                        <p:tav tm="0">
                                          <p:val>
                                            <p:strVal val="#ppt_x-#ppt_w*1.125000"/>
                                          </p:val>
                                        </p:tav>
                                        <p:tav tm="100000">
                                          <p:val>
                                            <p:strVal val="#ppt_x"/>
                                          </p:val>
                                        </p:tav>
                                      </p:tavLst>
                                    </p:anim>
                                    <p:animEffect transition="in" filter="wipe(right)">
                                      <p:cBhvr>
                                        <p:cTn id="8" dur="500"/>
                                        <p:tgtEl>
                                          <p:spTgt spid="8"/>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8"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p:tgtEl>
                                          <p:spTgt spid="2"/>
                                        </p:tgtEl>
                                        <p:attrNameLst>
                                          <p:attrName>ppt_x</p:attrName>
                                        </p:attrNameLst>
                                      </p:cBhvr>
                                      <p:tavLst>
                                        <p:tav tm="0">
                                          <p:val>
                                            <p:strVal val="#ppt_x-#ppt_w*1.125000"/>
                                          </p:val>
                                        </p:tav>
                                        <p:tav tm="100000">
                                          <p:val>
                                            <p:strVal val="#ppt_x"/>
                                          </p:val>
                                        </p:tav>
                                      </p:tavLst>
                                    </p:anim>
                                    <p:animEffect transition="in" filter="wipe(right)">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Title 1"/>
          <p:cNvSpPr>
            <a:spLocks noGrp="1"/>
          </p:cNvSpPr>
          <p:nvPr>
            <p:ph type="title"/>
          </p:nvPr>
        </p:nvSpPr>
        <p:spPr bwMode="auto">
          <a:xfrm>
            <a:off x="395288" y="11137"/>
            <a:ext cx="8410575" cy="920750"/>
          </a:xfrm>
          <a:noFill/>
          <a:ln>
            <a:miter lim="800000"/>
            <a:headEnd/>
            <a:tailEnd/>
          </a:ln>
        </p:spPr>
        <p:txBody>
          <a:bodyPr vert="horz" wrap="square" numCol="1" compatLnSpc="1">
            <a:prstTxWarp prst="textNoShape">
              <a:avLst/>
            </a:prstTxWarp>
          </a:bodyPr>
          <a:lstStyle/>
          <a:p>
            <a:r>
              <a:rPr lang="ru-RU" sz="2800" dirty="0" smtClean="0"/>
              <a:t>Скорость улучшения</a:t>
            </a:r>
            <a:endParaRPr sz="2800" dirty="0" smtClean="0"/>
          </a:p>
        </p:txBody>
      </p:sp>
      <p:sp>
        <p:nvSpPr>
          <p:cNvPr id="11" name="Content Placeholder 10"/>
          <p:cNvSpPr>
            <a:spLocks noGrp="1"/>
          </p:cNvSpPr>
          <p:nvPr>
            <p:ph sz="half" idx="2"/>
          </p:nvPr>
        </p:nvSpPr>
        <p:spPr>
          <a:xfrm>
            <a:off x="193868" y="1087077"/>
            <a:ext cx="8294927" cy="1497012"/>
          </a:xfrm>
        </p:spPr>
        <p:txBody>
          <a:bodyPr>
            <a:normAutofit/>
          </a:bodyPr>
          <a:lstStyle/>
          <a:p>
            <a:pPr>
              <a:defRPr/>
            </a:pPr>
            <a:r>
              <a:rPr lang="en-US" sz="2000" dirty="0" smtClean="0"/>
              <a:t>FAST VP </a:t>
            </a:r>
            <a:r>
              <a:rPr lang="ru-RU" sz="2000" dirty="0" smtClean="0"/>
              <a:t>необходимо время для мониторинга системы и перемещения данных</a:t>
            </a:r>
            <a:r>
              <a:rPr lang="en-US" sz="2000" dirty="0" smtClean="0"/>
              <a:t>:  </a:t>
            </a:r>
          </a:p>
          <a:p>
            <a:pPr lvl="1">
              <a:defRPr/>
            </a:pPr>
            <a:r>
              <a:rPr lang="ru-RU" sz="1800" dirty="0" smtClean="0"/>
              <a:t>Обычно происходит по раз в день в назначенное время</a:t>
            </a:r>
            <a:endParaRPr lang="en-US" sz="1800" dirty="0" smtClean="0"/>
          </a:p>
          <a:p>
            <a:pPr lvl="1">
              <a:defRPr/>
            </a:pPr>
            <a:r>
              <a:rPr lang="ru-RU" sz="1800" dirty="0" smtClean="0"/>
              <a:t>Не адаптировано к изменениям нагрузке на протяжении дня</a:t>
            </a:r>
            <a:endParaRPr lang="en-US" sz="2000" dirty="0" smtClean="0"/>
          </a:p>
          <a:p>
            <a:pPr>
              <a:defRPr/>
            </a:pPr>
            <a:endParaRPr lang="en-US" sz="2000" dirty="0" smtClean="0"/>
          </a:p>
          <a:p>
            <a:pPr>
              <a:defRPr/>
            </a:pPr>
            <a:endParaRPr lang="en-US" sz="2000" dirty="0" smtClean="0"/>
          </a:p>
          <a:p>
            <a:pPr>
              <a:defRPr/>
            </a:pPr>
            <a:endParaRPr lang="en-US" sz="2000" dirty="0"/>
          </a:p>
        </p:txBody>
      </p:sp>
      <p:sp>
        <p:nvSpPr>
          <p:cNvPr id="8" name="Content Placeholder 10"/>
          <p:cNvSpPr>
            <a:spLocks noGrp="1"/>
          </p:cNvSpPr>
          <p:nvPr>
            <p:ph sz="quarter" idx="4"/>
          </p:nvPr>
        </p:nvSpPr>
        <p:spPr>
          <a:xfrm>
            <a:off x="193868" y="2639267"/>
            <a:ext cx="4262918" cy="1334717"/>
          </a:xfrm>
        </p:spPr>
        <p:txBody>
          <a:bodyPr>
            <a:normAutofit fontScale="85000" lnSpcReduction="10000"/>
          </a:bodyPr>
          <a:lstStyle/>
          <a:p>
            <a:pPr>
              <a:defRPr/>
            </a:pPr>
            <a:r>
              <a:rPr lang="en-US" sz="2000" dirty="0"/>
              <a:t>FAST Cache </a:t>
            </a:r>
            <a:r>
              <a:rPr lang="ru-RU" sz="2000" dirty="0" smtClean="0"/>
              <a:t>необходим многократный доступ для переноса данных</a:t>
            </a:r>
            <a:r>
              <a:rPr lang="en-US" sz="2000" dirty="0" smtClean="0"/>
              <a:t>:</a:t>
            </a:r>
            <a:endParaRPr lang="en-US" sz="2000" dirty="0"/>
          </a:p>
          <a:p>
            <a:pPr lvl="1">
              <a:defRPr/>
            </a:pPr>
            <a:r>
              <a:rPr lang="en-US" sz="1800" dirty="0" smtClean="0"/>
              <a:t>FAST Cache </a:t>
            </a:r>
            <a:r>
              <a:rPr lang="ru-RU" sz="1800" dirty="0" smtClean="0"/>
              <a:t>необходим период разогрева для получения оптимального результата</a:t>
            </a:r>
            <a:endParaRPr lang="en-US" sz="1800" dirty="0" smtClean="0"/>
          </a:p>
          <a:p>
            <a:pPr>
              <a:defRPr/>
            </a:pPr>
            <a:endParaRPr lang="en-US" dirty="0" smtClean="0"/>
          </a:p>
          <a:p>
            <a:pPr>
              <a:defRPr/>
            </a:pPr>
            <a:endParaRPr lang="en-US" dirty="0" smtClean="0"/>
          </a:p>
          <a:p>
            <a:pPr>
              <a:defRPr/>
            </a:pPr>
            <a:endParaRPr lang="en-US" dirty="0"/>
          </a:p>
        </p:txBody>
      </p:sp>
      <p:sp>
        <p:nvSpPr>
          <p:cNvPr id="9" name="Slide Number Placeholder 8"/>
          <p:cNvSpPr>
            <a:spLocks noGrp="1"/>
          </p:cNvSpPr>
          <p:nvPr>
            <p:ph type="sldNum" sz="quarter" idx="4294967295"/>
          </p:nvPr>
        </p:nvSpPr>
        <p:spPr>
          <a:xfrm>
            <a:off x="8686800" y="6629400"/>
            <a:ext cx="457200" cy="228600"/>
          </a:xfrm>
          <a:prstGeom prst="rect">
            <a:avLst/>
          </a:prstGeom>
        </p:spPr>
        <p:txBody>
          <a:bodyPr/>
          <a:lstStyle/>
          <a:p>
            <a:pPr>
              <a:defRPr/>
            </a:pPr>
            <a:fld id="{5DD70BA9-0AE5-4DC7-8A6D-25B86D6F2F92}" type="slidenum">
              <a:rPr lang="en-US" smtClean="0"/>
              <a:pPr>
                <a:defRPr/>
              </a:pPr>
              <a:t>9</a:t>
            </a:fld>
            <a:endParaRPr lang="en-US"/>
          </a:p>
        </p:txBody>
      </p:sp>
      <p:sp>
        <p:nvSpPr>
          <p:cNvPr id="12" name="Footer Placeholder 11"/>
          <p:cNvSpPr>
            <a:spLocks noGrp="1"/>
          </p:cNvSpPr>
          <p:nvPr>
            <p:ph type="ftr" sz="quarter" idx="4294967295"/>
          </p:nvPr>
        </p:nvSpPr>
        <p:spPr>
          <a:xfrm>
            <a:off x="4953000" y="6629400"/>
            <a:ext cx="4191000" cy="228600"/>
          </a:xfrm>
          <a:prstGeom prst="rect">
            <a:avLst/>
          </a:prstGeom>
        </p:spPr>
        <p:txBody>
          <a:bodyPr/>
          <a:lstStyle/>
          <a:p>
            <a:pPr>
              <a:defRPr/>
            </a:pPr>
            <a:r>
              <a:rPr lang="en-US" smtClean="0"/>
              <a:t>VNX Lessons Learned</a:t>
            </a:r>
            <a:endParaRPr lang="en-US"/>
          </a:p>
        </p:txBody>
      </p: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399178" y="3054742"/>
            <a:ext cx="4666167" cy="286812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52400" y="4043816"/>
            <a:ext cx="4115086" cy="189603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5" name="TextBox 4"/>
          <p:cNvSpPr txBox="1"/>
          <p:nvPr/>
        </p:nvSpPr>
        <p:spPr>
          <a:xfrm>
            <a:off x="926479" y="4367477"/>
            <a:ext cx="1457451" cy="461665"/>
          </a:xfrm>
          <a:prstGeom prst="rect">
            <a:avLst/>
          </a:prstGeom>
          <a:noFill/>
        </p:spPr>
        <p:txBody>
          <a:bodyPr wrap="none" rtlCol="0">
            <a:spAutoFit/>
          </a:bodyPr>
          <a:lstStyle/>
          <a:p>
            <a:pPr algn="ctr"/>
            <a:r>
              <a:rPr lang="en-US" sz="1200" dirty="0" smtClean="0"/>
              <a:t>TPS </a:t>
            </a:r>
            <a:r>
              <a:rPr lang="ru-RU" sz="1200" dirty="0" smtClean="0"/>
              <a:t>Улучшение</a:t>
            </a:r>
            <a:endParaRPr lang="en-US" sz="1200" dirty="0" smtClean="0"/>
          </a:p>
          <a:p>
            <a:pPr algn="ctr"/>
            <a:r>
              <a:rPr lang="ru-RU" sz="1200" dirty="0" smtClean="0"/>
              <a:t>после</a:t>
            </a:r>
            <a:r>
              <a:rPr lang="en-US" sz="1200" dirty="0" smtClean="0"/>
              <a:t> </a:t>
            </a:r>
            <a:r>
              <a:rPr lang="ru-RU" sz="1200" dirty="0" smtClean="0"/>
              <a:t>5</a:t>
            </a:r>
            <a:r>
              <a:rPr lang="en-US" sz="1200" dirty="0" smtClean="0"/>
              <a:t> </a:t>
            </a:r>
            <a:r>
              <a:rPr lang="ru-RU" sz="1200" dirty="0" smtClean="0"/>
              <a:t>часов</a:t>
            </a:r>
            <a:endParaRPr lang="en-US" sz="1200" dirty="0"/>
          </a:p>
        </p:txBody>
      </p:sp>
    </p:spTree>
    <p:extLst>
      <p:ext uri="{BB962C8B-B14F-4D97-AF65-F5344CB8AC3E}">
        <p14:creationId xmlns:p14="http://schemas.microsoft.com/office/powerpoint/2010/main" xmlns="" val="1300974029"/>
      </p:ext>
    </p:extLst>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7" descr="SP_Reboot_new.JPG"/>
          <p:cNvPicPr>
            <a:picLocks noChangeAspect="1"/>
          </p:cNvPicPr>
          <p:nvPr/>
        </p:nvPicPr>
        <p:blipFill>
          <a:blip r:embed="rId3" cstate="print"/>
          <a:srcRect/>
          <a:stretch>
            <a:fillRect/>
          </a:stretch>
        </p:blipFill>
        <p:spPr bwMode="auto">
          <a:xfrm>
            <a:off x="2220959" y="2248113"/>
            <a:ext cx="6770641" cy="3619287"/>
          </a:xfrm>
          <a:prstGeom prst="rect">
            <a:avLst/>
          </a:prstGeom>
          <a:noFill/>
          <a:ln w="9525">
            <a:noFill/>
            <a:miter lim="800000"/>
            <a:headEnd/>
            <a:tailEnd/>
          </a:ln>
        </p:spPr>
      </p:pic>
      <p:sp>
        <p:nvSpPr>
          <p:cNvPr id="32771" name="Content Placeholder 4"/>
          <p:cNvSpPr txBox="1">
            <a:spLocks/>
          </p:cNvSpPr>
          <p:nvPr/>
        </p:nvSpPr>
        <p:spPr bwMode="gray">
          <a:xfrm>
            <a:off x="177800" y="1276350"/>
            <a:ext cx="8480425" cy="990600"/>
          </a:xfrm>
          <a:prstGeom prst="rect">
            <a:avLst/>
          </a:prstGeom>
          <a:noFill/>
          <a:ln w="9525">
            <a:noFill/>
            <a:miter lim="800000"/>
            <a:headEnd/>
            <a:tailEnd/>
          </a:ln>
        </p:spPr>
        <p:txBody>
          <a:bodyPr/>
          <a:lstStyle/>
          <a:p>
            <a:pPr marL="228600" indent="-228600">
              <a:spcBef>
                <a:spcPct val="20000"/>
              </a:spcBef>
              <a:buClr>
                <a:srgbClr val="2C95DD"/>
              </a:buClr>
              <a:buFont typeface="Arial" charset="0"/>
              <a:buChar char="•"/>
            </a:pPr>
            <a:r>
              <a:rPr lang="en-US" sz="2400" dirty="0">
                <a:latin typeface="MetaNormalLF-Roman" pitchFamily="34" charset="0"/>
              </a:rPr>
              <a:t>FAST Cache </a:t>
            </a:r>
            <a:r>
              <a:rPr lang="ru-RU" sz="2400" dirty="0" smtClean="0">
                <a:latin typeface="MetaNormalLF-Roman" pitchFamily="34" charset="0"/>
              </a:rPr>
              <a:t>не должен </a:t>
            </a:r>
            <a:r>
              <a:rPr lang="ru-RU" sz="2400" dirty="0" err="1" smtClean="0">
                <a:latin typeface="MetaNormalLF-Roman" pitchFamily="34" charset="0"/>
              </a:rPr>
              <a:t>переразогреваться</a:t>
            </a:r>
            <a:r>
              <a:rPr lang="ru-RU" sz="2400" dirty="0" smtClean="0">
                <a:latin typeface="MetaNormalLF-Roman" pitchFamily="34" charset="0"/>
              </a:rPr>
              <a:t> после события перезагрузки процессора</a:t>
            </a:r>
            <a:endParaRPr lang="en-US" sz="2400" dirty="0">
              <a:latin typeface="MetaNormalLF-Roman" pitchFamily="34" charset="0"/>
            </a:endParaRPr>
          </a:p>
        </p:txBody>
      </p:sp>
      <p:sp>
        <p:nvSpPr>
          <p:cNvPr id="32772" name="Content Placeholder 4"/>
          <p:cNvSpPr txBox="1">
            <a:spLocks/>
          </p:cNvSpPr>
          <p:nvPr/>
        </p:nvSpPr>
        <p:spPr bwMode="gray">
          <a:xfrm>
            <a:off x="171450" y="2110682"/>
            <a:ext cx="2228850" cy="1244600"/>
          </a:xfrm>
          <a:prstGeom prst="rect">
            <a:avLst/>
          </a:prstGeom>
          <a:noFill/>
          <a:ln w="9525">
            <a:noFill/>
            <a:miter lim="800000"/>
            <a:headEnd/>
            <a:tailEnd/>
          </a:ln>
        </p:spPr>
        <p:txBody>
          <a:bodyPr/>
          <a:lstStyle/>
          <a:p>
            <a:pPr marL="342900" indent="-342900">
              <a:spcBef>
                <a:spcPct val="20000"/>
              </a:spcBef>
              <a:buClr>
                <a:srgbClr val="2C95DD"/>
              </a:buClr>
              <a:buFont typeface="Arial" charset="0"/>
              <a:buChar char="•"/>
            </a:pPr>
            <a:r>
              <a:rPr lang="en-US" sz="2000" dirty="0">
                <a:latin typeface="MetaNormalLF-Roman" pitchFamily="34" charset="0"/>
              </a:rPr>
              <a:t>SP </a:t>
            </a:r>
            <a:r>
              <a:rPr lang="ru-RU" sz="2000" dirty="0" smtClean="0">
                <a:latin typeface="MetaNormalLF-Roman" pitchFamily="34" charset="0"/>
              </a:rPr>
              <a:t>перезагрузка</a:t>
            </a:r>
            <a:endParaRPr lang="en-US" sz="2000" dirty="0">
              <a:latin typeface="MetaNormalLF-Roman" pitchFamily="34" charset="0"/>
            </a:endParaRPr>
          </a:p>
          <a:p>
            <a:pPr marL="742950" lvl="1" indent="-285750">
              <a:spcBef>
                <a:spcPct val="20000"/>
              </a:spcBef>
              <a:buClr>
                <a:srgbClr val="2C95DD"/>
              </a:buClr>
              <a:buFont typeface="Arial" charset="0"/>
              <a:buChar char="–"/>
            </a:pPr>
            <a:r>
              <a:rPr lang="ru-RU" dirty="0" smtClean="0">
                <a:latin typeface="MetaNormalLF-Roman" pitchFamily="34" charset="0"/>
              </a:rPr>
              <a:t>Один или оба</a:t>
            </a:r>
            <a:endParaRPr lang="en-US" dirty="0">
              <a:latin typeface="MetaNormalLF-Roman" pitchFamily="34" charset="0"/>
            </a:endParaRPr>
          </a:p>
          <a:p>
            <a:pPr marL="342900" indent="-342900">
              <a:spcBef>
                <a:spcPct val="20000"/>
              </a:spcBef>
              <a:buClr>
                <a:srgbClr val="2C95DD"/>
              </a:buClr>
              <a:buFont typeface="Arial" charset="0"/>
              <a:buChar char="•"/>
            </a:pPr>
            <a:r>
              <a:rPr lang="ru-RU" sz="2000" dirty="0" smtClean="0">
                <a:latin typeface="MetaNormalLF-Roman" pitchFamily="34" charset="0"/>
              </a:rPr>
              <a:t>Перегрузка сервера</a:t>
            </a:r>
            <a:endParaRPr lang="en-US" sz="2000" dirty="0">
              <a:latin typeface="MetaNormalLF-Roman" pitchFamily="34" charset="0"/>
            </a:endParaRPr>
          </a:p>
          <a:p>
            <a:pPr marL="1143000" lvl="2" indent="-228600">
              <a:spcBef>
                <a:spcPct val="20000"/>
              </a:spcBef>
              <a:buClr>
                <a:srgbClr val="2C95DD"/>
              </a:buClr>
              <a:buFont typeface="Arial" charset="0"/>
              <a:buChar char="•"/>
            </a:pPr>
            <a:endParaRPr lang="en-US" sz="2000" dirty="0">
              <a:latin typeface="MetaNormalLF-Roman" pitchFamily="34" charset="0"/>
            </a:endParaRPr>
          </a:p>
        </p:txBody>
      </p:sp>
      <p:sp>
        <p:nvSpPr>
          <p:cNvPr id="3" name="Rectangle 2"/>
          <p:cNvSpPr/>
          <p:nvPr/>
        </p:nvSpPr>
        <p:spPr>
          <a:xfrm>
            <a:off x="326564" y="5867400"/>
            <a:ext cx="8817436" cy="338554"/>
          </a:xfrm>
          <a:prstGeom prst="rect">
            <a:avLst/>
          </a:prstGeom>
        </p:spPr>
        <p:txBody>
          <a:bodyPr wrap="square">
            <a:spAutoFit/>
          </a:bodyPr>
          <a:lstStyle/>
          <a:p>
            <a:r>
              <a:rPr lang="en-US" sz="1600" i="1" dirty="0">
                <a:latin typeface="MetaNormalLF-Roman" pitchFamily="34" charset="0"/>
              </a:rPr>
              <a:t>Note:  </a:t>
            </a:r>
            <a:r>
              <a:rPr lang="en-US" sz="1600" i="1" dirty="0" smtClean="0">
                <a:latin typeface="MetaNormalLF-Roman" pitchFamily="34" charset="0"/>
              </a:rPr>
              <a:t>In </a:t>
            </a:r>
            <a:r>
              <a:rPr lang="en-US" sz="1600" i="1" dirty="0" err="1" smtClean="0">
                <a:latin typeface="MetaNormalLF-Roman" pitchFamily="34" charset="0"/>
              </a:rPr>
              <a:t>Powerfail</a:t>
            </a:r>
            <a:r>
              <a:rPr lang="en-US" sz="1600" i="1" dirty="0" smtClean="0">
                <a:latin typeface="MetaNormalLF-Roman" pitchFamily="34" charset="0"/>
              </a:rPr>
              <a:t>/system shutdown case, the </a:t>
            </a:r>
            <a:r>
              <a:rPr lang="en-US" sz="1600" i="1" dirty="0">
                <a:latin typeface="MetaNormalLF-Roman" pitchFamily="34" charset="0"/>
              </a:rPr>
              <a:t>DRAM cache does have to </a:t>
            </a:r>
            <a:r>
              <a:rPr lang="en-US" sz="1600" i="1" dirty="0" smtClean="0">
                <a:latin typeface="MetaNormalLF-Roman" pitchFamily="34" charset="0"/>
              </a:rPr>
              <a:t>re-load from storage</a:t>
            </a:r>
            <a:endParaRPr lang="en-US" sz="1600" i="1" dirty="0">
              <a:latin typeface="MetaNormalLF-Roman" pitchFamily="34" charset="0"/>
            </a:endParaRPr>
          </a:p>
        </p:txBody>
      </p:sp>
      <p:sp>
        <p:nvSpPr>
          <p:cNvPr id="2" name="Title 1"/>
          <p:cNvSpPr>
            <a:spLocks noGrp="1"/>
          </p:cNvSpPr>
          <p:nvPr>
            <p:ph type="title"/>
          </p:nvPr>
        </p:nvSpPr>
        <p:spPr>
          <a:prstGeom prst="rect">
            <a:avLst/>
          </a:prstGeom>
        </p:spPr>
        <p:txBody>
          <a:bodyPr/>
          <a:lstStyle/>
          <a:p>
            <a:r>
              <a:rPr lang="ru-RU" dirty="0" smtClean="0"/>
              <a:t>Разогрев </a:t>
            </a:r>
            <a:r>
              <a:rPr lang="ru-RU" dirty="0" err="1" smtClean="0"/>
              <a:t>кэша</a:t>
            </a:r>
            <a:r>
              <a:rPr lang="ru-RU" dirty="0" smtClean="0"/>
              <a:t> не теряется после </a:t>
            </a:r>
            <a:r>
              <a:rPr lang="ru-RU" dirty="0" err="1" smtClean="0"/>
              <a:t>файловера</a:t>
            </a:r>
            <a:endParaRPr lang="en-US" dirty="0"/>
          </a:p>
        </p:txBody>
      </p:sp>
    </p:spTree>
    <p:extLst>
      <p:ext uri="{BB962C8B-B14F-4D97-AF65-F5344CB8AC3E}">
        <p14:creationId xmlns="" xmlns:p14="http://schemas.microsoft.com/office/powerpoint/2010/main" val="3276322432"/>
      </p:ext>
    </p:extLst>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Text Box 3"/>
          <p:cNvSpPr txBox="1">
            <a:spLocks noChangeArrowheads="1"/>
          </p:cNvSpPr>
          <p:nvPr/>
        </p:nvSpPr>
        <p:spPr bwMode="auto">
          <a:xfrm>
            <a:off x="2937863" y="4414413"/>
            <a:ext cx="307818" cy="37959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ctr"/>
            <a:r>
              <a:rPr lang="de-AT" sz="1400" b="1" baseline="-25000">
                <a:solidFill>
                  <a:schemeClr val="bg1"/>
                </a:solidFill>
                <a:latin typeface="Univers LT Std 55"/>
              </a:rPr>
              <a:t>CH</a:t>
            </a:r>
          </a:p>
        </p:txBody>
      </p:sp>
      <p:sp>
        <p:nvSpPr>
          <p:cNvPr id="10249" name="Text Box 21"/>
          <p:cNvSpPr txBox="1">
            <a:spLocks noChangeArrowheads="1"/>
          </p:cNvSpPr>
          <p:nvPr/>
        </p:nvSpPr>
        <p:spPr bwMode="auto">
          <a:xfrm>
            <a:off x="3185514" y="4573163"/>
            <a:ext cx="340000" cy="4206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ctr"/>
            <a:r>
              <a:rPr lang="de-AT" sz="1600" b="1" baseline="-25000">
                <a:solidFill>
                  <a:schemeClr val="bg1"/>
                </a:solidFill>
                <a:latin typeface="Univers LT Std 55"/>
              </a:rPr>
              <a:t>CH</a:t>
            </a:r>
          </a:p>
        </p:txBody>
      </p:sp>
      <p:sp>
        <p:nvSpPr>
          <p:cNvPr id="10262" name="Text Box 40"/>
          <p:cNvSpPr txBox="1">
            <a:spLocks noChangeArrowheads="1"/>
          </p:cNvSpPr>
          <p:nvPr/>
        </p:nvSpPr>
        <p:spPr bwMode="auto">
          <a:xfrm>
            <a:off x="7401642" y="4876476"/>
            <a:ext cx="349250" cy="228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non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ctr"/>
            <a:r>
              <a:rPr lang="de-AT" sz="1400" b="1" baseline="-25000">
                <a:solidFill>
                  <a:schemeClr val="bg1"/>
                </a:solidFill>
                <a:latin typeface="Univers LT Std 55"/>
              </a:rPr>
              <a:t>RU</a:t>
            </a:r>
          </a:p>
        </p:txBody>
      </p:sp>
      <p:sp>
        <p:nvSpPr>
          <p:cNvPr id="43" name="AutoShape 9"/>
          <p:cNvSpPr>
            <a:spLocks noChangeArrowheads="1"/>
          </p:cNvSpPr>
          <p:nvPr/>
        </p:nvSpPr>
        <p:spPr bwMode="gray">
          <a:xfrm>
            <a:off x="612038" y="4384251"/>
            <a:ext cx="377777" cy="1327719"/>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44" name="AutoShape 10"/>
          <p:cNvSpPr>
            <a:spLocks noChangeArrowheads="1"/>
          </p:cNvSpPr>
          <p:nvPr/>
        </p:nvSpPr>
        <p:spPr bwMode="gray">
          <a:xfrm>
            <a:off x="1052017" y="4396126"/>
            <a:ext cx="377777" cy="1315844"/>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45" name="AutoShape 11"/>
          <p:cNvSpPr>
            <a:spLocks noChangeArrowheads="1"/>
          </p:cNvSpPr>
          <p:nvPr/>
        </p:nvSpPr>
        <p:spPr bwMode="gray">
          <a:xfrm>
            <a:off x="1496063" y="4408001"/>
            <a:ext cx="373579" cy="1303969"/>
          </a:xfrm>
          <a:prstGeom prst="can">
            <a:avLst>
              <a:gd name="adj" fmla="val 55524"/>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46" name="AutoShape 12"/>
          <p:cNvSpPr>
            <a:spLocks noChangeArrowheads="1"/>
          </p:cNvSpPr>
          <p:nvPr/>
        </p:nvSpPr>
        <p:spPr bwMode="gray">
          <a:xfrm>
            <a:off x="1918709" y="4408001"/>
            <a:ext cx="377777" cy="1292094"/>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47" name="AutoShape 13"/>
          <p:cNvSpPr>
            <a:spLocks noChangeArrowheads="1"/>
          </p:cNvSpPr>
          <p:nvPr/>
        </p:nvSpPr>
        <p:spPr bwMode="gray">
          <a:xfrm>
            <a:off x="2350880" y="4408001"/>
            <a:ext cx="373579" cy="1303969"/>
          </a:xfrm>
          <a:prstGeom prst="can">
            <a:avLst>
              <a:gd name="adj" fmla="val 55524"/>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48" name="AutoShape 14"/>
          <p:cNvSpPr>
            <a:spLocks noChangeArrowheads="1"/>
          </p:cNvSpPr>
          <p:nvPr/>
        </p:nvSpPr>
        <p:spPr bwMode="gray">
          <a:xfrm>
            <a:off x="2782989" y="4384251"/>
            <a:ext cx="377777" cy="1327719"/>
          </a:xfrm>
          <a:prstGeom prst="can">
            <a:avLst>
              <a:gd name="adj" fmla="val 54907"/>
            </a:avLst>
          </a:prstGeom>
          <a:ln>
            <a:headEnd/>
            <a:tailEnd/>
          </a:ln>
        </p:spPr>
        <p:style>
          <a:lnRef idx="1">
            <a:schemeClr val="accent5"/>
          </a:lnRef>
          <a:fillRef idx="3">
            <a:schemeClr val="accent5"/>
          </a:fillRef>
          <a:effectRef idx="2">
            <a:schemeClr val="accent5"/>
          </a:effectRef>
          <a:fontRef idx="minor">
            <a:schemeClr val="lt1"/>
          </a:fontRef>
        </p:style>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86" name="Text Box 3"/>
          <p:cNvSpPr txBox="1">
            <a:spLocks noChangeArrowheads="1"/>
          </p:cNvSpPr>
          <p:nvPr/>
        </p:nvSpPr>
        <p:spPr bwMode="auto">
          <a:xfrm>
            <a:off x="6308513" y="4436182"/>
            <a:ext cx="307818" cy="37959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ctr"/>
            <a:r>
              <a:rPr lang="de-AT" sz="1400" b="1" baseline="-25000">
                <a:solidFill>
                  <a:schemeClr val="bg1"/>
                </a:solidFill>
                <a:latin typeface="Univers LT Std 55"/>
              </a:rPr>
              <a:t>CH</a:t>
            </a:r>
          </a:p>
        </p:txBody>
      </p:sp>
      <p:sp>
        <p:nvSpPr>
          <p:cNvPr id="87" name="Text Box 21"/>
          <p:cNvSpPr txBox="1">
            <a:spLocks noChangeArrowheads="1"/>
          </p:cNvSpPr>
          <p:nvPr/>
        </p:nvSpPr>
        <p:spPr bwMode="auto">
          <a:xfrm>
            <a:off x="6556164" y="4594932"/>
            <a:ext cx="340000" cy="4206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ctr"/>
            <a:r>
              <a:rPr lang="de-AT" sz="1600" b="1" baseline="-25000">
                <a:solidFill>
                  <a:schemeClr val="bg1"/>
                </a:solidFill>
                <a:latin typeface="Univers LT Std 55"/>
              </a:rPr>
              <a:t>CH</a:t>
            </a:r>
          </a:p>
        </p:txBody>
      </p:sp>
      <p:sp>
        <p:nvSpPr>
          <p:cNvPr id="88" name="Text Box 51"/>
          <p:cNvSpPr txBox="1">
            <a:spLocks noChangeArrowheads="1"/>
          </p:cNvSpPr>
          <p:nvPr/>
        </p:nvSpPr>
        <p:spPr bwMode="auto">
          <a:xfrm>
            <a:off x="5054388" y="5198182"/>
            <a:ext cx="335802" cy="37959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ctr"/>
            <a:r>
              <a:rPr lang="de-AT" sz="1400" b="1" baseline="-25000">
                <a:solidFill>
                  <a:schemeClr val="bg1"/>
                </a:solidFill>
                <a:latin typeface="Univers LT Std 55"/>
              </a:rPr>
              <a:t>CHI</a:t>
            </a:r>
          </a:p>
        </p:txBody>
      </p:sp>
      <p:sp>
        <p:nvSpPr>
          <p:cNvPr id="89" name="AutoShape 9"/>
          <p:cNvSpPr>
            <a:spLocks noChangeArrowheads="1"/>
          </p:cNvSpPr>
          <p:nvPr/>
        </p:nvSpPr>
        <p:spPr bwMode="gray">
          <a:xfrm>
            <a:off x="3234536" y="4394144"/>
            <a:ext cx="377777" cy="1329701"/>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90" name="AutoShape 10"/>
          <p:cNvSpPr>
            <a:spLocks noChangeArrowheads="1"/>
          </p:cNvSpPr>
          <p:nvPr/>
        </p:nvSpPr>
        <p:spPr bwMode="gray">
          <a:xfrm>
            <a:off x="3674521" y="4406020"/>
            <a:ext cx="377777" cy="1317825"/>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91" name="AutoShape 11"/>
          <p:cNvSpPr>
            <a:spLocks noChangeArrowheads="1"/>
          </p:cNvSpPr>
          <p:nvPr/>
        </p:nvSpPr>
        <p:spPr bwMode="gray">
          <a:xfrm>
            <a:off x="4106692" y="4406020"/>
            <a:ext cx="373579" cy="1317825"/>
          </a:xfrm>
          <a:prstGeom prst="can">
            <a:avLst>
              <a:gd name="adj" fmla="val 55524"/>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92" name="AutoShape 12"/>
          <p:cNvSpPr>
            <a:spLocks noChangeArrowheads="1"/>
          </p:cNvSpPr>
          <p:nvPr/>
        </p:nvSpPr>
        <p:spPr bwMode="gray">
          <a:xfrm>
            <a:off x="4529338" y="4394145"/>
            <a:ext cx="377777" cy="1329700"/>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93" name="AutoShape 13"/>
          <p:cNvSpPr>
            <a:spLocks noChangeArrowheads="1"/>
          </p:cNvSpPr>
          <p:nvPr/>
        </p:nvSpPr>
        <p:spPr bwMode="gray">
          <a:xfrm>
            <a:off x="4949634" y="4394145"/>
            <a:ext cx="373579" cy="1329700"/>
          </a:xfrm>
          <a:prstGeom prst="can">
            <a:avLst>
              <a:gd name="adj" fmla="val 55524"/>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94" name="AutoShape 14"/>
          <p:cNvSpPr>
            <a:spLocks noChangeArrowheads="1"/>
          </p:cNvSpPr>
          <p:nvPr/>
        </p:nvSpPr>
        <p:spPr bwMode="gray">
          <a:xfrm>
            <a:off x="5357992" y="4382270"/>
            <a:ext cx="377777" cy="1329700"/>
          </a:xfrm>
          <a:prstGeom prst="can">
            <a:avLst>
              <a:gd name="adj" fmla="val 54907"/>
            </a:avLst>
          </a:prstGeom>
          <a:ln>
            <a:headEnd/>
            <a:tailEnd/>
          </a:ln>
        </p:spPr>
        <p:style>
          <a:lnRef idx="1">
            <a:schemeClr val="accent5"/>
          </a:lnRef>
          <a:fillRef idx="3">
            <a:schemeClr val="accent5"/>
          </a:fillRef>
          <a:effectRef idx="2">
            <a:schemeClr val="accent5"/>
          </a:effectRef>
          <a:fontRef idx="minor">
            <a:schemeClr val="lt1"/>
          </a:fontRef>
        </p:style>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95" name="AutoShape 9"/>
          <p:cNvSpPr>
            <a:spLocks noChangeArrowheads="1"/>
          </p:cNvSpPr>
          <p:nvPr/>
        </p:nvSpPr>
        <p:spPr bwMode="gray">
          <a:xfrm>
            <a:off x="5823326" y="4394147"/>
            <a:ext cx="377777" cy="1327719"/>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97" name="AutoShape 10"/>
          <p:cNvSpPr>
            <a:spLocks noChangeArrowheads="1"/>
          </p:cNvSpPr>
          <p:nvPr/>
        </p:nvSpPr>
        <p:spPr bwMode="gray">
          <a:xfrm>
            <a:off x="6263305" y="4406022"/>
            <a:ext cx="377777" cy="1315844"/>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107" name="AutoShape 11"/>
          <p:cNvSpPr>
            <a:spLocks noChangeArrowheads="1"/>
          </p:cNvSpPr>
          <p:nvPr/>
        </p:nvSpPr>
        <p:spPr bwMode="gray">
          <a:xfrm>
            <a:off x="6707351" y="4417897"/>
            <a:ext cx="373579" cy="1303969"/>
          </a:xfrm>
          <a:prstGeom prst="can">
            <a:avLst>
              <a:gd name="adj" fmla="val 55524"/>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119" name="AutoShape 12"/>
          <p:cNvSpPr>
            <a:spLocks noChangeArrowheads="1"/>
          </p:cNvSpPr>
          <p:nvPr/>
        </p:nvSpPr>
        <p:spPr bwMode="gray">
          <a:xfrm>
            <a:off x="7129997" y="4417897"/>
            <a:ext cx="377777" cy="1292094"/>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121" name="AutoShape 13"/>
          <p:cNvSpPr>
            <a:spLocks noChangeArrowheads="1"/>
          </p:cNvSpPr>
          <p:nvPr/>
        </p:nvSpPr>
        <p:spPr bwMode="gray">
          <a:xfrm>
            <a:off x="7562168" y="4417897"/>
            <a:ext cx="373579" cy="1303969"/>
          </a:xfrm>
          <a:prstGeom prst="can">
            <a:avLst>
              <a:gd name="adj" fmla="val 55524"/>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142" name="AutoShape 14"/>
          <p:cNvSpPr>
            <a:spLocks noChangeArrowheads="1"/>
          </p:cNvSpPr>
          <p:nvPr/>
        </p:nvSpPr>
        <p:spPr bwMode="gray">
          <a:xfrm>
            <a:off x="7994277" y="4394147"/>
            <a:ext cx="377777" cy="1327719"/>
          </a:xfrm>
          <a:prstGeom prst="can">
            <a:avLst>
              <a:gd name="adj" fmla="val 54907"/>
            </a:avLst>
          </a:prstGeom>
          <a:ln>
            <a:headEnd/>
            <a:tailEnd/>
          </a:ln>
        </p:spPr>
        <p:style>
          <a:lnRef idx="1">
            <a:schemeClr val="accent5"/>
          </a:lnRef>
          <a:fillRef idx="3">
            <a:schemeClr val="accent5"/>
          </a:fillRef>
          <a:effectRef idx="2">
            <a:schemeClr val="accent5"/>
          </a:effectRef>
          <a:fontRef idx="minor">
            <a:schemeClr val="lt1"/>
          </a:fontRef>
        </p:style>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96" name="Rectangle 16"/>
          <p:cNvSpPr>
            <a:spLocks noChangeArrowheads="1"/>
          </p:cNvSpPr>
          <p:nvPr/>
        </p:nvSpPr>
        <p:spPr bwMode="ltGray">
          <a:xfrm>
            <a:off x="653130" y="4916320"/>
            <a:ext cx="7730836" cy="380014"/>
          </a:xfrm>
          <a:prstGeom prst="rect">
            <a:avLst/>
          </a:prstGeom>
          <a:solidFill>
            <a:schemeClr val="accent5">
              <a:lumMod val="75000"/>
              <a:alpha val="50000"/>
            </a:schemeClr>
          </a:solidFill>
          <a:ln w="19050">
            <a:solidFill>
              <a:srgbClr val="000000"/>
            </a:solidFill>
            <a:miter lim="800000"/>
            <a:headEnd/>
            <a:tailEnd/>
          </a:ln>
        </p:spPr>
        <p:txBody>
          <a:bodyPr wrap="none" anchor="ctr"/>
          <a:lstStyle/>
          <a:p>
            <a:pPr>
              <a:spcBef>
                <a:spcPct val="20000"/>
              </a:spcBef>
            </a:pPr>
            <a:r>
              <a:rPr lang="en-US" sz="900" b="1" dirty="0" smtClean="0">
                <a:solidFill>
                  <a:schemeClr val="bg1"/>
                </a:solidFill>
              </a:rPr>
              <a:t>LUN 1</a:t>
            </a:r>
            <a:endParaRPr lang="en-US" sz="900" b="1" dirty="0">
              <a:solidFill>
                <a:schemeClr val="bg1"/>
              </a:solidFill>
            </a:endParaRPr>
          </a:p>
        </p:txBody>
      </p:sp>
      <p:sp>
        <p:nvSpPr>
          <p:cNvPr id="50" name="Rectangle 16"/>
          <p:cNvSpPr>
            <a:spLocks noChangeArrowheads="1"/>
          </p:cNvSpPr>
          <p:nvPr/>
        </p:nvSpPr>
        <p:spPr bwMode="ltGray">
          <a:xfrm>
            <a:off x="650586" y="4500684"/>
            <a:ext cx="7733380" cy="395271"/>
          </a:xfrm>
          <a:prstGeom prst="rect">
            <a:avLst/>
          </a:prstGeom>
          <a:solidFill>
            <a:schemeClr val="accent5">
              <a:lumMod val="75000"/>
              <a:alpha val="50000"/>
            </a:schemeClr>
          </a:solidFill>
          <a:ln w="19050">
            <a:solidFill>
              <a:srgbClr val="000000"/>
            </a:solidFill>
            <a:miter lim="800000"/>
            <a:headEnd/>
            <a:tailEnd/>
          </a:ln>
        </p:spPr>
        <p:txBody>
          <a:bodyPr wrap="none" anchor="ctr"/>
          <a:lstStyle/>
          <a:p>
            <a:pPr>
              <a:spcBef>
                <a:spcPct val="20000"/>
              </a:spcBef>
            </a:pPr>
            <a:r>
              <a:rPr lang="en-US" sz="900" b="1">
                <a:solidFill>
                  <a:schemeClr val="bg1"/>
                </a:solidFill>
              </a:rPr>
              <a:t>LUN 0</a:t>
            </a:r>
          </a:p>
        </p:txBody>
      </p:sp>
      <p:sp>
        <p:nvSpPr>
          <p:cNvPr id="108" name="Rectangle 16"/>
          <p:cNvSpPr>
            <a:spLocks noChangeArrowheads="1"/>
          </p:cNvSpPr>
          <p:nvPr/>
        </p:nvSpPr>
        <p:spPr bwMode="ltGray">
          <a:xfrm>
            <a:off x="658494" y="5296333"/>
            <a:ext cx="7713597" cy="344386"/>
          </a:xfrm>
          <a:prstGeom prst="rect">
            <a:avLst/>
          </a:prstGeom>
          <a:solidFill>
            <a:schemeClr val="accent5">
              <a:lumMod val="75000"/>
              <a:alpha val="50000"/>
            </a:schemeClr>
          </a:solidFill>
          <a:ln w="19050">
            <a:solidFill>
              <a:srgbClr val="000000"/>
            </a:solidFill>
            <a:miter lim="800000"/>
            <a:headEnd/>
            <a:tailEnd/>
          </a:ln>
        </p:spPr>
        <p:txBody>
          <a:bodyPr wrap="none" anchor="ctr"/>
          <a:lstStyle/>
          <a:p>
            <a:pPr>
              <a:spcBef>
                <a:spcPct val="20000"/>
              </a:spcBef>
            </a:pPr>
            <a:r>
              <a:rPr lang="en-US" sz="900" b="1" dirty="0">
                <a:solidFill>
                  <a:schemeClr val="bg1"/>
                </a:solidFill>
              </a:rPr>
              <a:t>LUN </a:t>
            </a:r>
            <a:r>
              <a:rPr lang="en-US" sz="900" b="1" dirty="0" smtClean="0">
                <a:solidFill>
                  <a:schemeClr val="bg1"/>
                </a:solidFill>
              </a:rPr>
              <a:t>2</a:t>
            </a:r>
            <a:endParaRPr lang="en-US" sz="900" b="1" dirty="0">
              <a:solidFill>
                <a:schemeClr val="bg1"/>
              </a:solidFill>
            </a:endParaRPr>
          </a:p>
        </p:txBody>
      </p:sp>
      <p:sp>
        <p:nvSpPr>
          <p:cNvPr id="66" name="Rectangle 8" descr="Dotted grid"/>
          <p:cNvSpPr>
            <a:spLocks noChangeArrowheads="1"/>
          </p:cNvSpPr>
          <p:nvPr/>
        </p:nvSpPr>
        <p:spPr bwMode="auto">
          <a:xfrm>
            <a:off x="3752602" y="1211284"/>
            <a:ext cx="2045545" cy="1852550"/>
          </a:xfrm>
          <a:prstGeom prst="rect">
            <a:avLst/>
          </a:prstGeom>
          <a:pattFill prst="dotGrid">
            <a:fgClr>
              <a:schemeClr val="accent1"/>
            </a:fgClr>
            <a:bgClr>
              <a:schemeClr val="bg1"/>
            </a:bgClr>
          </a:pattFill>
          <a:ln w="12700" cmpd="dbl" algn="ctr">
            <a:solidFill>
              <a:schemeClr val="tx1"/>
            </a:solidFill>
            <a:miter lim="800000"/>
            <a:headEnd/>
            <a:tailEnd/>
          </a:ln>
        </p:spPr>
        <p:txBody>
          <a:bodyPr anchorCtr="1"/>
          <a:lstStyle/>
          <a:p>
            <a:r>
              <a:rPr lang="de-CH" dirty="0" smtClean="0"/>
              <a:t>Cache</a:t>
            </a:r>
            <a:endParaRPr lang="en-US" dirty="0"/>
          </a:p>
        </p:txBody>
      </p:sp>
      <p:sp>
        <p:nvSpPr>
          <p:cNvPr id="10268" name="Text Box 50"/>
          <p:cNvSpPr txBox="1">
            <a:spLocks noChangeArrowheads="1"/>
          </p:cNvSpPr>
          <p:nvPr/>
        </p:nvSpPr>
        <p:spPr bwMode="auto">
          <a:xfrm>
            <a:off x="358963" y="6091575"/>
            <a:ext cx="425450" cy="228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non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ctr"/>
            <a:r>
              <a:rPr lang="de-AT" sz="1400" b="1" baseline="-25000">
                <a:solidFill>
                  <a:schemeClr val="bg1"/>
                </a:solidFill>
                <a:latin typeface="Univers LT Std 55"/>
              </a:rPr>
              <a:t>USA</a:t>
            </a:r>
          </a:p>
        </p:txBody>
      </p:sp>
      <p:sp>
        <p:nvSpPr>
          <p:cNvPr id="10271" name="Text Box 60"/>
          <p:cNvSpPr txBox="1">
            <a:spLocks noChangeArrowheads="1"/>
          </p:cNvSpPr>
          <p:nvPr/>
        </p:nvSpPr>
        <p:spPr bwMode="auto">
          <a:xfrm>
            <a:off x="8924925" y="6629400"/>
            <a:ext cx="254000" cy="244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r"/>
            <a:fld id="{B33C479C-9915-410F-9C22-201F02894623}" type="slidenum">
              <a:rPr lang="de-DE" sz="1000">
                <a:solidFill>
                  <a:schemeClr val="bg1"/>
                </a:solidFill>
                <a:latin typeface="Univers 55"/>
              </a:rPr>
              <a:pPr algn="r"/>
              <a:t>11</a:t>
            </a:fld>
            <a:endParaRPr lang="de-DE" sz="1000">
              <a:solidFill>
                <a:schemeClr val="bg1"/>
              </a:solidFill>
              <a:latin typeface="Univers 55"/>
            </a:endParaRPr>
          </a:p>
        </p:txBody>
      </p:sp>
      <p:sp>
        <p:nvSpPr>
          <p:cNvPr id="123" name="TextBox 122"/>
          <p:cNvSpPr txBox="1"/>
          <p:nvPr/>
        </p:nvSpPr>
        <p:spPr>
          <a:xfrm>
            <a:off x="6458198" y="805471"/>
            <a:ext cx="990352" cy="369332"/>
          </a:xfrm>
          <a:prstGeom prst="rect">
            <a:avLst/>
          </a:prstGeom>
          <a:noFill/>
        </p:spPr>
        <p:txBody>
          <a:bodyPr wrap="square" rtlCol="0">
            <a:spAutoFit/>
          </a:bodyPr>
          <a:lstStyle/>
          <a:p>
            <a:r>
              <a:rPr lang="en-US" dirty="0" smtClean="0"/>
              <a:t>SSD</a:t>
            </a:r>
            <a:endParaRPr lang="en-US" dirty="0"/>
          </a:p>
        </p:txBody>
      </p:sp>
      <p:sp>
        <p:nvSpPr>
          <p:cNvPr id="143" name="AutoShape 9"/>
          <p:cNvSpPr>
            <a:spLocks noChangeArrowheads="1"/>
          </p:cNvSpPr>
          <p:nvPr/>
        </p:nvSpPr>
        <p:spPr bwMode="gray">
          <a:xfrm>
            <a:off x="6345803" y="1401579"/>
            <a:ext cx="377777" cy="1327719"/>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r>
              <a:rPr lang="de-CH" sz="1400" b="1" dirty="0" smtClean="0">
                <a:solidFill>
                  <a:schemeClr val="bg1"/>
                </a:solidFill>
                <a:effectLst>
                  <a:outerShdw blurRad="38100" dist="38100" dir="2700000" algn="tl">
                    <a:srgbClr val="000000"/>
                  </a:outerShdw>
                </a:effectLst>
              </a:rPr>
              <a:t> </a:t>
            </a:r>
            <a:endParaRPr lang="de-CH" sz="1400" b="1" dirty="0">
              <a:solidFill>
                <a:schemeClr val="bg1"/>
              </a:solidFill>
              <a:effectLst>
                <a:outerShdw blurRad="38100" dist="38100" dir="2700000" algn="tl">
                  <a:srgbClr val="000000"/>
                </a:outerShdw>
              </a:effectLst>
            </a:endParaRPr>
          </a:p>
        </p:txBody>
      </p:sp>
      <p:sp>
        <p:nvSpPr>
          <p:cNvPr id="148" name="AutoShape 9"/>
          <p:cNvSpPr>
            <a:spLocks noChangeArrowheads="1"/>
          </p:cNvSpPr>
          <p:nvPr/>
        </p:nvSpPr>
        <p:spPr bwMode="gray">
          <a:xfrm>
            <a:off x="6797065" y="1401579"/>
            <a:ext cx="377777" cy="1327719"/>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54" name="Right Arrow 53"/>
          <p:cNvSpPr/>
          <p:nvPr/>
        </p:nvSpPr>
        <p:spPr>
          <a:xfrm>
            <a:off x="1009462" y="950027"/>
            <a:ext cx="2363189" cy="243444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Rectangle 16"/>
          <p:cNvSpPr>
            <a:spLocks noChangeArrowheads="1"/>
          </p:cNvSpPr>
          <p:nvPr/>
        </p:nvSpPr>
        <p:spPr bwMode="ltGray">
          <a:xfrm>
            <a:off x="1028675" y="1565500"/>
            <a:ext cx="6155896" cy="395271"/>
          </a:xfrm>
          <a:prstGeom prst="rect">
            <a:avLst/>
          </a:prstGeom>
          <a:solidFill>
            <a:schemeClr val="accent5">
              <a:lumMod val="75000"/>
              <a:alpha val="50000"/>
            </a:schemeClr>
          </a:solidFill>
          <a:ln w="19050">
            <a:solidFill>
              <a:srgbClr val="000000"/>
            </a:solidFill>
            <a:miter lim="800000"/>
            <a:headEnd/>
            <a:tailEnd/>
          </a:ln>
        </p:spPr>
        <p:txBody>
          <a:bodyPr wrap="none" anchor="ctr"/>
          <a:lstStyle/>
          <a:p>
            <a:pPr>
              <a:spcBef>
                <a:spcPct val="20000"/>
              </a:spcBef>
            </a:pPr>
            <a:r>
              <a:rPr lang="en-US" sz="900" b="1">
                <a:solidFill>
                  <a:schemeClr val="bg1"/>
                </a:solidFill>
              </a:rPr>
              <a:t>LUN 0</a:t>
            </a:r>
          </a:p>
        </p:txBody>
      </p:sp>
      <p:sp>
        <p:nvSpPr>
          <p:cNvPr id="56" name="Rectangle 16"/>
          <p:cNvSpPr>
            <a:spLocks noChangeArrowheads="1"/>
          </p:cNvSpPr>
          <p:nvPr/>
        </p:nvSpPr>
        <p:spPr bwMode="ltGray">
          <a:xfrm>
            <a:off x="1026695" y="1967282"/>
            <a:ext cx="6157876" cy="395271"/>
          </a:xfrm>
          <a:prstGeom prst="rect">
            <a:avLst/>
          </a:prstGeom>
          <a:solidFill>
            <a:schemeClr val="accent5">
              <a:lumMod val="75000"/>
              <a:alpha val="50000"/>
            </a:schemeClr>
          </a:solidFill>
          <a:ln w="19050">
            <a:solidFill>
              <a:srgbClr val="000000"/>
            </a:solidFill>
            <a:miter lim="800000"/>
            <a:headEnd/>
            <a:tailEnd/>
          </a:ln>
        </p:spPr>
        <p:txBody>
          <a:bodyPr wrap="none" anchor="ctr"/>
          <a:lstStyle/>
          <a:p>
            <a:pPr>
              <a:spcBef>
                <a:spcPct val="20000"/>
              </a:spcBef>
            </a:pPr>
            <a:r>
              <a:rPr lang="en-US" sz="900" b="1">
                <a:solidFill>
                  <a:schemeClr val="bg1"/>
                </a:solidFill>
              </a:rPr>
              <a:t>LUN 0</a:t>
            </a:r>
          </a:p>
        </p:txBody>
      </p:sp>
      <p:sp>
        <p:nvSpPr>
          <p:cNvPr id="57" name="Rectangle 16"/>
          <p:cNvSpPr>
            <a:spLocks noChangeArrowheads="1"/>
          </p:cNvSpPr>
          <p:nvPr/>
        </p:nvSpPr>
        <p:spPr bwMode="ltGray">
          <a:xfrm>
            <a:off x="1026695" y="2347292"/>
            <a:ext cx="6134125" cy="395271"/>
          </a:xfrm>
          <a:prstGeom prst="rect">
            <a:avLst/>
          </a:prstGeom>
          <a:solidFill>
            <a:schemeClr val="accent5">
              <a:lumMod val="75000"/>
              <a:alpha val="50000"/>
            </a:schemeClr>
          </a:solidFill>
          <a:ln w="19050">
            <a:solidFill>
              <a:srgbClr val="000000"/>
            </a:solidFill>
            <a:miter lim="800000"/>
            <a:headEnd/>
            <a:tailEnd/>
          </a:ln>
        </p:spPr>
        <p:txBody>
          <a:bodyPr wrap="none" anchor="ctr"/>
          <a:lstStyle/>
          <a:p>
            <a:pPr>
              <a:spcBef>
                <a:spcPct val="20000"/>
              </a:spcBef>
            </a:pPr>
            <a:r>
              <a:rPr lang="en-US" sz="900" b="1" dirty="0">
                <a:solidFill>
                  <a:schemeClr val="bg1"/>
                </a:solidFill>
              </a:rPr>
              <a:t>LUN </a:t>
            </a:r>
            <a:r>
              <a:rPr lang="en-US" sz="900" b="1" dirty="0" smtClean="0">
                <a:solidFill>
                  <a:schemeClr val="bg1"/>
                </a:solidFill>
              </a:rPr>
              <a:t>3</a:t>
            </a:r>
            <a:endParaRPr lang="en-US" sz="900" b="1" dirty="0">
              <a:solidFill>
                <a:schemeClr val="bg1"/>
              </a:solidFill>
            </a:endParaRPr>
          </a:p>
        </p:txBody>
      </p:sp>
      <p:sp>
        <p:nvSpPr>
          <p:cNvPr id="67" name="Right Arrow 66"/>
          <p:cNvSpPr/>
          <p:nvPr/>
        </p:nvSpPr>
        <p:spPr>
          <a:xfrm rot="5400000">
            <a:off x="4101961" y="3282539"/>
            <a:ext cx="1318164" cy="90450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0" name="Rectangle 149"/>
          <p:cNvSpPr/>
          <p:nvPr/>
        </p:nvSpPr>
        <p:spPr>
          <a:xfrm>
            <a:off x="1078677" y="1577419"/>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164" name="Rectangle 163"/>
          <p:cNvSpPr/>
          <p:nvPr/>
        </p:nvSpPr>
        <p:spPr>
          <a:xfrm>
            <a:off x="1670464" y="1587316"/>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165" name="Rectangle 164"/>
          <p:cNvSpPr/>
          <p:nvPr/>
        </p:nvSpPr>
        <p:spPr>
          <a:xfrm>
            <a:off x="1373582" y="1575440"/>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166" name="Rectangle 165"/>
          <p:cNvSpPr/>
          <p:nvPr/>
        </p:nvSpPr>
        <p:spPr>
          <a:xfrm>
            <a:off x="2513612" y="1599191"/>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167" name="Rectangle 166"/>
          <p:cNvSpPr/>
          <p:nvPr/>
        </p:nvSpPr>
        <p:spPr>
          <a:xfrm>
            <a:off x="1955471" y="1599190"/>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168" name="Rectangle 167"/>
          <p:cNvSpPr/>
          <p:nvPr/>
        </p:nvSpPr>
        <p:spPr>
          <a:xfrm>
            <a:off x="2228604" y="1599190"/>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68" name="Rectangle 67"/>
          <p:cNvSpPr/>
          <p:nvPr/>
        </p:nvSpPr>
        <p:spPr>
          <a:xfrm>
            <a:off x="1039092" y="2226604"/>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69" name="Rectangle 68"/>
          <p:cNvSpPr/>
          <p:nvPr/>
        </p:nvSpPr>
        <p:spPr>
          <a:xfrm>
            <a:off x="1882240" y="2238479"/>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70" name="Rectangle 69"/>
          <p:cNvSpPr/>
          <p:nvPr/>
        </p:nvSpPr>
        <p:spPr>
          <a:xfrm>
            <a:off x="1324099" y="2238478"/>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71" name="Rectangle 70"/>
          <p:cNvSpPr/>
          <p:nvPr/>
        </p:nvSpPr>
        <p:spPr>
          <a:xfrm>
            <a:off x="1597232" y="2238478"/>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73" name="Rectangle 72"/>
          <p:cNvSpPr/>
          <p:nvPr/>
        </p:nvSpPr>
        <p:spPr>
          <a:xfrm>
            <a:off x="1003466" y="2618490"/>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74" name="Rectangle 73"/>
          <p:cNvSpPr/>
          <p:nvPr/>
        </p:nvSpPr>
        <p:spPr>
          <a:xfrm>
            <a:off x="1846614" y="2630365"/>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75" name="Rectangle 74"/>
          <p:cNvSpPr/>
          <p:nvPr/>
        </p:nvSpPr>
        <p:spPr>
          <a:xfrm>
            <a:off x="1288473" y="2630364"/>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77" name="Rectangle 76"/>
          <p:cNvSpPr/>
          <p:nvPr/>
        </p:nvSpPr>
        <p:spPr>
          <a:xfrm>
            <a:off x="1561606" y="2630364"/>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78" name="Rectangle 77"/>
          <p:cNvSpPr/>
          <p:nvPr/>
        </p:nvSpPr>
        <p:spPr>
          <a:xfrm>
            <a:off x="1324100" y="2107852"/>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79" name="Rectangle 78"/>
          <p:cNvSpPr/>
          <p:nvPr/>
        </p:nvSpPr>
        <p:spPr>
          <a:xfrm>
            <a:off x="1039092" y="2095976"/>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80" name="Rectangle 79"/>
          <p:cNvSpPr/>
          <p:nvPr/>
        </p:nvSpPr>
        <p:spPr>
          <a:xfrm>
            <a:off x="2155372" y="2226604"/>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81" name="Rectangle 80"/>
          <p:cNvSpPr/>
          <p:nvPr/>
        </p:nvSpPr>
        <p:spPr>
          <a:xfrm>
            <a:off x="1597233" y="2107851"/>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82" name="Rectangle 81"/>
          <p:cNvSpPr/>
          <p:nvPr/>
        </p:nvSpPr>
        <p:spPr>
          <a:xfrm>
            <a:off x="1050968" y="1965347"/>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83" name="Rectangle 82"/>
          <p:cNvSpPr/>
          <p:nvPr/>
        </p:nvSpPr>
        <p:spPr>
          <a:xfrm>
            <a:off x="1894116" y="1977222"/>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84" name="Rectangle 83"/>
          <p:cNvSpPr/>
          <p:nvPr/>
        </p:nvSpPr>
        <p:spPr>
          <a:xfrm>
            <a:off x="1335975" y="1977221"/>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85" name="Rectangle 84"/>
          <p:cNvSpPr/>
          <p:nvPr/>
        </p:nvSpPr>
        <p:spPr>
          <a:xfrm>
            <a:off x="1609108" y="1977221"/>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98" name="Rectangle 97"/>
          <p:cNvSpPr/>
          <p:nvPr/>
        </p:nvSpPr>
        <p:spPr>
          <a:xfrm>
            <a:off x="1882240" y="2107851"/>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99" name="Rectangle 98"/>
          <p:cNvSpPr/>
          <p:nvPr/>
        </p:nvSpPr>
        <p:spPr>
          <a:xfrm>
            <a:off x="2416631" y="2226602"/>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100" name="Rectangle 99"/>
          <p:cNvSpPr/>
          <p:nvPr/>
        </p:nvSpPr>
        <p:spPr>
          <a:xfrm>
            <a:off x="2143497" y="2107849"/>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101" name="Rectangle 100"/>
          <p:cNvSpPr/>
          <p:nvPr/>
        </p:nvSpPr>
        <p:spPr>
          <a:xfrm>
            <a:off x="2155373" y="1977221"/>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102" name="Rectangle 101"/>
          <p:cNvSpPr/>
          <p:nvPr/>
        </p:nvSpPr>
        <p:spPr>
          <a:xfrm>
            <a:off x="2416629" y="2095976"/>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104" name="Rectangle 103"/>
          <p:cNvSpPr/>
          <p:nvPr/>
        </p:nvSpPr>
        <p:spPr>
          <a:xfrm>
            <a:off x="2416629" y="1965346"/>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106" name="TextBox 105"/>
          <p:cNvSpPr txBox="1"/>
          <p:nvPr/>
        </p:nvSpPr>
        <p:spPr>
          <a:xfrm>
            <a:off x="7389915" y="3836153"/>
            <a:ext cx="715859" cy="369332"/>
          </a:xfrm>
          <a:prstGeom prst="rect">
            <a:avLst/>
          </a:prstGeom>
          <a:noFill/>
        </p:spPr>
        <p:txBody>
          <a:bodyPr wrap="square" rtlCol="0">
            <a:spAutoFit/>
          </a:bodyPr>
          <a:lstStyle/>
          <a:p>
            <a:r>
              <a:rPr lang="en-US" dirty="0" smtClean="0"/>
              <a:t>SAS</a:t>
            </a:r>
            <a:endParaRPr lang="en-US" dirty="0"/>
          </a:p>
        </p:txBody>
      </p:sp>
      <p:sp>
        <p:nvSpPr>
          <p:cNvPr id="109" name="TextBox 108"/>
          <p:cNvSpPr txBox="1"/>
          <p:nvPr/>
        </p:nvSpPr>
        <p:spPr>
          <a:xfrm>
            <a:off x="935183" y="623457"/>
            <a:ext cx="2660073" cy="646331"/>
          </a:xfrm>
          <a:prstGeom prst="rect">
            <a:avLst/>
          </a:prstGeom>
          <a:noFill/>
        </p:spPr>
        <p:txBody>
          <a:bodyPr wrap="square" rtlCol="0">
            <a:spAutoFit/>
          </a:bodyPr>
          <a:lstStyle/>
          <a:p>
            <a:r>
              <a:rPr lang="ru-RU" dirty="0" smtClean="0"/>
              <a:t>Очереди команд по лунам</a:t>
            </a:r>
            <a:endParaRPr lang="en-US" dirty="0"/>
          </a:p>
        </p:txBody>
      </p:sp>
      <p:sp>
        <p:nvSpPr>
          <p:cNvPr id="110" name="TextBox 109"/>
          <p:cNvSpPr txBox="1"/>
          <p:nvPr/>
        </p:nvSpPr>
        <p:spPr>
          <a:xfrm>
            <a:off x="-76200" y="1943100"/>
            <a:ext cx="1246909" cy="369332"/>
          </a:xfrm>
          <a:prstGeom prst="rect">
            <a:avLst/>
          </a:prstGeom>
          <a:noFill/>
        </p:spPr>
        <p:txBody>
          <a:bodyPr wrap="square" rtlCol="0">
            <a:spAutoFit/>
          </a:bodyPr>
          <a:lstStyle/>
          <a:p>
            <a:r>
              <a:rPr lang="ru-RU" dirty="0" smtClean="0"/>
              <a:t>Без </a:t>
            </a:r>
            <a:r>
              <a:rPr lang="en-US" dirty="0" err="1" smtClean="0"/>
              <a:t>QoS</a:t>
            </a:r>
            <a:endParaRPr lang="en-US" dirty="0"/>
          </a:p>
        </p:txBody>
      </p:sp>
      <p:grpSp>
        <p:nvGrpSpPr>
          <p:cNvPr id="118" name="Group 117"/>
          <p:cNvGrpSpPr/>
          <p:nvPr/>
        </p:nvGrpSpPr>
        <p:grpSpPr>
          <a:xfrm>
            <a:off x="6494317" y="1517045"/>
            <a:ext cx="2649683" cy="4137796"/>
            <a:chOff x="6494317" y="1517045"/>
            <a:chExt cx="2649683" cy="4137796"/>
          </a:xfrm>
        </p:grpSpPr>
        <p:sp>
          <p:nvSpPr>
            <p:cNvPr id="111" name="TextBox 110"/>
            <p:cNvSpPr txBox="1"/>
            <p:nvPr/>
          </p:nvSpPr>
          <p:spPr>
            <a:xfrm>
              <a:off x="8385464" y="4925291"/>
              <a:ext cx="758536" cy="369332"/>
            </a:xfrm>
            <a:prstGeom prst="rect">
              <a:avLst/>
            </a:prstGeom>
            <a:noFill/>
          </p:spPr>
          <p:txBody>
            <a:bodyPr wrap="square" rtlCol="0">
              <a:spAutoFit/>
            </a:bodyPr>
            <a:lstStyle/>
            <a:p>
              <a:r>
                <a:rPr lang="ru-RU" dirty="0" smtClean="0"/>
                <a:t>30</a:t>
              </a:r>
              <a:r>
                <a:rPr lang="en-US" dirty="0" smtClean="0"/>
                <a:t>%</a:t>
              </a:r>
              <a:endParaRPr lang="en-US" dirty="0"/>
            </a:p>
          </p:txBody>
        </p:sp>
        <p:sp>
          <p:nvSpPr>
            <p:cNvPr id="112" name="TextBox 111"/>
            <p:cNvSpPr txBox="1"/>
            <p:nvPr/>
          </p:nvSpPr>
          <p:spPr>
            <a:xfrm>
              <a:off x="8395854" y="5285509"/>
              <a:ext cx="748146" cy="369332"/>
            </a:xfrm>
            <a:prstGeom prst="rect">
              <a:avLst/>
            </a:prstGeom>
            <a:noFill/>
          </p:spPr>
          <p:txBody>
            <a:bodyPr wrap="square" rtlCol="0">
              <a:spAutoFit/>
            </a:bodyPr>
            <a:lstStyle/>
            <a:p>
              <a:r>
                <a:rPr lang="ru-RU" dirty="0" smtClean="0"/>
                <a:t>30</a:t>
              </a:r>
              <a:r>
                <a:rPr lang="en-US" dirty="0" smtClean="0"/>
                <a:t>%</a:t>
              </a:r>
              <a:endParaRPr lang="en-US" dirty="0"/>
            </a:p>
          </p:txBody>
        </p:sp>
        <p:sp>
          <p:nvSpPr>
            <p:cNvPr id="113" name="TextBox 112"/>
            <p:cNvSpPr txBox="1"/>
            <p:nvPr/>
          </p:nvSpPr>
          <p:spPr>
            <a:xfrm>
              <a:off x="8381999" y="4481945"/>
              <a:ext cx="762001" cy="369332"/>
            </a:xfrm>
            <a:prstGeom prst="rect">
              <a:avLst/>
            </a:prstGeom>
            <a:noFill/>
          </p:spPr>
          <p:txBody>
            <a:bodyPr wrap="square" rtlCol="0">
              <a:spAutoFit/>
            </a:bodyPr>
            <a:lstStyle/>
            <a:p>
              <a:r>
                <a:rPr lang="ru-RU" dirty="0" smtClean="0"/>
                <a:t>30</a:t>
              </a:r>
              <a:r>
                <a:rPr lang="en-US" dirty="0" smtClean="0"/>
                <a:t>%</a:t>
              </a:r>
              <a:endParaRPr lang="en-US" dirty="0"/>
            </a:p>
          </p:txBody>
        </p:sp>
        <p:sp>
          <p:nvSpPr>
            <p:cNvPr id="114" name="AutoShape 48"/>
            <p:cNvSpPr>
              <a:spLocks noChangeArrowheads="1"/>
            </p:cNvSpPr>
            <p:nvPr/>
          </p:nvSpPr>
          <p:spPr bwMode="auto">
            <a:xfrm flipH="1">
              <a:off x="6494317" y="3023754"/>
              <a:ext cx="2229420" cy="737755"/>
            </a:xfrm>
            <a:prstGeom prst="wedgeRectCallout">
              <a:avLst>
                <a:gd name="adj1" fmla="val -45495"/>
                <a:gd name="adj2" fmla="val 157242"/>
              </a:avLst>
            </a:prstGeom>
            <a:noFill/>
            <a:ln w="19050" algn="ctr">
              <a:solidFill>
                <a:schemeClr val="tx1"/>
              </a:solidFill>
              <a:miter lim="800000"/>
              <a:headEnd/>
              <a:tailEnd/>
            </a:ln>
          </p:spPr>
          <p:txBody>
            <a:bodyPr/>
            <a:lstStyle/>
            <a:p>
              <a:r>
                <a:rPr lang="ru-RU" sz="1400" dirty="0" smtClean="0"/>
                <a:t>Распределение времени работы дисков пула на приложение</a:t>
              </a:r>
              <a:endParaRPr lang="en-US" sz="1400" dirty="0"/>
            </a:p>
          </p:txBody>
        </p:sp>
        <p:sp>
          <p:nvSpPr>
            <p:cNvPr id="115" name="TextBox 114"/>
            <p:cNvSpPr txBox="1"/>
            <p:nvPr/>
          </p:nvSpPr>
          <p:spPr>
            <a:xfrm>
              <a:off x="7259771" y="1960391"/>
              <a:ext cx="903154" cy="369332"/>
            </a:xfrm>
            <a:prstGeom prst="rect">
              <a:avLst/>
            </a:prstGeom>
            <a:noFill/>
          </p:spPr>
          <p:txBody>
            <a:bodyPr wrap="square" rtlCol="0">
              <a:spAutoFit/>
            </a:bodyPr>
            <a:lstStyle/>
            <a:p>
              <a:r>
                <a:rPr lang="ru-RU" dirty="0" smtClean="0"/>
                <a:t>30</a:t>
              </a:r>
              <a:r>
                <a:rPr lang="en-US" dirty="0" smtClean="0"/>
                <a:t>%</a:t>
              </a:r>
              <a:endParaRPr lang="en-US" dirty="0"/>
            </a:p>
          </p:txBody>
        </p:sp>
        <p:sp>
          <p:nvSpPr>
            <p:cNvPr id="116" name="TextBox 115"/>
            <p:cNvSpPr txBox="1"/>
            <p:nvPr/>
          </p:nvSpPr>
          <p:spPr>
            <a:xfrm>
              <a:off x="7259770" y="2341391"/>
              <a:ext cx="855530" cy="369332"/>
            </a:xfrm>
            <a:prstGeom prst="rect">
              <a:avLst/>
            </a:prstGeom>
            <a:noFill/>
          </p:spPr>
          <p:txBody>
            <a:bodyPr wrap="square" rtlCol="0">
              <a:spAutoFit/>
            </a:bodyPr>
            <a:lstStyle/>
            <a:p>
              <a:r>
                <a:rPr lang="ru-RU" dirty="0" smtClean="0"/>
                <a:t>30</a:t>
              </a:r>
              <a:r>
                <a:rPr lang="en-US" dirty="0" smtClean="0"/>
                <a:t>%</a:t>
              </a:r>
              <a:endParaRPr lang="en-US" dirty="0"/>
            </a:p>
          </p:txBody>
        </p:sp>
        <p:sp>
          <p:nvSpPr>
            <p:cNvPr id="117" name="TextBox 116"/>
            <p:cNvSpPr txBox="1"/>
            <p:nvPr/>
          </p:nvSpPr>
          <p:spPr>
            <a:xfrm>
              <a:off x="7256306" y="1517045"/>
              <a:ext cx="754219" cy="369332"/>
            </a:xfrm>
            <a:prstGeom prst="rect">
              <a:avLst/>
            </a:prstGeom>
            <a:noFill/>
          </p:spPr>
          <p:txBody>
            <a:bodyPr wrap="square" rtlCol="0">
              <a:spAutoFit/>
            </a:bodyPr>
            <a:lstStyle/>
            <a:p>
              <a:r>
                <a:rPr lang="ru-RU" dirty="0" smtClean="0"/>
                <a:t>30</a:t>
              </a:r>
              <a:r>
                <a:rPr lang="en-US" dirty="0" smtClean="0"/>
                <a:t>%</a:t>
              </a:r>
              <a:endParaRPr lang="en-US" dirty="0"/>
            </a:p>
          </p:txBody>
        </p:sp>
      </p:grpSp>
      <p:sp>
        <p:nvSpPr>
          <p:cNvPr id="103" name="Rectangle 102"/>
          <p:cNvSpPr/>
          <p:nvPr/>
        </p:nvSpPr>
        <p:spPr>
          <a:xfrm>
            <a:off x="663285" y="147843"/>
            <a:ext cx="7389670" cy="523220"/>
          </a:xfrm>
          <a:prstGeom prst="rect">
            <a:avLst/>
          </a:prstGeom>
        </p:spPr>
        <p:txBody>
          <a:bodyPr wrap="square">
            <a:spAutoFit/>
          </a:bodyPr>
          <a:lstStyle/>
          <a:p>
            <a:r>
              <a:rPr lang="ru-RU" sz="2800" dirty="0" smtClean="0">
                <a:solidFill>
                  <a:schemeClr val="accent1"/>
                </a:solidFill>
              </a:rPr>
              <a:t>Работа с внешними приложениями:</a:t>
            </a:r>
            <a:endParaRPr lang="en-US" sz="2800" dirty="0"/>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grpId="0" nodeType="clickEffect">
                                  <p:stCondLst>
                                    <p:cond delay="0"/>
                                  </p:stCondLst>
                                  <p:childTnLst>
                                    <p:animMotion origin="layout" path="M 1.94444E-6 1.82239E-6 L 0.48559 1.82239E-6 " pathEditMode="relative" rAng="0" ptsTypes="AA">
                                      <p:cBhvr>
                                        <p:cTn id="6" dur="2000" fill="hold"/>
                                        <p:tgtEl>
                                          <p:spTgt spid="166"/>
                                        </p:tgtEl>
                                        <p:attrNameLst>
                                          <p:attrName>ppt_x</p:attrName>
                                          <p:attrName>ppt_y</p:attrName>
                                        </p:attrNameLst>
                                      </p:cBhvr>
                                      <p:rCtr x="243" y="0"/>
                                    </p:animMotion>
                                  </p:childTnLst>
                                </p:cTn>
                              </p:par>
                              <p:par>
                                <p:cTn id="7" presetID="0" presetClass="path" presetSubtype="0" accel="50000" decel="50000" fill="hold" grpId="0" nodeType="withEffect">
                                  <p:stCondLst>
                                    <p:cond delay="0"/>
                                  </p:stCondLst>
                                  <p:childTnLst>
                                    <p:animMotion origin="layout" path="M -6.11111E-6 -9.89824E-7 C 0.08298 -0.00185 0.16597 -0.0037 0.2052 -9.89824E-7 C 0.24444 0.0037 0.23072 -0.05134 0.23506 0.02243 C 0.2394 0.09621 0.17604 0.36147 0.23107 0.44288 C 0.28611 0.52428 0.50624 0.49769 0.56492 0.51018 " pathEditMode="relative" ptsTypes="aaaaA">
                                      <p:cBhvr>
                                        <p:cTn id="8" dur="2000" fill="hold"/>
                                        <p:tgtEl>
                                          <p:spTgt spid="104"/>
                                        </p:tgtEl>
                                        <p:attrNameLst>
                                          <p:attrName>ppt_x</p:attrName>
                                          <p:attrName>ppt_y</p:attrName>
                                        </p:attrNameLst>
                                      </p:cBhvr>
                                    </p:animMotion>
                                  </p:childTnLst>
                                </p:cTn>
                              </p:par>
                              <p:par>
                                <p:cTn id="9" presetID="0" presetClass="path" presetSubtype="0" accel="50000" decel="50000" fill="hold" grpId="0" nodeType="withEffect">
                                  <p:stCondLst>
                                    <p:cond delay="0"/>
                                  </p:stCondLst>
                                  <p:childTnLst>
                                    <p:animMotion origin="layout" path="M 5.55556E-6 -1.12858E-6 C 0.104 -0.01341 0.20799 -0.02682 0.25834 -0.00879 C 0.30869 0.00925 0.29584 0.05736 0.30261 0.10893 C 0.30938 0.1605 0.34862 0.26226 0.29862 0.30088 C 0.24862 0.3395 0.12553 0.33997 0.00261 0.34066 " pathEditMode="relative" ptsTypes="aaaaA">
                                      <p:cBhvr>
                                        <p:cTn id="10" dur="2000" fill="hold"/>
                                        <p:tgtEl>
                                          <p:spTgt spid="74"/>
                                        </p:tgtEl>
                                        <p:attrNameLst>
                                          <p:attrName>ppt_x</p:attrName>
                                          <p:attrName>ppt_y</p:attrName>
                                        </p:attrNameLst>
                                      </p:cBhvr>
                                    </p:animMotion>
                                  </p:childTnLst>
                                </p:cTn>
                              </p:par>
                            </p:childTnLst>
                          </p:cTn>
                        </p:par>
                        <p:par>
                          <p:cTn id="11" fill="hold">
                            <p:stCondLst>
                              <p:cond delay="2000"/>
                            </p:stCondLst>
                            <p:childTnLst>
                              <p:par>
                                <p:cTn id="12" presetID="0" presetClass="path" presetSubtype="0" accel="50000" decel="50000" fill="hold" grpId="0" nodeType="afterEffect">
                                  <p:stCondLst>
                                    <p:cond delay="0"/>
                                  </p:stCondLst>
                                  <p:childTnLst>
                                    <p:animMotion origin="layout" path="M 2.77778E-6 1.12858E-6 C 0.11163 -0.02082 0.22344 -0.0414 0.26493 0.00347 C 0.30642 0.04833 0.25087 0.19241 0.2493 0.26989 C 0.24774 0.34736 0.21753 0.43131 0.2559 0.46878 C 0.29427 0.50624 0.38663 0.50046 0.47917 0.49468 " pathEditMode="relative" ptsTypes="aaaaA">
                                      <p:cBhvr>
                                        <p:cTn id="13" dur="2000" fill="hold"/>
                                        <p:tgtEl>
                                          <p:spTgt spid="168"/>
                                        </p:tgtEl>
                                        <p:attrNameLst>
                                          <p:attrName>ppt_x</p:attrName>
                                          <p:attrName>ppt_y</p:attrName>
                                        </p:attrNameLst>
                                      </p:cBhvr>
                                    </p:animMotion>
                                  </p:childTnLst>
                                </p:cTn>
                              </p:par>
                              <p:par>
                                <p:cTn id="14" presetID="0" presetClass="path" presetSubtype="0" accel="50000" decel="50000" fill="hold" grpId="0" nodeType="withEffect">
                                  <p:stCondLst>
                                    <p:cond delay="0"/>
                                  </p:stCondLst>
                                  <p:childTnLst>
                                    <p:animMotion origin="layout" path="M 2.22222E-6 0.0044 C 2.22222E-6 0.00509 0.22048 0.00116 0.44149 -0.00185 " pathEditMode="relative" rAng="0" ptsTypes="aA">
                                      <p:cBhvr>
                                        <p:cTn id="15" dur="2000" fill="hold"/>
                                        <p:tgtEl>
                                          <p:spTgt spid="102"/>
                                        </p:tgtEl>
                                        <p:attrNameLst>
                                          <p:attrName>ppt_x</p:attrName>
                                          <p:attrName>ppt_y</p:attrName>
                                        </p:attrNameLst>
                                      </p:cBhvr>
                                      <p:rCtr x="221" y="-3"/>
                                    </p:animMotion>
                                  </p:childTnLst>
                                </p:cTn>
                              </p:par>
                              <p:par>
                                <p:cTn id="16" presetID="0" presetClass="path" presetSubtype="0" accel="50000" decel="50000" fill="hold" grpId="0" nodeType="withEffect">
                                  <p:stCondLst>
                                    <p:cond delay="0"/>
                                  </p:stCondLst>
                                  <p:childTnLst>
                                    <p:animMotion origin="layout" path="M 3.33333E-6 -1.3876E-7 C 0.13108 -0.01526 0.26233 -0.03029 0.31563 -1.3876E-7 C 0.36893 0.0303 0.31875 0.12905 0.31945 0.18155 C 0.32014 0.23404 0.34375 0.27845 0.31945 0.31476 C 0.29514 0.35107 0.19827 0.38552 0.17396 0.39963 " pathEditMode="relative" ptsTypes="aaaaA">
                                      <p:cBhvr>
                                        <p:cTn id="17" dur="2000" fill="hold"/>
                                        <p:tgtEl>
                                          <p:spTgt spid="77"/>
                                        </p:tgtEl>
                                        <p:attrNameLst>
                                          <p:attrName>ppt_x</p:attrName>
                                          <p:attrName>ppt_y</p:attrName>
                                        </p:attrNameLst>
                                      </p:cBhvr>
                                    </p:animMotion>
                                  </p:childTnLst>
                                </p:cTn>
                              </p:par>
                            </p:childTnLst>
                          </p:cTn>
                        </p:par>
                        <p:par>
                          <p:cTn id="18" fill="hold">
                            <p:stCondLst>
                              <p:cond delay="4000"/>
                            </p:stCondLst>
                            <p:childTnLst>
                              <p:par>
                                <p:cTn id="19" presetID="0" presetClass="path" presetSubtype="0" accel="50000" decel="50000" fill="hold" grpId="0" nodeType="afterEffect">
                                  <p:stCondLst>
                                    <p:cond delay="0"/>
                                  </p:stCondLst>
                                  <p:childTnLst>
                                    <p:animMotion origin="layout" path="M 1.66667E-6 1.12858E-6 C 0.10764 -0.03053 0.21528 -0.06083 0.26371 -0.00694 C 0.31215 0.04694 0.28212 0.24861 0.29097 0.32354 C 0.29983 0.39847 0.26493 0.4216 0.31701 0.44287 C 0.3691 0.46415 0.55625 0.45004 0.60399 0.45143 " pathEditMode="relative" ptsTypes="aaaaA">
                                      <p:cBhvr>
                                        <p:cTn id="20" dur="2000" fill="hold"/>
                                        <p:tgtEl>
                                          <p:spTgt spid="167"/>
                                        </p:tgtEl>
                                        <p:attrNameLst>
                                          <p:attrName>ppt_x</p:attrName>
                                          <p:attrName>ppt_y</p:attrName>
                                        </p:attrNameLst>
                                      </p:cBhvr>
                                    </p:animMotion>
                                  </p:childTnLst>
                                </p:cTn>
                              </p:par>
                              <p:par>
                                <p:cTn id="21" presetID="0" presetClass="path" presetSubtype="0" accel="50000" decel="50000" fill="hold" grpId="0" nodeType="withEffect">
                                  <p:stCondLst>
                                    <p:cond delay="0"/>
                                  </p:stCondLst>
                                  <p:childTnLst>
                                    <p:animMotion origin="layout" path="M -4.44444E-6 -9.89824E-7 C 0.08472 -0.01642 0.16962 -0.03261 0.21025 -0.00185 C 0.25087 0.02891 0.23959 0.13622 0.2441 0.18501 C 0.24861 0.23381 0.23854 0.25486 0.23768 0.2907 C 0.23681 0.32655 0.28056 0.37882 0.23889 0.39963 C 0.19722 0.42045 0.03004 0.41258 -0.0118 0.41513 " pathEditMode="relative" ptsTypes="aaaaaA">
                                      <p:cBhvr>
                                        <p:cTn id="22" dur="2000" fill="hold"/>
                                        <p:tgtEl>
                                          <p:spTgt spid="99"/>
                                        </p:tgtEl>
                                        <p:attrNameLst>
                                          <p:attrName>ppt_x</p:attrName>
                                          <p:attrName>ppt_y</p:attrName>
                                        </p:attrNameLst>
                                      </p:cBhvr>
                                    </p:animMotion>
                                  </p:childTnLst>
                                </p:cTn>
                              </p:par>
                              <p:par>
                                <p:cTn id="23" presetID="0" presetClass="path" presetSubtype="0" accel="50000" decel="50000" fill="hold" grpId="0" nodeType="withEffect">
                                  <p:stCondLst>
                                    <p:cond delay="0"/>
                                  </p:stCondLst>
                                  <p:childTnLst>
                                    <p:animMotion origin="layout" path="M 3.33333E-6 9.89824E-7 C 0.24896 -0.00301 0.49792 -0.00578 0.5974 -0.00694 " pathEditMode="relative" ptsTypes="aA">
                                      <p:cBhvr>
                                        <p:cTn id="24" dur="2000" fill="hold"/>
                                        <p:tgtEl>
                                          <p:spTgt spid="75"/>
                                        </p:tgtEl>
                                        <p:attrNameLst>
                                          <p:attrName>ppt_x</p:attrName>
                                          <p:attrName>ppt_y</p:attrName>
                                        </p:attrNameLst>
                                      </p:cBhvr>
                                    </p:animMotion>
                                  </p:childTnLst>
                                </p:cTn>
                              </p:par>
                            </p:childTnLst>
                          </p:cTn>
                        </p:par>
                        <p:par>
                          <p:cTn id="25" fill="hold">
                            <p:stCondLst>
                              <p:cond delay="6000"/>
                            </p:stCondLst>
                            <p:childTnLst>
                              <p:par>
                                <p:cTn id="26" presetID="0" presetClass="path" presetSubtype="0" accel="50000" decel="50000" fill="hold" grpId="0" nodeType="afterEffect">
                                  <p:stCondLst>
                                    <p:cond delay="0"/>
                                  </p:stCondLst>
                                  <p:childTnLst>
                                    <p:animMotion origin="layout" path="M 2.77778E-6 2.39593E-6 C 0.21267 0.00069 0.42535 0.00162 0.51041 0.00185 " pathEditMode="relative" ptsTypes="aA">
                                      <p:cBhvr>
                                        <p:cTn id="27" dur="2000" fill="hold"/>
                                        <p:tgtEl>
                                          <p:spTgt spid="164"/>
                                        </p:tgtEl>
                                        <p:attrNameLst>
                                          <p:attrName>ppt_x</p:attrName>
                                          <p:attrName>ppt_y</p:attrName>
                                        </p:attrNameLst>
                                      </p:cBhvr>
                                    </p:animMotion>
                                  </p:childTnLst>
                                </p:cTn>
                              </p:par>
                              <p:par>
                                <p:cTn id="28" presetID="0" presetClass="path" presetSubtype="0" accel="50000" decel="50000" fill="hold" grpId="0" nodeType="withEffect">
                                  <p:stCondLst>
                                    <p:cond delay="0"/>
                                  </p:stCondLst>
                                  <p:childTnLst>
                                    <p:animMotion origin="layout" path="M -6.66667E-6 -1.12858E-6 C 0.21041 0.00069 0.421 0.00162 0.5052 0.00185 " pathEditMode="relative" ptsTypes="aA">
                                      <p:cBhvr>
                                        <p:cTn id="29" dur="2000" fill="hold"/>
                                        <p:tgtEl>
                                          <p:spTgt spid="101"/>
                                        </p:tgtEl>
                                        <p:attrNameLst>
                                          <p:attrName>ppt_x</p:attrName>
                                          <p:attrName>ppt_y</p:attrName>
                                        </p:attrNameLst>
                                      </p:cBhvr>
                                    </p:animMotion>
                                  </p:childTnLst>
                                </p:cTn>
                              </p:par>
                              <p:par>
                                <p:cTn id="30" presetID="0" presetClass="path" presetSubtype="0" accel="50000" decel="50000" fill="hold" grpId="0" nodeType="withEffect">
                                  <p:stCondLst>
                                    <p:cond delay="0"/>
                                  </p:stCondLst>
                                  <p:childTnLst>
                                    <p:animMotion origin="layout" path="M 4.44444E-6 -2.25717E-6 C 0.13281 -0.00994 0.26562 -0.01988 0.33246 -2.25717E-6 C 0.39931 0.01989 0.38941 0.0747 0.40121 0.11934 C 0.41302 0.16397 0.44774 0.21901 0.40382 0.26804 C 0.3599 0.31707 0.18212 0.389 0.13767 0.41328 " pathEditMode="relative" ptsTypes="aaaaA">
                                      <p:cBhvr>
                                        <p:cTn id="31" dur="2000" fill="hold"/>
                                        <p:tgtEl>
                                          <p:spTgt spid="73"/>
                                        </p:tgtEl>
                                        <p:attrNameLst>
                                          <p:attrName>ppt_x</p:attrName>
                                          <p:attrName>ppt_y</p:attrName>
                                        </p:attrNameLst>
                                      </p:cBhvr>
                                    </p:animMotion>
                                  </p:childTnLst>
                                </p:cTn>
                              </p:par>
                            </p:childTnLst>
                          </p:cTn>
                        </p:par>
                        <p:par>
                          <p:cTn id="32" fill="hold">
                            <p:stCondLst>
                              <p:cond delay="8000"/>
                            </p:stCondLst>
                            <p:childTnLst>
                              <p:par>
                                <p:cTn id="33" presetID="0" presetClass="path" presetSubtype="0" accel="50000" decel="50000" fill="hold" grpId="0" nodeType="afterEffect">
                                  <p:stCondLst>
                                    <p:cond delay="0"/>
                                  </p:stCondLst>
                                  <p:childTnLst>
                                    <p:animMotion origin="layout" path="M -7.22222E-6 2.77521E-7 C 0.13836 -0.02336 0.2769 -0.04672 0.33506 0.00694 C 0.39322 0.06059 0.34218 0.24907 0.34947 0.32192 C 0.35676 0.39477 0.3493 0.42345 0.37933 0.44473 C 0.40937 0.466 0.50485 0.44889 0.52985 0.44981 " pathEditMode="relative" ptsTypes="aaaaA">
                                      <p:cBhvr>
                                        <p:cTn id="34" dur="2000" fill="hold"/>
                                        <p:tgtEl>
                                          <p:spTgt spid="165"/>
                                        </p:tgtEl>
                                        <p:attrNameLst>
                                          <p:attrName>ppt_x</p:attrName>
                                          <p:attrName>ppt_y</p:attrName>
                                        </p:attrNameLst>
                                      </p:cBhvr>
                                    </p:animMotion>
                                  </p:childTnLst>
                                </p:cTn>
                              </p:par>
                              <p:par>
                                <p:cTn id="35" presetID="0" presetClass="path" presetSubtype="0" accel="50000" decel="50000" fill="hold" grpId="0" nodeType="withEffect">
                                  <p:stCondLst>
                                    <p:cond delay="0"/>
                                  </p:stCondLst>
                                  <p:childTnLst>
                                    <p:animMotion origin="layout" path="M -5.55556E-6 9.89824E-7 C 0.07794 -0.00925 0.15607 -0.01827 0.19999 -0.00185 C 0.24392 0.01457 0.25173 0.05574 0.26371 0.09852 C 0.27569 0.14131 0.27083 0.21323 0.27152 0.2544 C 0.27221 0.29556 0.26544 0.31777 0.26753 0.34598 C 0.26961 0.37419 0.23159 0.40958 0.28437 0.42392 C 0.33715 0.43826 0.53437 0.43109 0.58437 0.43247 " pathEditMode="relative" ptsTypes="aaaaaaA">
                                      <p:cBhvr>
                                        <p:cTn id="36" dur="2000" fill="hold"/>
                                        <p:tgtEl>
                                          <p:spTgt spid="100"/>
                                        </p:tgtEl>
                                        <p:attrNameLst>
                                          <p:attrName>ppt_x</p:attrName>
                                          <p:attrName>ppt_y</p:attrName>
                                        </p:attrNameLst>
                                      </p:cBhvr>
                                    </p:animMotion>
                                  </p:childTnLst>
                                </p:cTn>
                              </p:par>
                            </p:childTnLst>
                          </p:cTn>
                        </p:par>
                        <p:par>
                          <p:cTn id="37" fill="hold">
                            <p:stCondLst>
                              <p:cond delay="10000"/>
                            </p:stCondLst>
                            <p:childTnLst>
                              <p:par>
                                <p:cTn id="38" presetID="0" presetClass="path" presetSubtype="0" accel="50000" decel="50000" fill="hold" grpId="0" nodeType="afterEffect">
                                  <p:stCondLst>
                                    <p:cond delay="0"/>
                                  </p:stCondLst>
                                  <p:childTnLst>
                                    <p:animMotion origin="layout" path="M 1.73472E-18 2.81221E-6 C 0.12882 -0.0229 0.25764 -0.04556 0.32083 2.81221E-6 C 0.38403 0.04556 0.36962 0.2056 0.37934 0.27336 C 0.38906 0.34112 0.40468 0.3772 0.37934 0.40657 C 0.35399 0.43594 0.2526 0.44264 0.22725 0.44981 " pathEditMode="relative" ptsTypes="aaaaA">
                                      <p:cBhvr>
                                        <p:cTn id="39" dur="2000" fill="hold"/>
                                        <p:tgtEl>
                                          <p:spTgt spid="150"/>
                                        </p:tgtEl>
                                        <p:attrNameLst>
                                          <p:attrName>ppt_x</p:attrName>
                                          <p:attrName>ppt_y</p:attrName>
                                        </p:attrNameLst>
                                      </p:cBhvr>
                                    </p:animMotion>
                                  </p:childTnLst>
                                </p:cTn>
                              </p:par>
                              <p:par>
                                <p:cTn id="40" presetID="0" presetClass="path" presetSubtype="0" accel="50000" decel="50000" fill="hold" grpId="0" nodeType="withEffect">
                                  <p:stCondLst>
                                    <p:cond delay="0"/>
                                  </p:stCondLst>
                                  <p:childTnLst>
                                    <p:animMotion origin="layout" path="M -5.55556E-6 1.3876E-7 C 0.06805 -0.00948 0.1361 -0.01896 0.17916 1.3876E-7 C 0.22221 0.01896 0.24339 0.0666 0.25832 0.11425 C 0.27326 0.16189 0.26683 0.24445 0.26874 0.28562 C 0.27065 0.32678 0.26423 0.33927 0.27013 0.3617 C 0.27603 0.38413 0.29826 0.41073 0.30381 0.42044 " pathEditMode="relative" ptsTypes="aaaaaA">
                                      <p:cBhvr>
                                        <p:cTn id="41" dur="2000" fill="hold"/>
                                        <p:tgtEl>
                                          <p:spTgt spid="80"/>
                                        </p:tgtEl>
                                        <p:attrNameLst>
                                          <p:attrName>ppt_x</p:attrName>
                                          <p:attrName>ppt_y</p:attrName>
                                        </p:attrNameLst>
                                      </p:cBhvr>
                                    </p:animMotion>
                                  </p:childTnLst>
                                </p:cTn>
                              </p:par>
                            </p:childTnLst>
                          </p:cTn>
                        </p:par>
                        <p:par>
                          <p:cTn id="42" fill="hold">
                            <p:stCondLst>
                              <p:cond delay="12000"/>
                            </p:stCondLst>
                            <p:childTnLst>
                              <p:par>
                                <p:cTn id="43" presetID="0" presetClass="path" presetSubtype="0" accel="50000" decel="50000" fill="hold" grpId="0" nodeType="afterEffect">
                                  <p:stCondLst>
                                    <p:cond delay="0"/>
                                  </p:stCondLst>
                                  <p:childTnLst>
                                    <p:animMotion origin="layout" path="M 3.61111E-6 -5.55556E-6 C 0.08732 -0.00719 0.17465 -0.01436 0.22274 0.003 C 0.27083 0.02036 0.27743 0.05462 0.28854 0.10462 C 0.29965 0.15462 0.31059 0.24791 0.28975 0.303 C 0.26892 0.35809 0.22829 0.41156 0.16354 0.43471 C 0.09878 0.45786 -0.05521 0.44073 -0.09896 0.44235 " pathEditMode="relative" ptsTypes="aaaaaA">
                                      <p:cBhvr>
                                        <p:cTn id="44" dur="2000" fill="hold"/>
                                        <p:tgtEl>
                                          <p:spTgt spid="83"/>
                                        </p:tgtEl>
                                        <p:attrNameLst>
                                          <p:attrName>ppt_x</p:attrName>
                                          <p:attrName>ppt_y</p:attrName>
                                        </p:attrNameLst>
                                      </p:cBhvr>
                                    </p:animMotion>
                                  </p:childTnLst>
                                </p:cTn>
                              </p:par>
                              <p:par>
                                <p:cTn id="45" presetID="0" presetClass="path" presetSubtype="0" accel="50000" decel="50000" fill="hold" grpId="0" nodeType="withEffect">
                                  <p:stCondLst>
                                    <p:cond delay="0"/>
                                  </p:stCondLst>
                                  <p:childTnLst>
                                    <p:animMotion origin="layout" path="M 5.27778E-6 1.85185E-6 C 0.09445 -0.01436 0.1889 -0.02848 0.23977 0.00324 C 0.29063 0.03495 0.30522 0.11828 0.30556 0.19097 C 0.30591 0.26365 0.25261 0.39814 0.24202 0.43958 " pathEditMode="relative" ptsTypes="aaaA">
                                      <p:cBhvr>
                                        <p:cTn id="46" dur="2000" fill="hold"/>
                                        <p:tgtEl>
                                          <p:spTgt spid="98"/>
                                        </p:tgtEl>
                                        <p:attrNameLst>
                                          <p:attrName>ppt_x</p:attrName>
                                          <p:attrName>ppt_y</p:attrName>
                                        </p:attrNameLst>
                                      </p:cBhvr>
                                    </p:animMotion>
                                  </p:childTnLst>
                                </p:cTn>
                              </p:par>
                              <p:par>
                                <p:cTn id="47" presetID="0" presetClass="path" presetSubtype="0" accel="50000" decel="50000" fill="hold" grpId="0" nodeType="withEffect">
                                  <p:stCondLst>
                                    <p:cond delay="0"/>
                                  </p:stCondLst>
                                  <p:childTnLst>
                                    <p:animMotion origin="layout" path="M 3.61111E-6 -7.40741E-7 C 0.10017 -0.01944 0.20052 -0.03866 0.24774 -0.00741 C 0.29497 0.02384 0.27535 0.1331 0.28299 0.18796 C 0.29063 0.24282 0.26997 0.28657 0.29323 0.3213 C 0.31649 0.35602 0.40122 0.38449 0.42274 0.39699 " pathEditMode="relative" ptsTypes="aaaaA">
                                      <p:cBhvr>
                                        <p:cTn id="48" dur="2000" fill="hold"/>
                                        <p:tgtEl>
                                          <p:spTgt spid="69"/>
                                        </p:tgtEl>
                                        <p:attrNameLst>
                                          <p:attrName>ppt_x</p:attrName>
                                          <p:attrName>ppt_y</p:attrName>
                                        </p:attrNameLst>
                                      </p:cBhvr>
                                    </p:animMotion>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nodeType="clickEffect">
                                  <p:stCondLst>
                                    <p:cond delay="0"/>
                                  </p:stCondLst>
                                  <p:childTnLst>
                                    <p:set>
                                      <p:cBhvr>
                                        <p:cTn id="52" dur="1" fill="hold">
                                          <p:stCondLst>
                                            <p:cond delay="0"/>
                                          </p:stCondLst>
                                        </p:cTn>
                                        <p:tgtEl>
                                          <p:spTgt spid="118"/>
                                        </p:tgtEl>
                                        <p:attrNameLst>
                                          <p:attrName>style.visibility</p:attrName>
                                        </p:attrNameLst>
                                      </p:cBhvr>
                                      <p:to>
                                        <p:strVal val="visible"/>
                                      </p:to>
                                    </p:set>
                                    <p:animEffect transition="in" filter="fade">
                                      <p:cBhvr>
                                        <p:cTn id="53" dur="2000"/>
                                        <p:tgtEl>
                                          <p:spTgt spid="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0" grpId="0" animBg="1"/>
      <p:bldP spid="164" grpId="0" animBg="1"/>
      <p:bldP spid="165" grpId="0" animBg="1"/>
      <p:bldP spid="166" grpId="0" animBg="1"/>
      <p:bldP spid="167" grpId="0" animBg="1"/>
      <p:bldP spid="168" grpId="0" animBg="1"/>
      <p:bldP spid="69" grpId="0" animBg="1"/>
      <p:bldP spid="73" grpId="0" animBg="1"/>
      <p:bldP spid="74" grpId="0" animBg="1"/>
      <p:bldP spid="75" grpId="0" animBg="1"/>
      <p:bldP spid="77" grpId="0" animBg="1"/>
      <p:bldP spid="80" grpId="0" animBg="1"/>
      <p:bldP spid="83" grpId="0" animBg="1"/>
      <p:bldP spid="98" grpId="0" animBg="1"/>
      <p:bldP spid="99" grpId="0" animBg="1"/>
      <p:bldP spid="100" grpId="0" animBg="1"/>
      <p:bldP spid="101" grpId="0" animBg="1"/>
      <p:bldP spid="102" grpId="0" animBg="1"/>
      <p:bldP spid="10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Rectangle 8" descr="Dotted grid"/>
          <p:cNvSpPr>
            <a:spLocks noChangeArrowheads="1"/>
          </p:cNvSpPr>
          <p:nvPr/>
        </p:nvSpPr>
        <p:spPr bwMode="auto">
          <a:xfrm>
            <a:off x="3752602" y="1211284"/>
            <a:ext cx="2045545" cy="1852550"/>
          </a:xfrm>
          <a:prstGeom prst="rect">
            <a:avLst/>
          </a:prstGeom>
          <a:pattFill prst="dotGrid">
            <a:fgClr>
              <a:schemeClr val="accent1"/>
            </a:fgClr>
            <a:bgClr>
              <a:schemeClr val="bg1"/>
            </a:bgClr>
          </a:pattFill>
          <a:ln w="12700" cmpd="dbl" algn="ctr">
            <a:solidFill>
              <a:schemeClr val="tx1"/>
            </a:solidFill>
            <a:miter lim="800000"/>
            <a:headEnd/>
            <a:tailEnd/>
          </a:ln>
        </p:spPr>
        <p:txBody>
          <a:bodyPr anchorCtr="1"/>
          <a:lstStyle/>
          <a:p>
            <a:r>
              <a:rPr lang="de-CH" dirty="0" smtClean="0"/>
              <a:t>Cache</a:t>
            </a:r>
            <a:endParaRPr lang="en-US" dirty="0"/>
          </a:p>
        </p:txBody>
      </p:sp>
      <p:sp>
        <p:nvSpPr>
          <p:cNvPr id="10243" name="Text Box 3"/>
          <p:cNvSpPr txBox="1">
            <a:spLocks noChangeArrowheads="1"/>
          </p:cNvSpPr>
          <p:nvPr/>
        </p:nvSpPr>
        <p:spPr bwMode="auto">
          <a:xfrm>
            <a:off x="2937863" y="4414413"/>
            <a:ext cx="307818" cy="37959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ctr"/>
            <a:r>
              <a:rPr lang="de-AT" sz="1400" b="1" baseline="-25000">
                <a:solidFill>
                  <a:schemeClr val="bg1"/>
                </a:solidFill>
                <a:latin typeface="Univers LT Std 55"/>
              </a:rPr>
              <a:t>CH</a:t>
            </a:r>
          </a:p>
        </p:txBody>
      </p:sp>
      <p:sp>
        <p:nvSpPr>
          <p:cNvPr id="10249" name="Text Box 21"/>
          <p:cNvSpPr txBox="1">
            <a:spLocks noChangeArrowheads="1"/>
          </p:cNvSpPr>
          <p:nvPr/>
        </p:nvSpPr>
        <p:spPr bwMode="auto">
          <a:xfrm>
            <a:off x="3185514" y="4573163"/>
            <a:ext cx="340000" cy="4206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ctr"/>
            <a:r>
              <a:rPr lang="de-AT" sz="1600" b="1" baseline="-25000">
                <a:solidFill>
                  <a:schemeClr val="bg1"/>
                </a:solidFill>
                <a:latin typeface="Univers LT Std 55"/>
              </a:rPr>
              <a:t>CH</a:t>
            </a:r>
          </a:p>
        </p:txBody>
      </p:sp>
      <p:sp>
        <p:nvSpPr>
          <p:cNvPr id="10262" name="Text Box 40"/>
          <p:cNvSpPr txBox="1">
            <a:spLocks noChangeArrowheads="1"/>
          </p:cNvSpPr>
          <p:nvPr/>
        </p:nvSpPr>
        <p:spPr bwMode="auto">
          <a:xfrm>
            <a:off x="7401642" y="4876476"/>
            <a:ext cx="349250" cy="228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non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ctr"/>
            <a:r>
              <a:rPr lang="de-AT" sz="1400" b="1" baseline="-25000">
                <a:solidFill>
                  <a:schemeClr val="bg1"/>
                </a:solidFill>
                <a:latin typeface="Univers LT Std 55"/>
              </a:rPr>
              <a:t>RU</a:t>
            </a:r>
          </a:p>
        </p:txBody>
      </p:sp>
      <p:sp>
        <p:nvSpPr>
          <p:cNvPr id="10268" name="Text Box 50"/>
          <p:cNvSpPr txBox="1">
            <a:spLocks noChangeArrowheads="1"/>
          </p:cNvSpPr>
          <p:nvPr/>
        </p:nvSpPr>
        <p:spPr bwMode="auto">
          <a:xfrm>
            <a:off x="358963" y="6091575"/>
            <a:ext cx="425450" cy="228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non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ctr"/>
            <a:r>
              <a:rPr lang="de-AT" sz="1400" b="1" baseline="-25000">
                <a:solidFill>
                  <a:schemeClr val="bg1"/>
                </a:solidFill>
                <a:latin typeface="Univers LT Std 55"/>
              </a:rPr>
              <a:t>USA</a:t>
            </a:r>
          </a:p>
        </p:txBody>
      </p:sp>
      <p:sp>
        <p:nvSpPr>
          <p:cNvPr id="10271" name="Text Box 60"/>
          <p:cNvSpPr txBox="1">
            <a:spLocks noChangeArrowheads="1"/>
          </p:cNvSpPr>
          <p:nvPr/>
        </p:nvSpPr>
        <p:spPr bwMode="auto">
          <a:xfrm>
            <a:off x="8924925" y="6629400"/>
            <a:ext cx="254000" cy="244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r"/>
            <a:fld id="{B33C479C-9915-410F-9C22-201F02894623}" type="slidenum">
              <a:rPr lang="de-DE" sz="1000">
                <a:solidFill>
                  <a:schemeClr val="bg1"/>
                </a:solidFill>
                <a:latin typeface="Univers 55"/>
              </a:rPr>
              <a:pPr algn="r"/>
              <a:t>12</a:t>
            </a:fld>
            <a:endParaRPr lang="de-DE" sz="1000">
              <a:solidFill>
                <a:schemeClr val="bg1"/>
              </a:solidFill>
              <a:latin typeface="Univers 55"/>
            </a:endParaRPr>
          </a:p>
        </p:txBody>
      </p:sp>
      <p:sp>
        <p:nvSpPr>
          <p:cNvPr id="43" name="AutoShape 9"/>
          <p:cNvSpPr>
            <a:spLocks noChangeArrowheads="1"/>
          </p:cNvSpPr>
          <p:nvPr/>
        </p:nvSpPr>
        <p:spPr bwMode="gray">
          <a:xfrm>
            <a:off x="612038" y="4384251"/>
            <a:ext cx="377777" cy="1327719"/>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44" name="AutoShape 10"/>
          <p:cNvSpPr>
            <a:spLocks noChangeArrowheads="1"/>
          </p:cNvSpPr>
          <p:nvPr/>
        </p:nvSpPr>
        <p:spPr bwMode="gray">
          <a:xfrm>
            <a:off x="1052017" y="4396126"/>
            <a:ext cx="377777" cy="1315844"/>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45" name="AutoShape 11"/>
          <p:cNvSpPr>
            <a:spLocks noChangeArrowheads="1"/>
          </p:cNvSpPr>
          <p:nvPr/>
        </p:nvSpPr>
        <p:spPr bwMode="gray">
          <a:xfrm>
            <a:off x="1496063" y="4408001"/>
            <a:ext cx="373579" cy="1303969"/>
          </a:xfrm>
          <a:prstGeom prst="can">
            <a:avLst>
              <a:gd name="adj" fmla="val 55524"/>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46" name="AutoShape 12"/>
          <p:cNvSpPr>
            <a:spLocks noChangeArrowheads="1"/>
          </p:cNvSpPr>
          <p:nvPr/>
        </p:nvSpPr>
        <p:spPr bwMode="gray">
          <a:xfrm>
            <a:off x="1918709" y="4408001"/>
            <a:ext cx="377777" cy="1292094"/>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47" name="AutoShape 13"/>
          <p:cNvSpPr>
            <a:spLocks noChangeArrowheads="1"/>
          </p:cNvSpPr>
          <p:nvPr/>
        </p:nvSpPr>
        <p:spPr bwMode="gray">
          <a:xfrm>
            <a:off x="2350880" y="4408001"/>
            <a:ext cx="373579" cy="1303969"/>
          </a:xfrm>
          <a:prstGeom prst="can">
            <a:avLst>
              <a:gd name="adj" fmla="val 55524"/>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48" name="AutoShape 14"/>
          <p:cNvSpPr>
            <a:spLocks noChangeArrowheads="1"/>
          </p:cNvSpPr>
          <p:nvPr/>
        </p:nvSpPr>
        <p:spPr bwMode="gray">
          <a:xfrm>
            <a:off x="2782989" y="4384251"/>
            <a:ext cx="377777" cy="1327719"/>
          </a:xfrm>
          <a:prstGeom prst="can">
            <a:avLst>
              <a:gd name="adj" fmla="val 54907"/>
            </a:avLst>
          </a:prstGeom>
          <a:ln>
            <a:headEnd/>
            <a:tailEnd/>
          </a:ln>
        </p:spPr>
        <p:style>
          <a:lnRef idx="1">
            <a:schemeClr val="accent5"/>
          </a:lnRef>
          <a:fillRef idx="3">
            <a:schemeClr val="accent5"/>
          </a:fillRef>
          <a:effectRef idx="2">
            <a:schemeClr val="accent5"/>
          </a:effectRef>
          <a:fontRef idx="minor">
            <a:schemeClr val="lt1"/>
          </a:fontRef>
        </p:style>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86" name="Text Box 3"/>
          <p:cNvSpPr txBox="1">
            <a:spLocks noChangeArrowheads="1"/>
          </p:cNvSpPr>
          <p:nvPr/>
        </p:nvSpPr>
        <p:spPr bwMode="auto">
          <a:xfrm>
            <a:off x="6308513" y="4436182"/>
            <a:ext cx="307818" cy="37959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ctr"/>
            <a:r>
              <a:rPr lang="de-AT" sz="1400" b="1" baseline="-25000">
                <a:solidFill>
                  <a:schemeClr val="bg1"/>
                </a:solidFill>
                <a:latin typeface="Univers LT Std 55"/>
              </a:rPr>
              <a:t>CH</a:t>
            </a:r>
          </a:p>
        </p:txBody>
      </p:sp>
      <p:sp>
        <p:nvSpPr>
          <p:cNvPr id="87" name="Text Box 21"/>
          <p:cNvSpPr txBox="1">
            <a:spLocks noChangeArrowheads="1"/>
          </p:cNvSpPr>
          <p:nvPr/>
        </p:nvSpPr>
        <p:spPr bwMode="auto">
          <a:xfrm>
            <a:off x="6556164" y="4594932"/>
            <a:ext cx="340000" cy="4206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ctr"/>
            <a:r>
              <a:rPr lang="de-AT" sz="1600" b="1" baseline="-25000">
                <a:solidFill>
                  <a:schemeClr val="bg1"/>
                </a:solidFill>
                <a:latin typeface="Univers LT Std 55"/>
              </a:rPr>
              <a:t>CH</a:t>
            </a:r>
          </a:p>
        </p:txBody>
      </p:sp>
      <p:sp>
        <p:nvSpPr>
          <p:cNvPr id="88" name="Text Box 51"/>
          <p:cNvSpPr txBox="1">
            <a:spLocks noChangeArrowheads="1"/>
          </p:cNvSpPr>
          <p:nvPr/>
        </p:nvSpPr>
        <p:spPr bwMode="auto">
          <a:xfrm>
            <a:off x="5054388" y="5198182"/>
            <a:ext cx="335802" cy="37959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sz="2400">
                <a:solidFill>
                  <a:schemeClr val="tx1"/>
                </a:solidFill>
                <a:latin typeface="Times"/>
              </a:defRPr>
            </a:lvl1pPr>
            <a:lvl2pPr marL="742950" indent="-285750" eaLnBrk="0" hangingPunct="0">
              <a:defRPr sz="2400">
                <a:solidFill>
                  <a:schemeClr val="tx1"/>
                </a:solidFill>
                <a:latin typeface="Times"/>
              </a:defRPr>
            </a:lvl2pPr>
            <a:lvl3pPr marL="1143000" indent="-228600" eaLnBrk="0" hangingPunct="0">
              <a:defRPr sz="2400">
                <a:solidFill>
                  <a:schemeClr val="tx1"/>
                </a:solidFill>
                <a:latin typeface="Times"/>
              </a:defRPr>
            </a:lvl3pPr>
            <a:lvl4pPr marL="1600200" indent="-228600" eaLnBrk="0" hangingPunct="0">
              <a:defRPr sz="2400">
                <a:solidFill>
                  <a:schemeClr val="tx1"/>
                </a:solidFill>
                <a:latin typeface="Times"/>
              </a:defRPr>
            </a:lvl4pPr>
            <a:lvl5pPr marL="2057400" indent="-228600" eaLnBrk="0" hangingPunct="0">
              <a:defRPr sz="2400">
                <a:solidFill>
                  <a:schemeClr val="tx1"/>
                </a:solidFill>
                <a:latin typeface="Times"/>
              </a:defRPr>
            </a:lvl5pPr>
            <a:lvl6pPr marL="2514600" indent="-228600" eaLnBrk="0" fontAlgn="base" hangingPunct="0">
              <a:spcBef>
                <a:spcPct val="0"/>
              </a:spcBef>
              <a:spcAft>
                <a:spcPct val="0"/>
              </a:spcAft>
              <a:defRPr sz="2400">
                <a:solidFill>
                  <a:schemeClr val="tx1"/>
                </a:solidFill>
                <a:latin typeface="Times"/>
              </a:defRPr>
            </a:lvl6pPr>
            <a:lvl7pPr marL="2971800" indent="-228600" eaLnBrk="0" fontAlgn="base" hangingPunct="0">
              <a:spcBef>
                <a:spcPct val="0"/>
              </a:spcBef>
              <a:spcAft>
                <a:spcPct val="0"/>
              </a:spcAft>
              <a:defRPr sz="2400">
                <a:solidFill>
                  <a:schemeClr val="tx1"/>
                </a:solidFill>
                <a:latin typeface="Times"/>
              </a:defRPr>
            </a:lvl7pPr>
            <a:lvl8pPr marL="3429000" indent="-228600" eaLnBrk="0" fontAlgn="base" hangingPunct="0">
              <a:spcBef>
                <a:spcPct val="0"/>
              </a:spcBef>
              <a:spcAft>
                <a:spcPct val="0"/>
              </a:spcAft>
              <a:defRPr sz="2400">
                <a:solidFill>
                  <a:schemeClr val="tx1"/>
                </a:solidFill>
                <a:latin typeface="Times"/>
              </a:defRPr>
            </a:lvl8pPr>
            <a:lvl9pPr marL="3886200" indent="-228600" eaLnBrk="0" fontAlgn="base" hangingPunct="0">
              <a:spcBef>
                <a:spcPct val="0"/>
              </a:spcBef>
              <a:spcAft>
                <a:spcPct val="0"/>
              </a:spcAft>
              <a:defRPr sz="2400">
                <a:solidFill>
                  <a:schemeClr val="tx1"/>
                </a:solidFill>
                <a:latin typeface="Times"/>
              </a:defRPr>
            </a:lvl9pPr>
          </a:lstStyle>
          <a:p>
            <a:pPr algn="ctr"/>
            <a:r>
              <a:rPr lang="de-AT" sz="1400" b="1" baseline="-25000">
                <a:solidFill>
                  <a:schemeClr val="bg1"/>
                </a:solidFill>
                <a:latin typeface="Univers LT Std 55"/>
              </a:rPr>
              <a:t>CHI</a:t>
            </a:r>
          </a:p>
        </p:txBody>
      </p:sp>
      <p:sp>
        <p:nvSpPr>
          <p:cNvPr id="89" name="AutoShape 9"/>
          <p:cNvSpPr>
            <a:spLocks noChangeArrowheads="1"/>
          </p:cNvSpPr>
          <p:nvPr/>
        </p:nvSpPr>
        <p:spPr bwMode="gray">
          <a:xfrm>
            <a:off x="3234536" y="4394144"/>
            <a:ext cx="377777" cy="1329701"/>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90" name="AutoShape 10"/>
          <p:cNvSpPr>
            <a:spLocks noChangeArrowheads="1"/>
          </p:cNvSpPr>
          <p:nvPr/>
        </p:nvSpPr>
        <p:spPr bwMode="gray">
          <a:xfrm>
            <a:off x="3674521" y="4406020"/>
            <a:ext cx="377777" cy="1317825"/>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91" name="AutoShape 11"/>
          <p:cNvSpPr>
            <a:spLocks noChangeArrowheads="1"/>
          </p:cNvSpPr>
          <p:nvPr/>
        </p:nvSpPr>
        <p:spPr bwMode="gray">
          <a:xfrm>
            <a:off x="4106692" y="4406020"/>
            <a:ext cx="373579" cy="1317825"/>
          </a:xfrm>
          <a:prstGeom prst="can">
            <a:avLst>
              <a:gd name="adj" fmla="val 55524"/>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92" name="AutoShape 12"/>
          <p:cNvSpPr>
            <a:spLocks noChangeArrowheads="1"/>
          </p:cNvSpPr>
          <p:nvPr/>
        </p:nvSpPr>
        <p:spPr bwMode="gray">
          <a:xfrm>
            <a:off x="4529338" y="4394145"/>
            <a:ext cx="377777" cy="1329700"/>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93" name="AutoShape 13"/>
          <p:cNvSpPr>
            <a:spLocks noChangeArrowheads="1"/>
          </p:cNvSpPr>
          <p:nvPr/>
        </p:nvSpPr>
        <p:spPr bwMode="gray">
          <a:xfrm>
            <a:off x="4949634" y="4394145"/>
            <a:ext cx="373579" cy="1329700"/>
          </a:xfrm>
          <a:prstGeom prst="can">
            <a:avLst>
              <a:gd name="adj" fmla="val 55524"/>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94" name="AutoShape 14"/>
          <p:cNvSpPr>
            <a:spLocks noChangeArrowheads="1"/>
          </p:cNvSpPr>
          <p:nvPr/>
        </p:nvSpPr>
        <p:spPr bwMode="gray">
          <a:xfrm>
            <a:off x="5357992" y="4382270"/>
            <a:ext cx="377777" cy="1329700"/>
          </a:xfrm>
          <a:prstGeom prst="can">
            <a:avLst>
              <a:gd name="adj" fmla="val 54907"/>
            </a:avLst>
          </a:prstGeom>
          <a:ln>
            <a:headEnd/>
            <a:tailEnd/>
          </a:ln>
        </p:spPr>
        <p:style>
          <a:lnRef idx="1">
            <a:schemeClr val="accent5"/>
          </a:lnRef>
          <a:fillRef idx="3">
            <a:schemeClr val="accent5"/>
          </a:fillRef>
          <a:effectRef idx="2">
            <a:schemeClr val="accent5"/>
          </a:effectRef>
          <a:fontRef idx="minor">
            <a:schemeClr val="lt1"/>
          </a:fontRef>
        </p:style>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123" name="TextBox 122"/>
          <p:cNvSpPr txBox="1"/>
          <p:nvPr/>
        </p:nvSpPr>
        <p:spPr>
          <a:xfrm>
            <a:off x="6458197" y="805471"/>
            <a:ext cx="714127" cy="369332"/>
          </a:xfrm>
          <a:prstGeom prst="rect">
            <a:avLst/>
          </a:prstGeom>
          <a:noFill/>
        </p:spPr>
        <p:txBody>
          <a:bodyPr wrap="square" rtlCol="0">
            <a:spAutoFit/>
          </a:bodyPr>
          <a:lstStyle/>
          <a:p>
            <a:r>
              <a:rPr lang="en-US" dirty="0" smtClean="0"/>
              <a:t>SSD</a:t>
            </a:r>
            <a:endParaRPr lang="en-US" dirty="0"/>
          </a:p>
        </p:txBody>
      </p:sp>
      <p:sp>
        <p:nvSpPr>
          <p:cNvPr id="95" name="AutoShape 9"/>
          <p:cNvSpPr>
            <a:spLocks noChangeArrowheads="1"/>
          </p:cNvSpPr>
          <p:nvPr/>
        </p:nvSpPr>
        <p:spPr bwMode="gray">
          <a:xfrm>
            <a:off x="5823326" y="4394147"/>
            <a:ext cx="377777" cy="1327719"/>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97" name="AutoShape 10"/>
          <p:cNvSpPr>
            <a:spLocks noChangeArrowheads="1"/>
          </p:cNvSpPr>
          <p:nvPr/>
        </p:nvSpPr>
        <p:spPr bwMode="gray">
          <a:xfrm>
            <a:off x="6263305" y="4406022"/>
            <a:ext cx="377777" cy="1315844"/>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107" name="AutoShape 11"/>
          <p:cNvSpPr>
            <a:spLocks noChangeArrowheads="1"/>
          </p:cNvSpPr>
          <p:nvPr/>
        </p:nvSpPr>
        <p:spPr bwMode="gray">
          <a:xfrm>
            <a:off x="6707351" y="4417897"/>
            <a:ext cx="373579" cy="1303969"/>
          </a:xfrm>
          <a:prstGeom prst="can">
            <a:avLst>
              <a:gd name="adj" fmla="val 55524"/>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119" name="AutoShape 12"/>
          <p:cNvSpPr>
            <a:spLocks noChangeArrowheads="1"/>
          </p:cNvSpPr>
          <p:nvPr/>
        </p:nvSpPr>
        <p:spPr bwMode="gray">
          <a:xfrm>
            <a:off x="7129997" y="4417897"/>
            <a:ext cx="377777" cy="1292094"/>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121" name="AutoShape 13"/>
          <p:cNvSpPr>
            <a:spLocks noChangeArrowheads="1"/>
          </p:cNvSpPr>
          <p:nvPr/>
        </p:nvSpPr>
        <p:spPr bwMode="gray">
          <a:xfrm>
            <a:off x="7562168" y="4417897"/>
            <a:ext cx="373579" cy="1303969"/>
          </a:xfrm>
          <a:prstGeom prst="can">
            <a:avLst>
              <a:gd name="adj" fmla="val 55524"/>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142" name="AutoShape 14"/>
          <p:cNvSpPr>
            <a:spLocks noChangeArrowheads="1"/>
          </p:cNvSpPr>
          <p:nvPr/>
        </p:nvSpPr>
        <p:spPr bwMode="gray">
          <a:xfrm>
            <a:off x="7994277" y="4394147"/>
            <a:ext cx="377777" cy="1327719"/>
          </a:xfrm>
          <a:prstGeom prst="can">
            <a:avLst>
              <a:gd name="adj" fmla="val 54907"/>
            </a:avLst>
          </a:prstGeom>
          <a:ln>
            <a:headEnd/>
            <a:tailEnd/>
          </a:ln>
        </p:spPr>
        <p:style>
          <a:lnRef idx="1">
            <a:schemeClr val="accent5"/>
          </a:lnRef>
          <a:fillRef idx="3">
            <a:schemeClr val="accent5"/>
          </a:fillRef>
          <a:effectRef idx="2">
            <a:schemeClr val="accent5"/>
          </a:effectRef>
          <a:fontRef idx="minor">
            <a:schemeClr val="lt1"/>
          </a:fontRef>
        </p:style>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96" name="Rectangle 16"/>
          <p:cNvSpPr>
            <a:spLocks noChangeArrowheads="1"/>
          </p:cNvSpPr>
          <p:nvPr/>
        </p:nvSpPr>
        <p:spPr bwMode="ltGray">
          <a:xfrm>
            <a:off x="653130" y="4916320"/>
            <a:ext cx="7730836" cy="380014"/>
          </a:xfrm>
          <a:prstGeom prst="rect">
            <a:avLst/>
          </a:prstGeom>
          <a:solidFill>
            <a:schemeClr val="accent5">
              <a:lumMod val="75000"/>
              <a:alpha val="50000"/>
            </a:schemeClr>
          </a:solidFill>
          <a:ln w="19050">
            <a:solidFill>
              <a:srgbClr val="000000"/>
            </a:solidFill>
            <a:miter lim="800000"/>
            <a:headEnd/>
            <a:tailEnd/>
          </a:ln>
        </p:spPr>
        <p:txBody>
          <a:bodyPr wrap="none" anchor="ctr"/>
          <a:lstStyle/>
          <a:p>
            <a:pPr>
              <a:spcBef>
                <a:spcPct val="20000"/>
              </a:spcBef>
            </a:pPr>
            <a:r>
              <a:rPr lang="en-US" sz="900" b="1" dirty="0" smtClean="0">
                <a:solidFill>
                  <a:schemeClr val="bg1"/>
                </a:solidFill>
              </a:rPr>
              <a:t>LUN 1</a:t>
            </a:r>
            <a:endParaRPr lang="en-US" sz="900" b="1" dirty="0">
              <a:solidFill>
                <a:schemeClr val="bg1"/>
              </a:solidFill>
            </a:endParaRPr>
          </a:p>
        </p:txBody>
      </p:sp>
      <p:sp>
        <p:nvSpPr>
          <p:cNvPr id="50" name="Rectangle 16"/>
          <p:cNvSpPr>
            <a:spLocks noChangeArrowheads="1"/>
          </p:cNvSpPr>
          <p:nvPr/>
        </p:nvSpPr>
        <p:spPr bwMode="ltGray">
          <a:xfrm>
            <a:off x="650586" y="4500684"/>
            <a:ext cx="7733380" cy="395271"/>
          </a:xfrm>
          <a:prstGeom prst="rect">
            <a:avLst/>
          </a:prstGeom>
          <a:solidFill>
            <a:schemeClr val="accent5">
              <a:lumMod val="75000"/>
              <a:alpha val="50000"/>
            </a:schemeClr>
          </a:solidFill>
          <a:ln w="19050">
            <a:solidFill>
              <a:srgbClr val="000000"/>
            </a:solidFill>
            <a:miter lim="800000"/>
            <a:headEnd/>
            <a:tailEnd/>
          </a:ln>
        </p:spPr>
        <p:txBody>
          <a:bodyPr wrap="none" anchor="ctr"/>
          <a:lstStyle/>
          <a:p>
            <a:pPr>
              <a:spcBef>
                <a:spcPct val="20000"/>
              </a:spcBef>
            </a:pPr>
            <a:r>
              <a:rPr lang="en-US" sz="900" b="1">
                <a:solidFill>
                  <a:schemeClr val="bg1"/>
                </a:solidFill>
              </a:rPr>
              <a:t>LUN 0</a:t>
            </a:r>
          </a:p>
        </p:txBody>
      </p:sp>
      <p:sp>
        <p:nvSpPr>
          <p:cNvPr id="108" name="Rectangle 16"/>
          <p:cNvSpPr>
            <a:spLocks noChangeArrowheads="1"/>
          </p:cNvSpPr>
          <p:nvPr/>
        </p:nvSpPr>
        <p:spPr bwMode="ltGray">
          <a:xfrm>
            <a:off x="658494" y="5296333"/>
            <a:ext cx="7713597" cy="344386"/>
          </a:xfrm>
          <a:prstGeom prst="rect">
            <a:avLst/>
          </a:prstGeom>
          <a:solidFill>
            <a:schemeClr val="accent5">
              <a:lumMod val="75000"/>
              <a:alpha val="50000"/>
            </a:schemeClr>
          </a:solidFill>
          <a:ln w="19050">
            <a:solidFill>
              <a:srgbClr val="000000"/>
            </a:solidFill>
            <a:miter lim="800000"/>
            <a:headEnd/>
            <a:tailEnd/>
          </a:ln>
        </p:spPr>
        <p:txBody>
          <a:bodyPr wrap="none" anchor="ctr"/>
          <a:lstStyle/>
          <a:p>
            <a:pPr>
              <a:spcBef>
                <a:spcPct val="20000"/>
              </a:spcBef>
            </a:pPr>
            <a:r>
              <a:rPr lang="en-US" sz="900" b="1" dirty="0">
                <a:solidFill>
                  <a:schemeClr val="bg1"/>
                </a:solidFill>
              </a:rPr>
              <a:t>LUN </a:t>
            </a:r>
            <a:r>
              <a:rPr lang="en-US" sz="900" b="1" dirty="0" smtClean="0">
                <a:solidFill>
                  <a:schemeClr val="bg1"/>
                </a:solidFill>
              </a:rPr>
              <a:t>2</a:t>
            </a:r>
            <a:endParaRPr lang="en-US" sz="900" b="1" dirty="0">
              <a:solidFill>
                <a:schemeClr val="bg1"/>
              </a:solidFill>
            </a:endParaRPr>
          </a:p>
        </p:txBody>
      </p:sp>
      <p:sp>
        <p:nvSpPr>
          <p:cNvPr id="143" name="AutoShape 9"/>
          <p:cNvSpPr>
            <a:spLocks noChangeArrowheads="1"/>
          </p:cNvSpPr>
          <p:nvPr/>
        </p:nvSpPr>
        <p:spPr bwMode="gray">
          <a:xfrm>
            <a:off x="6345803" y="1401579"/>
            <a:ext cx="377777" cy="1327719"/>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r>
              <a:rPr lang="de-CH" sz="1400" b="1" dirty="0" smtClean="0">
                <a:solidFill>
                  <a:schemeClr val="bg1"/>
                </a:solidFill>
                <a:effectLst>
                  <a:outerShdw blurRad="38100" dist="38100" dir="2700000" algn="tl">
                    <a:srgbClr val="000000"/>
                  </a:outerShdw>
                </a:effectLst>
              </a:rPr>
              <a:t> </a:t>
            </a:r>
            <a:endParaRPr lang="de-CH" sz="1400" b="1" dirty="0">
              <a:solidFill>
                <a:schemeClr val="bg1"/>
              </a:solidFill>
              <a:effectLst>
                <a:outerShdw blurRad="38100" dist="38100" dir="2700000" algn="tl">
                  <a:srgbClr val="000000"/>
                </a:outerShdw>
              </a:effectLst>
            </a:endParaRPr>
          </a:p>
        </p:txBody>
      </p:sp>
      <p:sp>
        <p:nvSpPr>
          <p:cNvPr id="148" name="AutoShape 9"/>
          <p:cNvSpPr>
            <a:spLocks noChangeArrowheads="1"/>
          </p:cNvSpPr>
          <p:nvPr/>
        </p:nvSpPr>
        <p:spPr bwMode="gray">
          <a:xfrm>
            <a:off x="6797065" y="1401579"/>
            <a:ext cx="377777" cy="1327719"/>
          </a:xfrm>
          <a:prstGeom prst="can">
            <a:avLst>
              <a:gd name="adj" fmla="val 54907"/>
            </a:avLst>
          </a:prstGeom>
          <a:gradFill rotWithShape="0">
            <a:gsLst>
              <a:gs pos="0">
                <a:srgbClr val="FFFF99">
                  <a:gamma/>
                  <a:shade val="56078"/>
                  <a:invGamma/>
                </a:srgbClr>
              </a:gs>
              <a:gs pos="50000">
                <a:srgbClr val="FFFF99"/>
              </a:gs>
              <a:gs pos="100000">
                <a:srgbClr val="FFFF99">
                  <a:gamma/>
                  <a:shade val="56078"/>
                  <a:invGamma/>
                </a:srgbClr>
              </a:gs>
            </a:gsLst>
            <a:lin ang="0" scaled="1"/>
          </a:gradFill>
          <a:ln w="19050">
            <a:solidFill>
              <a:srgbClr val="000000"/>
            </a:solidFill>
            <a:round/>
            <a:headEnd/>
            <a:tailEnd/>
          </a:ln>
          <a:effectLst/>
        </p:spPr>
        <p:txBody>
          <a:bodyPr wrap="none" anchor="ctr" anchorCtr="1"/>
          <a:lstStyle/>
          <a:p>
            <a:pPr eaLnBrk="0" hangingPunct="0">
              <a:spcBef>
                <a:spcPct val="0"/>
              </a:spcBef>
              <a:defRPr/>
            </a:pPr>
            <a:endParaRPr lang="de-CH" sz="1400" b="1">
              <a:solidFill>
                <a:schemeClr val="bg1"/>
              </a:solidFill>
              <a:effectLst>
                <a:outerShdw blurRad="38100" dist="38100" dir="2700000" algn="tl">
                  <a:srgbClr val="000000"/>
                </a:outerShdw>
              </a:effectLst>
            </a:endParaRPr>
          </a:p>
        </p:txBody>
      </p:sp>
      <p:sp>
        <p:nvSpPr>
          <p:cNvPr id="54" name="Right Arrow 53"/>
          <p:cNvSpPr/>
          <p:nvPr/>
        </p:nvSpPr>
        <p:spPr>
          <a:xfrm>
            <a:off x="1009462" y="950027"/>
            <a:ext cx="2363189" cy="243444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Rectangle 16"/>
          <p:cNvSpPr>
            <a:spLocks noChangeArrowheads="1"/>
          </p:cNvSpPr>
          <p:nvPr/>
        </p:nvSpPr>
        <p:spPr bwMode="ltGray">
          <a:xfrm>
            <a:off x="1028675" y="1565500"/>
            <a:ext cx="6155896" cy="395271"/>
          </a:xfrm>
          <a:prstGeom prst="rect">
            <a:avLst/>
          </a:prstGeom>
          <a:solidFill>
            <a:schemeClr val="accent5">
              <a:lumMod val="75000"/>
              <a:alpha val="50000"/>
            </a:schemeClr>
          </a:solidFill>
          <a:ln w="19050">
            <a:solidFill>
              <a:srgbClr val="000000"/>
            </a:solidFill>
            <a:miter lim="800000"/>
            <a:headEnd/>
            <a:tailEnd/>
          </a:ln>
        </p:spPr>
        <p:txBody>
          <a:bodyPr wrap="none" anchor="ctr"/>
          <a:lstStyle/>
          <a:p>
            <a:pPr>
              <a:spcBef>
                <a:spcPct val="20000"/>
              </a:spcBef>
            </a:pPr>
            <a:r>
              <a:rPr lang="en-US" sz="900" b="1">
                <a:solidFill>
                  <a:schemeClr val="bg1"/>
                </a:solidFill>
              </a:rPr>
              <a:t>LUN 0</a:t>
            </a:r>
          </a:p>
        </p:txBody>
      </p:sp>
      <p:sp>
        <p:nvSpPr>
          <p:cNvPr id="56" name="Rectangle 16"/>
          <p:cNvSpPr>
            <a:spLocks noChangeArrowheads="1"/>
          </p:cNvSpPr>
          <p:nvPr/>
        </p:nvSpPr>
        <p:spPr bwMode="ltGray">
          <a:xfrm>
            <a:off x="1016304" y="1967282"/>
            <a:ext cx="6157876" cy="395271"/>
          </a:xfrm>
          <a:prstGeom prst="rect">
            <a:avLst/>
          </a:prstGeom>
          <a:solidFill>
            <a:schemeClr val="accent5">
              <a:lumMod val="75000"/>
              <a:alpha val="50000"/>
            </a:schemeClr>
          </a:solidFill>
          <a:ln w="19050">
            <a:solidFill>
              <a:srgbClr val="000000"/>
            </a:solidFill>
            <a:miter lim="800000"/>
            <a:headEnd/>
            <a:tailEnd/>
          </a:ln>
        </p:spPr>
        <p:txBody>
          <a:bodyPr wrap="none" anchor="ctr"/>
          <a:lstStyle/>
          <a:p>
            <a:pPr>
              <a:spcBef>
                <a:spcPct val="20000"/>
              </a:spcBef>
            </a:pPr>
            <a:r>
              <a:rPr lang="en-US" sz="900" b="1" dirty="0">
                <a:solidFill>
                  <a:schemeClr val="bg1"/>
                </a:solidFill>
              </a:rPr>
              <a:t>LUN </a:t>
            </a:r>
            <a:r>
              <a:rPr lang="en-US" sz="900" b="1" dirty="0" smtClean="0">
                <a:solidFill>
                  <a:schemeClr val="bg1"/>
                </a:solidFill>
              </a:rPr>
              <a:t>1</a:t>
            </a:r>
            <a:endParaRPr lang="en-US" sz="900" b="1" dirty="0">
              <a:solidFill>
                <a:schemeClr val="bg1"/>
              </a:solidFill>
            </a:endParaRPr>
          </a:p>
        </p:txBody>
      </p:sp>
      <p:sp>
        <p:nvSpPr>
          <p:cNvPr id="57" name="Rectangle 16"/>
          <p:cNvSpPr>
            <a:spLocks noChangeArrowheads="1"/>
          </p:cNvSpPr>
          <p:nvPr/>
        </p:nvSpPr>
        <p:spPr bwMode="ltGray">
          <a:xfrm>
            <a:off x="1026695" y="2347292"/>
            <a:ext cx="6134125" cy="395271"/>
          </a:xfrm>
          <a:prstGeom prst="rect">
            <a:avLst/>
          </a:prstGeom>
          <a:solidFill>
            <a:schemeClr val="accent5">
              <a:lumMod val="75000"/>
              <a:alpha val="50000"/>
            </a:schemeClr>
          </a:solidFill>
          <a:ln w="19050">
            <a:solidFill>
              <a:srgbClr val="000000"/>
            </a:solidFill>
            <a:miter lim="800000"/>
            <a:headEnd/>
            <a:tailEnd/>
          </a:ln>
        </p:spPr>
        <p:txBody>
          <a:bodyPr wrap="none" anchor="ctr"/>
          <a:lstStyle/>
          <a:p>
            <a:pPr>
              <a:spcBef>
                <a:spcPct val="20000"/>
              </a:spcBef>
            </a:pPr>
            <a:r>
              <a:rPr lang="en-US" sz="900" b="1" dirty="0">
                <a:solidFill>
                  <a:schemeClr val="bg1"/>
                </a:solidFill>
              </a:rPr>
              <a:t>LUN </a:t>
            </a:r>
            <a:r>
              <a:rPr lang="en-US" sz="900" b="1" dirty="0" smtClean="0">
                <a:solidFill>
                  <a:schemeClr val="bg1"/>
                </a:solidFill>
              </a:rPr>
              <a:t>2</a:t>
            </a:r>
            <a:endParaRPr lang="en-US" sz="900" b="1" dirty="0">
              <a:solidFill>
                <a:schemeClr val="bg1"/>
              </a:solidFill>
            </a:endParaRPr>
          </a:p>
        </p:txBody>
      </p:sp>
      <p:sp>
        <p:nvSpPr>
          <p:cNvPr id="67" name="Right Arrow 66"/>
          <p:cNvSpPr/>
          <p:nvPr/>
        </p:nvSpPr>
        <p:spPr>
          <a:xfrm rot="5400000">
            <a:off x="4101961" y="3282539"/>
            <a:ext cx="1318164" cy="90450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0" name="Rectangle 149"/>
          <p:cNvSpPr/>
          <p:nvPr/>
        </p:nvSpPr>
        <p:spPr>
          <a:xfrm>
            <a:off x="1078677" y="1577419"/>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164" name="Rectangle 163"/>
          <p:cNvSpPr/>
          <p:nvPr/>
        </p:nvSpPr>
        <p:spPr>
          <a:xfrm>
            <a:off x="1670464" y="1587316"/>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165" name="Rectangle 164"/>
          <p:cNvSpPr/>
          <p:nvPr/>
        </p:nvSpPr>
        <p:spPr>
          <a:xfrm>
            <a:off x="1373582" y="1575440"/>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166" name="Rectangle 165"/>
          <p:cNvSpPr/>
          <p:nvPr/>
        </p:nvSpPr>
        <p:spPr>
          <a:xfrm>
            <a:off x="2513612" y="1599191"/>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167" name="Rectangle 166"/>
          <p:cNvSpPr/>
          <p:nvPr/>
        </p:nvSpPr>
        <p:spPr>
          <a:xfrm>
            <a:off x="1955471" y="1599190"/>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168" name="Rectangle 167"/>
          <p:cNvSpPr/>
          <p:nvPr/>
        </p:nvSpPr>
        <p:spPr>
          <a:xfrm>
            <a:off x="2228604" y="1599190"/>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68" name="Rectangle 67"/>
          <p:cNvSpPr/>
          <p:nvPr/>
        </p:nvSpPr>
        <p:spPr>
          <a:xfrm>
            <a:off x="1039092" y="2226604"/>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69" name="Rectangle 68"/>
          <p:cNvSpPr/>
          <p:nvPr/>
        </p:nvSpPr>
        <p:spPr>
          <a:xfrm>
            <a:off x="1882240" y="2238479"/>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70" name="Rectangle 69"/>
          <p:cNvSpPr/>
          <p:nvPr/>
        </p:nvSpPr>
        <p:spPr>
          <a:xfrm>
            <a:off x="1324099" y="2238478"/>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71" name="Rectangle 70"/>
          <p:cNvSpPr/>
          <p:nvPr/>
        </p:nvSpPr>
        <p:spPr>
          <a:xfrm>
            <a:off x="1597232" y="2238478"/>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73" name="Rectangle 72"/>
          <p:cNvSpPr/>
          <p:nvPr/>
        </p:nvSpPr>
        <p:spPr>
          <a:xfrm>
            <a:off x="1003466" y="2618490"/>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74" name="Rectangle 73"/>
          <p:cNvSpPr/>
          <p:nvPr/>
        </p:nvSpPr>
        <p:spPr>
          <a:xfrm>
            <a:off x="1846614" y="2630365"/>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75" name="Rectangle 74"/>
          <p:cNvSpPr/>
          <p:nvPr/>
        </p:nvSpPr>
        <p:spPr>
          <a:xfrm>
            <a:off x="1288473" y="2630364"/>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77" name="Rectangle 76"/>
          <p:cNvSpPr/>
          <p:nvPr/>
        </p:nvSpPr>
        <p:spPr>
          <a:xfrm>
            <a:off x="1561606" y="2630364"/>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78" name="Rectangle 77"/>
          <p:cNvSpPr/>
          <p:nvPr/>
        </p:nvSpPr>
        <p:spPr>
          <a:xfrm>
            <a:off x="1324100" y="2107852"/>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79" name="Rectangle 78"/>
          <p:cNvSpPr/>
          <p:nvPr/>
        </p:nvSpPr>
        <p:spPr>
          <a:xfrm>
            <a:off x="1039092" y="2095976"/>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80" name="Rectangle 79"/>
          <p:cNvSpPr/>
          <p:nvPr/>
        </p:nvSpPr>
        <p:spPr>
          <a:xfrm>
            <a:off x="2155372" y="2226604"/>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81" name="Rectangle 80"/>
          <p:cNvSpPr/>
          <p:nvPr/>
        </p:nvSpPr>
        <p:spPr>
          <a:xfrm>
            <a:off x="1597233" y="2107851"/>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82" name="Rectangle 81"/>
          <p:cNvSpPr/>
          <p:nvPr/>
        </p:nvSpPr>
        <p:spPr>
          <a:xfrm>
            <a:off x="1050968" y="1965347"/>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83" name="Rectangle 82"/>
          <p:cNvSpPr/>
          <p:nvPr/>
        </p:nvSpPr>
        <p:spPr>
          <a:xfrm>
            <a:off x="1894116" y="1977222"/>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84" name="Rectangle 83"/>
          <p:cNvSpPr/>
          <p:nvPr/>
        </p:nvSpPr>
        <p:spPr>
          <a:xfrm>
            <a:off x="1335975" y="1977221"/>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85" name="Rectangle 84"/>
          <p:cNvSpPr/>
          <p:nvPr/>
        </p:nvSpPr>
        <p:spPr>
          <a:xfrm>
            <a:off x="1609108" y="1977221"/>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98" name="Rectangle 97"/>
          <p:cNvSpPr/>
          <p:nvPr/>
        </p:nvSpPr>
        <p:spPr>
          <a:xfrm>
            <a:off x="1882240" y="2107851"/>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99" name="Rectangle 98"/>
          <p:cNvSpPr/>
          <p:nvPr/>
        </p:nvSpPr>
        <p:spPr>
          <a:xfrm>
            <a:off x="2416631" y="2226602"/>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100" name="Rectangle 99"/>
          <p:cNvSpPr/>
          <p:nvPr/>
        </p:nvSpPr>
        <p:spPr>
          <a:xfrm>
            <a:off x="2143497" y="2107849"/>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101" name="Rectangle 100"/>
          <p:cNvSpPr/>
          <p:nvPr/>
        </p:nvSpPr>
        <p:spPr>
          <a:xfrm>
            <a:off x="2155373" y="1977221"/>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102" name="Rectangle 101"/>
          <p:cNvSpPr/>
          <p:nvPr/>
        </p:nvSpPr>
        <p:spPr>
          <a:xfrm>
            <a:off x="2416629" y="2095976"/>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104" name="Rectangle 103"/>
          <p:cNvSpPr/>
          <p:nvPr/>
        </p:nvSpPr>
        <p:spPr>
          <a:xfrm>
            <a:off x="2416629" y="1965346"/>
            <a:ext cx="249381" cy="130628"/>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72" name="TextBox 71"/>
          <p:cNvSpPr txBox="1"/>
          <p:nvPr/>
        </p:nvSpPr>
        <p:spPr>
          <a:xfrm>
            <a:off x="7389916" y="3836153"/>
            <a:ext cx="706334" cy="369332"/>
          </a:xfrm>
          <a:prstGeom prst="rect">
            <a:avLst/>
          </a:prstGeom>
          <a:noFill/>
        </p:spPr>
        <p:txBody>
          <a:bodyPr wrap="square" rtlCol="0">
            <a:spAutoFit/>
          </a:bodyPr>
          <a:lstStyle/>
          <a:p>
            <a:r>
              <a:rPr lang="en-US" dirty="0" smtClean="0"/>
              <a:t>SAS</a:t>
            </a:r>
            <a:endParaRPr lang="en-US" dirty="0"/>
          </a:p>
        </p:txBody>
      </p:sp>
      <p:sp>
        <p:nvSpPr>
          <p:cNvPr id="76" name="TextBox 75"/>
          <p:cNvSpPr txBox="1"/>
          <p:nvPr/>
        </p:nvSpPr>
        <p:spPr>
          <a:xfrm>
            <a:off x="935183" y="623457"/>
            <a:ext cx="2660073" cy="646331"/>
          </a:xfrm>
          <a:prstGeom prst="rect">
            <a:avLst/>
          </a:prstGeom>
          <a:noFill/>
        </p:spPr>
        <p:txBody>
          <a:bodyPr wrap="square" rtlCol="0">
            <a:spAutoFit/>
          </a:bodyPr>
          <a:lstStyle/>
          <a:p>
            <a:r>
              <a:rPr lang="ru-RU" dirty="0" smtClean="0"/>
              <a:t>Очереди команд по лунам</a:t>
            </a:r>
            <a:endParaRPr lang="en-US" dirty="0"/>
          </a:p>
        </p:txBody>
      </p:sp>
      <p:sp>
        <p:nvSpPr>
          <p:cNvPr id="103" name="TextBox 102"/>
          <p:cNvSpPr txBox="1"/>
          <p:nvPr/>
        </p:nvSpPr>
        <p:spPr>
          <a:xfrm>
            <a:off x="188770" y="1943100"/>
            <a:ext cx="1246909" cy="369332"/>
          </a:xfrm>
          <a:prstGeom prst="rect">
            <a:avLst/>
          </a:prstGeom>
          <a:noFill/>
        </p:spPr>
        <p:txBody>
          <a:bodyPr wrap="square" rtlCol="0">
            <a:spAutoFit/>
          </a:bodyPr>
          <a:lstStyle/>
          <a:p>
            <a:r>
              <a:rPr lang="en-US" dirty="0" smtClean="0"/>
              <a:t>C</a:t>
            </a:r>
            <a:r>
              <a:rPr lang="ru-RU" dirty="0" smtClean="0"/>
              <a:t> </a:t>
            </a:r>
            <a:r>
              <a:rPr lang="en-US" dirty="0" err="1" smtClean="0"/>
              <a:t>QoS</a:t>
            </a:r>
            <a:endParaRPr lang="en-US" dirty="0"/>
          </a:p>
        </p:txBody>
      </p:sp>
      <p:grpSp>
        <p:nvGrpSpPr>
          <p:cNvPr id="116" name="Group 115"/>
          <p:cNvGrpSpPr/>
          <p:nvPr/>
        </p:nvGrpSpPr>
        <p:grpSpPr>
          <a:xfrm>
            <a:off x="6494317" y="1527436"/>
            <a:ext cx="2840183" cy="4127405"/>
            <a:chOff x="6494317" y="1527436"/>
            <a:chExt cx="2840183" cy="4127405"/>
          </a:xfrm>
        </p:grpSpPr>
        <p:sp>
          <p:nvSpPr>
            <p:cNvPr id="106" name="TextBox 105"/>
            <p:cNvSpPr txBox="1"/>
            <p:nvPr/>
          </p:nvSpPr>
          <p:spPr>
            <a:xfrm>
              <a:off x="8385464" y="4925291"/>
              <a:ext cx="949036" cy="369332"/>
            </a:xfrm>
            <a:prstGeom prst="rect">
              <a:avLst/>
            </a:prstGeom>
            <a:noFill/>
          </p:spPr>
          <p:txBody>
            <a:bodyPr wrap="square" rtlCol="0">
              <a:spAutoFit/>
            </a:bodyPr>
            <a:lstStyle/>
            <a:p>
              <a:r>
                <a:rPr lang="en-US" dirty="0" smtClean="0"/>
                <a:t>85%</a:t>
              </a:r>
              <a:endParaRPr lang="en-US" dirty="0"/>
            </a:p>
          </p:txBody>
        </p:sp>
        <p:sp>
          <p:nvSpPr>
            <p:cNvPr id="109" name="TextBox 108"/>
            <p:cNvSpPr txBox="1"/>
            <p:nvPr/>
          </p:nvSpPr>
          <p:spPr>
            <a:xfrm>
              <a:off x="8395854" y="5285509"/>
              <a:ext cx="633845" cy="369332"/>
            </a:xfrm>
            <a:prstGeom prst="rect">
              <a:avLst/>
            </a:prstGeom>
            <a:noFill/>
          </p:spPr>
          <p:txBody>
            <a:bodyPr wrap="square" rtlCol="0">
              <a:spAutoFit/>
            </a:bodyPr>
            <a:lstStyle/>
            <a:p>
              <a:r>
                <a:rPr lang="en-US" dirty="0" smtClean="0"/>
                <a:t>5%</a:t>
              </a:r>
              <a:endParaRPr lang="en-US" dirty="0"/>
            </a:p>
          </p:txBody>
        </p:sp>
        <p:sp>
          <p:nvSpPr>
            <p:cNvPr id="110" name="TextBox 109"/>
            <p:cNvSpPr txBox="1"/>
            <p:nvPr/>
          </p:nvSpPr>
          <p:spPr>
            <a:xfrm>
              <a:off x="8381999" y="4481945"/>
              <a:ext cx="762001" cy="369332"/>
            </a:xfrm>
            <a:prstGeom prst="rect">
              <a:avLst/>
            </a:prstGeom>
            <a:noFill/>
          </p:spPr>
          <p:txBody>
            <a:bodyPr wrap="square" rtlCol="0">
              <a:spAutoFit/>
            </a:bodyPr>
            <a:lstStyle/>
            <a:p>
              <a:r>
                <a:rPr lang="en-US" dirty="0" smtClean="0"/>
                <a:t>10%</a:t>
              </a:r>
              <a:endParaRPr lang="en-US" dirty="0"/>
            </a:p>
          </p:txBody>
        </p:sp>
        <p:sp>
          <p:nvSpPr>
            <p:cNvPr id="112" name="TextBox 111"/>
            <p:cNvSpPr txBox="1"/>
            <p:nvPr/>
          </p:nvSpPr>
          <p:spPr>
            <a:xfrm>
              <a:off x="7238989" y="1970782"/>
              <a:ext cx="733436" cy="369332"/>
            </a:xfrm>
            <a:prstGeom prst="rect">
              <a:avLst/>
            </a:prstGeom>
            <a:noFill/>
          </p:spPr>
          <p:txBody>
            <a:bodyPr wrap="square" rtlCol="0">
              <a:spAutoFit/>
            </a:bodyPr>
            <a:lstStyle/>
            <a:p>
              <a:r>
                <a:rPr lang="en-US" dirty="0" smtClean="0"/>
                <a:t>85%</a:t>
              </a:r>
              <a:endParaRPr lang="en-US" dirty="0"/>
            </a:p>
          </p:txBody>
        </p:sp>
        <p:sp>
          <p:nvSpPr>
            <p:cNvPr id="113" name="TextBox 112"/>
            <p:cNvSpPr txBox="1"/>
            <p:nvPr/>
          </p:nvSpPr>
          <p:spPr>
            <a:xfrm>
              <a:off x="7249379" y="2331000"/>
              <a:ext cx="633845" cy="369332"/>
            </a:xfrm>
            <a:prstGeom prst="rect">
              <a:avLst/>
            </a:prstGeom>
            <a:noFill/>
          </p:spPr>
          <p:txBody>
            <a:bodyPr wrap="square" rtlCol="0">
              <a:spAutoFit/>
            </a:bodyPr>
            <a:lstStyle/>
            <a:p>
              <a:r>
                <a:rPr lang="en-US" dirty="0" smtClean="0"/>
                <a:t>5%</a:t>
              </a:r>
              <a:endParaRPr lang="en-US" dirty="0"/>
            </a:p>
          </p:txBody>
        </p:sp>
        <p:sp>
          <p:nvSpPr>
            <p:cNvPr id="114" name="TextBox 113"/>
            <p:cNvSpPr txBox="1"/>
            <p:nvPr/>
          </p:nvSpPr>
          <p:spPr>
            <a:xfrm>
              <a:off x="7235524" y="1527436"/>
              <a:ext cx="765476" cy="369332"/>
            </a:xfrm>
            <a:prstGeom prst="rect">
              <a:avLst/>
            </a:prstGeom>
            <a:noFill/>
          </p:spPr>
          <p:txBody>
            <a:bodyPr wrap="square" rtlCol="0">
              <a:spAutoFit/>
            </a:bodyPr>
            <a:lstStyle/>
            <a:p>
              <a:r>
                <a:rPr lang="en-US" dirty="0" smtClean="0"/>
                <a:t>10%</a:t>
              </a:r>
              <a:endParaRPr lang="en-US" dirty="0"/>
            </a:p>
          </p:txBody>
        </p:sp>
        <p:sp>
          <p:nvSpPr>
            <p:cNvPr id="115" name="AutoShape 48"/>
            <p:cNvSpPr>
              <a:spLocks noChangeArrowheads="1"/>
            </p:cNvSpPr>
            <p:nvPr/>
          </p:nvSpPr>
          <p:spPr bwMode="auto">
            <a:xfrm flipH="1">
              <a:off x="6494317" y="3023754"/>
              <a:ext cx="2229420" cy="737755"/>
            </a:xfrm>
            <a:prstGeom prst="wedgeRectCallout">
              <a:avLst>
                <a:gd name="adj1" fmla="val -45495"/>
                <a:gd name="adj2" fmla="val 157242"/>
              </a:avLst>
            </a:prstGeom>
            <a:noFill/>
            <a:ln w="19050" algn="ctr">
              <a:solidFill>
                <a:schemeClr val="tx1"/>
              </a:solidFill>
              <a:miter lim="800000"/>
              <a:headEnd/>
              <a:tailEnd/>
            </a:ln>
          </p:spPr>
          <p:txBody>
            <a:bodyPr/>
            <a:lstStyle/>
            <a:p>
              <a:r>
                <a:rPr lang="ru-RU" sz="1400" dirty="0" smtClean="0"/>
                <a:t>Распределение времени работы дисков пула на приложение</a:t>
              </a:r>
              <a:endParaRPr lang="en-US" sz="1400" dirty="0"/>
            </a:p>
          </p:txBody>
        </p:sp>
      </p:grpSp>
      <p:sp>
        <p:nvSpPr>
          <p:cNvPr id="105" name="Rectangle 104"/>
          <p:cNvSpPr/>
          <p:nvPr/>
        </p:nvSpPr>
        <p:spPr>
          <a:xfrm>
            <a:off x="663285" y="147843"/>
            <a:ext cx="7389670" cy="523220"/>
          </a:xfrm>
          <a:prstGeom prst="rect">
            <a:avLst/>
          </a:prstGeom>
        </p:spPr>
        <p:txBody>
          <a:bodyPr wrap="square">
            <a:spAutoFit/>
          </a:bodyPr>
          <a:lstStyle/>
          <a:p>
            <a:r>
              <a:rPr lang="ru-RU" sz="2800" dirty="0" smtClean="0">
                <a:solidFill>
                  <a:schemeClr val="accent1"/>
                </a:solidFill>
              </a:rPr>
              <a:t>Работа с внешними приложениями:</a:t>
            </a:r>
            <a:endParaRPr lang="en-US" sz="2800" dirty="0"/>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grpId="0" nodeType="clickEffect">
                                  <p:stCondLst>
                                    <p:cond delay="0"/>
                                  </p:stCondLst>
                                  <p:childTnLst>
                                    <p:animMotion origin="layout" path="M 1.94444E-6 1.82239E-6 L 0.48559 1.82239E-6 " pathEditMode="relative" rAng="0" ptsTypes="AA">
                                      <p:cBhvr>
                                        <p:cTn id="6" dur="2000" fill="hold"/>
                                        <p:tgtEl>
                                          <p:spTgt spid="166"/>
                                        </p:tgtEl>
                                        <p:attrNameLst>
                                          <p:attrName>ppt_x</p:attrName>
                                          <p:attrName>ppt_y</p:attrName>
                                        </p:attrNameLst>
                                      </p:cBhvr>
                                      <p:rCtr x="243" y="0"/>
                                    </p:animMotion>
                                  </p:childTnLst>
                                </p:cTn>
                              </p:par>
                              <p:par>
                                <p:cTn id="7" presetID="0" presetClass="path" presetSubtype="0" accel="50000" decel="50000" fill="hold" grpId="0" nodeType="withEffect">
                                  <p:stCondLst>
                                    <p:cond delay="0"/>
                                  </p:stCondLst>
                                  <p:childTnLst>
                                    <p:animMotion origin="layout" path="M -5.55556E-6 -9.3432E-7 C 0.07274 -0.00786 0.14565 -0.01573 0.18437 0.00185 C 0.22308 0.01943 0.22395 0.04371 0.23246 0.10546 C 0.24097 0.16721 0.1809 0.31429 0.23506 0.37188 C 0.28923 0.42946 0.50347 0.43848 0.55711 0.45167 " pathEditMode="relative" ptsTypes="aaaaA">
                                      <p:cBhvr>
                                        <p:cTn id="8" dur="2000" fill="hold"/>
                                        <p:tgtEl>
                                          <p:spTgt spid="104"/>
                                        </p:tgtEl>
                                        <p:attrNameLst>
                                          <p:attrName>ppt_x</p:attrName>
                                          <p:attrName>ppt_y</p:attrName>
                                        </p:attrNameLst>
                                      </p:cBhvr>
                                    </p:animMotion>
                                  </p:childTnLst>
                                </p:cTn>
                              </p:par>
                              <p:par>
                                <p:cTn id="9" presetID="0" presetClass="path" presetSubtype="0" accel="50000" decel="50000" fill="hold" grpId="0" nodeType="withEffect">
                                  <p:stCondLst>
                                    <p:cond delay="0"/>
                                  </p:stCondLst>
                                  <p:childTnLst>
                                    <p:animMotion origin="layout" path="M -2.77778E-7 -4.85661E-6 C 0.19913 -4.85661E-6 0.39826 -4.85661E-6 0.47795 -4.85661E-6 " pathEditMode="relative" ptsTypes="aA">
                                      <p:cBhvr>
                                        <p:cTn id="10" dur="2000" fill="hold"/>
                                        <p:tgtEl>
                                          <p:spTgt spid="102"/>
                                        </p:tgtEl>
                                        <p:attrNameLst>
                                          <p:attrName>ppt_x</p:attrName>
                                          <p:attrName>ppt_y</p:attrName>
                                        </p:attrNameLst>
                                      </p:cBhvr>
                                    </p:animMotion>
                                  </p:childTnLst>
                                </p:cTn>
                              </p:par>
                            </p:childTnLst>
                          </p:cTn>
                        </p:par>
                        <p:par>
                          <p:cTn id="11" fill="hold">
                            <p:stCondLst>
                              <p:cond delay="2000"/>
                            </p:stCondLst>
                            <p:childTnLst>
                              <p:par>
                                <p:cTn id="12" presetID="0" presetClass="path" presetSubtype="0" accel="50000" decel="50000" fill="hold" grpId="0" nodeType="afterEffect">
                                  <p:stCondLst>
                                    <p:cond delay="0"/>
                                  </p:stCondLst>
                                  <p:childTnLst>
                                    <p:animMotion origin="layout" path="M -5.55556E-6 1.3876E-7 C 0.0776 -0.01735 0.15538 -0.03469 0.19218 -0.00162 C 0.22899 0.03145 0.21475 0.14315 0.22083 0.19912 C 0.2269 0.25509 0.22985 0.3018 0.22864 0.33395 C 0.22742 0.3661 0.27708 0.38113 0.21301 0.39269 C 0.14895 0.40426 -0.09445 0.40148 -0.15591 0.4031 " pathEditMode="relative" ptsTypes="aaaaaA">
                                      <p:cBhvr>
                                        <p:cTn id="13" dur="2000" fill="hold"/>
                                        <p:tgtEl>
                                          <p:spTgt spid="99"/>
                                        </p:tgtEl>
                                        <p:attrNameLst>
                                          <p:attrName>ppt_x</p:attrName>
                                          <p:attrName>ppt_y</p:attrName>
                                        </p:attrNameLst>
                                      </p:cBhvr>
                                    </p:animMotion>
                                  </p:childTnLst>
                                </p:cTn>
                              </p:par>
                              <p:par>
                                <p:cTn id="14" presetID="0" presetClass="path" presetSubtype="0" accel="50000" decel="50000" fill="hold" grpId="0" nodeType="withEffect">
                                  <p:stCondLst>
                                    <p:cond delay="0"/>
                                  </p:stCondLst>
                                  <p:childTnLst>
                                    <p:animMotion origin="layout" path="M -8.33333E-7 -1.12858E-6 C 0.18819 -1.12858E-6 0.37656 -1.12858E-6 0.45191 -1.12858E-6 " pathEditMode="relative" ptsTypes="aA">
                                      <p:cBhvr>
                                        <p:cTn id="15" dur="2000" fill="hold"/>
                                        <p:tgtEl>
                                          <p:spTgt spid="101"/>
                                        </p:tgtEl>
                                        <p:attrNameLst>
                                          <p:attrName>ppt_x</p:attrName>
                                          <p:attrName>ppt_y</p:attrName>
                                        </p:attrNameLst>
                                      </p:cBhvr>
                                    </p:animMotion>
                                  </p:childTnLst>
                                </p:cTn>
                              </p:par>
                              <p:par>
                                <p:cTn id="16" presetID="0" presetClass="path" presetSubtype="0" accel="50000" decel="50000" fill="hold" grpId="0" nodeType="withEffect">
                                  <p:stCondLst>
                                    <p:cond delay="0"/>
                                  </p:stCondLst>
                                  <p:childTnLst>
                                    <p:animMotion origin="layout" path="M -4.44444E-6 -4.99537E-6 C 0.10504 -0.02035 0.21024 -0.04047 0.25452 0.00162 C 0.29879 0.04371 0.2632 0.18687 0.26615 0.25255 C 0.2691 0.31823 0.2342 0.36656 0.27257 0.39617 C 0.31094 0.42577 0.45886 0.42507 0.49601 0.43086 " pathEditMode="relative" ptsTypes="aaaaA">
                                      <p:cBhvr>
                                        <p:cTn id="17" dur="2000" fill="hold"/>
                                        <p:tgtEl>
                                          <p:spTgt spid="100"/>
                                        </p:tgtEl>
                                        <p:attrNameLst>
                                          <p:attrName>ppt_x</p:attrName>
                                          <p:attrName>ppt_y</p:attrName>
                                        </p:attrNameLst>
                                      </p:cBhvr>
                                    </p:animMotion>
                                  </p:childTnLst>
                                </p:cTn>
                              </p:par>
                            </p:childTnLst>
                          </p:cTn>
                        </p:par>
                        <p:par>
                          <p:cTn id="18" fill="hold">
                            <p:stCondLst>
                              <p:cond delay="4000"/>
                            </p:stCondLst>
                            <p:childTnLst>
                              <p:par>
                                <p:cTn id="19" presetID="0" presetClass="path" presetSubtype="0" accel="50000" decel="50000" fill="hold" grpId="0" nodeType="afterEffect">
                                  <p:stCondLst>
                                    <p:cond delay="0"/>
                                  </p:stCondLst>
                                  <p:childTnLst>
                                    <p:animMotion origin="layout" path="M 0.01406 -0.00023 C 0.09149 -0.01503 0.1691 -0.0296 0.21285 -0.00023 C 0.2566 0.02914 0.26597 0.1191 0.27639 0.17622 C 0.28681 0.23335 0.27066 0.30157 0.27518 0.34227 C 0.27969 0.38298 0.25938 0.40356 0.30382 0.42021 C 0.34827 0.43686 0.50191 0.43894 0.54149 0.44264 " pathEditMode="relative" ptsTypes="aaaaaA">
                                      <p:cBhvr>
                                        <p:cTn id="20" dur="2000" fill="hold"/>
                                        <p:tgtEl>
                                          <p:spTgt spid="168"/>
                                        </p:tgtEl>
                                        <p:attrNameLst>
                                          <p:attrName>ppt_x</p:attrName>
                                          <p:attrName>ppt_y</p:attrName>
                                        </p:attrNameLst>
                                      </p:cBhvr>
                                    </p:animMotion>
                                  </p:childTnLst>
                                </p:cTn>
                              </p:par>
                              <p:par>
                                <p:cTn id="21" presetID="0" presetClass="path" presetSubtype="0" accel="50000" decel="50000" fill="hold" grpId="0" nodeType="withEffect">
                                  <p:stCondLst>
                                    <p:cond delay="0"/>
                                  </p:stCondLst>
                                  <p:childTnLst>
                                    <p:animMotion origin="layout" path="M -5.55556E-6 9.89824E-7 C 0.08176 -0.00601 0.16353 -0.0118 0.20641 9.89824E-7 C 0.2493 0.01179 0.24721 0.0333 0.25711 0.07077 C 0.26701 0.10823 0.26492 0.18432 0.26614 0.22479 C 0.26735 0.26526 0.26787 0.28353 0.26492 0.31314 C 0.26197 0.34274 0.30416 0.38668 0.24791 0.4031 C 0.19166 0.41952 -0.01928 0.41027 -0.07275 0.41165 " pathEditMode="relative" ptsTypes="aaaaaaA">
                                      <p:cBhvr>
                                        <p:cTn id="22" dur="2000" fill="hold"/>
                                        <p:tgtEl>
                                          <p:spTgt spid="80"/>
                                        </p:tgtEl>
                                        <p:attrNameLst>
                                          <p:attrName>ppt_x</p:attrName>
                                          <p:attrName>ppt_y</p:attrName>
                                        </p:attrNameLst>
                                      </p:cBhvr>
                                    </p:animMotion>
                                  </p:childTnLst>
                                </p:cTn>
                              </p:par>
                              <p:par>
                                <p:cTn id="23" presetID="0" presetClass="path" presetSubtype="0" accel="50000" decel="50000" fill="hold" grpId="0" nodeType="withEffect">
                                  <p:stCondLst>
                                    <p:cond delay="0"/>
                                  </p:stCondLst>
                                  <p:childTnLst>
                                    <p:animMotion origin="layout" path="M -1.38889E-6 -2.25717E-6 C 0.10052 -0.01503 0.20104 -0.02983 0.2507 0.00162 C 0.30035 0.03307 0.28889 0.12905 0.2974 0.18848 C 0.3059 0.24792 0.29288 0.31614 0.30139 0.358 C 0.3099 0.39986 0.30382 0.42322 0.34809 0.43941 C 0.39236 0.4556 0.5309 0.4519 0.56754 0.4549 " pathEditMode="relative" ptsTypes="aaaaaA">
                                      <p:cBhvr>
                                        <p:cTn id="24" dur="2000" fill="hold"/>
                                        <p:tgtEl>
                                          <p:spTgt spid="83"/>
                                        </p:tgtEl>
                                        <p:attrNameLst>
                                          <p:attrName>ppt_x</p:attrName>
                                          <p:attrName>ppt_y</p:attrName>
                                        </p:attrNameLst>
                                      </p:cBhvr>
                                    </p:animMotion>
                                  </p:childTnLst>
                                </p:cTn>
                              </p:par>
                            </p:childTnLst>
                          </p:cTn>
                        </p:par>
                        <p:par>
                          <p:cTn id="25" fill="hold">
                            <p:stCondLst>
                              <p:cond delay="6000"/>
                            </p:stCondLst>
                            <p:childTnLst>
                              <p:par>
                                <p:cTn id="26" presetID="0" presetClass="path" presetSubtype="0" accel="50000" decel="50000" fill="hold" grpId="0" nodeType="afterEffect">
                                  <p:stCondLst>
                                    <p:cond delay="0"/>
                                  </p:stCondLst>
                                  <p:childTnLst>
                                    <p:animMotion origin="layout" path="M 7.5E-6 9.89824E-7 C 0.09202 -0.00555 0.18403 -0.01087 0.23126 -0.00532 C 0.27848 0.00024 0.27362 -0.00717 0.28317 0.03284 C 0.29272 0.07285 0.28681 0.17692 0.28838 0.2352 C 0.28994 0.29348 0.3389 0.34922 0.29219 0.38229 C 0.24549 0.41536 0.05522 0.42577 0.00782 0.43432 " pathEditMode="relative" ptsTypes="aaaaaA">
                                      <p:cBhvr>
                                        <p:cTn id="27" dur="2000" fill="hold"/>
                                        <p:tgtEl>
                                          <p:spTgt spid="98"/>
                                        </p:tgtEl>
                                        <p:attrNameLst>
                                          <p:attrName>ppt_x</p:attrName>
                                          <p:attrName>ppt_y</p:attrName>
                                        </p:attrNameLst>
                                      </p:cBhvr>
                                    </p:animMotion>
                                  </p:childTnLst>
                                </p:cTn>
                              </p:par>
                              <p:par>
                                <p:cTn id="28" presetID="0" presetClass="path" presetSubtype="0" accel="50000" decel="50000" fill="hold" grpId="0" nodeType="withEffect">
                                  <p:stCondLst>
                                    <p:cond delay="0"/>
                                  </p:stCondLst>
                                  <p:childTnLst>
                                    <p:animMotion origin="layout" path="M 3.61111E-6 -2.22222E-6 C 0.07986 -0.00139 0.1599 -0.00278 0.20695 -0.00139 C 0.25399 -2.22222E-6 0.26754 -0.00972 0.28195 0.00903 C 0.29636 0.02778 0.2908 0.07176 0.29323 0.11065 C 0.29566 0.14954 0.29861 0.19722 0.2967 0.24236 C 0.29479 0.2875 0.32396 0.35394 0.28195 0.38195 C 0.23993 0.40996 0.08403 0.40556 0.04445 0.41065 " pathEditMode="relative" ptsTypes="aaaaaaA">
                                      <p:cBhvr>
                                        <p:cTn id="29" dur="2000" fill="hold"/>
                                        <p:tgtEl>
                                          <p:spTgt spid="69"/>
                                        </p:tgtEl>
                                        <p:attrNameLst>
                                          <p:attrName>ppt_x</p:attrName>
                                          <p:attrName>ppt_y</p:attrName>
                                        </p:attrNameLst>
                                      </p:cBhvr>
                                    </p:animMotion>
                                  </p:childTnLst>
                                </p:cTn>
                              </p:par>
                              <p:par>
                                <p:cTn id="30" presetID="0" presetClass="path" presetSubtype="0" accel="50000" decel="50000" fill="hold" grpId="0" nodeType="withEffect">
                                  <p:stCondLst>
                                    <p:cond delay="0"/>
                                  </p:stCondLst>
                                  <p:childTnLst>
                                    <p:animMotion origin="layout" path="M -8.33333E-7 -5.92593E-6 C 0.0974 -0.00765 0.19497 -0.01529 0.24306 -5.92593E-6 C 0.29115 0.01527 0.28021 0.04768 0.28854 0.09235 C 0.29688 0.13703 0.29097 0.22175 0.29306 0.26805 C 0.29514 0.31434 0.26962 0.34745 0.30104 0.36967 C 0.33247 0.39189 0.45174 0.39606 0.48177 0.40138 " pathEditMode="relative" ptsTypes="aaaaaA">
                                      <p:cBhvr>
                                        <p:cTn id="31" dur="2000" fill="hold"/>
                                        <p:tgtEl>
                                          <p:spTgt spid="74"/>
                                        </p:tgtEl>
                                        <p:attrNameLst>
                                          <p:attrName>ppt_x</p:attrName>
                                          <p:attrName>ppt_y</p:attrName>
                                        </p:attrNameLst>
                                      </p:cBhvr>
                                    </p:animMotion>
                                  </p:childTnLst>
                                </p:cTn>
                              </p:par>
                            </p:childTnLst>
                          </p:cTn>
                        </p:par>
                        <p:par>
                          <p:cTn id="32" fill="hold">
                            <p:stCondLst>
                              <p:cond delay="8000"/>
                            </p:stCondLst>
                            <p:childTnLst>
                              <p:par>
                                <p:cTn id="33" presetID="0" presetClass="path" presetSubtype="0" accel="50000" decel="50000" fill="hold" grpId="0" nodeType="afterEffect">
                                  <p:stCondLst>
                                    <p:cond delay="0"/>
                                  </p:stCondLst>
                                  <p:childTnLst>
                                    <p:animMotion origin="layout" path="M -1.66667E-6 3.7037E-7 C 0.19792 -0.00254 0.39584 -0.00509 0.475 -0.00602 " pathEditMode="relative" ptsTypes="aA">
                                      <p:cBhvr>
                                        <p:cTn id="34" dur="2000" fill="hold"/>
                                        <p:tgtEl>
                                          <p:spTgt spid="167"/>
                                        </p:tgtEl>
                                        <p:attrNameLst>
                                          <p:attrName>ppt_x</p:attrName>
                                          <p:attrName>ppt_y</p:attrName>
                                        </p:attrNameLst>
                                      </p:cBhvr>
                                    </p:animMotion>
                                  </p:childTnLst>
                                </p:cTn>
                              </p:par>
                              <p:par>
                                <p:cTn id="35" presetID="0" presetClass="path" presetSubtype="0" accel="50000" decel="50000" fill="hold" grpId="0" nodeType="withEffect">
                                  <p:stCondLst>
                                    <p:cond delay="0"/>
                                  </p:stCondLst>
                                  <p:childTnLst>
                                    <p:animMotion origin="layout" path="M 6.38889E-6 -5.55556E-6 C 0.11216 -0.01043 0.22431 -0.02061 0.27848 0.00138 C 0.33265 0.02337 0.31789 0.07499 0.32501 0.1317 C 0.33213 0.18842 0.35469 0.28749 0.32153 0.34235 C 0.28838 0.39721 0.15869 0.44096 0.12622 0.46064 " pathEditMode="relative" ptsTypes="aaaaA">
                                      <p:cBhvr>
                                        <p:cTn id="36" dur="2000" fill="hold"/>
                                        <p:tgtEl>
                                          <p:spTgt spid="85"/>
                                        </p:tgtEl>
                                        <p:attrNameLst>
                                          <p:attrName>ppt_x</p:attrName>
                                          <p:attrName>ppt_y</p:attrName>
                                        </p:attrNameLst>
                                      </p:cBhvr>
                                    </p:animMotion>
                                  </p:childTnLst>
                                </p:cTn>
                              </p:par>
                              <p:par>
                                <p:cTn id="37" presetID="0" presetClass="path" presetSubtype="0" accel="50000" decel="50000" fill="hold" grpId="0" nodeType="withEffect">
                                  <p:stCondLst>
                                    <p:cond delay="0"/>
                                  </p:stCondLst>
                                  <p:childTnLst>
                                    <p:animMotion origin="layout" path="M 9.16667E-6 1.85185E-6 C 0.11442 -0.01111 0.22882 -0.02199 0.28282 0.00926 C 0.33681 0.04051 0.31754 0.13426 0.32379 0.18796 C 0.33004 0.24166 0.32067 0.29282 0.32032 0.33194 C 0.31997 0.37106 0.29167 0.40532 0.32153 0.42291 C 0.35139 0.44051 0.47032 0.43541 0.50001 0.43796 " pathEditMode="relative" ptsTypes="aaaaaA">
                                      <p:cBhvr>
                                        <p:cTn id="38" dur="2000" fill="hold"/>
                                        <p:tgtEl>
                                          <p:spTgt spid="81"/>
                                        </p:tgtEl>
                                        <p:attrNameLst>
                                          <p:attrName>ppt_x</p:attrName>
                                          <p:attrName>ppt_y</p:attrName>
                                        </p:attrNameLst>
                                      </p:cBhvr>
                                    </p:animMotion>
                                  </p:childTnLst>
                                </p:cTn>
                              </p:par>
                            </p:childTnLst>
                          </p:cTn>
                        </p:par>
                        <p:par>
                          <p:cTn id="39" fill="hold">
                            <p:stCondLst>
                              <p:cond delay="10000"/>
                            </p:stCondLst>
                            <p:childTnLst>
                              <p:par>
                                <p:cTn id="40" presetID="0" presetClass="path" presetSubtype="0" accel="50000" decel="50000" fill="hold" grpId="0" nodeType="afterEffect">
                                  <p:stCondLst>
                                    <p:cond delay="0"/>
                                  </p:stCondLst>
                                  <p:childTnLst>
                                    <p:animMotion origin="layout" path="M 0.01406 -0.00602 C 0.0974 -0.00787 0.18073 -0.00972 0.23108 -0.00764 C 0.28142 -0.00555 0.30017 -0.02754 0.31632 0.00602 C 0.33247 0.03959 0.32587 0.13241 0.3276 0.19398 C 0.32934 0.25556 0.34861 0.33264 0.32656 0.3757 C 0.30451 0.41875 0.24983 0.43959 0.19479 0.45301 C 0.13976 0.46644 0.02899 0.45579 -0.00417 0.45602 " pathEditMode="relative" ptsTypes="aaaaaaA">
                                      <p:cBhvr>
                                        <p:cTn id="41" dur="2000" fill="hold"/>
                                        <p:tgtEl>
                                          <p:spTgt spid="164"/>
                                        </p:tgtEl>
                                        <p:attrNameLst>
                                          <p:attrName>ppt_x</p:attrName>
                                          <p:attrName>ppt_y</p:attrName>
                                        </p:attrNameLst>
                                      </p:cBhvr>
                                    </p:animMotion>
                                  </p:childTnLst>
                                </p:cTn>
                              </p:par>
                              <p:par>
                                <p:cTn id="42" presetID="0" presetClass="path" presetSubtype="0" accel="50000" decel="50000" fill="hold" grpId="0" nodeType="withEffect">
                                  <p:stCondLst>
                                    <p:cond delay="0"/>
                                  </p:stCondLst>
                                  <p:childTnLst>
                                    <p:animMotion origin="layout" path="M 9.16667E-6 -4.07407E-6 C 0.11737 -0.01921 0.23473 -0.03819 0.28976 -0.00463 C 0.3448 0.02894 0.32414 0.13936 0.33056 0.20139 C 0.33698 0.26343 0.32275 0.33125 0.3283 0.36806 C 0.33386 0.40486 0.35764 0.41366 0.36355 0.42269 " pathEditMode="relative" ptsTypes="aaaaA">
                                      <p:cBhvr>
                                        <p:cTn id="43" dur="2000" fill="hold"/>
                                        <p:tgtEl>
                                          <p:spTgt spid="71"/>
                                        </p:tgtEl>
                                        <p:attrNameLst>
                                          <p:attrName>ppt_x</p:attrName>
                                          <p:attrName>ppt_y</p:attrName>
                                        </p:attrNameLst>
                                      </p:cBhvr>
                                    </p:animMotion>
                                  </p:childTnLst>
                                </p:cTn>
                              </p:par>
                              <p:par>
                                <p:cTn id="44" presetID="0" presetClass="path" presetSubtype="0" accel="50000" decel="50000" fill="hold" grpId="0" nodeType="withEffect">
                                  <p:stCondLst>
                                    <p:cond delay="0"/>
                                  </p:stCondLst>
                                  <p:childTnLst>
                                    <p:animMotion origin="layout" path="M 7.22222E-6 -4.81481E-6 C 0.23716 -0.00324 0.47449 -0.00648 0.56945 -0.00741 " pathEditMode="relative" ptsTypes="aA">
                                      <p:cBhvr>
                                        <p:cTn id="45" dur="2000" fill="hold"/>
                                        <p:tgtEl>
                                          <p:spTgt spid="77"/>
                                        </p:tgtEl>
                                        <p:attrNameLst>
                                          <p:attrName>ppt_x</p:attrName>
                                          <p:attrName>ppt_y</p:attrName>
                                        </p:attrNameLst>
                                      </p:cBhvr>
                                    </p:animMotion>
                                  </p:childTnLst>
                                </p:cTn>
                              </p:par>
                            </p:childTnLst>
                          </p:cTn>
                        </p:par>
                        <p:par>
                          <p:cTn id="46" fill="hold">
                            <p:stCondLst>
                              <p:cond delay="12000"/>
                            </p:stCondLst>
                            <p:childTnLst>
                              <p:par>
                                <p:cTn id="47" presetID="0" presetClass="path" presetSubtype="0" accel="50000" decel="50000" fill="hold" grpId="0" nodeType="afterEffect">
                                  <p:stCondLst>
                                    <p:cond delay="0"/>
                                  </p:stCondLst>
                                  <p:childTnLst>
                                    <p:animMotion origin="layout" path="M -8.33333E-7 -4.44444E-6 C 0.13021 -0.01991 0.26059 -0.03982 0.31927 0.00162 C 0.37795 0.04306 0.34653 0.18611 0.35226 0.24861 C 0.35799 0.31111 0.33195 0.34352 0.35348 0.37731 C 0.375 0.41111 0.46042 0.43912 0.48177 0.45162 " pathEditMode="relative" ptsTypes="aaaaA">
                                      <p:cBhvr>
                                        <p:cTn id="48" dur="2000" fill="hold"/>
                                        <p:tgtEl>
                                          <p:spTgt spid="84"/>
                                        </p:tgtEl>
                                        <p:attrNameLst>
                                          <p:attrName>ppt_x</p:attrName>
                                          <p:attrName>ppt_y</p:attrName>
                                        </p:attrNameLst>
                                      </p:cBhvr>
                                    </p:animMotion>
                                  </p:childTnLst>
                                </p:cTn>
                              </p:par>
                              <p:par>
                                <p:cTn id="49" presetID="0" presetClass="path" presetSubtype="0" accel="50000" decel="50000" fill="hold" grpId="0" nodeType="withEffect">
                                  <p:stCondLst>
                                    <p:cond delay="0"/>
                                  </p:stCondLst>
                                  <p:childTnLst>
                                    <p:animMotion origin="layout" path="M 7.22222E-6 1.85185E-6 C 0.10903 -0.00649 0.21806 -0.01274 0.27379 -0.00139 C 0.32952 0.00995 0.32258 0.02453 0.33403 0.06828 C 0.34549 0.11203 0.34931 0.20787 0.34202 0.26064 C 0.33473 0.31342 0.31372 0.35532 0.2908 0.38495 C 0.26789 0.41458 0.21893 0.42916 0.20452 0.43796 " pathEditMode="relative" ptsTypes="aaaaaA">
                                      <p:cBhvr>
                                        <p:cTn id="50" dur="2000" fill="hold"/>
                                        <p:tgtEl>
                                          <p:spTgt spid="78"/>
                                        </p:tgtEl>
                                        <p:attrNameLst>
                                          <p:attrName>ppt_x</p:attrName>
                                          <p:attrName>ppt_y</p:attrName>
                                        </p:attrNameLst>
                                      </p:cBhvr>
                                    </p:animMotion>
                                  </p:childTnLst>
                                </p:cTn>
                              </p:par>
                              <p:par>
                                <p:cTn id="51" presetID="0" presetClass="path" presetSubtype="0" accel="50000" decel="50000" fill="hold" grpId="0" nodeType="withEffect">
                                  <p:stCondLst>
                                    <p:cond delay="0"/>
                                  </p:stCondLst>
                                  <p:childTnLst>
                                    <p:animMotion origin="layout" path="M 5.55556E-6 -4.07407E-6 C 0.12779 -0.01551 0.25574 -0.03078 0.31598 0.00741 C 0.37622 0.04561 0.3507 0.16482 0.36147 0.22871 C 0.37223 0.2926 0.39133 0.35973 0.38074 0.39074 C 0.37015 0.42176 0.31164 0.41111 0.29775 0.41505 " pathEditMode="relative" ptsTypes="aaaaA">
                                      <p:cBhvr>
                                        <p:cTn id="52" dur="2000" fill="hold"/>
                                        <p:tgtEl>
                                          <p:spTgt spid="70"/>
                                        </p:tgtEl>
                                        <p:attrNameLst>
                                          <p:attrName>ppt_x</p:attrName>
                                          <p:attrName>ppt_y</p:attrName>
                                        </p:attrNameLst>
                                      </p:cBhvr>
                                    </p:animMotion>
                                  </p:childTnLst>
                                </p:cTn>
                              </p:par>
                            </p:childTnLst>
                          </p:cTn>
                        </p:par>
                        <p:par>
                          <p:cTn id="53" fill="hold">
                            <p:stCondLst>
                              <p:cond delay="14000"/>
                            </p:stCondLst>
                            <p:childTnLst>
                              <p:par>
                                <p:cTn id="54" presetID="0" presetClass="path" presetSubtype="0" accel="50000" decel="50000" fill="hold" grpId="0" nodeType="afterEffect">
                                  <p:stCondLst>
                                    <p:cond delay="0"/>
                                  </p:stCondLst>
                                  <p:childTnLst>
                                    <p:animMotion origin="layout" path="M 0.01475 0.00324 C 0.1177 -0.00833 0.22083 -0.01968 0.27378 -0.00116 C 0.32673 0.01736 0.32083 0.07685 0.33281 0.11389 C 0.34479 0.15093 0.34184 0.17917 0.34531 0.22153 C 0.34878 0.26389 0.32013 0.33009 0.35329 0.36852 C 0.38645 0.40694 0.5125 0.43796 0.54427 0.45185 " pathEditMode="relative" ptsTypes="aaaaaA">
                                      <p:cBhvr>
                                        <p:cTn id="55" dur="2000" fill="hold"/>
                                        <p:tgtEl>
                                          <p:spTgt spid="165"/>
                                        </p:tgtEl>
                                        <p:attrNameLst>
                                          <p:attrName>ppt_x</p:attrName>
                                          <p:attrName>ppt_y</p:attrName>
                                        </p:attrNameLst>
                                      </p:cBhvr>
                                    </p:animMotion>
                                  </p:childTnLst>
                                </p:cTn>
                              </p:par>
                              <p:par>
                                <p:cTn id="56" presetID="0" presetClass="path" presetSubtype="0" accel="50000" decel="50000" fill="hold" grpId="0" nodeType="withEffect">
                                  <p:stCondLst>
                                    <p:cond delay="0"/>
                                  </p:stCondLst>
                                  <p:childTnLst>
                                    <p:animMotion origin="layout" path="M -1.66667E-6 3.33333E-6 C 0.13837 -0.01342 0.27691 -0.02685 0.34202 0.00764 C 0.40712 0.04213 0.38299 0.15185 0.39098 0.20764 C 0.39896 0.26343 0.40834 0.30185 0.38976 0.34236 C 0.37118 0.38287 0.29792 0.43333 0.27952 0.45139 " pathEditMode="relative" ptsTypes="aaaaA">
                                      <p:cBhvr>
                                        <p:cTn id="57" dur="2000" fill="hold"/>
                                        <p:tgtEl>
                                          <p:spTgt spid="82"/>
                                        </p:tgtEl>
                                        <p:attrNameLst>
                                          <p:attrName>ppt_x</p:attrName>
                                          <p:attrName>ppt_y</p:attrName>
                                        </p:attrNameLst>
                                      </p:cBhvr>
                                    </p:animMotion>
                                  </p:childTnLst>
                                </p:cTn>
                              </p:par>
                              <p:par>
                                <p:cTn id="58" presetID="0" presetClass="path" presetSubtype="0" accel="50000" decel="50000" fill="hold" grpId="0" nodeType="withEffect">
                                  <p:stCondLst>
                                    <p:cond delay="0"/>
                                  </p:stCondLst>
                                  <p:childTnLst>
                                    <p:animMotion origin="layout" path="M 4.72222E-6 -4.81481E-6 C 0.22674 -0.0044 0.45365 -0.0088 0.54427 -0.01042 " pathEditMode="relative" ptsTypes="aA">
                                      <p:cBhvr>
                                        <p:cTn id="59" dur="2000" fill="hold"/>
                                        <p:tgtEl>
                                          <p:spTgt spid="75"/>
                                        </p:tgtEl>
                                        <p:attrNameLst>
                                          <p:attrName>ppt_x</p:attrName>
                                          <p:attrName>ppt_y</p:attrName>
                                        </p:attrNameLst>
                                      </p:cBhvr>
                                    </p:animMotion>
                                  </p:childTnLst>
                                </p:cTn>
                              </p:par>
                            </p:childTnLst>
                          </p:cTn>
                        </p:par>
                        <p:par>
                          <p:cTn id="60" fill="hold">
                            <p:stCondLst>
                              <p:cond delay="16000"/>
                            </p:stCondLst>
                            <p:childTnLst>
                              <p:par>
                                <p:cTn id="61" presetID="0" presetClass="path" presetSubtype="0" accel="50000" decel="50000" fill="hold" grpId="0" nodeType="afterEffect">
                                  <p:stCondLst>
                                    <p:cond delay="0"/>
                                  </p:stCondLst>
                                  <p:childTnLst>
                                    <p:animMotion origin="layout" path="M 0.01389 -0.00162 C 0.1585 -0.01666 0.3033 -0.03171 0.36614 -0.00787 C 0.42899 0.01598 0.3868 0.08565 0.39114 0.14213 C 0.39548 0.19861 0.40468 0.27824 0.39218 0.33172 C 0.37968 0.38519 0.34062 0.44352 0.31614 0.46343 C 0.29166 0.48334 0.25659 0.45348 0.24462 0.45139 " pathEditMode="relative" ptsTypes="aaaaaA">
                                      <p:cBhvr>
                                        <p:cTn id="62" dur="2000" fill="hold"/>
                                        <p:tgtEl>
                                          <p:spTgt spid="150"/>
                                        </p:tgtEl>
                                        <p:attrNameLst>
                                          <p:attrName>ppt_x</p:attrName>
                                          <p:attrName>ppt_y</p:attrName>
                                        </p:attrNameLst>
                                      </p:cBhvr>
                                    </p:animMotion>
                                  </p:childTnLst>
                                </p:cTn>
                              </p:par>
                              <p:par>
                                <p:cTn id="63" presetID="0" presetClass="path" presetSubtype="0" accel="50000" decel="50000" fill="hold" grpId="0" nodeType="withEffect">
                                  <p:stCondLst>
                                    <p:cond delay="0"/>
                                  </p:stCondLst>
                                  <p:childTnLst>
                                    <p:animMotion origin="layout" path="M 0.01475 0.00162 C 0.15087 -0.01505 0.28715 -0.03172 0.35121 0.00926 C 0.41527 0.05023 0.39253 0.17615 0.39896 0.24699 C 0.40538 0.31782 0.39132 0.4037 0.38975 0.43495 " pathEditMode="relative" ptsTypes="aaaA">
                                      <p:cBhvr>
                                        <p:cTn id="64" dur="2000" fill="hold"/>
                                        <p:tgtEl>
                                          <p:spTgt spid="79"/>
                                        </p:tgtEl>
                                        <p:attrNameLst>
                                          <p:attrName>ppt_x</p:attrName>
                                          <p:attrName>ppt_y</p:attrName>
                                        </p:attrNameLst>
                                      </p:cBhvr>
                                    </p:animMotion>
                                  </p:childTnLst>
                                </p:cTn>
                              </p:par>
                              <p:par>
                                <p:cTn id="65" presetID="0" presetClass="path" presetSubtype="0" accel="50000" decel="50000" fill="hold" grpId="0" nodeType="withEffect">
                                  <p:stCondLst>
                                    <p:cond delay="0"/>
                                  </p:stCondLst>
                                  <p:childTnLst>
                                    <p:animMotion origin="layout" path="M 0.01424 0.00417 C 0.13056 -0.00764 0.24688 -0.01921 0.31302 0.00278 C 0.37917 0.02477 0.39688 0.07639 0.41077 0.13611 C 0.42466 0.19584 0.41528 0.3169 0.39601 0.36181 C 0.37674 0.40672 0.31181 0.39838 0.29497 0.40579 " pathEditMode="relative" ptsTypes="aaaaA">
                                      <p:cBhvr>
                                        <p:cTn id="66" dur="2000" fill="hold"/>
                                        <p:tgtEl>
                                          <p:spTgt spid="73"/>
                                        </p:tgtEl>
                                        <p:attrNameLst>
                                          <p:attrName>ppt_x</p:attrName>
                                          <p:attrName>ppt_y</p:attrName>
                                        </p:attrNameLst>
                                      </p:cBhvr>
                                    </p:animMotion>
                                  </p:childTnLst>
                                </p:cTn>
                              </p:par>
                            </p:childTnLst>
                          </p:cTn>
                        </p:par>
                        <p:par>
                          <p:cTn id="67" fill="hold">
                            <p:stCondLst>
                              <p:cond delay="18000"/>
                            </p:stCondLst>
                            <p:childTnLst>
                              <p:par>
                                <p:cTn id="68" presetID="0" presetClass="path" presetSubtype="0" accel="50000" decel="50000" fill="hold" grpId="0" nodeType="afterEffect">
                                  <p:stCondLst>
                                    <p:cond delay="0"/>
                                  </p:stCondLst>
                                  <p:childTnLst>
                                    <p:animMotion origin="layout" path="M -5.27778E-6 -2.59259E-6 C 0.12013 -0.00648 0.24044 -0.01296 0.30329 -0.00602 C 0.36614 0.00093 0.36423 -0.01991 0.37725 0.04236 C 0.39027 0.10463 0.36701 0.30602 0.38176 0.36829 C 0.39652 0.43056 0.45155 0.40834 0.46579 0.41667 " pathEditMode="relative" ptsTypes="aaaaA">
                                      <p:cBhvr>
                                        <p:cTn id="69" dur="2000" fill="hold"/>
                                        <p:tgtEl>
                                          <p:spTgt spid="68"/>
                                        </p:tgtEl>
                                        <p:attrNameLst>
                                          <p:attrName>ppt_x</p:attrName>
                                          <p:attrName>ppt_y</p:attrName>
                                        </p:attrNameLst>
                                      </p:cBhvr>
                                    </p:animMotion>
                                  </p:childTnLst>
                                </p:cTn>
                              </p:par>
                            </p:childTnLst>
                          </p:cTn>
                        </p:par>
                      </p:childTnLst>
                    </p:cTn>
                  </p:par>
                  <p:par>
                    <p:cTn id="70" fill="hold">
                      <p:stCondLst>
                        <p:cond delay="indefinite"/>
                      </p:stCondLst>
                      <p:childTnLst>
                        <p:par>
                          <p:cTn id="71" fill="hold">
                            <p:stCondLst>
                              <p:cond delay="0"/>
                            </p:stCondLst>
                            <p:childTnLst>
                              <p:par>
                                <p:cTn id="72" presetID="10" presetClass="entr" presetSubtype="0" fill="hold" nodeType="clickEffect">
                                  <p:stCondLst>
                                    <p:cond delay="0"/>
                                  </p:stCondLst>
                                  <p:childTnLst>
                                    <p:set>
                                      <p:cBhvr>
                                        <p:cTn id="73" dur="1" fill="hold">
                                          <p:stCondLst>
                                            <p:cond delay="0"/>
                                          </p:stCondLst>
                                        </p:cTn>
                                        <p:tgtEl>
                                          <p:spTgt spid="116"/>
                                        </p:tgtEl>
                                        <p:attrNameLst>
                                          <p:attrName>style.visibility</p:attrName>
                                        </p:attrNameLst>
                                      </p:cBhvr>
                                      <p:to>
                                        <p:strVal val="visible"/>
                                      </p:to>
                                    </p:set>
                                    <p:animEffect transition="in" filter="fade">
                                      <p:cBhvr>
                                        <p:cTn id="74" dur="20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0" grpId="0" animBg="1"/>
      <p:bldP spid="164" grpId="0" animBg="1"/>
      <p:bldP spid="165" grpId="0" animBg="1"/>
      <p:bldP spid="166" grpId="0" animBg="1"/>
      <p:bldP spid="167" grpId="0" animBg="1"/>
      <p:bldP spid="168" grpId="0" animBg="1"/>
      <p:bldP spid="68" grpId="0" animBg="1"/>
      <p:bldP spid="69" grpId="0" animBg="1"/>
      <p:bldP spid="70" grpId="0" animBg="1"/>
      <p:bldP spid="71" grpId="0" animBg="1"/>
      <p:bldP spid="73" grpId="0" animBg="1"/>
      <p:bldP spid="74" grpId="0" animBg="1"/>
      <p:bldP spid="75" grpId="0" animBg="1"/>
      <p:bldP spid="77" grpId="0" animBg="1"/>
      <p:bldP spid="78" grpId="0" animBg="1"/>
      <p:bldP spid="79" grpId="0" animBg="1"/>
      <p:bldP spid="80" grpId="0" animBg="1"/>
      <p:bldP spid="81" grpId="0" animBg="1"/>
      <p:bldP spid="82" grpId="0" animBg="1"/>
      <p:bldP spid="83" grpId="0" animBg="1"/>
      <p:bldP spid="84" grpId="0" animBg="1"/>
      <p:bldP spid="85" grpId="0" animBg="1"/>
      <p:bldP spid="98" grpId="0" animBg="1"/>
      <p:bldP spid="99" grpId="0" animBg="1"/>
      <p:bldP spid="100" grpId="0" animBg="1"/>
      <p:bldP spid="101" grpId="0" animBg="1"/>
      <p:bldP spid="102" grpId="0" animBg="1"/>
      <p:bldP spid="10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l="1758" t="18200" r="3076" b="6067"/>
          <a:stretch>
            <a:fillRect/>
          </a:stretch>
        </p:blipFill>
        <p:spPr bwMode="auto">
          <a:xfrm>
            <a:off x="171112" y="1112145"/>
            <a:ext cx="8691701" cy="5010808"/>
          </a:xfrm>
          <a:prstGeom prst="rect">
            <a:avLst/>
          </a:prstGeom>
          <a:noFill/>
          <a:ln w="9525">
            <a:noFill/>
            <a:miter lim="800000"/>
            <a:headEnd/>
            <a:tailEnd/>
          </a:ln>
        </p:spPr>
      </p:pic>
      <p:sp>
        <p:nvSpPr>
          <p:cNvPr id="5" name="TextBox 4"/>
          <p:cNvSpPr txBox="1"/>
          <p:nvPr/>
        </p:nvSpPr>
        <p:spPr>
          <a:xfrm>
            <a:off x="972415" y="749010"/>
            <a:ext cx="7133360" cy="369332"/>
          </a:xfrm>
          <a:prstGeom prst="rect">
            <a:avLst/>
          </a:prstGeom>
          <a:noFill/>
        </p:spPr>
        <p:txBody>
          <a:bodyPr wrap="square" rtlCol="0">
            <a:spAutoFit/>
          </a:bodyPr>
          <a:lstStyle/>
          <a:p>
            <a:r>
              <a:rPr lang="en-US" dirty="0" smtClean="0"/>
              <a:t>Response Time (ms), Bandwidth (MB/s), Throughput (IOPS)</a:t>
            </a:r>
            <a:endParaRPr lang="en-US" dirty="0"/>
          </a:p>
        </p:txBody>
      </p:sp>
      <p:sp>
        <p:nvSpPr>
          <p:cNvPr id="6" name="Rectangle 5"/>
          <p:cNvSpPr/>
          <p:nvPr/>
        </p:nvSpPr>
        <p:spPr>
          <a:xfrm>
            <a:off x="663285" y="147843"/>
            <a:ext cx="7389670" cy="523220"/>
          </a:xfrm>
          <a:prstGeom prst="rect">
            <a:avLst/>
          </a:prstGeom>
        </p:spPr>
        <p:txBody>
          <a:bodyPr wrap="square">
            <a:spAutoFit/>
          </a:bodyPr>
          <a:lstStyle/>
          <a:p>
            <a:r>
              <a:rPr lang="en-US" sz="2800" dirty="0" err="1" smtClean="0">
                <a:solidFill>
                  <a:schemeClr val="accent1"/>
                </a:solidFill>
              </a:rPr>
              <a:t>QoS</a:t>
            </a:r>
            <a:r>
              <a:rPr lang="ru-RU" sz="2800" dirty="0" smtClean="0">
                <a:solidFill>
                  <a:schemeClr val="accent1"/>
                </a:solidFill>
              </a:rPr>
              <a:t>:</a:t>
            </a:r>
            <a:r>
              <a:rPr lang="en-US" sz="2800" dirty="0" smtClean="0">
                <a:solidFill>
                  <a:schemeClr val="accent1"/>
                </a:solidFill>
              </a:rPr>
              <a:t> </a:t>
            </a:r>
            <a:r>
              <a:rPr lang="ru-RU" sz="2800" dirty="0" smtClean="0">
                <a:solidFill>
                  <a:schemeClr val="accent1"/>
                </a:solidFill>
              </a:rPr>
              <a:t>регулировка параметров</a:t>
            </a:r>
            <a:endParaRPr lang="en-US" sz="2800" dirty="0"/>
          </a:p>
        </p:txBody>
      </p:sp>
    </p:spTree>
  </p:cSld>
  <p:clrMapOvr>
    <a:masterClrMapping/>
  </p:clrMapOvr>
  <p:transition>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9571" name="Picture 3"/>
          <p:cNvPicPr>
            <a:picLocks noChangeAspect="1" noChangeArrowheads="1"/>
          </p:cNvPicPr>
          <p:nvPr/>
        </p:nvPicPr>
        <p:blipFill>
          <a:blip r:embed="rId2" cstate="print"/>
          <a:srcRect/>
          <a:stretch>
            <a:fillRect/>
          </a:stretch>
        </p:blipFill>
        <p:spPr bwMode="auto">
          <a:xfrm>
            <a:off x="0" y="218210"/>
            <a:ext cx="9144000" cy="6008399"/>
          </a:xfrm>
          <a:prstGeom prst="rect">
            <a:avLst/>
          </a:prstGeom>
          <a:noFill/>
          <a:ln w="9525">
            <a:noFill/>
            <a:miter lim="800000"/>
            <a:headEnd/>
            <a:tailEnd/>
          </a:ln>
        </p:spPr>
      </p:pic>
      <p:sp>
        <p:nvSpPr>
          <p:cNvPr id="4" name="TextBox 3"/>
          <p:cNvSpPr txBox="1"/>
          <p:nvPr/>
        </p:nvSpPr>
        <p:spPr>
          <a:xfrm>
            <a:off x="104774" y="209550"/>
            <a:ext cx="8505825" cy="707886"/>
          </a:xfrm>
          <a:prstGeom prst="rect">
            <a:avLst/>
          </a:prstGeom>
          <a:solidFill>
            <a:schemeClr val="bg1"/>
          </a:solidFill>
        </p:spPr>
        <p:txBody>
          <a:bodyPr wrap="square" lIns="0" tIns="0" rIns="0" bIns="0" rtlCol="0">
            <a:spAutoFit/>
          </a:bodyPr>
          <a:lstStyle/>
          <a:p>
            <a:r>
              <a:rPr lang="ru-RU" sz="2800" dirty="0" err="1" smtClean="0">
                <a:solidFill>
                  <a:schemeClr val="accent1"/>
                </a:solidFill>
              </a:rPr>
              <a:t>Паравиртуализация</a:t>
            </a:r>
            <a:r>
              <a:rPr lang="ru-RU" sz="2800" dirty="0" smtClean="0">
                <a:solidFill>
                  <a:schemeClr val="accent1"/>
                </a:solidFill>
              </a:rPr>
              <a:t> </a:t>
            </a:r>
            <a:r>
              <a:rPr lang="uk-UA" sz="2800" dirty="0" smtClean="0">
                <a:solidFill>
                  <a:schemeClr val="accent1"/>
                </a:solidFill>
              </a:rPr>
              <a:t> </a:t>
            </a:r>
            <a:r>
              <a:rPr lang="en-US" sz="2800" dirty="0" smtClean="0">
                <a:solidFill>
                  <a:schemeClr val="accent1"/>
                </a:solidFill>
              </a:rPr>
              <a:t>SCSI (PVSCSI)</a:t>
            </a:r>
          </a:p>
          <a:p>
            <a:r>
              <a:rPr lang="ru-RU" dirty="0" smtClean="0">
                <a:solidFill>
                  <a:schemeClr val="bg2"/>
                </a:solidFill>
              </a:rPr>
              <a:t>Лучшая пропускная способность и меньшая загрузка процессора</a:t>
            </a:r>
            <a:endParaRPr lang="en-US" dirty="0" smtClean="0">
              <a:solidFill>
                <a:schemeClr val="bg2"/>
              </a:solidFill>
            </a:endParaRPr>
          </a:p>
        </p:txBody>
      </p:sp>
      <p:sp>
        <p:nvSpPr>
          <p:cNvPr id="5" name="TextBox 4"/>
          <p:cNvSpPr txBox="1"/>
          <p:nvPr/>
        </p:nvSpPr>
        <p:spPr>
          <a:xfrm>
            <a:off x="2971800" y="1276348"/>
            <a:ext cx="5391150" cy="830997"/>
          </a:xfrm>
          <a:prstGeom prst="rect">
            <a:avLst/>
          </a:prstGeom>
          <a:solidFill>
            <a:schemeClr val="bg1"/>
          </a:solidFill>
        </p:spPr>
        <p:txBody>
          <a:bodyPr wrap="square" lIns="0" tIns="0" rIns="0" bIns="0" rtlCol="0">
            <a:spAutoFit/>
          </a:bodyPr>
          <a:lstStyle/>
          <a:p>
            <a:pPr algn="ctr"/>
            <a:r>
              <a:rPr lang="ru-RU" dirty="0" smtClean="0">
                <a:solidFill>
                  <a:schemeClr val="bg2"/>
                </a:solidFill>
              </a:rPr>
              <a:t>Для высоких </a:t>
            </a:r>
            <a:r>
              <a:rPr lang="en-US" dirty="0" smtClean="0">
                <a:solidFill>
                  <a:schemeClr val="bg2"/>
                </a:solidFill>
              </a:rPr>
              <a:t>I/O </a:t>
            </a:r>
            <a:r>
              <a:rPr lang="ru-RU" dirty="0" smtClean="0">
                <a:solidFill>
                  <a:schemeClr val="bg2"/>
                </a:solidFill>
              </a:rPr>
              <a:t>нагрузок</a:t>
            </a:r>
          </a:p>
          <a:p>
            <a:pPr algn="ctr"/>
            <a:r>
              <a:rPr lang="ru-RU" dirty="0" smtClean="0">
                <a:solidFill>
                  <a:schemeClr val="bg2"/>
                </a:solidFill>
              </a:rPr>
              <a:t>Больших чем 2000 </a:t>
            </a:r>
            <a:r>
              <a:rPr lang="en-US" dirty="0" smtClean="0">
                <a:solidFill>
                  <a:schemeClr val="bg2"/>
                </a:solidFill>
              </a:rPr>
              <a:t>IOPS</a:t>
            </a:r>
          </a:p>
          <a:p>
            <a:pPr algn="ctr"/>
            <a:endParaRPr lang="en-US" dirty="0" smtClean="0">
              <a:solidFill>
                <a:schemeClr val="bg2"/>
              </a:solidFill>
            </a:endParaRPr>
          </a:p>
        </p:txBody>
      </p:sp>
    </p:spTree>
  </p:cSld>
  <p:clrMapOvr>
    <a:masterClrMapping/>
  </p:clrMapOvr>
  <p:transition>
    <p:wipe dir="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88"/>
          <p:cNvGrpSpPr>
            <a:grpSpLocks/>
          </p:cNvGrpSpPr>
          <p:nvPr/>
        </p:nvGrpSpPr>
        <p:grpSpPr bwMode="gray">
          <a:xfrm>
            <a:off x="5514975" y="2136784"/>
            <a:ext cx="1252538" cy="317500"/>
            <a:chOff x="505" y="850"/>
            <a:chExt cx="789" cy="200"/>
          </a:xfrm>
        </p:grpSpPr>
        <p:pic>
          <p:nvPicPr>
            <p:cNvPr id="5" name="Picture 4" descr="ICON_VirtTriangle_flat_Q408.png"/>
            <p:cNvPicPr>
              <a:picLocks noChangeAspect="1"/>
            </p:cNvPicPr>
            <p:nvPr/>
          </p:nvPicPr>
          <p:blipFill>
            <a:blip r:embed="rId3" cstate="screen"/>
            <a:srcRect/>
            <a:stretch>
              <a:fillRect/>
            </a:stretch>
          </p:blipFill>
          <p:spPr bwMode="gray">
            <a:xfrm flipV="1">
              <a:off x="505" y="854"/>
              <a:ext cx="789" cy="196"/>
            </a:xfrm>
            <a:prstGeom prst="rect">
              <a:avLst/>
            </a:prstGeom>
            <a:noFill/>
            <a:ln w="9525">
              <a:noFill/>
              <a:miter lim="800000"/>
              <a:headEnd/>
              <a:tailEnd/>
            </a:ln>
          </p:spPr>
        </p:pic>
        <p:pic>
          <p:nvPicPr>
            <p:cNvPr id="6" name="Picture 8" descr="ICON_Server_flat_Q408.png"/>
            <p:cNvPicPr>
              <a:picLocks noChangeAspect="1"/>
            </p:cNvPicPr>
            <p:nvPr/>
          </p:nvPicPr>
          <p:blipFill>
            <a:blip r:embed="rId4" cstate="screen"/>
            <a:srcRect/>
            <a:stretch>
              <a:fillRect/>
            </a:stretch>
          </p:blipFill>
          <p:spPr bwMode="gray">
            <a:xfrm>
              <a:off x="676" y="850"/>
              <a:ext cx="447" cy="114"/>
            </a:xfrm>
            <a:prstGeom prst="rect">
              <a:avLst/>
            </a:prstGeom>
            <a:noFill/>
            <a:ln w="9525">
              <a:noFill/>
              <a:miter lim="800000"/>
              <a:headEnd/>
              <a:tailEnd/>
            </a:ln>
          </p:spPr>
        </p:pic>
      </p:grpSp>
      <p:grpSp>
        <p:nvGrpSpPr>
          <p:cNvPr id="3" name="Group 91"/>
          <p:cNvGrpSpPr>
            <a:grpSpLocks/>
          </p:cNvGrpSpPr>
          <p:nvPr/>
        </p:nvGrpSpPr>
        <p:grpSpPr bwMode="gray">
          <a:xfrm>
            <a:off x="6756400" y="2136784"/>
            <a:ext cx="1252538" cy="317500"/>
            <a:chOff x="505" y="850"/>
            <a:chExt cx="789" cy="200"/>
          </a:xfrm>
        </p:grpSpPr>
        <p:pic>
          <p:nvPicPr>
            <p:cNvPr id="8" name="Picture 4" descr="ICON_VirtTriangle_flat_Q408.png"/>
            <p:cNvPicPr>
              <a:picLocks noChangeAspect="1"/>
            </p:cNvPicPr>
            <p:nvPr/>
          </p:nvPicPr>
          <p:blipFill>
            <a:blip r:embed="rId3" cstate="screen"/>
            <a:srcRect/>
            <a:stretch>
              <a:fillRect/>
            </a:stretch>
          </p:blipFill>
          <p:spPr bwMode="gray">
            <a:xfrm flipV="1">
              <a:off x="505" y="854"/>
              <a:ext cx="789" cy="196"/>
            </a:xfrm>
            <a:prstGeom prst="rect">
              <a:avLst/>
            </a:prstGeom>
            <a:noFill/>
            <a:ln w="9525">
              <a:noFill/>
              <a:miter lim="800000"/>
              <a:headEnd/>
              <a:tailEnd/>
            </a:ln>
          </p:spPr>
        </p:pic>
        <p:pic>
          <p:nvPicPr>
            <p:cNvPr id="9" name="Picture 8" descr="ICON_Server_flat_Q408.png"/>
            <p:cNvPicPr>
              <a:picLocks noChangeAspect="1"/>
            </p:cNvPicPr>
            <p:nvPr/>
          </p:nvPicPr>
          <p:blipFill>
            <a:blip r:embed="rId4" cstate="screen"/>
            <a:srcRect/>
            <a:stretch>
              <a:fillRect/>
            </a:stretch>
          </p:blipFill>
          <p:spPr bwMode="gray">
            <a:xfrm>
              <a:off x="676" y="850"/>
              <a:ext cx="447" cy="114"/>
            </a:xfrm>
            <a:prstGeom prst="rect">
              <a:avLst/>
            </a:prstGeom>
            <a:noFill/>
            <a:ln w="9525">
              <a:noFill/>
              <a:miter lim="800000"/>
              <a:headEnd/>
              <a:tailEnd/>
            </a:ln>
          </p:spPr>
        </p:pic>
      </p:grpSp>
      <p:grpSp>
        <p:nvGrpSpPr>
          <p:cNvPr id="4" name="Group 19"/>
          <p:cNvGrpSpPr>
            <a:grpSpLocks noChangeAspect="1"/>
          </p:cNvGrpSpPr>
          <p:nvPr/>
        </p:nvGrpSpPr>
        <p:grpSpPr bwMode="gray">
          <a:xfrm>
            <a:off x="5521325" y="2432059"/>
            <a:ext cx="1220788" cy="298450"/>
            <a:chOff x="7086600" y="685800"/>
            <a:chExt cx="1600200" cy="800100"/>
          </a:xfrm>
        </p:grpSpPr>
        <p:grpSp>
          <p:nvGrpSpPr>
            <p:cNvPr id="7" name="Rounded Rectangle 20"/>
            <p:cNvGrpSpPr>
              <a:grpSpLocks noChangeAspect="1"/>
            </p:cNvGrpSpPr>
            <p:nvPr/>
          </p:nvGrpSpPr>
          <p:grpSpPr bwMode="gray">
            <a:xfrm>
              <a:off x="7076313" y="661416"/>
              <a:ext cx="1618488" cy="841248"/>
              <a:chOff x="2334768" y="2871216"/>
              <a:chExt cx="4315968" cy="841248"/>
            </a:xfrm>
          </p:grpSpPr>
          <p:pic>
            <p:nvPicPr>
              <p:cNvPr id="15" name="Rounded Rectangle 20"/>
              <p:cNvPicPr>
                <a:picLocks noChangeAspect="1" noChangeArrowheads="1"/>
              </p:cNvPicPr>
              <p:nvPr/>
            </p:nvPicPr>
            <p:blipFill>
              <a:blip r:embed="rId5" cstate="screen"/>
              <a:srcRect/>
              <a:stretch>
                <a:fillRect/>
              </a:stretch>
            </p:blipFill>
            <p:spPr bwMode="gray">
              <a:xfrm>
                <a:off x="2334768" y="2871216"/>
                <a:ext cx="4315968" cy="841248"/>
              </a:xfrm>
              <a:prstGeom prst="rect">
                <a:avLst/>
              </a:prstGeom>
              <a:noFill/>
              <a:ln w="9525">
                <a:noFill/>
                <a:miter lim="800000"/>
                <a:headEnd/>
                <a:tailEnd/>
              </a:ln>
            </p:spPr>
          </p:pic>
          <p:sp>
            <p:nvSpPr>
              <p:cNvPr id="16" name="Text Box 97"/>
              <p:cNvSpPr txBox="1">
                <a:spLocks noChangeAspect="1" noChangeArrowheads="1"/>
              </p:cNvSpPr>
              <p:nvPr/>
            </p:nvSpPr>
            <p:spPr bwMode="gray">
              <a:xfrm>
                <a:off x="2401258" y="2934658"/>
                <a:ext cx="4189084" cy="721984"/>
              </a:xfrm>
              <a:prstGeom prst="rect">
                <a:avLst/>
              </a:prstGeom>
              <a:noFill/>
              <a:ln w="9525">
                <a:noFill/>
                <a:miter lim="800000"/>
                <a:headEnd/>
                <a:tailEnd/>
              </a:ln>
            </p:spPr>
            <p:txBody>
              <a:bodyPr anchor="ctr"/>
              <a:lstStyle/>
              <a:p>
                <a:pPr algn="ctr"/>
                <a:endParaRPr lang="en-US">
                  <a:solidFill>
                    <a:srgbClr val="FFFFFF"/>
                  </a:solidFill>
                </a:endParaRPr>
              </a:p>
            </p:txBody>
          </p:sp>
        </p:grpSp>
        <p:grpSp>
          <p:nvGrpSpPr>
            <p:cNvPr id="10" name="Freeform 21"/>
            <p:cNvGrpSpPr>
              <a:grpSpLocks noChangeAspect="1"/>
            </p:cNvGrpSpPr>
            <p:nvPr/>
          </p:nvGrpSpPr>
          <p:grpSpPr bwMode="gray">
            <a:xfrm>
              <a:off x="7085457" y="679704"/>
              <a:ext cx="1586484" cy="402336"/>
              <a:chOff x="2359152" y="2889504"/>
              <a:chExt cx="4230624" cy="402336"/>
            </a:xfrm>
          </p:grpSpPr>
          <p:pic>
            <p:nvPicPr>
              <p:cNvPr id="13" name="Freeform 21"/>
              <p:cNvPicPr>
                <a:picLocks noChangeAspect="1" noChangeArrowheads="1"/>
              </p:cNvPicPr>
              <p:nvPr/>
            </p:nvPicPr>
            <p:blipFill>
              <a:blip r:embed="rId6" cstate="screen"/>
              <a:srcRect/>
              <a:stretch>
                <a:fillRect/>
              </a:stretch>
            </p:blipFill>
            <p:spPr bwMode="gray">
              <a:xfrm>
                <a:off x="2359152" y="2889504"/>
                <a:ext cx="4230624" cy="402336"/>
              </a:xfrm>
              <a:prstGeom prst="rect">
                <a:avLst/>
              </a:prstGeom>
              <a:noFill/>
              <a:ln w="9525">
                <a:noFill/>
                <a:miter lim="800000"/>
                <a:headEnd/>
                <a:tailEnd/>
              </a:ln>
            </p:spPr>
          </p:pic>
          <p:sp>
            <p:nvSpPr>
              <p:cNvPr id="14" name="Text Box 100"/>
              <p:cNvSpPr txBox="1">
                <a:spLocks noChangeAspect="1" noChangeArrowheads="1"/>
              </p:cNvSpPr>
              <p:nvPr/>
            </p:nvSpPr>
            <p:spPr bwMode="gray">
              <a:xfrm>
                <a:off x="2362200" y="2895600"/>
                <a:ext cx="4222528" cy="387586"/>
              </a:xfrm>
              <a:prstGeom prst="rect">
                <a:avLst/>
              </a:prstGeom>
              <a:noFill/>
              <a:ln w="9525">
                <a:noFill/>
                <a:miter lim="800000"/>
                <a:headEnd/>
                <a:tailEnd/>
              </a:ln>
            </p:spPr>
            <p:txBody>
              <a:bodyPr anchor="ctr"/>
              <a:lstStyle/>
              <a:p>
                <a:pPr algn="ctr"/>
                <a:endParaRPr lang="en-US" sz="1600"/>
              </a:p>
            </p:txBody>
          </p:sp>
        </p:grpSp>
      </p:grpSp>
      <p:pic>
        <p:nvPicPr>
          <p:cNvPr id="17" name="Picture 10" descr="ICON_VM_basic_flat_R2_Q408.png"/>
          <p:cNvPicPr>
            <a:picLocks noChangeAspect="1"/>
          </p:cNvPicPr>
          <p:nvPr/>
        </p:nvPicPr>
        <p:blipFill>
          <a:blip r:embed="rId7" cstate="screen"/>
          <a:srcRect/>
          <a:stretch>
            <a:fillRect/>
          </a:stretch>
        </p:blipFill>
        <p:spPr bwMode="gray">
          <a:xfrm>
            <a:off x="5607050" y="2481271"/>
            <a:ext cx="198438" cy="198438"/>
          </a:xfrm>
          <a:prstGeom prst="rect">
            <a:avLst/>
          </a:prstGeom>
          <a:noFill/>
          <a:ln w="38100">
            <a:solidFill>
              <a:schemeClr val="hlink"/>
            </a:solidFill>
            <a:miter lim="800000"/>
            <a:headEnd/>
            <a:tailEnd/>
          </a:ln>
        </p:spPr>
      </p:pic>
      <p:pic>
        <p:nvPicPr>
          <p:cNvPr id="18" name="Picture 10" descr="ICON_VM_basic_flat_R2_Q408.png"/>
          <p:cNvPicPr>
            <a:picLocks noChangeAspect="1"/>
          </p:cNvPicPr>
          <p:nvPr/>
        </p:nvPicPr>
        <p:blipFill>
          <a:blip r:embed="rId7" cstate="screen"/>
          <a:srcRect/>
          <a:stretch>
            <a:fillRect/>
          </a:stretch>
        </p:blipFill>
        <p:spPr bwMode="gray">
          <a:xfrm>
            <a:off x="5891213" y="2481271"/>
            <a:ext cx="198437" cy="198438"/>
          </a:xfrm>
          <a:prstGeom prst="rect">
            <a:avLst/>
          </a:prstGeom>
          <a:noFill/>
          <a:ln w="38100">
            <a:solidFill>
              <a:schemeClr val="tx2"/>
            </a:solidFill>
            <a:miter lim="800000"/>
            <a:headEnd/>
            <a:tailEnd/>
          </a:ln>
        </p:spPr>
      </p:pic>
      <p:pic>
        <p:nvPicPr>
          <p:cNvPr id="19" name="Picture 10" descr="ICON_VM_basic_flat_R2_Q408.png"/>
          <p:cNvPicPr>
            <a:picLocks noChangeAspect="1"/>
          </p:cNvPicPr>
          <p:nvPr/>
        </p:nvPicPr>
        <p:blipFill>
          <a:blip r:embed="rId7" cstate="screen"/>
          <a:srcRect/>
          <a:stretch>
            <a:fillRect/>
          </a:stretch>
        </p:blipFill>
        <p:spPr bwMode="gray">
          <a:xfrm>
            <a:off x="6173788" y="2481271"/>
            <a:ext cx="198437" cy="198438"/>
          </a:xfrm>
          <a:prstGeom prst="rect">
            <a:avLst/>
          </a:prstGeom>
          <a:noFill/>
          <a:ln w="38100">
            <a:solidFill>
              <a:schemeClr val="accent2"/>
            </a:solidFill>
            <a:miter lim="800000"/>
            <a:headEnd/>
            <a:tailEnd/>
          </a:ln>
        </p:spPr>
      </p:pic>
      <p:pic>
        <p:nvPicPr>
          <p:cNvPr id="20" name="Picture 10" descr="ICON_VM_basic_flat_R2_Q408.png"/>
          <p:cNvPicPr>
            <a:picLocks noChangeAspect="1"/>
          </p:cNvPicPr>
          <p:nvPr/>
        </p:nvPicPr>
        <p:blipFill>
          <a:blip r:embed="rId7" cstate="screen"/>
          <a:srcRect/>
          <a:stretch>
            <a:fillRect/>
          </a:stretch>
        </p:blipFill>
        <p:spPr bwMode="gray">
          <a:xfrm>
            <a:off x="6457950" y="2481271"/>
            <a:ext cx="198438" cy="198438"/>
          </a:xfrm>
          <a:prstGeom prst="rect">
            <a:avLst/>
          </a:prstGeom>
          <a:noFill/>
          <a:ln w="38100">
            <a:solidFill>
              <a:srgbClr val="FFC425"/>
            </a:solidFill>
            <a:miter lim="800000"/>
            <a:headEnd/>
            <a:tailEnd/>
          </a:ln>
        </p:spPr>
      </p:pic>
      <p:grpSp>
        <p:nvGrpSpPr>
          <p:cNvPr id="11" name="Group 19"/>
          <p:cNvGrpSpPr>
            <a:grpSpLocks noChangeAspect="1"/>
          </p:cNvGrpSpPr>
          <p:nvPr/>
        </p:nvGrpSpPr>
        <p:grpSpPr bwMode="gray">
          <a:xfrm>
            <a:off x="6786563" y="2432059"/>
            <a:ext cx="1220787" cy="298450"/>
            <a:chOff x="7086600" y="685800"/>
            <a:chExt cx="1600200" cy="800100"/>
          </a:xfrm>
        </p:grpSpPr>
        <p:grpSp>
          <p:nvGrpSpPr>
            <p:cNvPr id="12" name="Rounded Rectangle 20"/>
            <p:cNvGrpSpPr>
              <a:grpSpLocks noChangeAspect="1"/>
            </p:cNvGrpSpPr>
            <p:nvPr/>
          </p:nvGrpSpPr>
          <p:grpSpPr bwMode="gray">
            <a:xfrm>
              <a:off x="7076313" y="661416"/>
              <a:ext cx="1618488" cy="841248"/>
              <a:chOff x="2334768" y="2871216"/>
              <a:chExt cx="4315968" cy="841248"/>
            </a:xfrm>
          </p:grpSpPr>
          <p:pic>
            <p:nvPicPr>
              <p:cNvPr id="26" name="Rounded Rectangle 20"/>
              <p:cNvPicPr>
                <a:picLocks noChangeAspect="1" noChangeArrowheads="1"/>
              </p:cNvPicPr>
              <p:nvPr/>
            </p:nvPicPr>
            <p:blipFill>
              <a:blip r:embed="rId5" cstate="screen"/>
              <a:srcRect/>
              <a:stretch>
                <a:fillRect/>
              </a:stretch>
            </p:blipFill>
            <p:spPr bwMode="gray">
              <a:xfrm>
                <a:off x="2334768" y="2871216"/>
                <a:ext cx="4315968" cy="841248"/>
              </a:xfrm>
              <a:prstGeom prst="rect">
                <a:avLst/>
              </a:prstGeom>
              <a:noFill/>
              <a:ln w="9525">
                <a:noFill/>
                <a:miter lim="800000"/>
                <a:headEnd/>
                <a:tailEnd/>
              </a:ln>
            </p:spPr>
          </p:pic>
          <p:sp>
            <p:nvSpPr>
              <p:cNvPr id="27" name="Text Box 108"/>
              <p:cNvSpPr txBox="1">
                <a:spLocks noChangeAspect="1" noChangeArrowheads="1"/>
              </p:cNvSpPr>
              <p:nvPr/>
            </p:nvSpPr>
            <p:spPr bwMode="gray">
              <a:xfrm>
                <a:off x="2401258" y="2934658"/>
                <a:ext cx="4189084" cy="721984"/>
              </a:xfrm>
              <a:prstGeom prst="rect">
                <a:avLst/>
              </a:prstGeom>
              <a:noFill/>
              <a:ln w="9525">
                <a:noFill/>
                <a:miter lim="800000"/>
                <a:headEnd/>
                <a:tailEnd/>
              </a:ln>
            </p:spPr>
            <p:txBody>
              <a:bodyPr anchor="ctr"/>
              <a:lstStyle/>
              <a:p>
                <a:pPr algn="ctr"/>
                <a:endParaRPr lang="en-US">
                  <a:solidFill>
                    <a:srgbClr val="FFFFFF"/>
                  </a:solidFill>
                </a:endParaRPr>
              </a:p>
            </p:txBody>
          </p:sp>
        </p:grpSp>
        <p:grpSp>
          <p:nvGrpSpPr>
            <p:cNvPr id="21" name="Freeform 21"/>
            <p:cNvGrpSpPr>
              <a:grpSpLocks noChangeAspect="1"/>
            </p:cNvGrpSpPr>
            <p:nvPr/>
          </p:nvGrpSpPr>
          <p:grpSpPr bwMode="gray">
            <a:xfrm>
              <a:off x="7085457" y="679704"/>
              <a:ext cx="1586484" cy="402336"/>
              <a:chOff x="2359152" y="2889504"/>
              <a:chExt cx="4230624" cy="402336"/>
            </a:xfrm>
          </p:grpSpPr>
          <p:pic>
            <p:nvPicPr>
              <p:cNvPr id="24" name="Freeform 21"/>
              <p:cNvPicPr>
                <a:picLocks noChangeAspect="1" noChangeArrowheads="1"/>
              </p:cNvPicPr>
              <p:nvPr/>
            </p:nvPicPr>
            <p:blipFill>
              <a:blip r:embed="rId6" cstate="screen"/>
              <a:srcRect/>
              <a:stretch>
                <a:fillRect/>
              </a:stretch>
            </p:blipFill>
            <p:spPr bwMode="gray">
              <a:xfrm>
                <a:off x="2359152" y="2889504"/>
                <a:ext cx="4230624" cy="402336"/>
              </a:xfrm>
              <a:prstGeom prst="rect">
                <a:avLst/>
              </a:prstGeom>
              <a:noFill/>
              <a:ln w="9525">
                <a:noFill/>
                <a:miter lim="800000"/>
                <a:headEnd/>
                <a:tailEnd/>
              </a:ln>
            </p:spPr>
          </p:pic>
          <p:sp>
            <p:nvSpPr>
              <p:cNvPr id="25" name="Text Box 111"/>
              <p:cNvSpPr txBox="1">
                <a:spLocks noChangeAspect="1" noChangeArrowheads="1"/>
              </p:cNvSpPr>
              <p:nvPr/>
            </p:nvSpPr>
            <p:spPr bwMode="gray">
              <a:xfrm>
                <a:off x="2362200" y="2895600"/>
                <a:ext cx="4222528" cy="387586"/>
              </a:xfrm>
              <a:prstGeom prst="rect">
                <a:avLst/>
              </a:prstGeom>
              <a:noFill/>
              <a:ln w="9525">
                <a:noFill/>
                <a:miter lim="800000"/>
                <a:headEnd/>
                <a:tailEnd/>
              </a:ln>
            </p:spPr>
            <p:txBody>
              <a:bodyPr anchor="ctr"/>
              <a:lstStyle/>
              <a:p>
                <a:pPr algn="ctr"/>
                <a:endParaRPr lang="en-US" sz="1600"/>
              </a:p>
            </p:txBody>
          </p:sp>
        </p:grpSp>
      </p:grpSp>
      <p:pic>
        <p:nvPicPr>
          <p:cNvPr id="28" name="Picture 10" descr="ICON_VM_basic_flat_R2_Q408.png"/>
          <p:cNvPicPr>
            <a:picLocks noChangeAspect="1"/>
          </p:cNvPicPr>
          <p:nvPr/>
        </p:nvPicPr>
        <p:blipFill>
          <a:blip r:embed="rId7" cstate="screen"/>
          <a:srcRect/>
          <a:stretch>
            <a:fillRect/>
          </a:stretch>
        </p:blipFill>
        <p:spPr bwMode="gray">
          <a:xfrm>
            <a:off x="6872288" y="2481271"/>
            <a:ext cx="198437" cy="198438"/>
          </a:xfrm>
          <a:prstGeom prst="rect">
            <a:avLst/>
          </a:prstGeom>
          <a:solidFill>
            <a:srgbClr val="660033"/>
          </a:solidFill>
          <a:ln w="38100">
            <a:solidFill>
              <a:srgbClr val="FFF200"/>
            </a:solidFill>
            <a:miter lim="800000"/>
            <a:headEnd/>
            <a:tailEnd/>
          </a:ln>
        </p:spPr>
      </p:pic>
      <p:pic>
        <p:nvPicPr>
          <p:cNvPr id="29" name="Picture 10" descr="ICON_VM_basic_flat_R2_Q408.png"/>
          <p:cNvPicPr>
            <a:picLocks noChangeAspect="1"/>
          </p:cNvPicPr>
          <p:nvPr/>
        </p:nvPicPr>
        <p:blipFill>
          <a:blip r:embed="rId7" cstate="screen"/>
          <a:srcRect/>
          <a:stretch>
            <a:fillRect/>
          </a:stretch>
        </p:blipFill>
        <p:spPr bwMode="gray">
          <a:xfrm>
            <a:off x="7156450" y="2481271"/>
            <a:ext cx="198438" cy="198438"/>
          </a:xfrm>
          <a:prstGeom prst="rect">
            <a:avLst/>
          </a:prstGeom>
          <a:noFill/>
          <a:ln w="38100">
            <a:solidFill>
              <a:schemeClr val="folHlink"/>
            </a:solidFill>
            <a:miter lim="800000"/>
            <a:headEnd/>
            <a:tailEnd/>
          </a:ln>
        </p:spPr>
      </p:pic>
      <p:pic>
        <p:nvPicPr>
          <p:cNvPr id="30" name="Picture 10" descr="ICON_VM_basic_flat_R2_Q408.png"/>
          <p:cNvPicPr>
            <a:picLocks noChangeAspect="1"/>
          </p:cNvPicPr>
          <p:nvPr/>
        </p:nvPicPr>
        <p:blipFill>
          <a:blip r:embed="rId7" cstate="screen"/>
          <a:srcRect/>
          <a:stretch>
            <a:fillRect/>
          </a:stretch>
        </p:blipFill>
        <p:spPr bwMode="gray">
          <a:xfrm>
            <a:off x="7439025" y="2481271"/>
            <a:ext cx="198438" cy="198438"/>
          </a:xfrm>
          <a:prstGeom prst="rect">
            <a:avLst/>
          </a:prstGeom>
          <a:noFill/>
          <a:ln w="38100">
            <a:solidFill>
              <a:srgbClr val="776BB1"/>
            </a:solidFill>
            <a:miter lim="800000"/>
            <a:headEnd/>
            <a:tailEnd/>
          </a:ln>
        </p:spPr>
      </p:pic>
      <p:pic>
        <p:nvPicPr>
          <p:cNvPr id="31" name="Picture 10" descr="ICON_VM_basic_flat_R2_Q408.png"/>
          <p:cNvPicPr>
            <a:picLocks noChangeAspect="1"/>
          </p:cNvPicPr>
          <p:nvPr/>
        </p:nvPicPr>
        <p:blipFill>
          <a:blip r:embed="rId7" cstate="screen"/>
          <a:srcRect/>
          <a:stretch>
            <a:fillRect/>
          </a:stretch>
        </p:blipFill>
        <p:spPr bwMode="gray">
          <a:xfrm>
            <a:off x="7723188" y="2481271"/>
            <a:ext cx="198437" cy="198438"/>
          </a:xfrm>
          <a:prstGeom prst="rect">
            <a:avLst/>
          </a:prstGeom>
          <a:noFill/>
          <a:ln w="38100">
            <a:solidFill>
              <a:schemeClr val="tx1"/>
            </a:solidFill>
            <a:miter lim="800000"/>
            <a:headEnd/>
            <a:tailEnd/>
          </a:ln>
        </p:spPr>
      </p:pic>
      <p:cxnSp>
        <p:nvCxnSpPr>
          <p:cNvPr id="37" name="AutoShape 132"/>
          <p:cNvCxnSpPr>
            <a:cxnSpLocks noChangeShapeType="1"/>
          </p:cNvCxnSpPr>
          <p:nvPr/>
        </p:nvCxnSpPr>
        <p:spPr bwMode="gray">
          <a:xfrm>
            <a:off x="5707063" y="2700346"/>
            <a:ext cx="215900" cy="1028700"/>
          </a:xfrm>
          <a:prstGeom prst="straightConnector1">
            <a:avLst/>
          </a:prstGeom>
          <a:noFill/>
          <a:ln w="19050">
            <a:solidFill>
              <a:schemeClr val="hlink"/>
            </a:solidFill>
            <a:round/>
            <a:headEnd/>
            <a:tailEnd/>
          </a:ln>
        </p:spPr>
      </p:cxnSp>
      <p:cxnSp>
        <p:nvCxnSpPr>
          <p:cNvPr id="38" name="AutoShape 133"/>
          <p:cNvCxnSpPr>
            <a:cxnSpLocks noChangeShapeType="1"/>
          </p:cNvCxnSpPr>
          <p:nvPr/>
        </p:nvCxnSpPr>
        <p:spPr bwMode="gray">
          <a:xfrm>
            <a:off x="5707063" y="2700346"/>
            <a:ext cx="774700" cy="1028700"/>
          </a:xfrm>
          <a:prstGeom prst="straightConnector1">
            <a:avLst/>
          </a:prstGeom>
          <a:noFill/>
          <a:ln w="19050">
            <a:solidFill>
              <a:schemeClr val="hlink"/>
            </a:solidFill>
            <a:round/>
            <a:headEnd/>
            <a:tailEnd/>
          </a:ln>
        </p:spPr>
      </p:cxnSp>
      <p:cxnSp>
        <p:nvCxnSpPr>
          <p:cNvPr id="39" name="AutoShape 134"/>
          <p:cNvCxnSpPr>
            <a:cxnSpLocks noChangeShapeType="1"/>
          </p:cNvCxnSpPr>
          <p:nvPr/>
        </p:nvCxnSpPr>
        <p:spPr bwMode="gray">
          <a:xfrm>
            <a:off x="5707063" y="2700346"/>
            <a:ext cx="1333500" cy="1028700"/>
          </a:xfrm>
          <a:prstGeom prst="straightConnector1">
            <a:avLst/>
          </a:prstGeom>
          <a:noFill/>
          <a:ln w="19050">
            <a:solidFill>
              <a:schemeClr val="hlink"/>
            </a:solidFill>
            <a:round/>
            <a:headEnd/>
            <a:tailEnd/>
          </a:ln>
        </p:spPr>
      </p:cxnSp>
      <p:cxnSp>
        <p:nvCxnSpPr>
          <p:cNvPr id="40" name="AutoShape 135"/>
          <p:cNvCxnSpPr>
            <a:cxnSpLocks noChangeShapeType="1"/>
          </p:cNvCxnSpPr>
          <p:nvPr/>
        </p:nvCxnSpPr>
        <p:spPr bwMode="gray">
          <a:xfrm>
            <a:off x="5707063" y="2700346"/>
            <a:ext cx="1892300" cy="1028700"/>
          </a:xfrm>
          <a:prstGeom prst="straightConnector1">
            <a:avLst/>
          </a:prstGeom>
          <a:noFill/>
          <a:ln w="19050">
            <a:solidFill>
              <a:schemeClr val="hlink"/>
            </a:solidFill>
            <a:round/>
            <a:headEnd/>
            <a:tailEnd/>
          </a:ln>
        </p:spPr>
      </p:cxnSp>
      <p:cxnSp>
        <p:nvCxnSpPr>
          <p:cNvPr id="41" name="AutoShape 136"/>
          <p:cNvCxnSpPr>
            <a:cxnSpLocks noChangeShapeType="1"/>
          </p:cNvCxnSpPr>
          <p:nvPr/>
        </p:nvCxnSpPr>
        <p:spPr bwMode="gray">
          <a:xfrm flipH="1">
            <a:off x="5922963" y="2700346"/>
            <a:ext cx="68262" cy="1028700"/>
          </a:xfrm>
          <a:prstGeom prst="straightConnector1">
            <a:avLst/>
          </a:prstGeom>
          <a:noFill/>
          <a:ln w="19050">
            <a:solidFill>
              <a:schemeClr val="tx2"/>
            </a:solidFill>
            <a:round/>
            <a:headEnd/>
            <a:tailEnd/>
          </a:ln>
        </p:spPr>
      </p:cxnSp>
      <p:cxnSp>
        <p:nvCxnSpPr>
          <p:cNvPr id="42" name="AutoShape 137"/>
          <p:cNvCxnSpPr>
            <a:cxnSpLocks noChangeShapeType="1"/>
          </p:cNvCxnSpPr>
          <p:nvPr/>
        </p:nvCxnSpPr>
        <p:spPr bwMode="gray">
          <a:xfrm>
            <a:off x="5991225" y="2700346"/>
            <a:ext cx="490538" cy="1028700"/>
          </a:xfrm>
          <a:prstGeom prst="straightConnector1">
            <a:avLst/>
          </a:prstGeom>
          <a:noFill/>
          <a:ln w="19050">
            <a:solidFill>
              <a:schemeClr val="tx2"/>
            </a:solidFill>
            <a:round/>
            <a:headEnd/>
            <a:tailEnd/>
          </a:ln>
        </p:spPr>
      </p:cxnSp>
      <p:cxnSp>
        <p:nvCxnSpPr>
          <p:cNvPr id="43" name="AutoShape 138"/>
          <p:cNvCxnSpPr>
            <a:cxnSpLocks noChangeShapeType="1"/>
          </p:cNvCxnSpPr>
          <p:nvPr/>
        </p:nvCxnSpPr>
        <p:spPr bwMode="gray">
          <a:xfrm>
            <a:off x="5991225" y="2700346"/>
            <a:ext cx="1049338" cy="1028700"/>
          </a:xfrm>
          <a:prstGeom prst="straightConnector1">
            <a:avLst/>
          </a:prstGeom>
          <a:noFill/>
          <a:ln w="19050">
            <a:solidFill>
              <a:schemeClr val="tx2"/>
            </a:solidFill>
            <a:round/>
            <a:headEnd/>
            <a:tailEnd/>
          </a:ln>
        </p:spPr>
      </p:cxnSp>
      <p:cxnSp>
        <p:nvCxnSpPr>
          <p:cNvPr id="44" name="AutoShape 139"/>
          <p:cNvCxnSpPr>
            <a:cxnSpLocks noChangeShapeType="1"/>
          </p:cNvCxnSpPr>
          <p:nvPr/>
        </p:nvCxnSpPr>
        <p:spPr bwMode="gray">
          <a:xfrm>
            <a:off x="5991225" y="2700346"/>
            <a:ext cx="1608138" cy="1028700"/>
          </a:xfrm>
          <a:prstGeom prst="straightConnector1">
            <a:avLst/>
          </a:prstGeom>
          <a:noFill/>
          <a:ln w="19050">
            <a:solidFill>
              <a:schemeClr val="tx2"/>
            </a:solidFill>
            <a:round/>
            <a:headEnd/>
            <a:tailEnd/>
          </a:ln>
        </p:spPr>
      </p:cxnSp>
      <p:cxnSp>
        <p:nvCxnSpPr>
          <p:cNvPr id="45" name="AutoShape 140"/>
          <p:cNvCxnSpPr>
            <a:cxnSpLocks noChangeShapeType="1"/>
          </p:cNvCxnSpPr>
          <p:nvPr/>
        </p:nvCxnSpPr>
        <p:spPr bwMode="gray">
          <a:xfrm flipH="1">
            <a:off x="5922963" y="2700346"/>
            <a:ext cx="350837" cy="1028700"/>
          </a:xfrm>
          <a:prstGeom prst="straightConnector1">
            <a:avLst/>
          </a:prstGeom>
          <a:noFill/>
          <a:ln w="19050">
            <a:solidFill>
              <a:schemeClr val="accent2"/>
            </a:solidFill>
            <a:round/>
            <a:headEnd/>
            <a:tailEnd/>
          </a:ln>
        </p:spPr>
      </p:cxnSp>
      <p:cxnSp>
        <p:nvCxnSpPr>
          <p:cNvPr id="46" name="AutoShape 141"/>
          <p:cNvCxnSpPr>
            <a:cxnSpLocks noChangeShapeType="1"/>
          </p:cNvCxnSpPr>
          <p:nvPr/>
        </p:nvCxnSpPr>
        <p:spPr bwMode="gray">
          <a:xfrm>
            <a:off x="6273800" y="2700346"/>
            <a:ext cx="207963" cy="1028700"/>
          </a:xfrm>
          <a:prstGeom prst="straightConnector1">
            <a:avLst/>
          </a:prstGeom>
          <a:noFill/>
          <a:ln w="19050">
            <a:solidFill>
              <a:schemeClr val="accent2"/>
            </a:solidFill>
            <a:round/>
            <a:headEnd/>
            <a:tailEnd/>
          </a:ln>
        </p:spPr>
      </p:cxnSp>
      <p:cxnSp>
        <p:nvCxnSpPr>
          <p:cNvPr id="47" name="AutoShape 142"/>
          <p:cNvCxnSpPr>
            <a:cxnSpLocks noChangeShapeType="1"/>
          </p:cNvCxnSpPr>
          <p:nvPr/>
        </p:nvCxnSpPr>
        <p:spPr bwMode="gray">
          <a:xfrm>
            <a:off x="6273800" y="2700346"/>
            <a:ext cx="766763" cy="1028700"/>
          </a:xfrm>
          <a:prstGeom prst="straightConnector1">
            <a:avLst/>
          </a:prstGeom>
          <a:noFill/>
          <a:ln w="19050">
            <a:solidFill>
              <a:schemeClr val="accent2"/>
            </a:solidFill>
            <a:round/>
            <a:headEnd/>
            <a:tailEnd/>
          </a:ln>
        </p:spPr>
      </p:cxnSp>
      <p:cxnSp>
        <p:nvCxnSpPr>
          <p:cNvPr id="48" name="AutoShape 143"/>
          <p:cNvCxnSpPr>
            <a:cxnSpLocks noChangeShapeType="1"/>
          </p:cNvCxnSpPr>
          <p:nvPr/>
        </p:nvCxnSpPr>
        <p:spPr bwMode="gray">
          <a:xfrm>
            <a:off x="6273800" y="2700346"/>
            <a:ext cx="1325563" cy="1028700"/>
          </a:xfrm>
          <a:prstGeom prst="straightConnector1">
            <a:avLst/>
          </a:prstGeom>
          <a:noFill/>
          <a:ln w="19050">
            <a:solidFill>
              <a:schemeClr val="accent2"/>
            </a:solidFill>
            <a:round/>
            <a:headEnd/>
            <a:tailEnd/>
          </a:ln>
        </p:spPr>
      </p:cxnSp>
      <p:cxnSp>
        <p:nvCxnSpPr>
          <p:cNvPr id="49" name="AutoShape 144"/>
          <p:cNvCxnSpPr>
            <a:cxnSpLocks noChangeShapeType="1"/>
          </p:cNvCxnSpPr>
          <p:nvPr/>
        </p:nvCxnSpPr>
        <p:spPr bwMode="gray">
          <a:xfrm flipH="1">
            <a:off x="5922963" y="2700346"/>
            <a:ext cx="635000" cy="1028700"/>
          </a:xfrm>
          <a:prstGeom prst="straightConnector1">
            <a:avLst/>
          </a:prstGeom>
          <a:noFill/>
          <a:ln w="19050">
            <a:solidFill>
              <a:srgbClr val="FFC425"/>
            </a:solidFill>
            <a:round/>
            <a:headEnd/>
            <a:tailEnd/>
          </a:ln>
        </p:spPr>
      </p:cxnSp>
      <p:cxnSp>
        <p:nvCxnSpPr>
          <p:cNvPr id="50" name="AutoShape 145"/>
          <p:cNvCxnSpPr>
            <a:cxnSpLocks noChangeShapeType="1"/>
          </p:cNvCxnSpPr>
          <p:nvPr/>
        </p:nvCxnSpPr>
        <p:spPr bwMode="gray">
          <a:xfrm flipH="1">
            <a:off x="6481763" y="2700346"/>
            <a:ext cx="76200" cy="1028700"/>
          </a:xfrm>
          <a:prstGeom prst="straightConnector1">
            <a:avLst/>
          </a:prstGeom>
          <a:noFill/>
          <a:ln w="19050">
            <a:solidFill>
              <a:srgbClr val="FFC425"/>
            </a:solidFill>
            <a:round/>
            <a:headEnd/>
            <a:tailEnd/>
          </a:ln>
        </p:spPr>
      </p:cxnSp>
      <p:cxnSp>
        <p:nvCxnSpPr>
          <p:cNvPr id="51" name="AutoShape 146"/>
          <p:cNvCxnSpPr>
            <a:cxnSpLocks noChangeShapeType="1"/>
          </p:cNvCxnSpPr>
          <p:nvPr/>
        </p:nvCxnSpPr>
        <p:spPr bwMode="gray">
          <a:xfrm>
            <a:off x="6557963" y="2700346"/>
            <a:ext cx="482600" cy="1028700"/>
          </a:xfrm>
          <a:prstGeom prst="straightConnector1">
            <a:avLst/>
          </a:prstGeom>
          <a:noFill/>
          <a:ln w="19050">
            <a:solidFill>
              <a:srgbClr val="FFC425"/>
            </a:solidFill>
            <a:round/>
            <a:headEnd/>
            <a:tailEnd/>
          </a:ln>
        </p:spPr>
      </p:cxnSp>
      <p:cxnSp>
        <p:nvCxnSpPr>
          <p:cNvPr id="52" name="AutoShape 147"/>
          <p:cNvCxnSpPr>
            <a:cxnSpLocks noChangeShapeType="1"/>
          </p:cNvCxnSpPr>
          <p:nvPr/>
        </p:nvCxnSpPr>
        <p:spPr bwMode="gray">
          <a:xfrm>
            <a:off x="6557963" y="2700346"/>
            <a:ext cx="1041400" cy="1028700"/>
          </a:xfrm>
          <a:prstGeom prst="straightConnector1">
            <a:avLst/>
          </a:prstGeom>
          <a:noFill/>
          <a:ln w="19050">
            <a:solidFill>
              <a:srgbClr val="FFC425"/>
            </a:solidFill>
            <a:round/>
            <a:headEnd/>
            <a:tailEnd/>
          </a:ln>
        </p:spPr>
      </p:cxnSp>
      <p:cxnSp>
        <p:nvCxnSpPr>
          <p:cNvPr id="53" name="AutoShape 148"/>
          <p:cNvCxnSpPr>
            <a:cxnSpLocks noChangeShapeType="1"/>
          </p:cNvCxnSpPr>
          <p:nvPr/>
        </p:nvCxnSpPr>
        <p:spPr bwMode="gray">
          <a:xfrm flipH="1">
            <a:off x="5922963" y="2700346"/>
            <a:ext cx="1049337" cy="1028700"/>
          </a:xfrm>
          <a:prstGeom prst="straightConnector1">
            <a:avLst/>
          </a:prstGeom>
          <a:noFill/>
          <a:ln w="19050">
            <a:solidFill>
              <a:srgbClr val="FFF200"/>
            </a:solidFill>
            <a:round/>
            <a:headEnd/>
            <a:tailEnd/>
          </a:ln>
        </p:spPr>
      </p:cxnSp>
      <p:cxnSp>
        <p:nvCxnSpPr>
          <p:cNvPr id="54" name="AutoShape 149"/>
          <p:cNvCxnSpPr>
            <a:cxnSpLocks noChangeShapeType="1"/>
          </p:cNvCxnSpPr>
          <p:nvPr/>
        </p:nvCxnSpPr>
        <p:spPr bwMode="gray">
          <a:xfrm flipH="1">
            <a:off x="6481763" y="2700346"/>
            <a:ext cx="490537" cy="1028700"/>
          </a:xfrm>
          <a:prstGeom prst="straightConnector1">
            <a:avLst/>
          </a:prstGeom>
          <a:noFill/>
          <a:ln w="19050">
            <a:solidFill>
              <a:srgbClr val="FFF200"/>
            </a:solidFill>
            <a:round/>
            <a:headEnd/>
            <a:tailEnd/>
          </a:ln>
        </p:spPr>
      </p:cxnSp>
      <p:cxnSp>
        <p:nvCxnSpPr>
          <p:cNvPr id="55" name="AutoShape 150"/>
          <p:cNvCxnSpPr>
            <a:cxnSpLocks noChangeShapeType="1"/>
          </p:cNvCxnSpPr>
          <p:nvPr/>
        </p:nvCxnSpPr>
        <p:spPr bwMode="gray">
          <a:xfrm>
            <a:off x="6972300" y="2700346"/>
            <a:ext cx="68263" cy="1028700"/>
          </a:xfrm>
          <a:prstGeom prst="straightConnector1">
            <a:avLst/>
          </a:prstGeom>
          <a:noFill/>
          <a:ln w="19050">
            <a:solidFill>
              <a:srgbClr val="FFF200"/>
            </a:solidFill>
            <a:round/>
            <a:headEnd/>
            <a:tailEnd/>
          </a:ln>
        </p:spPr>
      </p:cxnSp>
      <p:cxnSp>
        <p:nvCxnSpPr>
          <p:cNvPr id="56" name="AutoShape 151"/>
          <p:cNvCxnSpPr>
            <a:cxnSpLocks noChangeShapeType="1"/>
          </p:cNvCxnSpPr>
          <p:nvPr/>
        </p:nvCxnSpPr>
        <p:spPr bwMode="gray">
          <a:xfrm>
            <a:off x="6972300" y="2700346"/>
            <a:ext cx="627063" cy="1028700"/>
          </a:xfrm>
          <a:prstGeom prst="straightConnector1">
            <a:avLst/>
          </a:prstGeom>
          <a:noFill/>
          <a:ln w="19050">
            <a:solidFill>
              <a:srgbClr val="FFF200"/>
            </a:solidFill>
            <a:round/>
            <a:headEnd/>
            <a:tailEnd/>
          </a:ln>
        </p:spPr>
      </p:cxnSp>
      <p:cxnSp>
        <p:nvCxnSpPr>
          <p:cNvPr id="57" name="AutoShape 152"/>
          <p:cNvCxnSpPr>
            <a:cxnSpLocks noChangeShapeType="1"/>
          </p:cNvCxnSpPr>
          <p:nvPr/>
        </p:nvCxnSpPr>
        <p:spPr bwMode="gray">
          <a:xfrm flipH="1">
            <a:off x="5922963" y="2700346"/>
            <a:ext cx="1333500" cy="1028700"/>
          </a:xfrm>
          <a:prstGeom prst="straightConnector1">
            <a:avLst/>
          </a:prstGeom>
          <a:noFill/>
          <a:ln w="19050">
            <a:solidFill>
              <a:schemeClr val="folHlink"/>
            </a:solidFill>
            <a:round/>
            <a:headEnd/>
            <a:tailEnd/>
          </a:ln>
        </p:spPr>
      </p:cxnSp>
      <p:cxnSp>
        <p:nvCxnSpPr>
          <p:cNvPr id="58" name="AutoShape 153"/>
          <p:cNvCxnSpPr>
            <a:cxnSpLocks noChangeShapeType="1"/>
          </p:cNvCxnSpPr>
          <p:nvPr/>
        </p:nvCxnSpPr>
        <p:spPr bwMode="gray">
          <a:xfrm flipH="1">
            <a:off x="6481763" y="2700346"/>
            <a:ext cx="774700" cy="1028700"/>
          </a:xfrm>
          <a:prstGeom prst="straightConnector1">
            <a:avLst/>
          </a:prstGeom>
          <a:noFill/>
          <a:ln w="19050">
            <a:solidFill>
              <a:schemeClr val="folHlink"/>
            </a:solidFill>
            <a:round/>
            <a:headEnd/>
            <a:tailEnd/>
          </a:ln>
        </p:spPr>
      </p:cxnSp>
      <p:cxnSp>
        <p:nvCxnSpPr>
          <p:cNvPr id="59" name="AutoShape 154"/>
          <p:cNvCxnSpPr>
            <a:cxnSpLocks noChangeShapeType="1"/>
          </p:cNvCxnSpPr>
          <p:nvPr/>
        </p:nvCxnSpPr>
        <p:spPr bwMode="gray">
          <a:xfrm flipH="1">
            <a:off x="7040563" y="2700346"/>
            <a:ext cx="215900" cy="1028700"/>
          </a:xfrm>
          <a:prstGeom prst="straightConnector1">
            <a:avLst/>
          </a:prstGeom>
          <a:noFill/>
          <a:ln w="19050">
            <a:solidFill>
              <a:schemeClr val="folHlink"/>
            </a:solidFill>
            <a:round/>
            <a:headEnd/>
            <a:tailEnd/>
          </a:ln>
        </p:spPr>
      </p:cxnSp>
      <p:cxnSp>
        <p:nvCxnSpPr>
          <p:cNvPr id="60" name="AutoShape 155"/>
          <p:cNvCxnSpPr>
            <a:cxnSpLocks noChangeShapeType="1"/>
          </p:cNvCxnSpPr>
          <p:nvPr/>
        </p:nvCxnSpPr>
        <p:spPr bwMode="gray">
          <a:xfrm>
            <a:off x="7256463" y="2700346"/>
            <a:ext cx="342900" cy="1028700"/>
          </a:xfrm>
          <a:prstGeom prst="straightConnector1">
            <a:avLst/>
          </a:prstGeom>
          <a:noFill/>
          <a:ln w="19050">
            <a:solidFill>
              <a:schemeClr val="folHlink"/>
            </a:solidFill>
            <a:round/>
            <a:headEnd/>
            <a:tailEnd/>
          </a:ln>
        </p:spPr>
      </p:cxnSp>
      <p:cxnSp>
        <p:nvCxnSpPr>
          <p:cNvPr id="61" name="AutoShape 156"/>
          <p:cNvCxnSpPr>
            <a:cxnSpLocks noChangeShapeType="1"/>
          </p:cNvCxnSpPr>
          <p:nvPr/>
        </p:nvCxnSpPr>
        <p:spPr bwMode="gray">
          <a:xfrm flipH="1">
            <a:off x="5922963" y="2700346"/>
            <a:ext cx="1616075" cy="1028700"/>
          </a:xfrm>
          <a:prstGeom prst="straightConnector1">
            <a:avLst/>
          </a:prstGeom>
          <a:noFill/>
          <a:ln w="19050">
            <a:solidFill>
              <a:srgbClr val="776BB1"/>
            </a:solidFill>
            <a:round/>
            <a:headEnd/>
            <a:tailEnd/>
          </a:ln>
        </p:spPr>
      </p:cxnSp>
      <p:cxnSp>
        <p:nvCxnSpPr>
          <p:cNvPr id="62" name="AutoShape 157"/>
          <p:cNvCxnSpPr>
            <a:cxnSpLocks noChangeShapeType="1"/>
          </p:cNvCxnSpPr>
          <p:nvPr/>
        </p:nvCxnSpPr>
        <p:spPr bwMode="gray">
          <a:xfrm flipH="1">
            <a:off x="6481763" y="2700346"/>
            <a:ext cx="1057275" cy="1028700"/>
          </a:xfrm>
          <a:prstGeom prst="straightConnector1">
            <a:avLst/>
          </a:prstGeom>
          <a:noFill/>
          <a:ln w="19050">
            <a:solidFill>
              <a:srgbClr val="776BB1"/>
            </a:solidFill>
            <a:round/>
            <a:headEnd/>
            <a:tailEnd/>
          </a:ln>
        </p:spPr>
      </p:cxnSp>
      <p:cxnSp>
        <p:nvCxnSpPr>
          <p:cNvPr id="63" name="AutoShape 158"/>
          <p:cNvCxnSpPr>
            <a:cxnSpLocks noChangeShapeType="1"/>
          </p:cNvCxnSpPr>
          <p:nvPr/>
        </p:nvCxnSpPr>
        <p:spPr bwMode="gray">
          <a:xfrm flipH="1">
            <a:off x="7040563" y="2700346"/>
            <a:ext cx="498475" cy="1028700"/>
          </a:xfrm>
          <a:prstGeom prst="straightConnector1">
            <a:avLst/>
          </a:prstGeom>
          <a:noFill/>
          <a:ln w="19050">
            <a:solidFill>
              <a:srgbClr val="776BB1"/>
            </a:solidFill>
            <a:round/>
            <a:headEnd/>
            <a:tailEnd/>
          </a:ln>
        </p:spPr>
      </p:cxnSp>
      <p:cxnSp>
        <p:nvCxnSpPr>
          <p:cNvPr id="64" name="AutoShape 159"/>
          <p:cNvCxnSpPr>
            <a:cxnSpLocks noChangeShapeType="1"/>
          </p:cNvCxnSpPr>
          <p:nvPr/>
        </p:nvCxnSpPr>
        <p:spPr bwMode="gray">
          <a:xfrm>
            <a:off x="7539038" y="2700346"/>
            <a:ext cx="60325" cy="1028700"/>
          </a:xfrm>
          <a:prstGeom prst="straightConnector1">
            <a:avLst/>
          </a:prstGeom>
          <a:noFill/>
          <a:ln w="19050">
            <a:solidFill>
              <a:srgbClr val="776BB1"/>
            </a:solidFill>
            <a:round/>
            <a:headEnd/>
            <a:tailEnd/>
          </a:ln>
        </p:spPr>
      </p:cxnSp>
      <p:cxnSp>
        <p:nvCxnSpPr>
          <p:cNvPr id="65" name="AutoShape 160"/>
          <p:cNvCxnSpPr>
            <a:cxnSpLocks noChangeShapeType="1"/>
          </p:cNvCxnSpPr>
          <p:nvPr/>
        </p:nvCxnSpPr>
        <p:spPr bwMode="gray">
          <a:xfrm flipH="1">
            <a:off x="5922963" y="2700346"/>
            <a:ext cx="1900237" cy="1028700"/>
          </a:xfrm>
          <a:prstGeom prst="straightConnector1">
            <a:avLst/>
          </a:prstGeom>
          <a:noFill/>
          <a:ln w="19050">
            <a:solidFill>
              <a:srgbClr val="5F5F5F"/>
            </a:solidFill>
            <a:round/>
            <a:headEnd/>
            <a:tailEnd/>
          </a:ln>
        </p:spPr>
      </p:cxnSp>
      <p:cxnSp>
        <p:nvCxnSpPr>
          <p:cNvPr id="66" name="AutoShape 161"/>
          <p:cNvCxnSpPr>
            <a:cxnSpLocks noChangeShapeType="1"/>
          </p:cNvCxnSpPr>
          <p:nvPr/>
        </p:nvCxnSpPr>
        <p:spPr bwMode="gray">
          <a:xfrm flipH="1">
            <a:off x="6481763" y="2700346"/>
            <a:ext cx="1341437" cy="1028700"/>
          </a:xfrm>
          <a:prstGeom prst="straightConnector1">
            <a:avLst/>
          </a:prstGeom>
          <a:noFill/>
          <a:ln w="19050">
            <a:solidFill>
              <a:srgbClr val="5F5F5F"/>
            </a:solidFill>
            <a:round/>
            <a:headEnd/>
            <a:tailEnd/>
          </a:ln>
        </p:spPr>
      </p:cxnSp>
      <p:cxnSp>
        <p:nvCxnSpPr>
          <p:cNvPr id="67" name="AutoShape 162"/>
          <p:cNvCxnSpPr>
            <a:cxnSpLocks noChangeShapeType="1"/>
          </p:cNvCxnSpPr>
          <p:nvPr/>
        </p:nvCxnSpPr>
        <p:spPr bwMode="gray">
          <a:xfrm flipH="1">
            <a:off x="7040563" y="2700346"/>
            <a:ext cx="782637" cy="1028700"/>
          </a:xfrm>
          <a:prstGeom prst="straightConnector1">
            <a:avLst/>
          </a:prstGeom>
          <a:noFill/>
          <a:ln w="19050">
            <a:solidFill>
              <a:srgbClr val="5F5F5F"/>
            </a:solidFill>
            <a:round/>
            <a:headEnd/>
            <a:tailEnd/>
          </a:ln>
        </p:spPr>
      </p:cxnSp>
      <p:cxnSp>
        <p:nvCxnSpPr>
          <p:cNvPr id="68" name="AutoShape 163"/>
          <p:cNvCxnSpPr>
            <a:cxnSpLocks noChangeShapeType="1"/>
          </p:cNvCxnSpPr>
          <p:nvPr/>
        </p:nvCxnSpPr>
        <p:spPr bwMode="gray">
          <a:xfrm flipH="1">
            <a:off x="7599363" y="2700346"/>
            <a:ext cx="223837" cy="1028700"/>
          </a:xfrm>
          <a:prstGeom prst="straightConnector1">
            <a:avLst/>
          </a:prstGeom>
          <a:noFill/>
          <a:ln w="19050">
            <a:solidFill>
              <a:srgbClr val="5F5F5F"/>
            </a:solidFill>
            <a:round/>
            <a:headEnd/>
            <a:tailEnd/>
          </a:ln>
        </p:spPr>
      </p:cxnSp>
      <p:sp>
        <p:nvSpPr>
          <p:cNvPr id="69" name="Text Box 164"/>
          <p:cNvSpPr txBox="1">
            <a:spLocks noChangeArrowheads="1"/>
          </p:cNvSpPr>
          <p:nvPr/>
        </p:nvSpPr>
        <p:spPr bwMode="gray">
          <a:xfrm>
            <a:off x="5787338" y="1951046"/>
            <a:ext cx="693523" cy="184666"/>
          </a:xfrm>
          <a:prstGeom prst="rect">
            <a:avLst/>
          </a:prstGeom>
          <a:noFill/>
          <a:ln w="12700" algn="ctr">
            <a:noFill/>
            <a:miter lim="800000"/>
            <a:headEnd/>
            <a:tailEnd/>
          </a:ln>
        </p:spPr>
        <p:txBody>
          <a:bodyPr wrap="none" lIns="0" tIns="0" rIns="0" bIns="0">
            <a:spAutoFit/>
          </a:bodyPr>
          <a:lstStyle/>
          <a:p>
            <a:pPr algn="ctr"/>
            <a:r>
              <a:rPr lang="en-US" sz="1200">
                <a:solidFill>
                  <a:srgbClr val="5F5F5F"/>
                </a:solidFill>
              </a:rPr>
              <a:t>ESX Server</a:t>
            </a:r>
          </a:p>
        </p:txBody>
      </p:sp>
      <p:sp>
        <p:nvSpPr>
          <p:cNvPr id="70" name="Text Box 165"/>
          <p:cNvSpPr txBox="1">
            <a:spLocks noChangeArrowheads="1"/>
          </p:cNvSpPr>
          <p:nvPr/>
        </p:nvSpPr>
        <p:spPr bwMode="gray">
          <a:xfrm>
            <a:off x="7035113" y="1951046"/>
            <a:ext cx="693523" cy="184666"/>
          </a:xfrm>
          <a:prstGeom prst="rect">
            <a:avLst/>
          </a:prstGeom>
          <a:noFill/>
          <a:ln w="12700" algn="ctr">
            <a:noFill/>
            <a:miter lim="800000"/>
            <a:headEnd/>
            <a:tailEnd/>
          </a:ln>
        </p:spPr>
        <p:txBody>
          <a:bodyPr wrap="none" lIns="0" tIns="0" rIns="0" bIns="0">
            <a:spAutoFit/>
          </a:bodyPr>
          <a:lstStyle/>
          <a:p>
            <a:pPr algn="ctr"/>
            <a:r>
              <a:rPr lang="en-US" sz="1200">
                <a:solidFill>
                  <a:srgbClr val="5F5F5F"/>
                </a:solidFill>
              </a:rPr>
              <a:t>ESX Server</a:t>
            </a:r>
          </a:p>
        </p:txBody>
      </p:sp>
      <p:grpSp>
        <p:nvGrpSpPr>
          <p:cNvPr id="22" name="Group 166"/>
          <p:cNvGrpSpPr>
            <a:grpSpLocks/>
          </p:cNvGrpSpPr>
          <p:nvPr/>
        </p:nvGrpSpPr>
        <p:grpSpPr bwMode="gray">
          <a:xfrm>
            <a:off x="5733020" y="2987655"/>
            <a:ext cx="2196455" cy="564148"/>
            <a:chOff x="3653" y="1749"/>
            <a:chExt cx="1296" cy="300"/>
          </a:xfrm>
        </p:grpSpPr>
        <p:sp>
          <p:nvSpPr>
            <p:cNvPr id="72" name="Rectangle 167"/>
            <p:cNvSpPr>
              <a:spLocks noChangeArrowheads="1"/>
            </p:cNvSpPr>
            <p:nvPr/>
          </p:nvSpPr>
          <p:spPr bwMode="gray">
            <a:xfrm>
              <a:off x="3653" y="1749"/>
              <a:ext cx="1296" cy="267"/>
            </a:xfrm>
            <a:prstGeom prst="rect">
              <a:avLst/>
            </a:prstGeom>
            <a:solidFill>
              <a:srgbClr val="FFFFFF">
                <a:alpha val="81175"/>
              </a:srgbClr>
            </a:solidFill>
            <a:ln w="12700" algn="ctr">
              <a:solidFill>
                <a:schemeClr val="bg2"/>
              </a:solidFill>
              <a:miter lim="800000"/>
              <a:headEnd/>
              <a:tailEnd/>
            </a:ln>
          </p:spPr>
          <p:txBody>
            <a:bodyPr wrap="none" lIns="0" tIns="0" rIns="0" bIns="0" anchor="ctr"/>
            <a:lstStyle/>
            <a:p>
              <a:pPr algn="ctr"/>
              <a:endParaRPr lang="en-US" sz="1600"/>
            </a:p>
          </p:txBody>
        </p:sp>
        <p:sp>
          <p:nvSpPr>
            <p:cNvPr id="73" name="Text Box 168"/>
            <p:cNvSpPr txBox="1">
              <a:spLocks noChangeArrowheads="1"/>
            </p:cNvSpPr>
            <p:nvPr/>
          </p:nvSpPr>
          <p:spPr bwMode="gray">
            <a:xfrm>
              <a:off x="3687" y="1774"/>
              <a:ext cx="1247" cy="275"/>
            </a:xfrm>
            <a:prstGeom prst="rect">
              <a:avLst/>
            </a:prstGeom>
            <a:noFill/>
            <a:ln w="12700" algn="ctr">
              <a:noFill/>
              <a:miter lim="800000"/>
              <a:headEnd/>
              <a:tailEnd/>
            </a:ln>
          </p:spPr>
          <p:txBody>
            <a:bodyPr wrap="square" lIns="0" tIns="0" rIns="0" bIns="0">
              <a:spAutoFit/>
            </a:bodyPr>
            <a:lstStyle/>
            <a:p>
              <a:pPr algn="ctr">
                <a:lnSpc>
                  <a:spcPct val="80000"/>
                </a:lnSpc>
              </a:pPr>
              <a:r>
                <a:rPr lang="ru-RU" sz="1400" u="sng" dirty="0" smtClean="0"/>
                <a:t>все</a:t>
              </a:r>
              <a:r>
                <a:rPr lang="en-US" sz="1400" dirty="0" smtClean="0"/>
                <a:t> </a:t>
              </a:r>
              <a:r>
                <a:rPr lang="ru-RU" sz="1400" dirty="0" smtClean="0"/>
                <a:t>каналы активные и используются </a:t>
              </a:r>
              <a:r>
                <a:rPr lang="ru-RU" sz="1400" dirty="0" err="1" smtClean="0"/>
                <a:t>балансировщиком</a:t>
              </a:r>
              <a:endParaRPr lang="en-US" sz="1400" dirty="0"/>
            </a:p>
          </p:txBody>
        </p:sp>
      </p:grpSp>
      <p:sp>
        <p:nvSpPr>
          <p:cNvPr id="74" name="Rectangle 169"/>
          <p:cNvSpPr>
            <a:spLocks noChangeArrowheads="1"/>
          </p:cNvSpPr>
          <p:nvPr/>
        </p:nvSpPr>
        <p:spPr bwMode="gray">
          <a:xfrm>
            <a:off x="5522913" y="2378084"/>
            <a:ext cx="1219200" cy="381000"/>
          </a:xfrm>
          <a:prstGeom prst="rect">
            <a:avLst/>
          </a:prstGeom>
          <a:solidFill>
            <a:schemeClr val="accent1">
              <a:alpha val="59999"/>
            </a:schemeClr>
          </a:solidFill>
          <a:ln w="28575" algn="ctr">
            <a:solidFill>
              <a:schemeClr val="accent1"/>
            </a:solidFill>
            <a:miter lim="800000"/>
            <a:headEnd/>
            <a:tailEnd/>
          </a:ln>
        </p:spPr>
        <p:txBody>
          <a:bodyPr wrap="none" lIns="0" tIns="457200" rIns="0" bIns="457200" anchor="ctr"/>
          <a:lstStyle/>
          <a:p>
            <a:pPr algn="ctr"/>
            <a:r>
              <a:rPr lang="en-US" sz="1600" dirty="0">
                <a:solidFill>
                  <a:schemeClr val="bg1"/>
                </a:solidFill>
                <a:latin typeface="MetaMediumLF-Roman" pitchFamily="34" charset="0"/>
              </a:rPr>
              <a:t>PowerPath</a:t>
            </a:r>
          </a:p>
        </p:txBody>
      </p:sp>
      <p:sp>
        <p:nvSpPr>
          <p:cNvPr id="75" name="Rectangle 170"/>
          <p:cNvSpPr>
            <a:spLocks noChangeArrowheads="1"/>
          </p:cNvSpPr>
          <p:nvPr/>
        </p:nvSpPr>
        <p:spPr bwMode="gray">
          <a:xfrm>
            <a:off x="6780213" y="2378084"/>
            <a:ext cx="1219200" cy="381000"/>
          </a:xfrm>
          <a:prstGeom prst="rect">
            <a:avLst/>
          </a:prstGeom>
          <a:solidFill>
            <a:schemeClr val="accent1">
              <a:alpha val="59999"/>
            </a:schemeClr>
          </a:solidFill>
          <a:ln w="28575" algn="ctr">
            <a:solidFill>
              <a:schemeClr val="accent1"/>
            </a:solidFill>
            <a:miter lim="800000"/>
            <a:headEnd/>
            <a:tailEnd/>
          </a:ln>
        </p:spPr>
        <p:txBody>
          <a:bodyPr wrap="none" lIns="0" tIns="457200" rIns="0" bIns="457200" anchor="ctr"/>
          <a:lstStyle/>
          <a:p>
            <a:pPr algn="ctr"/>
            <a:r>
              <a:rPr lang="en-US" sz="1600">
                <a:solidFill>
                  <a:schemeClr val="bg1"/>
                </a:solidFill>
                <a:latin typeface="MetaMediumLF-Roman" pitchFamily="34" charset="0"/>
              </a:rPr>
              <a:t>PowerPath</a:t>
            </a:r>
          </a:p>
        </p:txBody>
      </p:sp>
      <p:grpSp>
        <p:nvGrpSpPr>
          <p:cNvPr id="23" name="Group 275"/>
          <p:cNvGrpSpPr>
            <a:grpSpLocks/>
          </p:cNvGrpSpPr>
          <p:nvPr/>
        </p:nvGrpSpPr>
        <p:grpSpPr bwMode="gray">
          <a:xfrm>
            <a:off x="5667375" y="3794157"/>
            <a:ext cx="2189163" cy="831850"/>
            <a:chOff x="812" y="2725"/>
            <a:chExt cx="1379" cy="524"/>
          </a:xfrm>
        </p:grpSpPr>
        <p:sp>
          <p:nvSpPr>
            <p:cNvPr id="77" name="Rectangle 121"/>
            <p:cNvSpPr>
              <a:spLocks noChangeArrowheads="1"/>
            </p:cNvSpPr>
            <p:nvPr/>
          </p:nvSpPr>
          <p:spPr bwMode="gray">
            <a:xfrm>
              <a:off x="812" y="2725"/>
              <a:ext cx="1379" cy="524"/>
            </a:xfrm>
            <a:prstGeom prst="rect">
              <a:avLst/>
            </a:prstGeom>
            <a:solidFill>
              <a:schemeClr val="bg2"/>
            </a:solidFill>
            <a:ln w="12700" algn="ctr">
              <a:noFill/>
              <a:miter lim="800000"/>
              <a:headEnd/>
              <a:tailEnd/>
            </a:ln>
          </p:spPr>
          <p:txBody>
            <a:bodyPr wrap="none" lIns="0" tIns="0" rIns="0" bIns="0" anchor="ctr"/>
            <a:lstStyle/>
            <a:p>
              <a:pPr algn="ctr"/>
              <a:endParaRPr lang="en-US"/>
            </a:p>
          </p:txBody>
        </p:sp>
        <p:pic>
          <p:nvPicPr>
            <p:cNvPr id="78" name="Picture 255" descr="disc purple"/>
            <p:cNvPicPr>
              <a:picLocks noChangeAspect="1" noChangeArrowheads="1"/>
            </p:cNvPicPr>
            <p:nvPr/>
          </p:nvPicPr>
          <p:blipFill>
            <a:blip r:embed="rId8" cstate="screen"/>
            <a:srcRect/>
            <a:stretch>
              <a:fillRect/>
            </a:stretch>
          </p:blipFill>
          <p:spPr bwMode="gray">
            <a:xfrm>
              <a:off x="1586" y="2995"/>
              <a:ext cx="168" cy="184"/>
            </a:xfrm>
            <a:prstGeom prst="rect">
              <a:avLst/>
            </a:prstGeom>
            <a:noFill/>
            <a:ln w="9525">
              <a:noFill/>
              <a:miter lim="800000"/>
              <a:headEnd/>
              <a:tailEnd/>
            </a:ln>
          </p:spPr>
        </p:pic>
        <p:pic>
          <p:nvPicPr>
            <p:cNvPr id="79" name="Picture 259" descr="disc yellow 012"/>
            <p:cNvPicPr>
              <a:picLocks noChangeAspect="1" noChangeArrowheads="1"/>
            </p:cNvPicPr>
            <p:nvPr/>
          </p:nvPicPr>
          <p:blipFill>
            <a:blip r:embed="rId9" cstate="screen">
              <a:lum bright="-12000"/>
              <a:grayscl/>
            </a:blip>
            <a:srcRect/>
            <a:stretch>
              <a:fillRect/>
            </a:stretch>
          </p:blipFill>
          <p:spPr bwMode="gray">
            <a:xfrm>
              <a:off x="1943" y="2995"/>
              <a:ext cx="169" cy="184"/>
            </a:xfrm>
            <a:prstGeom prst="rect">
              <a:avLst/>
            </a:prstGeom>
            <a:noFill/>
            <a:ln w="9525">
              <a:noFill/>
              <a:miter lim="800000"/>
              <a:headEnd/>
              <a:tailEnd/>
            </a:ln>
          </p:spPr>
        </p:pic>
        <p:pic>
          <p:nvPicPr>
            <p:cNvPr id="80" name="Picture 261" descr="disc green"/>
            <p:cNvPicPr>
              <a:picLocks noChangeAspect="1" noChangeArrowheads="1"/>
            </p:cNvPicPr>
            <p:nvPr/>
          </p:nvPicPr>
          <p:blipFill>
            <a:blip r:embed="rId10" cstate="screen"/>
            <a:srcRect/>
            <a:stretch>
              <a:fillRect/>
            </a:stretch>
          </p:blipFill>
          <p:spPr bwMode="gray">
            <a:xfrm>
              <a:off x="1235" y="2995"/>
              <a:ext cx="169" cy="184"/>
            </a:xfrm>
            <a:prstGeom prst="rect">
              <a:avLst/>
            </a:prstGeom>
            <a:noFill/>
            <a:ln w="9525">
              <a:noFill/>
              <a:miter lim="800000"/>
              <a:headEnd/>
              <a:tailEnd/>
            </a:ln>
          </p:spPr>
        </p:pic>
        <p:sp>
          <p:nvSpPr>
            <p:cNvPr id="81" name="Text Box 131"/>
            <p:cNvSpPr txBox="1">
              <a:spLocks noChangeArrowheads="1"/>
            </p:cNvSpPr>
            <p:nvPr/>
          </p:nvSpPr>
          <p:spPr bwMode="gray">
            <a:xfrm>
              <a:off x="1219" y="2743"/>
              <a:ext cx="564" cy="116"/>
            </a:xfrm>
            <a:prstGeom prst="rect">
              <a:avLst/>
            </a:prstGeom>
            <a:noFill/>
            <a:ln w="12700" algn="ctr">
              <a:noFill/>
              <a:miter lim="800000"/>
              <a:headEnd/>
              <a:tailEnd/>
            </a:ln>
          </p:spPr>
          <p:txBody>
            <a:bodyPr wrap="none" lIns="0" tIns="0" rIns="0" bIns="0">
              <a:spAutoFit/>
            </a:bodyPr>
            <a:lstStyle/>
            <a:p>
              <a:pPr algn="ctr"/>
              <a:r>
                <a:rPr lang="en-US" sz="1200" dirty="0">
                  <a:solidFill>
                    <a:schemeClr val="bg1"/>
                  </a:solidFill>
                  <a:latin typeface="MetaMediumLF-Roman" pitchFamily="34" charset="0"/>
                </a:rPr>
                <a:t>Storage Ports</a:t>
              </a:r>
            </a:p>
          </p:txBody>
        </p:sp>
        <p:pic>
          <p:nvPicPr>
            <p:cNvPr id="82" name="Picture 254" descr="disc orange"/>
            <p:cNvPicPr>
              <a:picLocks noChangeAspect="1" noChangeArrowheads="1"/>
            </p:cNvPicPr>
            <p:nvPr/>
          </p:nvPicPr>
          <p:blipFill>
            <a:blip r:embed="rId11" cstate="screen"/>
            <a:srcRect/>
            <a:stretch>
              <a:fillRect/>
            </a:stretch>
          </p:blipFill>
          <p:spPr bwMode="gray">
            <a:xfrm>
              <a:off x="1586" y="2849"/>
              <a:ext cx="169" cy="184"/>
            </a:xfrm>
            <a:prstGeom prst="rect">
              <a:avLst/>
            </a:prstGeom>
            <a:noFill/>
            <a:ln w="9525">
              <a:noFill/>
              <a:miter lim="800000"/>
              <a:headEnd/>
              <a:tailEnd/>
            </a:ln>
          </p:spPr>
        </p:pic>
        <p:pic>
          <p:nvPicPr>
            <p:cNvPr id="83" name="Picture 258" descr="disc yellow 130"/>
            <p:cNvPicPr>
              <a:picLocks noChangeAspect="1" noChangeArrowheads="1"/>
            </p:cNvPicPr>
            <p:nvPr/>
          </p:nvPicPr>
          <p:blipFill>
            <a:blip r:embed="rId12" cstate="screen"/>
            <a:srcRect/>
            <a:stretch>
              <a:fillRect/>
            </a:stretch>
          </p:blipFill>
          <p:spPr bwMode="gray">
            <a:xfrm>
              <a:off x="887" y="2995"/>
              <a:ext cx="167" cy="182"/>
            </a:xfrm>
            <a:prstGeom prst="rect">
              <a:avLst/>
            </a:prstGeom>
            <a:noFill/>
            <a:ln w="9525">
              <a:noFill/>
              <a:miter lim="800000"/>
              <a:headEnd/>
              <a:tailEnd/>
            </a:ln>
          </p:spPr>
        </p:pic>
        <p:pic>
          <p:nvPicPr>
            <p:cNvPr id="84" name="Picture 256" descr="disc red"/>
            <p:cNvPicPr>
              <a:picLocks noChangeAspect="1" noChangeArrowheads="1"/>
            </p:cNvPicPr>
            <p:nvPr/>
          </p:nvPicPr>
          <p:blipFill>
            <a:blip r:embed="rId13" cstate="screen"/>
            <a:srcRect/>
            <a:stretch>
              <a:fillRect/>
            </a:stretch>
          </p:blipFill>
          <p:spPr bwMode="gray">
            <a:xfrm>
              <a:off x="885" y="2849"/>
              <a:ext cx="169" cy="184"/>
            </a:xfrm>
            <a:prstGeom prst="rect">
              <a:avLst/>
            </a:prstGeom>
            <a:noFill/>
            <a:ln w="9525">
              <a:noFill/>
              <a:miter lim="800000"/>
              <a:headEnd/>
              <a:tailEnd/>
            </a:ln>
          </p:spPr>
        </p:pic>
        <p:pic>
          <p:nvPicPr>
            <p:cNvPr id="85" name="Picture 252" descr="disc blue"/>
            <p:cNvPicPr>
              <a:picLocks noChangeAspect="1" noChangeArrowheads="1"/>
            </p:cNvPicPr>
            <p:nvPr/>
          </p:nvPicPr>
          <p:blipFill>
            <a:blip r:embed="rId14" cstate="screen"/>
            <a:srcRect/>
            <a:stretch>
              <a:fillRect/>
            </a:stretch>
          </p:blipFill>
          <p:spPr bwMode="gray">
            <a:xfrm>
              <a:off x="1235" y="2849"/>
              <a:ext cx="169" cy="184"/>
            </a:xfrm>
            <a:prstGeom prst="rect">
              <a:avLst/>
            </a:prstGeom>
            <a:noFill/>
            <a:ln w="9525">
              <a:noFill/>
              <a:miter lim="800000"/>
              <a:headEnd/>
              <a:tailEnd/>
            </a:ln>
          </p:spPr>
        </p:pic>
        <p:pic>
          <p:nvPicPr>
            <p:cNvPr id="86" name="Picture 257" descr="disc yellow 012"/>
            <p:cNvPicPr>
              <a:picLocks noChangeAspect="1" noChangeArrowheads="1"/>
            </p:cNvPicPr>
            <p:nvPr/>
          </p:nvPicPr>
          <p:blipFill>
            <a:blip r:embed="rId9" cstate="screen"/>
            <a:srcRect/>
            <a:stretch>
              <a:fillRect/>
            </a:stretch>
          </p:blipFill>
          <p:spPr bwMode="gray">
            <a:xfrm>
              <a:off x="1943" y="2849"/>
              <a:ext cx="169" cy="184"/>
            </a:xfrm>
            <a:prstGeom prst="rect">
              <a:avLst/>
            </a:prstGeom>
            <a:noFill/>
            <a:ln w="9525">
              <a:noFill/>
              <a:miter lim="800000"/>
              <a:headEnd/>
              <a:tailEnd/>
            </a:ln>
          </p:spPr>
        </p:pic>
      </p:grpSp>
      <p:grpSp>
        <p:nvGrpSpPr>
          <p:cNvPr id="32" name="Group 279"/>
          <p:cNvGrpSpPr>
            <a:grpSpLocks/>
          </p:cNvGrpSpPr>
          <p:nvPr/>
        </p:nvGrpSpPr>
        <p:grpSpPr bwMode="gray">
          <a:xfrm>
            <a:off x="1146175" y="2151071"/>
            <a:ext cx="2493963" cy="593725"/>
            <a:chOff x="511" y="966"/>
            <a:chExt cx="1571" cy="374"/>
          </a:xfrm>
        </p:grpSpPr>
        <p:grpSp>
          <p:nvGrpSpPr>
            <p:cNvPr id="256" name="Group 280"/>
            <p:cNvGrpSpPr>
              <a:grpSpLocks/>
            </p:cNvGrpSpPr>
            <p:nvPr/>
          </p:nvGrpSpPr>
          <p:grpSpPr bwMode="gray">
            <a:xfrm>
              <a:off x="511" y="966"/>
              <a:ext cx="789" cy="200"/>
              <a:chOff x="505" y="850"/>
              <a:chExt cx="789" cy="200"/>
            </a:xfrm>
          </p:grpSpPr>
          <p:pic>
            <p:nvPicPr>
              <p:cNvPr id="115" name="Picture 4" descr="ICON_VirtTriangle_flat_Q408.png"/>
              <p:cNvPicPr>
                <a:picLocks noChangeAspect="1"/>
              </p:cNvPicPr>
              <p:nvPr/>
            </p:nvPicPr>
            <p:blipFill>
              <a:blip r:embed="rId3" cstate="screen"/>
              <a:srcRect/>
              <a:stretch>
                <a:fillRect/>
              </a:stretch>
            </p:blipFill>
            <p:spPr bwMode="gray">
              <a:xfrm flipV="1">
                <a:off x="505" y="854"/>
                <a:ext cx="789" cy="196"/>
              </a:xfrm>
              <a:prstGeom prst="rect">
                <a:avLst/>
              </a:prstGeom>
              <a:noFill/>
              <a:ln w="9525">
                <a:noFill/>
                <a:miter lim="800000"/>
                <a:headEnd/>
                <a:tailEnd/>
              </a:ln>
            </p:spPr>
          </p:pic>
          <p:pic>
            <p:nvPicPr>
              <p:cNvPr id="116" name="Picture 8" descr="ICON_Server_flat_Q408.png"/>
              <p:cNvPicPr>
                <a:picLocks noChangeAspect="1"/>
              </p:cNvPicPr>
              <p:nvPr/>
            </p:nvPicPr>
            <p:blipFill>
              <a:blip r:embed="rId4" cstate="screen"/>
              <a:srcRect/>
              <a:stretch>
                <a:fillRect/>
              </a:stretch>
            </p:blipFill>
            <p:spPr bwMode="gray">
              <a:xfrm>
                <a:off x="676" y="850"/>
                <a:ext cx="447" cy="114"/>
              </a:xfrm>
              <a:prstGeom prst="rect">
                <a:avLst/>
              </a:prstGeom>
              <a:noFill/>
              <a:ln w="9525">
                <a:noFill/>
                <a:miter lim="800000"/>
                <a:headEnd/>
                <a:tailEnd/>
              </a:ln>
            </p:spPr>
          </p:pic>
        </p:grpSp>
        <p:grpSp>
          <p:nvGrpSpPr>
            <p:cNvPr id="257" name="Group 283"/>
            <p:cNvGrpSpPr>
              <a:grpSpLocks/>
            </p:cNvGrpSpPr>
            <p:nvPr/>
          </p:nvGrpSpPr>
          <p:grpSpPr bwMode="gray">
            <a:xfrm>
              <a:off x="1293" y="966"/>
              <a:ext cx="789" cy="200"/>
              <a:chOff x="505" y="850"/>
              <a:chExt cx="789" cy="200"/>
            </a:xfrm>
          </p:grpSpPr>
          <p:pic>
            <p:nvPicPr>
              <p:cNvPr id="113" name="Picture 4" descr="ICON_VirtTriangle_flat_Q408.png"/>
              <p:cNvPicPr>
                <a:picLocks noChangeAspect="1"/>
              </p:cNvPicPr>
              <p:nvPr/>
            </p:nvPicPr>
            <p:blipFill>
              <a:blip r:embed="rId3" cstate="screen"/>
              <a:srcRect/>
              <a:stretch>
                <a:fillRect/>
              </a:stretch>
            </p:blipFill>
            <p:spPr bwMode="gray">
              <a:xfrm flipV="1">
                <a:off x="505" y="854"/>
                <a:ext cx="789" cy="196"/>
              </a:xfrm>
              <a:prstGeom prst="rect">
                <a:avLst/>
              </a:prstGeom>
              <a:noFill/>
              <a:ln w="9525">
                <a:noFill/>
                <a:miter lim="800000"/>
                <a:headEnd/>
                <a:tailEnd/>
              </a:ln>
            </p:spPr>
          </p:pic>
          <p:pic>
            <p:nvPicPr>
              <p:cNvPr id="114" name="Picture 8" descr="ICON_Server_flat_Q408.png"/>
              <p:cNvPicPr>
                <a:picLocks noChangeAspect="1"/>
              </p:cNvPicPr>
              <p:nvPr/>
            </p:nvPicPr>
            <p:blipFill>
              <a:blip r:embed="rId4" cstate="screen"/>
              <a:srcRect/>
              <a:stretch>
                <a:fillRect/>
              </a:stretch>
            </p:blipFill>
            <p:spPr bwMode="gray">
              <a:xfrm>
                <a:off x="676" y="850"/>
                <a:ext cx="447" cy="114"/>
              </a:xfrm>
              <a:prstGeom prst="rect">
                <a:avLst/>
              </a:prstGeom>
              <a:noFill/>
              <a:ln w="9525">
                <a:noFill/>
                <a:miter lim="800000"/>
                <a:headEnd/>
                <a:tailEnd/>
              </a:ln>
            </p:spPr>
          </p:pic>
        </p:grpSp>
        <p:grpSp>
          <p:nvGrpSpPr>
            <p:cNvPr id="258" name="Group 19"/>
            <p:cNvGrpSpPr>
              <a:grpSpLocks noChangeAspect="1"/>
            </p:cNvGrpSpPr>
            <p:nvPr/>
          </p:nvGrpSpPr>
          <p:grpSpPr bwMode="gray">
            <a:xfrm>
              <a:off x="511" y="1147"/>
              <a:ext cx="778" cy="198"/>
              <a:chOff x="7076313" y="661416"/>
              <a:chExt cx="1618488" cy="841248"/>
            </a:xfrm>
          </p:grpSpPr>
          <p:grpSp>
            <p:nvGrpSpPr>
              <p:cNvPr id="259" name="Rounded Rectangle 20"/>
              <p:cNvGrpSpPr>
                <a:grpSpLocks noChangeAspect="1"/>
              </p:cNvGrpSpPr>
              <p:nvPr/>
            </p:nvGrpSpPr>
            <p:grpSpPr bwMode="gray">
              <a:xfrm>
                <a:off x="7076313" y="661416"/>
                <a:ext cx="1618488" cy="841248"/>
                <a:chOff x="2334768" y="2871216"/>
                <a:chExt cx="4315968" cy="841248"/>
              </a:xfrm>
            </p:grpSpPr>
            <p:pic>
              <p:nvPicPr>
                <p:cNvPr id="111" name="Rounded Rectangle 20"/>
                <p:cNvPicPr>
                  <a:picLocks noChangeAspect="1" noChangeArrowheads="1"/>
                </p:cNvPicPr>
                <p:nvPr/>
              </p:nvPicPr>
              <p:blipFill>
                <a:blip r:embed="rId5" cstate="screen"/>
                <a:srcRect/>
                <a:stretch>
                  <a:fillRect/>
                </a:stretch>
              </p:blipFill>
              <p:spPr bwMode="gray">
                <a:xfrm>
                  <a:off x="2334768" y="2871216"/>
                  <a:ext cx="4315968" cy="841248"/>
                </a:xfrm>
                <a:prstGeom prst="rect">
                  <a:avLst/>
                </a:prstGeom>
                <a:noFill/>
                <a:ln w="9525">
                  <a:noFill/>
                  <a:miter lim="800000"/>
                  <a:headEnd/>
                  <a:tailEnd/>
                </a:ln>
              </p:spPr>
            </p:pic>
            <p:sp>
              <p:nvSpPr>
                <p:cNvPr id="112" name="Text Box 289"/>
                <p:cNvSpPr txBox="1">
                  <a:spLocks noChangeAspect="1" noChangeArrowheads="1"/>
                </p:cNvSpPr>
                <p:nvPr/>
              </p:nvSpPr>
              <p:spPr bwMode="gray">
                <a:xfrm>
                  <a:off x="2401258" y="2934658"/>
                  <a:ext cx="4189084" cy="721984"/>
                </a:xfrm>
                <a:prstGeom prst="rect">
                  <a:avLst/>
                </a:prstGeom>
                <a:noFill/>
                <a:ln w="9525">
                  <a:noFill/>
                  <a:miter lim="800000"/>
                  <a:headEnd/>
                  <a:tailEnd/>
                </a:ln>
              </p:spPr>
              <p:txBody>
                <a:bodyPr anchor="ctr"/>
                <a:lstStyle/>
                <a:p>
                  <a:pPr algn="ctr"/>
                  <a:endParaRPr lang="en-US">
                    <a:solidFill>
                      <a:srgbClr val="FFFFFF"/>
                    </a:solidFill>
                  </a:endParaRPr>
                </a:p>
              </p:txBody>
            </p:sp>
          </p:grpSp>
          <p:grpSp>
            <p:nvGrpSpPr>
              <p:cNvPr id="260" name="Freeform 21"/>
              <p:cNvGrpSpPr>
                <a:grpSpLocks noChangeAspect="1"/>
              </p:cNvGrpSpPr>
              <p:nvPr/>
            </p:nvGrpSpPr>
            <p:grpSpPr bwMode="gray">
              <a:xfrm>
                <a:off x="7085457" y="679704"/>
                <a:ext cx="1586484" cy="402336"/>
                <a:chOff x="2359152" y="2889504"/>
                <a:chExt cx="4230624" cy="402336"/>
              </a:xfrm>
            </p:grpSpPr>
            <p:pic>
              <p:nvPicPr>
                <p:cNvPr id="109" name="Freeform 21"/>
                <p:cNvPicPr>
                  <a:picLocks noChangeAspect="1" noChangeArrowheads="1"/>
                </p:cNvPicPr>
                <p:nvPr/>
              </p:nvPicPr>
              <p:blipFill>
                <a:blip r:embed="rId6" cstate="screen"/>
                <a:srcRect/>
                <a:stretch>
                  <a:fillRect/>
                </a:stretch>
              </p:blipFill>
              <p:spPr bwMode="gray">
                <a:xfrm>
                  <a:off x="2359152" y="2889504"/>
                  <a:ext cx="4230624" cy="402336"/>
                </a:xfrm>
                <a:prstGeom prst="rect">
                  <a:avLst/>
                </a:prstGeom>
                <a:noFill/>
                <a:ln w="9525">
                  <a:noFill/>
                  <a:miter lim="800000"/>
                  <a:headEnd/>
                  <a:tailEnd/>
                </a:ln>
              </p:spPr>
            </p:pic>
            <p:sp>
              <p:nvSpPr>
                <p:cNvPr id="110" name="Text Box 292"/>
                <p:cNvSpPr txBox="1">
                  <a:spLocks noChangeAspect="1" noChangeArrowheads="1"/>
                </p:cNvSpPr>
                <p:nvPr/>
              </p:nvSpPr>
              <p:spPr bwMode="gray">
                <a:xfrm>
                  <a:off x="2362200" y="2895600"/>
                  <a:ext cx="4222528" cy="387586"/>
                </a:xfrm>
                <a:prstGeom prst="rect">
                  <a:avLst/>
                </a:prstGeom>
                <a:noFill/>
                <a:ln w="9525">
                  <a:noFill/>
                  <a:miter lim="800000"/>
                  <a:headEnd/>
                  <a:tailEnd/>
                </a:ln>
              </p:spPr>
              <p:txBody>
                <a:bodyPr anchor="ctr"/>
                <a:lstStyle/>
                <a:p>
                  <a:pPr algn="ctr"/>
                  <a:endParaRPr lang="en-US" sz="1600"/>
                </a:p>
              </p:txBody>
            </p:sp>
          </p:grpSp>
        </p:grpSp>
        <p:pic>
          <p:nvPicPr>
            <p:cNvPr id="92" name="Picture 10" descr="ICON_VM_basic_flat_R2_Q408.png"/>
            <p:cNvPicPr>
              <a:picLocks noChangeAspect="1"/>
            </p:cNvPicPr>
            <p:nvPr/>
          </p:nvPicPr>
          <p:blipFill>
            <a:blip r:embed="rId7" cstate="screen"/>
            <a:srcRect/>
            <a:stretch>
              <a:fillRect/>
            </a:stretch>
          </p:blipFill>
          <p:spPr bwMode="gray">
            <a:xfrm>
              <a:off x="569" y="1183"/>
              <a:ext cx="125" cy="125"/>
            </a:xfrm>
            <a:prstGeom prst="rect">
              <a:avLst/>
            </a:prstGeom>
            <a:noFill/>
            <a:ln w="38100">
              <a:solidFill>
                <a:schemeClr val="hlink"/>
              </a:solidFill>
              <a:miter lim="800000"/>
              <a:headEnd/>
              <a:tailEnd/>
            </a:ln>
          </p:spPr>
        </p:pic>
        <p:pic>
          <p:nvPicPr>
            <p:cNvPr id="93" name="Picture 10" descr="ICON_VM_basic_flat_R2_Q408.png"/>
            <p:cNvPicPr>
              <a:picLocks noChangeAspect="1"/>
            </p:cNvPicPr>
            <p:nvPr/>
          </p:nvPicPr>
          <p:blipFill>
            <a:blip r:embed="rId7" cstate="screen"/>
            <a:srcRect/>
            <a:stretch>
              <a:fillRect/>
            </a:stretch>
          </p:blipFill>
          <p:spPr bwMode="gray">
            <a:xfrm>
              <a:off x="748" y="1183"/>
              <a:ext cx="125" cy="125"/>
            </a:xfrm>
            <a:prstGeom prst="rect">
              <a:avLst/>
            </a:prstGeom>
            <a:noFill/>
            <a:ln w="38100">
              <a:solidFill>
                <a:schemeClr val="tx2"/>
              </a:solidFill>
              <a:miter lim="800000"/>
              <a:headEnd/>
              <a:tailEnd/>
            </a:ln>
          </p:spPr>
        </p:pic>
        <p:pic>
          <p:nvPicPr>
            <p:cNvPr id="94" name="Picture 10" descr="ICON_VM_basic_flat_R2_Q408.png"/>
            <p:cNvPicPr>
              <a:picLocks noChangeAspect="1"/>
            </p:cNvPicPr>
            <p:nvPr/>
          </p:nvPicPr>
          <p:blipFill>
            <a:blip r:embed="rId7" cstate="screen"/>
            <a:srcRect/>
            <a:stretch>
              <a:fillRect/>
            </a:stretch>
          </p:blipFill>
          <p:spPr bwMode="gray">
            <a:xfrm>
              <a:off x="926" y="1183"/>
              <a:ext cx="125" cy="125"/>
            </a:xfrm>
            <a:prstGeom prst="rect">
              <a:avLst/>
            </a:prstGeom>
            <a:noFill/>
            <a:ln w="38100">
              <a:solidFill>
                <a:schemeClr val="accent2"/>
              </a:solidFill>
              <a:miter lim="800000"/>
              <a:headEnd/>
              <a:tailEnd/>
            </a:ln>
          </p:spPr>
        </p:pic>
        <p:pic>
          <p:nvPicPr>
            <p:cNvPr id="95" name="Picture 10" descr="ICON_VM_basic_flat_R2_Q408.png"/>
            <p:cNvPicPr>
              <a:picLocks noChangeAspect="1"/>
            </p:cNvPicPr>
            <p:nvPr/>
          </p:nvPicPr>
          <p:blipFill>
            <a:blip r:embed="rId7" cstate="screen"/>
            <a:srcRect/>
            <a:stretch>
              <a:fillRect/>
            </a:stretch>
          </p:blipFill>
          <p:spPr bwMode="gray">
            <a:xfrm>
              <a:off x="1105" y="1183"/>
              <a:ext cx="125" cy="125"/>
            </a:xfrm>
            <a:prstGeom prst="rect">
              <a:avLst/>
            </a:prstGeom>
            <a:noFill/>
            <a:ln w="38100">
              <a:solidFill>
                <a:srgbClr val="FFC425"/>
              </a:solidFill>
              <a:miter lim="800000"/>
              <a:headEnd/>
              <a:tailEnd/>
            </a:ln>
          </p:spPr>
        </p:pic>
        <p:grpSp>
          <p:nvGrpSpPr>
            <p:cNvPr id="261" name="Group 19"/>
            <p:cNvGrpSpPr>
              <a:grpSpLocks noChangeAspect="1"/>
            </p:cNvGrpSpPr>
            <p:nvPr/>
          </p:nvGrpSpPr>
          <p:grpSpPr bwMode="gray">
            <a:xfrm>
              <a:off x="1308" y="1147"/>
              <a:ext cx="778" cy="198"/>
              <a:chOff x="7076313" y="661416"/>
              <a:chExt cx="1618488" cy="841248"/>
            </a:xfrm>
          </p:grpSpPr>
          <p:grpSp>
            <p:nvGrpSpPr>
              <p:cNvPr id="262" name="Rounded Rectangle 20"/>
              <p:cNvGrpSpPr>
                <a:grpSpLocks noChangeAspect="1"/>
              </p:cNvGrpSpPr>
              <p:nvPr/>
            </p:nvGrpSpPr>
            <p:grpSpPr bwMode="gray">
              <a:xfrm>
                <a:off x="7076313" y="661416"/>
                <a:ext cx="1618488" cy="841248"/>
                <a:chOff x="2334768" y="2871216"/>
                <a:chExt cx="4315968" cy="841248"/>
              </a:xfrm>
            </p:grpSpPr>
            <p:pic>
              <p:nvPicPr>
                <p:cNvPr id="105" name="Rounded Rectangle 20"/>
                <p:cNvPicPr>
                  <a:picLocks noChangeAspect="1" noChangeArrowheads="1"/>
                </p:cNvPicPr>
                <p:nvPr/>
              </p:nvPicPr>
              <p:blipFill>
                <a:blip r:embed="rId5" cstate="screen"/>
                <a:srcRect/>
                <a:stretch>
                  <a:fillRect/>
                </a:stretch>
              </p:blipFill>
              <p:spPr bwMode="gray">
                <a:xfrm>
                  <a:off x="2334768" y="2871216"/>
                  <a:ext cx="4315968" cy="841248"/>
                </a:xfrm>
                <a:prstGeom prst="rect">
                  <a:avLst/>
                </a:prstGeom>
                <a:noFill/>
                <a:ln w="9525">
                  <a:noFill/>
                  <a:miter lim="800000"/>
                  <a:headEnd/>
                  <a:tailEnd/>
                </a:ln>
              </p:spPr>
            </p:pic>
            <p:sp>
              <p:nvSpPr>
                <p:cNvPr id="106" name="Text Box 300"/>
                <p:cNvSpPr txBox="1">
                  <a:spLocks noChangeAspect="1" noChangeArrowheads="1"/>
                </p:cNvSpPr>
                <p:nvPr/>
              </p:nvSpPr>
              <p:spPr bwMode="gray">
                <a:xfrm>
                  <a:off x="2401258" y="2934658"/>
                  <a:ext cx="4189084" cy="721984"/>
                </a:xfrm>
                <a:prstGeom prst="rect">
                  <a:avLst/>
                </a:prstGeom>
                <a:noFill/>
                <a:ln w="9525">
                  <a:noFill/>
                  <a:miter lim="800000"/>
                  <a:headEnd/>
                  <a:tailEnd/>
                </a:ln>
              </p:spPr>
              <p:txBody>
                <a:bodyPr anchor="ctr"/>
                <a:lstStyle/>
                <a:p>
                  <a:pPr algn="ctr"/>
                  <a:endParaRPr lang="en-US">
                    <a:solidFill>
                      <a:srgbClr val="FFFFFF"/>
                    </a:solidFill>
                  </a:endParaRPr>
                </a:p>
              </p:txBody>
            </p:sp>
          </p:grpSp>
          <p:grpSp>
            <p:nvGrpSpPr>
              <p:cNvPr id="263" name="Freeform 21"/>
              <p:cNvGrpSpPr>
                <a:grpSpLocks noChangeAspect="1"/>
              </p:cNvGrpSpPr>
              <p:nvPr/>
            </p:nvGrpSpPr>
            <p:grpSpPr bwMode="gray">
              <a:xfrm>
                <a:off x="7085457" y="679704"/>
                <a:ext cx="1586484" cy="402336"/>
                <a:chOff x="2359152" y="2889504"/>
                <a:chExt cx="4230624" cy="402336"/>
              </a:xfrm>
            </p:grpSpPr>
            <p:pic>
              <p:nvPicPr>
                <p:cNvPr id="103" name="Freeform 21"/>
                <p:cNvPicPr>
                  <a:picLocks noChangeAspect="1" noChangeArrowheads="1"/>
                </p:cNvPicPr>
                <p:nvPr/>
              </p:nvPicPr>
              <p:blipFill>
                <a:blip r:embed="rId6" cstate="screen"/>
                <a:srcRect/>
                <a:stretch>
                  <a:fillRect/>
                </a:stretch>
              </p:blipFill>
              <p:spPr bwMode="gray">
                <a:xfrm>
                  <a:off x="2359152" y="2889504"/>
                  <a:ext cx="4230624" cy="402336"/>
                </a:xfrm>
                <a:prstGeom prst="rect">
                  <a:avLst/>
                </a:prstGeom>
                <a:noFill/>
                <a:ln w="9525">
                  <a:noFill/>
                  <a:miter lim="800000"/>
                  <a:headEnd/>
                  <a:tailEnd/>
                </a:ln>
              </p:spPr>
            </p:pic>
            <p:sp>
              <p:nvSpPr>
                <p:cNvPr id="104" name="Text Box 303"/>
                <p:cNvSpPr txBox="1">
                  <a:spLocks noChangeAspect="1" noChangeArrowheads="1"/>
                </p:cNvSpPr>
                <p:nvPr/>
              </p:nvSpPr>
              <p:spPr bwMode="gray">
                <a:xfrm>
                  <a:off x="2362200" y="2895600"/>
                  <a:ext cx="4222528" cy="387586"/>
                </a:xfrm>
                <a:prstGeom prst="rect">
                  <a:avLst/>
                </a:prstGeom>
                <a:noFill/>
                <a:ln w="9525">
                  <a:noFill/>
                  <a:miter lim="800000"/>
                  <a:headEnd/>
                  <a:tailEnd/>
                </a:ln>
              </p:spPr>
              <p:txBody>
                <a:bodyPr anchor="ctr"/>
                <a:lstStyle/>
                <a:p>
                  <a:pPr algn="ctr"/>
                  <a:endParaRPr lang="en-US" sz="1600"/>
                </a:p>
              </p:txBody>
            </p:sp>
          </p:grpSp>
        </p:grpSp>
        <p:pic>
          <p:nvPicPr>
            <p:cNvPr id="97" name="Picture 10" descr="ICON_VM_basic_flat_R2_Q408.png"/>
            <p:cNvPicPr>
              <a:picLocks noChangeAspect="1"/>
            </p:cNvPicPr>
            <p:nvPr/>
          </p:nvPicPr>
          <p:blipFill>
            <a:blip r:embed="rId7" cstate="screen"/>
            <a:srcRect/>
            <a:stretch>
              <a:fillRect/>
            </a:stretch>
          </p:blipFill>
          <p:spPr bwMode="gray">
            <a:xfrm>
              <a:off x="1366" y="1183"/>
              <a:ext cx="125" cy="125"/>
            </a:xfrm>
            <a:prstGeom prst="rect">
              <a:avLst/>
            </a:prstGeom>
            <a:solidFill>
              <a:srgbClr val="660033"/>
            </a:solidFill>
            <a:ln w="38100">
              <a:solidFill>
                <a:srgbClr val="FFF200"/>
              </a:solidFill>
              <a:miter lim="800000"/>
              <a:headEnd/>
              <a:tailEnd/>
            </a:ln>
          </p:spPr>
        </p:pic>
        <p:pic>
          <p:nvPicPr>
            <p:cNvPr id="98" name="Picture 10" descr="ICON_VM_basic_flat_R2_Q408.png"/>
            <p:cNvPicPr>
              <a:picLocks noChangeAspect="1"/>
            </p:cNvPicPr>
            <p:nvPr/>
          </p:nvPicPr>
          <p:blipFill>
            <a:blip r:embed="rId7" cstate="screen"/>
            <a:srcRect/>
            <a:stretch>
              <a:fillRect/>
            </a:stretch>
          </p:blipFill>
          <p:spPr bwMode="gray">
            <a:xfrm>
              <a:off x="1545" y="1183"/>
              <a:ext cx="125" cy="125"/>
            </a:xfrm>
            <a:prstGeom prst="rect">
              <a:avLst/>
            </a:prstGeom>
            <a:noFill/>
            <a:ln w="38100">
              <a:solidFill>
                <a:schemeClr val="folHlink"/>
              </a:solidFill>
              <a:miter lim="800000"/>
              <a:headEnd/>
              <a:tailEnd/>
            </a:ln>
          </p:spPr>
        </p:pic>
        <p:pic>
          <p:nvPicPr>
            <p:cNvPr id="99" name="Picture 10" descr="ICON_VM_basic_flat_R2_Q408.png"/>
            <p:cNvPicPr>
              <a:picLocks noChangeAspect="1"/>
            </p:cNvPicPr>
            <p:nvPr/>
          </p:nvPicPr>
          <p:blipFill>
            <a:blip r:embed="rId7" cstate="screen"/>
            <a:srcRect/>
            <a:stretch>
              <a:fillRect/>
            </a:stretch>
          </p:blipFill>
          <p:spPr bwMode="gray">
            <a:xfrm>
              <a:off x="1723" y="1183"/>
              <a:ext cx="125" cy="125"/>
            </a:xfrm>
            <a:prstGeom prst="rect">
              <a:avLst/>
            </a:prstGeom>
            <a:noFill/>
            <a:ln w="38100">
              <a:solidFill>
                <a:srgbClr val="776BB1"/>
              </a:solidFill>
              <a:miter lim="800000"/>
              <a:headEnd/>
              <a:tailEnd/>
            </a:ln>
          </p:spPr>
        </p:pic>
        <p:pic>
          <p:nvPicPr>
            <p:cNvPr id="100" name="Picture 10" descr="ICON_VM_basic_flat_R2_Q408.png"/>
            <p:cNvPicPr>
              <a:picLocks noChangeAspect="1"/>
            </p:cNvPicPr>
            <p:nvPr/>
          </p:nvPicPr>
          <p:blipFill>
            <a:blip r:embed="rId7" cstate="screen"/>
            <a:srcRect/>
            <a:stretch>
              <a:fillRect/>
            </a:stretch>
          </p:blipFill>
          <p:spPr bwMode="gray">
            <a:xfrm>
              <a:off x="1902" y="1183"/>
              <a:ext cx="125" cy="125"/>
            </a:xfrm>
            <a:prstGeom prst="rect">
              <a:avLst/>
            </a:prstGeom>
            <a:noFill/>
            <a:ln w="38100">
              <a:solidFill>
                <a:schemeClr val="tx1"/>
              </a:solidFill>
              <a:miter lim="800000"/>
              <a:headEnd/>
              <a:tailEnd/>
            </a:ln>
          </p:spPr>
        </p:pic>
      </p:grpSp>
      <p:grpSp>
        <p:nvGrpSpPr>
          <p:cNvPr id="264" name="Group 313"/>
          <p:cNvGrpSpPr>
            <a:grpSpLocks/>
          </p:cNvGrpSpPr>
          <p:nvPr/>
        </p:nvGrpSpPr>
        <p:grpSpPr bwMode="gray">
          <a:xfrm>
            <a:off x="1346008" y="2700346"/>
            <a:ext cx="774700" cy="1009650"/>
            <a:chOff x="758" y="5102"/>
            <a:chExt cx="488" cy="636"/>
          </a:xfrm>
        </p:grpSpPr>
        <p:cxnSp>
          <p:nvCxnSpPr>
            <p:cNvPr id="123" name="AutoShape 314"/>
            <p:cNvCxnSpPr>
              <a:cxnSpLocks noChangeShapeType="1"/>
            </p:cNvCxnSpPr>
            <p:nvPr/>
          </p:nvCxnSpPr>
          <p:spPr bwMode="gray">
            <a:xfrm>
              <a:off x="758" y="5102"/>
              <a:ext cx="136" cy="636"/>
            </a:xfrm>
            <a:prstGeom prst="straightConnector1">
              <a:avLst/>
            </a:prstGeom>
            <a:noFill/>
            <a:ln w="19050">
              <a:solidFill>
                <a:schemeClr val="hlink"/>
              </a:solidFill>
              <a:round/>
              <a:headEnd/>
              <a:tailEnd/>
            </a:ln>
          </p:spPr>
        </p:cxnSp>
        <p:cxnSp>
          <p:nvCxnSpPr>
            <p:cNvPr id="124" name="AutoShape 315"/>
            <p:cNvCxnSpPr>
              <a:cxnSpLocks noChangeShapeType="1"/>
            </p:cNvCxnSpPr>
            <p:nvPr/>
          </p:nvCxnSpPr>
          <p:spPr bwMode="gray">
            <a:xfrm>
              <a:off x="758" y="5102"/>
              <a:ext cx="488" cy="636"/>
            </a:xfrm>
            <a:prstGeom prst="straightConnector1">
              <a:avLst/>
            </a:prstGeom>
            <a:noFill/>
            <a:ln w="19050">
              <a:solidFill>
                <a:schemeClr val="hlink"/>
              </a:solidFill>
              <a:prstDash val="sysDot"/>
              <a:round/>
              <a:headEnd/>
              <a:tailEnd/>
            </a:ln>
          </p:spPr>
        </p:cxnSp>
      </p:grpSp>
      <p:grpSp>
        <p:nvGrpSpPr>
          <p:cNvPr id="265" name="Group 316"/>
          <p:cNvGrpSpPr>
            <a:grpSpLocks/>
          </p:cNvGrpSpPr>
          <p:nvPr/>
        </p:nvGrpSpPr>
        <p:grpSpPr bwMode="gray">
          <a:xfrm>
            <a:off x="1561911" y="2700346"/>
            <a:ext cx="558801" cy="1009650"/>
            <a:chOff x="894" y="5102"/>
            <a:chExt cx="352" cy="636"/>
          </a:xfrm>
        </p:grpSpPr>
        <p:cxnSp>
          <p:nvCxnSpPr>
            <p:cNvPr id="126" name="AutoShape 317"/>
            <p:cNvCxnSpPr>
              <a:cxnSpLocks noChangeShapeType="1"/>
            </p:cNvCxnSpPr>
            <p:nvPr/>
          </p:nvCxnSpPr>
          <p:spPr bwMode="gray">
            <a:xfrm flipH="1">
              <a:off x="894" y="5102"/>
              <a:ext cx="43" cy="636"/>
            </a:xfrm>
            <a:prstGeom prst="straightConnector1">
              <a:avLst/>
            </a:prstGeom>
            <a:noFill/>
            <a:ln w="19050">
              <a:solidFill>
                <a:schemeClr val="tx2"/>
              </a:solidFill>
              <a:round/>
              <a:headEnd/>
              <a:tailEnd/>
            </a:ln>
          </p:spPr>
        </p:cxnSp>
        <p:cxnSp>
          <p:nvCxnSpPr>
            <p:cNvPr id="127" name="AutoShape 318"/>
            <p:cNvCxnSpPr>
              <a:cxnSpLocks noChangeShapeType="1"/>
            </p:cNvCxnSpPr>
            <p:nvPr/>
          </p:nvCxnSpPr>
          <p:spPr bwMode="gray">
            <a:xfrm>
              <a:off x="937" y="5102"/>
              <a:ext cx="309" cy="636"/>
            </a:xfrm>
            <a:prstGeom prst="straightConnector1">
              <a:avLst/>
            </a:prstGeom>
            <a:noFill/>
            <a:ln w="19050">
              <a:solidFill>
                <a:schemeClr val="tx2"/>
              </a:solidFill>
              <a:prstDash val="sysDot"/>
              <a:round/>
              <a:headEnd/>
              <a:tailEnd/>
            </a:ln>
          </p:spPr>
        </p:cxnSp>
      </p:grpSp>
      <p:grpSp>
        <p:nvGrpSpPr>
          <p:cNvPr id="266" name="Group 319"/>
          <p:cNvGrpSpPr>
            <a:grpSpLocks/>
          </p:cNvGrpSpPr>
          <p:nvPr/>
        </p:nvGrpSpPr>
        <p:grpSpPr bwMode="gray">
          <a:xfrm>
            <a:off x="1561911" y="2700346"/>
            <a:ext cx="558801" cy="1009650"/>
            <a:chOff x="894" y="5102"/>
            <a:chExt cx="352" cy="636"/>
          </a:xfrm>
        </p:grpSpPr>
        <p:cxnSp>
          <p:nvCxnSpPr>
            <p:cNvPr id="129" name="AutoShape 320"/>
            <p:cNvCxnSpPr>
              <a:cxnSpLocks noChangeShapeType="1"/>
            </p:cNvCxnSpPr>
            <p:nvPr/>
          </p:nvCxnSpPr>
          <p:spPr bwMode="gray">
            <a:xfrm flipH="1">
              <a:off x="894" y="5102"/>
              <a:ext cx="221" cy="636"/>
            </a:xfrm>
            <a:prstGeom prst="straightConnector1">
              <a:avLst/>
            </a:prstGeom>
            <a:noFill/>
            <a:ln w="19050">
              <a:solidFill>
                <a:schemeClr val="accent2"/>
              </a:solidFill>
              <a:prstDash val="sysDot"/>
              <a:round/>
              <a:headEnd/>
              <a:tailEnd/>
            </a:ln>
          </p:spPr>
        </p:cxnSp>
        <p:cxnSp>
          <p:nvCxnSpPr>
            <p:cNvPr id="130" name="AutoShape 321"/>
            <p:cNvCxnSpPr>
              <a:cxnSpLocks noChangeShapeType="1"/>
            </p:cNvCxnSpPr>
            <p:nvPr/>
          </p:nvCxnSpPr>
          <p:spPr bwMode="gray">
            <a:xfrm>
              <a:off x="1115" y="5102"/>
              <a:ext cx="131" cy="636"/>
            </a:xfrm>
            <a:prstGeom prst="straightConnector1">
              <a:avLst/>
            </a:prstGeom>
            <a:noFill/>
            <a:ln w="19050">
              <a:solidFill>
                <a:schemeClr val="accent2"/>
              </a:solidFill>
              <a:round/>
              <a:headEnd/>
              <a:tailEnd/>
            </a:ln>
          </p:spPr>
        </p:cxnSp>
      </p:grpSp>
      <p:grpSp>
        <p:nvGrpSpPr>
          <p:cNvPr id="267" name="Group 322"/>
          <p:cNvGrpSpPr>
            <a:grpSpLocks/>
          </p:cNvGrpSpPr>
          <p:nvPr/>
        </p:nvGrpSpPr>
        <p:grpSpPr bwMode="gray">
          <a:xfrm>
            <a:off x="1561911" y="2700346"/>
            <a:ext cx="635001" cy="1009650"/>
            <a:chOff x="894" y="5102"/>
            <a:chExt cx="400" cy="636"/>
          </a:xfrm>
        </p:grpSpPr>
        <p:cxnSp>
          <p:nvCxnSpPr>
            <p:cNvPr id="132" name="AutoShape 323"/>
            <p:cNvCxnSpPr>
              <a:cxnSpLocks noChangeShapeType="1"/>
            </p:cNvCxnSpPr>
            <p:nvPr/>
          </p:nvCxnSpPr>
          <p:spPr bwMode="gray">
            <a:xfrm flipH="1">
              <a:off x="894" y="5102"/>
              <a:ext cx="400" cy="636"/>
            </a:xfrm>
            <a:prstGeom prst="straightConnector1">
              <a:avLst/>
            </a:prstGeom>
            <a:noFill/>
            <a:ln w="19050">
              <a:solidFill>
                <a:srgbClr val="FFC425"/>
              </a:solidFill>
              <a:prstDash val="sysDot"/>
              <a:round/>
              <a:headEnd/>
              <a:tailEnd/>
            </a:ln>
          </p:spPr>
        </p:cxnSp>
        <p:cxnSp>
          <p:nvCxnSpPr>
            <p:cNvPr id="133" name="AutoShape 324"/>
            <p:cNvCxnSpPr>
              <a:cxnSpLocks noChangeShapeType="1"/>
            </p:cNvCxnSpPr>
            <p:nvPr/>
          </p:nvCxnSpPr>
          <p:spPr bwMode="gray">
            <a:xfrm flipH="1">
              <a:off x="1246" y="5102"/>
              <a:ext cx="48" cy="636"/>
            </a:xfrm>
            <a:prstGeom prst="straightConnector1">
              <a:avLst/>
            </a:prstGeom>
            <a:noFill/>
            <a:ln w="19050">
              <a:solidFill>
                <a:srgbClr val="FFC425"/>
              </a:solidFill>
              <a:round/>
              <a:headEnd/>
              <a:tailEnd/>
            </a:ln>
          </p:spPr>
        </p:cxnSp>
      </p:grpSp>
      <p:grpSp>
        <p:nvGrpSpPr>
          <p:cNvPr id="268" name="Group 325"/>
          <p:cNvGrpSpPr>
            <a:grpSpLocks/>
          </p:cNvGrpSpPr>
          <p:nvPr/>
        </p:nvGrpSpPr>
        <p:grpSpPr bwMode="gray">
          <a:xfrm>
            <a:off x="2611245" y="2700346"/>
            <a:ext cx="627063" cy="1009650"/>
            <a:chOff x="1555" y="5102"/>
            <a:chExt cx="395" cy="636"/>
          </a:xfrm>
        </p:grpSpPr>
        <p:cxnSp>
          <p:nvCxnSpPr>
            <p:cNvPr id="135" name="AutoShape 326"/>
            <p:cNvCxnSpPr>
              <a:cxnSpLocks noChangeShapeType="1"/>
            </p:cNvCxnSpPr>
            <p:nvPr/>
          </p:nvCxnSpPr>
          <p:spPr bwMode="gray">
            <a:xfrm>
              <a:off x="1555" y="5102"/>
              <a:ext cx="43" cy="636"/>
            </a:xfrm>
            <a:prstGeom prst="straightConnector1">
              <a:avLst/>
            </a:prstGeom>
            <a:noFill/>
            <a:ln w="19050">
              <a:solidFill>
                <a:srgbClr val="FFF200"/>
              </a:solidFill>
              <a:round/>
              <a:headEnd/>
              <a:tailEnd/>
            </a:ln>
          </p:spPr>
        </p:cxnSp>
        <p:cxnSp>
          <p:nvCxnSpPr>
            <p:cNvPr id="136" name="AutoShape 327"/>
            <p:cNvCxnSpPr>
              <a:cxnSpLocks noChangeShapeType="1"/>
            </p:cNvCxnSpPr>
            <p:nvPr/>
          </p:nvCxnSpPr>
          <p:spPr bwMode="gray">
            <a:xfrm>
              <a:off x="1555" y="5102"/>
              <a:ext cx="395" cy="636"/>
            </a:xfrm>
            <a:prstGeom prst="straightConnector1">
              <a:avLst/>
            </a:prstGeom>
            <a:noFill/>
            <a:ln w="19050">
              <a:solidFill>
                <a:srgbClr val="FFF200"/>
              </a:solidFill>
              <a:prstDash val="sysDot"/>
              <a:round/>
              <a:headEnd/>
              <a:tailEnd/>
            </a:ln>
          </p:spPr>
        </p:cxnSp>
      </p:grpSp>
      <p:grpSp>
        <p:nvGrpSpPr>
          <p:cNvPr id="269" name="Group 328"/>
          <p:cNvGrpSpPr>
            <a:grpSpLocks/>
          </p:cNvGrpSpPr>
          <p:nvPr/>
        </p:nvGrpSpPr>
        <p:grpSpPr bwMode="gray">
          <a:xfrm>
            <a:off x="2679513" y="2700346"/>
            <a:ext cx="558801" cy="1009650"/>
            <a:chOff x="1598" y="5102"/>
            <a:chExt cx="352" cy="636"/>
          </a:xfrm>
        </p:grpSpPr>
        <p:cxnSp>
          <p:nvCxnSpPr>
            <p:cNvPr id="138" name="AutoShape 329"/>
            <p:cNvCxnSpPr>
              <a:cxnSpLocks noChangeShapeType="1"/>
            </p:cNvCxnSpPr>
            <p:nvPr/>
          </p:nvCxnSpPr>
          <p:spPr bwMode="gray">
            <a:xfrm flipH="1">
              <a:off x="1598" y="5102"/>
              <a:ext cx="136" cy="636"/>
            </a:xfrm>
            <a:prstGeom prst="straightConnector1">
              <a:avLst/>
            </a:prstGeom>
            <a:noFill/>
            <a:ln w="19050">
              <a:solidFill>
                <a:schemeClr val="folHlink"/>
              </a:solidFill>
              <a:round/>
              <a:headEnd/>
              <a:tailEnd/>
            </a:ln>
          </p:spPr>
        </p:cxnSp>
        <p:cxnSp>
          <p:nvCxnSpPr>
            <p:cNvPr id="139" name="AutoShape 330"/>
            <p:cNvCxnSpPr>
              <a:cxnSpLocks noChangeShapeType="1"/>
            </p:cNvCxnSpPr>
            <p:nvPr/>
          </p:nvCxnSpPr>
          <p:spPr bwMode="gray">
            <a:xfrm>
              <a:off x="1734" y="5102"/>
              <a:ext cx="216" cy="636"/>
            </a:xfrm>
            <a:prstGeom prst="straightConnector1">
              <a:avLst/>
            </a:prstGeom>
            <a:noFill/>
            <a:ln w="19050">
              <a:solidFill>
                <a:schemeClr val="folHlink"/>
              </a:solidFill>
              <a:prstDash val="sysDot"/>
              <a:round/>
              <a:headEnd/>
              <a:tailEnd/>
            </a:ln>
          </p:spPr>
        </p:cxnSp>
      </p:grpSp>
      <p:grpSp>
        <p:nvGrpSpPr>
          <p:cNvPr id="274" name="Group 331"/>
          <p:cNvGrpSpPr>
            <a:grpSpLocks/>
          </p:cNvGrpSpPr>
          <p:nvPr/>
        </p:nvGrpSpPr>
        <p:grpSpPr bwMode="gray">
          <a:xfrm>
            <a:off x="2679513" y="2700346"/>
            <a:ext cx="558801" cy="1009650"/>
            <a:chOff x="1598" y="5102"/>
            <a:chExt cx="352" cy="636"/>
          </a:xfrm>
        </p:grpSpPr>
        <p:cxnSp>
          <p:nvCxnSpPr>
            <p:cNvPr id="141" name="AutoShape 332"/>
            <p:cNvCxnSpPr>
              <a:cxnSpLocks noChangeShapeType="1"/>
            </p:cNvCxnSpPr>
            <p:nvPr/>
          </p:nvCxnSpPr>
          <p:spPr bwMode="gray">
            <a:xfrm flipH="1">
              <a:off x="1598" y="5102"/>
              <a:ext cx="314" cy="636"/>
            </a:xfrm>
            <a:prstGeom prst="straightConnector1">
              <a:avLst/>
            </a:prstGeom>
            <a:noFill/>
            <a:ln w="19050">
              <a:solidFill>
                <a:srgbClr val="776BB1"/>
              </a:solidFill>
              <a:prstDash val="sysDot"/>
              <a:round/>
              <a:headEnd/>
              <a:tailEnd/>
            </a:ln>
          </p:spPr>
        </p:cxnSp>
        <p:cxnSp>
          <p:nvCxnSpPr>
            <p:cNvPr id="142" name="AutoShape 333"/>
            <p:cNvCxnSpPr>
              <a:cxnSpLocks noChangeShapeType="1"/>
            </p:cNvCxnSpPr>
            <p:nvPr/>
          </p:nvCxnSpPr>
          <p:spPr bwMode="gray">
            <a:xfrm>
              <a:off x="1912" y="5102"/>
              <a:ext cx="38" cy="636"/>
            </a:xfrm>
            <a:prstGeom prst="straightConnector1">
              <a:avLst/>
            </a:prstGeom>
            <a:noFill/>
            <a:ln w="19050">
              <a:solidFill>
                <a:srgbClr val="776BB1"/>
              </a:solidFill>
              <a:round/>
              <a:headEnd/>
              <a:tailEnd/>
            </a:ln>
          </p:spPr>
        </p:cxnSp>
      </p:grpSp>
      <p:grpSp>
        <p:nvGrpSpPr>
          <p:cNvPr id="275" name="Group 334"/>
          <p:cNvGrpSpPr>
            <a:grpSpLocks/>
          </p:cNvGrpSpPr>
          <p:nvPr/>
        </p:nvGrpSpPr>
        <p:grpSpPr bwMode="gray">
          <a:xfrm>
            <a:off x="2679508" y="2700346"/>
            <a:ext cx="782637" cy="1009650"/>
            <a:chOff x="1598" y="5102"/>
            <a:chExt cx="493" cy="636"/>
          </a:xfrm>
        </p:grpSpPr>
        <p:cxnSp>
          <p:nvCxnSpPr>
            <p:cNvPr id="144" name="AutoShape 335"/>
            <p:cNvCxnSpPr>
              <a:cxnSpLocks noChangeShapeType="1"/>
            </p:cNvCxnSpPr>
            <p:nvPr/>
          </p:nvCxnSpPr>
          <p:spPr bwMode="gray">
            <a:xfrm flipH="1">
              <a:off x="1598" y="5102"/>
              <a:ext cx="493" cy="636"/>
            </a:xfrm>
            <a:prstGeom prst="straightConnector1">
              <a:avLst/>
            </a:prstGeom>
            <a:noFill/>
            <a:ln w="19050">
              <a:solidFill>
                <a:srgbClr val="5F5F5F"/>
              </a:solidFill>
              <a:prstDash val="sysDot"/>
              <a:round/>
              <a:headEnd/>
              <a:tailEnd/>
            </a:ln>
          </p:spPr>
        </p:cxnSp>
        <p:cxnSp>
          <p:nvCxnSpPr>
            <p:cNvPr id="145" name="AutoShape 336"/>
            <p:cNvCxnSpPr>
              <a:cxnSpLocks noChangeShapeType="1"/>
            </p:cNvCxnSpPr>
            <p:nvPr/>
          </p:nvCxnSpPr>
          <p:spPr bwMode="gray">
            <a:xfrm flipH="1">
              <a:off x="1950" y="5102"/>
              <a:ext cx="141" cy="636"/>
            </a:xfrm>
            <a:prstGeom prst="straightConnector1">
              <a:avLst/>
            </a:prstGeom>
            <a:noFill/>
            <a:ln w="19050">
              <a:solidFill>
                <a:srgbClr val="5F5F5F"/>
              </a:solidFill>
              <a:round/>
              <a:headEnd/>
              <a:tailEnd/>
            </a:ln>
          </p:spPr>
        </p:cxnSp>
      </p:grpSp>
      <p:sp>
        <p:nvSpPr>
          <p:cNvPr id="146" name="Text Box 337"/>
          <p:cNvSpPr txBox="1">
            <a:spLocks noChangeArrowheads="1"/>
          </p:cNvSpPr>
          <p:nvPr/>
        </p:nvSpPr>
        <p:spPr bwMode="gray">
          <a:xfrm>
            <a:off x="1418538" y="1965334"/>
            <a:ext cx="693523" cy="184666"/>
          </a:xfrm>
          <a:prstGeom prst="rect">
            <a:avLst/>
          </a:prstGeom>
          <a:noFill/>
          <a:ln w="12700" algn="ctr">
            <a:noFill/>
            <a:miter lim="800000"/>
            <a:headEnd/>
            <a:tailEnd/>
          </a:ln>
        </p:spPr>
        <p:txBody>
          <a:bodyPr wrap="none" lIns="0" tIns="0" rIns="0" bIns="0">
            <a:spAutoFit/>
          </a:bodyPr>
          <a:lstStyle/>
          <a:p>
            <a:pPr algn="ctr"/>
            <a:r>
              <a:rPr lang="en-US" sz="1200">
                <a:solidFill>
                  <a:srgbClr val="5F5F5F"/>
                </a:solidFill>
              </a:rPr>
              <a:t>ESX Server</a:t>
            </a:r>
          </a:p>
        </p:txBody>
      </p:sp>
      <p:sp>
        <p:nvSpPr>
          <p:cNvPr id="147" name="Text Box 338"/>
          <p:cNvSpPr txBox="1">
            <a:spLocks noChangeArrowheads="1"/>
          </p:cNvSpPr>
          <p:nvPr/>
        </p:nvSpPr>
        <p:spPr bwMode="gray">
          <a:xfrm>
            <a:off x="2656788" y="1965334"/>
            <a:ext cx="693523" cy="184666"/>
          </a:xfrm>
          <a:prstGeom prst="rect">
            <a:avLst/>
          </a:prstGeom>
          <a:noFill/>
          <a:ln w="12700" algn="ctr">
            <a:noFill/>
            <a:miter lim="800000"/>
            <a:headEnd/>
            <a:tailEnd/>
          </a:ln>
        </p:spPr>
        <p:txBody>
          <a:bodyPr wrap="none" lIns="0" tIns="0" rIns="0" bIns="0">
            <a:spAutoFit/>
          </a:bodyPr>
          <a:lstStyle/>
          <a:p>
            <a:pPr algn="ctr"/>
            <a:r>
              <a:rPr lang="en-US" sz="1200">
                <a:solidFill>
                  <a:srgbClr val="5F5F5F"/>
                </a:solidFill>
              </a:rPr>
              <a:t>ESX Server</a:t>
            </a:r>
          </a:p>
        </p:txBody>
      </p:sp>
      <p:sp>
        <p:nvSpPr>
          <p:cNvPr id="148" name="Rectangle 340"/>
          <p:cNvSpPr>
            <a:spLocks noChangeArrowheads="1"/>
          </p:cNvSpPr>
          <p:nvPr/>
        </p:nvSpPr>
        <p:spPr bwMode="gray">
          <a:xfrm>
            <a:off x="1358900" y="2972891"/>
            <a:ext cx="2057400" cy="438150"/>
          </a:xfrm>
          <a:prstGeom prst="rect">
            <a:avLst/>
          </a:prstGeom>
          <a:solidFill>
            <a:srgbClr val="FFFFFF">
              <a:alpha val="79999"/>
            </a:srgbClr>
          </a:solidFill>
          <a:ln w="12700" algn="ctr">
            <a:solidFill>
              <a:schemeClr val="bg2"/>
            </a:solidFill>
            <a:miter lim="800000"/>
            <a:headEnd/>
            <a:tailEnd/>
          </a:ln>
        </p:spPr>
        <p:txBody>
          <a:bodyPr wrap="none" lIns="0" tIns="0" rIns="0" bIns="0" anchor="ctr"/>
          <a:lstStyle/>
          <a:p>
            <a:pPr algn="ctr"/>
            <a:r>
              <a:rPr lang="ru-RU" sz="1400" dirty="0" smtClean="0"/>
              <a:t>По одному каналу</a:t>
            </a:r>
            <a:endParaRPr lang="en-US" sz="1400" dirty="0"/>
          </a:p>
        </p:txBody>
      </p:sp>
      <p:grpSp>
        <p:nvGrpSpPr>
          <p:cNvPr id="276" name="Group 346"/>
          <p:cNvGrpSpPr>
            <a:grpSpLocks/>
          </p:cNvGrpSpPr>
          <p:nvPr/>
        </p:nvGrpSpPr>
        <p:grpSpPr bwMode="gray">
          <a:xfrm>
            <a:off x="1289050" y="3794157"/>
            <a:ext cx="2189163" cy="831850"/>
            <a:chOff x="3570" y="2725"/>
            <a:chExt cx="1379" cy="524"/>
          </a:xfrm>
        </p:grpSpPr>
        <p:sp>
          <p:nvSpPr>
            <p:cNvPr id="150" name="Rectangle 347"/>
            <p:cNvSpPr>
              <a:spLocks noChangeArrowheads="1"/>
            </p:cNvSpPr>
            <p:nvPr/>
          </p:nvSpPr>
          <p:spPr bwMode="gray">
            <a:xfrm>
              <a:off x="3570" y="2725"/>
              <a:ext cx="1379" cy="524"/>
            </a:xfrm>
            <a:prstGeom prst="rect">
              <a:avLst/>
            </a:prstGeom>
            <a:solidFill>
              <a:schemeClr val="bg2"/>
            </a:solidFill>
            <a:ln w="12700" algn="ctr">
              <a:noFill/>
              <a:miter lim="800000"/>
              <a:headEnd/>
              <a:tailEnd/>
            </a:ln>
          </p:spPr>
          <p:txBody>
            <a:bodyPr wrap="none" lIns="0" tIns="0" rIns="0" bIns="0" anchor="ctr"/>
            <a:lstStyle/>
            <a:p>
              <a:pPr algn="ctr"/>
              <a:endParaRPr lang="en-US"/>
            </a:p>
          </p:txBody>
        </p:sp>
        <p:pic>
          <p:nvPicPr>
            <p:cNvPr id="151" name="Picture 348" descr="disc purple"/>
            <p:cNvPicPr>
              <a:picLocks noChangeAspect="1" noChangeArrowheads="1"/>
            </p:cNvPicPr>
            <p:nvPr/>
          </p:nvPicPr>
          <p:blipFill>
            <a:blip r:embed="rId8" cstate="screen"/>
            <a:srcRect/>
            <a:stretch>
              <a:fillRect/>
            </a:stretch>
          </p:blipFill>
          <p:spPr bwMode="gray">
            <a:xfrm>
              <a:off x="4344" y="2995"/>
              <a:ext cx="168" cy="184"/>
            </a:xfrm>
            <a:prstGeom prst="rect">
              <a:avLst/>
            </a:prstGeom>
            <a:noFill/>
            <a:ln w="9525">
              <a:noFill/>
              <a:miter lim="800000"/>
              <a:headEnd/>
              <a:tailEnd/>
            </a:ln>
          </p:spPr>
        </p:pic>
        <p:pic>
          <p:nvPicPr>
            <p:cNvPr id="152" name="Picture 349" descr="disc yellow 012"/>
            <p:cNvPicPr>
              <a:picLocks noChangeAspect="1" noChangeArrowheads="1"/>
            </p:cNvPicPr>
            <p:nvPr/>
          </p:nvPicPr>
          <p:blipFill>
            <a:blip r:embed="rId9" cstate="screen">
              <a:lum bright="-12000"/>
              <a:grayscl/>
            </a:blip>
            <a:srcRect/>
            <a:stretch>
              <a:fillRect/>
            </a:stretch>
          </p:blipFill>
          <p:spPr bwMode="gray">
            <a:xfrm>
              <a:off x="4694" y="2995"/>
              <a:ext cx="169" cy="184"/>
            </a:xfrm>
            <a:prstGeom prst="rect">
              <a:avLst/>
            </a:prstGeom>
            <a:noFill/>
            <a:ln w="9525">
              <a:noFill/>
              <a:miter lim="800000"/>
              <a:headEnd/>
              <a:tailEnd/>
            </a:ln>
          </p:spPr>
        </p:pic>
        <p:pic>
          <p:nvPicPr>
            <p:cNvPr id="153" name="Picture 350" descr="disc green"/>
            <p:cNvPicPr>
              <a:picLocks noChangeAspect="1" noChangeArrowheads="1"/>
            </p:cNvPicPr>
            <p:nvPr/>
          </p:nvPicPr>
          <p:blipFill>
            <a:blip r:embed="rId10" cstate="screen"/>
            <a:srcRect/>
            <a:stretch>
              <a:fillRect/>
            </a:stretch>
          </p:blipFill>
          <p:spPr bwMode="gray">
            <a:xfrm>
              <a:off x="3993" y="2995"/>
              <a:ext cx="169" cy="184"/>
            </a:xfrm>
            <a:prstGeom prst="rect">
              <a:avLst/>
            </a:prstGeom>
            <a:noFill/>
            <a:ln w="9525">
              <a:noFill/>
              <a:miter lim="800000"/>
              <a:headEnd/>
              <a:tailEnd/>
            </a:ln>
          </p:spPr>
        </p:pic>
        <p:sp>
          <p:nvSpPr>
            <p:cNvPr id="154" name="Text Box 351"/>
            <p:cNvSpPr txBox="1">
              <a:spLocks noChangeArrowheads="1"/>
            </p:cNvSpPr>
            <p:nvPr/>
          </p:nvSpPr>
          <p:spPr bwMode="gray">
            <a:xfrm>
              <a:off x="3977" y="2743"/>
              <a:ext cx="564" cy="116"/>
            </a:xfrm>
            <a:prstGeom prst="rect">
              <a:avLst/>
            </a:prstGeom>
            <a:noFill/>
            <a:ln w="12700" algn="ctr">
              <a:noFill/>
              <a:miter lim="800000"/>
              <a:headEnd/>
              <a:tailEnd/>
            </a:ln>
          </p:spPr>
          <p:txBody>
            <a:bodyPr wrap="none" lIns="0" tIns="0" rIns="0" bIns="0">
              <a:spAutoFit/>
            </a:bodyPr>
            <a:lstStyle/>
            <a:p>
              <a:pPr algn="ctr"/>
              <a:r>
                <a:rPr lang="en-US" sz="1200" dirty="0">
                  <a:solidFill>
                    <a:schemeClr val="bg1"/>
                  </a:solidFill>
                  <a:latin typeface="MetaMediumLF-Roman" pitchFamily="34" charset="0"/>
                </a:rPr>
                <a:t>Storage Ports</a:t>
              </a:r>
            </a:p>
          </p:txBody>
        </p:sp>
        <p:pic>
          <p:nvPicPr>
            <p:cNvPr id="155" name="Picture 352" descr="disc orange"/>
            <p:cNvPicPr>
              <a:picLocks noChangeAspect="1" noChangeArrowheads="1"/>
            </p:cNvPicPr>
            <p:nvPr/>
          </p:nvPicPr>
          <p:blipFill>
            <a:blip r:embed="rId11" cstate="screen"/>
            <a:srcRect/>
            <a:stretch>
              <a:fillRect/>
            </a:stretch>
          </p:blipFill>
          <p:spPr bwMode="gray">
            <a:xfrm>
              <a:off x="4344" y="2849"/>
              <a:ext cx="169" cy="184"/>
            </a:xfrm>
            <a:prstGeom prst="rect">
              <a:avLst/>
            </a:prstGeom>
            <a:noFill/>
            <a:ln w="9525">
              <a:noFill/>
              <a:miter lim="800000"/>
              <a:headEnd/>
              <a:tailEnd/>
            </a:ln>
          </p:spPr>
        </p:pic>
        <p:pic>
          <p:nvPicPr>
            <p:cNvPr id="156" name="Picture 353" descr="disc yellow 130"/>
            <p:cNvPicPr>
              <a:picLocks noChangeAspect="1" noChangeArrowheads="1"/>
            </p:cNvPicPr>
            <p:nvPr/>
          </p:nvPicPr>
          <p:blipFill>
            <a:blip r:embed="rId12" cstate="screen"/>
            <a:srcRect/>
            <a:stretch>
              <a:fillRect/>
            </a:stretch>
          </p:blipFill>
          <p:spPr bwMode="gray">
            <a:xfrm>
              <a:off x="3642" y="2995"/>
              <a:ext cx="167" cy="182"/>
            </a:xfrm>
            <a:prstGeom prst="rect">
              <a:avLst/>
            </a:prstGeom>
            <a:noFill/>
            <a:ln w="9525">
              <a:noFill/>
              <a:miter lim="800000"/>
              <a:headEnd/>
              <a:tailEnd/>
            </a:ln>
          </p:spPr>
        </p:pic>
        <p:pic>
          <p:nvPicPr>
            <p:cNvPr id="157" name="Picture 354" descr="disc red"/>
            <p:cNvPicPr>
              <a:picLocks noChangeAspect="1" noChangeArrowheads="1"/>
            </p:cNvPicPr>
            <p:nvPr/>
          </p:nvPicPr>
          <p:blipFill>
            <a:blip r:embed="rId13" cstate="screen"/>
            <a:srcRect/>
            <a:stretch>
              <a:fillRect/>
            </a:stretch>
          </p:blipFill>
          <p:spPr bwMode="gray">
            <a:xfrm>
              <a:off x="3643" y="2849"/>
              <a:ext cx="169" cy="184"/>
            </a:xfrm>
            <a:prstGeom prst="rect">
              <a:avLst/>
            </a:prstGeom>
            <a:noFill/>
            <a:ln w="9525">
              <a:noFill/>
              <a:miter lim="800000"/>
              <a:headEnd/>
              <a:tailEnd/>
            </a:ln>
          </p:spPr>
        </p:pic>
        <p:pic>
          <p:nvPicPr>
            <p:cNvPr id="158" name="Picture 355" descr="disc blue"/>
            <p:cNvPicPr>
              <a:picLocks noChangeAspect="1" noChangeArrowheads="1"/>
            </p:cNvPicPr>
            <p:nvPr/>
          </p:nvPicPr>
          <p:blipFill>
            <a:blip r:embed="rId14" cstate="screen"/>
            <a:srcRect/>
            <a:stretch>
              <a:fillRect/>
            </a:stretch>
          </p:blipFill>
          <p:spPr bwMode="gray">
            <a:xfrm>
              <a:off x="3993" y="2849"/>
              <a:ext cx="169" cy="184"/>
            </a:xfrm>
            <a:prstGeom prst="rect">
              <a:avLst/>
            </a:prstGeom>
            <a:noFill/>
            <a:ln w="9525">
              <a:noFill/>
              <a:miter lim="800000"/>
              <a:headEnd/>
              <a:tailEnd/>
            </a:ln>
          </p:spPr>
        </p:pic>
        <p:pic>
          <p:nvPicPr>
            <p:cNvPr id="159" name="Picture 356" descr="disc yellow 012"/>
            <p:cNvPicPr>
              <a:picLocks noChangeAspect="1" noChangeArrowheads="1"/>
            </p:cNvPicPr>
            <p:nvPr/>
          </p:nvPicPr>
          <p:blipFill>
            <a:blip r:embed="rId9" cstate="screen"/>
            <a:srcRect/>
            <a:stretch>
              <a:fillRect/>
            </a:stretch>
          </p:blipFill>
          <p:spPr bwMode="gray">
            <a:xfrm>
              <a:off x="4694" y="2849"/>
              <a:ext cx="169" cy="184"/>
            </a:xfrm>
            <a:prstGeom prst="rect">
              <a:avLst/>
            </a:prstGeom>
            <a:noFill/>
            <a:ln w="9525">
              <a:noFill/>
              <a:miter lim="800000"/>
              <a:headEnd/>
              <a:tailEnd/>
            </a:ln>
          </p:spPr>
        </p:pic>
      </p:grpSp>
      <p:sp>
        <p:nvSpPr>
          <p:cNvPr id="162" name="Title 161"/>
          <p:cNvSpPr>
            <a:spLocks noGrp="1"/>
          </p:cNvSpPr>
          <p:nvPr>
            <p:ph type="title"/>
          </p:nvPr>
        </p:nvSpPr>
        <p:spPr bwMode="gray">
          <a:xfrm>
            <a:off x="303053" y="165292"/>
            <a:ext cx="8831925" cy="993434"/>
          </a:xfrm>
        </p:spPr>
        <p:txBody>
          <a:bodyPr/>
          <a:lstStyle/>
          <a:p>
            <a:pPr lvl="0"/>
            <a:r>
              <a:rPr lang="en-US" sz="3200" dirty="0" smtClean="0"/>
              <a:t>VMware </a:t>
            </a:r>
            <a:r>
              <a:rPr lang="en-US" sz="3200" dirty="0" err="1" smtClean="0"/>
              <a:t>vStorage</a:t>
            </a:r>
            <a:r>
              <a:rPr lang="en-US" sz="3200" dirty="0" smtClean="0"/>
              <a:t> API </a:t>
            </a:r>
            <a:r>
              <a:rPr lang="ru-RU" sz="3200" dirty="0" smtClean="0"/>
              <a:t>для</a:t>
            </a:r>
            <a:r>
              <a:rPr lang="en-US" sz="3200" dirty="0" smtClean="0"/>
              <a:t> </a:t>
            </a:r>
            <a:r>
              <a:rPr lang="en-US" sz="3200" dirty="0" err="1" smtClean="0"/>
              <a:t>Mutli-Pathing</a:t>
            </a:r>
            <a:r>
              <a:rPr lang="en-US" dirty="0" smtClean="0"/>
              <a:t> </a:t>
            </a:r>
            <a:br>
              <a:rPr lang="en-US" dirty="0" smtClean="0"/>
            </a:br>
            <a:r>
              <a:rPr lang="en-US" sz="2800" b="1" i="1" dirty="0" smtClean="0"/>
              <a:t>EMC </a:t>
            </a:r>
            <a:r>
              <a:rPr lang="en-US" sz="2800" b="1" i="1" dirty="0" err="1" smtClean="0"/>
              <a:t>PowerPath</a:t>
            </a:r>
            <a:r>
              <a:rPr lang="en-US" sz="2800" b="1" i="1" dirty="0" smtClean="0"/>
              <a:t>/VE</a:t>
            </a:r>
            <a:endParaRPr lang="en-US" sz="2800" b="1" i="1" dirty="0"/>
          </a:p>
        </p:txBody>
      </p:sp>
      <p:sp>
        <p:nvSpPr>
          <p:cNvPr id="164" name="Text Placeholder 448"/>
          <p:cNvSpPr txBox="1">
            <a:spLocks/>
          </p:cNvSpPr>
          <p:nvPr/>
        </p:nvSpPr>
        <p:spPr bwMode="gray">
          <a:xfrm>
            <a:off x="1110817" y="1273329"/>
            <a:ext cx="2551981" cy="646331"/>
          </a:xfrm>
          <a:prstGeom prst="rect">
            <a:avLst/>
          </a:prstGeom>
        </p:spPr>
        <p:txBody>
          <a:bodyPr wrap="none" lIns="0" tIns="0" rIns="0" bIns="0">
            <a:spAutoFit/>
          </a:bodyPr>
          <a:lstStyle/>
          <a:p>
            <a:pPr lvl="0" algn="ctr">
              <a:buClr>
                <a:srgbClr val="2C95DD"/>
              </a:buClr>
            </a:pPr>
            <a:r>
              <a:rPr lang="ru-RU" sz="1400" dirty="0" smtClean="0">
                <a:solidFill>
                  <a:schemeClr val="tx2"/>
                </a:solidFill>
                <a:latin typeface="+mj-lt"/>
              </a:rPr>
              <a:t>Внутренний </a:t>
            </a:r>
            <a:r>
              <a:rPr lang="ru-RU" sz="1400" dirty="0" err="1" smtClean="0">
                <a:solidFill>
                  <a:schemeClr val="tx2"/>
                </a:solidFill>
                <a:latin typeface="+mj-lt"/>
              </a:rPr>
              <a:t>мультипассинг</a:t>
            </a:r>
            <a:endParaRPr lang="ru-RU" sz="1400" dirty="0" smtClean="0">
              <a:solidFill>
                <a:schemeClr val="tx2"/>
              </a:solidFill>
              <a:latin typeface="+mj-lt"/>
            </a:endParaRPr>
          </a:p>
          <a:p>
            <a:pPr lvl="0" algn="ctr">
              <a:buClr>
                <a:srgbClr val="2C95DD"/>
              </a:buClr>
            </a:pPr>
            <a:r>
              <a:rPr lang="ru-RU" sz="1400" dirty="0" smtClean="0">
                <a:solidFill>
                  <a:schemeClr val="tx2"/>
                </a:solidFill>
                <a:latin typeface="+mj-lt"/>
              </a:rPr>
              <a:t>канальная балансировка</a:t>
            </a:r>
            <a:r>
              <a:rPr lang="en-US" sz="1400" dirty="0" smtClean="0">
                <a:solidFill>
                  <a:schemeClr val="tx2"/>
                </a:solidFill>
                <a:latin typeface="+mj-lt"/>
              </a:rPr>
              <a:t/>
            </a:r>
            <a:br>
              <a:rPr lang="en-US" sz="1400" dirty="0" smtClean="0">
                <a:solidFill>
                  <a:schemeClr val="tx2"/>
                </a:solidFill>
                <a:latin typeface="+mj-lt"/>
              </a:rPr>
            </a:br>
            <a:endParaRPr lang="en-US" sz="1400" dirty="0" smtClean="0">
              <a:solidFill>
                <a:schemeClr val="tx2"/>
              </a:solidFill>
              <a:latin typeface="+mj-lt"/>
            </a:endParaRPr>
          </a:p>
        </p:txBody>
      </p:sp>
      <p:sp>
        <p:nvSpPr>
          <p:cNvPr id="165" name="Content Placeholder 449"/>
          <p:cNvSpPr txBox="1">
            <a:spLocks/>
          </p:cNvSpPr>
          <p:nvPr/>
        </p:nvSpPr>
        <p:spPr bwMode="gray">
          <a:xfrm>
            <a:off x="425105" y="4729149"/>
            <a:ext cx="4090073" cy="1325491"/>
          </a:xfrm>
          <a:prstGeom prst="rect">
            <a:avLst/>
          </a:prstGeom>
        </p:spPr>
        <p:txBody>
          <a:bodyPr lIns="0" tIns="0" rIns="0" bIns="0"/>
          <a:lstStyle/>
          <a:p>
            <a:pPr marL="117475" lvl="0" indent="-117475">
              <a:spcBef>
                <a:spcPts val="600"/>
              </a:spcBef>
              <a:buClr>
                <a:srgbClr val="2C95DD"/>
              </a:buClr>
              <a:buFont typeface="Arial" pitchFamily="34" charset="0"/>
              <a:buChar char="•"/>
            </a:pPr>
            <a:r>
              <a:rPr lang="ru-RU" sz="1600" dirty="0" smtClean="0">
                <a:solidFill>
                  <a:schemeClr val="bg2"/>
                </a:solidFill>
                <a:latin typeface="MetaNormalLF-Roman" pitchFamily="34" charset="0"/>
              </a:rPr>
              <a:t>Трудно назначить </a:t>
            </a:r>
            <a:r>
              <a:rPr lang="en-US" sz="1600" dirty="0" smtClean="0">
                <a:solidFill>
                  <a:schemeClr val="bg2"/>
                </a:solidFill>
                <a:latin typeface="MetaNormalLF-Roman" pitchFamily="34" charset="0"/>
              </a:rPr>
              <a:t>active/standby </a:t>
            </a:r>
            <a:r>
              <a:rPr lang="ru-RU" sz="1600" dirty="0" smtClean="0">
                <a:solidFill>
                  <a:schemeClr val="bg2"/>
                </a:solidFill>
                <a:latin typeface="MetaNormalLF-Roman" pitchFamily="34" charset="0"/>
              </a:rPr>
              <a:t>каналы</a:t>
            </a:r>
            <a:endParaRPr lang="en-US" sz="1600" dirty="0" smtClean="0">
              <a:solidFill>
                <a:schemeClr val="bg2"/>
              </a:solidFill>
              <a:latin typeface="MetaNormalLF-Roman" pitchFamily="34" charset="0"/>
            </a:endParaRPr>
          </a:p>
          <a:p>
            <a:pPr marL="117475" lvl="0" indent="-117475">
              <a:spcBef>
                <a:spcPts val="600"/>
              </a:spcBef>
              <a:buClr>
                <a:srgbClr val="2C95DD"/>
              </a:buClr>
              <a:buFont typeface="Arial" pitchFamily="34" charset="0"/>
              <a:buChar char="•"/>
            </a:pPr>
            <a:r>
              <a:rPr lang="ru-RU" sz="1600" dirty="0" smtClean="0">
                <a:solidFill>
                  <a:schemeClr val="bg2"/>
                </a:solidFill>
                <a:latin typeface="MetaNormalLF-Roman" pitchFamily="34" charset="0"/>
              </a:rPr>
              <a:t>В ручную балансировать</a:t>
            </a:r>
            <a:r>
              <a:rPr lang="en-US" sz="1600" dirty="0" smtClean="0">
                <a:solidFill>
                  <a:schemeClr val="bg2"/>
                </a:solidFill>
                <a:latin typeface="MetaNormalLF-Roman" pitchFamily="34" charset="0"/>
              </a:rPr>
              <a:t>  I/O-</a:t>
            </a:r>
            <a:r>
              <a:rPr lang="ru-RU" sz="1600" dirty="0" smtClean="0">
                <a:solidFill>
                  <a:schemeClr val="bg2"/>
                </a:solidFill>
                <a:latin typeface="MetaNormalLF-Roman" pitchFamily="34" charset="0"/>
              </a:rPr>
              <a:t> интенсивные </a:t>
            </a:r>
            <a:r>
              <a:rPr lang="en-US" sz="1600" dirty="0" smtClean="0">
                <a:solidFill>
                  <a:schemeClr val="bg2"/>
                </a:solidFill>
                <a:latin typeface="MetaNormalLF-Roman" pitchFamily="34" charset="0"/>
              </a:rPr>
              <a:t> </a:t>
            </a:r>
            <a:r>
              <a:rPr lang="ru-RU" sz="1600" dirty="0" smtClean="0">
                <a:solidFill>
                  <a:schemeClr val="bg2"/>
                </a:solidFill>
                <a:latin typeface="MetaNormalLF-Roman" pitchFamily="34" charset="0"/>
              </a:rPr>
              <a:t>машины</a:t>
            </a:r>
            <a:endParaRPr lang="en-US" sz="1600" dirty="0" smtClean="0">
              <a:solidFill>
                <a:schemeClr val="bg2"/>
              </a:solidFill>
              <a:latin typeface="MetaNormalLF-Roman" pitchFamily="34" charset="0"/>
            </a:endParaRPr>
          </a:p>
          <a:p>
            <a:pPr marL="117475" lvl="0" indent="-117475">
              <a:spcBef>
                <a:spcPts val="600"/>
              </a:spcBef>
              <a:buClr>
                <a:srgbClr val="2C95DD"/>
              </a:buClr>
              <a:buFont typeface="Arial" pitchFamily="34" charset="0"/>
              <a:buChar char="•"/>
            </a:pPr>
            <a:r>
              <a:rPr lang="ru-RU" sz="1600" dirty="0" smtClean="0">
                <a:solidFill>
                  <a:schemeClr val="bg2"/>
                </a:solidFill>
                <a:latin typeface="MetaNormalLF-Roman" pitchFamily="34" charset="0"/>
              </a:rPr>
              <a:t>Добавляет трудности с мобильностью</a:t>
            </a:r>
            <a:r>
              <a:rPr lang="en-US" sz="1600" dirty="0" smtClean="0">
                <a:solidFill>
                  <a:schemeClr val="bg2"/>
                </a:solidFill>
                <a:latin typeface="MetaNormalLF-Roman" pitchFamily="34" charset="0"/>
              </a:rPr>
              <a:t> VM</a:t>
            </a:r>
          </a:p>
        </p:txBody>
      </p:sp>
      <p:sp>
        <p:nvSpPr>
          <p:cNvPr id="166" name="Text Placeholder 450"/>
          <p:cNvSpPr txBox="1">
            <a:spLocks/>
          </p:cNvSpPr>
          <p:nvPr/>
        </p:nvSpPr>
        <p:spPr bwMode="gray">
          <a:xfrm>
            <a:off x="4735514" y="1273322"/>
            <a:ext cx="4041775" cy="523220"/>
          </a:xfrm>
          <a:prstGeom prst="rect">
            <a:avLst/>
          </a:prstGeom>
        </p:spPr>
        <p:txBody>
          <a:bodyPr lIns="0" tIns="0" rIns="0" bIns="0">
            <a:spAutoFit/>
          </a:bodyPr>
          <a:lstStyle/>
          <a:p>
            <a:pPr lvl="0" algn="ctr">
              <a:buClr>
                <a:srgbClr val="2C95DD"/>
              </a:buClr>
            </a:pPr>
            <a:r>
              <a:rPr lang="en-US" sz="2000" dirty="0" smtClean="0">
                <a:solidFill>
                  <a:schemeClr val="tx2"/>
                </a:solidFill>
                <a:latin typeface="+mj-lt"/>
              </a:rPr>
              <a:t>POWERPATH PATH</a:t>
            </a:r>
            <a:br>
              <a:rPr lang="en-US" sz="2000" dirty="0" smtClean="0">
                <a:solidFill>
                  <a:schemeClr val="tx2"/>
                </a:solidFill>
                <a:latin typeface="+mj-lt"/>
              </a:rPr>
            </a:br>
            <a:r>
              <a:rPr lang="ru-RU" sz="1400" dirty="0" err="1" smtClean="0">
                <a:solidFill>
                  <a:schemeClr val="tx2"/>
                </a:solidFill>
                <a:latin typeface="+mj-lt"/>
              </a:rPr>
              <a:t>файловер</a:t>
            </a:r>
            <a:r>
              <a:rPr lang="ru-RU" sz="1400" dirty="0" smtClean="0">
                <a:solidFill>
                  <a:schemeClr val="tx2"/>
                </a:solidFill>
                <a:latin typeface="+mj-lt"/>
              </a:rPr>
              <a:t> и </a:t>
            </a:r>
            <a:r>
              <a:rPr lang="ru-RU" sz="1400" dirty="0" err="1" smtClean="0">
                <a:solidFill>
                  <a:schemeClr val="tx2"/>
                </a:solidFill>
                <a:latin typeface="+mj-lt"/>
              </a:rPr>
              <a:t>балансировщик</a:t>
            </a:r>
            <a:endParaRPr lang="en-US" sz="1400" dirty="0" smtClean="0">
              <a:solidFill>
                <a:schemeClr val="tx2"/>
              </a:solidFill>
              <a:latin typeface="+mj-lt"/>
            </a:endParaRPr>
          </a:p>
        </p:txBody>
      </p:sp>
      <p:sp>
        <p:nvSpPr>
          <p:cNvPr id="167" name="Content Placeholder 456"/>
          <p:cNvSpPr txBox="1">
            <a:spLocks/>
          </p:cNvSpPr>
          <p:nvPr/>
        </p:nvSpPr>
        <p:spPr bwMode="gray">
          <a:xfrm>
            <a:off x="4676775" y="4729148"/>
            <a:ext cx="4467224" cy="1325491"/>
          </a:xfrm>
          <a:prstGeom prst="rect">
            <a:avLst/>
          </a:prstGeom>
        </p:spPr>
        <p:txBody>
          <a:bodyPr lIns="0" tIns="0" rIns="0" bIns="0"/>
          <a:lstStyle/>
          <a:p>
            <a:pPr marL="117475" lvl="0" indent="-117475">
              <a:spcBef>
                <a:spcPts val="600"/>
              </a:spcBef>
              <a:buClr>
                <a:srgbClr val="2C95DD"/>
              </a:buClr>
              <a:buFont typeface="Arial" pitchFamily="34" charset="0"/>
              <a:buChar char="•"/>
            </a:pPr>
            <a:r>
              <a:rPr lang="ru-RU" sz="1600" dirty="0" smtClean="0">
                <a:solidFill>
                  <a:schemeClr val="bg2"/>
                </a:solidFill>
                <a:latin typeface="MetaNormalLF-Roman" pitchFamily="34" charset="0"/>
              </a:rPr>
              <a:t>Упрощает управление каналами в </a:t>
            </a:r>
            <a:r>
              <a:rPr lang="en-US" sz="1600" dirty="0" smtClean="0">
                <a:solidFill>
                  <a:schemeClr val="bg2"/>
                </a:solidFill>
                <a:latin typeface="MetaNormalLF-Roman" pitchFamily="34" charset="0"/>
              </a:rPr>
              <a:t>VMware</a:t>
            </a:r>
          </a:p>
          <a:p>
            <a:pPr marL="117475" lvl="0" indent="-117475">
              <a:spcBef>
                <a:spcPts val="600"/>
              </a:spcBef>
              <a:buClr>
                <a:srgbClr val="2C95DD"/>
              </a:buClr>
              <a:buFont typeface="Arial" pitchFamily="34" charset="0"/>
              <a:buChar char="•"/>
            </a:pPr>
            <a:r>
              <a:rPr lang="ru-RU" sz="1600" dirty="0" smtClean="0">
                <a:solidFill>
                  <a:schemeClr val="bg2"/>
                </a:solidFill>
                <a:latin typeface="MetaNormalLF-Roman" pitchFamily="34" charset="0"/>
              </a:rPr>
              <a:t>Использует все</a:t>
            </a:r>
            <a:r>
              <a:rPr lang="en-US" sz="1600" dirty="0" smtClean="0">
                <a:solidFill>
                  <a:schemeClr val="bg2"/>
                </a:solidFill>
                <a:latin typeface="MetaNormalLF-Roman" pitchFamily="34" charset="0"/>
              </a:rPr>
              <a:t> </a:t>
            </a:r>
            <a:r>
              <a:rPr lang="ru-RU" sz="1600" dirty="0" smtClean="0">
                <a:solidFill>
                  <a:schemeClr val="bg2"/>
                </a:solidFill>
                <a:latin typeface="MetaNormalLF-Roman" pitchFamily="34" charset="0"/>
              </a:rPr>
              <a:t>каналы для балансировки и </a:t>
            </a:r>
            <a:r>
              <a:rPr lang="ru-RU" sz="1600" dirty="0" err="1" smtClean="0">
                <a:solidFill>
                  <a:schemeClr val="bg2"/>
                </a:solidFill>
                <a:latin typeface="MetaNormalLF-Roman" pitchFamily="34" charset="0"/>
              </a:rPr>
              <a:t>файловера</a:t>
            </a:r>
            <a:endParaRPr lang="en-US" sz="1600" dirty="0" smtClean="0">
              <a:solidFill>
                <a:schemeClr val="bg2"/>
              </a:solidFill>
              <a:latin typeface="MetaNormalLF-Roman" pitchFamily="34" charset="0"/>
            </a:endParaRPr>
          </a:p>
          <a:p>
            <a:pPr marL="117475" lvl="0" indent="-117475">
              <a:spcBef>
                <a:spcPts val="600"/>
              </a:spcBef>
              <a:buClr>
                <a:srgbClr val="2C95DD"/>
              </a:buClr>
              <a:buFont typeface="Arial" pitchFamily="34" charset="0"/>
              <a:buChar char="•"/>
            </a:pPr>
            <a:r>
              <a:rPr lang="ru-RU" sz="1600" dirty="0" smtClean="0">
                <a:solidFill>
                  <a:schemeClr val="bg2"/>
                </a:solidFill>
                <a:latin typeface="MetaNormalLF-Roman" pitchFamily="34" charset="0"/>
              </a:rPr>
              <a:t>Постоянно выравнивает использование </a:t>
            </a:r>
            <a:r>
              <a:rPr lang="en-US" sz="1600" dirty="0" smtClean="0">
                <a:solidFill>
                  <a:schemeClr val="bg2"/>
                </a:solidFill>
                <a:latin typeface="MetaNormalLF-Roman" pitchFamily="34" charset="0"/>
              </a:rPr>
              <a:t> I/O </a:t>
            </a:r>
            <a:r>
              <a:rPr lang="ru-RU" sz="1600" dirty="0" smtClean="0">
                <a:solidFill>
                  <a:schemeClr val="bg2"/>
                </a:solidFill>
                <a:latin typeface="MetaNormalLF-Roman" pitchFamily="34" charset="0"/>
              </a:rPr>
              <a:t>путей</a:t>
            </a:r>
            <a:endParaRPr lang="en-US" sz="1600" dirty="0" smtClean="0">
              <a:solidFill>
                <a:schemeClr val="bg2"/>
              </a:solidFill>
              <a:latin typeface="MetaNormalLF-Roman" pitchFamily="34" charset="0"/>
            </a:endParaRPr>
          </a:p>
        </p:txBody>
      </p:sp>
      <p:grpSp>
        <p:nvGrpSpPr>
          <p:cNvPr id="277" name="Group 267"/>
          <p:cNvGrpSpPr/>
          <p:nvPr/>
        </p:nvGrpSpPr>
        <p:grpSpPr bwMode="gray">
          <a:xfrm>
            <a:off x="5884863" y="3678943"/>
            <a:ext cx="1752600" cy="182880"/>
            <a:chOff x="5884863" y="3717035"/>
            <a:chExt cx="1752600" cy="182880"/>
          </a:xfrm>
        </p:grpSpPr>
        <p:sp>
          <p:nvSpPr>
            <p:cNvPr id="33" name="Rectangle 117"/>
            <p:cNvSpPr>
              <a:spLocks noChangeArrowheads="1"/>
            </p:cNvSpPr>
            <p:nvPr/>
          </p:nvSpPr>
          <p:spPr bwMode="gray">
            <a:xfrm>
              <a:off x="5884863" y="3717035"/>
              <a:ext cx="76200" cy="182880"/>
            </a:xfrm>
            <a:prstGeom prst="rect">
              <a:avLst/>
            </a:prstGeom>
            <a:solidFill>
              <a:schemeClr val="bg2"/>
            </a:solidFill>
            <a:ln w="12700" algn="ctr">
              <a:noFill/>
              <a:miter lim="800000"/>
              <a:headEnd/>
              <a:tailEnd/>
            </a:ln>
          </p:spPr>
          <p:txBody>
            <a:bodyPr wrap="none" lIns="0" tIns="0" rIns="0" bIns="0" anchor="ctr"/>
            <a:lstStyle/>
            <a:p>
              <a:pPr algn="ctr"/>
              <a:endParaRPr lang="en-US" sz="1600"/>
            </a:p>
          </p:txBody>
        </p:sp>
        <p:sp>
          <p:nvSpPr>
            <p:cNvPr id="34" name="Rectangle 118"/>
            <p:cNvSpPr>
              <a:spLocks noChangeArrowheads="1"/>
            </p:cNvSpPr>
            <p:nvPr/>
          </p:nvSpPr>
          <p:spPr bwMode="gray">
            <a:xfrm>
              <a:off x="6443663" y="3717035"/>
              <a:ext cx="76200" cy="182880"/>
            </a:xfrm>
            <a:prstGeom prst="rect">
              <a:avLst/>
            </a:prstGeom>
            <a:solidFill>
              <a:schemeClr val="bg2"/>
            </a:solidFill>
            <a:ln w="12700" algn="ctr">
              <a:noFill/>
              <a:miter lim="800000"/>
              <a:headEnd/>
              <a:tailEnd/>
            </a:ln>
          </p:spPr>
          <p:txBody>
            <a:bodyPr wrap="none" lIns="0" tIns="0" rIns="0" bIns="0" anchor="ctr"/>
            <a:lstStyle/>
            <a:p>
              <a:pPr algn="ctr"/>
              <a:endParaRPr lang="en-US" sz="1600"/>
            </a:p>
          </p:txBody>
        </p:sp>
        <p:sp>
          <p:nvSpPr>
            <p:cNvPr id="35" name="Rectangle 119"/>
            <p:cNvSpPr>
              <a:spLocks noChangeArrowheads="1"/>
            </p:cNvSpPr>
            <p:nvPr/>
          </p:nvSpPr>
          <p:spPr bwMode="gray">
            <a:xfrm>
              <a:off x="7002463" y="3717035"/>
              <a:ext cx="76200" cy="182880"/>
            </a:xfrm>
            <a:prstGeom prst="rect">
              <a:avLst/>
            </a:prstGeom>
            <a:solidFill>
              <a:schemeClr val="bg2"/>
            </a:solidFill>
            <a:ln w="12700" algn="ctr">
              <a:noFill/>
              <a:miter lim="800000"/>
              <a:headEnd/>
              <a:tailEnd/>
            </a:ln>
          </p:spPr>
          <p:txBody>
            <a:bodyPr wrap="none" lIns="0" tIns="0" rIns="0" bIns="0" anchor="ctr"/>
            <a:lstStyle/>
            <a:p>
              <a:pPr algn="ctr"/>
              <a:endParaRPr lang="en-US" sz="1600"/>
            </a:p>
          </p:txBody>
        </p:sp>
        <p:sp>
          <p:nvSpPr>
            <p:cNvPr id="36" name="Rectangle 120"/>
            <p:cNvSpPr>
              <a:spLocks noChangeArrowheads="1"/>
            </p:cNvSpPr>
            <p:nvPr/>
          </p:nvSpPr>
          <p:spPr bwMode="gray">
            <a:xfrm>
              <a:off x="7561263" y="3717035"/>
              <a:ext cx="76200" cy="182880"/>
            </a:xfrm>
            <a:prstGeom prst="rect">
              <a:avLst/>
            </a:prstGeom>
            <a:solidFill>
              <a:schemeClr val="bg2"/>
            </a:solidFill>
            <a:ln w="12700" algn="ctr">
              <a:noFill/>
              <a:miter lim="800000"/>
              <a:headEnd/>
              <a:tailEnd/>
            </a:ln>
          </p:spPr>
          <p:txBody>
            <a:bodyPr wrap="none" lIns="0" tIns="0" rIns="0" bIns="0" anchor="ctr"/>
            <a:lstStyle/>
            <a:p>
              <a:pPr algn="ctr"/>
              <a:endParaRPr lang="en-US" sz="1600"/>
            </a:p>
          </p:txBody>
        </p:sp>
      </p:grpSp>
      <p:grpSp>
        <p:nvGrpSpPr>
          <p:cNvPr id="278" name="Group 268"/>
          <p:cNvGrpSpPr/>
          <p:nvPr/>
        </p:nvGrpSpPr>
        <p:grpSpPr bwMode="gray">
          <a:xfrm>
            <a:off x="1518829" y="3678943"/>
            <a:ext cx="1752600" cy="182880"/>
            <a:chOff x="5884863" y="3717035"/>
            <a:chExt cx="1752600" cy="182880"/>
          </a:xfrm>
        </p:grpSpPr>
        <p:sp>
          <p:nvSpPr>
            <p:cNvPr id="270" name="Rectangle 117"/>
            <p:cNvSpPr>
              <a:spLocks noChangeArrowheads="1"/>
            </p:cNvSpPr>
            <p:nvPr/>
          </p:nvSpPr>
          <p:spPr bwMode="gray">
            <a:xfrm>
              <a:off x="5884863" y="3717035"/>
              <a:ext cx="76200" cy="182880"/>
            </a:xfrm>
            <a:prstGeom prst="rect">
              <a:avLst/>
            </a:prstGeom>
            <a:solidFill>
              <a:schemeClr val="bg2"/>
            </a:solidFill>
            <a:ln w="12700" algn="ctr">
              <a:noFill/>
              <a:miter lim="800000"/>
              <a:headEnd/>
              <a:tailEnd/>
            </a:ln>
          </p:spPr>
          <p:txBody>
            <a:bodyPr wrap="none" lIns="0" tIns="0" rIns="0" bIns="0" anchor="ctr"/>
            <a:lstStyle/>
            <a:p>
              <a:pPr algn="ctr"/>
              <a:endParaRPr lang="en-US" sz="1600"/>
            </a:p>
          </p:txBody>
        </p:sp>
        <p:sp>
          <p:nvSpPr>
            <p:cNvPr id="271" name="Rectangle 118"/>
            <p:cNvSpPr>
              <a:spLocks noChangeArrowheads="1"/>
            </p:cNvSpPr>
            <p:nvPr/>
          </p:nvSpPr>
          <p:spPr bwMode="gray">
            <a:xfrm>
              <a:off x="6443663" y="3717035"/>
              <a:ext cx="76200" cy="182880"/>
            </a:xfrm>
            <a:prstGeom prst="rect">
              <a:avLst/>
            </a:prstGeom>
            <a:solidFill>
              <a:schemeClr val="bg2"/>
            </a:solidFill>
            <a:ln w="12700" algn="ctr">
              <a:noFill/>
              <a:miter lim="800000"/>
              <a:headEnd/>
              <a:tailEnd/>
            </a:ln>
          </p:spPr>
          <p:txBody>
            <a:bodyPr wrap="none" lIns="0" tIns="0" rIns="0" bIns="0" anchor="ctr"/>
            <a:lstStyle/>
            <a:p>
              <a:pPr algn="ctr"/>
              <a:endParaRPr lang="en-US" sz="1600"/>
            </a:p>
          </p:txBody>
        </p:sp>
        <p:sp>
          <p:nvSpPr>
            <p:cNvPr id="272" name="Rectangle 119"/>
            <p:cNvSpPr>
              <a:spLocks noChangeArrowheads="1"/>
            </p:cNvSpPr>
            <p:nvPr/>
          </p:nvSpPr>
          <p:spPr bwMode="gray">
            <a:xfrm>
              <a:off x="7002463" y="3717035"/>
              <a:ext cx="76200" cy="182880"/>
            </a:xfrm>
            <a:prstGeom prst="rect">
              <a:avLst/>
            </a:prstGeom>
            <a:solidFill>
              <a:schemeClr val="bg2"/>
            </a:solidFill>
            <a:ln w="12700" algn="ctr">
              <a:noFill/>
              <a:miter lim="800000"/>
              <a:headEnd/>
              <a:tailEnd/>
            </a:ln>
          </p:spPr>
          <p:txBody>
            <a:bodyPr wrap="none" lIns="0" tIns="0" rIns="0" bIns="0" anchor="ctr"/>
            <a:lstStyle/>
            <a:p>
              <a:pPr algn="ctr"/>
              <a:endParaRPr lang="en-US" sz="1600"/>
            </a:p>
          </p:txBody>
        </p:sp>
        <p:sp>
          <p:nvSpPr>
            <p:cNvPr id="273" name="Rectangle 120"/>
            <p:cNvSpPr>
              <a:spLocks noChangeArrowheads="1"/>
            </p:cNvSpPr>
            <p:nvPr/>
          </p:nvSpPr>
          <p:spPr bwMode="gray">
            <a:xfrm>
              <a:off x="7561263" y="3717035"/>
              <a:ext cx="76200" cy="182880"/>
            </a:xfrm>
            <a:prstGeom prst="rect">
              <a:avLst/>
            </a:prstGeom>
            <a:solidFill>
              <a:schemeClr val="bg2"/>
            </a:solidFill>
            <a:ln w="12700" algn="ctr">
              <a:noFill/>
              <a:miter lim="800000"/>
              <a:headEnd/>
              <a:tailEnd/>
            </a:ln>
          </p:spPr>
          <p:txBody>
            <a:bodyPr wrap="none" lIns="0" tIns="0" rIns="0" bIns="0" anchor="ctr"/>
            <a:lstStyle/>
            <a:p>
              <a:pPr algn="ctr"/>
              <a:endParaRPr lang="en-US" sz="1600"/>
            </a:p>
          </p:txBody>
        </p:sp>
      </p:grpSp>
    </p:spTree>
    <p:extLst>
      <p:ext uri="{BB962C8B-B14F-4D97-AF65-F5344CB8AC3E}">
        <p14:creationId xmlns="" xmlns:p14="http://schemas.microsoft.com/office/powerpoint/2010/main" val="232206983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264"/>
                                        </p:tgtEl>
                                        <p:attrNameLst>
                                          <p:attrName>style.visibility</p:attrName>
                                        </p:attrNameLst>
                                      </p:cBhvr>
                                      <p:to>
                                        <p:strVal val="visible"/>
                                      </p:to>
                                    </p:set>
                                    <p:animEffect transition="in" filter="wipe(up)">
                                      <p:cBhvr>
                                        <p:cTn id="7" dur="500"/>
                                        <p:tgtEl>
                                          <p:spTgt spid="264"/>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265"/>
                                        </p:tgtEl>
                                        <p:attrNameLst>
                                          <p:attrName>style.visibility</p:attrName>
                                        </p:attrNameLst>
                                      </p:cBhvr>
                                      <p:to>
                                        <p:strVal val="visible"/>
                                      </p:to>
                                    </p:set>
                                    <p:animEffect transition="in" filter="wipe(up)">
                                      <p:cBhvr>
                                        <p:cTn id="11" dur="500"/>
                                        <p:tgtEl>
                                          <p:spTgt spid="265"/>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266"/>
                                        </p:tgtEl>
                                        <p:attrNameLst>
                                          <p:attrName>style.visibility</p:attrName>
                                        </p:attrNameLst>
                                      </p:cBhvr>
                                      <p:to>
                                        <p:strVal val="visible"/>
                                      </p:to>
                                    </p:set>
                                    <p:animEffect transition="in" filter="wipe(up)">
                                      <p:cBhvr>
                                        <p:cTn id="15" dur="500"/>
                                        <p:tgtEl>
                                          <p:spTgt spid="266"/>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267"/>
                                        </p:tgtEl>
                                        <p:attrNameLst>
                                          <p:attrName>style.visibility</p:attrName>
                                        </p:attrNameLst>
                                      </p:cBhvr>
                                      <p:to>
                                        <p:strVal val="visible"/>
                                      </p:to>
                                    </p:set>
                                    <p:animEffect transition="in" filter="wipe(up)">
                                      <p:cBhvr>
                                        <p:cTn id="19" dur="500"/>
                                        <p:tgtEl>
                                          <p:spTgt spid="267"/>
                                        </p:tgtEl>
                                      </p:cBhvr>
                                    </p:animEffect>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268"/>
                                        </p:tgtEl>
                                        <p:attrNameLst>
                                          <p:attrName>style.visibility</p:attrName>
                                        </p:attrNameLst>
                                      </p:cBhvr>
                                      <p:to>
                                        <p:strVal val="visible"/>
                                      </p:to>
                                    </p:set>
                                    <p:animEffect transition="in" filter="wipe(up)">
                                      <p:cBhvr>
                                        <p:cTn id="23" dur="500"/>
                                        <p:tgtEl>
                                          <p:spTgt spid="268"/>
                                        </p:tgtEl>
                                      </p:cBhvr>
                                    </p:animEffect>
                                  </p:childTnLst>
                                </p:cTn>
                              </p:par>
                            </p:childTnLst>
                          </p:cTn>
                        </p:par>
                        <p:par>
                          <p:cTn id="24" fill="hold">
                            <p:stCondLst>
                              <p:cond delay="2500"/>
                            </p:stCondLst>
                            <p:childTnLst>
                              <p:par>
                                <p:cTn id="25" presetID="22" presetClass="entr" presetSubtype="1" fill="hold" nodeType="afterEffect">
                                  <p:stCondLst>
                                    <p:cond delay="0"/>
                                  </p:stCondLst>
                                  <p:childTnLst>
                                    <p:set>
                                      <p:cBhvr>
                                        <p:cTn id="26" dur="1" fill="hold">
                                          <p:stCondLst>
                                            <p:cond delay="0"/>
                                          </p:stCondLst>
                                        </p:cTn>
                                        <p:tgtEl>
                                          <p:spTgt spid="269"/>
                                        </p:tgtEl>
                                        <p:attrNameLst>
                                          <p:attrName>style.visibility</p:attrName>
                                        </p:attrNameLst>
                                      </p:cBhvr>
                                      <p:to>
                                        <p:strVal val="visible"/>
                                      </p:to>
                                    </p:set>
                                    <p:animEffect transition="in" filter="wipe(up)">
                                      <p:cBhvr>
                                        <p:cTn id="27" dur="500"/>
                                        <p:tgtEl>
                                          <p:spTgt spid="269"/>
                                        </p:tgtEl>
                                      </p:cBhvr>
                                    </p:animEffect>
                                  </p:childTnLst>
                                </p:cTn>
                              </p:par>
                            </p:childTnLst>
                          </p:cTn>
                        </p:par>
                        <p:par>
                          <p:cTn id="28" fill="hold">
                            <p:stCondLst>
                              <p:cond delay="3000"/>
                            </p:stCondLst>
                            <p:childTnLst>
                              <p:par>
                                <p:cTn id="29" presetID="22" presetClass="entr" presetSubtype="1" fill="hold" nodeType="afterEffect">
                                  <p:stCondLst>
                                    <p:cond delay="0"/>
                                  </p:stCondLst>
                                  <p:childTnLst>
                                    <p:set>
                                      <p:cBhvr>
                                        <p:cTn id="30" dur="1" fill="hold">
                                          <p:stCondLst>
                                            <p:cond delay="0"/>
                                          </p:stCondLst>
                                        </p:cTn>
                                        <p:tgtEl>
                                          <p:spTgt spid="274"/>
                                        </p:tgtEl>
                                        <p:attrNameLst>
                                          <p:attrName>style.visibility</p:attrName>
                                        </p:attrNameLst>
                                      </p:cBhvr>
                                      <p:to>
                                        <p:strVal val="visible"/>
                                      </p:to>
                                    </p:set>
                                    <p:animEffect transition="in" filter="wipe(up)">
                                      <p:cBhvr>
                                        <p:cTn id="31" dur="500"/>
                                        <p:tgtEl>
                                          <p:spTgt spid="274"/>
                                        </p:tgtEl>
                                      </p:cBhvr>
                                    </p:animEffect>
                                  </p:childTnLst>
                                </p:cTn>
                              </p:par>
                            </p:childTnLst>
                          </p:cTn>
                        </p:par>
                        <p:par>
                          <p:cTn id="32" fill="hold">
                            <p:stCondLst>
                              <p:cond delay="3500"/>
                            </p:stCondLst>
                            <p:childTnLst>
                              <p:par>
                                <p:cTn id="33" presetID="22" presetClass="entr" presetSubtype="1" fill="hold" nodeType="afterEffect">
                                  <p:stCondLst>
                                    <p:cond delay="0"/>
                                  </p:stCondLst>
                                  <p:childTnLst>
                                    <p:set>
                                      <p:cBhvr>
                                        <p:cTn id="34" dur="1" fill="hold">
                                          <p:stCondLst>
                                            <p:cond delay="0"/>
                                          </p:stCondLst>
                                        </p:cTn>
                                        <p:tgtEl>
                                          <p:spTgt spid="275"/>
                                        </p:tgtEl>
                                        <p:attrNameLst>
                                          <p:attrName>style.visibility</p:attrName>
                                        </p:attrNameLst>
                                      </p:cBhvr>
                                      <p:to>
                                        <p:strVal val="visible"/>
                                      </p:to>
                                    </p:set>
                                    <p:animEffect transition="in" filter="wipe(up)">
                                      <p:cBhvr>
                                        <p:cTn id="35" dur="500"/>
                                        <p:tgtEl>
                                          <p:spTgt spid="275"/>
                                        </p:tgtEl>
                                      </p:cBhvr>
                                    </p:animEffect>
                                  </p:childTnLst>
                                </p:cTn>
                              </p:par>
                            </p:childTnLst>
                          </p:cTn>
                        </p:par>
                        <p:par>
                          <p:cTn id="36" fill="hold">
                            <p:stCondLst>
                              <p:cond delay="4000"/>
                            </p:stCondLst>
                            <p:childTnLst>
                              <p:par>
                                <p:cTn id="37" presetID="9" presetClass="entr" presetSubtype="0" fill="hold" grpId="0" nodeType="afterEffect">
                                  <p:stCondLst>
                                    <p:cond delay="0"/>
                                  </p:stCondLst>
                                  <p:childTnLst>
                                    <p:set>
                                      <p:cBhvr>
                                        <p:cTn id="38" dur="1" fill="hold">
                                          <p:stCondLst>
                                            <p:cond delay="0"/>
                                          </p:stCondLst>
                                        </p:cTn>
                                        <p:tgtEl>
                                          <p:spTgt spid="148"/>
                                        </p:tgtEl>
                                        <p:attrNameLst>
                                          <p:attrName>style.visibility</p:attrName>
                                        </p:attrNameLst>
                                      </p:cBhvr>
                                      <p:to>
                                        <p:strVal val="visible"/>
                                      </p:to>
                                    </p:set>
                                    <p:animEffect transition="in" filter="dissolve">
                                      <p:cBhvr>
                                        <p:cTn id="39" dur="500"/>
                                        <p:tgtEl>
                                          <p:spTgt spid="148"/>
                                        </p:tgtEl>
                                      </p:cBhvr>
                                    </p:animEffect>
                                  </p:childTnLst>
                                </p:cTn>
                              </p:par>
                            </p:childTnLst>
                          </p:cTn>
                        </p:par>
                      </p:childTnLst>
                    </p:cTn>
                  </p:par>
                  <p:par>
                    <p:cTn id="40" fill="hold">
                      <p:stCondLst>
                        <p:cond delay="indefinite"/>
                      </p:stCondLst>
                      <p:childTnLst>
                        <p:par>
                          <p:cTn id="41" fill="hold">
                            <p:stCondLst>
                              <p:cond delay="0"/>
                            </p:stCondLst>
                            <p:childTnLst>
                              <p:par>
                                <p:cTn id="42" presetID="1" presetClass="entr" presetSubtype="0" fill="hold" nodeType="clickEffect">
                                  <p:stCondLst>
                                    <p:cond delay="0"/>
                                  </p:stCondLst>
                                  <p:childTnLst>
                                    <p:set>
                                      <p:cBhvr>
                                        <p:cTn id="43" dur="1" fill="hold">
                                          <p:stCondLst>
                                            <p:cond delay="0"/>
                                          </p:stCondLst>
                                        </p:cTn>
                                        <p:tgtEl>
                                          <p:spTgt spid="165">
                                            <p:txEl>
                                              <p:pRg st="0" end="0"/>
                                            </p:txEl>
                                          </p:spTgt>
                                        </p:tgtEl>
                                        <p:attrNameLst>
                                          <p:attrName>style.visibility</p:attrName>
                                        </p:attrNameLst>
                                      </p:cBhvr>
                                      <p:to>
                                        <p:strVal val="visible"/>
                                      </p:to>
                                    </p:set>
                                  </p:childTnLst>
                                </p:cTn>
                              </p:par>
                            </p:childTnLst>
                          </p:cTn>
                        </p:par>
                      </p:childTnLst>
                    </p:cTn>
                  </p:par>
                  <p:par>
                    <p:cTn id="44" fill="hold">
                      <p:stCondLst>
                        <p:cond delay="indefinite"/>
                      </p:stCondLst>
                      <p:childTnLst>
                        <p:par>
                          <p:cTn id="45" fill="hold">
                            <p:stCondLst>
                              <p:cond delay="0"/>
                            </p:stCondLst>
                            <p:childTnLst>
                              <p:par>
                                <p:cTn id="46" presetID="1" presetClass="entr" presetSubtype="0" fill="hold" nodeType="clickEffect">
                                  <p:stCondLst>
                                    <p:cond delay="0"/>
                                  </p:stCondLst>
                                  <p:childTnLst>
                                    <p:set>
                                      <p:cBhvr>
                                        <p:cTn id="47" dur="1" fill="hold">
                                          <p:stCondLst>
                                            <p:cond delay="0"/>
                                          </p:stCondLst>
                                        </p:cTn>
                                        <p:tgtEl>
                                          <p:spTgt spid="165">
                                            <p:txEl>
                                              <p:pRg st="1" end="1"/>
                                            </p:txEl>
                                          </p:spTgt>
                                        </p:tgtEl>
                                        <p:attrNameLst>
                                          <p:attrName>style.visibility</p:attrName>
                                        </p:attrNameLst>
                                      </p:cBhvr>
                                      <p:to>
                                        <p:strVal val="visible"/>
                                      </p:to>
                                    </p:set>
                                  </p:childTnLst>
                                </p:cTn>
                              </p:par>
                            </p:childTnLst>
                          </p:cTn>
                        </p:par>
                      </p:childTnLst>
                    </p:cTn>
                  </p:par>
                  <p:par>
                    <p:cTn id="48" fill="hold">
                      <p:stCondLst>
                        <p:cond delay="indefinite"/>
                      </p:stCondLst>
                      <p:childTnLst>
                        <p:par>
                          <p:cTn id="49" fill="hold">
                            <p:stCondLst>
                              <p:cond delay="0"/>
                            </p:stCondLst>
                            <p:childTnLst>
                              <p:par>
                                <p:cTn id="50" presetID="1" presetClass="entr" presetSubtype="0" fill="hold" nodeType="clickEffect">
                                  <p:stCondLst>
                                    <p:cond delay="0"/>
                                  </p:stCondLst>
                                  <p:childTnLst>
                                    <p:set>
                                      <p:cBhvr>
                                        <p:cTn id="51" dur="1" fill="hold">
                                          <p:stCondLst>
                                            <p:cond delay="0"/>
                                          </p:stCondLst>
                                        </p:cTn>
                                        <p:tgtEl>
                                          <p:spTgt spid="165">
                                            <p:txEl>
                                              <p:pRg st="2" end="2"/>
                                            </p:txEl>
                                          </p:spTgt>
                                        </p:tgtEl>
                                        <p:attrNameLst>
                                          <p:attrName>style.visibility</p:attrName>
                                        </p:attrNameLst>
                                      </p:cBhvr>
                                      <p:to>
                                        <p:strVal val="visible"/>
                                      </p:to>
                                    </p:set>
                                  </p:childTnLst>
                                </p:cTn>
                              </p:par>
                            </p:childTnLst>
                          </p:cTn>
                        </p:par>
                      </p:childTnLst>
                    </p:cTn>
                  </p:par>
                  <p:par>
                    <p:cTn id="52" fill="hold">
                      <p:stCondLst>
                        <p:cond delay="indefinite"/>
                      </p:stCondLst>
                      <p:childTnLst>
                        <p:par>
                          <p:cTn id="53" fill="hold">
                            <p:stCondLst>
                              <p:cond delay="0"/>
                            </p:stCondLst>
                            <p:childTnLst>
                              <p:par>
                                <p:cTn id="54" presetID="23" presetClass="entr" presetSubtype="16" fill="hold" grpId="0" nodeType="clickEffect">
                                  <p:stCondLst>
                                    <p:cond delay="0"/>
                                  </p:stCondLst>
                                  <p:childTnLst>
                                    <p:set>
                                      <p:cBhvr>
                                        <p:cTn id="55" dur="1" fill="hold">
                                          <p:stCondLst>
                                            <p:cond delay="0"/>
                                          </p:stCondLst>
                                        </p:cTn>
                                        <p:tgtEl>
                                          <p:spTgt spid="74"/>
                                        </p:tgtEl>
                                        <p:attrNameLst>
                                          <p:attrName>style.visibility</p:attrName>
                                        </p:attrNameLst>
                                      </p:cBhvr>
                                      <p:to>
                                        <p:strVal val="visible"/>
                                      </p:to>
                                    </p:set>
                                    <p:anim calcmode="lin" valueType="num">
                                      <p:cBhvr>
                                        <p:cTn id="56" dur="500" fill="hold"/>
                                        <p:tgtEl>
                                          <p:spTgt spid="74"/>
                                        </p:tgtEl>
                                        <p:attrNameLst>
                                          <p:attrName>ppt_w</p:attrName>
                                        </p:attrNameLst>
                                      </p:cBhvr>
                                      <p:tavLst>
                                        <p:tav tm="0">
                                          <p:val>
                                            <p:fltVal val="0"/>
                                          </p:val>
                                        </p:tav>
                                        <p:tav tm="100000">
                                          <p:val>
                                            <p:strVal val="#ppt_w"/>
                                          </p:val>
                                        </p:tav>
                                      </p:tavLst>
                                    </p:anim>
                                    <p:anim calcmode="lin" valueType="num">
                                      <p:cBhvr>
                                        <p:cTn id="57" dur="500" fill="hold"/>
                                        <p:tgtEl>
                                          <p:spTgt spid="74"/>
                                        </p:tgtEl>
                                        <p:attrNameLst>
                                          <p:attrName>ppt_h</p:attrName>
                                        </p:attrNameLst>
                                      </p:cBhvr>
                                      <p:tavLst>
                                        <p:tav tm="0">
                                          <p:val>
                                            <p:fltVal val="0"/>
                                          </p:val>
                                        </p:tav>
                                        <p:tav tm="100000">
                                          <p:val>
                                            <p:strVal val="#ppt_h"/>
                                          </p:val>
                                        </p:tav>
                                      </p:tavLst>
                                    </p:anim>
                                  </p:childTnLst>
                                </p:cTn>
                              </p:par>
                              <p:par>
                                <p:cTn id="58" presetID="23" presetClass="entr" presetSubtype="16" fill="hold" grpId="0" nodeType="withEffect">
                                  <p:stCondLst>
                                    <p:cond delay="0"/>
                                  </p:stCondLst>
                                  <p:childTnLst>
                                    <p:set>
                                      <p:cBhvr>
                                        <p:cTn id="59" dur="1" fill="hold">
                                          <p:stCondLst>
                                            <p:cond delay="0"/>
                                          </p:stCondLst>
                                        </p:cTn>
                                        <p:tgtEl>
                                          <p:spTgt spid="75"/>
                                        </p:tgtEl>
                                        <p:attrNameLst>
                                          <p:attrName>style.visibility</p:attrName>
                                        </p:attrNameLst>
                                      </p:cBhvr>
                                      <p:to>
                                        <p:strVal val="visible"/>
                                      </p:to>
                                    </p:set>
                                    <p:anim calcmode="lin" valueType="num">
                                      <p:cBhvr>
                                        <p:cTn id="60" dur="500" fill="hold"/>
                                        <p:tgtEl>
                                          <p:spTgt spid="75"/>
                                        </p:tgtEl>
                                        <p:attrNameLst>
                                          <p:attrName>ppt_w</p:attrName>
                                        </p:attrNameLst>
                                      </p:cBhvr>
                                      <p:tavLst>
                                        <p:tav tm="0">
                                          <p:val>
                                            <p:fltVal val="0"/>
                                          </p:val>
                                        </p:tav>
                                        <p:tav tm="100000">
                                          <p:val>
                                            <p:strVal val="#ppt_w"/>
                                          </p:val>
                                        </p:tav>
                                      </p:tavLst>
                                    </p:anim>
                                    <p:anim calcmode="lin" valueType="num">
                                      <p:cBhvr>
                                        <p:cTn id="61" dur="500" fill="hold"/>
                                        <p:tgtEl>
                                          <p:spTgt spid="75"/>
                                        </p:tgtEl>
                                        <p:attrNameLst>
                                          <p:attrName>ppt_h</p:attrName>
                                        </p:attrNameLst>
                                      </p:cBhvr>
                                      <p:tavLst>
                                        <p:tav tm="0">
                                          <p:val>
                                            <p:fltVal val="0"/>
                                          </p:val>
                                        </p:tav>
                                        <p:tav tm="100000">
                                          <p:val>
                                            <p:strVal val="#ppt_h"/>
                                          </p:val>
                                        </p:tav>
                                      </p:tavLst>
                                    </p:anim>
                                  </p:childTnLst>
                                </p:cTn>
                              </p:par>
                            </p:childTnLst>
                          </p:cTn>
                        </p:par>
                        <p:par>
                          <p:cTn id="62" fill="hold">
                            <p:stCondLst>
                              <p:cond delay="500"/>
                            </p:stCondLst>
                            <p:childTnLst>
                              <p:par>
                                <p:cTn id="63" presetID="22" presetClass="entr" presetSubtype="1" fill="hold" nodeType="afterEffect">
                                  <p:stCondLst>
                                    <p:cond delay="0"/>
                                  </p:stCondLst>
                                  <p:childTnLst>
                                    <p:set>
                                      <p:cBhvr>
                                        <p:cTn id="64" dur="1" fill="hold">
                                          <p:stCondLst>
                                            <p:cond delay="0"/>
                                          </p:stCondLst>
                                        </p:cTn>
                                        <p:tgtEl>
                                          <p:spTgt spid="37"/>
                                        </p:tgtEl>
                                        <p:attrNameLst>
                                          <p:attrName>style.visibility</p:attrName>
                                        </p:attrNameLst>
                                      </p:cBhvr>
                                      <p:to>
                                        <p:strVal val="visible"/>
                                      </p:to>
                                    </p:set>
                                    <p:animEffect transition="in" filter="wipe(up)">
                                      <p:cBhvr>
                                        <p:cTn id="65" dur="500"/>
                                        <p:tgtEl>
                                          <p:spTgt spid="37"/>
                                        </p:tgtEl>
                                      </p:cBhvr>
                                    </p:animEffect>
                                  </p:childTnLst>
                                </p:cTn>
                              </p:par>
                              <p:par>
                                <p:cTn id="66" presetID="22" presetClass="entr" presetSubtype="1" fill="hold" nodeType="withEffect">
                                  <p:stCondLst>
                                    <p:cond delay="0"/>
                                  </p:stCondLst>
                                  <p:childTnLst>
                                    <p:set>
                                      <p:cBhvr>
                                        <p:cTn id="67" dur="1" fill="hold">
                                          <p:stCondLst>
                                            <p:cond delay="0"/>
                                          </p:stCondLst>
                                        </p:cTn>
                                        <p:tgtEl>
                                          <p:spTgt spid="38"/>
                                        </p:tgtEl>
                                        <p:attrNameLst>
                                          <p:attrName>style.visibility</p:attrName>
                                        </p:attrNameLst>
                                      </p:cBhvr>
                                      <p:to>
                                        <p:strVal val="visible"/>
                                      </p:to>
                                    </p:set>
                                    <p:animEffect transition="in" filter="wipe(up)">
                                      <p:cBhvr>
                                        <p:cTn id="68" dur="500"/>
                                        <p:tgtEl>
                                          <p:spTgt spid="38"/>
                                        </p:tgtEl>
                                      </p:cBhvr>
                                    </p:animEffect>
                                  </p:childTnLst>
                                </p:cTn>
                              </p:par>
                              <p:par>
                                <p:cTn id="69" presetID="22" presetClass="entr" presetSubtype="1" fill="hold" nodeType="withEffect">
                                  <p:stCondLst>
                                    <p:cond delay="0"/>
                                  </p:stCondLst>
                                  <p:childTnLst>
                                    <p:set>
                                      <p:cBhvr>
                                        <p:cTn id="70" dur="1" fill="hold">
                                          <p:stCondLst>
                                            <p:cond delay="0"/>
                                          </p:stCondLst>
                                        </p:cTn>
                                        <p:tgtEl>
                                          <p:spTgt spid="39"/>
                                        </p:tgtEl>
                                        <p:attrNameLst>
                                          <p:attrName>style.visibility</p:attrName>
                                        </p:attrNameLst>
                                      </p:cBhvr>
                                      <p:to>
                                        <p:strVal val="visible"/>
                                      </p:to>
                                    </p:set>
                                    <p:animEffect transition="in" filter="wipe(up)">
                                      <p:cBhvr>
                                        <p:cTn id="71" dur="500"/>
                                        <p:tgtEl>
                                          <p:spTgt spid="39"/>
                                        </p:tgtEl>
                                      </p:cBhvr>
                                    </p:animEffect>
                                  </p:childTnLst>
                                </p:cTn>
                              </p:par>
                              <p:par>
                                <p:cTn id="72" presetID="22" presetClass="entr" presetSubtype="1" fill="hold" nodeType="withEffect">
                                  <p:stCondLst>
                                    <p:cond delay="0"/>
                                  </p:stCondLst>
                                  <p:childTnLst>
                                    <p:set>
                                      <p:cBhvr>
                                        <p:cTn id="73" dur="1" fill="hold">
                                          <p:stCondLst>
                                            <p:cond delay="0"/>
                                          </p:stCondLst>
                                        </p:cTn>
                                        <p:tgtEl>
                                          <p:spTgt spid="40"/>
                                        </p:tgtEl>
                                        <p:attrNameLst>
                                          <p:attrName>style.visibility</p:attrName>
                                        </p:attrNameLst>
                                      </p:cBhvr>
                                      <p:to>
                                        <p:strVal val="visible"/>
                                      </p:to>
                                    </p:set>
                                    <p:animEffect transition="in" filter="wipe(up)">
                                      <p:cBhvr>
                                        <p:cTn id="74" dur="500"/>
                                        <p:tgtEl>
                                          <p:spTgt spid="40"/>
                                        </p:tgtEl>
                                      </p:cBhvr>
                                    </p:animEffect>
                                  </p:childTnLst>
                                </p:cTn>
                              </p:par>
                              <p:par>
                                <p:cTn id="75" presetID="22" presetClass="entr" presetSubtype="1" fill="hold" nodeType="withEffect">
                                  <p:stCondLst>
                                    <p:cond delay="0"/>
                                  </p:stCondLst>
                                  <p:childTnLst>
                                    <p:set>
                                      <p:cBhvr>
                                        <p:cTn id="76" dur="1" fill="hold">
                                          <p:stCondLst>
                                            <p:cond delay="0"/>
                                          </p:stCondLst>
                                        </p:cTn>
                                        <p:tgtEl>
                                          <p:spTgt spid="41"/>
                                        </p:tgtEl>
                                        <p:attrNameLst>
                                          <p:attrName>style.visibility</p:attrName>
                                        </p:attrNameLst>
                                      </p:cBhvr>
                                      <p:to>
                                        <p:strVal val="visible"/>
                                      </p:to>
                                    </p:set>
                                    <p:animEffect transition="in" filter="wipe(up)">
                                      <p:cBhvr>
                                        <p:cTn id="77" dur="500"/>
                                        <p:tgtEl>
                                          <p:spTgt spid="41"/>
                                        </p:tgtEl>
                                      </p:cBhvr>
                                    </p:animEffect>
                                  </p:childTnLst>
                                </p:cTn>
                              </p:par>
                              <p:par>
                                <p:cTn id="78" presetID="22" presetClass="entr" presetSubtype="1" fill="hold" nodeType="withEffect">
                                  <p:stCondLst>
                                    <p:cond delay="0"/>
                                  </p:stCondLst>
                                  <p:childTnLst>
                                    <p:set>
                                      <p:cBhvr>
                                        <p:cTn id="79" dur="1" fill="hold">
                                          <p:stCondLst>
                                            <p:cond delay="0"/>
                                          </p:stCondLst>
                                        </p:cTn>
                                        <p:tgtEl>
                                          <p:spTgt spid="42"/>
                                        </p:tgtEl>
                                        <p:attrNameLst>
                                          <p:attrName>style.visibility</p:attrName>
                                        </p:attrNameLst>
                                      </p:cBhvr>
                                      <p:to>
                                        <p:strVal val="visible"/>
                                      </p:to>
                                    </p:set>
                                    <p:animEffect transition="in" filter="wipe(up)">
                                      <p:cBhvr>
                                        <p:cTn id="80" dur="500"/>
                                        <p:tgtEl>
                                          <p:spTgt spid="42"/>
                                        </p:tgtEl>
                                      </p:cBhvr>
                                    </p:animEffect>
                                  </p:childTnLst>
                                </p:cTn>
                              </p:par>
                              <p:par>
                                <p:cTn id="81" presetID="22" presetClass="entr" presetSubtype="1" fill="hold" nodeType="withEffect">
                                  <p:stCondLst>
                                    <p:cond delay="0"/>
                                  </p:stCondLst>
                                  <p:childTnLst>
                                    <p:set>
                                      <p:cBhvr>
                                        <p:cTn id="82" dur="1" fill="hold">
                                          <p:stCondLst>
                                            <p:cond delay="0"/>
                                          </p:stCondLst>
                                        </p:cTn>
                                        <p:tgtEl>
                                          <p:spTgt spid="43"/>
                                        </p:tgtEl>
                                        <p:attrNameLst>
                                          <p:attrName>style.visibility</p:attrName>
                                        </p:attrNameLst>
                                      </p:cBhvr>
                                      <p:to>
                                        <p:strVal val="visible"/>
                                      </p:to>
                                    </p:set>
                                    <p:animEffect transition="in" filter="wipe(up)">
                                      <p:cBhvr>
                                        <p:cTn id="83" dur="500"/>
                                        <p:tgtEl>
                                          <p:spTgt spid="43"/>
                                        </p:tgtEl>
                                      </p:cBhvr>
                                    </p:animEffect>
                                  </p:childTnLst>
                                </p:cTn>
                              </p:par>
                              <p:par>
                                <p:cTn id="84" presetID="22" presetClass="entr" presetSubtype="1" fill="hold" nodeType="withEffect">
                                  <p:stCondLst>
                                    <p:cond delay="0"/>
                                  </p:stCondLst>
                                  <p:childTnLst>
                                    <p:set>
                                      <p:cBhvr>
                                        <p:cTn id="85" dur="1" fill="hold">
                                          <p:stCondLst>
                                            <p:cond delay="0"/>
                                          </p:stCondLst>
                                        </p:cTn>
                                        <p:tgtEl>
                                          <p:spTgt spid="44"/>
                                        </p:tgtEl>
                                        <p:attrNameLst>
                                          <p:attrName>style.visibility</p:attrName>
                                        </p:attrNameLst>
                                      </p:cBhvr>
                                      <p:to>
                                        <p:strVal val="visible"/>
                                      </p:to>
                                    </p:set>
                                    <p:animEffect transition="in" filter="wipe(up)">
                                      <p:cBhvr>
                                        <p:cTn id="86" dur="500"/>
                                        <p:tgtEl>
                                          <p:spTgt spid="44"/>
                                        </p:tgtEl>
                                      </p:cBhvr>
                                    </p:animEffect>
                                  </p:childTnLst>
                                </p:cTn>
                              </p:par>
                              <p:par>
                                <p:cTn id="87" presetID="22" presetClass="entr" presetSubtype="1" fill="hold" nodeType="withEffect">
                                  <p:stCondLst>
                                    <p:cond delay="0"/>
                                  </p:stCondLst>
                                  <p:childTnLst>
                                    <p:set>
                                      <p:cBhvr>
                                        <p:cTn id="88" dur="1" fill="hold">
                                          <p:stCondLst>
                                            <p:cond delay="0"/>
                                          </p:stCondLst>
                                        </p:cTn>
                                        <p:tgtEl>
                                          <p:spTgt spid="45"/>
                                        </p:tgtEl>
                                        <p:attrNameLst>
                                          <p:attrName>style.visibility</p:attrName>
                                        </p:attrNameLst>
                                      </p:cBhvr>
                                      <p:to>
                                        <p:strVal val="visible"/>
                                      </p:to>
                                    </p:set>
                                    <p:animEffect transition="in" filter="wipe(up)">
                                      <p:cBhvr>
                                        <p:cTn id="89" dur="500"/>
                                        <p:tgtEl>
                                          <p:spTgt spid="45"/>
                                        </p:tgtEl>
                                      </p:cBhvr>
                                    </p:animEffect>
                                  </p:childTnLst>
                                </p:cTn>
                              </p:par>
                              <p:par>
                                <p:cTn id="90" presetID="22" presetClass="entr" presetSubtype="1" fill="hold" nodeType="withEffect">
                                  <p:stCondLst>
                                    <p:cond delay="0"/>
                                  </p:stCondLst>
                                  <p:childTnLst>
                                    <p:set>
                                      <p:cBhvr>
                                        <p:cTn id="91" dur="1" fill="hold">
                                          <p:stCondLst>
                                            <p:cond delay="0"/>
                                          </p:stCondLst>
                                        </p:cTn>
                                        <p:tgtEl>
                                          <p:spTgt spid="46"/>
                                        </p:tgtEl>
                                        <p:attrNameLst>
                                          <p:attrName>style.visibility</p:attrName>
                                        </p:attrNameLst>
                                      </p:cBhvr>
                                      <p:to>
                                        <p:strVal val="visible"/>
                                      </p:to>
                                    </p:set>
                                    <p:animEffect transition="in" filter="wipe(up)">
                                      <p:cBhvr>
                                        <p:cTn id="92" dur="500"/>
                                        <p:tgtEl>
                                          <p:spTgt spid="46"/>
                                        </p:tgtEl>
                                      </p:cBhvr>
                                    </p:animEffect>
                                  </p:childTnLst>
                                </p:cTn>
                              </p:par>
                              <p:par>
                                <p:cTn id="93" presetID="22" presetClass="entr" presetSubtype="1" fill="hold" nodeType="withEffect">
                                  <p:stCondLst>
                                    <p:cond delay="0"/>
                                  </p:stCondLst>
                                  <p:childTnLst>
                                    <p:set>
                                      <p:cBhvr>
                                        <p:cTn id="94" dur="1" fill="hold">
                                          <p:stCondLst>
                                            <p:cond delay="0"/>
                                          </p:stCondLst>
                                        </p:cTn>
                                        <p:tgtEl>
                                          <p:spTgt spid="47"/>
                                        </p:tgtEl>
                                        <p:attrNameLst>
                                          <p:attrName>style.visibility</p:attrName>
                                        </p:attrNameLst>
                                      </p:cBhvr>
                                      <p:to>
                                        <p:strVal val="visible"/>
                                      </p:to>
                                    </p:set>
                                    <p:animEffect transition="in" filter="wipe(up)">
                                      <p:cBhvr>
                                        <p:cTn id="95" dur="500"/>
                                        <p:tgtEl>
                                          <p:spTgt spid="47"/>
                                        </p:tgtEl>
                                      </p:cBhvr>
                                    </p:animEffect>
                                  </p:childTnLst>
                                </p:cTn>
                              </p:par>
                              <p:par>
                                <p:cTn id="96" presetID="22" presetClass="entr" presetSubtype="1" fill="hold" nodeType="withEffect">
                                  <p:stCondLst>
                                    <p:cond delay="0"/>
                                  </p:stCondLst>
                                  <p:childTnLst>
                                    <p:set>
                                      <p:cBhvr>
                                        <p:cTn id="97" dur="1" fill="hold">
                                          <p:stCondLst>
                                            <p:cond delay="0"/>
                                          </p:stCondLst>
                                        </p:cTn>
                                        <p:tgtEl>
                                          <p:spTgt spid="48"/>
                                        </p:tgtEl>
                                        <p:attrNameLst>
                                          <p:attrName>style.visibility</p:attrName>
                                        </p:attrNameLst>
                                      </p:cBhvr>
                                      <p:to>
                                        <p:strVal val="visible"/>
                                      </p:to>
                                    </p:set>
                                    <p:animEffect transition="in" filter="wipe(up)">
                                      <p:cBhvr>
                                        <p:cTn id="98" dur="500"/>
                                        <p:tgtEl>
                                          <p:spTgt spid="48"/>
                                        </p:tgtEl>
                                      </p:cBhvr>
                                    </p:animEffect>
                                  </p:childTnLst>
                                </p:cTn>
                              </p:par>
                              <p:par>
                                <p:cTn id="99" presetID="22" presetClass="entr" presetSubtype="1" fill="hold" nodeType="withEffect">
                                  <p:stCondLst>
                                    <p:cond delay="0"/>
                                  </p:stCondLst>
                                  <p:childTnLst>
                                    <p:set>
                                      <p:cBhvr>
                                        <p:cTn id="100" dur="1" fill="hold">
                                          <p:stCondLst>
                                            <p:cond delay="0"/>
                                          </p:stCondLst>
                                        </p:cTn>
                                        <p:tgtEl>
                                          <p:spTgt spid="49"/>
                                        </p:tgtEl>
                                        <p:attrNameLst>
                                          <p:attrName>style.visibility</p:attrName>
                                        </p:attrNameLst>
                                      </p:cBhvr>
                                      <p:to>
                                        <p:strVal val="visible"/>
                                      </p:to>
                                    </p:set>
                                    <p:animEffect transition="in" filter="wipe(up)">
                                      <p:cBhvr>
                                        <p:cTn id="101" dur="500"/>
                                        <p:tgtEl>
                                          <p:spTgt spid="49"/>
                                        </p:tgtEl>
                                      </p:cBhvr>
                                    </p:animEffect>
                                  </p:childTnLst>
                                </p:cTn>
                              </p:par>
                              <p:par>
                                <p:cTn id="102" presetID="22" presetClass="entr" presetSubtype="1" fill="hold" nodeType="withEffect">
                                  <p:stCondLst>
                                    <p:cond delay="0"/>
                                  </p:stCondLst>
                                  <p:childTnLst>
                                    <p:set>
                                      <p:cBhvr>
                                        <p:cTn id="103" dur="1" fill="hold">
                                          <p:stCondLst>
                                            <p:cond delay="0"/>
                                          </p:stCondLst>
                                        </p:cTn>
                                        <p:tgtEl>
                                          <p:spTgt spid="50"/>
                                        </p:tgtEl>
                                        <p:attrNameLst>
                                          <p:attrName>style.visibility</p:attrName>
                                        </p:attrNameLst>
                                      </p:cBhvr>
                                      <p:to>
                                        <p:strVal val="visible"/>
                                      </p:to>
                                    </p:set>
                                    <p:animEffect transition="in" filter="wipe(up)">
                                      <p:cBhvr>
                                        <p:cTn id="104" dur="500"/>
                                        <p:tgtEl>
                                          <p:spTgt spid="50"/>
                                        </p:tgtEl>
                                      </p:cBhvr>
                                    </p:animEffect>
                                  </p:childTnLst>
                                </p:cTn>
                              </p:par>
                              <p:par>
                                <p:cTn id="105" presetID="22" presetClass="entr" presetSubtype="1" fill="hold" nodeType="withEffect">
                                  <p:stCondLst>
                                    <p:cond delay="0"/>
                                  </p:stCondLst>
                                  <p:childTnLst>
                                    <p:set>
                                      <p:cBhvr>
                                        <p:cTn id="106" dur="1" fill="hold">
                                          <p:stCondLst>
                                            <p:cond delay="0"/>
                                          </p:stCondLst>
                                        </p:cTn>
                                        <p:tgtEl>
                                          <p:spTgt spid="51"/>
                                        </p:tgtEl>
                                        <p:attrNameLst>
                                          <p:attrName>style.visibility</p:attrName>
                                        </p:attrNameLst>
                                      </p:cBhvr>
                                      <p:to>
                                        <p:strVal val="visible"/>
                                      </p:to>
                                    </p:set>
                                    <p:animEffect transition="in" filter="wipe(up)">
                                      <p:cBhvr>
                                        <p:cTn id="107" dur="500"/>
                                        <p:tgtEl>
                                          <p:spTgt spid="51"/>
                                        </p:tgtEl>
                                      </p:cBhvr>
                                    </p:animEffect>
                                  </p:childTnLst>
                                </p:cTn>
                              </p:par>
                              <p:par>
                                <p:cTn id="108" presetID="22" presetClass="entr" presetSubtype="1" fill="hold" nodeType="withEffect">
                                  <p:stCondLst>
                                    <p:cond delay="0"/>
                                  </p:stCondLst>
                                  <p:childTnLst>
                                    <p:set>
                                      <p:cBhvr>
                                        <p:cTn id="109" dur="1" fill="hold">
                                          <p:stCondLst>
                                            <p:cond delay="0"/>
                                          </p:stCondLst>
                                        </p:cTn>
                                        <p:tgtEl>
                                          <p:spTgt spid="52"/>
                                        </p:tgtEl>
                                        <p:attrNameLst>
                                          <p:attrName>style.visibility</p:attrName>
                                        </p:attrNameLst>
                                      </p:cBhvr>
                                      <p:to>
                                        <p:strVal val="visible"/>
                                      </p:to>
                                    </p:set>
                                    <p:animEffect transition="in" filter="wipe(up)">
                                      <p:cBhvr>
                                        <p:cTn id="110" dur="500"/>
                                        <p:tgtEl>
                                          <p:spTgt spid="52"/>
                                        </p:tgtEl>
                                      </p:cBhvr>
                                    </p:animEffect>
                                  </p:childTnLst>
                                </p:cTn>
                              </p:par>
                              <p:par>
                                <p:cTn id="111" presetID="22" presetClass="entr" presetSubtype="1" fill="hold" nodeType="withEffect">
                                  <p:stCondLst>
                                    <p:cond delay="0"/>
                                  </p:stCondLst>
                                  <p:childTnLst>
                                    <p:set>
                                      <p:cBhvr>
                                        <p:cTn id="112" dur="1" fill="hold">
                                          <p:stCondLst>
                                            <p:cond delay="0"/>
                                          </p:stCondLst>
                                        </p:cTn>
                                        <p:tgtEl>
                                          <p:spTgt spid="53"/>
                                        </p:tgtEl>
                                        <p:attrNameLst>
                                          <p:attrName>style.visibility</p:attrName>
                                        </p:attrNameLst>
                                      </p:cBhvr>
                                      <p:to>
                                        <p:strVal val="visible"/>
                                      </p:to>
                                    </p:set>
                                    <p:animEffect transition="in" filter="wipe(up)">
                                      <p:cBhvr>
                                        <p:cTn id="113" dur="500"/>
                                        <p:tgtEl>
                                          <p:spTgt spid="53"/>
                                        </p:tgtEl>
                                      </p:cBhvr>
                                    </p:animEffect>
                                  </p:childTnLst>
                                </p:cTn>
                              </p:par>
                              <p:par>
                                <p:cTn id="114" presetID="22" presetClass="entr" presetSubtype="1" fill="hold" nodeType="withEffect">
                                  <p:stCondLst>
                                    <p:cond delay="0"/>
                                  </p:stCondLst>
                                  <p:childTnLst>
                                    <p:set>
                                      <p:cBhvr>
                                        <p:cTn id="115" dur="1" fill="hold">
                                          <p:stCondLst>
                                            <p:cond delay="0"/>
                                          </p:stCondLst>
                                        </p:cTn>
                                        <p:tgtEl>
                                          <p:spTgt spid="54"/>
                                        </p:tgtEl>
                                        <p:attrNameLst>
                                          <p:attrName>style.visibility</p:attrName>
                                        </p:attrNameLst>
                                      </p:cBhvr>
                                      <p:to>
                                        <p:strVal val="visible"/>
                                      </p:to>
                                    </p:set>
                                    <p:animEffect transition="in" filter="wipe(up)">
                                      <p:cBhvr>
                                        <p:cTn id="116" dur="500"/>
                                        <p:tgtEl>
                                          <p:spTgt spid="54"/>
                                        </p:tgtEl>
                                      </p:cBhvr>
                                    </p:animEffect>
                                  </p:childTnLst>
                                </p:cTn>
                              </p:par>
                              <p:par>
                                <p:cTn id="117" presetID="22" presetClass="entr" presetSubtype="1" fill="hold" nodeType="withEffect">
                                  <p:stCondLst>
                                    <p:cond delay="0"/>
                                  </p:stCondLst>
                                  <p:childTnLst>
                                    <p:set>
                                      <p:cBhvr>
                                        <p:cTn id="118" dur="1" fill="hold">
                                          <p:stCondLst>
                                            <p:cond delay="0"/>
                                          </p:stCondLst>
                                        </p:cTn>
                                        <p:tgtEl>
                                          <p:spTgt spid="55"/>
                                        </p:tgtEl>
                                        <p:attrNameLst>
                                          <p:attrName>style.visibility</p:attrName>
                                        </p:attrNameLst>
                                      </p:cBhvr>
                                      <p:to>
                                        <p:strVal val="visible"/>
                                      </p:to>
                                    </p:set>
                                    <p:animEffect transition="in" filter="wipe(up)">
                                      <p:cBhvr>
                                        <p:cTn id="119" dur="500"/>
                                        <p:tgtEl>
                                          <p:spTgt spid="55"/>
                                        </p:tgtEl>
                                      </p:cBhvr>
                                    </p:animEffect>
                                  </p:childTnLst>
                                </p:cTn>
                              </p:par>
                              <p:par>
                                <p:cTn id="120" presetID="22" presetClass="entr" presetSubtype="1" fill="hold" nodeType="withEffect">
                                  <p:stCondLst>
                                    <p:cond delay="0"/>
                                  </p:stCondLst>
                                  <p:childTnLst>
                                    <p:set>
                                      <p:cBhvr>
                                        <p:cTn id="121" dur="1" fill="hold">
                                          <p:stCondLst>
                                            <p:cond delay="0"/>
                                          </p:stCondLst>
                                        </p:cTn>
                                        <p:tgtEl>
                                          <p:spTgt spid="56"/>
                                        </p:tgtEl>
                                        <p:attrNameLst>
                                          <p:attrName>style.visibility</p:attrName>
                                        </p:attrNameLst>
                                      </p:cBhvr>
                                      <p:to>
                                        <p:strVal val="visible"/>
                                      </p:to>
                                    </p:set>
                                    <p:animEffect transition="in" filter="wipe(up)">
                                      <p:cBhvr>
                                        <p:cTn id="122" dur="500"/>
                                        <p:tgtEl>
                                          <p:spTgt spid="56"/>
                                        </p:tgtEl>
                                      </p:cBhvr>
                                    </p:animEffect>
                                  </p:childTnLst>
                                </p:cTn>
                              </p:par>
                              <p:par>
                                <p:cTn id="123" presetID="22" presetClass="entr" presetSubtype="1" fill="hold" nodeType="withEffect">
                                  <p:stCondLst>
                                    <p:cond delay="0"/>
                                  </p:stCondLst>
                                  <p:childTnLst>
                                    <p:set>
                                      <p:cBhvr>
                                        <p:cTn id="124" dur="1" fill="hold">
                                          <p:stCondLst>
                                            <p:cond delay="0"/>
                                          </p:stCondLst>
                                        </p:cTn>
                                        <p:tgtEl>
                                          <p:spTgt spid="57"/>
                                        </p:tgtEl>
                                        <p:attrNameLst>
                                          <p:attrName>style.visibility</p:attrName>
                                        </p:attrNameLst>
                                      </p:cBhvr>
                                      <p:to>
                                        <p:strVal val="visible"/>
                                      </p:to>
                                    </p:set>
                                    <p:animEffect transition="in" filter="wipe(up)">
                                      <p:cBhvr>
                                        <p:cTn id="125" dur="500"/>
                                        <p:tgtEl>
                                          <p:spTgt spid="57"/>
                                        </p:tgtEl>
                                      </p:cBhvr>
                                    </p:animEffect>
                                  </p:childTnLst>
                                </p:cTn>
                              </p:par>
                              <p:par>
                                <p:cTn id="126" presetID="22" presetClass="entr" presetSubtype="1" fill="hold" nodeType="withEffect">
                                  <p:stCondLst>
                                    <p:cond delay="0"/>
                                  </p:stCondLst>
                                  <p:childTnLst>
                                    <p:set>
                                      <p:cBhvr>
                                        <p:cTn id="127" dur="1" fill="hold">
                                          <p:stCondLst>
                                            <p:cond delay="0"/>
                                          </p:stCondLst>
                                        </p:cTn>
                                        <p:tgtEl>
                                          <p:spTgt spid="58"/>
                                        </p:tgtEl>
                                        <p:attrNameLst>
                                          <p:attrName>style.visibility</p:attrName>
                                        </p:attrNameLst>
                                      </p:cBhvr>
                                      <p:to>
                                        <p:strVal val="visible"/>
                                      </p:to>
                                    </p:set>
                                    <p:animEffect transition="in" filter="wipe(up)">
                                      <p:cBhvr>
                                        <p:cTn id="128" dur="500"/>
                                        <p:tgtEl>
                                          <p:spTgt spid="58"/>
                                        </p:tgtEl>
                                      </p:cBhvr>
                                    </p:animEffect>
                                  </p:childTnLst>
                                </p:cTn>
                              </p:par>
                              <p:par>
                                <p:cTn id="129" presetID="22" presetClass="entr" presetSubtype="1" fill="hold" nodeType="withEffect">
                                  <p:stCondLst>
                                    <p:cond delay="0"/>
                                  </p:stCondLst>
                                  <p:childTnLst>
                                    <p:set>
                                      <p:cBhvr>
                                        <p:cTn id="130" dur="1" fill="hold">
                                          <p:stCondLst>
                                            <p:cond delay="0"/>
                                          </p:stCondLst>
                                        </p:cTn>
                                        <p:tgtEl>
                                          <p:spTgt spid="59"/>
                                        </p:tgtEl>
                                        <p:attrNameLst>
                                          <p:attrName>style.visibility</p:attrName>
                                        </p:attrNameLst>
                                      </p:cBhvr>
                                      <p:to>
                                        <p:strVal val="visible"/>
                                      </p:to>
                                    </p:set>
                                    <p:animEffect transition="in" filter="wipe(up)">
                                      <p:cBhvr>
                                        <p:cTn id="131" dur="500"/>
                                        <p:tgtEl>
                                          <p:spTgt spid="59"/>
                                        </p:tgtEl>
                                      </p:cBhvr>
                                    </p:animEffect>
                                  </p:childTnLst>
                                </p:cTn>
                              </p:par>
                              <p:par>
                                <p:cTn id="132" presetID="22" presetClass="entr" presetSubtype="1" fill="hold" nodeType="withEffect">
                                  <p:stCondLst>
                                    <p:cond delay="0"/>
                                  </p:stCondLst>
                                  <p:childTnLst>
                                    <p:set>
                                      <p:cBhvr>
                                        <p:cTn id="133" dur="1" fill="hold">
                                          <p:stCondLst>
                                            <p:cond delay="0"/>
                                          </p:stCondLst>
                                        </p:cTn>
                                        <p:tgtEl>
                                          <p:spTgt spid="60"/>
                                        </p:tgtEl>
                                        <p:attrNameLst>
                                          <p:attrName>style.visibility</p:attrName>
                                        </p:attrNameLst>
                                      </p:cBhvr>
                                      <p:to>
                                        <p:strVal val="visible"/>
                                      </p:to>
                                    </p:set>
                                    <p:animEffect transition="in" filter="wipe(up)">
                                      <p:cBhvr>
                                        <p:cTn id="134" dur="500"/>
                                        <p:tgtEl>
                                          <p:spTgt spid="60"/>
                                        </p:tgtEl>
                                      </p:cBhvr>
                                    </p:animEffect>
                                  </p:childTnLst>
                                </p:cTn>
                              </p:par>
                              <p:par>
                                <p:cTn id="135" presetID="22" presetClass="entr" presetSubtype="1" fill="hold" nodeType="withEffect">
                                  <p:stCondLst>
                                    <p:cond delay="0"/>
                                  </p:stCondLst>
                                  <p:childTnLst>
                                    <p:set>
                                      <p:cBhvr>
                                        <p:cTn id="136" dur="1" fill="hold">
                                          <p:stCondLst>
                                            <p:cond delay="0"/>
                                          </p:stCondLst>
                                        </p:cTn>
                                        <p:tgtEl>
                                          <p:spTgt spid="61"/>
                                        </p:tgtEl>
                                        <p:attrNameLst>
                                          <p:attrName>style.visibility</p:attrName>
                                        </p:attrNameLst>
                                      </p:cBhvr>
                                      <p:to>
                                        <p:strVal val="visible"/>
                                      </p:to>
                                    </p:set>
                                    <p:animEffect transition="in" filter="wipe(up)">
                                      <p:cBhvr>
                                        <p:cTn id="137" dur="500"/>
                                        <p:tgtEl>
                                          <p:spTgt spid="61"/>
                                        </p:tgtEl>
                                      </p:cBhvr>
                                    </p:animEffect>
                                  </p:childTnLst>
                                </p:cTn>
                              </p:par>
                              <p:par>
                                <p:cTn id="138" presetID="22" presetClass="entr" presetSubtype="1" fill="hold" nodeType="withEffect">
                                  <p:stCondLst>
                                    <p:cond delay="0"/>
                                  </p:stCondLst>
                                  <p:childTnLst>
                                    <p:set>
                                      <p:cBhvr>
                                        <p:cTn id="139" dur="1" fill="hold">
                                          <p:stCondLst>
                                            <p:cond delay="0"/>
                                          </p:stCondLst>
                                        </p:cTn>
                                        <p:tgtEl>
                                          <p:spTgt spid="62"/>
                                        </p:tgtEl>
                                        <p:attrNameLst>
                                          <p:attrName>style.visibility</p:attrName>
                                        </p:attrNameLst>
                                      </p:cBhvr>
                                      <p:to>
                                        <p:strVal val="visible"/>
                                      </p:to>
                                    </p:set>
                                    <p:animEffect transition="in" filter="wipe(up)">
                                      <p:cBhvr>
                                        <p:cTn id="140" dur="500"/>
                                        <p:tgtEl>
                                          <p:spTgt spid="62"/>
                                        </p:tgtEl>
                                      </p:cBhvr>
                                    </p:animEffect>
                                  </p:childTnLst>
                                </p:cTn>
                              </p:par>
                              <p:par>
                                <p:cTn id="141" presetID="22" presetClass="entr" presetSubtype="1" fill="hold" nodeType="withEffect">
                                  <p:stCondLst>
                                    <p:cond delay="0"/>
                                  </p:stCondLst>
                                  <p:childTnLst>
                                    <p:set>
                                      <p:cBhvr>
                                        <p:cTn id="142" dur="1" fill="hold">
                                          <p:stCondLst>
                                            <p:cond delay="0"/>
                                          </p:stCondLst>
                                        </p:cTn>
                                        <p:tgtEl>
                                          <p:spTgt spid="63"/>
                                        </p:tgtEl>
                                        <p:attrNameLst>
                                          <p:attrName>style.visibility</p:attrName>
                                        </p:attrNameLst>
                                      </p:cBhvr>
                                      <p:to>
                                        <p:strVal val="visible"/>
                                      </p:to>
                                    </p:set>
                                    <p:animEffect transition="in" filter="wipe(up)">
                                      <p:cBhvr>
                                        <p:cTn id="143" dur="500"/>
                                        <p:tgtEl>
                                          <p:spTgt spid="63"/>
                                        </p:tgtEl>
                                      </p:cBhvr>
                                    </p:animEffect>
                                  </p:childTnLst>
                                </p:cTn>
                              </p:par>
                              <p:par>
                                <p:cTn id="144" presetID="22" presetClass="entr" presetSubtype="1" fill="hold" nodeType="withEffect">
                                  <p:stCondLst>
                                    <p:cond delay="0"/>
                                  </p:stCondLst>
                                  <p:childTnLst>
                                    <p:set>
                                      <p:cBhvr>
                                        <p:cTn id="145" dur="1" fill="hold">
                                          <p:stCondLst>
                                            <p:cond delay="0"/>
                                          </p:stCondLst>
                                        </p:cTn>
                                        <p:tgtEl>
                                          <p:spTgt spid="64"/>
                                        </p:tgtEl>
                                        <p:attrNameLst>
                                          <p:attrName>style.visibility</p:attrName>
                                        </p:attrNameLst>
                                      </p:cBhvr>
                                      <p:to>
                                        <p:strVal val="visible"/>
                                      </p:to>
                                    </p:set>
                                    <p:animEffect transition="in" filter="wipe(up)">
                                      <p:cBhvr>
                                        <p:cTn id="146" dur="500"/>
                                        <p:tgtEl>
                                          <p:spTgt spid="64"/>
                                        </p:tgtEl>
                                      </p:cBhvr>
                                    </p:animEffect>
                                  </p:childTnLst>
                                </p:cTn>
                              </p:par>
                              <p:par>
                                <p:cTn id="147" presetID="22" presetClass="entr" presetSubtype="1" fill="hold" nodeType="withEffect">
                                  <p:stCondLst>
                                    <p:cond delay="0"/>
                                  </p:stCondLst>
                                  <p:childTnLst>
                                    <p:set>
                                      <p:cBhvr>
                                        <p:cTn id="148" dur="1" fill="hold">
                                          <p:stCondLst>
                                            <p:cond delay="0"/>
                                          </p:stCondLst>
                                        </p:cTn>
                                        <p:tgtEl>
                                          <p:spTgt spid="65"/>
                                        </p:tgtEl>
                                        <p:attrNameLst>
                                          <p:attrName>style.visibility</p:attrName>
                                        </p:attrNameLst>
                                      </p:cBhvr>
                                      <p:to>
                                        <p:strVal val="visible"/>
                                      </p:to>
                                    </p:set>
                                    <p:animEffect transition="in" filter="wipe(up)">
                                      <p:cBhvr>
                                        <p:cTn id="149" dur="500"/>
                                        <p:tgtEl>
                                          <p:spTgt spid="65"/>
                                        </p:tgtEl>
                                      </p:cBhvr>
                                    </p:animEffect>
                                  </p:childTnLst>
                                </p:cTn>
                              </p:par>
                              <p:par>
                                <p:cTn id="150" presetID="22" presetClass="entr" presetSubtype="1" fill="hold" nodeType="withEffect">
                                  <p:stCondLst>
                                    <p:cond delay="0"/>
                                  </p:stCondLst>
                                  <p:childTnLst>
                                    <p:set>
                                      <p:cBhvr>
                                        <p:cTn id="151" dur="1" fill="hold">
                                          <p:stCondLst>
                                            <p:cond delay="0"/>
                                          </p:stCondLst>
                                        </p:cTn>
                                        <p:tgtEl>
                                          <p:spTgt spid="66"/>
                                        </p:tgtEl>
                                        <p:attrNameLst>
                                          <p:attrName>style.visibility</p:attrName>
                                        </p:attrNameLst>
                                      </p:cBhvr>
                                      <p:to>
                                        <p:strVal val="visible"/>
                                      </p:to>
                                    </p:set>
                                    <p:animEffect transition="in" filter="wipe(up)">
                                      <p:cBhvr>
                                        <p:cTn id="152" dur="500"/>
                                        <p:tgtEl>
                                          <p:spTgt spid="66"/>
                                        </p:tgtEl>
                                      </p:cBhvr>
                                    </p:animEffect>
                                  </p:childTnLst>
                                </p:cTn>
                              </p:par>
                              <p:par>
                                <p:cTn id="153" presetID="22" presetClass="entr" presetSubtype="1" fill="hold" nodeType="withEffect">
                                  <p:stCondLst>
                                    <p:cond delay="0"/>
                                  </p:stCondLst>
                                  <p:childTnLst>
                                    <p:set>
                                      <p:cBhvr>
                                        <p:cTn id="154" dur="1" fill="hold">
                                          <p:stCondLst>
                                            <p:cond delay="0"/>
                                          </p:stCondLst>
                                        </p:cTn>
                                        <p:tgtEl>
                                          <p:spTgt spid="67"/>
                                        </p:tgtEl>
                                        <p:attrNameLst>
                                          <p:attrName>style.visibility</p:attrName>
                                        </p:attrNameLst>
                                      </p:cBhvr>
                                      <p:to>
                                        <p:strVal val="visible"/>
                                      </p:to>
                                    </p:set>
                                    <p:animEffect transition="in" filter="wipe(up)">
                                      <p:cBhvr>
                                        <p:cTn id="155" dur="500"/>
                                        <p:tgtEl>
                                          <p:spTgt spid="67"/>
                                        </p:tgtEl>
                                      </p:cBhvr>
                                    </p:animEffect>
                                  </p:childTnLst>
                                </p:cTn>
                              </p:par>
                              <p:par>
                                <p:cTn id="156" presetID="22" presetClass="entr" presetSubtype="1" fill="hold" nodeType="withEffect">
                                  <p:stCondLst>
                                    <p:cond delay="0"/>
                                  </p:stCondLst>
                                  <p:childTnLst>
                                    <p:set>
                                      <p:cBhvr>
                                        <p:cTn id="157" dur="1" fill="hold">
                                          <p:stCondLst>
                                            <p:cond delay="0"/>
                                          </p:stCondLst>
                                        </p:cTn>
                                        <p:tgtEl>
                                          <p:spTgt spid="68"/>
                                        </p:tgtEl>
                                        <p:attrNameLst>
                                          <p:attrName>style.visibility</p:attrName>
                                        </p:attrNameLst>
                                      </p:cBhvr>
                                      <p:to>
                                        <p:strVal val="visible"/>
                                      </p:to>
                                    </p:set>
                                    <p:animEffect transition="in" filter="wipe(up)">
                                      <p:cBhvr>
                                        <p:cTn id="158" dur="500"/>
                                        <p:tgtEl>
                                          <p:spTgt spid="68"/>
                                        </p:tgtEl>
                                      </p:cBhvr>
                                    </p:animEffect>
                                  </p:childTnLst>
                                </p:cTn>
                              </p:par>
                            </p:childTnLst>
                          </p:cTn>
                        </p:par>
                        <p:par>
                          <p:cTn id="159" fill="hold">
                            <p:stCondLst>
                              <p:cond delay="1000"/>
                            </p:stCondLst>
                            <p:childTnLst>
                              <p:par>
                                <p:cTn id="160" presetID="9" presetClass="entr" presetSubtype="0" fill="hold" nodeType="afterEffect">
                                  <p:stCondLst>
                                    <p:cond delay="0"/>
                                  </p:stCondLst>
                                  <p:childTnLst>
                                    <p:set>
                                      <p:cBhvr>
                                        <p:cTn id="161" dur="1" fill="hold">
                                          <p:stCondLst>
                                            <p:cond delay="0"/>
                                          </p:stCondLst>
                                        </p:cTn>
                                        <p:tgtEl>
                                          <p:spTgt spid="22"/>
                                        </p:tgtEl>
                                        <p:attrNameLst>
                                          <p:attrName>style.visibility</p:attrName>
                                        </p:attrNameLst>
                                      </p:cBhvr>
                                      <p:to>
                                        <p:strVal val="visible"/>
                                      </p:to>
                                    </p:set>
                                    <p:animEffect transition="in" filter="dissolve">
                                      <p:cBhvr>
                                        <p:cTn id="162" dur="500"/>
                                        <p:tgtEl>
                                          <p:spTgt spid="22"/>
                                        </p:tgtEl>
                                      </p:cBhvr>
                                    </p:animEffect>
                                  </p:childTnLst>
                                </p:cTn>
                              </p:par>
                            </p:childTnLst>
                          </p:cTn>
                        </p:par>
                      </p:childTnLst>
                    </p:cTn>
                  </p:par>
                  <p:par>
                    <p:cTn id="163" fill="hold">
                      <p:stCondLst>
                        <p:cond delay="indefinite"/>
                      </p:stCondLst>
                      <p:childTnLst>
                        <p:par>
                          <p:cTn id="164" fill="hold">
                            <p:stCondLst>
                              <p:cond delay="0"/>
                            </p:stCondLst>
                            <p:childTnLst>
                              <p:par>
                                <p:cTn id="165" presetID="1" presetClass="entr" presetSubtype="0" fill="hold" nodeType="clickEffect">
                                  <p:stCondLst>
                                    <p:cond delay="0"/>
                                  </p:stCondLst>
                                  <p:childTnLst>
                                    <p:set>
                                      <p:cBhvr>
                                        <p:cTn id="166" dur="1" fill="hold">
                                          <p:stCondLst>
                                            <p:cond delay="0"/>
                                          </p:stCondLst>
                                        </p:cTn>
                                        <p:tgtEl>
                                          <p:spTgt spid="167">
                                            <p:txEl>
                                              <p:pRg st="0" end="0"/>
                                            </p:txEl>
                                          </p:spTgt>
                                        </p:tgtEl>
                                        <p:attrNameLst>
                                          <p:attrName>style.visibility</p:attrName>
                                        </p:attrNameLst>
                                      </p:cBhvr>
                                      <p:to>
                                        <p:strVal val="visible"/>
                                      </p:to>
                                    </p:set>
                                  </p:childTnLst>
                                </p:cTn>
                              </p:par>
                            </p:childTnLst>
                          </p:cTn>
                        </p:par>
                      </p:childTnLst>
                    </p:cTn>
                  </p:par>
                  <p:par>
                    <p:cTn id="167" fill="hold">
                      <p:stCondLst>
                        <p:cond delay="indefinite"/>
                      </p:stCondLst>
                      <p:childTnLst>
                        <p:par>
                          <p:cTn id="168" fill="hold">
                            <p:stCondLst>
                              <p:cond delay="0"/>
                            </p:stCondLst>
                            <p:childTnLst>
                              <p:par>
                                <p:cTn id="169" presetID="1" presetClass="entr" presetSubtype="0" fill="hold" nodeType="clickEffect">
                                  <p:stCondLst>
                                    <p:cond delay="0"/>
                                  </p:stCondLst>
                                  <p:childTnLst>
                                    <p:set>
                                      <p:cBhvr>
                                        <p:cTn id="170" dur="1" fill="hold">
                                          <p:stCondLst>
                                            <p:cond delay="0"/>
                                          </p:stCondLst>
                                        </p:cTn>
                                        <p:tgtEl>
                                          <p:spTgt spid="167">
                                            <p:txEl>
                                              <p:pRg st="1" end="1"/>
                                            </p:txEl>
                                          </p:spTgt>
                                        </p:tgtEl>
                                        <p:attrNameLst>
                                          <p:attrName>style.visibility</p:attrName>
                                        </p:attrNameLst>
                                      </p:cBhvr>
                                      <p:to>
                                        <p:strVal val="visible"/>
                                      </p:to>
                                    </p:set>
                                  </p:childTnLst>
                                </p:cTn>
                              </p:par>
                            </p:childTnLst>
                          </p:cTn>
                        </p:par>
                      </p:childTnLst>
                    </p:cTn>
                  </p:par>
                  <p:par>
                    <p:cTn id="171" fill="hold">
                      <p:stCondLst>
                        <p:cond delay="indefinite"/>
                      </p:stCondLst>
                      <p:childTnLst>
                        <p:par>
                          <p:cTn id="172" fill="hold">
                            <p:stCondLst>
                              <p:cond delay="0"/>
                            </p:stCondLst>
                            <p:childTnLst>
                              <p:par>
                                <p:cTn id="173" presetID="1" presetClass="entr" presetSubtype="0" fill="hold" nodeType="clickEffect">
                                  <p:stCondLst>
                                    <p:cond delay="0"/>
                                  </p:stCondLst>
                                  <p:childTnLst>
                                    <p:set>
                                      <p:cBhvr>
                                        <p:cTn id="174" dur="1" fill="hold">
                                          <p:stCondLst>
                                            <p:cond delay="0"/>
                                          </p:stCondLst>
                                        </p:cTn>
                                        <p:tgtEl>
                                          <p:spTgt spid="16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animBg="1"/>
      <p:bldP spid="75" grpId="0" animBg="1"/>
      <p:bldP spid="14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5" name="Straight Connector 134"/>
          <p:cNvCxnSpPr/>
          <p:nvPr/>
        </p:nvCxnSpPr>
        <p:spPr>
          <a:xfrm rot="5400000" flipH="1" flipV="1">
            <a:off x="5207627" y="3141598"/>
            <a:ext cx="3795023" cy="5750"/>
          </a:xfrm>
          <a:prstGeom prst="line">
            <a:avLst/>
          </a:prstGeom>
        </p:spPr>
        <p:style>
          <a:lnRef idx="3">
            <a:schemeClr val="accent1"/>
          </a:lnRef>
          <a:fillRef idx="0">
            <a:schemeClr val="accent1"/>
          </a:fillRef>
          <a:effectRef idx="2">
            <a:schemeClr val="accent1"/>
          </a:effectRef>
          <a:fontRef idx="minor">
            <a:schemeClr val="tx1"/>
          </a:fontRef>
        </p:style>
      </p:cxnSp>
      <p:pic>
        <p:nvPicPr>
          <p:cNvPr id="136" name="Picture 3" descr="C:\Users\joshiv4\AppData\Local\Temp\Rar$DI03.431\vnx-5700.png"/>
          <p:cNvPicPr>
            <a:picLocks noChangeAspect="1" noChangeArrowheads="1"/>
          </p:cNvPicPr>
          <p:nvPr/>
        </p:nvPicPr>
        <p:blipFill>
          <a:blip r:embed="rId3" cstate="print"/>
          <a:srcRect/>
          <a:stretch>
            <a:fillRect/>
          </a:stretch>
        </p:blipFill>
        <p:spPr bwMode="auto">
          <a:xfrm>
            <a:off x="6708799" y="4073896"/>
            <a:ext cx="792676" cy="1869704"/>
          </a:xfrm>
          <a:prstGeom prst="rect">
            <a:avLst/>
          </a:prstGeom>
          <a:ln>
            <a:noFill/>
          </a:ln>
          <a:effectLst>
            <a:outerShdw blurRad="292100" dist="139700" dir="2700000" algn="tl" rotWithShape="0">
              <a:srgbClr val="333333">
                <a:alpha val="65000"/>
              </a:srgbClr>
            </a:outerShdw>
          </a:effectLst>
        </p:spPr>
      </p:pic>
      <p:sp>
        <p:nvSpPr>
          <p:cNvPr id="153" name="TextBox 152"/>
          <p:cNvSpPr txBox="1"/>
          <p:nvPr/>
        </p:nvSpPr>
        <p:spPr>
          <a:xfrm rot="5400000">
            <a:off x="6470157" y="2981576"/>
            <a:ext cx="492443" cy="604650"/>
          </a:xfrm>
          <a:prstGeom prst="rect">
            <a:avLst/>
          </a:prstGeom>
          <a:ln/>
        </p:spPr>
        <p:style>
          <a:lnRef idx="2">
            <a:schemeClr val="accent1"/>
          </a:lnRef>
          <a:fillRef idx="1">
            <a:schemeClr val="lt1"/>
          </a:fillRef>
          <a:effectRef idx="0">
            <a:schemeClr val="accent1"/>
          </a:effectRef>
          <a:fontRef idx="minor">
            <a:schemeClr val="dk1"/>
          </a:fontRef>
        </p:style>
        <p:txBody>
          <a:bodyPr vert="vert270" wrap="square" rtlCol="0">
            <a:spAutoFit/>
          </a:bodyPr>
          <a:lstStyle/>
          <a:p>
            <a:r>
              <a:rPr lang="en-US" sz="1200" b="1" dirty="0" smtClean="0">
                <a:ln>
                  <a:solidFill>
                    <a:srgbClr val="0070C0"/>
                  </a:solidFill>
                </a:ln>
                <a:solidFill>
                  <a:schemeClr val="bg2"/>
                </a:solidFill>
              </a:rPr>
              <a:t>FAST VP</a:t>
            </a:r>
          </a:p>
        </p:txBody>
      </p:sp>
      <p:sp>
        <p:nvSpPr>
          <p:cNvPr id="6" name="Title 5"/>
          <p:cNvSpPr>
            <a:spLocks noGrp="1"/>
          </p:cNvSpPr>
          <p:nvPr>
            <p:ph type="title"/>
          </p:nvPr>
        </p:nvSpPr>
        <p:spPr/>
        <p:txBody>
          <a:bodyPr/>
          <a:lstStyle/>
          <a:p>
            <a:r>
              <a:rPr lang="en-US" sz="4400" b="1" dirty="0" err="1" smtClean="0"/>
              <a:t>VFCache</a:t>
            </a:r>
            <a:endParaRPr lang="en-US" sz="4400" b="1" dirty="0"/>
          </a:p>
        </p:txBody>
      </p:sp>
      <p:pic>
        <p:nvPicPr>
          <p:cNvPr id="38" name="Picture 2" descr="\\MV-FS\Projects\EMC\resources\Icons\EMC_icons_070910\finals\pngs\server.png"/>
          <p:cNvPicPr>
            <a:picLocks noChangeAspect="1" noChangeArrowheads="1"/>
          </p:cNvPicPr>
          <p:nvPr/>
        </p:nvPicPr>
        <p:blipFill>
          <a:blip r:embed="rId4" cstate="print"/>
          <a:srcRect/>
          <a:stretch>
            <a:fillRect/>
          </a:stretch>
        </p:blipFill>
        <p:spPr bwMode="auto">
          <a:xfrm>
            <a:off x="6464992" y="685361"/>
            <a:ext cx="1290917" cy="1721223"/>
          </a:xfrm>
          <a:prstGeom prst="rect">
            <a:avLst/>
          </a:prstGeom>
          <a:ln>
            <a:noFill/>
          </a:ln>
          <a:effectLst>
            <a:outerShdw blurRad="292100" dist="139700" dir="2700000" algn="tl" rotWithShape="0">
              <a:srgbClr val="333333">
                <a:alpha val="65000"/>
              </a:srgbClr>
            </a:outerShdw>
          </a:effectLst>
        </p:spPr>
      </p:pic>
      <p:pic>
        <p:nvPicPr>
          <p:cNvPr id="41" name="Picture 2" descr="\\MV-FS\Projects\EMC\resources\Icons\EMC_icons_070910\finals\pngs\server.png"/>
          <p:cNvPicPr>
            <a:picLocks noChangeAspect="1" noChangeArrowheads="1"/>
          </p:cNvPicPr>
          <p:nvPr/>
        </p:nvPicPr>
        <p:blipFill>
          <a:blip r:embed="rId4" cstate="print"/>
          <a:srcRect/>
          <a:stretch>
            <a:fillRect/>
          </a:stretch>
        </p:blipFill>
        <p:spPr bwMode="auto">
          <a:xfrm>
            <a:off x="5796399" y="686414"/>
            <a:ext cx="1290917" cy="1721223"/>
          </a:xfrm>
          <a:prstGeom prst="rect">
            <a:avLst/>
          </a:prstGeom>
          <a:ln>
            <a:noFill/>
          </a:ln>
          <a:effectLst>
            <a:outerShdw blurRad="292100" dist="139700" dir="2700000" algn="tl" rotWithShape="0">
              <a:srgbClr val="333333">
                <a:alpha val="65000"/>
              </a:srgbClr>
            </a:outerShdw>
          </a:effectLst>
        </p:spPr>
      </p:pic>
      <p:pic>
        <p:nvPicPr>
          <p:cNvPr id="43" name="Picture 2" descr="\\MV-FS\Projects\EMC\resources\Icons\EMC_icons_070910\finals\pngs\server.png"/>
          <p:cNvPicPr>
            <a:picLocks noChangeAspect="1" noChangeArrowheads="1"/>
          </p:cNvPicPr>
          <p:nvPr/>
        </p:nvPicPr>
        <p:blipFill>
          <a:blip r:embed="rId4" cstate="print"/>
          <a:srcRect/>
          <a:stretch>
            <a:fillRect/>
          </a:stretch>
        </p:blipFill>
        <p:spPr bwMode="auto">
          <a:xfrm>
            <a:off x="5127806" y="687468"/>
            <a:ext cx="1290917" cy="1721223"/>
          </a:xfrm>
          <a:prstGeom prst="rect">
            <a:avLst/>
          </a:prstGeom>
          <a:ln>
            <a:noFill/>
          </a:ln>
          <a:effectLst>
            <a:outerShdw blurRad="292100" dist="139700" dir="2700000" algn="tl" rotWithShape="0">
              <a:srgbClr val="333333">
                <a:alpha val="65000"/>
              </a:srgbClr>
            </a:outerShdw>
          </a:effectLst>
        </p:spPr>
      </p:pic>
      <p:pic>
        <p:nvPicPr>
          <p:cNvPr id="45" name="Picture 2" descr="\\MV-FS\Projects\EMC\resources\Icons\EMC_icons_070910\finals\pngs\server.png"/>
          <p:cNvPicPr>
            <a:picLocks noChangeAspect="1" noChangeArrowheads="1"/>
          </p:cNvPicPr>
          <p:nvPr/>
        </p:nvPicPr>
        <p:blipFill>
          <a:blip r:embed="rId4" cstate="print"/>
          <a:srcRect/>
          <a:stretch>
            <a:fillRect/>
          </a:stretch>
        </p:blipFill>
        <p:spPr bwMode="auto">
          <a:xfrm>
            <a:off x="7133585" y="688521"/>
            <a:ext cx="1290917" cy="1721223"/>
          </a:xfrm>
          <a:prstGeom prst="rect">
            <a:avLst/>
          </a:prstGeom>
          <a:ln>
            <a:noFill/>
          </a:ln>
          <a:effectLst>
            <a:outerShdw blurRad="292100" dist="139700" dir="2700000" algn="tl" rotWithShape="0">
              <a:srgbClr val="333333">
                <a:alpha val="65000"/>
              </a:srgbClr>
            </a:outerShdw>
          </a:effectLst>
        </p:spPr>
      </p:pic>
      <p:pic>
        <p:nvPicPr>
          <p:cNvPr id="47" name="Picture 2" descr="\\MV-FS\Projects\EMC\resources\Icons\EMC_icons_070910\finals\pngs\server.png"/>
          <p:cNvPicPr>
            <a:picLocks noChangeAspect="1" noChangeArrowheads="1"/>
          </p:cNvPicPr>
          <p:nvPr/>
        </p:nvPicPr>
        <p:blipFill>
          <a:blip r:embed="rId4" cstate="print"/>
          <a:srcRect/>
          <a:stretch>
            <a:fillRect/>
          </a:stretch>
        </p:blipFill>
        <p:spPr bwMode="auto">
          <a:xfrm>
            <a:off x="7802177" y="689574"/>
            <a:ext cx="1290917" cy="1721223"/>
          </a:xfrm>
          <a:prstGeom prst="rect">
            <a:avLst/>
          </a:prstGeom>
          <a:ln>
            <a:noFill/>
          </a:ln>
          <a:effectLst>
            <a:outerShdw blurRad="292100" dist="139700" dir="2700000" algn="tl" rotWithShape="0">
              <a:srgbClr val="333333">
                <a:alpha val="65000"/>
              </a:srgbClr>
            </a:outerShdw>
          </a:effectLst>
        </p:spPr>
      </p:pic>
      <p:sp>
        <p:nvSpPr>
          <p:cNvPr id="3" name="Rectangle 2"/>
          <p:cNvSpPr/>
          <p:nvPr/>
        </p:nvSpPr>
        <p:spPr>
          <a:xfrm>
            <a:off x="291547" y="1521076"/>
            <a:ext cx="4647426" cy="707886"/>
          </a:xfrm>
          <a:prstGeom prst="rect">
            <a:avLst/>
          </a:prstGeom>
        </p:spPr>
        <p:txBody>
          <a:bodyPr wrap="none">
            <a:spAutoFit/>
          </a:bodyPr>
          <a:lstStyle/>
          <a:p>
            <a:pPr lvl="0"/>
            <a:r>
              <a:rPr lang="en-US" sz="4000" dirty="0" smtClean="0">
                <a:solidFill>
                  <a:srgbClr val="5F5F5F"/>
                </a:solidFill>
              </a:rPr>
              <a:t>1. </a:t>
            </a:r>
            <a:r>
              <a:rPr lang="ru-RU" sz="3600" dirty="0" smtClean="0">
                <a:solidFill>
                  <a:srgbClr val="5F5F5F"/>
                </a:solidFill>
              </a:rPr>
              <a:t>Серверный кэш</a:t>
            </a:r>
            <a:endParaRPr lang="en-US" sz="3600" dirty="0" smtClean="0">
              <a:solidFill>
                <a:srgbClr val="5F5F5F"/>
              </a:solidFill>
            </a:endParaRPr>
          </a:p>
        </p:txBody>
      </p:sp>
      <p:sp>
        <p:nvSpPr>
          <p:cNvPr id="31" name="Rectangle 30"/>
          <p:cNvSpPr/>
          <p:nvPr/>
        </p:nvSpPr>
        <p:spPr>
          <a:xfrm>
            <a:off x="291547" y="3037680"/>
            <a:ext cx="5956311" cy="707886"/>
          </a:xfrm>
          <a:prstGeom prst="rect">
            <a:avLst/>
          </a:prstGeom>
        </p:spPr>
        <p:txBody>
          <a:bodyPr wrap="none">
            <a:spAutoFit/>
          </a:bodyPr>
          <a:lstStyle/>
          <a:p>
            <a:pPr lvl="0"/>
            <a:r>
              <a:rPr lang="en-US" sz="4000" dirty="0" smtClean="0">
                <a:solidFill>
                  <a:srgbClr val="5F5F5F"/>
                </a:solidFill>
              </a:rPr>
              <a:t>2. </a:t>
            </a:r>
            <a:r>
              <a:rPr lang="en-US" sz="3600" dirty="0" smtClean="0">
                <a:solidFill>
                  <a:srgbClr val="5F5F5F"/>
                </a:solidFill>
              </a:rPr>
              <a:t>FAST </a:t>
            </a:r>
            <a:r>
              <a:rPr lang="ru-RU" sz="3600" dirty="0" smtClean="0">
                <a:solidFill>
                  <a:srgbClr val="5F5F5F"/>
                </a:solidFill>
              </a:rPr>
              <a:t>автоматизация</a:t>
            </a:r>
            <a:r>
              <a:rPr lang="en-US" sz="4000" dirty="0" smtClean="0">
                <a:solidFill>
                  <a:srgbClr val="5F5F5F"/>
                </a:solidFill>
              </a:rPr>
              <a:t>.</a:t>
            </a:r>
          </a:p>
        </p:txBody>
      </p:sp>
      <p:sp>
        <p:nvSpPr>
          <p:cNvPr id="32" name="Rectangle 31"/>
          <p:cNvSpPr/>
          <p:nvPr/>
        </p:nvSpPr>
        <p:spPr>
          <a:xfrm>
            <a:off x="291548" y="4717836"/>
            <a:ext cx="6192721" cy="707886"/>
          </a:xfrm>
          <a:prstGeom prst="rect">
            <a:avLst/>
          </a:prstGeom>
        </p:spPr>
        <p:txBody>
          <a:bodyPr wrap="none">
            <a:spAutoFit/>
          </a:bodyPr>
          <a:lstStyle/>
          <a:p>
            <a:pPr lvl="0"/>
            <a:r>
              <a:rPr lang="en-US" sz="4000" dirty="0">
                <a:solidFill>
                  <a:srgbClr val="5F5F5F"/>
                </a:solidFill>
              </a:rPr>
              <a:t>3</a:t>
            </a:r>
            <a:r>
              <a:rPr lang="en-US" sz="4000" dirty="0" smtClean="0">
                <a:solidFill>
                  <a:srgbClr val="5F5F5F"/>
                </a:solidFill>
              </a:rPr>
              <a:t>. </a:t>
            </a:r>
            <a:r>
              <a:rPr lang="ru-RU" sz="3600" dirty="0" smtClean="0">
                <a:solidFill>
                  <a:srgbClr val="5F5F5F"/>
                </a:solidFill>
              </a:rPr>
              <a:t>Распределённый кэш</a:t>
            </a:r>
            <a:r>
              <a:rPr lang="en-US" sz="4000" dirty="0" smtClean="0">
                <a:solidFill>
                  <a:srgbClr val="5F5F5F"/>
                </a:solidFill>
              </a:rPr>
              <a:t>.</a:t>
            </a:r>
          </a:p>
        </p:txBody>
      </p:sp>
      <p:grpSp>
        <p:nvGrpSpPr>
          <p:cNvPr id="2" name="Group 144"/>
          <p:cNvGrpSpPr/>
          <p:nvPr/>
        </p:nvGrpSpPr>
        <p:grpSpPr>
          <a:xfrm>
            <a:off x="5784128" y="2344588"/>
            <a:ext cx="2662730" cy="630705"/>
            <a:chOff x="5582231" y="2499490"/>
            <a:chExt cx="2662730" cy="473029"/>
          </a:xfrm>
        </p:grpSpPr>
        <p:cxnSp>
          <p:nvCxnSpPr>
            <p:cNvPr id="146" name="Straight Connector 145"/>
            <p:cNvCxnSpPr/>
            <p:nvPr/>
          </p:nvCxnSpPr>
          <p:spPr>
            <a:xfrm rot="16200000" flipH="1" flipV="1">
              <a:off x="5371246" y="2741044"/>
              <a:ext cx="457200" cy="5750"/>
            </a:xfrm>
            <a:prstGeom prst="line">
              <a:avLst/>
            </a:prstGeom>
          </p:spPr>
          <p:style>
            <a:lnRef idx="3">
              <a:schemeClr val="accent1"/>
            </a:lnRef>
            <a:fillRef idx="0">
              <a:schemeClr val="accent1"/>
            </a:fillRef>
            <a:effectRef idx="2">
              <a:schemeClr val="accent1"/>
            </a:effectRef>
            <a:fontRef idx="minor">
              <a:schemeClr val="tx1"/>
            </a:fontRef>
          </p:style>
        </p:cxnSp>
        <p:cxnSp>
          <p:nvCxnSpPr>
            <p:cNvPr id="147" name="Straight Connector 146"/>
            <p:cNvCxnSpPr/>
            <p:nvPr/>
          </p:nvCxnSpPr>
          <p:spPr>
            <a:xfrm rot="16200000" flipH="1" flipV="1">
              <a:off x="6034271" y="2727194"/>
              <a:ext cx="457200" cy="5750"/>
            </a:xfrm>
            <a:prstGeom prst="line">
              <a:avLst/>
            </a:prstGeom>
          </p:spPr>
          <p:style>
            <a:lnRef idx="3">
              <a:schemeClr val="accent1"/>
            </a:lnRef>
            <a:fillRef idx="0">
              <a:schemeClr val="accent1"/>
            </a:fillRef>
            <a:effectRef idx="2">
              <a:schemeClr val="accent1"/>
            </a:effectRef>
            <a:fontRef idx="minor">
              <a:schemeClr val="tx1"/>
            </a:fontRef>
          </p:style>
        </p:cxnSp>
        <p:cxnSp>
          <p:nvCxnSpPr>
            <p:cNvPr id="148" name="Straight Connector 147"/>
            <p:cNvCxnSpPr/>
            <p:nvPr/>
          </p:nvCxnSpPr>
          <p:spPr>
            <a:xfrm rot="16200000" flipH="1" flipV="1">
              <a:off x="7350447" y="2725215"/>
              <a:ext cx="457200" cy="5750"/>
            </a:xfrm>
            <a:prstGeom prst="line">
              <a:avLst/>
            </a:prstGeom>
          </p:spPr>
          <p:style>
            <a:lnRef idx="3">
              <a:schemeClr val="accent1"/>
            </a:lnRef>
            <a:fillRef idx="0">
              <a:schemeClr val="accent1"/>
            </a:fillRef>
            <a:effectRef idx="2">
              <a:schemeClr val="accent1"/>
            </a:effectRef>
            <a:fontRef idx="minor">
              <a:schemeClr val="tx1"/>
            </a:fontRef>
          </p:style>
        </p:cxnSp>
        <p:cxnSp>
          <p:nvCxnSpPr>
            <p:cNvPr id="149" name="Straight Connector 148"/>
            <p:cNvCxnSpPr/>
            <p:nvPr/>
          </p:nvCxnSpPr>
          <p:spPr>
            <a:xfrm rot="16200000" flipH="1" flipV="1">
              <a:off x="8013486" y="2735111"/>
              <a:ext cx="457200" cy="5750"/>
            </a:xfrm>
            <a:prstGeom prst="line">
              <a:avLst/>
            </a:prstGeom>
          </p:spPr>
          <p:style>
            <a:lnRef idx="3">
              <a:schemeClr val="accent1"/>
            </a:lnRef>
            <a:fillRef idx="0">
              <a:schemeClr val="accent1"/>
            </a:fillRef>
            <a:effectRef idx="2">
              <a:schemeClr val="accent1"/>
            </a:effectRef>
            <a:fontRef idx="minor">
              <a:schemeClr val="tx1"/>
            </a:fontRef>
          </p:style>
        </p:cxnSp>
        <p:cxnSp>
          <p:nvCxnSpPr>
            <p:cNvPr id="150" name="Straight Connector 149"/>
            <p:cNvCxnSpPr/>
            <p:nvPr/>
          </p:nvCxnSpPr>
          <p:spPr>
            <a:xfrm flipH="1" flipV="1">
              <a:off x="5582231" y="2952029"/>
              <a:ext cx="2651760" cy="5750"/>
            </a:xfrm>
            <a:prstGeom prst="line">
              <a:avLst/>
            </a:prstGeom>
          </p:spPr>
          <p:style>
            <a:lnRef idx="3">
              <a:schemeClr val="accent1"/>
            </a:lnRef>
            <a:fillRef idx="0">
              <a:schemeClr val="accent1"/>
            </a:fillRef>
            <a:effectRef idx="2">
              <a:schemeClr val="accent1"/>
            </a:effectRef>
            <a:fontRef idx="minor">
              <a:schemeClr val="tx1"/>
            </a:fontRef>
          </p:style>
        </p:cxnSp>
      </p:grpSp>
      <p:sp>
        <p:nvSpPr>
          <p:cNvPr id="160" name="Rectangle 159"/>
          <p:cNvSpPr/>
          <p:nvPr/>
        </p:nvSpPr>
        <p:spPr>
          <a:xfrm>
            <a:off x="5578823" y="2569580"/>
            <a:ext cx="439544" cy="232996"/>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lnSpc>
                <a:spcPct val="90000"/>
              </a:lnSpc>
            </a:pPr>
            <a:r>
              <a:rPr lang="en-US" sz="800" b="1" dirty="0" smtClean="0">
                <a:solidFill>
                  <a:schemeClr val="bg2"/>
                </a:solidFill>
              </a:rPr>
              <a:t>DCC</a:t>
            </a:r>
            <a:endParaRPr lang="en-US" sz="800" b="1" dirty="0">
              <a:solidFill>
                <a:schemeClr val="bg2"/>
              </a:solidFill>
            </a:endParaRPr>
          </a:p>
        </p:txBody>
      </p:sp>
      <p:sp>
        <p:nvSpPr>
          <p:cNvPr id="161" name="Rectangle 160"/>
          <p:cNvSpPr/>
          <p:nvPr/>
        </p:nvSpPr>
        <p:spPr>
          <a:xfrm>
            <a:off x="6247416" y="2569580"/>
            <a:ext cx="439544" cy="232996"/>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lnSpc>
                <a:spcPct val="90000"/>
              </a:lnSpc>
            </a:pPr>
            <a:r>
              <a:rPr lang="en-US" sz="800" b="1" dirty="0" smtClean="0">
                <a:solidFill>
                  <a:schemeClr val="bg2"/>
                </a:solidFill>
              </a:rPr>
              <a:t>DCC</a:t>
            </a:r>
            <a:endParaRPr lang="en-US" sz="800" b="1" dirty="0">
              <a:solidFill>
                <a:schemeClr val="bg2"/>
              </a:solidFill>
            </a:endParaRPr>
          </a:p>
        </p:txBody>
      </p:sp>
      <p:sp>
        <p:nvSpPr>
          <p:cNvPr id="162" name="Rectangle 161"/>
          <p:cNvSpPr/>
          <p:nvPr/>
        </p:nvSpPr>
        <p:spPr>
          <a:xfrm>
            <a:off x="6910697" y="2569580"/>
            <a:ext cx="439544" cy="232996"/>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lnSpc>
                <a:spcPct val="90000"/>
              </a:lnSpc>
            </a:pPr>
            <a:r>
              <a:rPr lang="en-US" sz="800" b="1" dirty="0" smtClean="0">
                <a:solidFill>
                  <a:schemeClr val="bg2"/>
                </a:solidFill>
              </a:rPr>
              <a:t>DCC</a:t>
            </a:r>
            <a:endParaRPr lang="en-US" sz="800" b="1" dirty="0">
              <a:solidFill>
                <a:schemeClr val="bg2"/>
              </a:solidFill>
            </a:endParaRPr>
          </a:p>
        </p:txBody>
      </p:sp>
      <p:sp>
        <p:nvSpPr>
          <p:cNvPr id="163" name="Rectangle 162"/>
          <p:cNvSpPr/>
          <p:nvPr/>
        </p:nvSpPr>
        <p:spPr>
          <a:xfrm>
            <a:off x="7584602" y="2569580"/>
            <a:ext cx="439544" cy="232996"/>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lnSpc>
                <a:spcPct val="90000"/>
              </a:lnSpc>
            </a:pPr>
            <a:r>
              <a:rPr lang="en-US" sz="800" b="1" dirty="0" smtClean="0">
                <a:solidFill>
                  <a:schemeClr val="bg2"/>
                </a:solidFill>
              </a:rPr>
              <a:t>DCC</a:t>
            </a:r>
            <a:endParaRPr lang="en-US" sz="800" b="1" dirty="0">
              <a:solidFill>
                <a:schemeClr val="bg2"/>
              </a:solidFill>
            </a:endParaRPr>
          </a:p>
        </p:txBody>
      </p:sp>
      <p:sp>
        <p:nvSpPr>
          <p:cNvPr id="164" name="Rectangle 163"/>
          <p:cNvSpPr/>
          <p:nvPr/>
        </p:nvSpPr>
        <p:spPr>
          <a:xfrm>
            <a:off x="8253194" y="2569580"/>
            <a:ext cx="439544" cy="232996"/>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lnSpc>
                <a:spcPct val="90000"/>
              </a:lnSpc>
            </a:pPr>
            <a:r>
              <a:rPr lang="en-US" sz="800" b="1" dirty="0" smtClean="0">
                <a:solidFill>
                  <a:schemeClr val="bg2"/>
                </a:solidFill>
              </a:rPr>
              <a:t>DCC</a:t>
            </a:r>
            <a:endParaRPr lang="en-US" sz="800" b="1" dirty="0">
              <a:solidFill>
                <a:schemeClr val="bg2"/>
              </a:solidFill>
            </a:endParaRPr>
          </a:p>
        </p:txBody>
      </p:sp>
      <p:sp>
        <p:nvSpPr>
          <p:cNvPr id="34" name="Isosceles Triangle 33"/>
          <p:cNvSpPr/>
          <p:nvPr/>
        </p:nvSpPr>
        <p:spPr>
          <a:xfrm rot="10800000">
            <a:off x="5035135" y="1674421"/>
            <a:ext cx="4132613" cy="4405745"/>
          </a:xfrm>
          <a:prstGeom prst="triangle">
            <a:avLst/>
          </a:prstGeom>
          <a:solidFill>
            <a:schemeClr val="accent1">
              <a:alpha val="51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9" name="Picture 38" descr="photo.jpg"/>
          <p:cNvPicPr>
            <a:picLocks noChangeAspect="1"/>
          </p:cNvPicPr>
          <p:nvPr/>
        </p:nvPicPr>
        <p:blipFill>
          <a:blip r:embed="rId5" cstate="print">
            <a:extLst>
              <a:ext uri="{BEBA8EAE-BF5A-486C-A8C5-ECC9F3942E4B}">
                <a14:imgProps xmlns:a14="http://schemas.microsoft.com/office/drawing/2010/main" xmlns="">
                  <a14:imgLayer r:embed="rId6">
                    <a14:imgEffect>
                      <a14:backgroundRemoval t="7842" b="99030" l="5628" r="89827"/>
                    </a14:imgEffect>
                  </a14:imgLayer>
                </a14:imgProps>
              </a:ext>
              <a:ext uri="{28A0092B-C50C-407E-A947-70E740481C1C}">
                <a14:useLocalDpi xmlns:a14="http://schemas.microsoft.com/office/drawing/2010/main" xmlns="" val="0"/>
              </a:ext>
            </a:extLst>
          </a:blip>
          <a:stretch>
            <a:fillRect/>
          </a:stretch>
        </p:blipFill>
        <p:spPr>
          <a:xfrm rot="2133661">
            <a:off x="5523868" y="1624830"/>
            <a:ext cx="545059" cy="972997"/>
          </a:xfrm>
          <a:prstGeom prst="rect">
            <a:avLst/>
          </a:prstGeom>
          <a:ln>
            <a:noFill/>
          </a:ln>
          <a:effectLst>
            <a:outerShdw blurRad="50800" dist="38100" dir="2700000" algn="tl" rotWithShape="0">
              <a:srgbClr val="000000">
                <a:alpha val="43000"/>
              </a:srgbClr>
            </a:outerShdw>
          </a:effectLst>
        </p:spPr>
      </p:pic>
      <p:pic>
        <p:nvPicPr>
          <p:cNvPr id="40" name="Picture 39" descr="photo.jpg"/>
          <p:cNvPicPr>
            <a:picLocks noChangeAspect="1"/>
          </p:cNvPicPr>
          <p:nvPr/>
        </p:nvPicPr>
        <p:blipFill>
          <a:blip r:embed="rId5" cstate="print">
            <a:extLst>
              <a:ext uri="{BEBA8EAE-BF5A-486C-A8C5-ECC9F3942E4B}">
                <a14:imgProps xmlns:a14="http://schemas.microsoft.com/office/drawing/2010/main" xmlns="">
                  <a14:imgLayer r:embed="rId7">
                    <a14:imgEffect>
                      <a14:backgroundRemoval t="7842" b="99030" l="5628" r="89827"/>
                    </a14:imgEffect>
                  </a14:imgLayer>
                </a14:imgProps>
              </a:ext>
              <a:ext uri="{28A0092B-C50C-407E-A947-70E740481C1C}">
                <a14:useLocalDpi xmlns:a14="http://schemas.microsoft.com/office/drawing/2010/main" xmlns="" val="0"/>
              </a:ext>
            </a:extLst>
          </a:blip>
          <a:stretch>
            <a:fillRect/>
          </a:stretch>
        </p:blipFill>
        <p:spPr>
          <a:xfrm rot="2133661">
            <a:off x="6189365" y="1624830"/>
            <a:ext cx="545059" cy="972997"/>
          </a:xfrm>
          <a:prstGeom prst="rect">
            <a:avLst/>
          </a:prstGeom>
          <a:ln>
            <a:noFill/>
          </a:ln>
          <a:effectLst>
            <a:outerShdw blurRad="50800" dist="38100" dir="2700000" algn="tl" rotWithShape="0">
              <a:srgbClr val="000000">
                <a:alpha val="43000"/>
              </a:srgbClr>
            </a:outerShdw>
          </a:effectLst>
        </p:spPr>
      </p:pic>
      <p:pic>
        <p:nvPicPr>
          <p:cNvPr id="42" name="Picture 41" descr="photo.jpg"/>
          <p:cNvPicPr>
            <a:picLocks noChangeAspect="1"/>
          </p:cNvPicPr>
          <p:nvPr/>
        </p:nvPicPr>
        <p:blipFill>
          <a:blip r:embed="rId5" cstate="print">
            <a:extLst>
              <a:ext uri="{BEBA8EAE-BF5A-486C-A8C5-ECC9F3942E4B}">
                <a14:imgProps xmlns:a14="http://schemas.microsoft.com/office/drawing/2010/main" xmlns="">
                  <a14:imgLayer r:embed="rId6">
                    <a14:imgEffect>
                      <a14:backgroundRemoval t="7842" b="99030" l="5628" r="89827"/>
                    </a14:imgEffect>
                  </a14:imgLayer>
                </a14:imgProps>
              </a:ext>
              <a:ext uri="{28A0092B-C50C-407E-A947-70E740481C1C}">
                <a14:useLocalDpi xmlns:a14="http://schemas.microsoft.com/office/drawing/2010/main" xmlns="" val="0"/>
              </a:ext>
            </a:extLst>
          </a:blip>
          <a:stretch>
            <a:fillRect/>
          </a:stretch>
        </p:blipFill>
        <p:spPr>
          <a:xfrm rot="2133661">
            <a:off x="6854861" y="1624830"/>
            <a:ext cx="545059" cy="972997"/>
          </a:xfrm>
          <a:prstGeom prst="rect">
            <a:avLst/>
          </a:prstGeom>
          <a:ln>
            <a:noFill/>
          </a:ln>
          <a:effectLst>
            <a:outerShdw blurRad="50800" dist="38100" dir="2700000" algn="tl" rotWithShape="0">
              <a:srgbClr val="000000">
                <a:alpha val="43000"/>
              </a:srgbClr>
            </a:outerShdw>
          </a:effectLst>
        </p:spPr>
      </p:pic>
      <p:pic>
        <p:nvPicPr>
          <p:cNvPr id="44" name="Picture 43" descr="photo.jpg"/>
          <p:cNvPicPr>
            <a:picLocks noChangeAspect="1"/>
          </p:cNvPicPr>
          <p:nvPr/>
        </p:nvPicPr>
        <p:blipFill>
          <a:blip r:embed="rId5" cstate="print">
            <a:extLst>
              <a:ext uri="{BEBA8EAE-BF5A-486C-A8C5-ECC9F3942E4B}">
                <a14:imgProps xmlns:a14="http://schemas.microsoft.com/office/drawing/2010/main" xmlns="">
                  <a14:imgLayer r:embed="rId6">
                    <a14:imgEffect>
                      <a14:backgroundRemoval t="7842" b="99030" l="5628" r="89827"/>
                    </a14:imgEffect>
                  </a14:imgLayer>
                </a14:imgProps>
              </a:ext>
              <a:ext uri="{28A0092B-C50C-407E-A947-70E740481C1C}">
                <a14:useLocalDpi xmlns:a14="http://schemas.microsoft.com/office/drawing/2010/main" xmlns="" val="0"/>
              </a:ext>
            </a:extLst>
          </a:blip>
          <a:stretch>
            <a:fillRect/>
          </a:stretch>
        </p:blipFill>
        <p:spPr>
          <a:xfrm rot="2133661">
            <a:off x="7520357" y="1624830"/>
            <a:ext cx="545059" cy="972997"/>
          </a:xfrm>
          <a:prstGeom prst="rect">
            <a:avLst/>
          </a:prstGeom>
          <a:ln>
            <a:noFill/>
          </a:ln>
          <a:effectLst>
            <a:outerShdw blurRad="50800" dist="38100" dir="2700000" algn="tl" rotWithShape="0">
              <a:srgbClr val="000000">
                <a:alpha val="43000"/>
              </a:srgbClr>
            </a:outerShdw>
          </a:effectLst>
        </p:spPr>
      </p:pic>
      <p:pic>
        <p:nvPicPr>
          <p:cNvPr id="46" name="Picture 45" descr="photo.jpg"/>
          <p:cNvPicPr>
            <a:picLocks noChangeAspect="1"/>
          </p:cNvPicPr>
          <p:nvPr/>
        </p:nvPicPr>
        <p:blipFill>
          <a:blip r:embed="rId5" cstate="print">
            <a:extLst>
              <a:ext uri="{BEBA8EAE-BF5A-486C-A8C5-ECC9F3942E4B}">
                <a14:imgProps xmlns:a14="http://schemas.microsoft.com/office/drawing/2010/main" xmlns="">
                  <a14:imgLayer r:embed="rId6">
                    <a14:imgEffect>
                      <a14:backgroundRemoval t="7842" b="99030" l="5628" r="89827"/>
                    </a14:imgEffect>
                  </a14:imgLayer>
                </a14:imgProps>
              </a:ext>
              <a:ext uri="{28A0092B-C50C-407E-A947-70E740481C1C}">
                <a14:useLocalDpi xmlns:a14="http://schemas.microsoft.com/office/drawing/2010/main" xmlns="" val="0"/>
              </a:ext>
            </a:extLst>
          </a:blip>
          <a:stretch>
            <a:fillRect/>
          </a:stretch>
        </p:blipFill>
        <p:spPr>
          <a:xfrm rot="2133661">
            <a:off x="8185853" y="1624830"/>
            <a:ext cx="545059" cy="972997"/>
          </a:xfrm>
          <a:prstGeom prst="rect">
            <a:avLst/>
          </a:prstGeom>
          <a:ln>
            <a:noFill/>
          </a:ln>
          <a:effectLst>
            <a:outerShdw blurRad="50800" dist="38100" dir="2700000" algn="tl" rotWithShape="0">
              <a:srgbClr val="000000">
                <a:alpha val="43000"/>
              </a:srgbClr>
            </a:outerShdw>
          </a:effectLst>
        </p:spPr>
      </p:pic>
      <p:pic>
        <p:nvPicPr>
          <p:cNvPr id="33" name="Rectangle 286740"/>
          <p:cNvPicPr>
            <a:picLocks noChangeAspect="1" noChangeArrowheads="1"/>
          </p:cNvPicPr>
          <p:nvPr/>
        </p:nvPicPr>
        <p:blipFill>
          <a:blip r:embed="rId8" cstate="print">
            <a:clrChange>
              <a:clrFrom>
                <a:srgbClr val="CDCDCD"/>
              </a:clrFrom>
              <a:clrTo>
                <a:srgbClr val="CDCDCD">
                  <a:alpha val="0"/>
                </a:srgbClr>
              </a:clrTo>
            </a:clrChange>
          </a:blip>
          <a:srcRect/>
          <a:stretch>
            <a:fillRect/>
          </a:stretch>
        </p:blipFill>
        <p:spPr bwMode="auto">
          <a:xfrm>
            <a:off x="6728815" y="5149285"/>
            <a:ext cx="739775" cy="628650"/>
          </a:xfrm>
          <a:prstGeom prst="rect">
            <a:avLst/>
          </a:prstGeom>
          <a:noFill/>
          <a:ln w="9525">
            <a:noFill/>
            <a:miter lim="800000"/>
            <a:headEnd/>
            <a:tailEnd/>
          </a:ln>
        </p:spPr>
      </p:pic>
      <p:sp>
        <p:nvSpPr>
          <p:cNvPr id="137" name="Rectangle 136"/>
          <p:cNvSpPr/>
          <p:nvPr/>
        </p:nvSpPr>
        <p:spPr>
          <a:xfrm>
            <a:off x="6220427" y="3543300"/>
            <a:ext cx="1771048" cy="647699"/>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lnSpc>
                <a:spcPct val="90000"/>
              </a:lnSpc>
            </a:pPr>
            <a:r>
              <a:rPr lang="en-US" sz="1200" b="1" dirty="0" err="1" smtClean="0">
                <a:solidFill>
                  <a:schemeClr val="bg2"/>
                </a:solidFill>
              </a:rPr>
              <a:t>VFCache</a:t>
            </a:r>
            <a:r>
              <a:rPr lang="en-US" sz="1200" b="1" dirty="0" smtClean="0">
                <a:solidFill>
                  <a:schemeClr val="bg2"/>
                </a:solidFill>
              </a:rPr>
              <a:t> </a:t>
            </a:r>
            <a:r>
              <a:rPr lang="ru-RU" sz="1200" b="1" dirty="0" smtClean="0">
                <a:solidFill>
                  <a:schemeClr val="bg2"/>
                </a:solidFill>
              </a:rPr>
              <a:t>распределённый кэш модуль</a:t>
            </a:r>
            <a:r>
              <a:rPr lang="en-US" sz="1200" b="1" dirty="0" smtClean="0">
                <a:solidFill>
                  <a:schemeClr val="bg2"/>
                </a:solidFill>
              </a:rPr>
              <a:t> </a:t>
            </a:r>
            <a:r>
              <a:rPr lang="en-US" sz="1200" b="1" dirty="0">
                <a:solidFill>
                  <a:schemeClr val="bg2"/>
                </a:solidFill>
              </a:rPr>
              <a:t>(DCC)</a:t>
            </a:r>
          </a:p>
        </p:txBody>
      </p:sp>
      <p:pic>
        <p:nvPicPr>
          <p:cNvPr id="35" name="Picture 39" descr="smallvm"/>
          <p:cNvPicPr>
            <a:picLocks noChangeAspect="1" noChangeArrowheads="1"/>
          </p:cNvPicPr>
          <p:nvPr/>
        </p:nvPicPr>
        <p:blipFill>
          <a:blip r:embed="rId9" cstate="print"/>
          <a:srcRect/>
          <a:stretch>
            <a:fillRect/>
          </a:stretch>
        </p:blipFill>
        <p:spPr bwMode="auto">
          <a:xfrm>
            <a:off x="5652481" y="309113"/>
            <a:ext cx="133764" cy="179364"/>
          </a:xfrm>
          <a:prstGeom prst="rect">
            <a:avLst/>
          </a:prstGeom>
          <a:noFill/>
          <a:ln w="9525">
            <a:noFill/>
            <a:miter lim="800000"/>
            <a:headEnd/>
            <a:tailEnd/>
          </a:ln>
        </p:spPr>
      </p:pic>
      <p:pic>
        <p:nvPicPr>
          <p:cNvPr id="36" name="Picture 39" descr="smallvm"/>
          <p:cNvPicPr>
            <a:picLocks noChangeAspect="1" noChangeArrowheads="1"/>
          </p:cNvPicPr>
          <p:nvPr/>
        </p:nvPicPr>
        <p:blipFill>
          <a:blip r:embed="rId9" cstate="print"/>
          <a:srcRect/>
          <a:stretch>
            <a:fillRect/>
          </a:stretch>
        </p:blipFill>
        <p:spPr bwMode="auto">
          <a:xfrm>
            <a:off x="5786244" y="309113"/>
            <a:ext cx="133764" cy="179364"/>
          </a:xfrm>
          <a:prstGeom prst="rect">
            <a:avLst/>
          </a:prstGeom>
          <a:noFill/>
          <a:ln w="9525">
            <a:noFill/>
            <a:miter lim="800000"/>
            <a:headEnd/>
            <a:tailEnd/>
          </a:ln>
        </p:spPr>
      </p:pic>
      <p:pic>
        <p:nvPicPr>
          <p:cNvPr id="37" name="Picture 39" descr="smallvm"/>
          <p:cNvPicPr>
            <a:picLocks noChangeAspect="1" noChangeArrowheads="1"/>
          </p:cNvPicPr>
          <p:nvPr/>
        </p:nvPicPr>
        <p:blipFill>
          <a:blip r:embed="rId9" cstate="print"/>
          <a:srcRect/>
          <a:stretch>
            <a:fillRect/>
          </a:stretch>
        </p:blipFill>
        <p:spPr bwMode="auto">
          <a:xfrm>
            <a:off x="6281768" y="309113"/>
            <a:ext cx="133764" cy="179364"/>
          </a:xfrm>
          <a:prstGeom prst="rect">
            <a:avLst/>
          </a:prstGeom>
          <a:noFill/>
          <a:ln w="9525">
            <a:noFill/>
            <a:miter lim="800000"/>
            <a:headEnd/>
            <a:tailEnd/>
          </a:ln>
        </p:spPr>
      </p:pic>
      <p:pic>
        <p:nvPicPr>
          <p:cNvPr id="48" name="Picture 39" descr="smallvm"/>
          <p:cNvPicPr>
            <a:picLocks noChangeAspect="1" noChangeArrowheads="1"/>
          </p:cNvPicPr>
          <p:nvPr/>
        </p:nvPicPr>
        <p:blipFill>
          <a:blip r:embed="rId9" cstate="print"/>
          <a:srcRect/>
          <a:stretch>
            <a:fillRect/>
          </a:stretch>
        </p:blipFill>
        <p:spPr bwMode="auto">
          <a:xfrm>
            <a:off x="6415532" y="309113"/>
            <a:ext cx="133764" cy="179364"/>
          </a:xfrm>
          <a:prstGeom prst="rect">
            <a:avLst/>
          </a:prstGeom>
          <a:noFill/>
          <a:ln w="9525">
            <a:noFill/>
            <a:miter lim="800000"/>
            <a:headEnd/>
            <a:tailEnd/>
          </a:ln>
        </p:spPr>
      </p:pic>
      <p:pic>
        <p:nvPicPr>
          <p:cNvPr id="49" name="Picture 39" descr="smallvm"/>
          <p:cNvPicPr>
            <a:picLocks noChangeAspect="1" noChangeArrowheads="1"/>
          </p:cNvPicPr>
          <p:nvPr/>
        </p:nvPicPr>
        <p:blipFill>
          <a:blip r:embed="rId9" cstate="print"/>
          <a:srcRect/>
          <a:stretch>
            <a:fillRect/>
          </a:stretch>
        </p:blipFill>
        <p:spPr bwMode="auto">
          <a:xfrm>
            <a:off x="6953046" y="309113"/>
            <a:ext cx="133764" cy="179364"/>
          </a:xfrm>
          <a:prstGeom prst="rect">
            <a:avLst/>
          </a:prstGeom>
          <a:noFill/>
          <a:ln w="9525">
            <a:noFill/>
            <a:miter lim="800000"/>
            <a:headEnd/>
            <a:tailEnd/>
          </a:ln>
        </p:spPr>
      </p:pic>
      <p:pic>
        <p:nvPicPr>
          <p:cNvPr id="50" name="Picture 39" descr="smallvm"/>
          <p:cNvPicPr>
            <a:picLocks noChangeAspect="1" noChangeArrowheads="1"/>
          </p:cNvPicPr>
          <p:nvPr/>
        </p:nvPicPr>
        <p:blipFill>
          <a:blip r:embed="rId9" cstate="print"/>
          <a:srcRect/>
          <a:stretch>
            <a:fillRect/>
          </a:stretch>
        </p:blipFill>
        <p:spPr bwMode="auto">
          <a:xfrm>
            <a:off x="7086810" y="309113"/>
            <a:ext cx="133764" cy="179364"/>
          </a:xfrm>
          <a:prstGeom prst="rect">
            <a:avLst/>
          </a:prstGeom>
          <a:noFill/>
          <a:ln w="9525">
            <a:noFill/>
            <a:miter lim="800000"/>
            <a:headEnd/>
            <a:tailEnd/>
          </a:ln>
        </p:spPr>
      </p:pic>
      <p:pic>
        <p:nvPicPr>
          <p:cNvPr id="51" name="Picture 39" descr="smallvm"/>
          <p:cNvPicPr>
            <a:picLocks noChangeAspect="1" noChangeArrowheads="1"/>
          </p:cNvPicPr>
          <p:nvPr/>
        </p:nvPicPr>
        <p:blipFill>
          <a:blip r:embed="rId9" cstate="print"/>
          <a:srcRect/>
          <a:stretch>
            <a:fillRect/>
          </a:stretch>
        </p:blipFill>
        <p:spPr bwMode="auto">
          <a:xfrm>
            <a:off x="7624325" y="309113"/>
            <a:ext cx="133764" cy="179364"/>
          </a:xfrm>
          <a:prstGeom prst="rect">
            <a:avLst/>
          </a:prstGeom>
          <a:noFill/>
          <a:ln w="9525">
            <a:noFill/>
            <a:miter lim="800000"/>
            <a:headEnd/>
            <a:tailEnd/>
          </a:ln>
        </p:spPr>
      </p:pic>
      <p:pic>
        <p:nvPicPr>
          <p:cNvPr id="52" name="Picture 39" descr="smallvm"/>
          <p:cNvPicPr>
            <a:picLocks noChangeAspect="1" noChangeArrowheads="1"/>
          </p:cNvPicPr>
          <p:nvPr/>
        </p:nvPicPr>
        <p:blipFill>
          <a:blip r:embed="rId9" cstate="print"/>
          <a:srcRect/>
          <a:stretch>
            <a:fillRect/>
          </a:stretch>
        </p:blipFill>
        <p:spPr bwMode="auto">
          <a:xfrm>
            <a:off x="7758088" y="309113"/>
            <a:ext cx="133764" cy="179364"/>
          </a:xfrm>
          <a:prstGeom prst="rect">
            <a:avLst/>
          </a:prstGeom>
          <a:noFill/>
          <a:ln w="9525">
            <a:noFill/>
            <a:miter lim="800000"/>
            <a:headEnd/>
            <a:tailEnd/>
          </a:ln>
        </p:spPr>
      </p:pic>
      <p:pic>
        <p:nvPicPr>
          <p:cNvPr id="53" name="Picture 39" descr="smallvm"/>
          <p:cNvPicPr>
            <a:picLocks noChangeAspect="1" noChangeArrowheads="1"/>
          </p:cNvPicPr>
          <p:nvPr/>
        </p:nvPicPr>
        <p:blipFill>
          <a:blip r:embed="rId9" cstate="print"/>
          <a:srcRect/>
          <a:stretch>
            <a:fillRect/>
          </a:stretch>
        </p:blipFill>
        <p:spPr bwMode="auto">
          <a:xfrm>
            <a:off x="8283728" y="309113"/>
            <a:ext cx="133764" cy="179364"/>
          </a:xfrm>
          <a:prstGeom prst="rect">
            <a:avLst/>
          </a:prstGeom>
          <a:noFill/>
          <a:ln w="9525">
            <a:noFill/>
            <a:miter lim="800000"/>
            <a:headEnd/>
            <a:tailEnd/>
          </a:ln>
        </p:spPr>
      </p:pic>
      <p:pic>
        <p:nvPicPr>
          <p:cNvPr id="54" name="Picture 39" descr="smallvm"/>
          <p:cNvPicPr>
            <a:picLocks noChangeAspect="1" noChangeArrowheads="1"/>
          </p:cNvPicPr>
          <p:nvPr/>
        </p:nvPicPr>
        <p:blipFill>
          <a:blip r:embed="rId9" cstate="print"/>
          <a:srcRect/>
          <a:stretch>
            <a:fillRect/>
          </a:stretch>
        </p:blipFill>
        <p:spPr bwMode="auto">
          <a:xfrm>
            <a:off x="8417492" y="309113"/>
            <a:ext cx="133764" cy="179364"/>
          </a:xfrm>
          <a:prstGeom prst="rect">
            <a:avLst/>
          </a:prstGeom>
          <a:noFill/>
          <a:ln w="9525">
            <a:noFill/>
            <a:miter lim="800000"/>
            <a:headEnd/>
            <a:tailEnd/>
          </a:ln>
        </p:spPr>
      </p:pic>
      <p:pic>
        <p:nvPicPr>
          <p:cNvPr id="55" name="Picture 39" descr="smallvm"/>
          <p:cNvPicPr>
            <a:picLocks noChangeAspect="1" noChangeArrowheads="1"/>
          </p:cNvPicPr>
          <p:nvPr/>
        </p:nvPicPr>
        <p:blipFill>
          <a:blip r:embed="rId9" cstate="print"/>
          <a:srcRect/>
          <a:stretch>
            <a:fillRect/>
          </a:stretch>
        </p:blipFill>
        <p:spPr bwMode="auto">
          <a:xfrm>
            <a:off x="5652481" y="509932"/>
            <a:ext cx="133764" cy="179364"/>
          </a:xfrm>
          <a:prstGeom prst="rect">
            <a:avLst/>
          </a:prstGeom>
          <a:noFill/>
          <a:ln w="9525">
            <a:noFill/>
            <a:miter lim="800000"/>
            <a:headEnd/>
            <a:tailEnd/>
          </a:ln>
        </p:spPr>
      </p:pic>
      <p:pic>
        <p:nvPicPr>
          <p:cNvPr id="56" name="Picture 39" descr="smallvm"/>
          <p:cNvPicPr>
            <a:picLocks noChangeAspect="1" noChangeArrowheads="1"/>
          </p:cNvPicPr>
          <p:nvPr/>
        </p:nvPicPr>
        <p:blipFill>
          <a:blip r:embed="rId9" cstate="print"/>
          <a:srcRect/>
          <a:stretch>
            <a:fillRect/>
          </a:stretch>
        </p:blipFill>
        <p:spPr bwMode="auto">
          <a:xfrm>
            <a:off x="5786244" y="509932"/>
            <a:ext cx="133764" cy="179364"/>
          </a:xfrm>
          <a:prstGeom prst="rect">
            <a:avLst/>
          </a:prstGeom>
          <a:noFill/>
          <a:ln w="9525">
            <a:noFill/>
            <a:miter lim="800000"/>
            <a:headEnd/>
            <a:tailEnd/>
          </a:ln>
        </p:spPr>
      </p:pic>
      <p:pic>
        <p:nvPicPr>
          <p:cNvPr id="57" name="Picture 39" descr="smallvm"/>
          <p:cNvPicPr>
            <a:picLocks noChangeAspect="1" noChangeArrowheads="1"/>
          </p:cNvPicPr>
          <p:nvPr/>
        </p:nvPicPr>
        <p:blipFill>
          <a:blip r:embed="rId9" cstate="print"/>
          <a:srcRect/>
          <a:stretch>
            <a:fillRect/>
          </a:stretch>
        </p:blipFill>
        <p:spPr bwMode="auto">
          <a:xfrm>
            <a:off x="6281768" y="509932"/>
            <a:ext cx="133764" cy="179364"/>
          </a:xfrm>
          <a:prstGeom prst="rect">
            <a:avLst/>
          </a:prstGeom>
          <a:noFill/>
          <a:ln w="9525">
            <a:noFill/>
            <a:miter lim="800000"/>
            <a:headEnd/>
            <a:tailEnd/>
          </a:ln>
        </p:spPr>
      </p:pic>
      <p:pic>
        <p:nvPicPr>
          <p:cNvPr id="58" name="Picture 39" descr="smallvm"/>
          <p:cNvPicPr>
            <a:picLocks noChangeAspect="1" noChangeArrowheads="1"/>
          </p:cNvPicPr>
          <p:nvPr/>
        </p:nvPicPr>
        <p:blipFill>
          <a:blip r:embed="rId9" cstate="print"/>
          <a:srcRect/>
          <a:stretch>
            <a:fillRect/>
          </a:stretch>
        </p:blipFill>
        <p:spPr bwMode="auto">
          <a:xfrm>
            <a:off x="6415532" y="509932"/>
            <a:ext cx="133764" cy="179364"/>
          </a:xfrm>
          <a:prstGeom prst="rect">
            <a:avLst/>
          </a:prstGeom>
          <a:noFill/>
          <a:ln w="9525">
            <a:noFill/>
            <a:miter lim="800000"/>
            <a:headEnd/>
            <a:tailEnd/>
          </a:ln>
        </p:spPr>
      </p:pic>
      <p:pic>
        <p:nvPicPr>
          <p:cNvPr id="59" name="Picture 39" descr="smallvm"/>
          <p:cNvPicPr>
            <a:picLocks noChangeAspect="1" noChangeArrowheads="1"/>
          </p:cNvPicPr>
          <p:nvPr/>
        </p:nvPicPr>
        <p:blipFill>
          <a:blip r:embed="rId9" cstate="print"/>
          <a:srcRect/>
          <a:stretch>
            <a:fillRect/>
          </a:stretch>
        </p:blipFill>
        <p:spPr bwMode="auto">
          <a:xfrm>
            <a:off x="6953046" y="509932"/>
            <a:ext cx="133764" cy="179364"/>
          </a:xfrm>
          <a:prstGeom prst="rect">
            <a:avLst/>
          </a:prstGeom>
          <a:noFill/>
          <a:ln w="9525">
            <a:noFill/>
            <a:miter lim="800000"/>
            <a:headEnd/>
            <a:tailEnd/>
          </a:ln>
        </p:spPr>
      </p:pic>
      <p:pic>
        <p:nvPicPr>
          <p:cNvPr id="60" name="Picture 39" descr="smallvm"/>
          <p:cNvPicPr>
            <a:picLocks noChangeAspect="1" noChangeArrowheads="1"/>
          </p:cNvPicPr>
          <p:nvPr/>
        </p:nvPicPr>
        <p:blipFill>
          <a:blip r:embed="rId9" cstate="print"/>
          <a:srcRect/>
          <a:stretch>
            <a:fillRect/>
          </a:stretch>
        </p:blipFill>
        <p:spPr bwMode="auto">
          <a:xfrm>
            <a:off x="7086810" y="509932"/>
            <a:ext cx="133764" cy="179364"/>
          </a:xfrm>
          <a:prstGeom prst="rect">
            <a:avLst/>
          </a:prstGeom>
          <a:noFill/>
          <a:ln w="9525">
            <a:noFill/>
            <a:miter lim="800000"/>
            <a:headEnd/>
            <a:tailEnd/>
          </a:ln>
        </p:spPr>
      </p:pic>
      <p:pic>
        <p:nvPicPr>
          <p:cNvPr id="61" name="Picture 39" descr="smallvm"/>
          <p:cNvPicPr>
            <a:picLocks noChangeAspect="1" noChangeArrowheads="1"/>
          </p:cNvPicPr>
          <p:nvPr/>
        </p:nvPicPr>
        <p:blipFill>
          <a:blip r:embed="rId9" cstate="print"/>
          <a:srcRect/>
          <a:stretch>
            <a:fillRect/>
          </a:stretch>
        </p:blipFill>
        <p:spPr bwMode="auto">
          <a:xfrm>
            <a:off x="7624325" y="509932"/>
            <a:ext cx="133764" cy="179364"/>
          </a:xfrm>
          <a:prstGeom prst="rect">
            <a:avLst/>
          </a:prstGeom>
          <a:noFill/>
          <a:ln w="9525">
            <a:noFill/>
            <a:miter lim="800000"/>
            <a:headEnd/>
            <a:tailEnd/>
          </a:ln>
        </p:spPr>
      </p:pic>
      <p:pic>
        <p:nvPicPr>
          <p:cNvPr id="62" name="Picture 39" descr="smallvm"/>
          <p:cNvPicPr>
            <a:picLocks noChangeAspect="1" noChangeArrowheads="1"/>
          </p:cNvPicPr>
          <p:nvPr/>
        </p:nvPicPr>
        <p:blipFill>
          <a:blip r:embed="rId9" cstate="print"/>
          <a:srcRect/>
          <a:stretch>
            <a:fillRect/>
          </a:stretch>
        </p:blipFill>
        <p:spPr bwMode="auto">
          <a:xfrm>
            <a:off x="7758088" y="509932"/>
            <a:ext cx="133764" cy="179364"/>
          </a:xfrm>
          <a:prstGeom prst="rect">
            <a:avLst/>
          </a:prstGeom>
          <a:noFill/>
          <a:ln w="9525">
            <a:noFill/>
            <a:miter lim="800000"/>
            <a:headEnd/>
            <a:tailEnd/>
          </a:ln>
        </p:spPr>
      </p:pic>
      <p:pic>
        <p:nvPicPr>
          <p:cNvPr id="63" name="Picture 39" descr="smallvm"/>
          <p:cNvPicPr>
            <a:picLocks noChangeAspect="1" noChangeArrowheads="1"/>
          </p:cNvPicPr>
          <p:nvPr/>
        </p:nvPicPr>
        <p:blipFill>
          <a:blip r:embed="rId9" cstate="print"/>
          <a:srcRect/>
          <a:stretch>
            <a:fillRect/>
          </a:stretch>
        </p:blipFill>
        <p:spPr bwMode="auto">
          <a:xfrm>
            <a:off x="8283728" y="509932"/>
            <a:ext cx="133764" cy="179364"/>
          </a:xfrm>
          <a:prstGeom prst="rect">
            <a:avLst/>
          </a:prstGeom>
          <a:noFill/>
          <a:ln w="9525">
            <a:noFill/>
            <a:miter lim="800000"/>
            <a:headEnd/>
            <a:tailEnd/>
          </a:ln>
        </p:spPr>
      </p:pic>
      <p:pic>
        <p:nvPicPr>
          <p:cNvPr id="64" name="Picture 39" descr="smallvm"/>
          <p:cNvPicPr>
            <a:picLocks noChangeAspect="1" noChangeArrowheads="1"/>
          </p:cNvPicPr>
          <p:nvPr/>
        </p:nvPicPr>
        <p:blipFill>
          <a:blip r:embed="rId9" cstate="print"/>
          <a:srcRect/>
          <a:stretch>
            <a:fillRect/>
          </a:stretch>
        </p:blipFill>
        <p:spPr bwMode="auto">
          <a:xfrm>
            <a:off x="8417492" y="509932"/>
            <a:ext cx="133764" cy="179364"/>
          </a:xfrm>
          <a:prstGeom prst="rect">
            <a:avLst/>
          </a:prstGeom>
          <a:noFill/>
          <a:ln w="9525">
            <a:noFill/>
            <a:miter lim="800000"/>
            <a:headEnd/>
            <a:tailEnd/>
          </a:ln>
        </p:spPr>
      </p:pic>
    </p:spTree>
    <p:extLst>
      <p:ext uri="{BB962C8B-B14F-4D97-AF65-F5344CB8AC3E}">
        <p14:creationId xmlns:p14="http://schemas.microsoft.com/office/powerpoint/2010/main" xmlns="" val="50545163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1"/>
                                        </p:tgtEl>
                                        <p:attrNameLst>
                                          <p:attrName>style.visibility</p:attrName>
                                        </p:attrNameLst>
                                      </p:cBhvr>
                                      <p:to>
                                        <p:strVal val="visible"/>
                                      </p:to>
                                    </p:set>
                                  </p:childTnLst>
                                </p:cTn>
                              </p:par>
                              <p:par>
                                <p:cTn id="13" presetID="22" presetClass="entr" presetSubtype="4" fill="hold" nodeType="withEffect">
                                  <p:stCondLst>
                                    <p:cond delay="0"/>
                                  </p:stCondLst>
                                  <p:childTnLst>
                                    <p:set>
                                      <p:cBhvr>
                                        <p:cTn id="14" dur="1" fill="hold">
                                          <p:stCondLst>
                                            <p:cond delay="0"/>
                                          </p:stCondLst>
                                        </p:cTn>
                                        <p:tgtEl>
                                          <p:spTgt spid="135"/>
                                        </p:tgtEl>
                                        <p:attrNameLst>
                                          <p:attrName>style.visibility</p:attrName>
                                        </p:attrNameLst>
                                      </p:cBhvr>
                                      <p:to>
                                        <p:strVal val="visible"/>
                                      </p:to>
                                    </p:set>
                                    <p:animEffect transition="in" filter="wipe(down)">
                                      <p:cBhvr>
                                        <p:cTn id="15" dur="500"/>
                                        <p:tgtEl>
                                          <p:spTgt spid="135"/>
                                        </p:tgtEl>
                                      </p:cBhvr>
                                    </p:animEffect>
                                  </p:childTnLst>
                                </p:cTn>
                              </p:par>
                            </p:childTnLst>
                          </p:cTn>
                        </p:par>
                        <p:par>
                          <p:cTn id="16" fill="hold">
                            <p:stCondLst>
                              <p:cond delay="500"/>
                            </p:stCondLst>
                            <p:childTnLst>
                              <p:par>
                                <p:cTn id="17" presetID="1" presetClass="entr" presetSubtype="0" fill="hold" grpId="0" nodeType="afterEffect">
                                  <p:stCondLst>
                                    <p:cond delay="0"/>
                                  </p:stCondLst>
                                  <p:childTnLst>
                                    <p:set>
                                      <p:cBhvr>
                                        <p:cTn id="18" dur="1" fill="hold">
                                          <p:stCondLst>
                                            <p:cond delay="0"/>
                                          </p:stCondLst>
                                        </p:cTn>
                                        <p:tgtEl>
                                          <p:spTgt spid="15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fade">
                                      <p:cBhvr>
                                        <p:cTn id="23" dur="1000"/>
                                        <p:tgtEl>
                                          <p:spTgt spid="32"/>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64"/>
                                        </p:tgtEl>
                                        <p:attrNameLst>
                                          <p:attrName>style.visibility</p:attrName>
                                        </p:attrNameLst>
                                      </p:cBhvr>
                                      <p:to>
                                        <p:strVal val="visible"/>
                                      </p:to>
                                    </p:set>
                                    <p:animEffect transition="in" filter="fade">
                                      <p:cBhvr>
                                        <p:cTn id="26" dur="1000"/>
                                        <p:tgtEl>
                                          <p:spTgt spid="164"/>
                                        </p:tgtEl>
                                      </p:cBhvr>
                                    </p:animEffect>
                                  </p:childTnLst>
                                </p:cTn>
                              </p:par>
                              <p:par>
                                <p:cTn id="27" presetID="10" presetClass="entr" presetSubtype="0" fill="hold" nodeType="withEffect">
                                  <p:stCondLst>
                                    <p:cond delay="0"/>
                                  </p:stCondLst>
                                  <p:childTnLst>
                                    <p:set>
                                      <p:cBhvr>
                                        <p:cTn id="28" dur="1" fill="hold">
                                          <p:stCondLst>
                                            <p:cond delay="0"/>
                                          </p:stCondLst>
                                        </p:cTn>
                                        <p:tgtEl>
                                          <p:spTgt spid="47"/>
                                        </p:tgtEl>
                                        <p:attrNameLst>
                                          <p:attrName>style.visibility</p:attrName>
                                        </p:attrNameLst>
                                      </p:cBhvr>
                                      <p:to>
                                        <p:strVal val="visible"/>
                                      </p:to>
                                    </p:set>
                                    <p:animEffect transition="in" filter="fade">
                                      <p:cBhvr>
                                        <p:cTn id="29" dur="1000"/>
                                        <p:tgtEl>
                                          <p:spTgt spid="47"/>
                                        </p:tgtEl>
                                      </p:cBhvr>
                                    </p:animEffect>
                                  </p:childTnLst>
                                </p:cTn>
                              </p:par>
                              <p:par>
                                <p:cTn id="30" presetID="10" presetClass="entr" presetSubtype="0" fill="hold" nodeType="withEffect">
                                  <p:stCondLst>
                                    <p:cond delay="0"/>
                                  </p:stCondLst>
                                  <p:childTnLst>
                                    <p:set>
                                      <p:cBhvr>
                                        <p:cTn id="31" dur="1" fill="hold">
                                          <p:stCondLst>
                                            <p:cond delay="0"/>
                                          </p:stCondLst>
                                        </p:cTn>
                                        <p:tgtEl>
                                          <p:spTgt spid="45"/>
                                        </p:tgtEl>
                                        <p:attrNameLst>
                                          <p:attrName>style.visibility</p:attrName>
                                        </p:attrNameLst>
                                      </p:cBhvr>
                                      <p:to>
                                        <p:strVal val="visible"/>
                                      </p:to>
                                    </p:set>
                                    <p:animEffect transition="in" filter="fade">
                                      <p:cBhvr>
                                        <p:cTn id="32" dur="1000"/>
                                        <p:tgtEl>
                                          <p:spTgt spid="45"/>
                                        </p:tgtEl>
                                      </p:cBhvr>
                                    </p:animEffect>
                                  </p:childTnLst>
                                </p:cTn>
                              </p:par>
                              <p:par>
                                <p:cTn id="33" presetID="10" presetClass="entr" presetSubtype="0" fill="hold" nodeType="withEffect">
                                  <p:stCondLst>
                                    <p:cond delay="0"/>
                                  </p:stCondLst>
                                  <p:childTnLst>
                                    <p:set>
                                      <p:cBhvr>
                                        <p:cTn id="34" dur="1" fill="hold">
                                          <p:stCondLst>
                                            <p:cond delay="0"/>
                                          </p:stCondLst>
                                        </p:cTn>
                                        <p:tgtEl>
                                          <p:spTgt spid="41"/>
                                        </p:tgtEl>
                                        <p:attrNameLst>
                                          <p:attrName>style.visibility</p:attrName>
                                        </p:attrNameLst>
                                      </p:cBhvr>
                                      <p:to>
                                        <p:strVal val="visible"/>
                                      </p:to>
                                    </p:set>
                                    <p:animEffect transition="in" filter="fade">
                                      <p:cBhvr>
                                        <p:cTn id="35" dur="1000"/>
                                        <p:tgtEl>
                                          <p:spTgt spid="41"/>
                                        </p:tgtEl>
                                      </p:cBhvr>
                                    </p:animEffect>
                                  </p:childTnLst>
                                </p:cTn>
                              </p:par>
                              <p:par>
                                <p:cTn id="36" presetID="10" presetClass="entr" presetSubtype="0" fill="hold" nodeType="withEffect">
                                  <p:stCondLst>
                                    <p:cond delay="0"/>
                                  </p:stCondLst>
                                  <p:childTnLst>
                                    <p:set>
                                      <p:cBhvr>
                                        <p:cTn id="37" dur="1" fill="hold">
                                          <p:stCondLst>
                                            <p:cond delay="0"/>
                                          </p:stCondLst>
                                        </p:cTn>
                                        <p:tgtEl>
                                          <p:spTgt spid="43"/>
                                        </p:tgtEl>
                                        <p:attrNameLst>
                                          <p:attrName>style.visibility</p:attrName>
                                        </p:attrNameLst>
                                      </p:cBhvr>
                                      <p:to>
                                        <p:strVal val="visible"/>
                                      </p:to>
                                    </p:set>
                                    <p:animEffect transition="in" filter="fade">
                                      <p:cBhvr>
                                        <p:cTn id="38" dur="1000"/>
                                        <p:tgtEl>
                                          <p:spTgt spid="43"/>
                                        </p:tgtEl>
                                      </p:cBhvr>
                                    </p:animEffect>
                                  </p:childTnLst>
                                </p:cTn>
                              </p:par>
                              <p:par>
                                <p:cTn id="39" presetID="10" presetClass="entr" presetSubtype="0" fill="hold" nodeType="with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fade">
                                      <p:cBhvr>
                                        <p:cTn id="41" dur="1000"/>
                                        <p:tgtEl>
                                          <p:spTgt spid="39"/>
                                        </p:tgtEl>
                                      </p:cBhvr>
                                    </p:animEffect>
                                  </p:childTnLst>
                                </p:cTn>
                              </p:par>
                              <p:par>
                                <p:cTn id="42" presetID="10" presetClass="entr" presetSubtype="0" fill="hold" nodeType="withEffect">
                                  <p:stCondLst>
                                    <p:cond delay="0"/>
                                  </p:stCondLst>
                                  <p:childTnLst>
                                    <p:set>
                                      <p:cBhvr>
                                        <p:cTn id="43" dur="1" fill="hold">
                                          <p:stCondLst>
                                            <p:cond delay="0"/>
                                          </p:stCondLst>
                                        </p:cTn>
                                        <p:tgtEl>
                                          <p:spTgt spid="40"/>
                                        </p:tgtEl>
                                        <p:attrNameLst>
                                          <p:attrName>style.visibility</p:attrName>
                                        </p:attrNameLst>
                                      </p:cBhvr>
                                      <p:to>
                                        <p:strVal val="visible"/>
                                      </p:to>
                                    </p:set>
                                    <p:animEffect transition="in" filter="fade">
                                      <p:cBhvr>
                                        <p:cTn id="44" dur="1000"/>
                                        <p:tgtEl>
                                          <p:spTgt spid="40"/>
                                        </p:tgtEl>
                                      </p:cBhvr>
                                    </p:animEffect>
                                  </p:childTnLst>
                                </p:cTn>
                              </p:par>
                              <p:par>
                                <p:cTn id="45" presetID="10" presetClass="entr" presetSubtype="0" fill="hold" nodeType="withEffect">
                                  <p:stCondLst>
                                    <p:cond delay="0"/>
                                  </p:stCondLst>
                                  <p:childTnLst>
                                    <p:set>
                                      <p:cBhvr>
                                        <p:cTn id="46" dur="1" fill="hold">
                                          <p:stCondLst>
                                            <p:cond delay="0"/>
                                          </p:stCondLst>
                                        </p:cTn>
                                        <p:tgtEl>
                                          <p:spTgt spid="44"/>
                                        </p:tgtEl>
                                        <p:attrNameLst>
                                          <p:attrName>style.visibility</p:attrName>
                                        </p:attrNameLst>
                                      </p:cBhvr>
                                      <p:to>
                                        <p:strVal val="visible"/>
                                      </p:to>
                                    </p:set>
                                    <p:animEffect transition="in" filter="fade">
                                      <p:cBhvr>
                                        <p:cTn id="47" dur="1000"/>
                                        <p:tgtEl>
                                          <p:spTgt spid="44"/>
                                        </p:tgtEl>
                                      </p:cBhvr>
                                    </p:animEffect>
                                  </p:childTnLst>
                                </p:cTn>
                              </p:par>
                              <p:par>
                                <p:cTn id="48" presetID="10" presetClass="entr" presetSubtype="0" fill="hold" nodeType="withEffect">
                                  <p:stCondLst>
                                    <p:cond delay="0"/>
                                  </p:stCondLst>
                                  <p:childTnLst>
                                    <p:set>
                                      <p:cBhvr>
                                        <p:cTn id="49" dur="1" fill="hold">
                                          <p:stCondLst>
                                            <p:cond delay="0"/>
                                          </p:stCondLst>
                                        </p:cTn>
                                        <p:tgtEl>
                                          <p:spTgt spid="46"/>
                                        </p:tgtEl>
                                        <p:attrNameLst>
                                          <p:attrName>style.visibility</p:attrName>
                                        </p:attrNameLst>
                                      </p:cBhvr>
                                      <p:to>
                                        <p:strVal val="visible"/>
                                      </p:to>
                                    </p:set>
                                    <p:animEffect transition="in" filter="fade">
                                      <p:cBhvr>
                                        <p:cTn id="50" dur="1000"/>
                                        <p:tgtEl>
                                          <p:spTgt spid="46"/>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60"/>
                                        </p:tgtEl>
                                        <p:attrNameLst>
                                          <p:attrName>style.visibility</p:attrName>
                                        </p:attrNameLst>
                                      </p:cBhvr>
                                      <p:to>
                                        <p:strVal val="visible"/>
                                      </p:to>
                                    </p:set>
                                    <p:animEffect transition="in" filter="fade">
                                      <p:cBhvr>
                                        <p:cTn id="53" dur="1000"/>
                                        <p:tgtEl>
                                          <p:spTgt spid="160"/>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61"/>
                                        </p:tgtEl>
                                        <p:attrNameLst>
                                          <p:attrName>style.visibility</p:attrName>
                                        </p:attrNameLst>
                                      </p:cBhvr>
                                      <p:to>
                                        <p:strVal val="visible"/>
                                      </p:to>
                                    </p:set>
                                    <p:animEffect transition="in" filter="fade">
                                      <p:cBhvr>
                                        <p:cTn id="56" dur="1000"/>
                                        <p:tgtEl>
                                          <p:spTgt spid="161"/>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62"/>
                                        </p:tgtEl>
                                        <p:attrNameLst>
                                          <p:attrName>style.visibility</p:attrName>
                                        </p:attrNameLst>
                                      </p:cBhvr>
                                      <p:to>
                                        <p:strVal val="visible"/>
                                      </p:to>
                                    </p:set>
                                    <p:animEffect transition="in" filter="fade">
                                      <p:cBhvr>
                                        <p:cTn id="59" dur="1000"/>
                                        <p:tgtEl>
                                          <p:spTgt spid="162"/>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163"/>
                                        </p:tgtEl>
                                        <p:attrNameLst>
                                          <p:attrName>style.visibility</p:attrName>
                                        </p:attrNameLst>
                                      </p:cBhvr>
                                      <p:to>
                                        <p:strVal val="visible"/>
                                      </p:to>
                                    </p:set>
                                    <p:animEffect transition="in" filter="fade">
                                      <p:cBhvr>
                                        <p:cTn id="62" dur="1000"/>
                                        <p:tgtEl>
                                          <p:spTgt spid="163"/>
                                        </p:tgtEl>
                                      </p:cBhvr>
                                    </p:animEffect>
                                  </p:childTnLst>
                                </p:cTn>
                              </p:par>
                              <p:par>
                                <p:cTn id="63" presetID="10" presetClass="entr" presetSubtype="0" fill="hold" nodeType="withEffect">
                                  <p:stCondLst>
                                    <p:cond delay="0"/>
                                  </p:stCondLst>
                                  <p:childTnLst>
                                    <p:set>
                                      <p:cBhvr>
                                        <p:cTn id="64" dur="1" fill="hold">
                                          <p:stCondLst>
                                            <p:cond delay="0"/>
                                          </p:stCondLst>
                                        </p:cTn>
                                        <p:tgtEl>
                                          <p:spTgt spid="2"/>
                                        </p:tgtEl>
                                        <p:attrNameLst>
                                          <p:attrName>style.visibility</p:attrName>
                                        </p:attrNameLst>
                                      </p:cBhvr>
                                      <p:to>
                                        <p:strVal val="visible"/>
                                      </p:to>
                                    </p:set>
                                    <p:animEffect transition="in" filter="fade">
                                      <p:cBhvr>
                                        <p:cTn id="65" dur="1000"/>
                                        <p:tgtEl>
                                          <p:spTgt spid="2"/>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137"/>
                                        </p:tgtEl>
                                        <p:attrNameLst>
                                          <p:attrName>style.visibility</p:attrName>
                                        </p:attrNameLst>
                                      </p:cBhvr>
                                      <p:to>
                                        <p:strVal val="visible"/>
                                      </p:to>
                                    </p:set>
                                    <p:animEffect transition="in" filter="fade">
                                      <p:cBhvr>
                                        <p:cTn id="68" dur="1000"/>
                                        <p:tgtEl>
                                          <p:spTgt spid="137"/>
                                        </p:tgtEl>
                                      </p:cBhvr>
                                    </p:animEffect>
                                  </p:childTnLst>
                                </p:cTn>
                              </p:par>
                            </p:childTnLst>
                          </p:cTn>
                        </p:par>
                      </p:childTnLst>
                    </p:cTn>
                  </p:par>
                  <p:par>
                    <p:cTn id="69" fill="hold">
                      <p:stCondLst>
                        <p:cond delay="indefinite"/>
                      </p:stCondLst>
                      <p:childTnLst>
                        <p:par>
                          <p:cTn id="70" fill="hold">
                            <p:stCondLst>
                              <p:cond delay="0"/>
                            </p:stCondLst>
                            <p:childTnLst>
                              <p:par>
                                <p:cTn id="71" presetID="22" presetClass="entr" presetSubtype="4" fill="hold" grpId="0" nodeType="clickEffect">
                                  <p:stCondLst>
                                    <p:cond delay="0"/>
                                  </p:stCondLst>
                                  <p:childTnLst>
                                    <p:set>
                                      <p:cBhvr>
                                        <p:cTn id="72" dur="1" fill="hold">
                                          <p:stCondLst>
                                            <p:cond delay="0"/>
                                          </p:stCondLst>
                                        </p:cTn>
                                        <p:tgtEl>
                                          <p:spTgt spid="34"/>
                                        </p:tgtEl>
                                        <p:attrNameLst>
                                          <p:attrName>style.visibility</p:attrName>
                                        </p:attrNameLst>
                                      </p:cBhvr>
                                      <p:to>
                                        <p:strVal val="visible"/>
                                      </p:to>
                                    </p:set>
                                    <p:animEffect transition="in" filter="wipe(down)">
                                      <p:cBhvr>
                                        <p:cTn id="73" dur="500"/>
                                        <p:tgtEl>
                                          <p:spTgt spid="34"/>
                                        </p:tgtEl>
                                      </p:cBhvr>
                                    </p:animEffect>
                                  </p:childTnLst>
                                </p:cTn>
                              </p:par>
                              <p:par>
                                <p:cTn id="74" presetID="22" presetClass="entr" presetSubtype="4" fill="hold" nodeType="withEffect">
                                  <p:stCondLst>
                                    <p:cond delay="0"/>
                                  </p:stCondLst>
                                  <p:childTnLst>
                                    <p:set>
                                      <p:cBhvr>
                                        <p:cTn id="75" dur="1" fill="hold">
                                          <p:stCondLst>
                                            <p:cond delay="0"/>
                                          </p:stCondLst>
                                        </p:cTn>
                                        <p:tgtEl>
                                          <p:spTgt spid="33"/>
                                        </p:tgtEl>
                                        <p:attrNameLst>
                                          <p:attrName>style.visibility</p:attrName>
                                        </p:attrNameLst>
                                      </p:cBhvr>
                                      <p:to>
                                        <p:strVal val="visible"/>
                                      </p:to>
                                    </p:set>
                                    <p:animEffect transition="in" filter="wipe(down)">
                                      <p:cBhvr>
                                        <p:cTn id="76" dur="500"/>
                                        <p:tgtEl>
                                          <p:spTgt spid="33"/>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nodeType="clickEffect">
                                  <p:stCondLst>
                                    <p:cond delay="0"/>
                                  </p:stCondLst>
                                  <p:childTnLst>
                                    <p:set>
                                      <p:cBhvr>
                                        <p:cTn id="80" dur="1" fill="hold">
                                          <p:stCondLst>
                                            <p:cond delay="0"/>
                                          </p:stCondLst>
                                        </p:cTn>
                                        <p:tgtEl>
                                          <p:spTgt spid="35"/>
                                        </p:tgtEl>
                                        <p:attrNameLst>
                                          <p:attrName>style.visibility</p:attrName>
                                        </p:attrNameLst>
                                      </p:cBhvr>
                                      <p:to>
                                        <p:strVal val="visible"/>
                                      </p:to>
                                    </p:set>
                                    <p:animEffect transition="in" filter="fade">
                                      <p:cBhvr>
                                        <p:cTn id="81" dur="2000"/>
                                        <p:tgtEl>
                                          <p:spTgt spid="35"/>
                                        </p:tgtEl>
                                      </p:cBhvr>
                                    </p:animEffect>
                                  </p:childTnLst>
                                </p:cTn>
                              </p:par>
                              <p:par>
                                <p:cTn id="82" presetID="10" presetClass="entr" presetSubtype="0" fill="hold" nodeType="withEffect">
                                  <p:stCondLst>
                                    <p:cond delay="0"/>
                                  </p:stCondLst>
                                  <p:childTnLst>
                                    <p:set>
                                      <p:cBhvr>
                                        <p:cTn id="83" dur="1" fill="hold">
                                          <p:stCondLst>
                                            <p:cond delay="0"/>
                                          </p:stCondLst>
                                        </p:cTn>
                                        <p:tgtEl>
                                          <p:spTgt spid="36"/>
                                        </p:tgtEl>
                                        <p:attrNameLst>
                                          <p:attrName>style.visibility</p:attrName>
                                        </p:attrNameLst>
                                      </p:cBhvr>
                                      <p:to>
                                        <p:strVal val="visible"/>
                                      </p:to>
                                    </p:set>
                                    <p:animEffect transition="in" filter="fade">
                                      <p:cBhvr>
                                        <p:cTn id="84" dur="2000"/>
                                        <p:tgtEl>
                                          <p:spTgt spid="36"/>
                                        </p:tgtEl>
                                      </p:cBhvr>
                                    </p:animEffect>
                                  </p:childTnLst>
                                </p:cTn>
                              </p:par>
                              <p:par>
                                <p:cTn id="85" presetID="10" presetClass="entr" presetSubtype="0" fill="hold" nodeType="withEffect">
                                  <p:stCondLst>
                                    <p:cond delay="0"/>
                                  </p:stCondLst>
                                  <p:childTnLst>
                                    <p:set>
                                      <p:cBhvr>
                                        <p:cTn id="86" dur="1" fill="hold">
                                          <p:stCondLst>
                                            <p:cond delay="0"/>
                                          </p:stCondLst>
                                        </p:cTn>
                                        <p:tgtEl>
                                          <p:spTgt spid="37"/>
                                        </p:tgtEl>
                                        <p:attrNameLst>
                                          <p:attrName>style.visibility</p:attrName>
                                        </p:attrNameLst>
                                      </p:cBhvr>
                                      <p:to>
                                        <p:strVal val="visible"/>
                                      </p:to>
                                    </p:set>
                                    <p:animEffect transition="in" filter="fade">
                                      <p:cBhvr>
                                        <p:cTn id="87" dur="2000"/>
                                        <p:tgtEl>
                                          <p:spTgt spid="37"/>
                                        </p:tgtEl>
                                      </p:cBhvr>
                                    </p:animEffect>
                                  </p:childTnLst>
                                </p:cTn>
                              </p:par>
                              <p:par>
                                <p:cTn id="88" presetID="10" presetClass="entr" presetSubtype="0" fill="hold" nodeType="withEffect">
                                  <p:stCondLst>
                                    <p:cond delay="0"/>
                                  </p:stCondLst>
                                  <p:childTnLst>
                                    <p:set>
                                      <p:cBhvr>
                                        <p:cTn id="89" dur="1" fill="hold">
                                          <p:stCondLst>
                                            <p:cond delay="0"/>
                                          </p:stCondLst>
                                        </p:cTn>
                                        <p:tgtEl>
                                          <p:spTgt spid="48"/>
                                        </p:tgtEl>
                                        <p:attrNameLst>
                                          <p:attrName>style.visibility</p:attrName>
                                        </p:attrNameLst>
                                      </p:cBhvr>
                                      <p:to>
                                        <p:strVal val="visible"/>
                                      </p:to>
                                    </p:set>
                                    <p:animEffect transition="in" filter="fade">
                                      <p:cBhvr>
                                        <p:cTn id="90" dur="2000"/>
                                        <p:tgtEl>
                                          <p:spTgt spid="48"/>
                                        </p:tgtEl>
                                      </p:cBhvr>
                                    </p:animEffect>
                                  </p:childTnLst>
                                </p:cTn>
                              </p:par>
                              <p:par>
                                <p:cTn id="91" presetID="10" presetClass="entr" presetSubtype="0" fill="hold" nodeType="withEffect">
                                  <p:stCondLst>
                                    <p:cond delay="0"/>
                                  </p:stCondLst>
                                  <p:childTnLst>
                                    <p:set>
                                      <p:cBhvr>
                                        <p:cTn id="92" dur="1" fill="hold">
                                          <p:stCondLst>
                                            <p:cond delay="0"/>
                                          </p:stCondLst>
                                        </p:cTn>
                                        <p:tgtEl>
                                          <p:spTgt spid="49"/>
                                        </p:tgtEl>
                                        <p:attrNameLst>
                                          <p:attrName>style.visibility</p:attrName>
                                        </p:attrNameLst>
                                      </p:cBhvr>
                                      <p:to>
                                        <p:strVal val="visible"/>
                                      </p:to>
                                    </p:set>
                                    <p:animEffect transition="in" filter="fade">
                                      <p:cBhvr>
                                        <p:cTn id="93" dur="2000"/>
                                        <p:tgtEl>
                                          <p:spTgt spid="49"/>
                                        </p:tgtEl>
                                      </p:cBhvr>
                                    </p:animEffect>
                                  </p:childTnLst>
                                </p:cTn>
                              </p:par>
                              <p:par>
                                <p:cTn id="94" presetID="10" presetClass="entr" presetSubtype="0" fill="hold" nodeType="withEffect">
                                  <p:stCondLst>
                                    <p:cond delay="0"/>
                                  </p:stCondLst>
                                  <p:childTnLst>
                                    <p:set>
                                      <p:cBhvr>
                                        <p:cTn id="95" dur="1" fill="hold">
                                          <p:stCondLst>
                                            <p:cond delay="0"/>
                                          </p:stCondLst>
                                        </p:cTn>
                                        <p:tgtEl>
                                          <p:spTgt spid="50"/>
                                        </p:tgtEl>
                                        <p:attrNameLst>
                                          <p:attrName>style.visibility</p:attrName>
                                        </p:attrNameLst>
                                      </p:cBhvr>
                                      <p:to>
                                        <p:strVal val="visible"/>
                                      </p:to>
                                    </p:set>
                                    <p:animEffect transition="in" filter="fade">
                                      <p:cBhvr>
                                        <p:cTn id="96" dur="2000"/>
                                        <p:tgtEl>
                                          <p:spTgt spid="50"/>
                                        </p:tgtEl>
                                      </p:cBhvr>
                                    </p:animEffect>
                                  </p:childTnLst>
                                </p:cTn>
                              </p:par>
                              <p:par>
                                <p:cTn id="97" presetID="10" presetClass="entr" presetSubtype="0" fill="hold" nodeType="withEffect">
                                  <p:stCondLst>
                                    <p:cond delay="0"/>
                                  </p:stCondLst>
                                  <p:childTnLst>
                                    <p:set>
                                      <p:cBhvr>
                                        <p:cTn id="98" dur="1" fill="hold">
                                          <p:stCondLst>
                                            <p:cond delay="0"/>
                                          </p:stCondLst>
                                        </p:cTn>
                                        <p:tgtEl>
                                          <p:spTgt spid="51"/>
                                        </p:tgtEl>
                                        <p:attrNameLst>
                                          <p:attrName>style.visibility</p:attrName>
                                        </p:attrNameLst>
                                      </p:cBhvr>
                                      <p:to>
                                        <p:strVal val="visible"/>
                                      </p:to>
                                    </p:set>
                                    <p:animEffect transition="in" filter="fade">
                                      <p:cBhvr>
                                        <p:cTn id="99" dur="2000"/>
                                        <p:tgtEl>
                                          <p:spTgt spid="51"/>
                                        </p:tgtEl>
                                      </p:cBhvr>
                                    </p:animEffect>
                                  </p:childTnLst>
                                </p:cTn>
                              </p:par>
                              <p:par>
                                <p:cTn id="100" presetID="10" presetClass="entr" presetSubtype="0" fill="hold" nodeType="withEffect">
                                  <p:stCondLst>
                                    <p:cond delay="0"/>
                                  </p:stCondLst>
                                  <p:childTnLst>
                                    <p:set>
                                      <p:cBhvr>
                                        <p:cTn id="101" dur="1" fill="hold">
                                          <p:stCondLst>
                                            <p:cond delay="0"/>
                                          </p:stCondLst>
                                        </p:cTn>
                                        <p:tgtEl>
                                          <p:spTgt spid="52"/>
                                        </p:tgtEl>
                                        <p:attrNameLst>
                                          <p:attrName>style.visibility</p:attrName>
                                        </p:attrNameLst>
                                      </p:cBhvr>
                                      <p:to>
                                        <p:strVal val="visible"/>
                                      </p:to>
                                    </p:set>
                                    <p:animEffect transition="in" filter="fade">
                                      <p:cBhvr>
                                        <p:cTn id="102" dur="2000"/>
                                        <p:tgtEl>
                                          <p:spTgt spid="52"/>
                                        </p:tgtEl>
                                      </p:cBhvr>
                                    </p:animEffect>
                                  </p:childTnLst>
                                </p:cTn>
                              </p:par>
                              <p:par>
                                <p:cTn id="103" presetID="10" presetClass="entr" presetSubtype="0" fill="hold" nodeType="withEffect">
                                  <p:stCondLst>
                                    <p:cond delay="0"/>
                                  </p:stCondLst>
                                  <p:childTnLst>
                                    <p:set>
                                      <p:cBhvr>
                                        <p:cTn id="104" dur="1" fill="hold">
                                          <p:stCondLst>
                                            <p:cond delay="0"/>
                                          </p:stCondLst>
                                        </p:cTn>
                                        <p:tgtEl>
                                          <p:spTgt spid="53"/>
                                        </p:tgtEl>
                                        <p:attrNameLst>
                                          <p:attrName>style.visibility</p:attrName>
                                        </p:attrNameLst>
                                      </p:cBhvr>
                                      <p:to>
                                        <p:strVal val="visible"/>
                                      </p:to>
                                    </p:set>
                                    <p:animEffect transition="in" filter="fade">
                                      <p:cBhvr>
                                        <p:cTn id="105" dur="2000"/>
                                        <p:tgtEl>
                                          <p:spTgt spid="53"/>
                                        </p:tgtEl>
                                      </p:cBhvr>
                                    </p:animEffect>
                                  </p:childTnLst>
                                </p:cTn>
                              </p:par>
                              <p:par>
                                <p:cTn id="106" presetID="10" presetClass="entr" presetSubtype="0" fill="hold" nodeType="withEffect">
                                  <p:stCondLst>
                                    <p:cond delay="0"/>
                                  </p:stCondLst>
                                  <p:childTnLst>
                                    <p:set>
                                      <p:cBhvr>
                                        <p:cTn id="107" dur="1" fill="hold">
                                          <p:stCondLst>
                                            <p:cond delay="0"/>
                                          </p:stCondLst>
                                        </p:cTn>
                                        <p:tgtEl>
                                          <p:spTgt spid="54"/>
                                        </p:tgtEl>
                                        <p:attrNameLst>
                                          <p:attrName>style.visibility</p:attrName>
                                        </p:attrNameLst>
                                      </p:cBhvr>
                                      <p:to>
                                        <p:strVal val="visible"/>
                                      </p:to>
                                    </p:set>
                                    <p:animEffect transition="in" filter="fade">
                                      <p:cBhvr>
                                        <p:cTn id="108" dur="2000"/>
                                        <p:tgtEl>
                                          <p:spTgt spid="54"/>
                                        </p:tgtEl>
                                      </p:cBhvr>
                                    </p:animEffect>
                                  </p:childTnLst>
                                </p:cTn>
                              </p:par>
                              <p:par>
                                <p:cTn id="109" presetID="10" presetClass="entr" presetSubtype="0" fill="hold" nodeType="withEffect">
                                  <p:stCondLst>
                                    <p:cond delay="0"/>
                                  </p:stCondLst>
                                  <p:childTnLst>
                                    <p:set>
                                      <p:cBhvr>
                                        <p:cTn id="110" dur="1" fill="hold">
                                          <p:stCondLst>
                                            <p:cond delay="0"/>
                                          </p:stCondLst>
                                        </p:cTn>
                                        <p:tgtEl>
                                          <p:spTgt spid="55"/>
                                        </p:tgtEl>
                                        <p:attrNameLst>
                                          <p:attrName>style.visibility</p:attrName>
                                        </p:attrNameLst>
                                      </p:cBhvr>
                                      <p:to>
                                        <p:strVal val="visible"/>
                                      </p:to>
                                    </p:set>
                                    <p:animEffect transition="in" filter="fade">
                                      <p:cBhvr>
                                        <p:cTn id="111" dur="2000"/>
                                        <p:tgtEl>
                                          <p:spTgt spid="55"/>
                                        </p:tgtEl>
                                      </p:cBhvr>
                                    </p:animEffect>
                                  </p:childTnLst>
                                </p:cTn>
                              </p:par>
                              <p:par>
                                <p:cTn id="112" presetID="10" presetClass="entr" presetSubtype="0" fill="hold" nodeType="withEffect">
                                  <p:stCondLst>
                                    <p:cond delay="0"/>
                                  </p:stCondLst>
                                  <p:childTnLst>
                                    <p:set>
                                      <p:cBhvr>
                                        <p:cTn id="113" dur="1" fill="hold">
                                          <p:stCondLst>
                                            <p:cond delay="0"/>
                                          </p:stCondLst>
                                        </p:cTn>
                                        <p:tgtEl>
                                          <p:spTgt spid="56"/>
                                        </p:tgtEl>
                                        <p:attrNameLst>
                                          <p:attrName>style.visibility</p:attrName>
                                        </p:attrNameLst>
                                      </p:cBhvr>
                                      <p:to>
                                        <p:strVal val="visible"/>
                                      </p:to>
                                    </p:set>
                                    <p:animEffect transition="in" filter="fade">
                                      <p:cBhvr>
                                        <p:cTn id="114" dur="2000"/>
                                        <p:tgtEl>
                                          <p:spTgt spid="56"/>
                                        </p:tgtEl>
                                      </p:cBhvr>
                                    </p:animEffect>
                                  </p:childTnLst>
                                </p:cTn>
                              </p:par>
                              <p:par>
                                <p:cTn id="115" presetID="10" presetClass="entr" presetSubtype="0" fill="hold" nodeType="withEffect">
                                  <p:stCondLst>
                                    <p:cond delay="0"/>
                                  </p:stCondLst>
                                  <p:childTnLst>
                                    <p:set>
                                      <p:cBhvr>
                                        <p:cTn id="116" dur="1" fill="hold">
                                          <p:stCondLst>
                                            <p:cond delay="0"/>
                                          </p:stCondLst>
                                        </p:cTn>
                                        <p:tgtEl>
                                          <p:spTgt spid="57"/>
                                        </p:tgtEl>
                                        <p:attrNameLst>
                                          <p:attrName>style.visibility</p:attrName>
                                        </p:attrNameLst>
                                      </p:cBhvr>
                                      <p:to>
                                        <p:strVal val="visible"/>
                                      </p:to>
                                    </p:set>
                                    <p:animEffect transition="in" filter="fade">
                                      <p:cBhvr>
                                        <p:cTn id="117" dur="2000"/>
                                        <p:tgtEl>
                                          <p:spTgt spid="57"/>
                                        </p:tgtEl>
                                      </p:cBhvr>
                                    </p:animEffect>
                                  </p:childTnLst>
                                </p:cTn>
                              </p:par>
                              <p:par>
                                <p:cTn id="118" presetID="10" presetClass="entr" presetSubtype="0" fill="hold" nodeType="withEffect">
                                  <p:stCondLst>
                                    <p:cond delay="0"/>
                                  </p:stCondLst>
                                  <p:childTnLst>
                                    <p:set>
                                      <p:cBhvr>
                                        <p:cTn id="119" dur="1" fill="hold">
                                          <p:stCondLst>
                                            <p:cond delay="0"/>
                                          </p:stCondLst>
                                        </p:cTn>
                                        <p:tgtEl>
                                          <p:spTgt spid="58"/>
                                        </p:tgtEl>
                                        <p:attrNameLst>
                                          <p:attrName>style.visibility</p:attrName>
                                        </p:attrNameLst>
                                      </p:cBhvr>
                                      <p:to>
                                        <p:strVal val="visible"/>
                                      </p:to>
                                    </p:set>
                                    <p:animEffect transition="in" filter="fade">
                                      <p:cBhvr>
                                        <p:cTn id="120" dur="2000"/>
                                        <p:tgtEl>
                                          <p:spTgt spid="58"/>
                                        </p:tgtEl>
                                      </p:cBhvr>
                                    </p:animEffect>
                                  </p:childTnLst>
                                </p:cTn>
                              </p:par>
                              <p:par>
                                <p:cTn id="121" presetID="10" presetClass="entr" presetSubtype="0" fill="hold" nodeType="withEffect">
                                  <p:stCondLst>
                                    <p:cond delay="0"/>
                                  </p:stCondLst>
                                  <p:childTnLst>
                                    <p:set>
                                      <p:cBhvr>
                                        <p:cTn id="122" dur="1" fill="hold">
                                          <p:stCondLst>
                                            <p:cond delay="0"/>
                                          </p:stCondLst>
                                        </p:cTn>
                                        <p:tgtEl>
                                          <p:spTgt spid="59"/>
                                        </p:tgtEl>
                                        <p:attrNameLst>
                                          <p:attrName>style.visibility</p:attrName>
                                        </p:attrNameLst>
                                      </p:cBhvr>
                                      <p:to>
                                        <p:strVal val="visible"/>
                                      </p:to>
                                    </p:set>
                                    <p:animEffect transition="in" filter="fade">
                                      <p:cBhvr>
                                        <p:cTn id="123" dur="2000"/>
                                        <p:tgtEl>
                                          <p:spTgt spid="59"/>
                                        </p:tgtEl>
                                      </p:cBhvr>
                                    </p:animEffect>
                                  </p:childTnLst>
                                </p:cTn>
                              </p:par>
                              <p:par>
                                <p:cTn id="124" presetID="10" presetClass="entr" presetSubtype="0" fill="hold" nodeType="withEffect">
                                  <p:stCondLst>
                                    <p:cond delay="0"/>
                                  </p:stCondLst>
                                  <p:childTnLst>
                                    <p:set>
                                      <p:cBhvr>
                                        <p:cTn id="125" dur="1" fill="hold">
                                          <p:stCondLst>
                                            <p:cond delay="0"/>
                                          </p:stCondLst>
                                        </p:cTn>
                                        <p:tgtEl>
                                          <p:spTgt spid="60"/>
                                        </p:tgtEl>
                                        <p:attrNameLst>
                                          <p:attrName>style.visibility</p:attrName>
                                        </p:attrNameLst>
                                      </p:cBhvr>
                                      <p:to>
                                        <p:strVal val="visible"/>
                                      </p:to>
                                    </p:set>
                                    <p:animEffect transition="in" filter="fade">
                                      <p:cBhvr>
                                        <p:cTn id="126" dur="2000"/>
                                        <p:tgtEl>
                                          <p:spTgt spid="60"/>
                                        </p:tgtEl>
                                      </p:cBhvr>
                                    </p:animEffect>
                                  </p:childTnLst>
                                </p:cTn>
                              </p:par>
                              <p:par>
                                <p:cTn id="127" presetID="10" presetClass="entr" presetSubtype="0" fill="hold" nodeType="withEffect">
                                  <p:stCondLst>
                                    <p:cond delay="0"/>
                                  </p:stCondLst>
                                  <p:childTnLst>
                                    <p:set>
                                      <p:cBhvr>
                                        <p:cTn id="128" dur="1" fill="hold">
                                          <p:stCondLst>
                                            <p:cond delay="0"/>
                                          </p:stCondLst>
                                        </p:cTn>
                                        <p:tgtEl>
                                          <p:spTgt spid="61"/>
                                        </p:tgtEl>
                                        <p:attrNameLst>
                                          <p:attrName>style.visibility</p:attrName>
                                        </p:attrNameLst>
                                      </p:cBhvr>
                                      <p:to>
                                        <p:strVal val="visible"/>
                                      </p:to>
                                    </p:set>
                                    <p:animEffect transition="in" filter="fade">
                                      <p:cBhvr>
                                        <p:cTn id="129" dur="2000"/>
                                        <p:tgtEl>
                                          <p:spTgt spid="61"/>
                                        </p:tgtEl>
                                      </p:cBhvr>
                                    </p:animEffect>
                                  </p:childTnLst>
                                </p:cTn>
                              </p:par>
                              <p:par>
                                <p:cTn id="130" presetID="10" presetClass="entr" presetSubtype="0" fill="hold" nodeType="withEffect">
                                  <p:stCondLst>
                                    <p:cond delay="0"/>
                                  </p:stCondLst>
                                  <p:childTnLst>
                                    <p:set>
                                      <p:cBhvr>
                                        <p:cTn id="131" dur="1" fill="hold">
                                          <p:stCondLst>
                                            <p:cond delay="0"/>
                                          </p:stCondLst>
                                        </p:cTn>
                                        <p:tgtEl>
                                          <p:spTgt spid="62"/>
                                        </p:tgtEl>
                                        <p:attrNameLst>
                                          <p:attrName>style.visibility</p:attrName>
                                        </p:attrNameLst>
                                      </p:cBhvr>
                                      <p:to>
                                        <p:strVal val="visible"/>
                                      </p:to>
                                    </p:set>
                                    <p:animEffect transition="in" filter="fade">
                                      <p:cBhvr>
                                        <p:cTn id="132" dur="2000"/>
                                        <p:tgtEl>
                                          <p:spTgt spid="62"/>
                                        </p:tgtEl>
                                      </p:cBhvr>
                                    </p:animEffect>
                                  </p:childTnLst>
                                </p:cTn>
                              </p:par>
                              <p:par>
                                <p:cTn id="133" presetID="10" presetClass="entr" presetSubtype="0" fill="hold" nodeType="withEffect">
                                  <p:stCondLst>
                                    <p:cond delay="0"/>
                                  </p:stCondLst>
                                  <p:childTnLst>
                                    <p:set>
                                      <p:cBhvr>
                                        <p:cTn id="134" dur="1" fill="hold">
                                          <p:stCondLst>
                                            <p:cond delay="0"/>
                                          </p:stCondLst>
                                        </p:cTn>
                                        <p:tgtEl>
                                          <p:spTgt spid="63"/>
                                        </p:tgtEl>
                                        <p:attrNameLst>
                                          <p:attrName>style.visibility</p:attrName>
                                        </p:attrNameLst>
                                      </p:cBhvr>
                                      <p:to>
                                        <p:strVal val="visible"/>
                                      </p:to>
                                    </p:set>
                                    <p:animEffect transition="in" filter="fade">
                                      <p:cBhvr>
                                        <p:cTn id="135" dur="2000"/>
                                        <p:tgtEl>
                                          <p:spTgt spid="63"/>
                                        </p:tgtEl>
                                      </p:cBhvr>
                                    </p:animEffect>
                                  </p:childTnLst>
                                </p:cTn>
                              </p:par>
                              <p:par>
                                <p:cTn id="136" presetID="10" presetClass="entr" presetSubtype="0" fill="hold" nodeType="withEffect">
                                  <p:stCondLst>
                                    <p:cond delay="0"/>
                                  </p:stCondLst>
                                  <p:childTnLst>
                                    <p:set>
                                      <p:cBhvr>
                                        <p:cTn id="137" dur="1" fill="hold">
                                          <p:stCondLst>
                                            <p:cond delay="0"/>
                                          </p:stCondLst>
                                        </p:cTn>
                                        <p:tgtEl>
                                          <p:spTgt spid="64"/>
                                        </p:tgtEl>
                                        <p:attrNameLst>
                                          <p:attrName>style.visibility</p:attrName>
                                        </p:attrNameLst>
                                      </p:cBhvr>
                                      <p:to>
                                        <p:strVal val="visible"/>
                                      </p:to>
                                    </p:set>
                                    <p:animEffect transition="in" filter="fade">
                                      <p:cBhvr>
                                        <p:cTn id="138" dur="2000"/>
                                        <p:tgtEl>
                                          <p:spTgt spid="64"/>
                                        </p:tgtEl>
                                      </p:cBhvr>
                                    </p:animEffect>
                                  </p:childTnLst>
                                </p:cTn>
                              </p:par>
                              <p:par>
                                <p:cTn id="139" presetID="10" presetClass="exit" presetSubtype="0" fill="hold" grpId="1" nodeType="withEffect">
                                  <p:stCondLst>
                                    <p:cond delay="0"/>
                                  </p:stCondLst>
                                  <p:childTnLst>
                                    <p:animEffect transition="out" filter="fade">
                                      <p:cBhvr>
                                        <p:cTn id="140" dur="500"/>
                                        <p:tgtEl>
                                          <p:spTgt spid="137"/>
                                        </p:tgtEl>
                                      </p:cBhvr>
                                    </p:animEffect>
                                    <p:set>
                                      <p:cBhvr>
                                        <p:cTn id="141" dur="1" fill="hold">
                                          <p:stCondLst>
                                            <p:cond delay="499"/>
                                          </p:stCondLst>
                                        </p:cTn>
                                        <p:tgtEl>
                                          <p:spTgt spid="137"/>
                                        </p:tgtEl>
                                        <p:attrNameLst>
                                          <p:attrName>style.visibility</p:attrName>
                                        </p:attrNameLst>
                                      </p:cBhvr>
                                      <p:to>
                                        <p:strVal val="hidden"/>
                                      </p:to>
                                    </p:set>
                                  </p:childTnLst>
                                </p:cTn>
                              </p:par>
                            </p:childTnLst>
                          </p:cTn>
                        </p:par>
                      </p:childTnLst>
                    </p:cTn>
                  </p:par>
                  <p:par>
                    <p:cTn id="142" fill="hold">
                      <p:stCondLst>
                        <p:cond delay="indefinite"/>
                      </p:stCondLst>
                      <p:childTnLst>
                        <p:par>
                          <p:cTn id="143" fill="hold">
                            <p:stCondLst>
                              <p:cond delay="0"/>
                            </p:stCondLst>
                            <p:childTnLst>
                              <p:par>
                                <p:cTn id="144" presetID="42" presetClass="path" presetSubtype="0" accel="50000" decel="50000" fill="hold" nodeType="clickEffect">
                                  <p:stCondLst>
                                    <p:cond delay="0"/>
                                  </p:stCondLst>
                                  <p:childTnLst>
                                    <p:animMotion origin="layout" path="M -8.33333E-7 2.21092E-6 L 0.13889 0.47479 " pathEditMode="relative" rAng="0" ptsTypes="AA">
                                      <p:cBhvr>
                                        <p:cTn id="145" dur="2000" fill="hold"/>
                                        <p:tgtEl>
                                          <p:spTgt spid="55"/>
                                        </p:tgtEl>
                                        <p:attrNameLst>
                                          <p:attrName>ppt_x</p:attrName>
                                          <p:attrName>ppt_y</p:attrName>
                                        </p:attrNameLst>
                                      </p:cBhvr>
                                      <p:rCtr x="69" y="237"/>
                                    </p:animMotion>
                                  </p:childTnLst>
                                </p:cTn>
                              </p:par>
                              <p:par>
                                <p:cTn id="146" presetID="42" presetClass="path" presetSubtype="0" accel="50000" decel="50000" fill="hold" nodeType="withEffect">
                                  <p:stCondLst>
                                    <p:cond delay="0"/>
                                  </p:stCondLst>
                                  <p:childTnLst>
                                    <p:animMotion origin="layout" path="M 8.33333E-7 2.21092E-6 L -0.06632 0.47317 " pathEditMode="relative" rAng="0" ptsTypes="AA">
                                      <p:cBhvr>
                                        <p:cTn id="147" dur="2000" fill="hold"/>
                                        <p:tgtEl>
                                          <p:spTgt spid="62"/>
                                        </p:tgtEl>
                                        <p:attrNameLst>
                                          <p:attrName>ppt_x</p:attrName>
                                          <p:attrName>ppt_y</p:attrName>
                                        </p:attrNameLst>
                                      </p:cBhvr>
                                      <p:rCtr x="-33" y="237"/>
                                    </p:animMotion>
                                  </p:childTnLst>
                                </p:cTn>
                              </p:par>
                              <p:par>
                                <p:cTn id="148" presetID="42" presetClass="path" presetSubtype="0" accel="50000" decel="50000" fill="hold" nodeType="withEffect">
                                  <p:stCondLst>
                                    <p:cond delay="0"/>
                                  </p:stCondLst>
                                  <p:childTnLst>
                                    <p:animMotion origin="layout" path="M 1.66667E-6 1.89639E-6 L -0.02361 0.50277 " pathEditMode="relative" rAng="0" ptsTypes="AA">
                                      <p:cBhvr>
                                        <p:cTn id="149" dur="2000" fill="hold"/>
                                        <p:tgtEl>
                                          <p:spTgt spid="49"/>
                                        </p:tgtEl>
                                        <p:attrNameLst>
                                          <p:attrName>ppt_x</p:attrName>
                                          <p:attrName>ppt_y</p:attrName>
                                        </p:attrNameLst>
                                      </p:cBhvr>
                                      <p:rCtr x="-12" y="251"/>
                                    </p:animMotion>
                                  </p:childTnLst>
                                </p:cTn>
                              </p:par>
                              <p:par>
                                <p:cTn id="150" presetID="42" presetClass="path" presetSubtype="0" accel="50000" decel="50000" fill="hold" nodeType="withEffect">
                                  <p:stCondLst>
                                    <p:cond delay="0"/>
                                  </p:stCondLst>
                                  <p:childTnLst>
                                    <p:animMotion origin="layout" path="M -4.16667E-6 -0.00162 L 0.10122 0.50115 " pathEditMode="relative" rAng="0" ptsTypes="AA">
                                      <p:cBhvr>
                                        <p:cTn id="151" dur="2000" fill="hold"/>
                                        <p:tgtEl>
                                          <p:spTgt spid="48"/>
                                        </p:tgtEl>
                                        <p:attrNameLst>
                                          <p:attrName>ppt_x</p:attrName>
                                          <p:attrName>ppt_y</p:attrName>
                                        </p:attrNameLst>
                                      </p:cBhvr>
                                      <p:rCtr x="51" y="25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 grpId="0" animBg="1"/>
      <p:bldP spid="3" grpId="0"/>
      <p:bldP spid="31" grpId="0"/>
      <p:bldP spid="32" grpId="0"/>
      <p:bldP spid="160" grpId="0" animBg="1"/>
      <p:bldP spid="161" grpId="0" animBg="1"/>
      <p:bldP spid="162" grpId="0" animBg="1"/>
      <p:bldP spid="163" grpId="0" animBg="1"/>
      <p:bldP spid="164" grpId="0" animBg="1"/>
      <p:bldP spid="34" grpId="0" animBg="1"/>
      <p:bldP spid="137" grpId="0" animBg="1"/>
      <p:bldP spid="137"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Title 1"/>
          <p:cNvSpPr>
            <a:spLocks noGrp="1"/>
          </p:cNvSpPr>
          <p:nvPr>
            <p:ph type="title"/>
          </p:nvPr>
        </p:nvSpPr>
        <p:spPr bwMode="auto">
          <a:xfrm>
            <a:off x="120003" y="-5337"/>
            <a:ext cx="9042981" cy="1037803"/>
          </a:xfrm>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compatLnSpc="1">
            <a:prstTxWarp prst="textNoShape">
              <a:avLst/>
            </a:prstTxWarp>
          </a:bodyPr>
          <a:lstStyle/>
          <a:p>
            <a:r>
              <a:rPr lang="en-US" sz="2800" dirty="0" smtClean="0"/>
              <a:t>VMware </a:t>
            </a:r>
            <a:r>
              <a:rPr lang="en-US" sz="2800" dirty="0" err="1" smtClean="0"/>
              <a:t>vStorage</a:t>
            </a:r>
            <a:r>
              <a:rPr lang="en-US" sz="2800" dirty="0" smtClean="0"/>
              <a:t> </a:t>
            </a:r>
            <a:r>
              <a:rPr lang="en-US" sz="2800" dirty="0"/>
              <a:t>API for Array Integration (VAAI</a:t>
            </a:r>
            <a:r>
              <a:rPr lang="en-US" sz="2800" dirty="0" smtClean="0"/>
              <a:t>)</a:t>
            </a:r>
            <a:r>
              <a:rPr lang="ru-RU" sz="2800" dirty="0" smtClean="0"/>
              <a:t> </a:t>
            </a:r>
            <a:r>
              <a:rPr lang="ru-RU" sz="2400" b="1" i="1" dirty="0" smtClean="0"/>
              <a:t>присутствует на всех </a:t>
            </a:r>
            <a:r>
              <a:rPr lang="en-US" sz="2400" b="1" i="1" dirty="0" smtClean="0"/>
              <a:t> EMC </a:t>
            </a:r>
            <a:r>
              <a:rPr lang="ru-RU" sz="2400" b="1" i="1" dirty="0" smtClean="0"/>
              <a:t>платформах хранения</a:t>
            </a:r>
            <a:endParaRPr sz="2400" b="1" i="1" dirty="0">
              <a:latin typeface="MetaNormalLF-Roman" charset="0"/>
              <a:ea typeface="ＭＳ Ｐゴシック" charset="0"/>
              <a:cs typeface="ＭＳ Ｐゴシック" charset="0"/>
            </a:endParaRPr>
          </a:p>
        </p:txBody>
      </p:sp>
      <p:sp>
        <p:nvSpPr>
          <p:cNvPr id="79874" name="Text Placeholder 2"/>
          <p:cNvSpPr>
            <a:spLocks noGrp="1"/>
          </p:cNvSpPr>
          <p:nvPr>
            <p:ph type="body" idx="1"/>
          </p:nvPr>
        </p:nvSpPr>
        <p:spPr bwMode="auto">
          <a:xfrm>
            <a:off x="1591067" y="1369259"/>
            <a:ext cx="1380734" cy="403225"/>
          </a:xfrm>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compatLnSpc="1">
            <a:prstTxWarp prst="textNoShape">
              <a:avLst/>
            </a:prstTxWarp>
          </a:bodyPr>
          <a:lstStyle/>
          <a:p>
            <a:r>
              <a:rPr lang="ru-RU" b="1" dirty="0" smtClean="0">
                <a:solidFill>
                  <a:srgbClr val="5F5F5F"/>
                </a:solidFill>
                <a:latin typeface="MetaNormalLF-Roman" charset="0"/>
              </a:rPr>
              <a:t>Блок </a:t>
            </a:r>
            <a:r>
              <a:rPr lang="en-US" b="1" dirty="0" smtClean="0">
                <a:solidFill>
                  <a:srgbClr val="5F5F5F"/>
                </a:solidFill>
                <a:latin typeface="MetaNormalLF-Roman" charset="0"/>
              </a:rPr>
              <a:t>Zero</a:t>
            </a:r>
            <a:endParaRPr lang="en-US" b="1" dirty="0">
              <a:solidFill>
                <a:srgbClr val="5F5F5F"/>
              </a:solidFill>
              <a:latin typeface="MetaNormalLF-Roman" charset="0"/>
            </a:endParaRPr>
          </a:p>
        </p:txBody>
      </p:sp>
      <p:sp>
        <p:nvSpPr>
          <p:cNvPr id="9" name="Content Placeholder 2"/>
          <p:cNvSpPr txBox="1">
            <a:spLocks/>
          </p:cNvSpPr>
          <p:nvPr/>
        </p:nvSpPr>
        <p:spPr bwMode="gray">
          <a:xfrm>
            <a:off x="4572000" y="2087440"/>
            <a:ext cx="4205288" cy="498598"/>
          </a:xfrm>
          <a:prstGeom prst="rect">
            <a:avLst/>
          </a:prstGeom>
          <a:noFill/>
          <a:ln w="9525">
            <a:noFill/>
            <a:miter lim="800000"/>
            <a:headEnd/>
            <a:tailEnd/>
          </a:ln>
        </p:spPr>
        <p:txBody>
          <a:bodyPr lIns="0" tIns="0" rIns="0" bIns="0">
            <a:spAutoFit/>
          </a:bodyPr>
          <a:lstStyle/>
          <a:p>
            <a:pPr marL="228600" indent="-228600">
              <a:lnSpc>
                <a:spcPct val="90000"/>
              </a:lnSpc>
              <a:spcBef>
                <a:spcPct val="50000"/>
              </a:spcBef>
              <a:buClr>
                <a:schemeClr val="tx2"/>
              </a:buClr>
              <a:buFont typeface="Wingdings" charset="2"/>
              <a:buChar char="§"/>
              <a:defRPr/>
            </a:pPr>
            <a:r>
              <a:rPr lang="en-US" kern="0" dirty="0">
                <a:solidFill>
                  <a:srgbClr val="5F5F5F"/>
                </a:solidFill>
                <a:latin typeface="+mn-lt"/>
                <a:ea typeface="Arial" charset="0"/>
                <a:cs typeface="Arial" charset="0"/>
              </a:rPr>
              <a:t>SCSI </a:t>
            </a:r>
            <a:r>
              <a:rPr lang="en-US" kern="0" dirty="0" smtClean="0">
                <a:solidFill>
                  <a:srgbClr val="5F5F5F"/>
                </a:solidFill>
                <a:latin typeface="+mn-lt"/>
                <a:ea typeface="Arial" charset="0"/>
                <a:cs typeface="Arial" charset="0"/>
              </a:rPr>
              <a:t>Write </a:t>
            </a:r>
            <a:r>
              <a:rPr lang="en-US" kern="0" dirty="0">
                <a:solidFill>
                  <a:srgbClr val="5F5F5F"/>
                </a:solidFill>
                <a:latin typeface="+mn-lt"/>
                <a:ea typeface="Arial" charset="0"/>
                <a:cs typeface="Arial" charset="0"/>
              </a:rPr>
              <a:t>– </a:t>
            </a:r>
            <a:r>
              <a:rPr lang="ru-RU" kern="0" dirty="0" smtClean="0">
                <a:solidFill>
                  <a:srgbClr val="5F5F5F"/>
                </a:solidFill>
                <a:latin typeface="+mn-lt"/>
                <a:ea typeface="Arial" charset="0"/>
                <a:cs typeface="Arial" charset="0"/>
              </a:rPr>
              <a:t>много блоков с</a:t>
            </a:r>
            <a:r>
              <a:rPr lang="en-US" kern="0" dirty="0" smtClean="0">
                <a:solidFill>
                  <a:srgbClr val="5F5F5F"/>
                </a:solidFill>
                <a:latin typeface="+mn-lt"/>
                <a:ea typeface="Arial" charset="0"/>
                <a:cs typeface="Arial" charset="0"/>
              </a:rPr>
              <a:t> ESX/</a:t>
            </a:r>
            <a:r>
              <a:rPr lang="en-US" kern="0" dirty="0" err="1" smtClean="0">
                <a:solidFill>
                  <a:srgbClr val="5F5F5F"/>
                </a:solidFill>
                <a:latin typeface="+mn-lt"/>
                <a:ea typeface="Arial" charset="0"/>
                <a:cs typeface="Arial" charset="0"/>
              </a:rPr>
              <a:t>ESXi</a:t>
            </a:r>
            <a:r>
              <a:rPr lang="en-US" kern="0" dirty="0" smtClean="0">
                <a:solidFill>
                  <a:srgbClr val="5F5F5F"/>
                </a:solidFill>
                <a:latin typeface="+mn-lt"/>
                <a:ea typeface="Arial" charset="0"/>
                <a:cs typeface="Arial" charset="0"/>
              </a:rPr>
              <a:t> </a:t>
            </a:r>
            <a:r>
              <a:rPr lang="ru-RU" kern="0" dirty="0" smtClean="0">
                <a:solidFill>
                  <a:srgbClr val="5F5F5F"/>
                </a:solidFill>
                <a:latin typeface="+mn-lt"/>
                <a:ea typeface="Arial" charset="0"/>
                <a:cs typeface="Arial" charset="0"/>
              </a:rPr>
              <a:t>хоста к массиву</a:t>
            </a:r>
            <a:endParaRPr lang="en-US" kern="0" dirty="0">
              <a:solidFill>
                <a:srgbClr val="5F5F5F"/>
              </a:solidFill>
              <a:latin typeface="+mn-lt"/>
              <a:ea typeface="Arial" charset="0"/>
              <a:cs typeface="Arial" charset="0"/>
            </a:endParaRPr>
          </a:p>
        </p:txBody>
      </p:sp>
      <p:sp>
        <p:nvSpPr>
          <p:cNvPr id="79876" name="Rectangle 13"/>
          <p:cNvSpPr>
            <a:spLocks noChangeArrowheads="1"/>
          </p:cNvSpPr>
          <p:nvPr/>
        </p:nvSpPr>
        <p:spPr bwMode="gray">
          <a:xfrm>
            <a:off x="4572000" y="1527053"/>
            <a:ext cx="4205288" cy="492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p>
            <a:r>
              <a:rPr lang="ru-RU" sz="3200" dirty="0" smtClean="0">
                <a:solidFill>
                  <a:schemeClr val="accent1"/>
                </a:solidFill>
              </a:rPr>
              <a:t>Без</a:t>
            </a:r>
            <a:r>
              <a:rPr lang="en-US" sz="3200" dirty="0" smtClean="0">
                <a:solidFill>
                  <a:schemeClr val="accent1"/>
                </a:solidFill>
              </a:rPr>
              <a:t> </a:t>
            </a:r>
            <a:r>
              <a:rPr lang="en-US" sz="3200" dirty="0">
                <a:solidFill>
                  <a:schemeClr val="accent1"/>
                </a:solidFill>
              </a:rPr>
              <a:t>API</a:t>
            </a:r>
          </a:p>
        </p:txBody>
      </p:sp>
      <p:sp>
        <p:nvSpPr>
          <p:cNvPr id="15" name="Content Placeholder 2"/>
          <p:cNvSpPr txBox="1">
            <a:spLocks/>
          </p:cNvSpPr>
          <p:nvPr/>
        </p:nvSpPr>
        <p:spPr bwMode="gray">
          <a:xfrm>
            <a:off x="4576763" y="3362203"/>
            <a:ext cx="4205287" cy="747897"/>
          </a:xfrm>
          <a:prstGeom prst="rect">
            <a:avLst/>
          </a:prstGeom>
          <a:noFill/>
          <a:ln w="9525">
            <a:noFill/>
            <a:miter lim="800000"/>
            <a:headEnd/>
            <a:tailEnd/>
          </a:ln>
        </p:spPr>
        <p:txBody>
          <a:bodyPr lIns="0" tIns="0" rIns="0" bIns="0">
            <a:spAutoFit/>
          </a:bodyPr>
          <a:lstStyle/>
          <a:p>
            <a:pPr marL="228600" indent="-228600">
              <a:lnSpc>
                <a:spcPct val="90000"/>
              </a:lnSpc>
              <a:spcBef>
                <a:spcPct val="50000"/>
              </a:spcBef>
              <a:buClr>
                <a:schemeClr val="tx2"/>
              </a:buClr>
              <a:buFont typeface="Wingdings" charset="2"/>
              <a:buChar char="§"/>
              <a:defRPr/>
            </a:pPr>
            <a:r>
              <a:rPr lang="en-US" kern="0" dirty="0">
                <a:solidFill>
                  <a:srgbClr val="5F5F5F"/>
                </a:solidFill>
                <a:latin typeface="+mn-lt"/>
                <a:ea typeface="Arial" charset="0"/>
                <a:cs typeface="Arial" charset="0"/>
              </a:rPr>
              <a:t>SCSI Write Same – </a:t>
            </a:r>
            <a:r>
              <a:rPr lang="ru-RU" kern="0" dirty="0" smtClean="0">
                <a:solidFill>
                  <a:srgbClr val="5F5F5F"/>
                </a:solidFill>
                <a:ea typeface="Arial" charset="0"/>
                <a:cs typeface="Arial" charset="0"/>
              </a:rPr>
              <a:t>один</a:t>
            </a:r>
            <a:r>
              <a:rPr lang="en-US" kern="0" dirty="0" smtClean="0">
                <a:solidFill>
                  <a:srgbClr val="5F5F5F"/>
                </a:solidFill>
                <a:latin typeface="+mn-lt"/>
                <a:ea typeface="Arial" charset="0"/>
                <a:cs typeface="Arial" charset="0"/>
              </a:rPr>
              <a:t> </a:t>
            </a:r>
            <a:r>
              <a:rPr lang="ru-RU" kern="0" dirty="0" smtClean="0">
                <a:solidFill>
                  <a:srgbClr val="5F5F5F"/>
                </a:solidFill>
                <a:latin typeface="+mn-lt"/>
                <a:ea typeface="Arial" charset="0"/>
                <a:cs typeface="Arial" charset="0"/>
              </a:rPr>
              <a:t>блок</a:t>
            </a:r>
            <a:r>
              <a:rPr lang="en-US" kern="0" dirty="0" smtClean="0">
                <a:solidFill>
                  <a:srgbClr val="5F5F5F"/>
                </a:solidFill>
                <a:latin typeface="+mn-lt"/>
                <a:ea typeface="Arial" charset="0"/>
                <a:cs typeface="Arial" charset="0"/>
              </a:rPr>
              <a:t> </a:t>
            </a:r>
            <a:r>
              <a:rPr lang="ru-RU" kern="0" dirty="0" smtClean="0">
                <a:solidFill>
                  <a:srgbClr val="5F5F5F"/>
                </a:solidFill>
                <a:latin typeface="+mn-lt"/>
                <a:ea typeface="Arial" charset="0"/>
                <a:cs typeface="Arial" charset="0"/>
              </a:rPr>
              <a:t>с</a:t>
            </a:r>
            <a:r>
              <a:rPr lang="en-US" kern="0" dirty="0" smtClean="0">
                <a:solidFill>
                  <a:srgbClr val="5F5F5F"/>
                </a:solidFill>
                <a:latin typeface="+mn-lt"/>
                <a:ea typeface="Arial" charset="0"/>
                <a:cs typeface="Arial" charset="0"/>
              </a:rPr>
              <a:t> ESX/</a:t>
            </a:r>
            <a:r>
              <a:rPr lang="en-US" kern="0" dirty="0" err="1" smtClean="0">
                <a:solidFill>
                  <a:srgbClr val="5F5F5F"/>
                </a:solidFill>
                <a:latin typeface="+mn-lt"/>
                <a:ea typeface="Arial" charset="0"/>
                <a:cs typeface="Arial" charset="0"/>
              </a:rPr>
              <a:t>ESXi</a:t>
            </a:r>
            <a:r>
              <a:rPr lang="en-US" kern="0" dirty="0" smtClean="0">
                <a:solidFill>
                  <a:srgbClr val="5F5F5F"/>
                </a:solidFill>
                <a:latin typeface="+mn-lt"/>
                <a:ea typeface="Arial" charset="0"/>
                <a:cs typeface="Arial" charset="0"/>
              </a:rPr>
              <a:t> </a:t>
            </a:r>
            <a:r>
              <a:rPr lang="ru-RU" kern="0" dirty="0" smtClean="0">
                <a:solidFill>
                  <a:srgbClr val="5F5F5F"/>
                </a:solidFill>
                <a:ea typeface="Arial" charset="0"/>
                <a:cs typeface="Arial" charset="0"/>
              </a:rPr>
              <a:t>хоста к массиву повторяется в массиве</a:t>
            </a:r>
            <a:endParaRPr lang="en-US" kern="0" dirty="0">
              <a:solidFill>
                <a:srgbClr val="5F5F5F"/>
              </a:solidFill>
              <a:latin typeface="+mn-lt"/>
              <a:ea typeface="Arial" charset="0"/>
              <a:cs typeface="Arial" charset="0"/>
            </a:endParaRPr>
          </a:p>
        </p:txBody>
      </p:sp>
      <p:sp>
        <p:nvSpPr>
          <p:cNvPr id="79878" name="Rectangle 17"/>
          <p:cNvSpPr>
            <a:spLocks noChangeArrowheads="1"/>
          </p:cNvSpPr>
          <p:nvPr/>
        </p:nvSpPr>
        <p:spPr bwMode="gray">
          <a:xfrm>
            <a:off x="4576763" y="2801815"/>
            <a:ext cx="4205287" cy="492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p>
            <a:r>
              <a:rPr lang="ru-RU" sz="3200" dirty="0" smtClean="0">
                <a:solidFill>
                  <a:schemeClr val="accent1"/>
                </a:solidFill>
              </a:rPr>
              <a:t>С</a:t>
            </a:r>
            <a:r>
              <a:rPr lang="en-US" sz="3200" dirty="0" smtClean="0">
                <a:solidFill>
                  <a:schemeClr val="accent1"/>
                </a:solidFill>
              </a:rPr>
              <a:t> </a:t>
            </a:r>
            <a:r>
              <a:rPr lang="en-US" sz="3200" dirty="0">
                <a:solidFill>
                  <a:schemeClr val="accent1"/>
                </a:solidFill>
              </a:rPr>
              <a:t>API</a:t>
            </a:r>
          </a:p>
        </p:txBody>
      </p:sp>
      <p:sp>
        <p:nvSpPr>
          <p:cNvPr id="79879" name="Content Placeholder 2"/>
          <p:cNvSpPr txBox="1">
            <a:spLocks/>
          </p:cNvSpPr>
          <p:nvPr/>
        </p:nvSpPr>
        <p:spPr bwMode="gray">
          <a:xfrm>
            <a:off x="4581525" y="4651253"/>
            <a:ext cx="4205288" cy="11356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lvl1pPr marL="228600" indent="-2286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lnSpc>
                <a:spcPct val="90000"/>
              </a:lnSpc>
              <a:spcBef>
                <a:spcPct val="50000"/>
              </a:spcBef>
              <a:buClr>
                <a:schemeClr val="tx2"/>
              </a:buClr>
              <a:buFont typeface="Wingdings" charset="0"/>
              <a:buChar char="§"/>
            </a:pPr>
            <a:r>
              <a:rPr lang="ru-RU" sz="1800" dirty="0" smtClean="0">
                <a:solidFill>
                  <a:srgbClr val="5F5F5F"/>
                </a:solidFill>
                <a:latin typeface="+mn-lt"/>
              </a:rPr>
              <a:t>Уменьшает</a:t>
            </a:r>
            <a:r>
              <a:rPr lang="en-US" sz="1800" dirty="0" smtClean="0">
                <a:solidFill>
                  <a:srgbClr val="5F5F5F"/>
                </a:solidFill>
                <a:latin typeface="+mn-lt"/>
              </a:rPr>
              <a:t> </a:t>
            </a:r>
            <a:r>
              <a:rPr lang="ru-RU" sz="1800" dirty="0" smtClean="0">
                <a:solidFill>
                  <a:srgbClr val="5F5F5F"/>
                </a:solidFill>
                <a:latin typeface="+mn-lt"/>
              </a:rPr>
              <a:t>хост</a:t>
            </a:r>
            <a:r>
              <a:rPr lang="en-US" sz="1800" dirty="0" smtClean="0">
                <a:solidFill>
                  <a:srgbClr val="5F5F5F"/>
                </a:solidFill>
                <a:latin typeface="+mn-lt"/>
              </a:rPr>
              <a:t> </a:t>
            </a:r>
            <a:r>
              <a:rPr lang="en-US" sz="1800" dirty="0">
                <a:solidFill>
                  <a:srgbClr val="5F5F5F"/>
                </a:solidFill>
                <a:latin typeface="+mn-lt"/>
              </a:rPr>
              <a:t>I/O </a:t>
            </a:r>
            <a:r>
              <a:rPr lang="ru-RU" sz="1800" dirty="0" err="1" smtClean="0">
                <a:solidFill>
                  <a:srgbClr val="5F5F5F"/>
                </a:solidFill>
                <a:latin typeface="+mn-lt"/>
              </a:rPr>
              <a:t>траффик</a:t>
            </a:r>
            <a:endParaRPr lang="en-US" sz="1800" dirty="0">
              <a:solidFill>
                <a:srgbClr val="5F5F5F"/>
              </a:solidFill>
              <a:latin typeface="+mn-lt"/>
            </a:endParaRPr>
          </a:p>
          <a:p>
            <a:pPr eaLnBrk="1" hangingPunct="1">
              <a:lnSpc>
                <a:spcPct val="90000"/>
              </a:lnSpc>
              <a:spcBef>
                <a:spcPct val="50000"/>
              </a:spcBef>
              <a:buClr>
                <a:schemeClr val="tx2"/>
              </a:buClr>
              <a:buFont typeface="Wingdings" charset="0"/>
              <a:buChar char="§"/>
            </a:pPr>
            <a:r>
              <a:rPr lang="ru-RU" sz="1800" dirty="0" smtClean="0">
                <a:solidFill>
                  <a:srgbClr val="5F5F5F"/>
                </a:solidFill>
                <a:latin typeface="+mn-lt"/>
              </a:rPr>
              <a:t>Тонкие</a:t>
            </a:r>
            <a:r>
              <a:rPr lang="en-US" sz="1800" dirty="0" smtClean="0">
                <a:solidFill>
                  <a:srgbClr val="5F5F5F"/>
                </a:solidFill>
                <a:latin typeface="+mn-lt"/>
              </a:rPr>
              <a:t> </a:t>
            </a:r>
            <a:r>
              <a:rPr lang="en-US" sz="1800" dirty="0">
                <a:solidFill>
                  <a:srgbClr val="5F5F5F"/>
                </a:solidFill>
                <a:latin typeface="+mn-lt"/>
              </a:rPr>
              <a:t>LUNs – </a:t>
            </a:r>
            <a:r>
              <a:rPr lang="ru-RU" sz="1800" dirty="0" smtClean="0">
                <a:solidFill>
                  <a:srgbClr val="5F5F5F"/>
                </a:solidFill>
                <a:latin typeface="+mn-lt"/>
              </a:rPr>
              <a:t>отсоединяет экстенты пространства для тонких пулов</a:t>
            </a:r>
            <a:endParaRPr lang="en-US" sz="1800" dirty="0">
              <a:solidFill>
                <a:srgbClr val="5F5F5F"/>
              </a:solidFill>
              <a:latin typeface="+mn-lt"/>
            </a:endParaRPr>
          </a:p>
        </p:txBody>
      </p:sp>
      <p:sp>
        <p:nvSpPr>
          <p:cNvPr id="79880" name="Rectangle 19"/>
          <p:cNvSpPr>
            <a:spLocks noChangeArrowheads="1"/>
          </p:cNvSpPr>
          <p:nvPr/>
        </p:nvSpPr>
        <p:spPr bwMode="gray">
          <a:xfrm>
            <a:off x="4581525" y="4090865"/>
            <a:ext cx="4205288" cy="4937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p>
            <a:r>
              <a:rPr lang="ru-RU" sz="3200" dirty="0" smtClean="0">
                <a:solidFill>
                  <a:schemeClr val="accent1"/>
                </a:solidFill>
              </a:rPr>
              <a:t>Улучшение</a:t>
            </a:r>
            <a:endParaRPr lang="en-US" sz="3200" dirty="0">
              <a:solidFill>
                <a:schemeClr val="accent1"/>
              </a:solidFill>
            </a:endParaRPr>
          </a:p>
        </p:txBody>
      </p:sp>
      <p:grpSp>
        <p:nvGrpSpPr>
          <p:cNvPr id="2" name="Group 31"/>
          <p:cNvGrpSpPr>
            <a:grpSpLocks/>
          </p:cNvGrpSpPr>
          <p:nvPr/>
        </p:nvGrpSpPr>
        <p:grpSpPr bwMode="auto">
          <a:xfrm>
            <a:off x="522288" y="2200153"/>
            <a:ext cx="1446212" cy="720725"/>
            <a:chOff x="459465" y="2373250"/>
            <a:chExt cx="1445382" cy="720301"/>
          </a:xfrm>
        </p:grpSpPr>
        <p:pic>
          <p:nvPicPr>
            <p:cNvPr id="79913" name="Picture 17" descr="ICON_VM_basic_flat_R2_Q408.png"/>
            <p:cNvPicPr>
              <a:picLocks noChangeAspect="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543582" y="2383301"/>
              <a:ext cx="327626" cy="32762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79914" name="Picture 630" descr="server"/>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gray">
            <a:xfrm>
              <a:off x="459465" y="2776666"/>
              <a:ext cx="1445382" cy="31688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79915" name="Picture 17" descr="ICON_VM_basic_flat_R2_Q408.png"/>
            <p:cNvPicPr>
              <a:picLocks noChangeAspect="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981555" y="2373250"/>
              <a:ext cx="327626" cy="32762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79916" name="Picture 17" descr="ICON_VM_basic_flat_R2_Q408.png"/>
            <p:cNvPicPr>
              <a:picLocks noChangeAspect="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1419528" y="2373250"/>
              <a:ext cx="327626" cy="32762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grpSp>
        <p:nvGrpSpPr>
          <p:cNvPr id="3" name="Group 30"/>
          <p:cNvGrpSpPr>
            <a:grpSpLocks/>
          </p:cNvGrpSpPr>
          <p:nvPr/>
        </p:nvGrpSpPr>
        <p:grpSpPr bwMode="auto">
          <a:xfrm>
            <a:off x="2651125" y="2190628"/>
            <a:ext cx="1444625" cy="719137"/>
            <a:chOff x="2546243" y="2363199"/>
            <a:chExt cx="1445382" cy="720301"/>
          </a:xfrm>
        </p:grpSpPr>
        <p:pic>
          <p:nvPicPr>
            <p:cNvPr id="79909" name="Picture 630" descr="server"/>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gray">
            <a:xfrm>
              <a:off x="2546243" y="2766615"/>
              <a:ext cx="1445382" cy="31688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79910" name="Picture 17" descr="ICON_VM_basic_flat_R2_Q408.png"/>
            <p:cNvPicPr>
              <a:picLocks noChangeAspect="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2645127" y="2373250"/>
              <a:ext cx="327626" cy="32762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79911" name="Picture 17" descr="ICON_VM_basic_flat_R2_Q408.png"/>
            <p:cNvPicPr>
              <a:picLocks noChangeAspect="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3083100" y="2363199"/>
              <a:ext cx="327626" cy="32762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79912" name="Picture 17" descr="ICON_VM_basic_flat_R2_Q408.png"/>
            <p:cNvPicPr>
              <a:picLocks noChangeAspect="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3521073" y="2363199"/>
              <a:ext cx="327626" cy="32762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pic>
        <p:nvPicPr>
          <p:cNvPr id="79883" name="Picture 32" descr="disc green"/>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gray">
          <a:xfrm>
            <a:off x="522288" y="3738440"/>
            <a:ext cx="1446212" cy="13668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79884" name="Picture 33" descr="disc green"/>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gray">
          <a:xfrm>
            <a:off x="2649538" y="3743203"/>
            <a:ext cx="1447800" cy="136683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79885" name="Rectangle 34"/>
          <p:cNvSpPr>
            <a:spLocks noChangeArrowheads="1"/>
          </p:cNvSpPr>
          <p:nvPr/>
        </p:nvSpPr>
        <p:spPr bwMode="gray">
          <a:xfrm>
            <a:off x="493713" y="5302128"/>
            <a:ext cx="1503362" cy="492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nchor="ctr">
            <a:spAutoFit/>
          </a:bodyPr>
          <a:lstStyle/>
          <a:p>
            <a:pPr algn="ctr"/>
            <a:r>
              <a:rPr lang="ru-RU" sz="3200" dirty="0" smtClean="0">
                <a:solidFill>
                  <a:schemeClr val="accent1"/>
                </a:solidFill>
              </a:rPr>
              <a:t>Без</a:t>
            </a:r>
            <a:endParaRPr lang="en-US" sz="3200" dirty="0">
              <a:solidFill>
                <a:schemeClr val="accent1"/>
              </a:solidFill>
            </a:endParaRPr>
          </a:p>
        </p:txBody>
      </p:sp>
      <p:sp>
        <p:nvSpPr>
          <p:cNvPr id="79886" name="Rectangle 35"/>
          <p:cNvSpPr>
            <a:spLocks noChangeArrowheads="1"/>
          </p:cNvSpPr>
          <p:nvPr/>
        </p:nvSpPr>
        <p:spPr bwMode="gray">
          <a:xfrm>
            <a:off x="2622550" y="5302128"/>
            <a:ext cx="1501775" cy="492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nchor="ctr">
            <a:spAutoFit/>
          </a:bodyPr>
          <a:lstStyle/>
          <a:p>
            <a:pPr algn="ctr"/>
            <a:r>
              <a:rPr lang="ru-RU" sz="3200" dirty="0" smtClean="0">
                <a:solidFill>
                  <a:schemeClr val="accent1"/>
                </a:solidFill>
              </a:rPr>
              <a:t>с</a:t>
            </a:r>
            <a:endParaRPr lang="en-US" sz="3200" dirty="0">
              <a:solidFill>
                <a:schemeClr val="accent1"/>
              </a:solidFill>
            </a:endParaRPr>
          </a:p>
        </p:txBody>
      </p:sp>
      <p:cxnSp>
        <p:nvCxnSpPr>
          <p:cNvPr id="38" name="Straight Connector 37"/>
          <p:cNvCxnSpPr/>
          <p:nvPr/>
        </p:nvCxnSpPr>
        <p:spPr>
          <a:xfrm rot="5400000">
            <a:off x="835819" y="3329659"/>
            <a:ext cx="819150" cy="1588"/>
          </a:xfrm>
          <a:prstGeom prst="line">
            <a:avLst/>
          </a:prstGeom>
        </p:spPr>
        <p:style>
          <a:lnRef idx="2">
            <a:schemeClr val="accent1"/>
          </a:lnRef>
          <a:fillRef idx="0">
            <a:schemeClr val="accent1"/>
          </a:fillRef>
          <a:effectRef idx="1">
            <a:schemeClr val="accent1"/>
          </a:effectRef>
          <a:fontRef idx="minor">
            <a:schemeClr val="tx1"/>
          </a:fontRef>
        </p:style>
      </p:cxnSp>
      <p:cxnSp>
        <p:nvCxnSpPr>
          <p:cNvPr id="39" name="Straight Connector 38"/>
          <p:cNvCxnSpPr/>
          <p:nvPr/>
        </p:nvCxnSpPr>
        <p:spPr>
          <a:xfrm rot="5400000">
            <a:off x="2957513" y="3327278"/>
            <a:ext cx="833437" cy="1587"/>
          </a:xfrm>
          <a:prstGeom prst="line">
            <a:avLst/>
          </a:prstGeom>
        </p:spPr>
        <p:style>
          <a:lnRef idx="2">
            <a:schemeClr val="accent1"/>
          </a:lnRef>
          <a:fillRef idx="0">
            <a:schemeClr val="accent1"/>
          </a:fillRef>
          <a:effectRef idx="1">
            <a:schemeClr val="accent1"/>
          </a:effectRef>
          <a:fontRef idx="minor">
            <a:schemeClr val="tx1"/>
          </a:fontRef>
        </p:style>
      </p:cxnSp>
      <p:sp>
        <p:nvSpPr>
          <p:cNvPr id="43" name="Rectangle 42"/>
          <p:cNvSpPr/>
          <p:nvPr/>
        </p:nvSpPr>
        <p:spPr>
          <a:xfrm>
            <a:off x="1152525" y="2662115"/>
            <a:ext cx="190500" cy="206375"/>
          </a:xfrm>
          <a:prstGeom prst="rect">
            <a:avLst/>
          </a:prstGeom>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en-US"/>
          </a:p>
        </p:txBody>
      </p:sp>
      <p:sp>
        <p:nvSpPr>
          <p:cNvPr id="44" name="Rectangle 43"/>
          <p:cNvSpPr/>
          <p:nvPr/>
        </p:nvSpPr>
        <p:spPr>
          <a:xfrm>
            <a:off x="730250" y="4303590"/>
            <a:ext cx="192088" cy="206375"/>
          </a:xfrm>
          <a:prstGeom prst="rect">
            <a:avLst/>
          </a:prstGeom>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en-US"/>
          </a:p>
        </p:txBody>
      </p:sp>
      <p:sp>
        <p:nvSpPr>
          <p:cNvPr id="45" name="Rectangle 44"/>
          <p:cNvSpPr/>
          <p:nvPr/>
        </p:nvSpPr>
        <p:spPr>
          <a:xfrm>
            <a:off x="1006475" y="4303590"/>
            <a:ext cx="192088" cy="206375"/>
          </a:xfrm>
          <a:prstGeom prst="rect">
            <a:avLst/>
          </a:prstGeom>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en-US"/>
          </a:p>
        </p:txBody>
      </p:sp>
      <p:sp>
        <p:nvSpPr>
          <p:cNvPr id="46" name="Rectangle 45"/>
          <p:cNvSpPr/>
          <p:nvPr/>
        </p:nvSpPr>
        <p:spPr>
          <a:xfrm>
            <a:off x="1285875" y="4303590"/>
            <a:ext cx="192088" cy="206375"/>
          </a:xfrm>
          <a:prstGeom prst="rect">
            <a:avLst/>
          </a:prstGeom>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en-US"/>
          </a:p>
        </p:txBody>
      </p:sp>
      <p:sp>
        <p:nvSpPr>
          <p:cNvPr id="47" name="Rectangle 46"/>
          <p:cNvSpPr/>
          <p:nvPr/>
        </p:nvSpPr>
        <p:spPr>
          <a:xfrm>
            <a:off x="1565275" y="4303590"/>
            <a:ext cx="192088" cy="206375"/>
          </a:xfrm>
          <a:prstGeom prst="rect">
            <a:avLst/>
          </a:prstGeom>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en-US"/>
          </a:p>
        </p:txBody>
      </p:sp>
      <p:sp>
        <p:nvSpPr>
          <p:cNvPr id="48" name="Rectangle 47"/>
          <p:cNvSpPr/>
          <p:nvPr/>
        </p:nvSpPr>
        <p:spPr>
          <a:xfrm>
            <a:off x="730250" y="4633790"/>
            <a:ext cx="192088" cy="206375"/>
          </a:xfrm>
          <a:prstGeom prst="rect">
            <a:avLst/>
          </a:prstGeom>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en-US"/>
          </a:p>
        </p:txBody>
      </p:sp>
      <p:sp>
        <p:nvSpPr>
          <p:cNvPr id="49" name="Rectangle 48"/>
          <p:cNvSpPr/>
          <p:nvPr/>
        </p:nvSpPr>
        <p:spPr>
          <a:xfrm>
            <a:off x="1011238" y="4633790"/>
            <a:ext cx="192087" cy="206375"/>
          </a:xfrm>
          <a:prstGeom prst="rect">
            <a:avLst/>
          </a:prstGeom>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en-US"/>
          </a:p>
        </p:txBody>
      </p:sp>
      <p:sp>
        <p:nvSpPr>
          <p:cNvPr id="50" name="Rectangle 49"/>
          <p:cNvSpPr/>
          <p:nvPr/>
        </p:nvSpPr>
        <p:spPr>
          <a:xfrm>
            <a:off x="1290638" y="4633790"/>
            <a:ext cx="192087" cy="206375"/>
          </a:xfrm>
          <a:prstGeom prst="rect">
            <a:avLst/>
          </a:prstGeom>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en-US"/>
          </a:p>
        </p:txBody>
      </p:sp>
      <p:sp>
        <p:nvSpPr>
          <p:cNvPr id="51" name="Rectangle 50"/>
          <p:cNvSpPr/>
          <p:nvPr/>
        </p:nvSpPr>
        <p:spPr>
          <a:xfrm>
            <a:off x="1570038" y="4633790"/>
            <a:ext cx="192087" cy="206375"/>
          </a:xfrm>
          <a:prstGeom prst="rect">
            <a:avLst/>
          </a:prstGeom>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en-US"/>
          </a:p>
        </p:txBody>
      </p:sp>
      <p:sp>
        <p:nvSpPr>
          <p:cNvPr id="56" name="Rectangle 55"/>
          <p:cNvSpPr/>
          <p:nvPr/>
        </p:nvSpPr>
        <p:spPr>
          <a:xfrm>
            <a:off x="3282950" y="2666878"/>
            <a:ext cx="192088" cy="206375"/>
          </a:xfrm>
          <a:prstGeom prst="rect">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sp>
        <p:nvSpPr>
          <p:cNvPr id="57" name="Rectangle 56"/>
          <p:cNvSpPr/>
          <p:nvPr/>
        </p:nvSpPr>
        <p:spPr>
          <a:xfrm>
            <a:off x="2876550" y="4294065"/>
            <a:ext cx="192088" cy="206375"/>
          </a:xfrm>
          <a:prstGeom prst="rect">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sp>
        <p:nvSpPr>
          <p:cNvPr id="58" name="Rectangle 57"/>
          <p:cNvSpPr/>
          <p:nvPr/>
        </p:nvSpPr>
        <p:spPr>
          <a:xfrm>
            <a:off x="3152775" y="4294065"/>
            <a:ext cx="192088" cy="206375"/>
          </a:xfrm>
          <a:prstGeom prst="rect">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sp>
        <p:nvSpPr>
          <p:cNvPr id="59" name="Rectangle 58"/>
          <p:cNvSpPr/>
          <p:nvPr/>
        </p:nvSpPr>
        <p:spPr>
          <a:xfrm>
            <a:off x="3432175" y="4294065"/>
            <a:ext cx="192088" cy="206375"/>
          </a:xfrm>
          <a:prstGeom prst="rect">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sp>
        <p:nvSpPr>
          <p:cNvPr id="60" name="Rectangle 59"/>
          <p:cNvSpPr/>
          <p:nvPr/>
        </p:nvSpPr>
        <p:spPr>
          <a:xfrm>
            <a:off x="3709988" y="4294065"/>
            <a:ext cx="192087" cy="206375"/>
          </a:xfrm>
          <a:prstGeom prst="rect">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sp>
        <p:nvSpPr>
          <p:cNvPr id="61" name="Rectangle 60"/>
          <p:cNvSpPr/>
          <p:nvPr/>
        </p:nvSpPr>
        <p:spPr>
          <a:xfrm>
            <a:off x="2876550" y="4622678"/>
            <a:ext cx="192088" cy="207962"/>
          </a:xfrm>
          <a:prstGeom prst="rect">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sp>
        <p:nvSpPr>
          <p:cNvPr id="62" name="Rectangle 61"/>
          <p:cNvSpPr/>
          <p:nvPr/>
        </p:nvSpPr>
        <p:spPr>
          <a:xfrm>
            <a:off x="3157538" y="4622678"/>
            <a:ext cx="192087" cy="207962"/>
          </a:xfrm>
          <a:prstGeom prst="rect">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sp>
        <p:nvSpPr>
          <p:cNvPr id="63" name="Rectangle 62"/>
          <p:cNvSpPr/>
          <p:nvPr/>
        </p:nvSpPr>
        <p:spPr>
          <a:xfrm>
            <a:off x="3436938" y="4622678"/>
            <a:ext cx="192087" cy="207962"/>
          </a:xfrm>
          <a:prstGeom prst="rect">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sp>
        <p:nvSpPr>
          <p:cNvPr id="64" name="Rectangle 63"/>
          <p:cNvSpPr/>
          <p:nvPr/>
        </p:nvSpPr>
        <p:spPr>
          <a:xfrm>
            <a:off x="3714750" y="4622678"/>
            <a:ext cx="192088" cy="207962"/>
          </a:xfrm>
          <a:prstGeom prst="rect">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sp>
        <p:nvSpPr>
          <p:cNvPr id="69" name="Rectangle 68"/>
          <p:cNvSpPr/>
          <p:nvPr/>
        </p:nvSpPr>
        <p:spPr>
          <a:xfrm>
            <a:off x="1157288" y="3212978"/>
            <a:ext cx="190500" cy="207962"/>
          </a:xfrm>
          <a:prstGeom prst="rect">
            <a:avLst/>
          </a:prstGeom>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en-US"/>
          </a:p>
        </p:txBody>
      </p:sp>
      <p:sp>
        <p:nvSpPr>
          <p:cNvPr id="70" name="Rectangle 69"/>
          <p:cNvSpPr/>
          <p:nvPr/>
        </p:nvSpPr>
        <p:spPr>
          <a:xfrm>
            <a:off x="3273425" y="3203453"/>
            <a:ext cx="192088" cy="206375"/>
          </a:xfrm>
          <a:prstGeom prst="rect">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en-US"/>
          </a:p>
        </p:txBody>
      </p:sp>
    </p:spTree>
    <p:extLst>
      <p:ext uri="{BB962C8B-B14F-4D97-AF65-F5344CB8AC3E}">
        <p14:creationId xmlns="" xmlns:p14="http://schemas.microsoft.com/office/powerpoint/2010/main" val="2547463933"/>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1" nodeType="click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fade">
                                      <p:cBhvr>
                                        <p:cTn id="7" dur="500"/>
                                        <p:tgtEl>
                                          <p:spTgt spid="4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6"/>
                                        </p:tgtEl>
                                        <p:attrNameLst>
                                          <p:attrName>style.visibility</p:attrName>
                                        </p:attrNameLst>
                                      </p:cBhvr>
                                      <p:to>
                                        <p:strVal val="visible"/>
                                      </p:to>
                                    </p:set>
                                    <p:animEffect transition="in" filter="fade">
                                      <p:cBhvr>
                                        <p:cTn id="10" dur="500"/>
                                        <p:tgtEl>
                                          <p:spTgt spid="56"/>
                                        </p:tgtEl>
                                      </p:cBhvr>
                                    </p:animEffect>
                                  </p:childTnLst>
                                </p:cTn>
                              </p:par>
                            </p:childTnLst>
                          </p:cTn>
                        </p:par>
                        <p:par>
                          <p:cTn id="11" fill="hold" nodeType="afterGroup">
                            <p:stCondLst>
                              <p:cond delay="500"/>
                            </p:stCondLst>
                            <p:childTnLst>
                              <p:par>
                                <p:cTn id="12" presetID="10" presetClass="exit" presetSubtype="0" fill="hold" grpId="0" nodeType="afterEffect">
                                  <p:stCondLst>
                                    <p:cond delay="0"/>
                                  </p:stCondLst>
                                  <p:childTnLst>
                                    <p:animEffect transition="out" filter="fade">
                                      <p:cBhvr>
                                        <p:cTn id="13" dur="500"/>
                                        <p:tgtEl>
                                          <p:spTgt spid="43"/>
                                        </p:tgtEl>
                                      </p:cBhvr>
                                    </p:animEffect>
                                    <p:set>
                                      <p:cBhvr>
                                        <p:cTn id="14" dur="1" fill="hold">
                                          <p:stCondLst>
                                            <p:cond delay="499"/>
                                          </p:stCondLst>
                                        </p:cTn>
                                        <p:tgtEl>
                                          <p:spTgt spid="43"/>
                                        </p:tgtEl>
                                        <p:attrNameLst>
                                          <p:attrName>style.visibility</p:attrName>
                                        </p:attrNameLst>
                                      </p:cBhvr>
                                      <p:to>
                                        <p:strVal val="hidden"/>
                                      </p:to>
                                    </p:set>
                                  </p:childTnLst>
                                </p:cTn>
                              </p:par>
                              <p:par>
                                <p:cTn id="15" presetID="10" presetClass="exit" presetSubtype="0" fill="hold" grpId="1" nodeType="withEffect">
                                  <p:stCondLst>
                                    <p:cond delay="0"/>
                                  </p:stCondLst>
                                  <p:childTnLst>
                                    <p:animEffect transition="out" filter="fade">
                                      <p:cBhvr>
                                        <p:cTn id="16" dur="500"/>
                                        <p:tgtEl>
                                          <p:spTgt spid="56"/>
                                        </p:tgtEl>
                                      </p:cBhvr>
                                    </p:animEffect>
                                    <p:set>
                                      <p:cBhvr>
                                        <p:cTn id="17" dur="1" fill="hold">
                                          <p:stCondLst>
                                            <p:cond delay="499"/>
                                          </p:stCondLst>
                                        </p:cTn>
                                        <p:tgtEl>
                                          <p:spTgt spid="56"/>
                                        </p:tgtEl>
                                        <p:attrNameLst>
                                          <p:attrName>style.visibility</p:attrName>
                                        </p:attrNameLst>
                                      </p:cBhvr>
                                      <p:to>
                                        <p:strVal val="hidden"/>
                                      </p:to>
                                    </p:set>
                                  </p:childTnLst>
                                </p:cTn>
                              </p:par>
                            </p:childTnLst>
                          </p:cTn>
                        </p:par>
                        <p:par>
                          <p:cTn id="18" fill="hold" nodeType="afterGroup">
                            <p:stCondLst>
                              <p:cond delay="1000"/>
                            </p:stCondLst>
                            <p:childTnLst>
                              <p:par>
                                <p:cTn id="19" presetID="10" presetClass="entr" presetSubtype="0" fill="hold" grpId="3" nodeType="afterEffect">
                                  <p:stCondLst>
                                    <p:cond delay="0"/>
                                  </p:stCondLst>
                                  <p:childTnLst>
                                    <p:set>
                                      <p:cBhvr>
                                        <p:cTn id="20" dur="1" fill="hold">
                                          <p:stCondLst>
                                            <p:cond delay="0"/>
                                          </p:stCondLst>
                                        </p:cTn>
                                        <p:tgtEl>
                                          <p:spTgt spid="69"/>
                                        </p:tgtEl>
                                        <p:attrNameLst>
                                          <p:attrName>style.visibility</p:attrName>
                                        </p:attrNameLst>
                                      </p:cBhvr>
                                      <p:to>
                                        <p:strVal val="visible"/>
                                      </p:to>
                                    </p:set>
                                    <p:animEffect transition="in" filter="fade">
                                      <p:cBhvr>
                                        <p:cTn id="21" dur="500"/>
                                        <p:tgtEl>
                                          <p:spTgt spid="69"/>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70"/>
                                        </p:tgtEl>
                                        <p:attrNameLst>
                                          <p:attrName>style.visibility</p:attrName>
                                        </p:attrNameLst>
                                      </p:cBhvr>
                                      <p:to>
                                        <p:strVal val="visible"/>
                                      </p:to>
                                    </p:set>
                                    <p:animEffect transition="in" filter="fade">
                                      <p:cBhvr>
                                        <p:cTn id="24" dur="500"/>
                                        <p:tgtEl>
                                          <p:spTgt spid="70"/>
                                        </p:tgtEl>
                                      </p:cBhvr>
                                    </p:animEffect>
                                  </p:childTnLst>
                                </p:cTn>
                              </p:par>
                            </p:childTnLst>
                          </p:cTn>
                        </p:par>
                        <p:par>
                          <p:cTn id="25" fill="hold" nodeType="afterGroup">
                            <p:stCondLst>
                              <p:cond delay="1500"/>
                            </p:stCondLst>
                            <p:childTnLst>
                              <p:par>
                                <p:cTn id="26" presetID="10" presetClass="exit" presetSubtype="0" fill="hold" grpId="0" nodeType="afterEffect">
                                  <p:stCondLst>
                                    <p:cond delay="0"/>
                                  </p:stCondLst>
                                  <p:childTnLst>
                                    <p:animEffect transition="out" filter="fade">
                                      <p:cBhvr>
                                        <p:cTn id="27" dur="500"/>
                                        <p:tgtEl>
                                          <p:spTgt spid="69"/>
                                        </p:tgtEl>
                                      </p:cBhvr>
                                    </p:animEffect>
                                    <p:set>
                                      <p:cBhvr>
                                        <p:cTn id="28" dur="1" fill="hold">
                                          <p:stCondLst>
                                            <p:cond delay="499"/>
                                          </p:stCondLst>
                                        </p:cTn>
                                        <p:tgtEl>
                                          <p:spTgt spid="69"/>
                                        </p:tgtEl>
                                        <p:attrNameLst>
                                          <p:attrName>style.visibility</p:attrName>
                                        </p:attrNameLst>
                                      </p:cBhvr>
                                      <p:to>
                                        <p:strVal val="hidden"/>
                                      </p:to>
                                    </p:set>
                                  </p:childTnLst>
                                </p:cTn>
                              </p:par>
                              <p:par>
                                <p:cTn id="29" presetID="10" presetClass="exit" presetSubtype="0" fill="hold" grpId="1" nodeType="withEffect">
                                  <p:stCondLst>
                                    <p:cond delay="0"/>
                                  </p:stCondLst>
                                  <p:childTnLst>
                                    <p:animEffect transition="out" filter="fade">
                                      <p:cBhvr>
                                        <p:cTn id="30" dur="500"/>
                                        <p:tgtEl>
                                          <p:spTgt spid="70"/>
                                        </p:tgtEl>
                                      </p:cBhvr>
                                    </p:animEffect>
                                    <p:set>
                                      <p:cBhvr>
                                        <p:cTn id="31" dur="1" fill="hold">
                                          <p:stCondLst>
                                            <p:cond delay="499"/>
                                          </p:stCondLst>
                                        </p:cTn>
                                        <p:tgtEl>
                                          <p:spTgt spid="70"/>
                                        </p:tgtEl>
                                        <p:attrNameLst>
                                          <p:attrName>style.visibility</p:attrName>
                                        </p:attrNameLst>
                                      </p:cBhvr>
                                      <p:to>
                                        <p:strVal val="hidden"/>
                                      </p:to>
                                    </p:set>
                                  </p:childTnLst>
                                </p:cTn>
                              </p:par>
                            </p:childTnLst>
                          </p:cTn>
                        </p:par>
                        <p:par>
                          <p:cTn id="32" fill="hold" nodeType="afterGroup">
                            <p:stCondLst>
                              <p:cond delay="2000"/>
                            </p:stCondLst>
                            <p:childTnLst>
                              <p:par>
                                <p:cTn id="33" presetID="10" presetClass="entr" presetSubtype="0" fill="hold" grpId="0" nodeType="afterEffect">
                                  <p:stCondLst>
                                    <p:cond delay="0"/>
                                  </p:stCondLst>
                                  <p:childTnLst>
                                    <p:set>
                                      <p:cBhvr>
                                        <p:cTn id="34" dur="1" fill="hold">
                                          <p:stCondLst>
                                            <p:cond delay="0"/>
                                          </p:stCondLst>
                                        </p:cTn>
                                        <p:tgtEl>
                                          <p:spTgt spid="44"/>
                                        </p:tgtEl>
                                        <p:attrNameLst>
                                          <p:attrName>style.visibility</p:attrName>
                                        </p:attrNameLst>
                                      </p:cBhvr>
                                      <p:to>
                                        <p:strVal val="visible"/>
                                      </p:to>
                                    </p:set>
                                    <p:animEffect transition="in" filter="fade">
                                      <p:cBhvr>
                                        <p:cTn id="35" dur="500"/>
                                        <p:tgtEl>
                                          <p:spTgt spid="44"/>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57"/>
                                        </p:tgtEl>
                                        <p:attrNameLst>
                                          <p:attrName>style.visibility</p:attrName>
                                        </p:attrNameLst>
                                      </p:cBhvr>
                                      <p:to>
                                        <p:strVal val="visible"/>
                                      </p:to>
                                    </p:set>
                                    <p:animEffect transition="in" filter="fade">
                                      <p:cBhvr>
                                        <p:cTn id="38" dur="500"/>
                                        <p:tgtEl>
                                          <p:spTgt spid="57"/>
                                        </p:tgtEl>
                                      </p:cBhvr>
                                    </p:animEffect>
                                  </p:childTnLst>
                                </p:cTn>
                              </p:par>
                            </p:childTnLst>
                          </p:cTn>
                        </p:par>
                        <p:par>
                          <p:cTn id="39" fill="hold" nodeType="afterGroup">
                            <p:stCondLst>
                              <p:cond delay="2500"/>
                            </p:stCondLst>
                            <p:childTnLst>
                              <p:par>
                                <p:cTn id="40" presetID="10" presetClass="entr" presetSubtype="0" fill="hold" grpId="2" nodeType="afterEffect">
                                  <p:stCondLst>
                                    <p:cond delay="0"/>
                                  </p:stCondLst>
                                  <p:childTnLst>
                                    <p:set>
                                      <p:cBhvr>
                                        <p:cTn id="41" dur="1" fill="hold">
                                          <p:stCondLst>
                                            <p:cond delay="0"/>
                                          </p:stCondLst>
                                        </p:cTn>
                                        <p:tgtEl>
                                          <p:spTgt spid="43"/>
                                        </p:tgtEl>
                                        <p:attrNameLst>
                                          <p:attrName>style.visibility</p:attrName>
                                        </p:attrNameLst>
                                      </p:cBhvr>
                                      <p:to>
                                        <p:strVal val="visible"/>
                                      </p:to>
                                    </p:set>
                                    <p:animEffect transition="in" filter="fade">
                                      <p:cBhvr>
                                        <p:cTn id="42" dur="500"/>
                                        <p:tgtEl>
                                          <p:spTgt spid="43"/>
                                        </p:tgtEl>
                                      </p:cBhvr>
                                    </p:animEffect>
                                  </p:childTnLst>
                                </p:cTn>
                              </p:par>
                            </p:childTnLst>
                          </p:cTn>
                        </p:par>
                        <p:par>
                          <p:cTn id="43" fill="hold" nodeType="afterGroup">
                            <p:stCondLst>
                              <p:cond delay="3000"/>
                            </p:stCondLst>
                            <p:childTnLst>
                              <p:par>
                                <p:cTn id="44" presetID="10" presetClass="exit" presetSubtype="0" fill="hold" grpId="3" nodeType="afterEffect">
                                  <p:stCondLst>
                                    <p:cond delay="0"/>
                                  </p:stCondLst>
                                  <p:childTnLst>
                                    <p:animEffect transition="out" filter="fade">
                                      <p:cBhvr>
                                        <p:cTn id="45" dur="500"/>
                                        <p:tgtEl>
                                          <p:spTgt spid="43"/>
                                        </p:tgtEl>
                                      </p:cBhvr>
                                    </p:animEffect>
                                    <p:set>
                                      <p:cBhvr>
                                        <p:cTn id="46" dur="1" fill="hold">
                                          <p:stCondLst>
                                            <p:cond delay="499"/>
                                          </p:stCondLst>
                                        </p:cTn>
                                        <p:tgtEl>
                                          <p:spTgt spid="43"/>
                                        </p:tgtEl>
                                        <p:attrNameLst>
                                          <p:attrName>style.visibility</p:attrName>
                                        </p:attrNameLst>
                                      </p:cBhvr>
                                      <p:to>
                                        <p:strVal val="hidden"/>
                                      </p:to>
                                    </p:set>
                                  </p:childTnLst>
                                </p:cTn>
                              </p:par>
                              <p:par>
                                <p:cTn id="47" presetID="10" presetClass="entr" presetSubtype="0" fill="hold" grpId="0" nodeType="withEffect">
                                  <p:stCondLst>
                                    <p:cond delay="0"/>
                                  </p:stCondLst>
                                  <p:childTnLst>
                                    <p:set>
                                      <p:cBhvr>
                                        <p:cTn id="48" dur="1" fill="hold">
                                          <p:stCondLst>
                                            <p:cond delay="0"/>
                                          </p:stCondLst>
                                        </p:cTn>
                                        <p:tgtEl>
                                          <p:spTgt spid="58"/>
                                        </p:tgtEl>
                                        <p:attrNameLst>
                                          <p:attrName>style.visibility</p:attrName>
                                        </p:attrNameLst>
                                      </p:cBhvr>
                                      <p:to>
                                        <p:strVal val="visible"/>
                                      </p:to>
                                    </p:set>
                                    <p:animEffect transition="in" filter="fade">
                                      <p:cBhvr>
                                        <p:cTn id="49" dur="500"/>
                                        <p:tgtEl>
                                          <p:spTgt spid="58"/>
                                        </p:tgtEl>
                                      </p:cBhvr>
                                    </p:animEffect>
                                  </p:childTnLst>
                                </p:cTn>
                              </p:par>
                            </p:childTnLst>
                          </p:cTn>
                        </p:par>
                        <p:par>
                          <p:cTn id="50" fill="hold" nodeType="afterGroup">
                            <p:stCondLst>
                              <p:cond delay="3500"/>
                            </p:stCondLst>
                            <p:childTnLst>
                              <p:par>
                                <p:cTn id="51" presetID="10" presetClass="entr" presetSubtype="0" fill="hold" grpId="1" nodeType="afterEffect">
                                  <p:stCondLst>
                                    <p:cond delay="0"/>
                                  </p:stCondLst>
                                  <p:childTnLst>
                                    <p:set>
                                      <p:cBhvr>
                                        <p:cTn id="52" dur="1" fill="hold">
                                          <p:stCondLst>
                                            <p:cond delay="0"/>
                                          </p:stCondLst>
                                        </p:cTn>
                                        <p:tgtEl>
                                          <p:spTgt spid="69"/>
                                        </p:tgtEl>
                                        <p:attrNameLst>
                                          <p:attrName>style.visibility</p:attrName>
                                        </p:attrNameLst>
                                      </p:cBhvr>
                                      <p:to>
                                        <p:strVal val="visible"/>
                                      </p:to>
                                    </p:set>
                                    <p:animEffect transition="in" filter="fade">
                                      <p:cBhvr>
                                        <p:cTn id="53" dur="500"/>
                                        <p:tgtEl>
                                          <p:spTgt spid="69"/>
                                        </p:tgtEl>
                                      </p:cBhvr>
                                    </p:animEffect>
                                  </p:childTnLst>
                                </p:cTn>
                              </p:par>
                            </p:childTnLst>
                          </p:cTn>
                        </p:par>
                        <p:par>
                          <p:cTn id="54" fill="hold" nodeType="afterGroup">
                            <p:stCondLst>
                              <p:cond delay="4000"/>
                            </p:stCondLst>
                            <p:childTnLst>
                              <p:par>
                                <p:cTn id="55" presetID="10" presetClass="exit" presetSubtype="0" fill="hold" grpId="2" nodeType="afterEffect">
                                  <p:stCondLst>
                                    <p:cond delay="0"/>
                                  </p:stCondLst>
                                  <p:childTnLst>
                                    <p:animEffect transition="out" filter="fade">
                                      <p:cBhvr>
                                        <p:cTn id="56" dur="500"/>
                                        <p:tgtEl>
                                          <p:spTgt spid="69"/>
                                        </p:tgtEl>
                                      </p:cBhvr>
                                    </p:animEffect>
                                    <p:set>
                                      <p:cBhvr>
                                        <p:cTn id="57" dur="1" fill="hold">
                                          <p:stCondLst>
                                            <p:cond delay="499"/>
                                          </p:stCondLst>
                                        </p:cTn>
                                        <p:tgtEl>
                                          <p:spTgt spid="69"/>
                                        </p:tgtEl>
                                        <p:attrNameLst>
                                          <p:attrName>style.visibility</p:attrName>
                                        </p:attrNameLst>
                                      </p:cBhvr>
                                      <p:to>
                                        <p:strVal val="hidden"/>
                                      </p:to>
                                    </p:set>
                                  </p:childTnLst>
                                </p:cTn>
                              </p:par>
                            </p:childTnLst>
                          </p:cTn>
                        </p:par>
                        <p:par>
                          <p:cTn id="58" fill="hold" nodeType="afterGroup">
                            <p:stCondLst>
                              <p:cond delay="4500"/>
                            </p:stCondLst>
                            <p:childTnLst>
                              <p:par>
                                <p:cTn id="59" presetID="10" presetClass="entr" presetSubtype="0" fill="hold" grpId="0" nodeType="afterEffect">
                                  <p:stCondLst>
                                    <p:cond delay="0"/>
                                  </p:stCondLst>
                                  <p:childTnLst>
                                    <p:set>
                                      <p:cBhvr>
                                        <p:cTn id="60" dur="1" fill="hold">
                                          <p:stCondLst>
                                            <p:cond delay="0"/>
                                          </p:stCondLst>
                                        </p:cTn>
                                        <p:tgtEl>
                                          <p:spTgt spid="45"/>
                                        </p:tgtEl>
                                        <p:attrNameLst>
                                          <p:attrName>style.visibility</p:attrName>
                                        </p:attrNameLst>
                                      </p:cBhvr>
                                      <p:to>
                                        <p:strVal val="visible"/>
                                      </p:to>
                                    </p:set>
                                    <p:animEffect transition="in" filter="fade">
                                      <p:cBhvr>
                                        <p:cTn id="61" dur="500"/>
                                        <p:tgtEl>
                                          <p:spTgt spid="45"/>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59"/>
                                        </p:tgtEl>
                                        <p:attrNameLst>
                                          <p:attrName>style.visibility</p:attrName>
                                        </p:attrNameLst>
                                      </p:cBhvr>
                                      <p:to>
                                        <p:strVal val="visible"/>
                                      </p:to>
                                    </p:set>
                                    <p:animEffect transition="in" filter="fade">
                                      <p:cBhvr>
                                        <p:cTn id="64" dur="500"/>
                                        <p:tgtEl>
                                          <p:spTgt spid="59"/>
                                        </p:tgtEl>
                                      </p:cBhvr>
                                    </p:animEffect>
                                  </p:childTnLst>
                                </p:cTn>
                              </p:par>
                            </p:childTnLst>
                          </p:cTn>
                        </p:par>
                        <p:par>
                          <p:cTn id="65" fill="hold" nodeType="afterGroup">
                            <p:stCondLst>
                              <p:cond delay="5000"/>
                            </p:stCondLst>
                            <p:childTnLst>
                              <p:par>
                                <p:cTn id="66" presetID="10" presetClass="entr" presetSubtype="0" fill="hold" grpId="4" nodeType="afterEffect">
                                  <p:stCondLst>
                                    <p:cond delay="0"/>
                                  </p:stCondLst>
                                  <p:childTnLst>
                                    <p:set>
                                      <p:cBhvr>
                                        <p:cTn id="67" dur="1" fill="hold">
                                          <p:stCondLst>
                                            <p:cond delay="0"/>
                                          </p:stCondLst>
                                        </p:cTn>
                                        <p:tgtEl>
                                          <p:spTgt spid="43"/>
                                        </p:tgtEl>
                                        <p:attrNameLst>
                                          <p:attrName>style.visibility</p:attrName>
                                        </p:attrNameLst>
                                      </p:cBhvr>
                                      <p:to>
                                        <p:strVal val="visible"/>
                                      </p:to>
                                    </p:set>
                                    <p:animEffect transition="in" filter="fade">
                                      <p:cBhvr>
                                        <p:cTn id="68" dur="500"/>
                                        <p:tgtEl>
                                          <p:spTgt spid="43"/>
                                        </p:tgtEl>
                                      </p:cBhvr>
                                    </p:animEffect>
                                  </p:childTnLst>
                                </p:cTn>
                              </p:par>
                            </p:childTnLst>
                          </p:cTn>
                        </p:par>
                        <p:par>
                          <p:cTn id="69" fill="hold" nodeType="afterGroup">
                            <p:stCondLst>
                              <p:cond delay="5500"/>
                            </p:stCondLst>
                            <p:childTnLst>
                              <p:par>
                                <p:cTn id="70" presetID="10" presetClass="exit" presetSubtype="0" fill="hold" grpId="5" nodeType="afterEffect">
                                  <p:stCondLst>
                                    <p:cond delay="0"/>
                                  </p:stCondLst>
                                  <p:childTnLst>
                                    <p:animEffect transition="out" filter="fade">
                                      <p:cBhvr>
                                        <p:cTn id="71" dur="500"/>
                                        <p:tgtEl>
                                          <p:spTgt spid="43"/>
                                        </p:tgtEl>
                                      </p:cBhvr>
                                    </p:animEffect>
                                    <p:set>
                                      <p:cBhvr>
                                        <p:cTn id="72" dur="1" fill="hold">
                                          <p:stCondLst>
                                            <p:cond delay="499"/>
                                          </p:stCondLst>
                                        </p:cTn>
                                        <p:tgtEl>
                                          <p:spTgt spid="43"/>
                                        </p:tgtEl>
                                        <p:attrNameLst>
                                          <p:attrName>style.visibility</p:attrName>
                                        </p:attrNameLst>
                                      </p:cBhvr>
                                      <p:to>
                                        <p:strVal val="hidden"/>
                                      </p:to>
                                    </p:set>
                                  </p:childTnLst>
                                </p:cTn>
                              </p:par>
                            </p:childTnLst>
                          </p:cTn>
                        </p:par>
                        <p:par>
                          <p:cTn id="73" fill="hold" nodeType="afterGroup">
                            <p:stCondLst>
                              <p:cond delay="6000"/>
                            </p:stCondLst>
                            <p:childTnLst>
                              <p:par>
                                <p:cTn id="74" presetID="10" presetClass="entr" presetSubtype="0" fill="hold" grpId="0" nodeType="afterEffect">
                                  <p:stCondLst>
                                    <p:cond delay="0"/>
                                  </p:stCondLst>
                                  <p:childTnLst>
                                    <p:set>
                                      <p:cBhvr>
                                        <p:cTn id="75" dur="1" fill="hold">
                                          <p:stCondLst>
                                            <p:cond delay="0"/>
                                          </p:stCondLst>
                                        </p:cTn>
                                        <p:tgtEl>
                                          <p:spTgt spid="60"/>
                                        </p:tgtEl>
                                        <p:attrNameLst>
                                          <p:attrName>style.visibility</p:attrName>
                                        </p:attrNameLst>
                                      </p:cBhvr>
                                      <p:to>
                                        <p:strVal val="visible"/>
                                      </p:to>
                                    </p:set>
                                    <p:animEffect transition="in" filter="fade">
                                      <p:cBhvr>
                                        <p:cTn id="76" dur="500"/>
                                        <p:tgtEl>
                                          <p:spTgt spid="60"/>
                                        </p:tgtEl>
                                      </p:cBhvr>
                                    </p:animEffect>
                                  </p:childTnLst>
                                </p:cTn>
                              </p:par>
                            </p:childTnLst>
                          </p:cTn>
                        </p:par>
                        <p:par>
                          <p:cTn id="77" fill="hold" nodeType="afterGroup">
                            <p:stCondLst>
                              <p:cond delay="6500"/>
                            </p:stCondLst>
                            <p:childTnLst>
                              <p:par>
                                <p:cTn id="78" presetID="10" presetClass="entr" presetSubtype="0" fill="hold" grpId="4" nodeType="afterEffect">
                                  <p:stCondLst>
                                    <p:cond delay="0"/>
                                  </p:stCondLst>
                                  <p:childTnLst>
                                    <p:set>
                                      <p:cBhvr>
                                        <p:cTn id="79" dur="1" fill="hold">
                                          <p:stCondLst>
                                            <p:cond delay="0"/>
                                          </p:stCondLst>
                                        </p:cTn>
                                        <p:tgtEl>
                                          <p:spTgt spid="69"/>
                                        </p:tgtEl>
                                        <p:attrNameLst>
                                          <p:attrName>style.visibility</p:attrName>
                                        </p:attrNameLst>
                                      </p:cBhvr>
                                      <p:to>
                                        <p:strVal val="visible"/>
                                      </p:to>
                                    </p:set>
                                    <p:animEffect transition="in" filter="fade">
                                      <p:cBhvr>
                                        <p:cTn id="80" dur="500"/>
                                        <p:tgtEl>
                                          <p:spTgt spid="69"/>
                                        </p:tgtEl>
                                      </p:cBhvr>
                                    </p:animEffect>
                                  </p:childTnLst>
                                </p:cTn>
                              </p:par>
                            </p:childTnLst>
                          </p:cTn>
                        </p:par>
                        <p:par>
                          <p:cTn id="81" fill="hold" nodeType="afterGroup">
                            <p:stCondLst>
                              <p:cond delay="7000"/>
                            </p:stCondLst>
                            <p:childTnLst>
                              <p:par>
                                <p:cTn id="82" presetID="10" presetClass="exit" presetSubtype="0" fill="hold" grpId="5" nodeType="afterEffect">
                                  <p:stCondLst>
                                    <p:cond delay="0"/>
                                  </p:stCondLst>
                                  <p:childTnLst>
                                    <p:animEffect transition="out" filter="fade">
                                      <p:cBhvr>
                                        <p:cTn id="83" dur="500"/>
                                        <p:tgtEl>
                                          <p:spTgt spid="69"/>
                                        </p:tgtEl>
                                      </p:cBhvr>
                                    </p:animEffect>
                                    <p:set>
                                      <p:cBhvr>
                                        <p:cTn id="84" dur="1" fill="hold">
                                          <p:stCondLst>
                                            <p:cond delay="499"/>
                                          </p:stCondLst>
                                        </p:cTn>
                                        <p:tgtEl>
                                          <p:spTgt spid="69"/>
                                        </p:tgtEl>
                                        <p:attrNameLst>
                                          <p:attrName>style.visibility</p:attrName>
                                        </p:attrNameLst>
                                      </p:cBhvr>
                                      <p:to>
                                        <p:strVal val="hidden"/>
                                      </p:to>
                                    </p:set>
                                  </p:childTnLst>
                                </p:cTn>
                              </p:par>
                            </p:childTnLst>
                          </p:cTn>
                        </p:par>
                        <p:par>
                          <p:cTn id="85" fill="hold" nodeType="afterGroup">
                            <p:stCondLst>
                              <p:cond delay="7500"/>
                            </p:stCondLst>
                            <p:childTnLst>
                              <p:par>
                                <p:cTn id="86" presetID="10" presetClass="entr" presetSubtype="0" fill="hold" grpId="0" nodeType="afterEffect">
                                  <p:stCondLst>
                                    <p:cond delay="0"/>
                                  </p:stCondLst>
                                  <p:childTnLst>
                                    <p:set>
                                      <p:cBhvr>
                                        <p:cTn id="87" dur="1" fill="hold">
                                          <p:stCondLst>
                                            <p:cond delay="0"/>
                                          </p:stCondLst>
                                        </p:cTn>
                                        <p:tgtEl>
                                          <p:spTgt spid="46"/>
                                        </p:tgtEl>
                                        <p:attrNameLst>
                                          <p:attrName>style.visibility</p:attrName>
                                        </p:attrNameLst>
                                      </p:cBhvr>
                                      <p:to>
                                        <p:strVal val="visible"/>
                                      </p:to>
                                    </p:set>
                                    <p:animEffect transition="in" filter="fade">
                                      <p:cBhvr>
                                        <p:cTn id="88" dur="500"/>
                                        <p:tgtEl>
                                          <p:spTgt spid="46"/>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61"/>
                                        </p:tgtEl>
                                        <p:attrNameLst>
                                          <p:attrName>style.visibility</p:attrName>
                                        </p:attrNameLst>
                                      </p:cBhvr>
                                      <p:to>
                                        <p:strVal val="visible"/>
                                      </p:to>
                                    </p:set>
                                    <p:animEffect transition="in" filter="fade">
                                      <p:cBhvr>
                                        <p:cTn id="91" dur="500"/>
                                        <p:tgtEl>
                                          <p:spTgt spid="61"/>
                                        </p:tgtEl>
                                      </p:cBhvr>
                                    </p:animEffect>
                                  </p:childTnLst>
                                </p:cTn>
                              </p:par>
                            </p:childTnLst>
                          </p:cTn>
                        </p:par>
                        <p:par>
                          <p:cTn id="92" fill="hold" nodeType="afterGroup">
                            <p:stCondLst>
                              <p:cond delay="8000"/>
                            </p:stCondLst>
                            <p:childTnLst>
                              <p:par>
                                <p:cTn id="93" presetID="10" presetClass="entr" presetSubtype="0" fill="hold" grpId="6" nodeType="afterEffect">
                                  <p:stCondLst>
                                    <p:cond delay="0"/>
                                  </p:stCondLst>
                                  <p:childTnLst>
                                    <p:set>
                                      <p:cBhvr>
                                        <p:cTn id="94" dur="1" fill="hold">
                                          <p:stCondLst>
                                            <p:cond delay="0"/>
                                          </p:stCondLst>
                                        </p:cTn>
                                        <p:tgtEl>
                                          <p:spTgt spid="43"/>
                                        </p:tgtEl>
                                        <p:attrNameLst>
                                          <p:attrName>style.visibility</p:attrName>
                                        </p:attrNameLst>
                                      </p:cBhvr>
                                      <p:to>
                                        <p:strVal val="visible"/>
                                      </p:to>
                                    </p:set>
                                    <p:animEffect transition="in" filter="fade">
                                      <p:cBhvr>
                                        <p:cTn id="95" dur="500"/>
                                        <p:tgtEl>
                                          <p:spTgt spid="43"/>
                                        </p:tgtEl>
                                      </p:cBhvr>
                                    </p:animEffect>
                                  </p:childTnLst>
                                </p:cTn>
                              </p:par>
                            </p:childTnLst>
                          </p:cTn>
                        </p:par>
                        <p:par>
                          <p:cTn id="96" fill="hold" nodeType="afterGroup">
                            <p:stCondLst>
                              <p:cond delay="8500"/>
                            </p:stCondLst>
                            <p:childTnLst>
                              <p:par>
                                <p:cTn id="97" presetID="10" presetClass="exit" presetSubtype="0" fill="hold" grpId="7" nodeType="afterEffect">
                                  <p:stCondLst>
                                    <p:cond delay="0"/>
                                  </p:stCondLst>
                                  <p:childTnLst>
                                    <p:animEffect transition="out" filter="fade">
                                      <p:cBhvr>
                                        <p:cTn id="98" dur="500"/>
                                        <p:tgtEl>
                                          <p:spTgt spid="43"/>
                                        </p:tgtEl>
                                      </p:cBhvr>
                                    </p:animEffect>
                                    <p:set>
                                      <p:cBhvr>
                                        <p:cTn id="99" dur="1" fill="hold">
                                          <p:stCondLst>
                                            <p:cond delay="499"/>
                                          </p:stCondLst>
                                        </p:cTn>
                                        <p:tgtEl>
                                          <p:spTgt spid="43"/>
                                        </p:tgtEl>
                                        <p:attrNameLst>
                                          <p:attrName>style.visibility</p:attrName>
                                        </p:attrNameLst>
                                      </p:cBhvr>
                                      <p:to>
                                        <p:strVal val="hidden"/>
                                      </p:to>
                                    </p:set>
                                  </p:childTnLst>
                                </p:cTn>
                              </p:par>
                              <p:par>
                                <p:cTn id="100" presetID="10" presetClass="entr" presetSubtype="0" fill="hold" grpId="0" nodeType="withEffect">
                                  <p:stCondLst>
                                    <p:cond delay="0"/>
                                  </p:stCondLst>
                                  <p:childTnLst>
                                    <p:set>
                                      <p:cBhvr>
                                        <p:cTn id="101" dur="1" fill="hold">
                                          <p:stCondLst>
                                            <p:cond delay="0"/>
                                          </p:stCondLst>
                                        </p:cTn>
                                        <p:tgtEl>
                                          <p:spTgt spid="62"/>
                                        </p:tgtEl>
                                        <p:attrNameLst>
                                          <p:attrName>style.visibility</p:attrName>
                                        </p:attrNameLst>
                                      </p:cBhvr>
                                      <p:to>
                                        <p:strVal val="visible"/>
                                      </p:to>
                                    </p:set>
                                    <p:animEffect transition="in" filter="fade">
                                      <p:cBhvr>
                                        <p:cTn id="102" dur="500"/>
                                        <p:tgtEl>
                                          <p:spTgt spid="62"/>
                                        </p:tgtEl>
                                      </p:cBhvr>
                                    </p:animEffect>
                                  </p:childTnLst>
                                </p:cTn>
                              </p:par>
                            </p:childTnLst>
                          </p:cTn>
                        </p:par>
                        <p:par>
                          <p:cTn id="103" fill="hold" nodeType="afterGroup">
                            <p:stCondLst>
                              <p:cond delay="9000"/>
                            </p:stCondLst>
                            <p:childTnLst>
                              <p:par>
                                <p:cTn id="104" presetID="10" presetClass="entr" presetSubtype="0" fill="hold" grpId="6" nodeType="afterEffect">
                                  <p:stCondLst>
                                    <p:cond delay="0"/>
                                  </p:stCondLst>
                                  <p:childTnLst>
                                    <p:set>
                                      <p:cBhvr>
                                        <p:cTn id="105" dur="1" fill="hold">
                                          <p:stCondLst>
                                            <p:cond delay="0"/>
                                          </p:stCondLst>
                                        </p:cTn>
                                        <p:tgtEl>
                                          <p:spTgt spid="69"/>
                                        </p:tgtEl>
                                        <p:attrNameLst>
                                          <p:attrName>style.visibility</p:attrName>
                                        </p:attrNameLst>
                                      </p:cBhvr>
                                      <p:to>
                                        <p:strVal val="visible"/>
                                      </p:to>
                                    </p:set>
                                    <p:animEffect transition="in" filter="fade">
                                      <p:cBhvr>
                                        <p:cTn id="106" dur="500"/>
                                        <p:tgtEl>
                                          <p:spTgt spid="69"/>
                                        </p:tgtEl>
                                      </p:cBhvr>
                                    </p:animEffect>
                                  </p:childTnLst>
                                </p:cTn>
                              </p:par>
                            </p:childTnLst>
                          </p:cTn>
                        </p:par>
                        <p:par>
                          <p:cTn id="107" fill="hold" nodeType="afterGroup">
                            <p:stCondLst>
                              <p:cond delay="9500"/>
                            </p:stCondLst>
                            <p:childTnLst>
                              <p:par>
                                <p:cTn id="108" presetID="10" presetClass="exit" presetSubtype="0" fill="hold" grpId="7" nodeType="afterEffect">
                                  <p:stCondLst>
                                    <p:cond delay="0"/>
                                  </p:stCondLst>
                                  <p:childTnLst>
                                    <p:animEffect transition="out" filter="fade">
                                      <p:cBhvr>
                                        <p:cTn id="109" dur="500"/>
                                        <p:tgtEl>
                                          <p:spTgt spid="69"/>
                                        </p:tgtEl>
                                      </p:cBhvr>
                                    </p:animEffect>
                                    <p:set>
                                      <p:cBhvr>
                                        <p:cTn id="110" dur="1" fill="hold">
                                          <p:stCondLst>
                                            <p:cond delay="499"/>
                                          </p:stCondLst>
                                        </p:cTn>
                                        <p:tgtEl>
                                          <p:spTgt spid="69"/>
                                        </p:tgtEl>
                                        <p:attrNameLst>
                                          <p:attrName>style.visibility</p:attrName>
                                        </p:attrNameLst>
                                      </p:cBhvr>
                                      <p:to>
                                        <p:strVal val="hidden"/>
                                      </p:to>
                                    </p:set>
                                  </p:childTnLst>
                                </p:cTn>
                              </p:par>
                            </p:childTnLst>
                          </p:cTn>
                        </p:par>
                        <p:par>
                          <p:cTn id="111" fill="hold" nodeType="afterGroup">
                            <p:stCondLst>
                              <p:cond delay="10000"/>
                            </p:stCondLst>
                            <p:childTnLst>
                              <p:par>
                                <p:cTn id="112" presetID="10" presetClass="entr" presetSubtype="0" fill="hold" grpId="0" nodeType="afterEffect">
                                  <p:stCondLst>
                                    <p:cond delay="0"/>
                                  </p:stCondLst>
                                  <p:childTnLst>
                                    <p:set>
                                      <p:cBhvr>
                                        <p:cTn id="113" dur="1" fill="hold">
                                          <p:stCondLst>
                                            <p:cond delay="0"/>
                                          </p:stCondLst>
                                        </p:cTn>
                                        <p:tgtEl>
                                          <p:spTgt spid="47"/>
                                        </p:tgtEl>
                                        <p:attrNameLst>
                                          <p:attrName>style.visibility</p:attrName>
                                        </p:attrNameLst>
                                      </p:cBhvr>
                                      <p:to>
                                        <p:strVal val="visible"/>
                                      </p:to>
                                    </p:set>
                                    <p:animEffect transition="in" filter="fade">
                                      <p:cBhvr>
                                        <p:cTn id="114" dur="500"/>
                                        <p:tgtEl>
                                          <p:spTgt spid="47"/>
                                        </p:tgtEl>
                                      </p:cBhvr>
                                    </p:animEffect>
                                  </p:childTnLst>
                                </p:cTn>
                              </p:par>
                              <p:par>
                                <p:cTn id="115" presetID="10" presetClass="entr" presetSubtype="0" fill="hold" grpId="0" nodeType="withEffect">
                                  <p:stCondLst>
                                    <p:cond delay="0"/>
                                  </p:stCondLst>
                                  <p:childTnLst>
                                    <p:set>
                                      <p:cBhvr>
                                        <p:cTn id="116" dur="1" fill="hold">
                                          <p:stCondLst>
                                            <p:cond delay="0"/>
                                          </p:stCondLst>
                                        </p:cTn>
                                        <p:tgtEl>
                                          <p:spTgt spid="63"/>
                                        </p:tgtEl>
                                        <p:attrNameLst>
                                          <p:attrName>style.visibility</p:attrName>
                                        </p:attrNameLst>
                                      </p:cBhvr>
                                      <p:to>
                                        <p:strVal val="visible"/>
                                      </p:to>
                                    </p:set>
                                    <p:animEffect transition="in" filter="fade">
                                      <p:cBhvr>
                                        <p:cTn id="117" dur="500"/>
                                        <p:tgtEl>
                                          <p:spTgt spid="63"/>
                                        </p:tgtEl>
                                      </p:cBhvr>
                                    </p:animEffect>
                                  </p:childTnLst>
                                </p:cTn>
                              </p:par>
                            </p:childTnLst>
                          </p:cTn>
                        </p:par>
                        <p:par>
                          <p:cTn id="118" fill="hold" nodeType="afterGroup">
                            <p:stCondLst>
                              <p:cond delay="10500"/>
                            </p:stCondLst>
                            <p:childTnLst>
                              <p:par>
                                <p:cTn id="119" presetID="10" presetClass="entr" presetSubtype="0" fill="hold" grpId="8" nodeType="afterEffect">
                                  <p:stCondLst>
                                    <p:cond delay="0"/>
                                  </p:stCondLst>
                                  <p:childTnLst>
                                    <p:set>
                                      <p:cBhvr>
                                        <p:cTn id="120" dur="1" fill="hold">
                                          <p:stCondLst>
                                            <p:cond delay="0"/>
                                          </p:stCondLst>
                                        </p:cTn>
                                        <p:tgtEl>
                                          <p:spTgt spid="43"/>
                                        </p:tgtEl>
                                        <p:attrNameLst>
                                          <p:attrName>style.visibility</p:attrName>
                                        </p:attrNameLst>
                                      </p:cBhvr>
                                      <p:to>
                                        <p:strVal val="visible"/>
                                      </p:to>
                                    </p:set>
                                    <p:animEffect transition="in" filter="fade">
                                      <p:cBhvr>
                                        <p:cTn id="121" dur="500"/>
                                        <p:tgtEl>
                                          <p:spTgt spid="43"/>
                                        </p:tgtEl>
                                      </p:cBhvr>
                                    </p:animEffect>
                                  </p:childTnLst>
                                </p:cTn>
                              </p:par>
                            </p:childTnLst>
                          </p:cTn>
                        </p:par>
                        <p:par>
                          <p:cTn id="122" fill="hold" nodeType="afterGroup">
                            <p:stCondLst>
                              <p:cond delay="11000"/>
                            </p:stCondLst>
                            <p:childTnLst>
                              <p:par>
                                <p:cTn id="123" presetID="10" presetClass="exit" presetSubtype="0" fill="hold" grpId="12" nodeType="afterEffect">
                                  <p:stCondLst>
                                    <p:cond delay="0"/>
                                  </p:stCondLst>
                                  <p:childTnLst>
                                    <p:animEffect transition="out" filter="fade">
                                      <p:cBhvr>
                                        <p:cTn id="124" dur="500"/>
                                        <p:tgtEl>
                                          <p:spTgt spid="43"/>
                                        </p:tgtEl>
                                      </p:cBhvr>
                                    </p:animEffect>
                                    <p:set>
                                      <p:cBhvr>
                                        <p:cTn id="125" dur="1" fill="hold">
                                          <p:stCondLst>
                                            <p:cond delay="499"/>
                                          </p:stCondLst>
                                        </p:cTn>
                                        <p:tgtEl>
                                          <p:spTgt spid="43"/>
                                        </p:tgtEl>
                                        <p:attrNameLst>
                                          <p:attrName>style.visibility</p:attrName>
                                        </p:attrNameLst>
                                      </p:cBhvr>
                                      <p:to>
                                        <p:strVal val="hidden"/>
                                      </p:to>
                                    </p:set>
                                  </p:childTnLst>
                                </p:cTn>
                              </p:par>
                              <p:par>
                                <p:cTn id="126" presetID="10" presetClass="entr" presetSubtype="0" fill="hold" grpId="0" nodeType="withEffect">
                                  <p:stCondLst>
                                    <p:cond delay="0"/>
                                  </p:stCondLst>
                                  <p:childTnLst>
                                    <p:set>
                                      <p:cBhvr>
                                        <p:cTn id="127" dur="1" fill="hold">
                                          <p:stCondLst>
                                            <p:cond delay="0"/>
                                          </p:stCondLst>
                                        </p:cTn>
                                        <p:tgtEl>
                                          <p:spTgt spid="64"/>
                                        </p:tgtEl>
                                        <p:attrNameLst>
                                          <p:attrName>style.visibility</p:attrName>
                                        </p:attrNameLst>
                                      </p:cBhvr>
                                      <p:to>
                                        <p:strVal val="visible"/>
                                      </p:to>
                                    </p:set>
                                    <p:animEffect transition="in" filter="fade">
                                      <p:cBhvr>
                                        <p:cTn id="128" dur="500"/>
                                        <p:tgtEl>
                                          <p:spTgt spid="64"/>
                                        </p:tgtEl>
                                      </p:cBhvr>
                                    </p:animEffect>
                                  </p:childTnLst>
                                </p:cTn>
                              </p:par>
                            </p:childTnLst>
                          </p:cTn>
                        </p:par>
                        <p:par>
                          <p:cTn id="129" fill="hold" nodeType="afterGroup">
                            <p:stCondLst>
                              <p:cond delay="11500"/>
                            </p:stCondLst>
                            <p:childTnLst>
                              <p:par>
                                <p:cTn id="130" presetID="10" presetClass="entr" presetSubtype="0" fill="hold" grpId="8" nodeType="afterEffect">
                                  <p:stCondLst>
                                    <p:cond delay="0"/>
                                  </p:stCondLst>
                                  <p:childTnLst>
                                    <p:set>
                                      <p:cBhvr>
                                        <p:cTn id="131" dur="1" fill="hold">
                                          <p:stCondLst>
                                            <p:cond delay="0"/>
                                          </p:stCondLst>
                                        </p:cTn>
                                        <p:tgtEl>
                                          <p:spTgt spid="69"/>
                                        </p:tgtEl>
                                        <p:attrNameLst>
                                          <p:attrName>style.visibility</p:attrName>
                                        </p:attrNameLst>
                                      </p:cBhvr>
                                      <p:to>
                                        <p:strVal val="visible"/>
                                      </p:to>
                                    </p:set>
                                    <p:animEffect transition="in" filter="fade">
                                      <p:cBhvr>
                                        <p:cTn id="132" dur="500"/>
                                        <p:tgtEl>
                                          <p:spTgt spid="69"/>
                                        </p:tgtEl>
                                      </p:cBhvr>
                                    </p:animEffect>
                                  </p:childTnLst>
                                </p:cTn>
                              </p:par>
                            </p:childTnLst>
                          </p:cTn>
                        </p:par>
                        <p:par>
                          <p:cTn id="133" fill="hold" nodeType="afterGroup">
                            <p:stCondLst>
                              <p:cond delay="12000"/>
                            </p:stCondLst>
                            <p:childTnLst>
                              <p:par>
                                <p:cTn id="134" presetID="10" presetClass="exit" presetSubtype="0" fill="hold" grpId="12" nodeType="afterEffect">
                                  <p:stCondLst>
                                    <p:cond delay="0"/>
                                  </p:stCondLst>
                                  <p:childTnLst>
                                    <p:animEffect transition="out" filter="fade">
                                      <p:cBhvr>
                                        <p:cTn id="135" dur="500"/>
                                        <p:tgtEl>
                                          <p:spTgt spid="69"/>
                                        </p:tgtEl>
                                      </p:cBhvr>
                                    </p:animEffect>
                                    <p:set>
                                      <p:cBhvr>
                                        <p:cTn id="136" dur="1" fill="hold">
                                          <p:stCondLst>
                                            <p:cond delay="499"/>
                                          </p:stCondLst>
                                        </p:cTn>
                                        <p:tgtEl>
                                          <p:spTgt spid="69"/>
                                        </p:tgtEl>
                                        <p:attrNameLst>
                                          <p:attrName>style.visibility</p:attrName>
                                        </p:attrNameLst>
                                      </p:cBhvr>
                                      <p:to>
                                        <p:strVal val="hidden"/>
                                      </p:to>
                                    </p:set>
                                  </p:childTnLst>
                                </p:cTn>
                              </p:par>
                            </p:childTnLst>
                          </p:cTn>
                        </p:par>
                        <p:par>
                          <p:cTn id="137" fill="hold" nodeType="afterGroup">
                            <p:stCondLst>
                              <p:cond delay="12500"/>
                            </p:stCondLst>
                            <p:childTnLst>
                              <p:par>
                                <p:cTn id="138" presetID="10" presetClass="entr" presetSubtype="0" fill="hold" grpId="0" nodeType="afterEffect">
                                  <p:stCondLst>
                                    <p:cond delay="0"/>
                                  </p:stCondLst>
                                  <p:childTnLst>
                                    <p:set>
                                      <p:cBhvr>
                                        <p:cTn id="139" dur="1" fill="hold">
                                          <p:stCondLst>
                                            <p:cond delay="0"/>
                                          </p:stCondLst>
                                        </p:cTn>
                                        <p:tgtEl>
                                          <p:spTgt spid="48"/>
                                        </p:tgtEl>
                                        <p:attrNameLst>
                                          <p:attrName>style.visibility</p:attrName>
                                        </p:attrNameLst>
                                      </p:cBhvr>
                                      <p:to>
                                        <p:strVal val="visible"/>
                                      </p:to>
                                    </p:set>
                                    <p:animEffect transition="in" filter="fade">
                                      <p:cBhvr>
                                        <p:cTn id="140" dur="500"/>
                                        <p:tgtEl>
                                          <p:spTgt spid="48"/>
                                        </p:tgtEl>
                                      </p:cBhvr>
                                    </p:animEffect>
                                  </p:childTnLst>
                                </p:cTn>
                              </p:par>
                            </p:childTnLst>
                          </p:cTn>
                        </p:par>
                        <p:par>
                          <p:cTn id="141" fill="hold" nodeType="afterGroup">
                            <p:stCondLst>
                              <p:cond delay="13000"/>
                            </p:stCondLst>
                            <p:childTnLst>
                              <p:par>
                                <p:cTn id="142" presetID="10" presetClass="entr" presetSubtype="0" fill="hold" grpId="9" nodeType="afterEffect">
                                  <p:stCondLst>
                                    <p:cond delay="0"/>
                                  </p:stCondLst>
                                  <p:childTnLst>
                                    <p:set>
                                      <p:cBhvr>
                                        <p:cTn id="143" dur="1" fill="hold">
                                          <p:stCondLst>
                                            <p:cond delay="0"/>
                                          </p:stCondLst>
                                        </p:cTn>
                                        <p:tgtEl>
                                          <p:spTgt spid="43"/>
                                        </p:tgtEl>
                                        <p:attrNameLst>
                                          <p:attrName>style.visibility</p:attrName>
                                        </p:attrNameLst>
                                      </p:cBhvr>
                                      <p:to>
                                        <p:strVal val="visible"/>
                                      </p:to>
                                    </p:set>
                                    <p:animEffect transition="in" filter="fade">
                                      <p:cBhvr>
                                        <p:cTn id="144" dur="500"/>
                                        <p:tgtEl>
                                          <p:spTgt spid="43"/>
                                        </p:tgtEl>
                                      </p:cBhvr>
                                    </p:animEffect>
                                  </p:childTnLst>
                                </p:cTn>
                              </p:par>
                            </p:childTnLst>
                          </p:cTn>
                        </p:par>
                        <p:par>
                          <p:cTn id="145" fill="hold" nodeType="afterGroup">
                            <p:stCondLst>
                              <p:cond delay="13500"/>
                            </p:stCondLst>
                            <p:childTnLst>
                              <p:par>
                                <p:cTn id="146" presetID="10" presetClass="exit" presetSubtype="0" fill="hold" grpId="13" nodeType="afterEffect">
                                  <p:stCondLst>
                                    <p:cond delay="0"/>
                                  </p:stCondLst>
                                  <p:childTnLst>
                                    <p:animEffect transition="out" filter="fade">
                                      <p:cBhvr>
                                        <p:cTn id="147" dur="500"/>
                                        <p:tgtEl>
                                          <p:spTgt spid="43"/>
                                        </p:tgtEl>
                                      </p:cBhvr>
                                    </p:animEffect>
                                    <p:set>
                                      <p:cBhvr>
                                        <p:cTn id="148" dur="1" fill="hold">
                                          <p:stCondLst>
                                            <p:cond delay="499"/>
                                          </p:stCondLst>
                                        </p:cTn>
                                        <p:tgtEl>
                                          <p:spTgt spid="43"/>
                                        </p:tgtEl>
                                        <p:attrNameLst>
                                          <p:attrName>style.visibility</p:attrName>
                                        </p:attrNameLst>
                                      </p:cBhvr>
                                      <p:to>
                                        <p:strVal val="hidden"/>
                                      </p:to>
                                    </p:set>
                                  </p:childTnLst>
                                </p:cTn>
                              </p:par>
                            </p:childTnLst>
                          </p:cTn>
                        </p:par>
                        <p:par>
                          <p:cTn id="149" fill="hold" nodeType="afterGroup">
                            <p:stCondLst>
                              <p:cond delay="14000"/>
                            </p:stCondLst>
                            <p:childTnLst>
                              <p:par>
                                <p:cTn id="150" presetID="10" presetClass="entr" presetSubtype="0" fill="hold" grpId="9" nodeType="afterEffect">
                                  <p:stCondLst>
                                    <p:cond delay="0"/>
                                  </p:stCondLst>
                                  <p:childTnLst>
                                    <p:set>
                                      <p:cBhvr>
                                        <p:cTn id="151" dur="1" fill="hold">
                                          <p:stCondLst>
                                            <p:cond delay="0"/>
                                          </p:stCondLst>
                                        </p:cTn>
                                        <p:tgtEl>
                                          <p:spTgt spid="69"/>
                                        </p:tgtEl>
                                        <p:attrNameLst>
                                          <p:attrName>style.visibility</p:attrName>
                                        </p:attrNameLst>
                                      </p:cBhvr>
                                      <p:to>
                                        <p:strVal val="visible"/>
                                      </p:to>
                                    </p:set>
                                    <p:animEffect transition="in" filter="fade">
                                      <p:cBhvr>
                                        <p:cTn id="152" dur="500"/>
                                        <p:tgtEl>
                                          <p:spTgt spid="69"/>
                                        </p:tgtEl>
                                      </p:cBhvr>
                                    </p:animEffect>
                                  </p:childTnLst>
                                </p:cTn>
                              </p:par>
                            </p:childTnLst>
                          </p:cTn>
                        </p:par>
                        <p:par>
                          <p:cTn id="153" fill="hold" nodeType="afterGroup">
                            <p:stCondLst>
                              <p:cond delay="14500"/>
                            </p:stCondLst>
                            <p:childTnLst>
                              <p:par>
                                <p:cTn id="154" presetID="10" presetClass="exit" presetSubtype="0" fill="hold" grpId="13" nodeType="afterEffect">
                                  <p:stCondLst>
                                    <p:cond delay="0"/>
                                  </p:stCondLst>
                                  <p:childTnLst>
                                    <p:animEffect transition="out" filter="fade">
                                      <p:cBhvr>
                                        <p:cTn id="155" dur="500"/>
                                        <p:tgtEl>
                                          <p:spTgt spid="69"/>
                                        </p:tgtEl>
                                      </p:cBhvr>
                                    </p:animEffect>
                                    <p:set>
                                      <p:cBhvr>
                                        <p:cTn id="156" dur="1" fill="hold">
                                          <p:stCondLst>
                                            <p:cond delay="499"/>
                                          </p:stCondLst>
                                        </p:cTn>
                                        <p:tgtEl>
                                          <p:spTgt spid="69"/>
                                        </p:tgtEl>
                                        <p:attrNameLst>
                                          <p:attrName>style.visibility</p:attrName>
                                        </p:attrNameLst>
                                      </p:cBhvr>
                                      <p:to>
                                        <p:strVal val="hidden"/>
                                      </p:to>
                                    </p:set>
                                  </p:childTnLst>
                                </p:cTn>
                              </p:par>
                            </p:childTnLst>
                          </p:cTn>
                        </p:par>
                        <p:par>
                          <p:cTn id="157" fill="hold" nodeType="afterGroup">
                            <p:stCondLst>
                              <p:cond delay="15000"/>
                            </p:stCondLst>
                            <p:childTnLst>
                              <p:par>
                                <p:cTn id="158" presetID="10" presetClass="entr" presetSubtype="0" fill="hold" grpId="0" nodeType="afterEffect">
                                  <p:stCondLst>
                                    <p:cond delay="0"/>
                                  </p:stCondLst>
                                  <p:childTnLst>
                                    <p:set>
                                      <p:cBhvr>
                                        <p:cTn id="159" dur="1" fill="hold">
                                          <p:stCondLst>
                                            <p:cond delay="0"/>
                                          </p:stCondLst>
                                        </p:cTn>
                                        <p:tgtEl>
                                          <p:spTgt spid="49"/>
                                        </p:tgtEl>
                                        <p:attrNameLst>
                                          <p:attrName>style.visibility</p:attrName>
                                        </p:attrNameLst>
                                      </p:cBhvr>
                                      <p:to>
                                        <p:strVal val="visible"/>
                                      </p:to>
                                    </p:set>
                                    <p:animEffect transition="in" filter="fade">
                                      <p:cBhvr>
                                        <p:cTn id="160" dur="500"/>
                                        <p:tgtEl>
                                          <p:spTgt spid="49"/>
                                        </p:tgtEl>
                                      </p:cBhvr>
                                    </p:animEffect>
                                  </p:childTnLst>
                                </p:cTn>
                              </p:par>
                            </p:childTnLst>
                          </p:cTn>
                        </p:par>
                        <p:par>
                          <p:cTn id="161" fill="hold" nodeType="afterGroup">
                            <p:stCondLst>
                              <p:cond delay="15500"/>
                            </p:stCondLst>
                            <p:childTnLst>
                              <p:par>
                                <p:cTn id="162" presetID="10" presetClass="entr" presetSubtype="0" fill="hold" grpId="10" nodeType="afterEffect">
                                  <p:stCondLst>
                                    <p:cond delay="0"/>
                                  </p:stCondLst>
                                  <p:childTnLst>
                                    <p:set>
                                      <p:cBhvr>
                                        <p:cTn id="163" dur="1" fill="hold">
                                          <p:stCondLst>
                                            <p:cond delay="0"/>
                                          </p:stCondLst>
                                        </p:cTn>
                                        <p:tgtEl>
                                          <p:spTgt spid="43"/>
                                        </p:tgtEl>
                                        <p:attrNameLst>
                                          <p:attrName>style.visibility</p:attrName>
                                        </p:attrNameLst>
                                      </p:cBhvr>
                                      <p:to>
                                        <p:strVal val="visible"/>
                                      </p:to>
                                    </p:set>
                                    <p:animEffect transition="in" filter="fade">
                                      <p:cBhvr>
                                        <p:cTn id="164" dur="500"/>
                                        <p:tgtEl>
                                          <p:spTgt spid="43"/>
                                        </p:tgtEl>
                                      </p:cBhvr>
                                    </p:animEffect>
                                  </p:childTnLst>
                                </p:cTn>
                              </p:par>
                            </p:childTnLst>
                          </p:cTn>
                        </p:par>
                        <p:par>
                          <p:cTn id="165" fill="hold" nodeType="afterGroup">
                            <p:stCondLst>
                              <p:cond delay="16000"/>
                            </p:stCondLst>
                            <p:childTnLst>
                              <p:par>
                                <p:cTn id="166" presetID="10" presetClass="exit" presetSubtype="0" fill="hold" grpId="14" nodeType="afterEffect">
                                  <p:stCondLst>
                                    <p:cond delay="0"/>
                                  </p:stCondLst>
                                  <p:childTnLst>
                                    <p:animEffect transition="out" filter="fade">
                                      <p:cBhvr>
                                        <p:cTn id="167" dur="500"/>
                                        <p:tgtEl>
                                          <p:spTgt spid="43"/>
                                        </p:tgtEl>
                                      </p:cBhvr>
                                    </p:animEffect>
                                    <p:set>
                                      <p:cBhvr>
                                        <p:cTn id="168" dur="1" fill="hold">
                                          <p:stCondLst>
                                            <p:cond delay="499"/>
                                          </p:stCondLst>
                                        </p:cTn>
                                        <p:tgtEl>
                                          <p:spTgt spid="43"/>
                                        </p:tgtEl>
                                        <p:attrNameLst>
                                          <p:attrName>style.visibility</p:attrName>
                                        </p:attrNameLst>
                                      </p:cBhvr>
                                      <p:to>
                                        <p:strVal val="hidden"/>
                                      </p:to>
                                    </p:set>
                                  </p:childTnLst>
                                </p:cTn>
                              </p:par>
                            </p:childTnLst>
                          </p:cTn>
                        </p:par>
                        <p:par>
                          <p:cTn id="169" fill="hold" nodeType="afterGroup">
                            <p:stCondLst>
                              <p:cond delay="16500"/>
                            </p:stCondLst>
                            <p:childTnLst>
                              <p:par>
                                <p:cTn id="170" presetID="10" presetClass="entr" presetSubtype="0" fill="hold" grpId="10" nodeType="afterEffect">
                                  <p:stCondLst>
                                    <p:cond delay="0"/>
                                  </p:stCondLst>
                                  <p:childTnLst>
                                    <p:set>
                                      <p:cBhvr>
                                        <p:cTn id="171" dur="1" fill="hold">
                                          <p:stCondLst>
                                            <p:cond delay="0"/>
                                          </p:stCondLst>
                                        </p:cTn>
                                        <p:tgtEl>
                                          <p:spTgt spid="69"/>
                                        </p:tgtEl>
                                        <p:attrNameLst>
                                          <p:attrName>style.visibility</p:attrName>
                                        </p:attrNameLst>
                                      </p:cBhvr>
                                      <p:to>
                                        <p:strVal val="visible"/>
                                      </p:to>
                                    </p:set>
                                    <p:animEffect transition="in" filter="fade">
                                      <p:cBhvr>
                                        <p:cTn id="172" dur="500"/>
                                        <p:tgtEl>
                                          <p:spTgt spid="69"/>
                                        </p:tgtEl>
                                      </p:cBhvr>
                                    </p:animEffect>
                                  </p:childTnLst>
                                </p:cTn>
                              </p:par>
                            </p:childTnLst>
                          </p:cTn>
                        </p:par>
                        <p:par>
                          <p:cTn id="173" fill="hold" nodeType="afterGroup">
                            <p:stCondLst>
                              <p:cond delay="17000"/>
                            </p:stCondLst>
                            <p:childTnLst>
                              <p:par>
                                <p:cTn id="174" presetID="10" presetClass="exit" presetSubtype="0" fill="hold" grpId="14" nodeType="afterEffect">
                                  <p:stCondLst>
                                    <p:cond delay="0"/>
                                  </p:stCondLst>
                                  <p:childTnLst>
                                    <p:animEffect transition="out" filter="fade">
                                      <p:cBhvr>
                                        <p:cTn id="175" dur="500"/>
                                        <p:tgtEl>
                                          <p:spTgt spid="69"/>
                                        </p:tgtEl>
                                      </p:cBhvr>
                                    </p:animEffect>
                                    <p:set>
                                      <p:cBhvr>
                                        <p:cTn id="176" dur="1" fill="hold">
                                          <p:stCondLst>
                                            <p:cond delay="499"/>
                                          </p:stCondLst>
                                        </p:cTn>
                                        <p:tgtEl>
                                          <p:spTgt spid="69"/>
                                        </p:tgtEl>
                                        <p:attrNameLst>
                                          <p:attrName>style.visibility</p:attrName>
                                        </p:attrNameLst>
                                      </p:cBhvr>
                                      <p:to>
                                        <p:strVal val="hidden"/>
                                      </p:to>
                                    </p:set>
                                  </p:childTnLst>
                                </p:cTn>
                              </p:par>
                            </p:childTnLst>
                          </p:cTn>
                        </p:par>
                        <p:par>
                          <p:cTn id="177" fill="hold" nodeType="afterGroup">
                            <p:stCondLst>
                              <p:cond delay="17500"/>
                            </p:stCondLst>
                            <p:childTnLst>
                              <p:par>
                                <p:cTn id="178" presetID="10" presetClass="entr" presetSubtype="0" fill="hold" grpId="0" nodeType="afterEffect">
                                  <p:stCondLst>
                                    <p:cond delay="0"/>
                                  </p:stCondLst>
                                  <p:childTnLst>
                                    <p:set>
                                      <p:cBhvr>
                                        <p:cTn id="179" dur="1" fill="hold">
                                          <p:stCondLst>
                                            <p:cond delay="0"/>
                                          </p:stCondLst>
                                        </p:cTn>
                                        <p:tgtEl>
                                          <p:spTgt spid="50"/>
                                        </p:tgtEl>
                                        <p:attrNameLst>
                                          <p:attrName>style.visibility</p:attrName>
                                        </p:attrNameLst>
                                      </p:cBhvr>
                                      <p:to>
                                        <p:strVal val="visible"/>
                                      </p:to>
                                    </p:set>
                                    <p:animEffect transition="in" filter="fade">
                                      <p:cBhvr>
                                        <p:cTn id="180" dur="500"/>
                                        <p:tgtEl>
                                          <p:spTgt spid="50"/>
                                        </p:tgtEl>
                                      </p:cBhvr>
                                    </p:animEffect>
                                  </p:childTnLst>
                                </p:cTn>
                              </p:par>
                            </p:childTnLst>
                          </p:cTn>
                        </p:par>
                        <p:par>
                          <p:cTn id="181" fill="hold" nodeType="afterGroup">
                            <p:stCondLst>
                              <p:cond delay="18000"/>
                            </p:stCondLst>
                            <p:childTnLst>
                              <p:par>
                                <p:cTn id="182" presetID="10" presetClass="entr" presetSubtype="0" fill="hold" grpId="11" nodeType="afterEffect">
                                  <p:stCondLst>
                                    <p:cond delay="0"/>
                                  </p:stCondLst>
                                  <p:childTnLst>
                                    <p:set>
                                      <p:cBhvr>
                                        <p:cTn id="183" dur="1" fill="hold">
                                          <p:stCondLst>
                                            <p:cond delay="0"/>
                                          </p:stCondLst>
                                        </p:cTn>
                                        <p:tgtEl>
                                          <p:spTgt spid="43"/>
                                        </p:tgtEl>
                                        <p:attrNameLst>
                                          <p:attrName>style.visibility</p:attrName>
                                        </p:attrNameLst>
                                      </p:cBhvr>
                                      <p:to>
                                        <p:strVal val="visible"/>
                                      </p:to>
                                    </p:set>
                                    <p:animEffect transition="in" filter="fade">
                                      <p:cBhvr>
                                        <p:cTn id="184" dur="500"/>
                                        <p:tgtEl>
                                          <p:spTgt spid="43"/>
                                        </p:tgtEl>
                                      </p:cBhvr>
                                    </p:animEffect>
                                  </p:childTnLst>
                                </p:cTn>
                              </p:par>
                            </p:childTnLst>
                          </p:cTn>
                        </p:par>
                        <p:par>
                          <p:cTn id="185" fill="hold" nodeType="afterGroup">
                            <p:stCondLst>
                              <p:cond delay="18500"/>
                            </p:stCondLst>
                            <p:childTnLst>
                              <p:par>
                                <p:cTn id="186" presetID="10" presetClass="exit" presetSubtype="0" fill="hold" grpId="15" nodeType="afterEffect">
                                  <p:stCondLst>
                                    <p:cond delay="0"/>
                                  </p:stCondLst>
                                  <p:childTnLst>
                                    <p:animEffect transition="out" filter="fade">
                                      <p:cBhvr>
                                        <p:cTn id="187" dur="500"/>
                                        <p:tgtEl>
                                          <p:spTgt spid="43"/>
                                        </p:tgtEl>
                                      </p:cBhvr>
                                    </p:animEffect>
                                    <p:set>
                                      <p:cBhvr>
                                        <p:cTn id="188" dur="1" fill="hold">
                                          <p:stCondLst>
                                            <p:cond delay="499"/>
                                          </p:stCondLst>
                                        </p:cTn>
                                        <p:tgtEl>
                                          <p:spTgt spid="43"/>
                                        </p:tgtEl>
                                        <p:attrNameLst>
                                          <p:attrName>style.visibility</p:attrName>
                                        </p:attrNameLst>
                                      </p:cBhvr>
                                      <p:to>
                                        <p:strVal val="hidden"/>
                                      </p:to>
                                    </p:set>
                                  </p:childTnLst>
                                </p:cTn>
                              </p:par>
                            </p:childTnLst>
                          </p:cTn>
                        </p:par>
                        <p:par>
                          <p:cTn id="189" fill="hold" nodeType="afterGroup">
                            <p:stCondLst>
                              <p:cond delay="19000"/>
                            </p:stCondLst>
                            <p:childTnLst>
                              <p:par>
                                <p:cTn id="190" presetID="10" presetClass="entr" presetSubtype="0" fill="hold" grpId="11" nodeType="afterEffect">
                                  <p:stCondLst>
                                    <p:cond delay="0"/>
                                  </p:stCondLst>
                                  <p:childTnLst>
                                    <p:set>
                                      <p:cBhvr>
                                        <p:cTn id="191" dur="1" fill="hold">
                                          <p:stCondLst>
                                            <p:cond delay="0"/>
                                          </p:stCondLst>
                                        </p:cTn>
                                        <p:tgtEl>
                                          <p:spTgt spid="69"/>
                                        </p:tgtEl>
                                        <p:attrNameLst>
                                          <p:attrName>style.visibility</p:attrName>
                                        </p:attrNameLst>
                                      </p:cBhvr>
                                      <p:to>
                                        <p:strVal val="visible"/>
                                      </p:to>
                                    </p:set>
                                    <p:animEffect transition="in" filter="fade">
                                      <p:cBhvr>
                                        <p:cTn id="192" dur="500"/>
                                        <p:tgtEl>
                                          <p:spTgt spid="69"/>
                                        </p:tgtEl>
                                      </p:cBhvr>
                                    </p:animEffect>
                                  </p:childTnLst>
                                </p:cTn>
                              </p:par>
                            </p:childTnLst>
                          </p:cTn>
                        </p:par>
                        <p:par>
                          <p:cTn id="193" fill="hold" nodeType="afterGroup">
                            <p:stCondLst>
                              <p:cond delay="19500"/>
                            </p:stCondLst>
                            <p:childTnLst>
                              <p:par>
                                <p:cTn id="194" presetID="10" presetClass="exit" presetSubtype="0" fill="hold" grpId="15" nodeType="afterEffect">
                                  <p:stCondLst>
                                    <p:cond delay="0"/>
                                  </p:stCondLst>
                                  <p:childTnLst>
                                    <p:animEffect transition="out" filter="fade">
                                      <p:cBhvr>
                                        <p:cTn id="195" dur="500"/>
                                        <p:tgtEl>
                                          <p:spTgt spid="69"/>
                                        </p:tgtEl>
                                      </p:cBhvr>
                                    </p:animEffect>
                                    <p:set>
                                      <p:cBhvr>
                                        <p:cTn id="196" dur="1" fill="hold">
                                          <p:stCondLst>
                                            <p:cond delay="499"/>
                                          </p:stCondLst>
                                        </p:cTn>
                                        <p:tgtEl>
                                          <p:spTgt spid="69"/>
                                        </p:tgtEl>
                                        <p:attrNameLst>
                                          <p:attrName>style.visibility</p:attrName>
                                        </p:attrNameLst>
                                      </p:cBhvr>
                                      <p:to>
                                        <p:strVal val="hidden"/>
                                      </p:to>
                                    </p:set>
                                  </p:childTnLst>
                                </p:cTn>
                              </p:par>
                            </p:childTnLst>
                          </p:cTn>
                        </p:par>
                        <p:par>
                          <p:cTn id="197" fill="hold" nodeType="afterGroup">
                            <p:stCondLst>
                              <p:cond delay="20000"/>
                            </p:stCondLst>
                            <p:childTnLst>
                              <p:par>
                                <p:cTn id="198" presetID="10" presetClass="entr" presetSubtype="0" fill="hold" grpId="0" nodeType="afterEffect">
                                  <p:stCondLst>
                                    <p:cond delay="0"/>
                                  </p:stCondLst>
                                  <p:childTnLst>
                                    <p:set>
                                      <p:cBhvr>
                                        <p:cTn id="199" dur="1" fill="hold">
                                          <p:stCondLst>
                                            <p:cond delay="0"/>
                                          </p:stCondLst>
                                        </p:cTn>
                                        <p:tgtEl>
                                          <p:spTgt spid="51"/>
                                        </p:tgtEl>
                                        <p:attrNameLst>
                                          <p:attrName>style.visibility</p:attrName>
                                        </p:attrNameLst>
                                      </p:cBhvr>
                                      <p:to>
                                        <p:strVal val="visible"/>
                                      </p:to>
                                    </p:set>
                                    <p:animEffect transition="in" filter="fade">
                                      <p:cBhvr>
                                        <p:cTn id="200" dur="500"/>
                                        <p:tgtEl>
                                          <p:spTgt spid="51"/>
                                        </p:tgtEl>
                                      </p:cBhvr>
                                    </p:animEffect>
                                  </p:childTnLst>
                                </p:cTn>
                              </p:par>
                            </p:childTnLst>
                          </p:cTn>
                        </p:par>
                      </p:childTnLst>
                    </p:cTn>
                  </p:par>
                  <p:par>
                    <p:cTn id="201" fill="hold">
                      <p:stCondLst>
                        <p:cond delay="indefinite"/>
                      </p:stCondLst>
                      <p:childTnLst>
                        <p:par>
                          <p:cTn id="202" fill="hold">
                            <p:stCondLst>
                              <p:cond delay="0"/>
                            </p:stCondLst>
                            <p:childTnLst>
                              <p:par>
                                <p:cTn id="203" presetID="1" presetClass="entr" presetSubtype="0" fill="hold" grpId="0" nodeType="clickEffect">
                                  <p:stCondLst>
                                    <p:cond delay="0"/>
                                  </p:stCondLst>
                                  <p:childTnLst>
                                    <p:set>
                                      <p:cBhvr>
                                        <p:cTn id="204" dur="1" fill="hold">
                                          <p:stCondLst>
                                            <p:cond delay="0"/>
                                          </p:stCondLst>
                                        </p:cTn>
                                        <p:tgtEl>
                                          <p:spTgt spid="79880"/>
                                        </p:tgtEl>
                                        <p:attrNameLst>
                                          <p:attrName>style.visibility</p:attrName>
                                        </p:attrNameLst>
                                      </p:cBhvr>
                                      <p:to>
                                        <p:strVal val="visible"/>
                                      </p:to>
                                    </p:set>
                                  </p:childTnLst>
                                </p:cTn>
                              </p:par>
                              <p:par>
                                <p:cTn id="205" presetID="1" presetClass="entr" presetSubtype="0" fill="hold" grpId="0" nodeType="withEffect">
                                  <p:stCondLst>
                                    <p:cond delay="0"/>
                                  </p:stCondLst>
                                  <p:childTnLst>
                                    <p:set>
                                      <p:cBhvr>
                                        <p:cTn id="206" dur="1" fill="hold">
                                          <p:stCondLst>
                                            <p:cond delay="0"/>
                                          </p:stCondLst>
                                        </p:cTn>
                                        <p:tgtEl>
                                          <p:spTgt spid="7987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79" grpId="0"/>
      <p:bldP spid="79880" grpId="0"/>
      <p:bldP spid="43" grpId="0" animBg="1"/>
      <p:bldP spid="43" grpId="1" animBg="1"/>
      <p:bldP spid="43" grpId="2" animBg="1"/>
      <p:bldP spid="43" grpId="3" animBg="1"/>
      <p:bldP spid="43" grpId="4" animBg="1"/>
      <p:bldP spid="43" grpId="5" animBg="1"/>
      <p:bldP spid="43" grpId="6" animBg="1"/>
      <p:bldP spid="43" grpId="7" animBg="1"/>
      <p:bldP spid="43" grpId="8" animBg="1"/>
      <p:bldP spid="43" grpId="9" animBg="1"/>
      <p:bldP spid="43" grpId="10" animBg="1"/>
      <p:bldP spid="43" grpId="11" animBg="1"/>
      <p:bldP spid="43" grpId="12" animBg="1"/>
      <p:bldP spid="43" grpId="13" animBg="1"/>
      <p:bldP spid="43" grpId="14" animBg="1"/>
      <p:bldP spid="43" grpId="15" animBg="1"/>
      <p:bldP spid="44" grpId="0" animBg="1"/>
      <p:bldP spid="45" grpId="0" animBg="1"/>
      <p:bldP spid="46" grpId="0" animBg="1"/>
      <p:bldP spid="47" grpId="0" animBg="1"/>
      <p:bldP spid="48" grpId="0" animBg="1"/>
      <p:bldP spid="49" grpId="0" animBg="1"/>
      <p:bldP spid="50" grpId="0" animBg="1"/>
      <p:bldP spid="51" grpId="0" animBg="1"/>
      <p:bldP spid="56" grpId="0" animBg="1"/>
      <p:bldP spid="56" grpId="1" animBg="1"/>
      <p:bldP spid="57" grpId="0" animBg="1"/>
      <p:bldP spid="58" grpId="0" animBg="1"/>
      <p:bldP spid="59" grpId="0" animBg="1"/>
      <p:bldP spid="60" grpId="0" animBg="1"/>
      <p:bldP spid="61" grpId="0" animBg="1"/>
      <p:bldP spid="62" grpId="0" animBg="1"/>
      <p:bldP spid="63" grpId="0" animBg="1"/>
      <p:bldP spid="64" grpId="0" animBg="1"/>
      <p:bldP spid="69" grpId="0" animBg="1"/>
      <p:bldP spid="69" grpId="1" animBg="1"/>
      <p:bldP spid="69" grpId="2" animBg="1"/>
      <p:bldP spid="69" grpId="3" animBg="1"/>
      <p:bldP spid="69" grpId="4" animBg="1"/>
      <p:bldP spid="69" grpId="5" animBg="1"/>
      <p:bldP spid="69" grpId="6" animBg="1"/>
      <p:bldP spid="69" grpId="7" animBg="1"/>
      <p:bldP spid="69" grpId="8" animBg="1"/>
      <p:bldP spid="69" grpId="9" animBg="1"/>
      <p:bldP spid="69" grpId="10" animBg="1"/>
      <p:bldP spid="69" grpId="11" animBg="1"/>
      <p:bldP spid="69" grpId="12" animBg="1"/>
      <p:bldP spid="69" grpId="13" animBg="1"/>
      <p:bldP spid="69" grpId="14" animBg="1"/>
      <p:bldP spid="69" grpId="15" animBg="1"/>
      <p:bldP spid="70" grpId="0" animBg="1"/>
      <p:bldP spid="70"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6" name="Straight Connector 45"/>
          <p:cNvCxnSpPr>
            <a:stCxn id="39" idx="1"/>
          </p:cNvCxnSpPr>
          <p:nvPr/>
        </p:nvCxnSpPr>
        <p:spPr>
          <a:xfrm rot="5400000">
            <a:off x="1305719" y="2541119"/>
            <a:ext cx="849312" cy="1314450"/>
          </a:xfrm>
          <a:prstGeom prst="line">
            <a:avLst/>
          </a:prstGeom>
        </p:spPr>
        <p:style>
          <a:lnRef idx="2">
            <a:schemeClr val="accent1"/>
          </a:lnRef>
          <a:fillRef idx="0">
            <a:schemeClr val="accent1"/>
          </a:fillRef>
          <a:effectRef idx="1">
            <a:schemeClr val="accent1"/>
          </a:effectRef>
          <a:fontRef idx="minor">
            <a:schemeClr val="tx1"/>
          </a:fontRef>
        </p:style>
      </p:cxnSp>
      <p:cxnSp>
        <p:nvCxnSpPr>
          <p:cNvPr id="48" name="Straight Connector 47"/>
          <p:cNvCxnSpPr>
            <a:stCxn id="39" idx="1"/>
          </p:cNvCxnSpPr>
          <p:nvPr/>
        </p:nvCxnSpPr>
        <p:spPr>
          <a:xfrm rot="16200000" flipH="1">
            <a:off x="2570163" y="2591125"/>
            <a:ext cx="849312" cy="1214438"/>
          </a:xfrm>
          <a:prstGeom prst="line">
            <a:avLst/>
          </a:prstGeom>
        </p:spPr>
        <p:style>
          <a:lnRef idx="2">
            <a:schemeClr val="accent1"/>
          </a:lnRef>
          <a:fillRef idx="0">
            <a:schemeClr val="accent1"/>
          </a:fillRef>
          <a:effectRef idx="1">
            <a:schemeClr val="accent1"/>
          </a:effectRef>
          <a:fontRef idx="minor">
            <a:schemeClr val="tx1"/>
          </a:fontRef>
        </p:style>
      </p:cxnSp>
      <p:sp>
        <p:nvSpPr>
          <p:cNvPr id="81924" name="Text Placeholder 2"/>
          <p:cNvSpPr>
            <a:spLocks noGrp="1"/>
          </p:cNvSpPr>
          <p:nvPr>
            <p:ph type="body" idx="1"/>
          </p:nvPr>
        </p:nvSpPr>
        <p:spPr bwMode="auto">
          <a:xfrm>
            <a:off x="1550075" y="1268250"/>
            <a:ext cx="8410575" cy="403225"/>
          </a:xfrm>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compatLnSpc="1">
            <a:prstTxWarp prst="textNoShape">
              <a:avLst/>
            </a:prstTxWarp>
          </a:bodyPr>
          <a:lstStyle/>
          <a:p>
            <a:r>
              <a:rPr lang="ru-RU" b="1" dirty="0" smtClean="0">
                <a:latin typeface="MetaNormalLF-Roman" charset="0"/>
              </a:rPr>
              <a:t>полная</a:t>
            </a:r>
            <a:r>
              <a:rPr lang="en-US" b="1" dirty="0" smtClean="0">
                <a:latin typeface="MetaNormalLF-Roman" charset="0"/>
              </a:rPr>
              <a:t> </a:t>
            </a:r>
            <a:r>
              <a:rPr lang="en-US" b="1" dirty="0">
                <a:latin typeface="MetaNormalLF-Roman" charset="0"/>
              </a:rPr>
              <a:t>Copy</a:t>
            </a:r>
          </a:p>
        </p:txBody>
      </p:sp>
      <p:sp>
        <p:nvSpPr>
          <p:cNvPr id="9" name="Content Placeholder 2"/>
          <p:cNvSpPr txBox="1">
            <a:spLocks/>
          </p:cNvSpPr>
          <p:nvPr/>
        </p:nvSpPr>
        <p:spPr bwMode="gray">
          <a:xfrm>
            <a:off x="4095750" y="1972000"/>
            <a:ext cx="5048250" cy="637097"/>
          </a:xfrm>
          <a:prstGeom prst="rect">
            <a:avLst/>
          </a:prstGeom>
          <a:noFill/>
          <a:ln w="9525">
            <a:noFill/>
            <a:miter lim="800000"/>
            <a:headEnd/>
            <a:tailEnd/>
          </a:ln>
        </p:spPr>
        <p:txBody>
          <a:bodyPr wrap="square" lIns="0" tIns="0" rIns="0" bIns="0">
            <a:spAutoFit/>
          </a:bodyPr>
          <a:lstStyle/>
          <a:p>
            <a:pPr marL="228600" indent="-228600">
              <a:lnSpc>
                <a:spcPct val="90000"/>
              </a:lnSpc>
              <a:spcBef>
                <a:spcPct val="50000"/>
              </a:spcBef>
              <a:buClr>
                <a:schemeClr val="tx2"/>
              </a:buClr>
              <a:buFont typeface="Wingdings" charset="2"/>
              <a:buChar char="§"/>
              <a:defRPr/>
            </a:pPr>
            <a:r>
              <a:rPr lang="en-US" kern="0" dirty="0">
                <a:solidFill>
                  <a:srgbClr val="5F5F5F"/>
                </a:solidFill>
                <a:latin typeface="+mn-lt"/>
                <a:ea typeface="Arial" charset="0"/>
                <a:cs typeface="Arial" charset="0"/>
              </a:rPr>
              <a:t>SCSI Read – </a:t>
            </a:r>
            <a:r>
              <a:rPr lang="ru-RU" kern="0" dirty="0" smtClean="0">
                <a:solidFill>
                  <a:srgbClr val="5F5F5F"/>
                </a:solidFill>
                <a:latin typeface="+mn-lt"/>
                <a:ea typeface="Arial" charset="0"/>
                <a:cs typeface="Arial" charset="0"/>
              </a:rPr>
              <a:t>данные с массива на хост</a:t>
            </a:r>
            <a:endParaRPr lang="en-US" kern="0" dirty="0">
              <a:solidFill>
                <a:srgbClr val="5F5F5F"/>
              </a:solidFill>
              <a:latin typeface="+mn-lt"/>
              <a:ea typeface="Arial" charset="0"/>
              <a:cs typeface="Arial" charset="0"/>
            </a:endParaRPr>
          </a:p>
          <a:p>
            <a:pPr marL="228600" indent="-228600">
              <a:lnSpc>
                <a:spcPct val="90000"/>
              </a:lnSpc>
              <a:spcBef>
                <a:spcPct val="50000"/>
              </a:spcBef>
              <a:buClr>
                <a:schemeClr val="tx2"/>
              </a:buClr>
              <a:buFont typeface="Wingdings" charset="2"/>
              <a:buChar char="§"/>
              <a:defRPr/>
            </a:pPr>
            <a:r>
              <a:rPr lang="en-US" kern="0" dirty="0">
                <a:solidFill>
                  <a:srgbClr val="5F5F5F"/>
                </a:solidFill>
                <a:latin typeface="+mn-lt"/>
                <a:ea typeface="Arial" charset="0"/>
                <a:cs typeface="Arial" charset="0"/>
              </a:rPr>
              <a:t>SCSI Write – </a:t>
            </a:r>
            <a:r>
              <a:rPr lang="ru-RU" kern="0" dirty="0" smtClean="0">
                <a:solidFill>
                  <a:srgbClr val="5F5F5F"/>
                </a:solidFill>
                <a:latin typeface="+mn-lt"/>
                <a:ea typeface="Arial" charset="0"/>
                <a:cs typeface="Arial" charset="0"/>
              </a:rPr>
              <a:t>данные с хоста на массив</a:t>
            </a:r>
            <a:endParaRPr lang="en-US" kern="0" dirty="0">
              <a:solidFill>
                <a:srgbClr val="5F5F5F"/>
              </a:solidFill>
              <a:latin typeface="+mn-lt"/>
              <a:ea typeface="Arial" charset="0"/>
              <a:cs typeface="Arial" charset="0"/>
            </a:endParaRPr>
          </a:p>
        </p:txBody>
      </p:sp>
      <p:sp>
        <p:nvSpPr>
          <p:cNvPr id="81926" name="Rectangle 13"/>
          <p:cNvSpPr>
            <a:spLocks noChangeArrowheads="1"/>
          </p:cNvSpPr>
          <p:nvPr/>
        </p:nvSpPr>
        <p:spPr bwMode="gray">
          <a:xfrm>
            <a:off x="4572000" y="1411613"/>
            <a:ext cx="4205288" cy="492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p>
            <a:r>
              <a:rPr lang="ru-RU" sz="3200" dirty="0" smtClean="0">
                <a:solidFill>
                  <a:schemeClr val="accent1"/>
                </a:solidFill>
              </a:rPr>
              <a:t>Без</a:t>
            </a:r>
            <a:r>
              <a:rPr lang="en-US" sz="3200" dirty="0" smtClean="0">
                <a:solidFill>
                  <a:schemeClr val="accent1"/>
                </a:solidFill>
              </a:rPr>
              <a:t> </a:t>
            </a:r>
            <a:r>
              <a:rPr lang="en-US" sz="3200" dirty="0">
                <a:solidFill>
                  <a:schemeClr val="accent1"/>
                </a:solidFill>
              </a:rPr>
              <a:t>API</a:t>
            </a:r>
          </a:p>
        </p:txBody>
      </p:sp>
      <p:sp>
        <p:nvSpPr>
          <p:cNvPr id="15" name="Content Placeholder 2"/>
          <p:cNvSpPr txBox="1">
            <a:spLocks/>
          </p:cNvSpPr>
          <p:nvPr/>
        </p:nvSpPr>
        <p:spPr bwMode="gray">
          <a:xfrm>
            <a:off x="4310063" y="3408688"/>
            <a:ext cx="4205287" cy="498598"/>
          </a:xfrm>
          <a:prstGeom prst="rect">
            <a:avLst/>
          </a:prstGeom>
          <a:noFill/>
          <a:ln w="9525">
            <a:noFill/>
            <a:miter lim="800000"/>
            <a:headEnd/>
            <a:tailEnd/>
          </a:ln>
        </p:spPr>
        <p:txBody>
          <a:bodyPr lIns="0" tIns="0" rIns="0" bIns="0">
            <a:spAutoFit/>
          </a:bodyPr>
          <a:lstStyle/>
          <a:p>
            <a:pPr marL="228600" indent="-228600">
              <a:lnSpc>
                <a:spcPct val="90000"/>
              </a:lnSpc>
              <a:spcBef>
                <a:spcPct val="50000"/>
              </a:spcBef>
              <a:buClr>
                <a:schemeClr val="tx2"/>
              </a:buClr>
              <a:buFont typeface="Wingdings" charset="2"/>
              <a:buChar char="§"/>
              <a:defRPr/>
            </a:pPr>
            <a:r>
              <a:rPr lang="en-US" kern="0" dirty="0">
                <a:solidFill>
                  <a:srgbClr val="5F5F5F"/>
                </a:solidFill>
                <a:latin typeface="+mn-lt"/>
                <a:ea typeface="Arial" charset="0"/>
                <a:cs typeface="Arial" charset="0"/>
              </a:rPr>
              <a:t>SCSI Extended Copy – </a:t>
            </a:r>
            <a:r>
              <a:rPr lang="ru-RU" kern="0" dirty="0" smtClean="0">
                <a:solidFill>
                  <a:srgbClr val="5F5F5F"/>
                </a:solidFill>
                <a:latin typeface="+mn-lt"/>
                <a:ea typeface="Arial" charset="0"/>
                <a:cs typeface="Arial" charset="0"/>
              </a:rPr>
              <a:t>данные переносятся внутри массива</a:t>
            </a:r>
            <a:endParaRPr lang="en-US" kern="0" dirty="0">
              <a:solidFill>
                <a:srgbClr val="5F5F5F"/>
              </a:solidFill>
              <a:latin typeface="+mn-lt"/>
              <a:ea typeface="Arial" charset="0"/>
              <a:cs typeface="Arial" charset="0"/>
            </a:endParaRPr>
          </a:p>
        </p:txBody>
      </p:sp>
      <p:sp>
        <p:nvSpPr>
          <p:cNvPr id="81928" name="Rectangle 17"/>
          <p:cNvSpPr>
            <a:spLocks noChangeArrowheads="1"/>
          </p:cNvSpPr>
          <p:nvPr/>
        </p:nvSpPr>
        <p:spPr bwMode="gray">
          <a:xfrm>
            <a:off x="4576763" y="2848300"/>
            <a:ext cx="4205287" cy="4937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p>
            <a:r>
              <a:rPr lang="ru-RU" sz="3200" dirty="0" smtClean="0">
                <a:solidFill>
                  <a:schemeClr val="accent1"/>
                </a:solidFill>
              </a:rPr>
              <a:t>С</a:t>
            </a:r>
            <a:r>
              <a:rPr lang="en-US" sz="3200" dirty="0" smtClean="0">
                <a:solidFill>
                  <a:schemeClr val="accent1"/>
                </a:solidFill>
              </a:rPr>
              <a:t> </a:t>
            </a:r>
            <a:r>
              <a:rPr lang="en-US" sz="3200" dirty="0">
                <a:solidFill>
                  <a:schemeClr val="accent1"/>
                </a:solidFill>
              </a:rPr>
              <a:t>API</a:t>
            </a:r>
          </a:p>
        </p:txBody>
      </p:sp>
      <p:sp>
        <p:nvSpPr>
          <p:cNvPr id="81929" name="Content Placeholder 2"/>
          <p:cNvSpPr txBox="1">
            <a:spLocks/>
          </p:cNvSpPr>
          <p:nvPr/>
        </p:nvSpPr>
        <p:spPr bwMode="gray">
          <a:xfrm>
            <a:off x="4286249" y="4699325"/>
            <a:ext cx="4562475" cy="63709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lvl1pPr marL="228600" indent="-2286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lnSpc>
                <a:spcPct val="90000"/>
              </a:lnSpc>
              <a:spcBef>
                <a:spcPct val="50000"/>
              </a:spcBef>
              <a:buClr>
                <a:schemeClr val="tx2"/>
              </a:buClr>
              <a:buFont typeface="Wingdings" charset="0"/>
              <a:buChar char="§"/>
            </a:pPr>
            <a:r>
              <a:rPr lang="ru-RU" sz="1800" dirty="0" smtClean="0">
                <a:solidFill>
                  <a:srgbClr val="5F5F5F"/>
                </a:solidFill>
                <a:latin typeface="+mn-lt"/>
              </a:rPr>
              <a:t>Уменьшается время миграции</a:t>
            </a:r>
            <a:endParaRPr lang="en-US" sz="1800" dirty="0">
              <a:solidFill>
                <a:srgbClr val="5F5F5F"/>
              </a:solidFill>
              <a:latin typeface="+mn-lt"/>
            </a:endParaRPr>
          </a:p>
          <a:p>
            <a:pPr eaLnBrk="1" hangingPunct="1">
              <a:lnSpc>
                <a:spcPct val="90000"/>
              </a:lnSpc>
              <a:spcBef>
                <a:spcPct val="50000"/>
              </a:spcBef>
              <a:buClr>
                <a:schemeClr val="tx2"/>
              </a:buClr>
              <a:buFont typeface="Wingdings" charset="0"/>
              <a:buChar char="§"/>
            </a:pPr>
            <a:r>
              <a:rPr lang="ru-RU" sz="1800" dirty="0" smtClean="0">
                <a:solidFill>
                  <a:srgbClr val="5F5F5F"/>
                </a:solidFill>
                <a:latin typeface="+mn-lt"/>
              </a:rPr>
              <a:t>Уменьшается время развёртывания</a:t>
            </a:r>
            <a:endParaRPr lang="en-US" sz="1800" dirty="0">
              <a:solidFill>
                <a:srgbClr val="5F5F5F"/>
              </a:solidFill>
              <a:latin typeface="+mn-lt"/>
            </a:endParaRPr>
          </a:p>
        </p:txBody>
      </p:sp>
      <p:sp>
        <p:nvSpPr>
          <p:cNvPr id="81930" name="Rectangle 19"/>
          <p:cNvSpPr>
            <a:spLocks noChangeArrowheads="1"/>
          </p:cNvSpPr>
          <p:nvPr/>
        </p:nvSpPr>
        <p:spPr bwMode="gray">
          <a:xfrm>
            <a:off x="4581525" y="4138938"/>
            <a:ext cx="4205288" cy="492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p>
            <a:r>
              <a:rPr lang="ru-RU" sz="3200" dirty="0" smtClean="0">
                <a:solidFill>
                  <a:schemeClr val="accent1"/>
                </a:solidFill>
              </a:rPr>
              <a:t>Улучшение</a:t>
            </a:r>
            <a:endParaRPr lang="en-US" sz="3200" dirty="0">
              <a:solidFill>
                <a:schemeClr val="accent1"/>
              </a:solidFill>
            </a:endParaRPr>
          </a:p>
        </p:txBody>
      </p:sp>
      <p:grpSp>
        <p:nvGrpSpPr>
          <p:cNvPr id="2" name="Group 31"/>
          <p:cNvGrpSpPr>
            <a:grpSpLocks/>
          </p:cNvGrpSpPr>
          <p:nvPr/>
        </p:nvGrpSpPr>
        <p:grpSpPr bwMode="auto">
          <a:xfrm>
            <a:off x="1644650" y="2099000"/>
            <a:ext cx="1444625" cy="720725"/>
            <a:chOff x="459465" y="2373250"/>
            <a:chExt cx="1445382" cy="720301"/>
          </a:xfrm>
        </p:grpSpPr>
        <p:pic>
          <p:nvPicPr>
            <p:cNvPr id="81945" name="Picture 17" descr="ICON_VM_basic_flat_R2_Q408.png"/>
            <p:cNvPicPr>
              <a:picLocks noChangeAspect="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543582" y="2383301"/>
              <a:ext cx="327626" cy="32762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1946" name="Picture 630" descr="server"/>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gray">
            <a:xfrm>
              <a:off x="459465" y="2776666"/>
              <a:ext cx="1445382" cy="31688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1947" name="Picture 17" descr="ICON_VM_basic_flat_R2_Q408.png"/>
            <p:cNvPicPr>
              <a:picLocks noChangeAspect="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981555" y="2373250"/>
              <a:ext cx="327626" cy="32762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1948" name="Picture 17" descr="ICON_VM_basic_flat_R2_Q408.png"/>
            <p:cNvPicPr>
              <a:picLocks noChangeAspect="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1419528" y="2373250"/>
              <a:ext cx="327626" cy="32762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grpSp>
        <p:nvGrpSpPr>
          <p:cNvPr id="3" name="Group 34"/>
          <p:cNvGrpSpPr>
            <a:grpSpLocks/>
          </p:cNvGrpSpPr>
          <p:nvPr/>
        </p:nvGrpSpPr>
        <p:grpSpPr bwMode="auto">
          <a:xfrm>
            <a:off x="446088" y="3623000"/>
            <a:ext cx="3781425" cy="1366838"/>
            <a:chOff x="800979" y="3911866"/>
            <a:chExt cx="3781296" cy="1366276"/>
          </a:xfrm>
        </p:grpSpPr>
        <p:pic>
          <p:nvPicPr>
            <p:cNvPr id="81943" name="Picture 31" descr="disc green"/>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gray">
            <a:xfrm>
              <a:off x="800979" y="3911866"/>
              <a:ext cx="1251522" cy="136627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1944" name="Picture 33" descr="disc green"/>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gray">
            <a:xfrm>
              <a:off x="3330753" y="3911866"/>
              <a:ext cx="1251522" cy="136627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sp>
        <p:nvSpPr>
          <p:cNvPr id="37" name="Snip Single Corner Rectangle 36"/>
          <p:cNvSpPr/>
          <p:nvPr/>
        </p:nvSpPr>
        <p:spPr>
          <a:xfrm flipH="1">
            <a:off x="738188" y="4186563"/>
            <a:ext cx="354012" cy="412750"/>
          </a:xfrm>
          <a:prstGeom prst="snip1Rect">
            <a:avLst/>
          </a:prstGeom>
        </p:spPr>
        <p:style>
          <a:lnRef idx="1">
            <a:schemeClr val="accent6"/>
          </a:lnRef>
          <a:fillRef idx="2">
            <a:schemeClr val="accent6"/>
          </a:fillRef>
          <a:effectRef idx="1">
            <a:schemeClr val="accent6"/>
          </a:effectRef>
          <a:fontRef idx="minor">
            <a:schemeClr val="dk1"/>
          </a:fontRef>
        </p:style>
        <p:txBody>
          <a:bodyPr anchor="ctr"/>
          <a:lstStyle/>
          <a:p>
            <a:pPr algn="ctr">
              <a:defRPr/>
            </a:pPr>
            <a:endParaRPr lang="en-US"/>
          </a:p>
        </p:txBody>
      </p:sp>
      <p:sp>
        <p:nvSpPr>
          <p:cNvPr id="38" name="Rectangle 37"/>
          <p:cNvSpPr>
            <a:spLocks noChangeArrowheads="1"/>
          </p:cNvSpPr>
          <p:nvPr/>
        </p:nvSpPr>
        <p:spPr bwMode="gray">
          <a:xfrm>
            <a:off x="1557338" y="5172400"/>
            <a:ext cx="1501775" cy="492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nchor="ctr">
            <a:spAutoFit/>
          </a:bodyPr>
          <a:lstStyle/>
          <a:p>
            <a:pPr algn="ctr"/>
            <a:r>
              <a:rPr lang="ru-RU" sz="3200" dirty="0" smtClean="0">
                <a:solidFill>
                  <a:schemeClr val="accent1"/>
                </a:solidFill>
              </a:rPr>
              <a:t>Без</a:t>
            </a:r>
            <a:endParaRPr lang="en-US" sz="3200" dirty="0">
              <a:solidFill>
                <a:schemeClr val="accent1"/>
              </a:solidFill>
            </a:endParaRPr>
          </a:p>
        </p:txBody>
      </p:sp>
      <p:sp>
        <p:nvSpPr>
          <p:cNvPr id="39" name="Snip Single Corner Rectangle 38"/>
          <p:cNvSpPr/>
          <p:nvPr/>
        </p:nvSpPr>
        <p:spPr>
          <a:xfrm flipH="1">
            <a:off x="2278063" y="2518100"/>
            <a:ext cx="217487" cy="255588"/>
          </a:xfrm>
          <a:prstGeom prst="snip1Rect">
            <a:avLst/>
          </a:prstGeom>
        </p:spPr>
        <p:style>
          <a:lnRef idx="1">
            <a:schemeClr val="accent6"/>
          </a:lnRef>
          <a:fillRef idx="2">
            <a:schemeClr val="accent6"/>
          </a:fillRef>
          <a:effectRef idx="1">
            <a:schemeClr val="accent6"/>
          </a:effectRef>
          <a:fontRef idx="minor">
            <a:schemeClr val="dk1"/>
          </a:fontRef>
        </p:style>
        <p:txBody>
          <a:bodyPr anchor="ctr"/>
          <a:lstStyle/>
          <a:p>
            <a:pPr algn="ctr">
              <a:defRPr/>
            </a:pPr>
            <a:endParaRPr lang="en-US"/>
          </a:p>
        </p:txBody>
      </p:sp>
      <p:sp>
        <p:nvSpPr>
          <p:cNvPr id="40" name="Snip Single Corner Rectangle 39"/>
          <p:cNvSpPr/>
          <p:nvPr/>
        </p:nvSpPr>
        <p:spPr>
          <a:xfrm flipH="1">
            <a:off x="3282950" y="4191325"/>
            <a:ext cx="354013" cy="412750"/>
          </a:xfrm>
          <a:prstGeom prst="snip1Rect">
            <a:avLst/>
          </a:prstGeom>
        </p:spPr>
        <p:style>
          <a:lnRef idx="1">
            <a:schemeClr val="accent6"/>
          </a:lnRef>
          <a:fillRef idx="2">
            <a:schemeClr val="accent6"/>
          </a:fillRef>
          <a:effectRef idx="1">
            <a:schemeClr val="accent6"/>
          </a:effectRef>
          <a:fontRef idx="minor">
            <a:schemeClr val="dk1"/>
          </a:fontRef>
        </p:style>
        <p:txBody>
          <a:bodyPr anchor="ctr"/>
          <a:lstStyle/>
          <a:p>
            <a:pPr algn="ctr">
              <a:defRPr/>
            </a:pPr>
            <a:endParaRPr lang="en-US"/>
          </a:p>
        </p:txBody>
      </p:sp>
      <p:sp>
        <p:nvSpPr>
          <p:cNvPr id="41" name="Snip Single Corner Rectangle 40"/>
          <p:cNvSpPr/>
          <p:nvPr/>
        </p:nvSpPr>
        <p:spPr>
          <a:xfrm flipH="1">
            <a:off x="3435350" y="4299275"/>
            <a:ext cx="354013" cy="412750"/>
          </a:xfrm>
          <a:prstGeom prst="snip1Rect">
            <a:avLst/>
          </a:prstGeom>
        </p:spPr>
        <p:style>
          <a:lnRef idx="1">
            <a:schemeClr val="accent6"/>
          </a:lnRef>
          <a:fillRef idx="2">
            <a:schemeClr val="accent6"/>
          </a:fillRef>
          <a:effectRef idx="1">
            <a:schemeClr val="accent6"/>
          </a:effectRef>
          <a:fontRef idx="minor">
            <a:schemeClr val="dk1"/>
          </a:fontRef>
        </p:style>
        <p:txBody>
          <a:bodyPr anchor="ctr"/>
          <a:lstStyle/>
          <a:p>
            <a:pPr algn="ctr">
              <a:defRPr/>
            </a:pPr>
            <a:endParaRPr lang="en-US"/>
          </a:p>
        </p:txBody>
      </p:sp>
      <p:sp>
        <p:nvSpPr>
          <p:cNvPr id="42" name="Snip Single Corner Rectangle 41"/>
          <p:cNvSpPr/>
          <p:nvPr/>
        </p:nvSpPr>
        <p:spPr>
          <a:xfrm flipH="1">
            <a:off x="3587750" y="4392938"/>
            <a:ext cx="354013" cy="412750"/>
          </a:xfrm>
          <a:prstGeom prst="snip1Rect">
            <a:avLst/>
          </a:prstGeom>
        </p:spPr>
        <p:style>
          <a:lnRef idx="1">
            <a:schemeClr val="accent6"/>
          </a:lnRef>
          <a:fillRef idx="2">
            <a:schemeClr val="accent6"/>
          </a:fillRef>
          <a:effectRef idx="1">
            <a:schemeClr val="accent6"/>
          </a:effectRef>
          <a:fontRef idx="minor">
            <a:schemeClr val="dk1"/>
          </a:fontRef>
        </p:style>
        <p:txBody>
          <a:bodyPr anchor="ctr"/>
          <a:lstStyle/>
          <a:p>
            <a:pPr algn="ctr">
              <a:defRPr/>
            </a:pPr>
            <a:endParaRPr lang="en-US"/>
          </a:p>
        </p:txBody>
      </p:sp>
      <p:sp>
        <p:nvSpPr>
          <p:cNvPr id="43" name="Snip Single Corner Rectangle 42"/>
          <p:cNvSpPr/>
          <p:nvPr/>
        </p:nvSpPr>
        <p:spPr>
          <a:xfrm flipH="1">
            <a:off x="890588" y="4294513"/>
            <a:ext cx="354012" cy="412750"/>
          </a:xfrm>
          <a:prstGeom prst="snip1Rect">
            <a:avLst/>
          </a:prstGeom>
        </p:spPr>
        <p:style>
          <a:lnRef idx="1">
            <a:schemeClr val="accent6"/>
          </a:lnRef>
          <a:fillRef idx="2">
            <a:schemeClr val="accent6"/>
          </a:fillRef>
          <a:effectRef idx="1">
            <a:schemeClr val="accent6"/>
          </a:effectRef>
          <a:fontRef idx="minor">
            <a:schemeClr val="dk1"/>
          </a:fontRef>
        </p:style>
        <p:txBody>
          <a:bodyPr anchor="ctr"/>
          <a:lstStyle/>
          <a:p>
            <a:pPr algn="ctr">
              <a:defRPr/>
            </a:pPr>
            <a:endParaRPr lang="en-US"/>
          </a:p>
        </p:txBody>
      </p:sp>
      <p:sp>
        <p:nvSpPr>
          <p:cNvPr id="44" name="Snip Single Corner Rectangle 43"/>
          <p:cNvSpPr/>
          <p:nvPr/>
        </p:nvSpPr>
        <p:spPr>
          <a:xfrm flipH="1">
            <a:off x="1057275" y="4388175"/>
            <a:ext cx="355600" cy="412750"/>
          </a:xfrm>
          <a:prstGeom prst="snip1Rect">
            <a:avLst/>
          </a:prstGeom>
        </p:spPr>
        <p:style>
          <a:lnRef idx="1">
            <a:schemeClr val="accent6"/>
          </a:lnRef>
          <a:fillRef idx="2">
            <a:schemeClr val="accent6"/>
          </a:fillRef>
          <a:effectRef idx="1">
            <a:schemeClr val="accent6"/>
          </a:effectRef>
          <a:fontRef idx="minor">
            <a:schemeClr val="dk1"/>
          </a:fontRef>
        </p:style>
        <p:txBody>
          <a:bodyPr anchor="ctr"/>
          <a:lstStyle/>
          <a:p>
            <a:pPr algn="ctr">
              <a:defRPr/>
            </a:pPr>
            <a:endParaRPr lang="en-US"/>
          </a:p>
        </p:txBody>
      </p:sp>
      <p:sp>
        <p:nvSpPr>
          <p:cNvPr id="49" name="Rectangle 48"/>
          <p:cNvSpPr>
            <a:spLocks noChangeArrowheads="1"/>
          </p:cNvSpPr>
          <p:nvPr/>
        </p:nvSpPr>
        <p:spPr bwMode="gray">
          <a:xfrm>
            <a:off x="1562100" y="5177163"/>
            <a:ext cx="1501775" cy="492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nchor="ctr">
            <a:spAutoFit/>
          </a:bodyPr>
          <a:lstStyle/>
          <a:p>
            <a:pPr algn="ctr"/>
            <a:r>
              <a:rPr lang="ru-RU" sz="3200" dirty="0" smtClean="0">
                <a:solidFill>
                  <a:schemeClr val="accent1"/>
                </a:solidFill>
              </a:rPr>
              <a:t>С</a:t>
            </a:r>
            <a:endParaRPr lang="en-US" sz="3200" dirty="0">
              <a:solidFill>
                <a:schemeClr val="accent1"/>
              </a:solidFill>
            </a:endParaRPr>
          </a:p>
        </p:txBody>
      </p:sp>
      <p:sp>
        <p:nvSpPr>
          <p:cNvPr id="50" name="Right Arrow 49"/>
          <p:cNvSpPr/>
          <p:nvPr/>
        </p:nvSpPr>
        <p:spPr>
          <a:xfrm>
            <a:off x="1830388" y="4318325"/>
            <a:ext cx="1035050" cy="428625"/>
          </a:xfrm>
          <a:prstGeom prst="rightArrow">
            <a:avLst/>
          </a:prstGeom>
        </p:spPr>
        <p:style>
          <a:lnRef idx="1">
            <a:schemeClr val="accent6"/>
          </a:lnRef>
          <a:fillRef idx="2">
            <a:schemeClr val="accent6"/>
          </a:fillRef>
          <a:effectRef idx="1">
            <a:schemeClr val="accent6"/>
          </a:effectRef>
          <a:fontRef idx="minor">
            <a:schemeClr val="dk1"/>
          </a:fontRef>
        </p:style>
        <p:txBody>
          <a:bodyPr anchor="ctr"/>
          <a:lstStyle/>
          <a:p>
            <a:pPr algn="ctr">
              <a:defRPr/>
            </a:pPr>
            <a:endParaRPr lang="en-US"/>
          </a:p>
        </p:txBody>
      </p:sp>
      <p:sp>
        <p:nvSpPr>
          <p:cNvPr id="31" name="Title 1"/>
          <p:cNvSpPr txBox="1">
            <a:spLocks/>
          </p:cNvSpPr>
          <p:nvPr/>
        </p:nvSpPr>
        <p:spPr bwMode="auto">
          <a:xfrm>
            <a:off x="120003" y="-5337"/>
            <a:ext cx="9042981" cy="1037803"/>
          </a:xfrm>
          <a:prstGeom prst="rect">
            <a:avLst/>
          </a:prstGeom>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0" tIns="0" rIns="0" bIns="0" numCol="1" anchor="b" anchorCtr="0" compatLnSpc="1">
            <a:prstTxWarp prst="textNoShape">
              <a:avLst/>
            </a:prstTxWarp>
          </a:bodyPr>
          <a:lstStyle/>
          <a:p>
            <a:pPr marL="0" marR="0" lvl="0" indent="0" algn="l" defTabSz="914400" rtl="0" eaLnBrk="1" fontAlgn="auto" latinLnBrk="0" hangingPunct="1">
              <a:lnSpc>
                <a:spcPts val="3600"/>
              </a:lnSpc>
              <a:spcBef>
                <a:spcPct val="0"/>
              </a:spcBef>
              <a:spcAft>
                <a:spcPts val="0"/>
              </a:spcAft>
              <a:buClrTx/>
              <a:buSzTx/>
              <a:buFontTx/>
              <a:buNone/>
              <a:tabLst/>
              <a:defRPr/>
            </a:pPr>
            <a:r>
              <a:rPr kumimoji="0" lang="en-US" sz="2800" b="0" i="0" u="none" strike="noStrike" kern="1200" cap="none" spc="0" normalizeH="0" baseline="0" noProof="0" smtClean="0">
                <a:ln>
                  <a:noFill/>
                </a:ln>
                <a:solidFill>
                  <a:schemeClr val="tx2"/>
                </a:solidFill>
                <a:effectLst/>
                <a:uLnTx/>
                <a:uFillTx/>
                <a:latin typeface="Verdana" pitchFamily="34" charset="0"/>
                <a:ea typeface="+mj-ea"/>
                <a:cs typeface="+mj-cs"/>
              </a:rPr>
              <a:t>VMware vStorage API for Array Integration (VAAI)</a:t>
            </a:r>
            <a:r>
              <a:rPr kumimoji="0" lang="ru-RU" sz="2800" b="0" i="0" u="none" strike="noStrike" kern="1200" cap="none" spc="0" normalizeH="0" baseline="0" noProof="0" smtClean="0">
                <a:ln>
                  <a:noFill/>
                </a:ln>
                <a:solidFill>
                  <a:schemeClr val="tx2"/>
                </a:solidFill>
                <a:effectLst/>
                <a:uLnTx/>
                <a:uFillTx/>
                <a:latin typeface="Verdana" pitchFamily="34" charset="0"/>
                <a:ea typeface="+mj-ea"/>
                <a:cs typeface="+mj-cs"/>
              </a:rPr>
              <a:t> </a:t>
            </a:r>
            <a:r>
              <a:rPr kumimoji="0" lang="ru-RU" sz="2400" b="1" i="1" u="none" strike="noStrike" kern="1200" cap="none" spc="0" normalizeH="0" baseline="0" noProof="0" smtClean="0">
                <a:ln>
                  <a:noFill/>
                </a:ln>
                <a:solidFill>
                  <a:schemeClr val="tx2"/>
                </a:solidFill>
                <a:effectLst/>
                <a:uLnTx/>
                <a:uFillTx/>
                <a:latin typeface="Verdana" pitchFamily="34" charset="0"/>
                <a:ea typeface="+mj-ea"/>
                <a:cs typeface="+mj-cs"/>
              </a:rPr>
              <a:t>присутствует на всех </a:t>
            </a:r>
            <a:r>
              <a:rPr kumimoji="0" lang="en-US" sz="2400" b="1" i="1" u="none" strike="noStrike" kern="1200" cap="none" spc="0" normalizeH="0" baseline="0" noProof="0" smtClean="0">
                <a:ln>
                  <a:noFill/>
                </a:ln>
                <a:solidFill>
                  <a:schemeClr val="tx2"/>
                </a:solidFill>
                <a:effectLst/>
                <a:uLnTx/>
                <a:uFillTx/>
                <a:latin typeface="Verdana" pitchFamily="34" charset="0"/>
                <a:ea typeface="+mj-ea"/>
                <a:cs typeface="+mj-cs"/>
              </a:rPr>
              <a:t> EMC </a:t>
            </a:r>
            <a:r>
              <a:rPr kumimoji="0" lang="ru-RU" sz="2400" b="1" i="1" u="none" strike="noStrike" kern="1200" cap="none" spc="0" normalizeH="0" baseline="0" noProof="0" smtClean="0">
                <a:ln>
                  <a:noFill/>
                </a:ln>
                <a:solidFill>
                  <a:schemeClr val="tx2"/>
                </a:solidFill>
                <a:effectLst/>
                <a:uLnTx/>
                <a:uFillTx/>
                <a:latin typeface="Verdana" pitchFamily="34" charset="0"/>
                <a:ea typeface="+mj-ea"/>
                <a:cs typeface="+mj-cs"/>
              </a:rPr>
              <a:t>платформах хранения</a:t>
            </a:r>
            <a:endParaRPr kumimoji="0" lang="en-US" sz="2400" b="1" i="1" u="none" strike="noStrike" kern="1200" cap="none" spc="0" normalizeH="0" baseline="0" noProof="0" dirty="0">
              <a:ln>
                <a:noFill/>
              </a:ln>
              <a:solidFill>
                <a:schemeClr val="tx2"/>
              </a:solidFill>
              <a:effectLst/>
              <a:uLnTx/>
              <a:uFillTx/>
              <a:latin typeface="MetaNormalLF-Roman" charset="0"/>
              <a:ea typeface="ＭＳ Ｐゴシック" charset="0"/>
              <a:cs typeface="ＭＳ Ｐゴシック" charset="0"/>
            </a:endParaRPr>
          </a:p>
        </p:txBody>
      </p:sp>
    </p:spTree>
    <p:extLst>
      <p:ext uri="{BB962C8B-B14F-4D97-AF65-F5344CB8AC3E}">
        <p14:creationId xmlns="" xmlns:p14="http://schemas.microsoft.com/office/powerpoint/2010/main" val="1849475831"/>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5" presetClass="emph" presetSubtype="0" fill="hold" nodeType="clickEffect">
                                  <p:stCondLst>
                                    <p:cond delay="0"/>
                                  </p:stCondLst>
                                  <p:childTnLst>
                                    <p:anim calcmode="discrete" valueType="str">
                                      <p:cBhvr>
                                        <p:cTn id="6" dur="1000" fill="hold"/>
                                        <p:tgtEl>
                                          <p:spTgt spid="37"/>
                                        </p:tgtEl>
                                        <p:attrNameLst>
                                          <p:attrName>style.visibility</p:attrName>
                                        </p:attrNameLst>
                                      </p:cBhvr>
                                      <p:tavLst>
                                        <p:tav tm="0">
                                          <p:val>
                                            <p:strVal val="hidden"/>
                                          </p:val>
                                        </p:tav>
                                        <p:tav tm="50000">
                                          <p:val>
                                            <p:strVal val="visible"/>
                                          </p:val>
                                        </p:tav>
                                      </p:tavLst>
                                    </p:anim>
                                  </p:childTnLst>
                                </p:cTn>
                              </p:par>
                            </p:childTnLst>
                          </p:cTn>
                        </p:par>
                        <p:par>
                          <p:cTn id="7" fill="hold" nodeType="afterGroup">
                            <p:stCondLst>
                              <p:cond delay="1000"/>
                            </p:stCondLst>
                            <p:childTnLst>
                              <p:par>
                                <p:cTn id="8" presetID="10" presetClass="entr" presetSubtype="0" fill="hold" nodeType="afterEffect">
                                  <p:stCondLst>
                                    <p:cond delay="0"/>
                                  </p:stCondLst>
                                  <p:childTnLst>
                                    <p:set>
                                      <p:cBhvr>
                                        <p:cTn id="9" dur="1" fill="hold">
                                          <p:stCondLst>
                                            <p:cond delay="0"/>
                                          </p:stCondLst>
                                        </p:cTn>
                                        <p:tgtEl>
                                          <p:spTgt spid="39"/>
                                        </p:tgtEl>
                                        <p:attrNameLst>
                                          <p:attrName>style.visibility</p:attrName>
                                        </p:attrNameLst>
                                      </p:cBhvr>
                                      <p:to>
                                        <p:strVal val="visible"/>
                                      </p:to>
                                    </p:set>
                                    <p:animEffect transition="in" filter="fade">
                                      <p:cBhvr>
                                        <p:cTn id="10" dur="1000"/>
                                        <p:tgtEl>
                                          <p:spTgt spid="39"/>
                                        </p:tgtEl>
                                      </p:cBhvr>
                                    </p:animEffect>
                                  </p:childTnLst>
                                </p:cTn>
                              </p:par>
                            </p:childTnLst>
                          </p:cTn>
                        </p:par>
                        <p:par>
                          <p:cTn id="11" fill="hold" nodeType="afterGroup">
                            <p:stCondLst>
                              <p:cond delay="2000"/>
                            </p:stCondLst>
                            <p:childTnLst>
                              <p:par>
                                <p:cTn id="12" presetID="10" presetClass="exit" presetSubtype="0" fill="hold" nodeType="afterEffect">
                                  <p:stCondLst>
                                    <p:cond delay="0"/>
                                  </p:stCondLst>
                                  <p:childTnLst>
                                    <p:animEffect transition="out" filter="fade">
                                      <p:cBhvr>
                                        <p:cTn id="13" dur="1000"/>
                                        <p:tgtEl>
                                          <p:spTgt spid="39"/>
                                        </p:tgtEl>
                                      </p:cBhvr>
                                    </p:animEffect>
                                    <p:set>
                                      <p:cBhvr>
                                        <p:cTn id="14" dur="1" fill="hold">
                                          <p:stCondLst>
                                            <p:cond delay="999"/>
                                          </p:stCondLst>
                                        </p:cTn>
                                        <p:tgtEl>
                                          <p:spTgt spid="39"/>
                                        </p:tgtEl>
                                        <p:attrNameLst>
                                          <p:attrName>style.visibility</p:attrName>
                                        </p:attrNameLst>
                                      </p:cBhvr>
                                      <p:to>
                                        <p:strVal val="hidden"/>
                                      </p:to>
                                    </p:set>
                                  </p:childTnLst>
                                </p:cTn>
                              </p:par>
                            </p:childTnLst>
                          </p:cTn>
                        </p:par>
                        <p:par>
                          <p:cTn id="15" fill="hold" nodeType="afterGroup">
                            <p:stCondLst>
                              <p:cond delay="3000"/>
                            </p:stCondLst>
                            <p:childTnLst>
                              <p:par>
                                <p:cTn id="16" presetID="1" presetClass="entr" presetSubtype="0" fill="hold" nodeType="afterEffect">
                                  <p:stCondLst>
                                    <p:cond delay="0"/>
                                  </p:stCondLst>
                                  <p:childTnLst>
                                    <p:set>
                                      <p:cBhvr>
                                        <p:cTn id="17" dur="1" fill="hold">
                                          <p:stCondLst>
                                            <p:cond delay="0"/>
                                          </p:stCondLst>
                                        </p:cTn>
                                        <p:tgtEl>
                                          <p:spTgt spid="40"/>
                                        </p:tgtEl>
                                        <p:attrNameLst>
                                          <p:attrName>style.visibility</p:attrName>
                                        </p:attrNameLst>
                                      </p:cBhvr>
                                      <p:to>
                                        <p:strVal val="visible"/>
                                      </p:to>
                                    </p:set>
                                  </p:childTnLst>
                                </p:cTn>
                              </p:par>
                            </p:childTnLst>
                          </p:cTn>
                        </p:par>
                        <p:par>
                          <p:cTn id="18" fill="hold" nodeType="afterGroup">
                            <p:stCondLst>
                              <p:cond delay="3000"/>
                            </p:stCondLst>
                            <p:childTnLst>
                              <p:par>
                                <p:cTn id="19" presetID="35" presetClass="emph" presetSubtype="0" fill="hold" nodeType="afterEffect">
                                  <p:stCondLst>
                                    <p:cond delay="0"/>
                                  </p:stCondLst>
                                  <p:childTnLst>
                                    <p:anim calcmode="discrete" valueType="str">
                                      <p:cBhvr>
                                        <p:cTn id="20" dur="1000" fill="hold"/>
                                        <p:tgtEl>
                                          <p:spTgt spid="43"/>
                                        </p:tgtEl>
                                        <p:attrNameLst>
                                          <p:attrName>style.visibility</p:attrName>
                                        </p:attrNameLst>
                                      </p:cBhvr>
                                      <p:tavLst>
                                        <p:tav tm="0">
                                          <p:val>
                                            <p:strVal val="hidden"/>
                                          </p:val>
                                        </p:tav>
                                        <p:tav tm="50000">
                                          <p:val>
                                            <p:strVal val="visible"/>
                                          </p:val>
                                        </p:tav>
                                      </p:tavLst>
                                    </p:anim>
                                  </p:childTnLst>
                                </p:cTn>
                              </p:par>
                            </p:childTnLst>
                          </p:cTn>
                        </p:par>
                        <p:par>
                          <p:cTn id="21" fill="hold" nodeType="afterGroup">
                            <p:stCondLst>
                              <p:cond delay="4000"/>
                            </p:stCondLst>
                            <p:childTnLst>
                              <p:par>
                                <p:cTn id="22" presetID="10" presetClass="entr" presetSubtype="0" fill="hold" nodeType="afterEffect">
                                  <p:stCondLst>
                                    <p:cond delay="0"/>
                                  </p:stCondLst>
                                  <p:childTnLst>
                                    <p:set>
                                      <p:cBhvr>
                                        <p:cTn id="23" dur="1" fill="hold">
                                          <p:stCondLst>
                                            <p:cond delay="0"/>
                                          </p:stCondLst>
                                        </p:cTn>
                                        <p:tgtEl>
                                          <p:spTgt spid="39"/>
                                        </p:tgtEl>
                                        <p:attrNameLst>
                                          <p:attrName>style.visibility</p:attrName>
                                        </p:attrNameLst>
                                      </p:cBhvr>
                                      <p:to>
                                        <p:strVal val="visible"/>
                                      </p:to>
                                    </p:set>
                                    <p:animEffect transition="in" filter="fade">
                                      <p:cBhvr>
                                        <p:cTn id="24" dur="1000"/>
                                        <p:tgtEl>
                                          <p:spTgt spid="39"/>
                                        </p:tgtEl>
                                      </p:cBhvr>
                                    </p:animEffect>
                                  </p:childTnLst>
                                </p:cTn>
                              </p:par>
                            </p:childTnLst>
                          </p:cTn>
                        </p:par>
                        <p:par>
                          <p:cTn id="25" fill="hold" nodeType="afterGroup">
                            <p:stCondLst>
                              <p:cond delay="5000"/>
                            </p:stCondLst>
                            <p:childTnLst>
                              <p:par>
                                <p:cTn id="26" presetID="10" presetClass="exit" presetSubtype="0" fill="hold" nodeType="afterEffect">
                                  <p:stCondLst>
                                    <p:cond delay="0"/>
                                  </p:stCondLst>
                                  <p:childTnLst>
                                    <p:animEffect transition="out" filter="fade">
                                      <p:cBhvr>
                                        <p:cTn id="27" dur="1000"/>
                                        <p:tgtEl>
                                          <p:spTgt spid="39"/>
                                        </p:tgtEl>
                                      </p:cBhvr>
                                    </p:animEffect>
                                    <p:set>
                                      <p:cBhvr>
                                        <p:cTn id="28" dur="1" fill="hold">
                                          <p:stCondLst>
                                            <p:cond delay="999"/>
                                          </p:stCondLst>
                                        </p:cTn>
                                        <p:tgtEl>
                                          <p:spTgt spid="39"/>
                                        </p:tgtEl>
                                        <p:attrNameLst>
                                          <p:attrName>style.visibility</p:attrName>
                                        </p:attrNameLst>
                                      </p:cBhvr>
                                      <p:to>
                                        <p:strVal val="hidden"/>
                                      </p:to>
                                    </p:set>
                                  </p:childTnLst>
                                </p:cTn>
                              </p:par>
                            </p:childTnLst>
                          </p:cTn>
                        </p:par>
                        <p:par>
                          <p:cTn id="29" fill="hold" nodeType="afterGroup">
                            <p:stCondLst>
                              <p:cond delay="6000"/>
                            </p:stCondLst>
                            <p:childTnLst>
                              <p:par>
                                <p:cTn id="30" presetID="1" presetClass="entr" presetSubtype="0" fill="hold" nodeType="afterEffect">
                                  <p:stCondLst>
                                    <p:cond delay="0"/>
                                  </p:stCondLst>
                                  <p:childTnLst>
                                    <p:set>
                                      <p:cBhvr>
                                        <p:cTn id="31" dur="1" fill="hold">
                                          <p:stCondLst>
                                            <p:cond delay="0"/>
                                          </p:stCondLst>
                                        </p:cTn>
                                        <p:tgtEl>
                                          <p:spTgt spid="41"/>
                                        </p:tgtEl>
                                        <p:attrNameLst>
                                          <p:attrName>style.visibility</p:attrName>
                                        </p:attrNameLst>
                                      </p:cBhvr>
                                      <p:to>
                                        <p:strVal val="visible"/>
                                      </p:to>
                                    </p:set>
                                  </p:childTnLst>
                                </p:cTn>
                              </p:par>
                            </p:childTnLst>
                          </p:cTn>
                        </p:par>
                        <p:par>
                          <p:cTn id="32" fill="hold" nodeType="afterGroup">
                            <p:stCondLst>
                              <p:cond delay="6000"/>
                            </p:stCondLst>
                            <p:childTnLst>
                              <p:par>
                                <p:cTn id="33" presetID="35" presetClass="emph" presetSubtype="0" fill="hold" nodeType="afterEffect">
                                  <p:stCondLst>
                                    <p:cond delay="0"/>
                                  </p:stCondLst>
                                  <p:childTnLst>
                                    <p:anim calcmode="discrete" valueType="str">
                                      <p:cBhvr>
                                        <p:cTn id="34" dur="1000" fill="hold"/>
                                        <p:tgtEl>
                                          <p:spTgt spid="44"/>
                                        </p:tgtEl>
                                        <p:attrNameLst>
                                          <p:attrName>style.visibility</p:attrName>
                                        </p:attrNameLst>
                                      </p:cBhvr>
                                      <p:tavLst>
                                        <p:tav tm="0">
                                          <p:val>
                                            <p:strVal val="hidden"/>
                                          </p:val>
                                        </p:tav>
                                        <p:tav tm="50000">
                                          <p:val>
                                            <p:strVal val="visible"/>
                                          </p:val>
                                        </p:tav>
                                      </p:tavLst>
                                    </p:anim>
                                  </p:childTnLst>
                                </p:cTn>
                              </p:par>
                            </p:childTnLst>
                          </p:cTn>
                        </p:par>
                        <p:par>
                          <p:cTn id="35" fill="hold" nodeType="afterGroup">
                            <p:stCondLst>
                              <p:cond delay="7000"/>
                            </p:stCondLst>
                            <p:childTnLst>
                              <p:par>
                                <p:cTn id="36" presetID="10" presetClass="entr" presetSubtype="0" fill="hold" nodeType="afterEffect">
                                  <p:stCondLst>
                                    <p:cond delay="0"/>
                                  </p:stCondLst>
                                  <p:childTnLst>
                                    <p:set>
                                      <p:cBhvr>
                                        <p:cTn id="37" dur="1" fill="hold">
                                          <p:stCondLst>
                                            <p:cond delay="0"/>
                                          </p:stCondLst>
                                        </p:cTn>
                                        <p:tgtEl>
                                          <p:spTgt spid="39"/>
                                        </p:tgtEl>
                                        <p:attrNameLst>
                                          <p:attrName>style.visibility</p:attrName>
                                        </p:attrNameLst>
                                      </p:cBhvr>
                                      <p:to>
                                        <p:strVal val="visible"/>
                                      </p:to>
                                    </p:set>
                                    <p:animEffect transition="in" filter="fade">
                                      <p:cBhvr>
                                        <p:cTn id="38" dur="1000"/>
                                        <p:tgtEl>
                                          <p:spTgt spid="39"/>
                                        </p:tgtEl>
                                      </p:cBhvr>
                                    </p:animEffect>
                                  </p:childTnLst>
                                </p:cTn>
                              </p:par>
                            </p:childTnLst>
                          </p:cTn>
                        </p:par>
                        <p:par>
                          <p:cTn id="39" fill="hold" nodeType="afterGroup">
                            <p:stCondLst>
                              <p:cond delay="8000"/>
                            </p:stCondLst>
                            <p:childTnLst>
                              <p:par>
                                <p:cTn id="40" presetID="10" presetClass="exit" presetSubtype="0" fill="hold" nodeType="afterEffect">
                                  <p:stCondLst>
                                    <p:cond delay="0"/>
                                  </p:stCondLst>
                                  <p:childTnLst>
                                    <p:animEffect transition="out" filter="fade">
                                      <p:cBhvr>
                                        <p:cTn id="41" dur="1000"/>
                                        <p:tgtEl>
                                          <p:spTgt spid="39"/>
                                        </p:tgtEl>
                                      </p:cBhvr>
                                    </p:animEffect>
                                    <p:set>
                                      <p:cBhvr>
                                        <p:cTn id="42" dur="1" fill="hold">
                                          <p:stCondLst>
                                            <p:cond delay="999"/>
                                          </p:stCondLst>
                                        </p:cTn>
                                        <p:tgtEl>
                                          <p:spTgt spid="39"/>
                                        </p:tgtEl>
                                        <p:attrNameLst>
                                          <p:attrName>style.visibility</p:attrName>
                                        </p:attrNameLst>
                                      </p:cBhvr>
                                      <p:to>
                                        <p:strVal val="hidden"/>
                                      </p:to>
                                    </p:set>
                                  </p:childTnLst>
                                </p:cTn>
                              </p:par>
                            </p:childTnLst>
                          </p:cTn>
                        </p:par>
                        <p:par>
                          <p:cTn id="43" fill="hold" nodeType="afterGroup">
                            <p:stCondLst>
                              <p:cond delay="9000"/>
                            </p:stCondLst>
                            <p:childTnLst>
                              <p:par>
                                <p:cTn id="44" presetID="1" presetClass="entr" presetSubtype="0" fill="hold" nodeType="afterEffect">
                                  <p:stCondLst>
                                    <p:cond delay="0"/>
                                  </p:stCondLst>
                                  <p:childTnLst>
                                    <p:set>
                                      <p:cBhvr>
                                        <p:cTn id="45" dur="1" fill="hold">
                                          <p:stCondLst>
                                            <p:cond delay="0"/>
                                          </p:stCondLst>
                                        </p:cTn>
                                        <p:tgtEl>
                                          <p:spTgt spid="42"/>
                                        </p:tgtEl>
                                        <p:attrNameLst>
                                          <p:attrName>style.visibility</p:attrName>
                                        </p:attrNameLst>
                                      </p:cBhvr>
                                      <p:to>
                                        <p:strVal val="visible"/>
                                      </p:to>
                                    </p:set>
                                  </p:childTnLst>
                                </p:cTn>
                              </p:par>
                            </p:childTnLst>
                          </p:cTn>
                        </p:par>
                      </p:childTnLst>
                    </p:cTn>
                  </p:par>
                  <p:par>
                    <p:cTn id="46" fill="hold">
                      <p:stCondLst>
                        <p:cond delay="indefinite"/>
                      </p:stCondLst>
                      <p:childTnLst>
                        <p:par>
                          <p:cTn id="47" fill="hold">
                            <p:stCondLst>
                              <p:cond delay="0"/>
                            </p:stCondLst>
                            <p:childTnLst>
                              <p:par>
                                <p:cTn id="48" presetID="10" presetClass="exit" presetSubtype="0" fill="hold" grpId="0" nodeType="clickEffect">
                                  <p:stCondLst>
                                    <p:cond delay="0"/>
                                  </p:stCondLst>
                                  <p:childTnLst>
                                    <p:animEffect transition="out" filter="fade">
                                      <p:cBhvr>
                                        <p:cTn id="49" dur="1000"/>
                                        <p:tgtEl>
                                          <p:spTgt spid="38"/>
                                        </p:tgtEl>
                                      </p:cBhvr>
                                    </p:animEffect>
                                    <p:set>
                                      <p:cBhvr>
                                        <p:cTn id="50" dur="1" fill="hold">
                                          <p:stCondLst>
                                            <p:cond delay="999"/>
                                          </p:stCondLst>
                                        </p:cTn>
                                        <p:tgtEl>
                                          <p:spTgt spid="38"/>
                                        </p:tgtEl>
                                        <p:attrNameLst>
                                          <p:attrName>style.visibility</p:attrName>
                                        </p:attrNameLst>
                                      </p:cBhvr>
                                      <p:to>
                                        <p:strVal val="hidden"/>
                                      </p:to>
                                    </p:set>
                                  </p:childTnLst>
                                </p:cTn>
                              </p:par>
                              <p:par>
                                <p:cTn id="51" presetID="10" presetClass="exit" presetSubtype="0" fill="hold" nodeType="withEffect">
                                  <p:stCondLst>
                                    <p:cond delay="0"/>
                                  </p:stCondLst>
                                  <p:childTnLst>
                                    <p:animEffect transition="out" filter="fade">
                                      <p:cBhvr>
                                        <p:cTn id="52" dur="500"/>
                                        <p:tgtEl>
                                          <p:spTgt spid="40"/>
                                        </p:tgtEl>
                                      </p:cBhvr>
                                    </p:animEffect>
                                    <p:set>
                                      <p:cBhvr>
                                        <p:cTn id="53" dur="1" fill="hold">
                                          <p:stCondLst>
                                            <p:cond delay="499"/>
                                          </p:stCondLst>
                                        </p:cTn>
                                        <p:tgtEl>
                                          <p:spTgt spid="40"/>
                                        </p:tgtEl>
                                        <p:attrNameLst>
                                          <p:attrName>style.visibility</p:attrName>
                                        </p:attrNameLst>
                                      </p:cBhvr>
                                      <p:to>
                                        <p:strVal val="hidden"/>
                                      </p:to>
                                    </p:set>
                                  </p:childTnLst>
                                </p:cTn>
                              </p:par>
                              <p:par>
                                <p:cTn id="54" presetID="10" presetClass="exit" presetSubtype="0" fill="hold" nodeType="withEffect">
                                  <p:stCondLst>
                                    <p:cond delay="0"/>
                                  </p:stCondLst>
                                  <p:childTnLst>
                                    <p:animEffect transition="out" filter="fade">
                                      <p:cBhvr>
                                        <p:cTn id="55" dur="500"/>
                                        <p:tgtEl>
                                          <p:spTgt spid="41"/>
                                        </p:tgtEl>
                                      </p:cBhvr>
                                    </p:animEffect>
                                    <p:set>
                                      <p:cBhvr>
                                        <p:cTn id="56" dur="1" fill="hold">
                                          <p:stCondLst>
                                            <p:cond delay="499"/>
                                          </p:stCondLst>
                                        </p:cTn>
                                        <p:tgtEl>
                                          <p:spTgt spid="41"/>
                                        </p:tgtEl>
                                        <p:attrNameLst>
                                          <p:attrName>style.visibility</p:attrName>
                                        </p:attrNameLst>
                                      </p:cBhvr>
                                      <p:to>
                                        <p:strVal val="hidden"/>
                                      </p:to>
                                    </p:set>
                                  </p:childTnLst>
                                </p:cTn>
                              </p:par>
                              <p:par>
                                <p:cTn id="57" presetID="10" presetClass="exit" presetSubtype="0" fill="hold" nodeType="withEffect">
                                  <p:stCondLst>
                                    <p:cond delay="0"/>
                                  </p:stCondLst>
                                  <p:childTnLst>
                                    <p:animEffect transition="out" filter="fade">
                                      <p:cBhvr>
                                        <p:cTn id="58" dur="500"/>
                                        <p:tgtEl>
                                          <p:spTgt spid="42"/>
                                        </p:tgtEl>
                                      </p:cBhvr>
                                    </p:animEffect>
                                    <p:set>
                                      <p:cBhvr>
                                        <p:cTn id="59" dur="1" fill="hold">
                                          <p:stCondLst>
                                            <p:cond delay="499"/>
                                          </p:stCondLst>
                                        </p:cTn>
                                        <p:tgtEl>
                                          <p:spTgt spid="42"/>
                                        </p:tgtEl>
                                        <p:attrNameLst>
                                          <p:attrName>style.visibility</p:attrName>
                                        </p:attrNameLst>
                                      </p:cBhvr>
                                      <p:to>
                                        <p:strVal val="hidden"/>
                                      </p:to>
                                    </p:set>
                                  </p:childTnLst>
                                </p:cTn>
                              </p:par>
                            </p:childTnLst>
                          </p:cTn>
                        </p:par>
                      </p:childTnLst>
                    </p:cTn>
                  </p:par>
                  <p:par>
                    <p:cTn id="60" fill="hold">
                      <p:stCondLst>
                        <p:cond delay="indefinite"/>
                      </p:stCondLst>
                      <p:childTnLst>
                        <p:par>
                          <p:cTn id="61" fill="hold">
                            <p:stCondLst>
                              <p:cond delay="0"/>
                            </p:stCondLst>
                            <p:childTnLst>
                              <p:par>
                                <p:cTn id="62" presetID="1" presetClass="entr" presetSubtype="0" fill="hold" grpId="0" nodeType="clickEffect">
                                  <p:stCondLst>
                                    <p:cond delay="0"/>
                                  </p:stCondLst>
                                  <p:childTnLst>
                                    <p:set>
                                      <p:cBhvr>
                                        <p:cTn id="63" dur="1" fill="hold">
                                          <p:stCondLst>
                                            <p:cond delay="0"/>
                                          </p:stCondLst>
                                        </p:cTn>
                                        <p:tgtEl>
                                          <p:spTgt spid="81928"/>
                                        </p:tgtEl>
                                        <p:attrNameLst>
                                          <p:attrName>style.visibility</p:attrName>
                                        </p:attrNameLst>
                                      </p:cBhvr>
                                      <p:to>
                                        <p:strVal val="visible"/>
                                      </p:to>
                                    </p:set>
                                  </p:childTnLst>
                                </p:cTn>
                              </p:par>
                              <p:par>
                                <p:cTn id="64" presetID="1" presetClass="entr" presetSubtype="0" fill="hold" grpId="0" nodeType="withEffect">
                                  <p:stCondLst>
                                    <p:cond delay="0"/>
                                  </p:stCondLst>
                                  <p:childTnLst>
                                    <p:set>
                                      <p:cBhvr>
                                        <p:cTn id="65" dur="1" fill="hold">
                                          <p:stCondLst>
                                            <p:cond delay="0"/>
                                          </p:stCondLst>
                                        </p:cTn>
                                        <p:tgtEl>
                                          <p:spTgt spid="15"/>
                                        </p:tgtEl>
                                        <p:attrNameLst>
                                          <p:attrName>style.visibility</p:attrName>
                                        </p:attrNameLst>
                                      </p:cBhvr>
                                      <p:to>
                                        <p:strVal val="visible"/>
                                      </p:to>
                                    </p:set>
                                  </p:childTnLst>
                                </p:cTn>
                              </p:par>
                              <p:par>
                                <p:cTn id="66" presetID="10" presetClass="entr" presetSubtype="0" fill="hold" grpId="0" nodeType="withEffect">
                                  <p:stCondLst>
                                    <p:cond delay="0"/>
                                  </p:stCondLst>
                                  <p:childTnLst>
                                    <p:set>
                                      <p:cBhvr>
                                        <p:cTn id="67" dur="1" fill="hold">
                                          <p:stCondLst>
                                            <p:cond delay="0"/>
                                          </p:stCondLst>
                                        </p:cTn>
                                        <p:tgtEl>
                                          <p:spTgt spid="49"/>
                                        </p:tgtEl>
                                        <p:attrNameLst>
                                          <p:attrName>style.visibility</p:attrName>
                                        </p:attrNameLst>
                                      </p:cBhvr>
                                      <p:to>
                                        <p:strVal val="visible"/>
                                      </p:to>
                                    </p:set>
                                    <p:animEffect transition="in" filter="fade">
                                      <p:cBhvr>
                                        <p:cTn id="68" dur="500"/>
                                        <p:tgtEl>
                                          <p:spTgt spid="49"/>
                                        </p:tgtEl>
                                      </p:cBhvr>
                                    </p:animEffect>
                                  </p:childTnLst>
                                </p:cTn>
                              </p:par>
                            </p:childTnLst>
                          </p:cTn>
                        </p:par>
                        <p:par>
                          <p:cTn id="69" fill="hold">
                            <p:stCondLst>
                              <p:cond delay="500"/>
                            </p:stCondLst>
                            <p:childTnLst>
                              <p:par>
                                <p:cTn id="70" presetID="35" presetClass="emph" presetSubtype="0" fill="hold" nodeType="afterEffect">
                                  <p:stCondLst>
                                    <p:cond delay="0"/>
                                  </p:stCondLst>
                                  <p:childTnLst>
                                    <p:anim calcmode="discrete" valueType="str">
                                      <p:cBhvr>
                                        <p:cTn id="71" dur="1000" fill="hold"/>
                                        <p:tgtEl>
                                          <p:spTgt spid="37"/>
                                        </p:tgtEl>
                                        <p:attrNameLst>
                                          <p:attrName>style.visibility</p:attrName>
                                        </p:attrNameLst>
                                      </p:cBhvr>
                                      <p:tavLst>
                                        <p:tav tm="0">
                                          <p:val>
                                            <p:strVal val="hidden"/>
                                          </p:val>
                                        </p:tav>
                                        <p:tav tm="50000">
                                          <p:val>
                                            <p:strVal val="visible"/>
                                          </p:val>
                                        </p:tav>
                                      </p:tavLst>
                                    </p:anim>
                                  </p:childTnLst>
                                </p:cTn>
                              </p:par>
                            </p:childTnLst>
                          </p:cTn>
                        </p:par>
                        <p:par>
                          <p:cTn id="72" fill="hold">
                            <p:stCondLst>
                              <p:cond delay="1500"/>
                            </p:stCondLst>
                            <p:childTnLst>
                              <p:par>
                                <p:cTn id="73" presetID="22" presetClass="entr" presetSubtype="8" fill="hold" grpId="0" nodeType="afterEffect">
                                  <p:stCondLst>
                                    <p:cond delay="0"/>
                                  </p:stCondLst>
                                  <p:childTnLst>
                                    <p:set>
                                      <p:cBhvr>
                                        <p:cTn id="74" dur="1" fill="hold">
                                          <p:stCondLst>
                                            <p:cond delay="0"/>
                                          </p:stCondLst>
                                        </p:cTn>
                                        <p:tgtEl>
                                          <p:spTgt spid="50"/>
                                        </p:tgtEl>
                                        <p:attrNameLst>
                                          <p:attrName>style.visibility</p:attrName>
                                        </p:attrNameLst>
                                      </p:cBhvr>
                                      <p:to>
                                        <p:strVal val="visible"/>
                                      </p:to>
                                    </p:set>
                                    <p:animEffect transition="in" filter="wipe(left)">
                                      <p:cBhvr>
                                        <p:cTn id="75" dur="500"/>
                                        <p:tgtEl>
                                          <p:spTgt spid="50"/>
                                        </p:tgtEl>
                                      </p:cBhvr>
                                    </p:animEffect>
                                  </p:childTnLst>
                                </p:cTn>
                              </p:par>
                            </p:childTnLst>
                          </p:cTn>
                        </p:par>
                        <p:par>
                          <p:cTn id="76" fill="hold">
                            <p:stCondLst>
                              <p:cond delay="2000"/>
                            </p:stCondLst>
                            <p:childTnLst>
                              <p:par>
                                <p:cTn id="77" presetID="22" presetClass="exit" presetSubtype="8" fill="hold" grpId="2" nodeType="afterEffect">
                                  <p:stCondLst>
                                    <p:cond delay="0"/>
                                  </p:stCondLst>
                                  <p:childTnLst>
                                    <p:animEffect transition="out" filter="wipe(left)">
                                      <p:cBhvr>
                                        <p:cTn id="78" dur="500"/>
                                        <p:tgtEl>
                                          <p:spTgt spid="50"/>
                                        </p:tgtEl>
                                      </p:cBhvr>
                                    </p:animEffect>
                                    <p:set>
                                      <p:cBhvr>
                                        <p:cTn id="79" dur="1" fill="hold">
                                          <p:stCondLst>
                                            <p:cond delay="499"/>
                                          </p:stCondLst>
                                        </p:cTn>
                                        <p:tgtEl>
                                          <p:spTgt spid="50"/>
                                        </p:tgtEl>
                                        <p:attrNameLst>
                                          <p:attrName>style.visibility</p:attrName>
                                        </p:attrNameLst>
                                      </p:cBhvr>
                                      <p:to>
                                        <p:strVal val="hidden"/>
                                      </p:to>
                                    </p:set>
                                  </p:childTnLst>
                                </p:cTn>
                              </p:par>
                            </p:childTnLst>
                          </p:cTn>
                        </p:par>
                        <p:par>
                          <p:cTn id="80" fill="hold">
                            <p:stCondLst>
                              <p:cond delay="2500"/>
                            </p:stCondLst>
                            <p:childTnLst>
                              <p:par>
                                <p:cTn id="81" presetID="10" presetClass="entr" presetSubtype="0" fill="hold" nodeType="afterEffect">
                                  <p:stCondLst>
                                    <p:cond delay="0"/>
                                  </p:stCondLst>
                                  <p:childTnLst>
                                    <p:set>
                                      <p:cBhvr>
                                        <p:cTn id="82" dur="1" fill="hold">
                                          <p:stCondLst>
                                            <p:cond delay="0"/>
                                          </p:stCondLst>
                                        </p:cTn>
                                        <p:tgtEl>
                                          <p:spTgt spid="40"/>
                                        </p:tgtEl>
                                        <p:attrNameLst>
                                          <p:attrName>style.visibility</p:attrName>
                                        </p:attrNameLst>
                                      </p:cBhvr>
                                      <p:to>
                                        <p:strVal val="visible"/>
                                      </p:to>
                                    </p:set>
                                    <p:animEffect transition="in" filter="fade">
                                      <p:cBhvr>
                                        <p:cTn id="83" dur="1000"/>
                                        <p:tgtEl>
                                          <p:spTgt spid="40"/>
                                        </p:tgtEl>
                                      </p:cBhvr>
                                    </p:animEffect>
                                  </p:childTnLst>
                                </p:cTn>
                              </p:par>
                            </p:childTnLst>
                          </p:cTn>
                        </p:par>
                        <p:par>
                          <p:cTn id="84" fill="hold">
                            <p:stCondLst>
                              <p:cond delay="3500"/>
                            </p:stCondLst>
                            <p:childTnLst>
                              <p:par>
                                <p:cTn id="85" presetID="35" presetClass="emph" presetSubtype="0" fill="hold" nodeType="afterEffect">
                                  <p:stCondLst>
                                    <p:cond delay="0"/>
                                  </p:stCondLst>
                                  <p:childTnLst>
                                    <p:anim calcmode="discrete" valueType="str">
                                      <p:cBhvr>
                                        <p:cTn id="86" dur="1000" fill="hold"/>
                                        <p:tgtEl>
                                          <p:spTgt spid="43"/>
                                        </p:tgtEl>
                                        <p:attrNameLst>
                                          <p:attrName>style.visibility</p:attrName>
                                        </p:attrNameLst>
                                      </p:cBhvr>
                                      <p:tavLst>
                                        <p:tav tm="0">
                                          <p:val>
                                            <p:strVal val="hidden"/>
                                          </p:val>
                                        </p:tav>
                                        <p:tav tm="50000">
                                          <p:val>
                                            <p:strVal val="visible"/>
                                          </p:val>
                                        </p:tav>
                                      </p:tavLst>
                                    </p:anim>
                                  </p:childTnLst>
                                </p:cTn>
                              </p:par>
                            </p:childTnLst>
                          </p:cTn>
                        </p:par>
                        <p:par>
                          <p:cTn id="87" fill="hold">
                            <p:stCondLst>
                              <p:cond delay="4500"/>
                            </p:stCondLst>
                            <p:childTnLst>
                              <p:par>
                                <p:cTn id="88" presetID="22" presetClass="entr" presetSubtype="8" fill="hold" grpId="1" nodeType="afterEffect">
                                  <p:stCondLst>
                                    <p:cond delay="0"/>
                                  </p:stCondLst>
                                  <p:childTnLst>
                                    <p:set>
                                      <p:cBhvr>
                                        <p:cTn id="89" dur="1" fill="hold">
                                          <p:stCondLst>
                                            <p:cond delay="0"/>
                                          </p:stCondLst>
                                        </p:cTn>
                                        <p:tgtEl>
                                          <p:spTgt spid="50"/>
                                        </p:tgtEl>
                                        <p:attrNameLst>
                                          <p:attrName>style.visibility</p:attrName>
                                        </p:attrNameLst>
                                      </p:cBhvr>
                                      <p:to>
                                        <p:strVal val="visible"/>
                                      </p:to>
                                    </p:set>
                                    <p:animEffect transition="in" filter="wipe(left)">
                                      <p:cBhvr>
                                        <p:cTn id="90" dur="500"/>
                                        <p:tgtEl>
                                          <p:spTgt spid="50"/>
                                        </p:tgtEl>
                                      </p:cBhvr>
                                    </p:animEffect>
                                  </p:childTnLst>
                                </p:cTn>
                              </p:par>
                            </p:childTnLst>
                          </p:cTn>
                        </p:par>
                        <p:par>
                          <p:cTn id="91" fill="hold">
                            <p:stCondLst>
                              <p:cond delay="5000"/>
                            </p:stCondLst>
                            <p:childTnLst>
                              <p:par>
                                <p:cTn id="92" presetID="22" presetClass="exit" presetSubtype="8" fill="hold" grpId="3" nodeType="afterEffect">
                                  <p:stCondLst>
                                    <p:cond delay="0"/>
                                  </p:stCondLst>
                                  <p:childTnLst>
                                    <p:animEffect transition="out" filter="wipe(left)">
                                      <p:cBhvr>
                                        <p:cTn id="93" dur="500"/>
                                        <p:tgtEl>
                                          <p:spTgt spid="50"/>
                                        </p:tgtEl>
                                      </p:cBhvr>
                                    </p:animEffect>
                                    <p:set>
                                      <p:cBhvr>
                                        <p:cTn id="94" dur="1" fill="hold">
                                          <p:stCondLst>
                                            <p:cond delay="499"/>
                                          </p:stCondLst>
                                        </p:cTn>
                                        <p:tgtEl>
                                          <p:spTgt spid="50"/>
                                        </p:tgtEl>
                                        <p:attrNameLst>
                                          <p:attrName>style.visibility</p:attrName>
                                        </p:attrNameLst>
                                      </p:cBhvr>
                                      <p:to>
                                        <p:strVal val="hidden"/>
                                      </p:to>
                                    </p:set>
                                  </p:childTnLst>
                                </p:cTn>
                              </p:par>
                            </p:childTnLst>
                          </p:cTn>
                        </p:par>
                        <p:par>
                          <p:cTn id="95" fill="hold">
                            <p:stCondLst>
                              <p:cond delay="5500"/>
                            </p:stCondLst>
                            <p:childTnLst>
                              <p:par>
                                <p:cTn id="96" presetID="10" presetClass="entr" presetSubtype="0" fill="hold" nodeType="afterEffect">
                                  <p:stCondLst>
                                    <p:cond delay="0"/>
                                  </p:stCondLst>
                                  <p:childTnLst>
                                    <p:set>
                                      <p:cBhvr>
                                        <p:cTn id="97" dur="1" fill="hold">
                                          <p:stCondLst>
                                            <p:cond delay="0"/>
                                          </p:stCondLst>
                                        </p:cTn>
                                        <p:tgtEl>
                                          <p:spTgt spid="41"/>
                                        </p:tgtEl>
                                        <p:attrNameLst>
                                          <p:attrName>style.visibility</p:attrName>
                                        </p:attrNameLst>
                                      </p:cBhvr>
                                      <p:to>
                                        <p:strVal val="visible"/>
                                      </p:to>
                                    </p:set>
                                    <p:animEffect transition="in" filter="fade">
                                      <p:cBhvr>
                                        <p:cTn id="98" dur="1000"/>
                                        <p:tgtEl>
                                          <p:spTgt spid="41"/>
                                        </p:tgtEl>
                                      </p:cBhvr>
                                    </p:animEffect>
                                  </p:childTnLst>
                                </p:cTn>
                              </p:par>
                            </p:childTnLst>
                          </p:cTn>
                        </p:par>
                        <p:par>
                          <p:cTn id="99" fill="hold">
                            <p:stCondLst>
                              <p:cond delay="6500"/>
                            </p:stCondLst>
                            <p:childTnLst>
                              <p:par>
                                <p:cTn id="100" presetID="35" presetClass="emph" presetSubtype="0" fill="hold" nodeType="afterEffect">
                                  <p:stCondLst>
                                    <p:cond delay="0"/>
                                  </p:stCondLst>
                                  <p:childTnLst>
                                    <p:anim calcmode="discrete" valueType="str">
                                      <p:cBhvr>
                                        <p:cTn id="101" dur="1000" fill="hold"/>
                                        <p:tgtEl>
                                          <p:spTgt spid="44"/>
                                        </p:tgtEl>
                                        <p:attrNameLst>
                                          <p:attrName>style.visibility</p:attrName>
                                        </p:attrNameLst>
                                      </p:cBhvr>
                                      <p:tavLst>
                                        <p:tav tm="0">
                                          <p:val>
                                            <p:strVal val="hidden"/>
                                          </p:val>
                                        </p:tav>
                                        <p:tav tm="50000">
                                          <p:val>
                                            <p:strVal val="visible"/>
                                          </p:val>
                                        </p:tav>
                                      </p:tavLst>
                                    </p:anim>
                                  </p:childTnLst>
                                </p:cTn>
                              </p:par>
                            </p:childTnLst>
                          </p:cTn>
                        </p:par>
                        <p:par>
                          <p:cTn id="102" fill="hold">
                            <p:stCondLst>
                              <p:cond delay="7500"/>
                            </p:stCondLst>
                            <p:childTnLst>
                              <p:par>
                                <p:cTn id="103" presetID="22" presetClass="entr" presetSubtype="8" fill="hold" grpId="4" nodeType="afterEffect">
                                  <p:stCondLst>
                                    <p:cond delay="0"/>
                                  </p:stCondLst>
                                  <p:childTnLst>
                                    <p:set>
                                      <p:cBhvr>
                                        <p:cTn id="104" dur="1" fill="hold">
                                          <p:stCondLst>
                                            <p:cond delay="0"/>
                                          </p:stCondLst>
                                        </p:cTn>
                                        <p:tgtEl>
                                          <p:spTgt spid="50"/>
                                        </p:tgtEl>
                                        <p:attrNameLst>
                                          <p:attrName>style.visibility</p:attrName>
                                        </p:attrNameLst>
                                      </p:cBhvr>
                                      <p:to>
                                        <p:strVal val="visible"/>
                                      </p:to>
                                    </p:set>
                                    <p:animEffect transition="in" filter="wipe(left)">
                                      <p:cBhvr>
                                        <p:cTn id="105" dur="500"/>
                                        <p:tgtEl>
                                          <p:spTgt spid="50"/>
                                        </p:tgtEl>
                                      </p:cBhvr>
                                    </p:animEffect>
                                  </p:childTnLst>
                                </p:cTn>
                              </p:par>
                            </p:childTnLst>
                          </p:cTn>
                        </p:par>
                        <p:par>
                          <p:cTn id="106" fill="hold">
                            <p:stCondLst>
                              <p:cond delay="8000"/>
                            </p:stCondLst>
                            <p:childTnLst>
                              <p:par>
                                <p:cTn id="107" presetID="22" presetClass="exit" presetSubtype="8" fill="hold" grpId="5" nodeType="afterEffect">
                                  <p:stCondLst>
                                    <p:cond delay="0"/>
                                  </p:stCondLst>
                                  <p:childTnLst>
                                    <p:animEffect transition="out" filter="wipe(left)">
                                      <p:cBhvr>
                                        <p:cTn id="108" dur="500"/>
                                        <p:tgtEl>
                                          <p:spTgt spid="50"/>
                                        </p:tgtEl>
                                      </p:cBhvr>
                                    </p:animEffect>
                                    <p:set>
                                      <p:cBhvr>
                                        <p:cTn id="109" dur="1" fill="hold">
                                          <p:stCondLst>
                                            <p:cond delay="499"/>
                                          </p:stCondLst>
                                        </p:cTn>
                                        <p:tgtEl>
                                          <p:spTgt spid="50"/>
                                        </p:tgtEl>
                                        <p:attrNameLst>
                                          <p:attrName>style.visibility</p:attrName>
                                        </p:attrNameLst>
                                      </p:cBhvr>
                                      <p:to>
                                        <p:strVal val="hidden"/>
                                      </p:to>
                                    </p:set>
                                  </p:childTnLst>
                                </p:cTn>
                              </p:par>
                            </p:childTnLst>
                          </p:cTn>
                        </p:par>
                        <p:par>
                          <p:cTn id="110" fill="hold">
                            <p:stCondLst>
                              <p:cond delay="8500"/>
                            </p:stCondLst>
                            <p:childTnLst>
                              <p:par>
                                <p:cTn id="111" presetID="10" presetClass="entr" presetSubtype="0" fill="hold" nodeType="afterEffect">
                                  <p:stCondLst>
                                    <p:cond delay="0"/>
                                  </p:stCondLst>
                                  <p:childTnLst>
                                    <p:set>
                                      <p:cBhvr>
                                        <p:cTn id="112" dur="1" fill="hold">
                                          <p:stCondLst>
                                            <p:cond delay="0"/>
                                          </p:stCondLst>
                                        </p:cTn>
                                        <p:tgtEl>
                                          <p:spTgt spid="42"/>
                                        </p:tgtEl>
                                        <p:attrNameLst>
                                          <p:attrName>style.visibility</p:attrName>
                                        </p:attrNameLst>
                                      </p:cBhvr>
                                      <p:to>
                                        <p:strVal val="visible"/>
                                      </p:to>
                                    </p:set>
                                    <p:animEffect transition="in" filter="fade">
                                      <p:cBhvr>
                                        <p:cTn id="113" dur="1000"/>
                                        <p:tgtEl>
                                          <p:spTgt spid="42"/>
                                        </p:tgtEl>
                                      </p:cBhvr>
                                    </p:animEffect>
                                  </p:childTnLst>
                                </p:cTn>
                              </p:par>
                            </p:childTnLst>
                          </p:cTn>
                        </p:par>
                      </p:childTnLst>
                    </p:cTn>
                  </p:par>
                  <p:par>
                    <p:cTn id="114" fill="hold">
                      <p:stCondLst>
                        <p:cond delay="indefinite"/>
                      </p:stCondLst>
                      <p:childTnLst>
                        <p:par>
                          <p:cTn id="115" fill="hold">
                            <p:stCondLst>
                              <p:cond delay="0"/>
                            </p:stCondLst>
                            <p:childTnLst>
                              <p:par>
                                <p:cTn id="116" presetID="1" presetClass="entr" presetSubtype="0" fill="hold" grpId="0" nodeType="clickEffect">
                                  <p:stCondLst>
                                    <p:cond delay="0"/>
                                  </p:stCondLst>
                                  <p:childTnLst>
                                    <p:set>
                                      <p:cBhvr>
                                        <p:cTn id="117" dur="1" fill="hold">
                                          <p:stCondLst>
                                            <p:cond delay="0"/>
                                          </p:stCondLst>
                                        </p:cTn>
                                        <p:tgtEl>
                                          <p:spTgt spid="81930"/>
                                        </p:tgtEl>
                                        <p:attrNameLst>
                                          <p:attrName>style.visibility</p:attrName>
                                        </p:attrNameLst>
                                      </p:cBhvr>
                                      <p:to>
                                        <p:strVal val="visible"/>
                                      </p:to>
                                    </p:set>
                                  </p:childTnLst>
                                </p:cTn>
                              </p:par>
                              <p:par>
                                <p:cTn id="118" presetID="1" presetClass="entr" presetSubtype="0" fill="hold" grpId="0" nodeType="withEffect">
                                  <p:stCondLst>
                                    <p:cond delay="0"/>
                                  </p:stCondLst>
                                  <p:childTnLst>
                                    <p:set>
                                      <p:cBhvr>
                                        <p:cTn id="119" dur="1" fill="hold">
                                          <p:stCondLst>
                                            <p:cond delay="0"/>
                                          </p:stCondLst>
                                        </p:cTn>
                                        <p:tgtEl>
                                          <p:spTgt spid="819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81928" grpId="0"/>
      <p:bldP spid="81929" grpId="0"/>
      <p:bldP spid="81930" grpId="0"/>
      <p:bldP spid="38" grpId="0"/>
      <p:bldP spid="49" grpId="0"/>
      <p:bldP spid="50" grpId="0" animBg="1"/>
      <p:bldP spid="50" grpId="1" animBg="1"/>
      <p:bldP spid="50" grpId="2" animBg="1"/>
      <p:bldP spid="50" grpId="3" animBg="1"/>
      <p:bldP spid="50" grpId="4" animBg="1"/>
      <p:bldP spid="50" grpId="5"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Title 1"/>
          <p:cNvSpPr>
            <a:spLocks noGrp="1"/>
          </p:cNvSpPr>
          <p:nvPr>
            <p:ph type="title"/>
          </p:nvPr>
        </p:nvSpPr>
        <p:spPr bwMode="auto">
          <a:xfrm>
            <a:off x="120003" y="-5337"/>
            <a:ext cx="9042981" cy="1037803"/>
          </a:xfrm>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compatLnSpc="1">
            <a:prstTxWarp prst="textNoShape">
              <a:avLst/>
            </a:prstTxWarp>
          </a:bodyPr>
          <a:lstStyle/>
          <a:p>
            <a:r>
              <a:rPr lang="en-US" sz="2800" dirty="0" smtClean="0"/>
              <a:t>VMware </a:t>
            </a:r>
            <a:r>
              <a:rPr lang="en-US" sz="2800" dirty="0" err="1" smtClean="0"/>
              <a:t>vStorage</a:t>
            </a:r>
            <a:r>
              <a:rPr lang="en-US" sz="2800" dirty="0" smtClean="0"/>
              <a:t> </a:t>
            </a:r>
            <a:r>
              <a:rPr lang="en-US" sz="2800" dirty="0"/>
              <a:t>API for Array Integration (VAAI</a:t>
            </a:r>
            <a:r>
              <a:rPr lang="en-US" sz="2800" dirty="0" smtClean="0"/>
              <a:t>)</a:t>
            </a:r>
            <a:r>
              <a:rPr lang="ru-RU" sz="2800" dirty="0" smtClean="0"/>
              <a:t> </a:t>
            </a:r>
            <a:r>
              <a:rPr lang="ru-RU" sz="2400" b="1" i="1" dirty="0" smtClean="0"/>
              <a:t>присутствует на всех </a:t>
            </a:r>
            <a:r>
              <a:rPr lang="en-US" sz="2400" b="1" i="1" dirty="0" smtClean="0"/>
              <a:t> EMC </a:t>
            </a:r>
            <a:r>
              <a:rPr lang="ru-RU" sz="2400" b="1" i="1" dirty="0" smtClean="0"/>
              <a:t>платформах хранения</a:t>
            </a:r>
            <a:endParaRPr sz="2400" b="1" i="1" dirty="0">
              <a:latin typeface="MetaNormalLF-Roman" charset="0"/>
              <a:ea typeface="ＭＳ Ｐゴシック" charset="0"/>
              <a:cs typeface="ＭＳ Ｐゴシック" charset="0"/>
            </a:endParaRPr>
          </a:p>
        </p:txBody>
      </p:sp>
      <p:sp>
        <p:nvSpPr>
          <p:cNvPr id="83970" name="Text Placeholder 2"/>
          <p:cNvSpPr>
            <a:spLocks noGrp="1"/>
          </p:cNvSpPr>
          <p:nvPr>
            <p:ph type="body" idx="1"/>
          </p:nvPr>
        </p:nvSpPr>
        <p:spPr bwMode="auto">
          <a:xfrm>
            <a:off x="887575" y="1293060"/>
            <a:ext cx="3417726" cy="403225"/>
          </a:xfrm>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compatLnSpc="1">
            <a:prstTxWarp prst="textNoShape">
              <a:avLst/>
            </a:prstTxWarp>
          </a:bodyPr>
          <a:lstStyle/>
          <a:p>
            <a:r>
              <a:rPr lang="en-US" b="1" dirty="0">
                <a:solidFill>
                  <a:srgbClr val="5F5F5F"/>
                </a:solidFill>
                <a:latin typeface="MetaNormalLF-Roman" charset="0"/>
              </a:rPr>
              <a:t>Hardware Assisted Locking</a:t>
            </a:r>
          </a:p>
        </p:txBody>
      </p:sp>
      <p:sp>
        <p:nvSpPr>
          <p:cNvPr id="9" name="Content Placeholder 2"/>
          <p:cNvSpPr txBox="1">
            <a:spLocks/>
          </p:cNvSpPr>
          <p:nvPr/>
        </p:nvSpPr>
        <p:spPr bwMode="gray">
          <a:xfrm>
            <a:off x="4434605" y="2080480"/>
            <a:ext cx="4572000" cy="637097"/>
          </a:xfrm>
          <a:prstGeom prst="rect">
            <a:avLst/>
          </a:prstGeom>
          <a:noFill/>
          <a:ln w="9525">
            <a:noFill/>
            <a:miter lim="800000"/>
            <a:headEnd/>
            <a:tailEnd/>
          </a:ln>
        </p:spPr>
        <p:txBody>
          <a:bodyPr lIns="0" tIns="0" rIns="0" bIns="0">
            <a:spAutoFit/>
          </a:bodyPr>
          <a:lstStyle/>
          <a:p>
            <a:pPr marL="228600" indent="-228600">
              <a:lnSpc>
                <a:spcPct val="90000"/>
              </a:lnSpc>
              <a:spcBef>
                <a:spcPct val="50000"/>
              </a:spcBef>
              <a:buClr>
                <a:schemeClr val="tx2"/>
              </a:buClr>
              <a:buFont typeface="Wingdings" charset="2"/>
              <a:buChar char="§"/>
              <a:defRPr/>
            </a:pPr>
            <a:r>
              <a:rPr lang="ru-RU" kern="0" dirty="0" smtClean="0">
                <a:solidFill>
                  <a:srgbClr val="5F5F5F"/>
                </a:solidFill>
                <a:ea typeface="Arial" charset="0"/>
                <a:cs typeface="Arial" charset="0"/>
              </a:rPr>
              <a:t>Блокировка всего </a:t>
            </a:r>
            <a:r>
              <a:rPr lang="en-US" kern="0" dirty="0" smtClean="0">
                <a:solidFill>
                  <a:srgbClr val="5F5F5F"/>
                </a:solidFill>
                <a:latin typeface="+mn-lt"/>
                <a:ea typeface="Arial" charset="0"/>
                <a:cs typeface="Arial" charset="0"/>
              </a:rPr>
              <a:t>LUN</a:t>
            </a:r>
            <a:endParaRPr lang="en-US" kern="0" dirty="0">
              <a:solidFill>
                <a:srgbClr val="5F5F5F"/>
              </a:solidFill>
              <a:latin typeface="+mn-lt"/>
              <a:ea typeface="Arial" charset="0"/>
              <a:cs typeface="Arial" charset="0"/>
            </a:endParaRPr>
          </a:p>
          <a:p>
            <a:pPr marL="228600" indent="-228600">
              <a:lnSpc>
                <a:spcPct val="90000"/>
              </a:lnSpc>
              <a:spcBef>
                <a:spcPct val="50000"/>
              </a:spcBef>
              <a:buClr>
                <a:schemeClr val="tx2"/>
              </a:buClr>
              <a:buFont typeface="Wingdings" charset="2"/>
              <a:buChar char="§"/>
              <a:defRPr/>
            </a:pPr>
            <a:r>
              <a:rPr lang="ru-RU" kern="0" dirty="0" smtClean="0">
                <a:solidFill>
                  <a:srgbClr val="5F5F5F"/>
                </a:solidFill>
                <a:latin typeface="+mn-lt"/>
                <a:ea typeface="Arial" charset="0"/>
                <a:cs typeface="Arial" charset="0"/>
              </a:rPr>
              <a:t>Необходимо несколько </a:t>
            </a:r>
            <a:r>
              <a:rPr lang="en-US" kern="0" dirty="0" smtClean="0">
                <a:solidFill>
                  <a:srgbClr val="5F5F5F"/>
                </a:solidFill>
                <a:latin typeface="+mn-lt"/>
                <a:ea typeface="Arial" charset="0"/>
                <a:cs typeface="Arial" charset="0"/>
              </a:rPr>
              <a:t>SCSI </a:t>
            </a:r>
            <a:r>
              <a:rPr lang="ru-RU" kern="0" dirty="0" smtClean="0">
                <a:solidFill>
                  <a:srgbClr val="5F5F5F"/>
                </a:solidFill>
                <a:latin typeface="+mn-lt"/>
                <a:ea typeface="Arial" charset="0"/>
                <a:cs typeface="Arial" charset="0"/>
              </a:rPr>
              <a:t>команд</a:t>
            </a:r>
            <a:endParaRPr lang="en-US" kern="0" dirty="0">
              <a:solidFill>
                <a:srgbClr val="5F5F5F"/>
              </a:solidFill>
              <a:latin typeface="+mn-lt"/>
              <a:ea typeface="Arial" charset="0"/>
              <a:cs typeface="Arial" charset="0"/>
            </a:endParaRPr>
          </a:p>
        </p:txBody>
      </p:sp>
      <p:sp>
        <p:nvSpPr>
          <p:cNvPr id="83972" name="Rectangle 13"/>
          <p:cNvSpPr>
            <a:spLocks noChangeArrowheads="1"/>
          </p:cNvSpPr>
          <p:nvPr/>
        </p:nvSpPr>
        <p:spPr bwMode="gray">
          <a:xfrm>
            <a:off x="4644155" y="1520093"/>
            <a:ext cx="4205288" cy="492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p>
            <a:r>
              <a:rPr lang="ru-RU" sz="3200" dirty="0" smtClean="0">
                <a:solidFill>
                  <a:schemeClr val="accent1"/>
                </a:solidFill>
              </a:rPr>
              <a:t>Без</a:t>
            </a:r>
            <a:r>
              <a:rPr lang="en-US" sz="3200" dirty="0" smtClean="0">
                <a:solidFill>
                  <a:schemeClr val="accent1"/>
                </a:solidFill>
              </a:rPr>
              <a:t> </a:t>
            </a:r>
            <a:r>
              <a:rPr lang="en-US" sz="3200" dirty="0">
                <a:solidFill>
                  <a:schemeClr val="accent1"/>
                </a:solidFill>
              </a:rPr>
              <a:t>API</a:t>
            </a:r>
          </a:p>
        </p:txBody>
      </p:sp>
      <p:sp>
        <p:nvSpPr>
          <p:cNvPr id="83973" name="Content Placeholder 2"/>
          <p:cNvSpPr txBox="1">
            <a:spLocks/>
          </p:cNvSpPr>
          <p:nvPr/>
        </p:nvSpPr>
        <p:spPr bwMode="gray">
          <a:xfrm>
            <a:off x="4458418" y="3412393"/>
            <a:ext cx="4770437" cy="98488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lvl1pPr marL="228600" indent="-2286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lnSpc>
                <a:spcPct val="90000"/>
              </a:lnSpc>
              <a:spcBef>
                <a:spcPct val="50000"/>
              </a:spcBef>
              <a:buClr>
                <a:schemeClr val="tx2"/>
              </a:buClr>
              <a:buFont typeface="Wingdings" charset="0"/>
              <a:buChar char="§"/>
            </a:pPr>
            <a:r>
              <a:rPr lang="ru-RU" sz="2000" dirty="0" smtClean="0">
                <a:solidFill>
                  <a:srgbClr val="5F5F5F"/>
                </a:solidFill>
                <a:latin typeface="+mn-lt"/>
              </a:rPr>
              <a:t>Работает на уровне блоков</a:t>
            </a:r>
            <a:r>
              <a:rPr lang="en-US" sz="2000" dirty="0" smtClean="0">
                <a:solidFill>
                  <a:srgbClr val="5F5F5F"/>
                </a:solidFill>
                <a:latin typeface="+mn-lt"/>
              </a:rPr>
              <a:t>– </a:t>
            </a:r>
            <a:r>
              <a:rPr lang="ru-RU" sz="2000" dirty="0" smtClean="0">
                <a:solidFill>
                  <a:srgbClr val="5F5F5F"/>
                </a:solidFill>
                <a:latin typeface="+mn-lt"/>
              </a:rPr>
              <a:t>без блокировки </a:t>
            </a:r>
            <a:r>
              <a:rPr lang="en-US" sz="2000" dirty="0" smtClean="0">
                <a:solidFill>
                  <a:srgbClr val="5F5F5F"/>
                </a:solidFill>
                <a:latin typeface="+mn-lt"/>
              </a:rPr>
              <a:t>LUN</a:t>
            </a:r>
            <a:endParaRPr lang="en-US" sz="2000" dirty="0">
              <a:solidFill>
                <a:srgbClr val="5F5F5F"/>
              </a:solidFill>
              <a:latin typeface="+mn-lt"/>
            </a:endParaRPr>
          </a:p>
          <a:p>
            <a:pPr eaLnBrk="1" hangingPunct="1">
              <a:lnSpc>
                <a:spcPct val="90000"/>
              </a:lnSpc>
              <a:spcBef>
                <a:spcPct val="50000"/>
              </a:spcBef>
              <a:buClr>
                <a:schemeClr val="tx2"/>
              </a:buClr>
              <a:buFont typeface="Wingdings" charset="0"/>
              <a:buChar char="§"/>
            </a:pPr>
            <a:r>
              <a:rPr lang="en-US" sz="2000" dirty="0">
                <a:solidFill>
                  <a:srgbClr val="5F5F5F"/>
                </a:solidFill>
                <a:latin typeface="+mn-lt"/>
              </a:rPr>
              <a:t>SCSI Compare Swap </a:t>
            </a:r>
            <a:r>
              <a:rPr lang="ru-RU" sz="2000" dirty="0" smtClean="0">
                <a:solidFill>
                  <a:srgbClr val="5F5F5F"/>
                </a:solidFill>
                <a:latin typeface="+mn-lt"/>
              </a:rPr>
              <a:t>команда</a:t>
            </a:r>
            <a:endParaRPr lang="en-US" sz="2000" dirty="0">
              <a:solidFill>
                <a:srgbClr val="5F5F5F"/>
              </a:solidFill>
              <a:latin typeface="+mn-lt"/>
            </a:endParaRPr>
          </a:p>
        </p:txBody>
      </p:sp>
      <p:sp>
        <p:nvSpPr>
          <p:cNvPr id="83974" name="Rectangle 17"/>
          <p:cNvSpPr>
            <a:spLocks noChangeArrowheads="1"/>
          </p:cNvSpPr>
          <p:nvPr/>
        </p:nvSpPr>
        <p:spPr bwMode="gray">
          <a:xfrm>
            <a:off x="4648918" y="2852005"/>
            <a:ext cx="4205287" cy="4937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p>
            <a:r>
              <a:rPr lang="ru-RU" sz="3200" dirty="0" smtClean="0">
                <a:solidFill>
                  <a:schemeClr val="accent1"/>
                </a:solidFill>
              </a:rPr>
              <a:t>С</a:t>
            </a:r>
            <a:r>
              <a:rPr lang="en-US" sz="3200" dirty="0" smtClean="0">
                <a:solidFill>
                  <a:schemeClr val="accent1"/>
                </a:solidFill>
              </a:rPr>
              <a:t> </a:t>
            </a:r>
            <a:r>
              <a:rPr lang="en-US" sz="3200" dirty="0">
                <a:solidFill>
                  <a:schemeClr val="accent1"/>
                </a:solidFill>
              </a:rPr>
              <a:t>API</a:t>
            </a:r>
          </a:p>
        </p:txBody>
      </p:sp>
      <p:sp>
        <p:nvSpPr>
          <p:cNvPr id="83975" name="Content Placeholder 2"/>
          <p:cNvSpPr txBox="1">
            <a:spLocks/>
          </p:cNvSpPr>
          <p:nvPr/>
        </p:nvSpPr>
        <p:spPr bwMode="gray">
          <a:xfrm>
            <a:off x="4463180" y="5074505"/>
            <a:ext cx="4661770" cy="98488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lvl1pPr marL="228600" indent="-2286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lnSpc>
                <a:spcPct val="90000"/>
              </a:lnSpc>
              <a:spcBef>
                <a:spcPct val="50000"/>
              </a:spcBef>
              <a:buClr>
                <a:schemeClr val="tx2"/>
              </a:buClr>
              <a:buFont typeface="Wingdings" charset="0"/>
              <a:buChar char="§"/>
            </a:pPr>
            <a:r>
              <a:rPr lang="ru-RU" sz="2000" dirty="0" smtClean="0">
                <a:solidFill>
                  <a:srgbClr val="5F5F5F"/>
                </a:solidFill>
                <a:latin typeface="+mn-lt"/>
              </a:rPr>
              <a:t>Уменьшает </a:t>
            </a:r>
            <a:r>
              <a:rPr lang="en-US" sz="2000" dirty="0" smtClean="0">
                <a:solidFill>
                  <a:srgbClr val="5F5F5F"/>
                </a:solidFill>
                <a:latin typeface="+mn-lt"/>
              </a:rPr>
              <a:t>SCSI </a:t>
            </a:r>
            <a:r>
              <a:rPr lang="ru-RU" sz="2000" dirty="0" smtClean="0">
                <a:solidFill>
                  <a:srgbClr val="5F5F5F"/>
                </a:solidFill>
                <a:latin typeface="+mn-lt"/>
              </a:rPr>
              <a:t>резервирования</a:t>
            </a:r>
            <a:endParaRPr lang="en-US" sz="2000" dirty="0">
              <a:solidFill>
                <a:srgbClr val="5F5F5F"/>
              </a:solidFill>
              <a:latin typeface="+mn-lt"/>
            </a:endParaRPr>
          </a:p>
          <a:p>
            <a:pPr eaLnBrk="1" hangingPunct="1">
              <a:lnSpc>
                <a:spcPct val="90000"/>
              </a:lnSpc>
              <a:spcBef>
                <a:spcPct val="50000"/>
              </a:spcBef>
              <a:buClr>
                <a:schemeClr val="tx2"/>
              </a:buClr>
              <a:buFont typeface="Wingdings" charset="0"/>
              <a:buChar char="§"/>
            </a:pPr>
            <a:r>
              <a:rPr lang="ru-RU" sz="2000" dirty="0" smtClean="0">
                <a:solidFill>
                  <a:srgbClr val="5F5F5F"/>
                </a:solidFill>
                <a:latin typeface="+mn-lt"/>
              </a:rPr>
              <a:t>Позволяет делать больше изменений метаданных</a:t>
            </a:r>
            <a:endParaRPr lang="en-US" sz="2000" dirty="0">
              <a:solidFill>
                <a:srgbClr val="5F5F5F"/>
              </a:solidFill>
              <a:latin typeface="+mn-lt"/>
            </a:endParaRPr>
          </a:p>
        </p:txBody>
      </p:sp>
      <p:sp>
        <p:nvSpPr>
          <p:cNvPr id="83976" name="Rectangle 19"/>
          <p:cNvSpPr>
            <a:spLocks noChangeArrowheads="1"/>
          </p:cNvSpPr>
          <p:nvPr/>
        </p:nvSpPr>
        <p:spPr bwMode="gray">
          <a:xfrm>
            <a:off x="4653680" y="4514118"/>
            <a:ext cx="4205288" cy="492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p>
            <a:r>
              <a:rPr lang="ru-RU" sz="3200" dirty="0" smtClean="0">
                <a:solidFill>
                  <a:schemeClr val="accent1"/>
                </a:solidFill>
              </a:rPr>
              <a:t>Улучшения</a:t>
            </a:r>
            <a:endParaRPr lang="en-US" sz="3200" dirty="0">
              <a:solidFill>
                <a:schemeClr val="accent1"/>
              </a:solidFill>
            </a:endParaRPr>
          </a:p>
        </p:txBody>
      </p:sp>
      <p:grpSp>
        <p:nvGrpSpPr>
          <p:cNvPr id="2" name="Group 29"/>
          <p:cNvGrpSpPr>
            <a:grpSpLocks/>
          </p:cNvGrpSpPr>
          <p:nvPr/>
        </p:nvGrpSpPr>
        <p:grpSpPr bwMode="auto">
          <a:xfrm>
            <a:off x="551150" y="2272303"/>
            <a:ext cx="1446212" cy="720725"/>
            <a:chOff x="459465" y="2373250"/>
            <a:chExt cx="1445382" cy="720301"/>
          </a:xfrm>
        </p:grpSpPr>
        <p:pic>
          <p:nvPicPr>
            <p:cNvPr id="83995" name="Picture 17" descr="ICON_VM_basic_flat_R2_Q408.png"/>
            <p:cNvPicPr>
              <a:picLocks noChangeAspect="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543582" y="2383301"/>
              <a:ext cx="327626" cy="32762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3996" name="Picture 630" descr="server"/>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gray">
            <a:xfrm>
              <a:off x="459465" y="2776666"/>
              <a:ext cx="1445382" cy="31688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3997" name="Picture 17" descr="ICON_VM_basic_flat_R2_Q408.png"/>
            <p:cNvPicPr>
              <a:picLocks noChangeAspect="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981555" y="2373250"/>
              <a:ext cx="327626" cy="32762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3998" name="Picture 17" descr="ICON_VM_basic_flat_R2_Q408.png"/>
            <p:cNvPicPr>
              <a:picLocks noChangeAspect="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1419528" y="2373250"/>
              <a:ext cx="327626" cy="32762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grpSp>
        <p:nvGrpSpPr>
          <p:cNvPr id="3" name="Group 44"/>
          <p:cNvGrpSpPr>
            <a:grpSpLocks/>
          </p:cNvGrpSpPr>
          <p:nvPr/>
        </p:nvGrpSpPr>
        <p:grpSpPr bwMode="auto">
          <a:xfrm>
            <a:off x="2679987" y="2262778"/>
            <a:ext cx="1444625" cy="719137"/>
            <a:chOff x="2546243" y="2363199"/>
            <a:chExt cx="1445382" cy="720301"/>
          </a:xfrm>
        </p:grpSpPr>
        <p:pic>
          <p:nvPicPr>
            <p:cNvPr id="83991" name="Picture 630" descr="server"/>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gray">
            <a:xfrm>
              <a:off x="2546243" y="2766615"/>
              <a:ext cx="1445382" cy="31688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3992" name="Picture 17" descr="ICON_VM_basic_flat_R2_Q408.png"/>
            <p:cNvPicPr>
              <a:picLocks noChangeAspect="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2645127" y="2373250"/>
              <a:ext cx="327626" cy="32762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3993" name="Picture 17" descr="ICON_VM_basic_flat_R2_Q408.png"/>
            <p:cNvPicPr>
              <a:picLocks noChangeAspect="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3083100" y="2363199"/>
              <a:ext cx="327626" cy="32762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3994" name="Picture 17" descr="ICON_VM_basic_flat_R2_Q408.png"/>
            <p:cNvPicPr>
              <a:picLocks noChangeAspect="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3521073" y="2363199"/>
              <a:ext cx="327626" cy="32762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pic>
        <p:nvPicPr>
          <p:cNvPr id="83979" name="Picture 53" descr="disc green"/>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gray">
          <a:xfrm>
            <a:off x="551150" y="3810590"/>
            <a:ext cx="1446212" cy="13668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3980" name="Picture 54" descr="disc green"/>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gray">
          <a:xfrm>
            <a:off x="2678400" y="3815353"/>
            <a:ext cx="1447800" cy="136683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83981" name="Rectangle 55"/>
          <p:cNvSpPr>
            <a:spLocks noChangeArrowheads="1"/>
          </p:cNvSpPr>
          <p:nvPr/>
        </p:nvSpPr>
        <p:spPr bwMode="gray">
          <a:xfrm>
            <a:off x="522575" y="5374278"/>
            <a:ext cx="1503362" cy="492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nchor="ctr">
            <a:spAutoFit/>
          </a:bodyPr>
          <a:lstStyle/>
          <a:p>
            <a:pPr algn="ctr"/>
            <a:r>
              <a:rPr lang="ru-RU" sz="3200" dirty="0" smtClean="0">
                <a:solidFill>
                  <a:schemeClr val="accent1"/>
                </a:solidFill>
              </a:rPr>
              <a:t>Без</a:t>
            </a:r>
            <a:endParaRPr lang="en-US" sz="3200" dirty="0">
              <a:solidFill>
                <a:schemeClr val="accent1"/>
              </a:solidFill>
            </a:endParaRPr>
          </a:p>
        </p:txBody>
      </p:sp>
      <p:sp>
        <p:nvSpPr>
          <p:cNvPr id="83982" name="Rectangle 56"/>
          <p:cNvSpPr>
            <a:spLocks noChangeArrowheads="1"/>
          </p:cNvSpPr>
          <p:nvPr/>
        </p:nvSpPr>
        <p:spPr bwMode="gray">
          <a:xfrm>
            <a:off x="2651412" y="5374278"/>
            <a:ext cx="1501775" cy="492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nchor="ctr">
            <a:spAutoFit/>
          </a:bodyPr>
          <a:lstStyle/>
          <a:p>
            <a:pPr algn="ctr"/>
            <a:r>
              <a:rPr lang="ru-RU" sz="3200" dirty="0" smtClean="0">
                <a:solidFill>
                  <a:schemeClr val="accent1"/>
                </a:solidFill>
              </a:rPr>
              <a:t>С</a:t>
            </a:r>
            <a:endParaRPr lang="en-US" sz="3200" dirty="0">
              <a:solidFill>
                <a:schemeClr val="accent1"/>
              </a:solidFill>
            </a:endParaRPr>
          </a:p>
        </p:txBody>
      </p:sp>
      <p:cxnSp>
        <p:nvCxnSpPr>
          <p:cNvPr id="58" name="Straight Connector 57"/>
          <p:cNvCxnSpPr/>
          <p:nvPr/>
        </p:nvCxnSpPr>
        <p:spPr>
          <a:xfrm rot="5400000">
            <a:off x="864681" y="3401809"/>
            <a:ext cx="819150" cy="1588"/>
          </a:xfrm>
          <a:prstGeom prst="line">
            <a:avLst/>
          </a:prstGeom>
        </p:spPr>
        <p:style>
          <a:lnRef idx="2">
            <a:schemeClr val="accent1"/>
          </a:lnRef>
          <a:fillRef idx="0">
            <a:schemeClr val="accent1"/>
          </a:fillRef>
          <a:effectRef idx="1">
            <a:schemeClr val="accent1"/>
          </a:effectRef>
          <a:fontRef idx="minor">
            <a:schemeClr val="tx1"/>
          </a:fontRef>
        </p:style>
      </p:cxnSp>
      <p:cxnSp>
        <p:nvCxnSpPr>
          <p:cNvPr id="59" name="Straight Connector 58"/>
          <p:cNvCxnSpPr/>
          <p:nvPr/>
        </p:nvCxnSpPr>
        <p:spPr>
          <a:xfrm rot="5400000">
            <a:off x="2986375" y="3399428"/>
            <a:ext cx="833437" cy="1587"/>
          </a:xfrm>
          <a:prstGeom prst="line">
            <a:avLst/>
          </a:prstGeom>
        </p:spPr>
        <p:style>
          <a:lnRef idx="2">
            <a:schemeClr val="accent1"/>
          </a:lnRef>
          <a:fillRef idx="0">
            <a:schemeClr val="accent1"/>
          </a:fillRef>
          <a:effectRef idx="1">
            <a:schemeClr val="accent1"/>
          </a:effectRef>
          <a:fontRef idx="minor">
            <a:schemeClr val="tx1"/>
          </a:fontRef>
        </p:style>
      </p:cxnSp>
      <p:sp>
        <p:nvSpPr>
          <p:cNvPr id="80" name="Magnetic Disk 79"/>
          <p:cNvSpPr/>
          <p:nvPr/>
        </p:nvSpPr>
        <p:spPr>
          <a:xfrm>
            <a:off x="801975" y="4299540"/>
            <a:ext cx="944562" cy="339725"/>
          </a:xfrm>
          <a:prstGeom prst="flowChartMagneticDisk">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r>
              <a:rPr lang="en-US">
                <a:solidFill>
                  <a:srgbClr val="000000"/>
                </a:solidFill>
                <a:latin typeface="MetaNormalLF-Roman" charset="0"/>
                <a:ea typeface="ＭＳ Ｐゴシック" charset="0"/>
                <a:cs typeface="Arial" charset="0"/>
              </a:rPr>
              <a:t>vmdk1</a:t>
            </a:r>
          </a:p>
        </p:txBody>
      </p:sp>
      <p:sp>
        <p:nvSpPr>
          <p:cNvPr id="81" name="Magnetic Disk 80"/>
          <p:cNvSpPr/>
          <p:nvPr/>
        </p:nvSpPr>
        <p:spPr>
          <a:xfrm>
            <a:off x="801975" y="4702765"/>
            <a:ext cx="944562" cy="339725"/>
          </a:xfrm>
          <a:prstGeom prst="flowChartMagneticDisk">
            <a:avLst/>
          </a:prstGeom>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a:solidFill>
                  <a:srgbClr val="000000"/>
                </a:solidFill>
                <a:latin typeface="MetaNormalLF-Roman" charset="0"/>
                <a:ea typeface="ＭＳ Ｐゴシック" charset="0"/>
                <a:cs typeface="Arial" charset="0"/>
              </a:rPr>
              <a:t>vmdk2</a:t>
            </a:r>
          </a:p>
        </p:txBody>
      </p:sp>
      <p:sp>
        <p:nvSpPr>
          <p:cNvPr id="82" name="Magnetic Disk 81"/>
          <p:cNvSpPr/>
          <p:nvPr/>
        </p:nvSpPr>
        <p:spPr>
          <a:xfrm>
            <a:off x="2930812" y="4304303"/>
            <a:ext cx="944563" cy="339725"/>
          </a:xfrm>
          <a:prstGeom prst="flowChartMagneticDisk">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r>
              <a:rPr lang="en-US" dirty="0">
                <a:solidFill>
                  <a:srgbClr val="5F5F5F"/>
                </a:solidFill>
                <a:latin typeface="MetaNormalLF-Roman" charset="0"/>
                <a:ea typeface="ＭＳ Ｐゴシック" charset="0"/>
                <a:cs typeface="Arial" charset="0"/>
              </a:rPr>
              <a:t>vmdk1</a:t>
            </a:r>
          </a:p>
        </p:txBody>
      </p:sp>
      <p:sp>
        <p:nvSpPr>
          <p:cNvPr id="83" name="Magnetic Disk 82"/>
          <p:cNvSpPr/>
          <p:nvPr/>
        </p:nvSpPr>
        <p:spPr>
          <a:xfrm>
            <a:off x="2930812" y="4707528"/>
            <a:ext cx="944563" cy="339725"/>
          </a:xfrm>
          <a:prstGeom prst="flowChartMagneticDisk">
            <a:avLst/>
          </a:prstGeom>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dirty="0">
                <a:solidFill>
                  <a:srgbClr val="5F5F5F"/>
                </a:solidFill>
                <a:latin typeface="MetaNormalLF-Roman" charset="0"/>
                <a:ea typeface="ＭＳ Ｐゴシック" charset="0"/>
                <a:cs typeface="Arial" charset="0"/>
              </a:rPr>
              <a:t>vmdk2</a:t>
            </a:r>
          </a:p>
        </p:txBody>
      </p:sp>
      <p:pic>
        <p:nvPicPr>
          <p:cNvPr id="84" name="Picture 83" descr="lock.png"/>
          <p:cNvPicPr>
            <a:picLocks noChangeAspect="1"/>
          </p:cNvPicPr>
          <p:nvPr/>
        </p:nvPicPr>
        <p:blipFill>
          <a:blip r:embed="rId6" cstate="print">
            <a:extLst>
              <a:ext uri="{28A0092B-C50C-407E-A947-70E740481C1C}">
                <a14:useLocalDpi xmlns="" xmlns:a14="http://schemas.microsoft.com/office/drawing/2010/main" val="0"/>
              </a:ext>
            </a:extLst>
          </a:blip>
          <a:srcRect/>
          <a:stretch>
            <a:fillRect/>
          </a:stretch>
        </p:blipFill>
        <p:spPr bwMode="gray">
          <a:xfrm>
            <a:off x="784512" y="3728040"/>
            <a:ext cx="898525" cy="14208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5" name="Picture 84" descr="lock.png"/>
          <p:cNvPicPr>
            <a:picLocks noChangeAspect="1"/>
          </p:cNvPicPr>
          <p:nvPr/>
        </p:nvPicPr>
        <p:blipFill>
          <a:blip r:embed="rId6" cstate="print">
            <a:extLst>
              <a:ext uri="{28A0092B-C50C-407E-A947-70E740481C1C}">
                <a14:useLocalDpi xmlns="" xmlns:a14="http://schemas.microsoft.com/office/drawing/2010/main" val="0"/>
              </a:ext>
            </a:extLst>
          </a:blip>
          <a:srcRect/>
          <a:stretch>
            <a:fillRect/>
          </a:stretch>
        </p:blipFill>
        <p:spPr bwMode="gray">
          <a:xfrm>
            <a:off x="3678525" y="4170953"/>
            <a:ext cx="304800" cy="482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1013071036"/>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84"/>
                                        </p:tgtEl>
                                        <p:attrNameLst>
                                          <p:attrName>style.visibility</p:attrName>
                                        </p:attrNameLst>
                                      </p:cBhvr>
                                      <p:to>
                                        <p:strVal val="visible"/>
                                      </p:to>
                                    </p:set>
                                    <p:animEffect transition="in" filter="fade">
                                      <p:cBhvr>
                                        <p:cTn id="7" dur="1000"/>
                                        <p:tgtEl>
                                          <p:spTgt spid="84"/>
                                        </p:tgtEl>
                                      </p:cBhvr>
                                    </p:animEffect>
                                  </p:childTnLst>
                                </p:cTn>
                              </p:par>
                            </p:childTnLst>
                          </p:cTn>
                        </p:par>
                        <p:par>
                          <p:cTn id="8" fill="hold" nodeType="afterGroup">
                            <p:stCondLst>
                              <p:cond delay="1000"/>
                            </p:stCondLst>
                            <p:childTnLst>
                              <p:par>
                                <p:cTn id="9" presetID="10" presetClass="entr" presetSubtype="0" fill="hold" nodeType="afterEffect">
                                  <p:stCondLst>
                                    <p:cond delay="0"/>
                                  </p:stCondLst>
                                  <p:childTnLst>
                                    <p:set>
                                      <p:cBhvr>
                                        <p:cTn id="10" dur="1" fill="hold">
                                          <p:stCondLst>
                                            <p:cond delay="0"/>
                                          </p:stCondLst>
                                        </p:cTn>
                                        <p:tgtEl>
                                          <p:spTgt spid="85"/>
                                        </p:tgtEl>
                                        <p:attrNameLst>
                                          <p:attrName>style.visibility</p:attrName>
                                        </p:attrNameLst>
                                      </p:cBhvr>
                                      <p:to>
                                        <p:strVal val="visible"/>
                                      </p:to>
                                    </p:set>
                                    <p:animEffect transition="in" filter="fade">
                                      <p:cBhvr>
                                        <p:cTn id="11" dur="1000"/>
                                        <p:tgtEl>
                                          <p:spTgt spid="85"/>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83976"/>
                                        </p:tgtEl>
                                        <p:attrNameLst>
                                          <p:attrName>style.visibility</p:attrName>
                                        </p:attrNameLst>
                                      </p:cBhvr>
                                      <p:to>
                                        <p:strVal val="visible"/>
                                      </p:to>
                                    </p:set>
                                  </p:childTnLst>
                                </p:cTn>
                              </p:par>
                              <p:par>
                                <p:cTn id="16" presetID="1" presetClass="entr" presetSubtype="0" fill="hold" grpId="0" nodeType="withEffect">
                                  <p:stCondLst>
                                    <p:cond delay="0"/>
                                  </p:stCondLst>
                                  <p:childTnLst>
                                    <p:set>
                                      <p:cBhvr>
                                        <p:cTn id="17" dur="1" fill="hold">
                                          <p:stCondLst>
                                            <p:cond delay="0"/>
                                          </p:stCondLst>
                                        </p:cTn>
                                        <p:tgtEl>
                                          <p:spTgt spid="8397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75" grpId="0"/>
      <p:bldP spid="8397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381000" y="663575"/>
            <a:ext cx="8683625" cy="387350"/>
          </a:xfrm>
        </p:spPr>
        <p:txBody>
          <a:bodyPr/>
          <a:lstStyle/>
          <a:p>
            <a:pPr eaLnBrk="1" hangingPunct="1"/>
            <a:r>
              <a:rPr lang="en-US" sz="2800" dirty="0" err="1" smtClean="0"/>
              <a:t>vSphere</a:t>
            </a:r>
            <a:r>
              <a:rPr lang="en-US" sz="2800" dirty="0" smtClean="0"/>
              <a:t> 5 – </a:t>
            </a:r>
            <a:r>
              <a:rPr lang="ru-RU" sz="2800" dirty="0" smtClean="0"/>
              <a:t>Возвращение (рекламация) пространства</a:t>
            </a:r>
            <a:endParaRPr lang="en-US" sz="2800" dirty="0" smtClean="0"/>
          </a:p>
        </p:txBody>
      </p:sp>
      <p:sp>
        <p:nvSpPr>
          <p:cNvPr id="28" name="Content Placeholder 4"/>
          <p:cNvSpPr txBox="1">
            <a:spLocks/>
          </p:cNvSpPr>
          <p:nvPr/>
        </p:nvSpPr>
        <p:spPr bwMode="auto">
          <a:xfrm>
            <a:off x="366713" y="1260475"/>
            <a:ext cx="4662487" cy="4587875"/>
          </a:xfrm>
          <a:prstGeom prst="rect">
            <a:avLst/>
          </a:prstGeom>
          <a:noFill/>
          <a:ln w="9525">
            <a:noFill/>
            <a:miter lim="800000"/>
            <a:headEnd/>
            <a:tailEnd/>
          </a:ln>
        </p:spPr>
        <p:txBody>
          <a:bodyPr lIns="0" tIns="0" rIns="0" bIns="0"/>
          <a:lstStyle/>
          <a:p>
            <a:pPr marL="228600" indent="-228600">
              <a:spcBef>
                <a:spcPts val="1200"/>
              </a:spcBef>
              <a:buClr>
                <a:schemeClr val="tx2"/>
              </a:buClr>
              <a:buFont typeface="Arial" charset="0"/>
              <a:buChar char="•"/>
            </a:pPr>
            <a:r>
              <a:rPr lang="ru-RU" sz="2200" dirty="0" smtClean="0">
                <a:solidFill>
                  <a:schemeClr val="tx1"/>
                </a:solidFill>
              </a:rPr>
              <a:t>Без</a:t>
            </a:r>
            <a:r>
              <a:rPr lang="en-US" sz="2200" dirty="0" smtClean="0">
                <a:solidFill>
                  <a:schemeClr val="tx1"/>
                </a:solidFill>
              </a:rPr>
              <a:t> </a:t>
            </a:r>
            <a:r>
              <a:rPr lang="en-US" sz="2200" dirty="0">
                <a:solidFill>
                  <a:schemeClr val="tx1"/>
                </a:solidFill>
              </a:rPr>
              <a:t>API</a:t>
            </a:r>
          </a:p>
          <a:p>
            <a:pPr marL="742950" lvl="1" indent="-285750">
              <a:spcBef>
                <a:spcPts val="300"/>
              </a:spcBef>
              <a:buClr>
                <a:schemeClr val="tx2"/>
              </a:buClr>
              <a:buFont typeface="Arial" charset="0"/>
              <a:buChar char="–"/>
            </a:pPr>
            <a:r>
              <a:rPr lang="ru-RU" sz="1400" dirty="0" smtClean="0">
                <a:solidFill>
                  <a:schemeClr val="tx1"/>
                </a:solidFill>
              </a:rPr>
              <a:t>Когда </a:t>
            </a:r>
            <a:r>
              <a:rPr lang="en-US" sz="1400" dirty="0" smtClean="0">
                <a:solidFill>
                  <a:schemeClr val="tx1"/>
                </a:solidFill>
              </a:rPr>
              <a:t>VMFS </a:t>
            </a:r>
            <a:r>
              <a:rPr lang="ru-RU" sz="1400" dirty="0" smtClean="0">
                <a:solidFill>
                  <a:schemeClr val="tx1"/>
                </a:solidFill>
              </a:rPr>
              <a:t>удаляет файл</a:t>
            </a:r>
            <a:r>
              <a:rPr lang="en-US" sz="1400" dirty="0" smtClean="0">
                <a:solidFill>
                  <a:schemeClr val="tx1"/>
                </a:solidFill>
              </a:rPr>
              <a:t>, </a:t>
            </a:r>
            <a:r>
              <a:rPr lang="ru-RU" sz="1400" dirty="0" smtClean="0">
                <a:solidFill>
                  <a:schemeClr val="tx1"/>
                </a:solidFill>
              </a:rPr>
              <a:t>занимаемое место может </a:t>
            </a:r>
            <a:r>
              <a:rPr lang="ru-RU" sz="1400" dirty="0" smtClean="0"/>
              <a:t>быть возвращено в пул в случае </a:t>
            </a:r>
            <a:r>
              <a:rPr lang="en-US" sz="1400" dirty="0" smtClean="0">
                <a:solidFill>
                  <a:schemeClr val="tx1"/>
                </a:solidFill>
              </a:rPr>
              <a:t>SCSI </a:t>
            </a:r>
            <a:r>
              <a:rPr lang="en-US" sz="1400" dirty="0">
                <a:solidFill>
                  <a:schemeClr val="tx1"/>
                </a:solidFill>
              </a:rPr>
              <a:t>WRITE ZERO </a:t>
            </a:r>
            <a:r>
              <a:rPr lang="ru-RU" sz="1400" dirty="0" smtClean="0">
                <a:solidFill>
                  <a:schemeClr val="tx1"/>
                </a:solidFill>
              </a:rPr>
              <a:t>команды относительно блока данных.</a:t>
            </a:r>
            <a:endParaRPr lang="en-US" sz="1400" dirty="0">
              <a:solidFill>
                <a:schemeClr val="tx1"/>
              </a:solidFill>
            </a:endParaRPr>
          </a:p>
          <a:p>
            <a:pPr marL="742950" lvl="1" indent="-285750">
              <a:spcBef>
                <a:spcPts val="300"/>
              </a:spcBef>
              <a:buClr>
                <a:schemeClr val="tx2"/>
              </a:buClr>
              <a:buFont typeface="Arial" charset="0"/>
              <a:buChar char="–"/>
            </a:pPr>
            <a:r>
              <a:rPr lang="ru-RU" sz="1400" dirty="0" smtClean="0">
                <a:solidFill>
                  <a:schemeClr val="tx1"/>
                </a:solidFill>
              </a:rPr>
              <a:t>Если блок был обнулён</a:t>
            </a:r>
            <a:r>
              <a:rPr lang="en-US" sz="1400" dirty="0" smtClean="0">
                <a:solidFill>
                  <a:schemeClr val="tx1"/>
                </a:solidFill>
              </a:rPr>
              <a:t>, </a:t>
            </a:r>
            <a:r>
              <a:rPr lang="ru-RU" sz="1400" dirty="0" smtClean="0">
                <a:solidFill>
                  <a:schemeClr val="tx1"/>
                </a:solidFill>
              </a:rPr>
              <a:t>необходима ручная процедура возвращения </a:t>
            </a:r>
            <a:r>
              <a:rPr lang="ru-RU" sz="1400" dirty="0" smtClean="0"/>
              <a:t>пространства в пул на уровне дискового устройства</a:t>
            </a:r>
            <a:r>
              <a:rPr lang="en-US" sz="1400" dirty="0" smtClean="0">
                <a:solidFill>
                  <a:schemeClr val="tx1"/>
                </a:solidFill>
              </a:rPr>
              <a:t>.</a:t>
            </a:r>
            <a:endParaRPr lang="en-US" sz="1400" dirty="0">
              <a:solidFill>
                <a:schemeClr val="tx1"/>
              </a:solidFill>
            </a:endParaRPr>
          </a:p>
          <a:p>
            <a:pPr marL="228600" indent="-228600">
              <a:spcBef>
                <a:spcPts val="1200"/>
              </a:spcBef>
              <a:buClr>
                <a:schemeClr val="tx2"/>
              </a:buClr>
              <a:buFont typeface="Arial" charset="0"/>
              <a:buChar char="•"/>
            </a:pPr>
            <a:r>
              <a:rPr lang="ru-RU" sz="2200" dirty="0" smtClean="0">
                <a:solidFill>
                  <a:schemeClr val="tx1"/>
                </a:solidFill>
              </a:rPr>
              <a:t>С</a:t>
            </a:r>
            <a:r>
              <a:rPr lang="en-US" sz="2200" dirty="0" smtClean="0">
                <a:solidFill>
                  <a:schemeClr val="tx1"/>
                </a:solidFill>
              </a:rPr>
              <a:t> </a:t>
            </a:r>
            <a:r>
              <a:rPr lang="en-US" sz="2200" dirty="0">
                <a:solidFill>
                  <a:schemeClr val="tx1"/>
                </a:solidFill>
              </a:rPr>
              <a:t>API</a:t>
            </a:r>
          </a:p>
          <a:p>
            <a:pPr marL="742950" lvl="1" indent="-285750">
              <a:spcBef>
                <a:spcPts val="300"/>
              </a:spcBef>
              <a:buClr>
                <a:schemeClr val="tx2"/>
              </a:buClr>
              <a:buFont typeface="Arial" charset="0"/>
              <a:buChar char="–"/>
            </a:pPr>
            <a:r>
              <a:rPr lang="ru-RU" sz="1400" dirty="0" smtClean="0">
                <a:solidFill>
                  <a:schemeClr val="tx1"/>
                </a:solidFill>
              </a:rPr>
              <a:t>Вместо </a:t>
            </a:r>
            <a:r>
              <a:rPr lang="en-US" sz="1400" dirty="0" smtClean="0">
                <a:solidFill>
                  <a:schemeClr val="tx1"/>
                </a:solidFill>
              </a:rPr>
              <a:t>SCSI </a:t>
            </a:r>
            <a:r>
              <a:rPr lang="en-US" sz="1400" dirty="0">
                <a:solidFill>
                  <a:schemeClr val="tx1"/>
                </a:solidFill>
              </a:rPr>
              <a:t>WRITE </a:t>
            </a:r>
            <a:r>
              <a:rPr lang="en-US" sz="1400" dirty="0" smtClean="0">
                <a:solidFill>
                  <a:schemeClr val="tx1"/>
                </a:solidFill>
              </a:rPr>
              <a:t>ZERO</a:t>
            </a:r>
            <a:r>
              <a:rPr lang="ru-RU" sz="1400" dirty="0" smtClean="0">
                <a:solidFill>
                  <a:schemeClr val="tx1"/>
                </a:solidFill>
              </a:rPr>
              <a:t> применяется </a:t>
            </a:r>
            <a:r>
              <a:rPr lang="en-US" sz="1400" dirty="0" smtClean="0">
                <a:solidFill>
                  <a:schemeClr val="tx1"/>
                </a:solidFill>
              </a:rPr>
              <a:t>SCSI UNMAP.</a:t>
            </a:r>
            <a:endParaRPr lang="en-US" sz="1400" dirty="0">
              <a:solidFill>
                <a:schemeClr val="tx1"/>
              </a:solidFill>
            </a:endParaRPr>
          </a:p>
          <a:p>
            <a:pPr marL="742950" lvl="1" indent="-285750">
              <a:spcBef>
                <a:spcPts val="300"/>
              </a:spcBef>
              <a:buClr>
                <a:schemeClr val="tx2"/>
              </a:buClr>
              <a:buFont typeface="Arial" charset="0"/>
              <a:buChar char="–"/>
            </a:pPr>
            <a:r>
              <a:rPr lang="ru-RU" sz="1400" dirty="0" smtClean="0">
                <a:solidFill>
                  <a:schemeClr val="tx1"/>
                </a:solidFill>
              </a:rPr>
              <a:t>Массив автоматически отпускает блоки для владения пула</a:t>
            </a:r>
            <a:r>
              <a:rPr lang="en-US" sz="1400" dirty="0" smtClean="0">
                <a:solidFill>
                  <a:schemeClr val="tx1"/>
                </a:solidFill>
              </a:rPr>
              <a:t>.</a:t>
            </a:r>
            <a:endParaRPr lang="en-US" sz="1400" dirty="0">
              <a:solidFill>
                <a:schemeClr val="tx1"/>
              </a:solidFill>
            </a:endParaRPr>
          </a:p>
          <a:p>
            <a:pPr marL="742950" lvl="1" indent="-285750">
              <a:spcBef>
                <a:spcPts val="300"/>
              </a:spcBef>
              <a:buClr>
                <a:schemeClr val="tx2"/>
              </a:buClr>
              <a:buFont typeface="Arial" charset="0"/>
              <a:buChar char="–"/>
            </a:pPr>
            <a:r>
              <a:rPr lang="ru-RU" sz="1400" dirty="0" smtClean="0">
                <a:solidFill>
                  <a:schemeClr val="tx1"/>
                </a:solidFill>
              </a:rPr>
              <a:t>Используется при каждом </a:t>
            </a:r>
            <a:r>
              <a:rPr lang="en-US" sz="1400" dirty="0" smtClean="0">
                <a:solidFill>
                  <a:schemeClr val="tx1"/>
                </a:solidFill>
              </a:rPr>
              <a:t>VMFS </a:t>
            </a:r>
            <a:r>
              <a:rPr lang="ru-RU" sz="1400" dirty="0" smtClean="0">
                <a:solidFill>
                  <a:schemeClr val="tx1"/>
                </a:solidFill>
              </a:rPr>
              <a:t>удалении</a:t>
            </a:r>
            <a:r>
              <a:rPr lang="en-US" sz="1400" dirty="0" smtClean="0">
                <a:solidFill>
                  <a:schemeClr val="tx1"/>
                </a:solidFill>
              </a:rPr>
              <a:t> </a:t>
            </a:r>
            <a:r>
              <a:rPr lang="en-US" sz="1400" dirty="0">
                <a:solidFill>
                  <a:schemeClr val="tx1"/>
                </a:solidFill>
              </a:rPr>
              <a:t>(</a:t>
            </a:r>
            <a:r>
              <a:rPr lang="en-US" sz="1400" dirty="0" err="1">
                <a:solidFill>
                  <a:schemeClr val="tx1"/>
                </a:solidFill>
              </a:rPr>
              <a:t>svMotion</a:t>
            </a:r>
            <a:r>
              <a:rPr lang="en-US" sz="1400" dirty="0">
                <a:solidFill>
                  <a:schemeClr val="tx1"/>
                </a:solidFill>
              </a:rPr>
              <a:t>, Delete VM, Delete Snapshot,  Delete)</a:t>
            </a:r>
          </a:p>
          <a:p>
            <a:pPr marL="742950" lvl="1" indent="-285750">
              <a:spcBef>
                <a:spcPts val="300"/>
              </a:spcBef>
              <a:buClr>
                <a:schemeClr val="tx2"/>
              </a:buClr>
              <a:buFont typeface="Arial" charset="0"/>
              <a:buChar char="–"/>
            </a:pPr>
            <a:r>
              <a:rPr lang="ru-RU" sz="1400" dirty="0" smtClean="0">
                <a:solidFill>
                  <a:schemeClr val="tx1"/>
                </a:solidFill>
              </a:rPr>
              <a:t>В </a:t>
            </a:r>
            <a:r>
              <a:rPr lang="en-US" sz="1400" dirty="0" err="1" smtClean="0">
                <a:solidFill>
                  <a:schemeClr val="tx1"/>
                </a:solidFill>
              </a:rPr>
              <a:t>vSphere</a:t>
            </a:r>
            <a:r>
              <a:rPr lang="en-US" sz="1400" dirty="0" smtClean="0">
                <a:solidFill>
                  <a:schemeClr val="tx1"/>
                </a:solidFill>
              </a:rPr>
              <a:t> </a:t>
            </a:r>
            <a:r>
              <a:rPr lang="en-US" sz="1400" dirty="0">
                <a:solidFill>
                  <a:schemeClr val="tx1"/>
                </a:solidFill>
              </a:rPr>
              <a:t>5, SCSI UNMAP </a:t>
            </a:r>
            <a:r>
              <a:rPr lang="ru-RU" sz="1400" dirty="0" smtClean="0">
                <a:solidFill>
                  <a:schemeClr val="tx1"/>
                </a:solidFill>
              </a:rPr>
              <a:t>используется и в других местах вместо </a:t>
            </a:r>
            <a:r>
              <a:rPr lang="en-US" sz="1400" dirty="0" smtClean="0">
                <a:solidFill>
                  <a:schemeClr val="tx1"/>
                </a:solidFill>
              </a:rPr>
              <a:t>SCSI </a:t>
            </a:r>
            <a:r>
              <a:rPr lang="en-US" sz="1400" dirty="0">
                <a:solidFill>
                  <a:schemeClr val="tx1"/>
                </a:solidFill>
              </a:rPr>
              <a:t>WRITE </a:t>
            </a:r>
            <a:r>
              <a:rPr lang="en-US" sz="1400" dirty="0" smtClean="0">
                <a:solidFill>
                  <a:schemeClr val="tx1"/>
                </a:solidFill>
              </a:rPr>
              <a:t>ZERO</a:t>
            </a:r>
            <a:endParaRPr lang="en-US" sz="1400" dirty="0">
              <a:solidFill>
                <a:schemeClr val="tx1"/>
              </a:solidFill>
            </a:endParaRPr>
          </a:p>
        </p:txBody>
      </p:sp>
      <p:pic>
        <p:nvPicPr>
          <p:cNvPr id="27652" name="Picture 4" descr="ICON_VirtTriangle_flat_Q408.png"/>
          <p:cNvPicPr>
            <a:picLocks noChangeAspect="1"/>
          </p:cNvPicPr>
          <p:nvPr/>
        </p:nvPicPr>
        <p:blipFill>
          <a:blip r:embed="rId3" cstate="print"/>
          <a:srcRect/>
          <a:stretch>
            <a:fillRect/>
          </a:stretch>
        </p:blipFill>
        <p:spPr bwMode="auto">
          <a:xfrm>
            <a:off x="6061075" y="4505325"/>
            <a:ext cx="2824163" cy="1076325"/>
          </a:xfrm>
          <a:prstGeom prst="rect">
            <a:avLst/>
          </a:prstGeom>
          <a:noFill/>
          <a:ln w="9525">
            <a:noFill/>
            <a:miter lim="800000"/>
            <a:headEnd/>
            <a:tailEnd/>
          </a:ln>
        </p:spPr>
      </p:pic>
      <p:grpSp>
        <p:nvGrpSpPr>
          <p:cNvPr id="3" name="Group 47"/>
          <p:cNvGrpSpPr>
            <a:grpSpLocks/>
          </p:cNvGrpSpPr>
          <p:nvPr/>
        </p:nvGrpSpPr>
        <p:grpSpPr bwMode="auto">
          <a:xfrm>
            <a:off x="6067425" y="2805113"/>
            <a:ext cx="2863850" cy="436562"/>
            <a:chOff x="7086600" y="3314700"/>
            <a:chExt cx="1600200" cy="800100"/>
          </a:xfrm>
        </p:grpSpPr>
        <p:sp>
          <p:nvSpPr>
            <p:cNvPr id="15" name="Rounded Rectangle 14"/>
            <p:cNvSpPr/>
            <p:nvPr/>
          </p:nvSpPr>
          <p:spPr bwMode="auto">
            <a:xfrm>
              <a:off x="7086600" y="3314700"/>
              <a:ext cx="1600200" cy="800100"/>
            </a:xfrm>
            <a:prstGeom prst="roundRect">
              <a:avLst/>
            </a:prstGeom>
            <a:gradFill>
              <a:gsLst>
                <a:gs pos="0">
                  <a:srgbClr val="0F388A"/>
                </a:gs>
                <a:gs pos="100000">
                  <a:srgbClr val="41739B"/>
                </a:gs>
              </a:gsLst>
            </a:gradFill>
            <a:ln w="12700">
              <a:solidFill>
                <a:srgbClr val="1A448A"/>
              </a:solidFill>
              <a:headEnd type="none" w="med" len="med"/>
              <a:tailEnd type="none" w="med" len="med"/>
            </a:ln>
            <a:effectLst/>
            <a:scene3d>
              <a:camera prst="orthographicFront"/>
              <a:lightRig rig="threePt" dir="t"/>
            </a:scene3d>
            <a:sp3d>
              <a:bevelT w="31750" h="6350"/>
            </a:sp3d>
          </p:spPr>
          <p:style>
            <a:lnRef idx="1">
              <a:schemeClr val="accent4"/>
            </a:lnRef>
            <a:fillRef idx="3">
              <a:schemeClr val="accent4"/>
            </a:fillRef>
            <a:effectRef idx="2">
              <a:schemeClr val="accent4"/>
            </a:effectRef>
            <a:fontRef idx="minor">
              <a:schemeClr val="lt1"/>
            </a:fontRef>
          </p:style>
          <p:txBody>
            <a:bodyPr anchor="ctr"/>
            <a:lstStyle/>
            <a:p>
              <a:pPr>
                <a:buClr>
                  <a:schemeClr val="bg1"/>
                </a:buClr>
                <a:buFont typeface="Wingdings" charset="0"/>
                <a:buNone/>
                <a:defRPr/>
              </a:pPr>
              <a:endParaRPr lang="en-US">
                <a:solidFill>
                  <a:schemeClr val="bg1"/>
                </a:solidFill>
              </a:endParaRPr>
            </a:p>
          </p:txBody>
        </p:sp>
        <p:sp>
          <p:nvSpPr>
            <p:cNvPr id="16" name="Freeform 15"/>
            <p:cNvSpPr/>
            <p:nvPr/>
          </p:nvSpPr>
          <p:spPr bwMode="auto">
            <a:xfrm>
              <a:off x="7086600" y="3320519"/>
              <a:ext cx="1583347" cy="386957"/>
            </a:xfrm>
            <a:custGeom>
              <a:avLst/>
              <a:gdLst>
                <a:gd name="connsiteX0" fmla="*/ 1583448 w 1583448"/>
                <a:gd name="connsiteY0" fmla="*/ 387586 h 387586"/>
                <a:gd name="connsiteX1" fmla="*/ 1583448 w 1583448"/>
                <a:gd name="connsiteY1" fmla="*/ 140191 h 387586"/>
                <a:gd name="connsiteX2" fmla="*/ 1575200 w 1583448"/>
                <a:gd name="connsiteY2" fmla="*/ 82465 h 387586"/>
                <a:gd name="connsiteX3" fmla="*/ 1575200 w 1583448"/>
                <a:gd name="connsiteY3" fmla="*/ 82465 h 387586"/>
                <a:gd name="connsiteX4" fmla="*/ 1525718 w 1583448"/>
                <a:gd name="connsiteY4" fmla="*/ 8246 h 387586"/>
                <a:gd name="connsiteX5" fmla="*/ 1467988 w 1583448"/>
                <a:gd name="connsiteY5" fmla="*/ 0 h 387586"/>
                <a:gd name="connsiteX6" fmla="*/ 115459 w 1583448"/>
                <a:gd name="connsiteY6" fmla="*/ 0 h 387586"/>
                <a:gd name="connsiteX7" fmla="*/ 57729 w 1583448"/>
                <a:gd name="connsiteY7" fmla="*/ 16493 h 387586"/>
                <a:gd name="connsiteX8" fmla="*/ 57729 w 1583448"/>
                <a:gd name="connsiteY8" fmla="*/ 16493 h 387586"/>
                <a:gd name="connsiteX9" fmla="*/ 8247 w 1583448"/>
                <a:gd name="connsiteY9" fmla="*/ 74218 h 387586"/>
                <a:gd name="connsiteX10" fmla="*/ 8247 w 1583448"/>
                <a:gd name="connsiteY10" fmla="*/ 74218 h 387586"/>
                <a:gd name="connsiteX11" fmla="*/ 0 w 1583448"/>
                <a:gd name="connsiteY11" fmla="*/ 156684 h 387586"/>
                <a:gd name="connsiteX12" fmla="*/ 0 w 1583448"/>
                <a:gd name="connsiteY12" fmla="*/ 156684 h 387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583448" h="387586">
                  <a:moveTo>
                    <a:pt x="1583448" y="387586"/>
                  </a:moveTo>
                  <a:lnTo>
                    <a:pt x="1583448" y="140191"/>
                  </a:lnTo>
                  <a:lnTo>
                    <a:pt x="1575200" y="82465"/>
                  </a:lnTo>
                  <a:lnTo>
                    <a:pt x="1575200" y="82465"/>
                  </a:lnTo>
                  <a:lnTo>
                    <a:pt x="1525718" y="8246"/>
                  </a:lnTo>
                  <a:lnTo>
                    <a:pt x="1467988" y="0"/>
                  </a:lnTo>
                  <a:lnTo>
                    <a:pt x="115459" y="0"/>
                  </a:lnTo>
                  <a:lnTo>
                    <a:pt x="57729" y="16493"/>
                  </a:lnTo>
                  <a:lnTo>
                    <a:pt x="57729" y="16493"/>
                  </a:lnTo>
                  <a:lnTo>
                    <a:pt x="8247" y="74218"/>
                  </a:lnTo>
                  <a:lnTo>
                    <a:pt x="8247" y="74218"/>
                  </a:lnTo>
                  <a:lnTo>
                    <a:pt x="0" y="156684"/>
                  </a:lnTo>
                  <a:lnTo>
                    <a:pt x="0" y="156684"/>
                  </a:lnTo>
                </a:path>
              </a:pathLst>
            </a:custGeom>
            <a:gradFill flip="none" rotWithShape="1">
              <a:gsLst>
                <a:gs pos="0">
                  <a:schemeClr val="bg1">
                    <a:alpha val="12000"/>
                  </a:schemeClr>
                </a:gs>
                <a:gs pos="88000">
                  <a:schemeClr val="bg1">
                    <a:alpha val="0"/>
                  </a:schemeClr>
                </a:gs>
              </a:gsLst>
              <a:lin ang="18000000" scaled="0"/>
              <a:tileRect/>
            </a:gradFill>
            <a:ln w="9525" cap="flat" cmpd="sng" algn="ctr">
              <a:noFill/>
              <a:prstDash val="solid"/>
              <a:round/>
              <a:headEnd type="none" w="med" len="med"/>
              <a:tailEnd type="none" w="med" len="med"/>
            </a:ln>
            <a:effectLst/>
          </p:spPr>
          <p:txBody>
            <a:bodyPr anchor="ctr"/>
            <a:lstStyle/>
            <a:p>
              <a:pPr>
                <a:buClr>
                  <a:schemeClr val="bg1"/>
                </a:buClr>
                <a:buFont typeface="Wingdings" charset="0"/>
                <a:buNone/>
                <a:defRPr/>
              </a:pPr>
              <a:endParaRPr lang="en-US">
                <a:latin typeface="MetaNormalLF-Roman" charset="0"/>
                <a:ea typeface="ＭＳ Ｐゴシック" charset="0"/>
                <a:cs typeface="ＭＳ Ｐゴシック" charset="0"/>
              </a:endParaRPr>
            </a:p>
          </p:txBody>
        </p:sp>
      </p:grpSp>
      <p:pic>
        <p:nvPicPr>
          <p:cNvPr id="27654" name="Picture 2"/>
          <p:cNvPicPr>
            <a:picLocks noChangeAspect="1" noChangeArrowheads="1"/>
          </p:cNvPicPr>
          <p:nvPr/>
        </p:nvPicPr>
        <p:blipFill>
          <a:blip r:embed="rId4" cstate="print"/>
          <a:srcRect/>
          <a:stretch>
            <a:fillRect/>
          </a:stretch>
        </p:blipFill>
        <p:spPr bwMode="auto">
          <a:xfrm>
            <a:off x="6072188" y="2063750"/>
            <a:ext cx="2860675" cy="700088"/>
          </a:xfrm>
          <a:prstGeom prst="rect">
            <a:avLst/>
          </a:prstGeom>
          <a:noFill/>
          <a:ln w="9525">
            <a:noFill/>
            <a:miter lim="800000"/>
            <a:headEnd/>
            <a:tailEnd/>
          </a:ln>
        </p:spPr>
      </p:pic>
      <p:pic>
        <p:nvPicPr>
          <p:cNvPr id="27655" name="Picture 4" descr="ICON_VirtTriangle_flat_Q408.png"/>
          <p:cNvPicPr>
            <a:picLocks noChangeAspect="1"/>
          </p:cNvPicPr>
          <p:nvPr/>
        </p:nvPicPr>
        <p:blipFill>
          <a:blip r:embed="rId3" cstate="print"/>
          <a:srcRect/>
          <a:stretch>
            <a:fillRect/>
          </a:stretch>
        </p:blipFill>
        <p:spPr bwMode="auto">
          <a:xfrm>
            <a:off x="6076950" y="3398838"/>
            <a:ext cx="2825750" cy="995362"/>
          </a:xfrm>
          <a:prstGeom prst="rect">
            <a:avLst/>
          </a:prstGeom>
          <a:noFill/>
          <a:ln w="9525">
            <a:noFill/>
            <a:miter lim="800000"/>
            <a:headEnd/>
            <a:tailEnd/>
          </a:ln>
        </p:spPr>
      </p:pic>
      <p:pic>
        <p:nvPicPr>
          <p:cNvPr id="27656" name="Picture 13" descr="ICON_Storage_1up_Q308.png"/>
          <p:cNvPicPr>
            <a:picLocks noChangeAspect="1"/>
          </p:cNvPicPr>
          <p:nvPr/>
        </p:nvPicPr>
        <p:blipFill>
          <a:blip r:embed="rId5" cstate="print"/>
          <a:srcRect/>
          <a:stretch>
            <a:fillRect/>
          </a:stretch>
        </p:blipFill>
        <p:spPr bwMode="auto">
          <a:xfrm>
            <a:off x="7212013" y="3727450"/>
            <a:ext cx="581025" cy="946150"/>
          </a:xfrm>
          <a:prstGeom prst="rect">
            <a:avLst/>
          </a:prstGeom>
          <a:noFill/>
          <a:ln w="9525">
            <a:noFill/>
            <a:miter lim="800000"/>
            <a:headEnd/>
            <a:tailEnd/>
          </a:ln>
        </p:spPr>
      </p:pic>
      <p:pic>
        <p:nvPicPr>
          <p:cNvPr id="20" name="Picture 15" descr="ICON_VM_basic_flat_R2_Q408.png"/>
          <p:cNvPicPr>
            <a:picLocks noChangeAspect="1"/>
          </p:cNvPicPr>
          <p:nvPr/>
        </p:nvPicPr>
        <p:blipFill>
          <a:blip r:embed="rId6" cstate="print"/>
          <a:srcRect/>
          <a:stretch>
            <a:fillRect/>
          </a:stretch>
        </p:blipFill>
        <p:spPr bwMode="auto">
          <a:xfrm>
            <a:off x="8407400" y="1501775"/>
            <a:ext cx="328613" cy="436563"/>
          </a:xfrm>
          <a:prstGeom prst="rect">
            <a:avLst/>
          </a:prstGeom>
          <a:noFill/>
          <a:ln w="9525">
            <a:noFill/>
            <a:miter lim="800000"/>
            <a:headEnd/>
            <a:tailEnd/>
          </a:ln>
        </p:spPr>
      </p:pic>
      <p:grpSp>
        <p:nvGrpSpPr>
          <p:cNvPr id="4" name="Group 20"/>
          <p:cNvGrpSpPr>
            <a:grpSpLocks/>
          </p:cNvGrpSpPr>
          <p:nvPr/>
        </p:nvGrpSpPr>
        <p:grpSpPr bwMode="auto">
          <a:xfrm>
            <a:off x="8318500" y="2147888"/>
            <a:ext cx="485775" cy="561975"/>
            <a:chOff x="7956033" y="5246063"/>
            <a:chExt cx="823142" cy="724523"/>
          </a:xfrm>
        </p:grpSpPr>
        <p:pic>
          <p:nvPicPr>
            <p:cNvPr id="27686" name="Picture 30" descr="ICON_FileFolder_yellow_Q308"/>
            <p:cNvPicPr>
              <a:picLocks noChangeAspect="1" noChangeArrowheads="1"/>
            </p:cNvPicPr>
            <p:nvPr/>
          </p:nvPicPr>
          <p:blipFill>
            <a:blip r:embed="rId7" cstate="print"/>
            <a:srcRect/>
            <a:stretch>
              <a:fillRect/>
            </a:stretch>
          </p:blipFill>
          <p:spPr bwMode="auto">
            <a:xfrm>
              <a:off x="8048625" y="5246063"/>
              <a:ext cx="606725" cy="568325"/>
            </a:xfrm>
            <a:prstGeom prst="rect">
              <a:avLst/>
            </a:prstGeom>
            <a:noFill/>
            <a:ln w="9525">
              <a:noFill/>
              <a:miter lim="800000"/>
              <a:headEnd/>
              <a:tailEnd/>
            </a:ln>
          </p:spPr>
        </p:pic>
        <p:sp>
          <p:nvSpPr>
            <p:cNvPr id="23" name="Freeform 22"/>
            <p:cNvSpPr/>
            <p:nvPr/>
          </p:nvSpPr>
          <p:spPr bwMode="auto">
            <a:xfrm>
              <a:off x="7956033" y="5693739"/>
              <a:ext cx="823142" cy="276847"/>
            </a:xfrm>
            <a:custGeom>
              <a:avLst/>
              <a:gdLst>
                <a:gd name="connsiteX0" fmla="*/ 1583448 w 1583448"/>
                <a:gd name="connsiteY0" fmla="*/ 387586 h 387586"/>
                <a:gd name="connsiteX1" fmla="*/ 1583448 w 1583448"/>
                <a:gd name="connsiteY1" fmla="*/ 140191 h 387586"/>
                <a:gd name="connsiteX2" fmla="*/ 1575200 w 1583448"/>
                <a:gd name="connsiteY2" fmla="*/ 82465 h 387586"/>
                <a:gd name="connsiteX3" fmla="*/ 1575200 w 1583448"/>
                <a:gd name="connsiteY3" fmla="*/ 82465 h 387586"/>
                <a:gd name="connsiteX4" fmla="*/ 1525718 w 1583448"/>
                <a:gd name="connsiteY4" fmla="*/ 8246 h 387586"/>
                <a:gd name="connsiteX5" fmla="*/ 1467988 w 1583448"/>
                <a:gd name="connsiteY5" fmla="*/ 0 h 387586"/>
                <a:gd name="connsiteX6" fmla="*/ 115459 w 1583448"/>
                <a:gd name="connsiteY6" fmla="*/ 0 h 387586"/>
                <a:gd name="connsiteX7" fmla="*/ 57729 w 1583448"/>
                <a:gd name="connsiteY7" fmla="*/ 16493 h 387586"/>
                <a:gd name="connsiteX8" fmla="*/ 57729 w 1583448"/>
                <a:gd name="connsiteY8" fmla="*/ 16493 h 387586"/>
                <a:gd name="connsiteX9" fmla="*/ 8247 w 1583448"/>
                <a:gd name="connsiteY9" fmla="*/ 74218 h 387586"/>
                <a:gd name="connsiteX10" fmla="*/ 8247 w 1583448"/>
                <a:gd name="connsiteY10" fmla="*/ 74218 h 387586"/>
                <a:gd name="connsiteX11" fmla="*/ 0 w 1583448"/>
                <a:gd name="connsiteY11" fmla="*/ 156684 h 387586"/>
                <a:gd name="connsiteX12" fmla="*/ 0 w 1583448"/>
                <a:gd name="connsiteY12" fmla="*/ 156684 h 387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583448" h="387586">
                  <a:moveTo>
                    <a:pt x="1583448" y="387586"/>
                  </a:moveTo>
                  <a:lnTo>
                    <a:pt x="1583448" y="140191"/>
                  </a:lnTo>
                  <a:lnTo>
                    <a:pt x="1575200" y="82465"/>
                  </a:lnTo>
                  <a:lnTo>
                    <a:pt x="1575200" y="82465"/>
                  </a:lnTo>
                  <a:lnTo>
                    <a:pt x="1525718" y="8246"/>
                  </a:lnTo>
                  <a:lnTo>
                    <a:pt x="1467988" y="0"/>
                  </a:lnTo>
                  <a:lnTo>
                    <a:pt x="115459" y="0"/>
                  </a:lnTo>
                  <a:lnTo>
                    <a:pt x="57729" y="16493"/>
                  </a:lnTo>
                  <a:lnTo>
                    <a:pt x="57729" y="16493"/>
                  </a:lnTo>
                  <a:lnTo>
                    <a:pt x="8247" y="74218"/>
                  </a:lnTo>
                  <a:lnTo>
                    <a:pt x="8247" y="74218"/>
                  </a:lnTo>
                  <a:lnTo>
                    <a:pt x="0" y="156684"/>
                  </a:lnTo>
                  <a:lnTo>
                    <a:pt x="0" y="156684"/>
                  </a:lnTo>
                </a:path>
              </a:pathLst>
            </a:custGeom>
            <a:gradFill flip="none" rotWithShape="1">
              <a:gsLst>
                <a:gs pos="1000">
                  <a:schemeClr val="bg1">
                    <a:alpha val="15000"/>
                  </a:schemeClr>
                </a:gs>
                <a:gs pos="100000">
                  <a:schemeClr val="bg1">
                    <a:alpha val="0"/>
                  </a:schemeClr>
                </a:gs>
              </a:gsLst>
              <a:lin ang="18000000" scaled="0"/>
              <a:tileRect/>
            </a:gradFill>
            <a:ln w="9525" cap="flat" cmpd="sng" algn="ctr">
              <a:noFill/>
              <a:prstDash val="solid"/>
              <a:round/>
              <a:headEnd type="none" w="med" len="med"/>
              <a:tailEnd type="none" w="med" len="med"/>
            </a:ln>
            <a:effectLst/>
          </p:spPr>
          <p:txBody>
            <a:bodyPr lIns="0" tIns="0" rIns="0" bIns="0"/>
            <a:lstStyle/>
            <a:p>
              <a:pPr algn="ctr">
                <a:buFont typeface="Wingdings" charset="0"/>
                <a:buNone/>
                <a:defRPr/>
              </a:pPr>
              <a:r>
                <a:rPr lang="en-US" sz="900" b="1" dirty="0">
                  <a:latin typeface="MetaNormalLF-Roman" charset="0"/>
                  <a:ea typeface="ＭＳ Ｐゴシック" charset="0"/>
                  <a:cs typeface="ＭＳ Ｐゴシック" charset="0"/>
                </a:rPr>
                <a:t>VMDK</a:t>
              </a:r>
            </a:p>
          </p:txBody>
        </p:sp>
      </p:grpSp>
      <p:pic>
        <p:nvPicPr>
          <p:cNvPr id="27659" name="Picture 22" descr="ICON_StorageArray_Q408"/>
          <p:cNvPicPr>
            <a:picLocks noChangeAspect="1" noChangeArrowheads="1"/>
          </p:cNvPicPr>
          <p:nvPr/>
        </p:nvPicPr>
        <p:blipFill>
          <a:blip r:embed="rId8" cstate="print"/>
          <a:srcRect/>
          <a:stretch>
            <a:fillRect/>
          </a:stretch>
        </p:blipFill>
        <p:spPr bwMode="auto">
          <a:xfrm>
            <a:off x="6938963" y="4979988"/>
            <a:ext cx="1090612" cy="1203325"/>
          </a:xfrm>
          <a:prstGeom prst="rect">
            <a:avLst/>
          </a:prstGeom>
          <a:noFill/>
          <a:ln w="9525">
            <a:noFill/>
            <a:miter lim="800000"/>
            <a:headEnd/>
            <a:tailEnd/>
          </a:ln>
        </p:spPr>
      </p:pic>
      <p:sp>
        <p:nvSpPr>
          <p:cNvPr id="27660" name="TextBox 24"/>
          <p:cNvSpPr txBox="1">
            <a:spLocks noChangeArrowheads="1"/>
          </p:cNvSpPr>
          <p:nvPr/>
        </p:nvSpPr>
        <p:spPr bwMode="auto">
          <a:xfrm>
            <a:off x="6208713" y="2162175"/>
            <a:ext cx="1181100" cy="374650"/>
          </a:xfrm>
          <a:prstGeom prst="rect">
            <a:avLst/>
          </a:prstGeom>
          <a:noFill/>
          <a:ln w="9525">
            <a:noFill/>
            <a:miter lim="800000"/>
            <a:headEnd/>
            <a:tailEnd/>
          </a:ln>
        </p:spPr>
        <p:txBody>
          <a:bodyPr>
            <a:spAutoFit/>
          </a:bodyPr>
          <a:lstStyle/>
          <a:p>
            <a:pPr>
              <a:buFont typeface="Wingdings" pitchFamily="2" charset="2"/>
              <a:buNone/>
            </a:pPr>
            <a:r>
              <a:rPr lang="en-US" b="1">
                <a:latin typeface="Arial" charset="0"/>
                <a:cs typeface="Arial" charset="0"/>
              </a:rPr>
              <a:t>VMFS-5</a:t>
            </a:r>
          </a:p>
        </p:txBody>
      </p:sp>
      <p:sp>
        <p:nvSpPr>
          <p:cNvPr id="27661" name="TextBox 25"/>
          <p:cNvSpPr txBox="1">
            <a:spLocks noChangeArrowheads="1"/>
          </p:cNvSpPr>
          <p:nvPr/>
        </p:nvSpPr>
        <p:spPr bwMode="auto">
          <a:xfrm>
            <a:off x="6894513" y="2795588"/>
            <a:ext cx="1179512" cy="276999"/>
          </a:xfrm>
          <a:prstGeom prst="rect">
            <a:avLst/>
          </a:prstGeom>
          <a:noFill/>
          <a:ln w="9525">
            <a:noFill/>
            <a:miter lim="800000"/>
            <a:headEnd/>
            <a:tailEnd/>
          </a:ln>
        </p:spPr>
        <p:txBody>
          <a:bodyPr>
            <a:spAutoFit/>
          </a:bodyPr>
          <a:lstStyle/>
          <a:p>
            <a:pPr algn="ctr">
              <a:buFont typeface="Wingdings" pitchFamily="2" charset="2"/>
              <a:buNone/>
            </a:pPr>
            <a:r>
              <a:rPr lang="ru-RU" sz="1200" b="1" dirty="0" smtClean="0">
                <a:solidFill>
                  <a:schemeClr val="bg1"/>
                </a:solidFill>
                <a:latin typeface="Arial" charset="0"/>
                <a:cs typeface="Arial" charset="0"/>
              </a:rPr>
              <a:t>Экстент</a:t>
            </a:r>
            <a:endParaRPr lang="en-US" sz="1200" b="1" dirty="0">
              <a:solidFill>
                <a:schemeClr val="bg1"/>
              </a:solidFill>
              <a:latin typeface="Arial" charset="0"/>
              <a:cs typeface="Arial" charset="0"/>
            </a:endParaRPr>
          </a:p>
        </p:txBody>
      </p:sp>
      <p:pic>
        <p:nvPicPr>
          <p:cNvPr id="27" name="Picture 15" descr="ICON_VM_basic_flat_R2_Q408.png"/>
          <p:cNvPicPr>
            <a:picLocks noChangeAspect="1"/>
          </p:cNvPicPr>
          <p:nvPr/>
        </p:nvPicPr>
        <p:blipFill>
          <a:blip r:embed="rId9" cstate="print"/>
          <a:srcRect/>
          <a:stretch>
            <a:fillRect/>
          </a:stretch>
        </p:blipFill>
        <p:spPr bwMode="auto">
          <a:xfrm>
            <a:off x="7832725" y="1474788"/>
            <a:ext cx="360363" cy="479425"/>
          </a:xfrm>
          <a:prstGeom prst="rect">
            <a:avLst/>
          </a:prstGeom>
          <a:noFill/>
          <a:ln w="9525">
            <a:noFill/>
            <a:miter lim="800000"/>
            <a:headEnd/>
            <a:tailEnd/>
          </a:ln>
        </p:spPr>
      </p:pic>
      <p:grpSp>
        <p:nvGrpSpPr>
          <p:cNvPr id="5" name="Group 28"/>
          <p:cNvGrpSpPr>
            <a:grpSpLocks/>
          </p:cNvGrpSpPr>
          <p:nvPr/>
        </p:nvGrpSpPr>
        <p:grpSpPr bwMode="auto">
          <a:xfrm>
            <a:off x="7747000" y="2162175"/>
            <a:ext cx="533400" cy="561975"/>
            <a:chOff x="7956033" y="5246063"/>
            <a:chExt cx="823142" cy="724523"/>
          </a:xfrm>
        </p:grpSpPr>
        <p:pic>
          <p:nvPicPr>
            <p:cNvPr id="27682" name="Picture 29" descr="ICON_FileFolder_yellow_Q308"/>
            <p:cNvPicPr>
              <a:picLocks noChangeAspect="1" noChangeArrowheads="1"/>
            </p:cNvPicPr>
            <p:nvPr/>
          </p:nvPicPr>
          <p:blipFill>
            <a:blip r:embed="rId10" cstate="print"/>
            <a:srcRect/>
            <a:stretch>
              <a:fillRect/>
            </a:stretch>
          </p:blipFill>
          <p:spPr bwMode="auto">
            <a:xfrm>
              <a:off x="8048625" y="5246063"/>
              <a:ext cx="606725" cy="568325"/>
            </a:xfrm>
            <a:prstGeom prst="rect">
              <a:avLst/>
            </a:prstGeom>
            <a:noFill/>
            <a:ln w="9525">
              <a:noFill/>
              <a:miter lim="800000"/>
              <a:headEnd/>
              <a:tailEnd/>
            </a:ln>
          </p:spPr>
        </p:pic>
        <p:sp>
          <p:nvSpPr>
            <p:cNvPr id="31" name="Freeform 30"/>
            <p:cNvSpPr/>
            <p:nvPr/>
          </p:nvSpPr>
          <p:spPr bwMode="auto">
            <a:xfrm>
              <a:off x="7956033" y="5693739"/>
              <a:ext cx="823142" cy="276847"/>
            </a:xfrm>
            <a:custGeom>
              <a:avLst/>
              <a:gdLst>
                <a:gd name="connsiteX0" fmla="*/ 1583448 w 1583448"/>
                <a:gd name="connsiteY0" fmla="*/ 387586 h 387586"/>
                <a:gd name="connsiteX1" fmla="*/ 1583448 w 1583448"/>
                <a:gd name="connsiteY1" fmla="*/ 140191 h 387586"/>
                <a:gd name="connsiteX2" fmla="*/ 1575200 w 1583448"/>
                <a:gd name="connsiteY2" fmla="*/ 82465 h 387586"/>
                <a:gd name="connsiteX3" fmla="*/ 1575200 w 1583448"/>
                <a:gd name="connsiteY3" fmla="*/ 82465 h 387586"/>
                <a:gd name="connsiteX4" fmla="*/ 1525718 w 1583448"/>
                <a:gd name="connsiteY4" fmla="*/ 8246 h 387586"/>
                <a:gd name="connsiteX5" fmla="*/ 1467988 w 1583448"/>
                <a:gd name="connsiteY5" fmla="*/ 0 h 387586"/>
                <a:gd name="connsiteX6" fmla="*/ 115459 w 1583448"/>
                <a:gd name="connsiteY6" fmla="*/ 0 h 387586"/>
                <a:gd name="connsiteX7" fmla="*/ 57729 w 1583448"/>
                <a:gd name="connsiteY7" fmla="*/ 16493 h 387586"/>
                <a:gd name="connsiteX8" fmla="*/ 57729 w 1583448"/>
                <a:gd name="connsiteY8" fmla="*/ 16493 h 387586"/>
                <a:gd name="connsiteX9" fmla="*/ 8247 w 1583448"/>
                <a:gd name="connsiteY9" fmla="*/ 74218 h 387586"/>
                <a:gd name="connsiteX10" fmla="*/ 8247 w 1583448"/>
                <a:gd name="connsiteY10" fmla="*/ 74218 h 387586"/>
                <a:gd name="connsiteX11" fmla="*/ 0 w 1583448"/>
                <a:gd name="connsiteY11" fmla="*/ 156684 h 387586"/>
                <a:gd name="connsiteX12" fmla="*/ 0 w 1583448"/>
                <a:gd name="connsiteY12" fmla="*/ 156684 h 387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583448" h="387586">
                  <a:moveTo>
                    <a:pt x="1583448" y="387586"/>
                  </a:moveTo>
                  <a:lnTo>
                    <a:pt x="1583448" y="140191"/>
                  </a:lnTo>
                  <a:lnTo>
                    <a:pt x="1575200" y="82465"/>
                  </a:lnTo>
                  <a:lnTo>
                    <a:pt x="1575200" y="82465"/>
                  </a:lnTo>
                  <a:lnTo>
                    <a:pt x="1525718" y="8246"/>
                  </a:lnTo>
                  <a:lnTo>
                    <a:pt x="1467988" y="0"/>
                  </a:lnTo>
                  <a:lnTo>
                    <a:pt x="115459" y="0"/>
                  </a:lnTo>
                  <a:lnTo>
                    <a:pt x="57729" y="16493"/>
                  </a:lnTo>
                  <a:lnTo>
                    <a:pt x="57729" y="16493"/>
                  </a:lnTo>
                  <a:lnTo>
                    <a:pt x="8247" y="74218"/>
                  </a:lnTo>
                  <a:lnTo>
                    <a:pt x="8247" y="74218"/>
                  </a:lnTo>
                  <a:lnTo>
                    <a:pt x="0" y="156684"/>
                  </a:lnTo>
                  <a:lnTo>
                    <a:pt x="0" y="156684"/>
                  </a:lnTo>
                </a:path>
              </a:pathLst>
            </a:custGeom>
            <a:gradFill flip="none" rotWithShape="1">
              <a:gsLst>
                <a:gs pos="1000">
                  <a:schemeClr val="bg1">
                    <a:alpha val="15000"/>
                  </a:schemeClr>
                </a:gs>
                <a:gs pos="100000">
                  <a:schemeClr val="bg1">
                    <a:alpha val="0"/>
                  </a:schemeClr>
                </a:gs>
              </a:gsLst>
              <a:lin ang="18000000" scaled="0"/>
              <a:tileRect/>
            </a:gradFill>
            <a:ln w="9525" cap="flat" cmpd="sng" algn="ctr">
              <a:noFill/>
              <a:prstDash val="solid"/>
              <a:round/>
              <a:headEnd type="none" w="med" len="med"/>
              <a:tailEnd type="none" w="med" len="med"/>
            </a:ln>
            <a:effectLst/>
          </p:spPr>
          <p:txBody>
            <a:bodyPr lIns="0" tIns="0" rIns="0" bIns="0"/>
            <a:lstStyle/>
            <a:p>
              <a:pPr algn="ctr">
                <a:buFont typeface="Wingdings" charset="0"/>
                <a:buNone/>
                <a:defRPr/>
              </a:pPr>
              <a:r>
                <a:rPr lang="en-US" sz="900" b="1" dirty="0">
                  <a:latin typeface="MetaNormalLF-Roman" charset="0"/>
                  <a:ea typeface="ＭＳ Ｐゴシック" charset="0"/>
                  <a:cs typeface="ＭＳ Ｐゴシック" charset="0"/>
                </a:rPr>
                <a:t>VMDK</a:t>
              </a:r>
            </a:p>
          </p:txBody>
        </p:sp>
      </p:grpSp>
      <p:sp>
        <p:nvSpPr>
          <p:cNvPr id="39" name="Flowchart: Magnetic Disk 38"/>
          <p:cNvSpPr/>
          <p:nvPr/>
        </p:nvSpPr>
        <p:spPr>
          <a:xfrm>
            <a:off x="7245350" y="3733800"/>
            <a:ext cx="555625" cy="1006475"/>
          </a:xfrm>
          <a:prstGeom prst="flowChartMagneticDisk">
            <a:avLst/>
          </a:prstGeom>
          <a:gradFill>
            <a:gsLst>
              <a:gs pos="0">
                <a:schemeClr val="bg1">
                  <a:alpha val="0"/>
                </a:schemeClr>
              </a:gs>
              <a:gs pos="46000">
                <a:schemeClr val="bg1">
                  <a:alpha val="77000"/>
                </a:schemeClr>
              </a:gs>
              <a:gs pos="100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 typeface="Wingdings" charset="0"/>
              <a:buNone/>
              <a:defRPr/>
            </a:pPr>
            <a:endParaRPr lang="en-US"/>
          </a:p>
        </p:txBody>
      </p:sp>
      <p:sp>
        <p:nvSpPr>
          <p:cNvPr id="40" name="Chevron 39"/>
          <p:cNvSpPr/>
          <p:nvPr/>
        </p:nvSpPr>
        <p:spPr>
          <a:xfrm>
            <a:off x="6072188" y="4733925"/>
            <a:ext cx="1450975" cy="339725"/>
          </a:xfrm>
          <a:prstGeom prst="chevron">
            <a:avLst/>
          </a:prstGeom>
          <a:gradFill flip="none" rotWithShape="1">
            <a:gsLst>
              <a:gs pos="0">
                <a:srgbClr val="00B050"/>
              </a:gs>
              <a:gs pos="100000">
                <a:srgbClr val="92D050"/>
              </a:gs>
            </a:gsLst>
            <a:lin ang="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buFont typeface="Wingdings" charset="0"/>
              <a:buNone/>
              <a:defRPr/>
            </a:pPr>
            <a:r>
              <a:rPr lang="ru-RU" sz="1200" b="1" dirty="0" smtClean="0">
                <a:solidFill>
                  <a:schemeClr val="tx1"/>
                </a:solidFill>
                <a:latin typeface="Arial" pitchFamily="34" charset="0"/>
                <a:cs typeface="Arial" pitchFamily="34" charset="0"/>
              </a:rPr>
              <a:t>Утилизация</a:t>
            </a:r>
            <a:endParaRPr lang="en-US" sz="1200" b="1" dirty="0">
              <a:solidFill>
                <a:schemeClr val="tx1"/>
              </a:solidFill>
              <a:latin typeface="Arial" pitchFamily="34" charset="0"/>
              <a:cs typeface="Arial" pitchFamily="34" charset="0"/>
            </a:endParaRPr>
          </a:p>
        </p:txBody>
      </p:sp>
      <p:sp>
        <p:nvSpPr>
          <p:cNvPr id="46" name="Rectangle 45"/>
          <p:cNvSpPr/>
          <p:nvPr/>
        </p:nvSpPr>
        <p:spPr>
          <a:xfrm>
            <a:off x="6072188" y="5073650"/>
            <a:ext cx="2813050" cy="3460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 typeface="Wingdings" charset="0"/>
              <a:buNone/>
              <a:defRPr/>
            </a:pPr>
            <a:r>
              <a:rPr lang="ru-RU" sz="1200" b="1" dirty="0" smtClean="0">
                <a:latin typeface="Arial" pitchFamily="34" charset="0"/>
                <a:cs typeface="Arial" pitchFamily="34" charset="0"/>
              </a:rPr>
              <a:t>Пул хранения </a:t>
            </a:r>
            <a:r>
              <a:rPr lang="en-US" sz="1200" b="1" dirty="0" smtClean="0">
                <a:latin typeface="Arial" pitchFamily="34" charset="0"/>
                <a:cs typeface="Arial" pitchFamily="34" charset="0"/>
              </a:rPr>
              <a:t>(</a:t>
            </a:r>
            <a:r>
              <a:rPr lang="ru-RU" sz="1200" b="1" dirty="0" smtClean="0">
                <a:latin typeface="Arial" pitchFamily="34" charset="0"/>
                <a:cs typeface="Arial" pitchFamily="34" charset="0"/>
              </a:rPr>
              <a:t>свободные блоки</a:t>
            </a:r>
            <a:r>
              <a:rPr lang="en-US" sz="1200" b="1" dirty="0" smtClean="0">
                <a:latin typeface="Arial" pitchFamily="34" charset="0"/>
                <a:cs typeface="Arial" pitchFamily="34" charset="0"/>
              </a:rPr>
              <a:t>)</a:t>
            </a:r>
            <a:endParaRPr lang="en-US" sz="1200" b="1" dirty="0">
              <a:latin typeface="Arial" pitchFamily="34" charset="0"/>
              <a:cs typeface="Arial" pitchFamily="34" charset="0"/>
            </a:endParaRPr>
          </a:p>
        </p:txBody>
      </p:sp>
      <p:sp>
        <p:nvSpPr>
          <p:cNvPr id="49" name="TextBox 48"/>
          <p:cNvSpPr txBox="1">
            <a:spLocks noChangeArrowheads="1"/>
          </p:cNvSpPr>
          <p:nvPr/>
        </p:nvSpPr>
        <p:spPr bwMode="auto">
          <a:xfrm>
            <a:off x="5241925" y="3714750"/>
            <a:ext cx="1316038" cy="155575"/>
          </a:xfrm>
          <a:prstGeom prst="rect">
            <a:avLst/>
          </a:prstGeom>
          <a:solidFill>
            <a:schemeClr val="bg1"/>
          </a:solidFill>
          <a:ln w="9525">
            <a:noFill/>
            <a:miter lim="800000"/>
            <a:headEnd/>
            <a:tailEnd/>
          </a:ln>
        </p:spPr>
        <p:txBody>
          <a:bodyPr lIns="0" tIns="0" rIns="0" bIns="0">
            <a:spAutoFit/>
          </a:bodyPr>
          <a:lstStyle/>
          <a:p>
            <a:pPr>
              <a:buFont typeface="Wingdings" pitchFamily="2" charset="2"/>
              <a:buNone/>
            </a:pPr>
            <a:r>
              <a:rPr lang="en-US" sz="1100">
                <a:solidFill>
                  <a:srgbClr val="FF0000"/>
                </a:solidFill>
              </a:rPr>
              <a:t>SCSI WRITE - DATA</a:t>
            </a:r>
          </a:p>
        </p:txBody>
      </p:sp>
      <p:sp>
        <p:nvSpPr>
          <p:cNvPr id="52" name="TextBox 51"/>
          <p:cNvSpPr txBox="1">
            <a:spLocks noChangeArrowheads="1"/>
          </p:cNvSpPr>
          <p:nvPr/>
        </p:nvSpPr>
        <p:spPr bwMode="auto">
          <a:xfrm>
            <a:off x="5251450" y="4064000"/>
            <a:ext cx="1314450" cy="155575"/>
          </a:xfrm>
          <a:prstGeom prst="rect">
            <a:avLst/>
          </a:prstGeom>
          <a:solidFill>
            <a:schemeClr val="bg1"/>
          </a:solidFill>
          <a:ln w="9525">
            <a:noFill/>
            <a:miter lim="800000"/>
            <a:headEnd/>
            <a:tailEnd/>
          </a:ln>
        </p:spPr>
        <p:txBody>
          <a:bodyPr lIns="0" tIns="0" rIns="0" bIns="0">
            <a:spAutoFit/>
          </a:bodyPr>
          <a:lstStyle/>
          <a:p>
            <a:pPr>
              <a:buFont typeface="Wingdings" pitchFamily="2" charset="2"/>
              <a:buNone/>
            </a:pPr>
            <a:r>
              <a:rPr lang="en-US" sz="1100">
                <a:solidFill>
                  <a:srgbClr val="FF0000"/>
                </a:solidFill>
              </a:rPr>
              <a:t>SCSI WRITE - DATA</a:t>
            </a:r>
          </a:p>
        </p:txBody>
      </p:sp>
      <p:sp>
        <p:nvSpPr>
          <p:cNvPr id="53" name="TextBox 52"/>
          <p:cNvSpPr txBox="1">
            <a:spLocks noChangeArrowheads="1"/>
          </p:cNvSpPr>
          <p:nvPr/>
        </p:nvSpPr>
        <p:spPr bwMode="auto">
          <a:xfrm>
            <a:off x="5243513" y="4416425"/>
            <a:ext cx="1316037" cy="307975"/>
          </a:xfrm>
          <a:prstGeom prst="rect">
            <a:avLst/>
          </a:prstGeom>
          <a:solidFill>
            <a:schemeClr val="bg1"/>
          </a:solidFill>
          <a:ln w="9525">
            <a:noFill/>
            <a:miter lim="800000"/>
            <a:headEnd/>
            <a:tailEnd/>
          </a:ln>
        </p:spPr>
        <p:txBody>
          <a:bodyPr lIns="0" tIns="0" rIns="0" bIns="0">
            <a:spAutoFit/>
          </a:bodyPr>
          <a:lstStyle/>
          <a:p>
            <a:pPr>
              <a:buFont typeface="Wingdings" pitchFamily="2" charset="2"/>
              <a:buNone/>
            </a:pPr>
            <a:r>
              <a:rPr lang="en-US" sz="1100">
                <a:solidFill>
                  <a:srgbClr val="FF0000"/>
                </a:solidFill>
              </a:rPr>
              <a:t>SCSI WRITE - ZERO</a:t>
            </a:r>
          </a:p>
        </p:txBody>
      </p:sp>
      <p:sp>
        <p:nvSpPr>
          <p:cNvPr id="54" name="Chevron 53"/>
          <p:cNvSpPr/>
          <p:nvPr/>
        </p:nvSpPr>
        <p:spPr>
          <a:xfrm>
            <a:off x="7404100" y="4732338"/>
            <a:ext cx="1450975" cy="339725"/>
          </a:xfrm>
          <a:prstGeom prst="chevron">
            <a:avLst/>
          </a:prstGeom>
          <a:gradFill flip="none" rotWithShape="1">
            <a:gsLst>
              <a:gs pos="0">
                <a:srgbClr val="92D050"/>
              </a:gs>
              <a:gs pos="67000">
                <a:srgbClr val="FFFF00"/>
              </a:gs>
              <a:gs pos="100000">
                <a:srgbClr val="FF0000"/>
              </a:gs>
            </a:gsLst>
            <a:lin ang="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buFont typeface="Wingdings" charset="0"/>
              <a:buNone/>
              <a:defRPr/>
            </a:pPr>
            <a:endParaRPr lang="en-US" sz="1200" b="1" dirty="0">
              <a:solidFill>
                <a:schemeClr val="tx1"/>
              </a:solidFill>
              <a:latin typeface="Arial" pitchFamily="34" charset="0"/>
              <a:cs typeface="Arial" pitchFamily="34" charset="0"/>
            </a:endParaRPr>
          </a:p>
        </p:txBody>
      </p:sp>
      <p:sp>
        <p:nvSpPr>
          <p:cNvPr id="56" name="TextBox 55"/>
          <p:cNvSpPr txBox="1">
            <a:spLocks noChangeArrowheads="1"/>
          </p:cNvSpPr>
          <p:nvPr/>
        </p:nvSpPr>
        <p:spPr bwMode="auto">
          <a:xfrm>
            <a:off x="5176838" y="1355725"/>
            <a:ext cx="1314450" cy="155575"/>
          </a:xfrm>
          <a:prstGeom prst="rect">
            <a:avLst/>
          </a:prstGeom>
          <a:solidFill>
            <a:schemeClr val="bg1"/>
          </a:solidFill>
          <a:ln w="9525">
            <a:noFill/>
            <a:miter lim="800000"/>
            <a:headEnd/>
            <a:tailEnd/>
          </a:ln>
        </p:spPr>
        <p:txBody>
          <a:bodyPr lIns="0" tIns="0" rIns="0" bIns="0">
            <a:spAutoFit/>
          </a:bodyPr>
          <a:lstStyle/>
          <a:p>
            <a:pPr>
              <a:buFont typeface="Wingdings" pitchFamily="2" charset="2"/>
              <a:buNone/>
            </a:pPr>
            <a:r>
              <a:rPr lang="en-US" sz="1100">
                <a:solidFill>
                  <a:srgbClr val="FF0000"/>
                </a:solidFill>
              </a:rPr>
              <a:t>CREATE FILE</a:t>
            </a:r>
          </a:p>
        </p:txBody>
      </p:sp>
      <p:sp>
        <p:nvSpPr>
          <p:cNvPr id="57" name="TextBox 56"/>
          <p:cNvSpPr txBox="1">
            <a:spLocks noChangeArrowheads="1"/>
          </p:cNvSpPr>
          <p:nvPr/>
        </p:nvSpPr>
        <p:spPr bwMode="auto">
          <a:xfrm>
            <a:off x="5184775" y="1558925"/>
            <a:ext cx="1316038" cy="155575"/>
          </a:xfrm>
          <a:prstGeom prst="rect">
            <a:avLst/>
          </a:prstGeom>
          <a:solidFill>
            <a:schemeClr val="bg1"/>
          </a:solidFill>
          <a:ln w="9525">
            <a:noFill/>
            <a:miter lim="800000"/>
            <a:headEnd/>
            <a:tailEnd/>
          </a:ln>
        </p:spPr>
        <p:txBody>
          <a:bodyPr lIns="0" tIns="0" rIns="0" bIns="0">
            <a:spAutoFit/>
          </a:bodyPr>
          <a:lstStyle/>
          <a:p>
            <a:pPr>
              <a:buFont typeface="Wingdings" pitchFamily="2" charset="2"/>
              <a:buNone/>
            </a:pPr>
            <a:r>
              <a:rPr lang="en-US" sz="1100">
                <a:solidFill>
                  <a:srgbClr val="FF0000"/>
                </a:solidFill>
              </a:rPr>
              <a:t>CREATE FILE</a:t>
            </a:r>
          </a:p>
        </p:txBody>
      </p:sp>
      <p:sp>
        <p:nvSpPr>
          <p:cNvPr id="58" name="TextBox 57"/>
          <p:cNvSpPr txBox="1">
            <a:spLocks noChangeArrowheads="1"/>
          </p:cNvSpPr>
          <p:nvPr/>
        </p:nvSpPr>
        <p:spPr bwMode="auto">
          <a:xfrm>
            <a:off x="5178425" y="1766888"/>
            <a:ext cx="1314450" cy="155575"/>
          </a:xfrm>
          <a:prstGeom prst="rect">
            <a:avLst/>
          </a:prstGeom>
          <a:solidFill>
            <a:schemeClr val="bg1"/>
          </a:solidFill>
          <a:ln w="9525">
            <a:noFill/>
            <a:miter lim="800000"/>
            <a:headEnd/>
            <a:tailEnd/>
          </a:ln>
        </p:spPr>
        <p:txBody>
          <a:bodyPr lIns="0" tIns="0" rIns="0" bIns="0">
            <a:spAutoFit/>
          </a:bodyPr>
          <a:lstStyle/>
          <a:p>
            <a:pPr>
              <a:buFont typeface="Wingdings" pitchFamily="2" charset="2"/>
              <a:buNone/>
            </a:pPr>
            <a:r>
              <a:rPr lang="en-US" sz="1100">
                <a:solidFill>
                  <a:srgbClr val="FF0000"/>
                </a:solidFill>
              </a:rPr>
              <a:t>DELETE FILE</a:t>
            </a:r>
          </a:p>
        </p:txBody>
      </p:sp>
      <p:sp>
        <p:nvSpPr>
          <p:cNvPr id="2" name="Rectangle 1"/>
          <p:cNvSpPr/>
          <p:nvPr/>
        </p:nvSpPr>
        <p:spPr>
          <a:xfrm>
            <a:off x="5167313" y="1355725"/>
            <a:ext cx="1041400" cy="6365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 typeface="Wingdings" charset="0"/>
              <a:buNone/>
              <a:defRPr/>
            </a:pPr>
            <a:endParaRPr lang="en-US"/>
          </a:p>
        </p:txBody>
      </p:sp>
      <p:sp>
        <p:nvSpPr>
          <p:cNvPr id="59" name="Rectangle 58"/>
          <p:cNvSpPr/>
          <p:nvPr/>
        </p:nvSpPr>
        <p:spPr>
          <a:xfrm>
            <a:off x="5176838" y="3727450"/>
            <a:ext cx="1314450" cy="10048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 typeface="Wingdings" charset="0"/>
              <a:buNone/>
              <a:defRPr/>
            </a:pPr>
            <a:endParaRPr lang="en-US"/>
          </a:p>
        </p:txBody>
      </p:sp>
      <p:sp>
        <p:nvSpPr>
          <p:cNvPr id="60" name="TextBox 59"/>
          <p:cNvSpPr txBox="1">
            <a:spLocks noChangeArrowheads="1"/>
          </p:cNvSpPr>
          <p:nvPr/>
        </p:nvSpPr>
        <p:spPr bwMode="auto">
          <a:xfrm>
            <a:off x="5470525" y="3784600"/>
            <a:ext cx="1182688" cy="307975"/>
          </a:xfrm>
          <a:prstGeom prst="rect">
            <a:avLst/>
          </a:prstGeom>
          <a:solidFill>
            <a:schemeClr val="bg1"/>
          </a:solidFill>
          <a:ln w="9525">
            <a:noFill/>
            <a:miter lim="800000"/>
            <a:headEnd/>
            <a:tailEnd/>
          </a:ln>
        </p:spPr>
        <p:txBody>
          <a:bodyPr lIns="0" tIns="0" rIns="0" bIns="0">
            <a:spAutoFit/>
          </a:bodyPr>
          <a:lstStyle/>
          <a:p>
            <a:pPr>
              <a:buFont typeface="Wingdings" pitchFamily="2" charset="2"/>
              <a:buNone/>
            </a:pPr>
            <a:r>
              <a:rPr lang="en-US" sz="1100">
                <a:solidFill>
                  <a:srgbClr val="00B050"/>
                </a:solidFill>
              </a:rPr>
              <a:t>SCSI WRITE - DATA</a:t>
            </a:r>
          </a:p>
        </p:txBody>
      </p:sp>
      <p:sp>
        <p:nvSpPr>
          <p:cNvPr id="61" name="TextBox 60"/>
          <p:cNvSpPr txBox="1">
            <a:spLocks noChangeArrowheads="1"/>
          </p:cNvSpPr>
          <p:nvPr/>
        </p:nvSpPr>
        <p:spPr bwMode="auto">
          <a:xfrm>
            <a:off x="5478463" y="4133850"/>
            <a:ext cx="1314450" cy="155575"/>
          </a:xfrm>
          <a:prstGeom prst="rect">
            <a:avLst/>
          </a:prstGeom>
          <a:solidFill>
            <a:schemeClr val="bg1"/>
          </a:solidFill>
          <a:ln w="9525">
            <a:noFill/>
            <a:miter lim="800000"/>
            <a:headEnd/>
            <a:tailEnd/>
          </a:ln>
        </p:spPr>
        <p:txBody>
          <a:bodyPr lIns="0" tIns="0" rIns="0" bIns="0">
            <a:spAutoFit/>
          </a:bodyPr>
          <a:lstStyle/>
          <a:p>
            <a:pPr>
              <a:buFont typeface="Wingdings" pitchFamily="2" charset="2"/>
              <a:buNone/>
            </a:pPr>
            <a:r>
              <a:rPr lang="en-US" sz="1100">
                <a:solidFill>
                  <a:srgbClr val="00B050"/>
                </a:solidFill>
              </a:rPr>
              <a:t>SCSI WRITE - DATA</a:t>
            </a:r>
          </a:p>
        </p:txBody>
      </p:sp>
      <p:sp>
        <p:nvSpPr>
          <p:cNvPr id="62" name="TextBox 61"/>
          <p:cNvSpPr txBox="1">
            <a:spLocks noChangeArrowheads="1"/>
          </p:cNvSpPr>
          <p:nvPr/>
        </p:nvSpPr>
        <p:spPr bwMode="auto">
          <a:xfrm>
            <a:off x="5470525" y="4486275"/>
            <a:ext cx="1316038" cy="155575"/>
          </a:xfrm>
          <a:prstGeom prst="rect">
            <a:avLst/>
          </a:prstGeom>
          <a:solidFill>
            <a:schemeClr val="bg1"/>
          </a:solidFill>
          <a:ln w="9525">
            <a:noFill/>
            <a:miter lim="800000"/>
            <a:headEnd/>
            <a:tailEnd/>
          </a:ln>
        </p:spPr>
        <p:txBody>
          <a:bodyPr lIns="0" tIns="0" rIns="0" bIns="0">
            <a:spAutoFit/>
          </a:bodyPr>
          <a:lstStyle/>
          <a:p>
            <a:pPr>
              <a:buFont typeface="Wingdings" pitchFamily="2" charset="2"/>
              <a:buNone/>
            </a:pPr>
            <a:r>
              <a:rPr lang="en-US" sz="1100">
                <a:solidFill>
                  <a:srgbClr val="00B050"/>
                </a:solidFill>
              </a:rPr>
              <a:t>SCSI UNMAP</a:t>
            </a:r>
          </a:p>
        </p:txBody>
      </p:sp>
      <p:sp>
        <p:nvSpPr>
          <p:cNvPr id="63" name="TextBox 62"/>
          <p:cNvSpPr txBox="1">
            <a:spLocks noChangeArrowheads="1"/>
          </p:cNvSpPr>
          <p:nvPr/>
        </p:nvSpPr>
        <p:spPr bwMode="auto">
          <a:xfrm>
            <a:off x="5403850" y="1425575"/>
            <a:ext cx="1314450" cy="155575"/>
          </a:xfrm>
          <a:prstGeom prst="rect">
            <a:avLst/>
          </a:prstGeom>
          <a:solidFill>
            <a:schemeClr val="bg1"/>
          </a:solidFill>
          <a:ln w="9525">
            <a:noFill/>
            <a:miter lim="800000"/>
            <a:headEnd/>
            <a:tailEnd/>
          </a:ln>
        </p:spPr>
        <p:txBody>
          <a:bodyPr lIns="0" tIns="0" rIns="0" bIns="0">
            <a:spAutoFit/>
          </a:bodyPr>
          <a:lstStyle/>
          <a:p>
            <a:pPr>
              <a:buFont typeface="Wingdings" pitchFamily="2" charset="2"/>
              <a:buNone/>
            </a:pPr>
            <a:r>
              <a:rPr lang="en-US" sz="1100">
                <a:solidFill>
                  <a:srgbClr val="00B050"/>
                </a:solidFill>
              </a:rPr>
              <a:t>CREATE FILE</a:t>
            </a:r>
          </a:p>
        </p:txBody>
      </p:sp>
      <p:sp>
        <p:nvSpPr>
          <p:cNvPr id="64" name="TextBox 63"/>
          <p:cNvSpPr txBox="1">
            <a:spLocks noChangeArrowheads="1"/>
          </p:cNvSpPr>
          <p:nvPr/>
        </p:nvSpPr>
        <p:spPr bwMode="auto">
          <a:xfrm>
            <a:off x="5411788" y="1628775"/>
            <a:ext cx="1316037" cy="155575"/>
          </a:xfrm>
          <a:prstGeom prst="rect">
            <a:avLst/>
          </a:prstGeom>
          <a:solidFill>
            <a:schemeClr val="bg1"/>
          </a:solidFill>
          <a:ln w="9525">
            <a:noFill/>
            <a:miter lim="800000"/>
            <a:headEnd/>
            <a:tailEnd/>
          </a:ln>
        </p:spPr>
        <p:txBody>
          <a:bodyPr lIns="0" tIns="0" rIns="0" bIns="0">
            <a:spAutoFit/>
          </a:bodyPr>
          <a:lstStyle/>
          <a:p>
            <a:pPr>
              <a:buFont typeface="Wingdings" pitchFamily="2" charset="2"/>
              <a:buNone/>
            </a:pPr>
            <a:r>
              <a:rPr lang="en-US" sz="1100">
                <a:solidFill>
                  <a:srgbClr val="00B050"/>
                </a:solidFill>
              </a:rPr>
              <a:t>CREATE FILE</a:t>
            </a:r>
          </a:p>
        </p:txBody>
      </p:sp>
      <p:sp>
        <p:nvSpPr>
          <p:cNvPr id="65" name="TextBox 64"/>
          <p:cNvSpPr txBox="1">
            <a:spLocks noChangeArrowheads="1"/>
          </p:cNvSpPr>
          <p:nvPr/>
        </p:nvSpPr>
        <p:spPr bwMode="auto">
          <a:xfrm>
            <a:off x="5405438" y="1836738"/>
            <a:ext cx="1314450" cy="155575"/>
          </a:xfrm>
          <a:prstGeom prst="rect">
            <a:avLst/>
          </a:prstGeom>
          <a:solidFill>
            <a:schemeClr val="bg1"/>
          </a:solidFill>
          <a:ln w="9525">
            <a:noFill/>
            <a:miter lim="800000"/>
            <a:headEnd/>
            <a:tailEnd/>
          </a:ln>
        </p:spPr>
        <p:txBody>
          <a:bodyPr lIns="0" tIns="0" rIns="0" bIns="0">
            <a:spAutoFit/>
          </a:bodyPr>
          <a:lstStyle/>
          <a:p>
            <a:pPr>
              <a:buFont typeface="Wingdings" pitchFamily="2" charset="2"/>
              <a:buNone/>
            </a:pPr>
            <a:r>
              <a:rPr lang="en-US" sz="1100">
                <a:solidFill>
                  <a:srgbClr val="00B050"/>
                </a:solidFill>
              </a:rPr>
              <a:t>DELETE FILE</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8">
                                            <p:txEl>
                                              <p:pRg st="0" end="0"/>
                                            </p:txEl>
                                          </p:spTgt>
                                        </p:tgtEl>
                                        <p:attrNameLst>
                                          <p:attrName>style.visibility</p:attrName>
                                        </p:attrNameLst>
                                      </p:cBhvr>
                                      <p:to>
                                        <p:strVal val="visible"/>
                                      </p:to>
                                    </p:set>
                                    <p:animEffect transition="in" filter="fade">
                                      <p:cBhvr>
                                        <p:cTn id="7" dur="500"/>
                                        <p:tgtEl>
                                          <p:spTgt spid="28">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8">
                                            <p:txEl>
                                              <p:pRg st="1" end="1"/>
                                            </p:txEl>
                                          </p:spTgt>
                                        </p:tgtEl>
                                        <p:attrNameLst>
                                          <p:attrName>style.visibility</p:attrName>
                                        </p:attrNameLst>
                                      </p:cBhvr>
                                      <p:to>
                                        <p:strVal val="visible"/>
                                      </p:to>
                                    </p:set>
                                    <p:animEffect transition="in" filter="fade">
                                      <p:cBhvr>
                                        <p:cTn id="10" dur="500"/>
                                        <p:tgtEl>
                                          <p:spTgt spid="28">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8">
                                            <p:txEl>
                                              <p:pRg st="2" end="2"/>
                                            </p:txEl>
                                          </p:spTgt>
                                        </p:tgtEl>
                                        <p:attrNameLst>
                                          <p:attrName>style.visibility</p:attrName>
                                        </p:attrNameLst>
                                      </p:cBhvr>
                                      <p:to>
                                        <p:strVal val="visible"/>
                                      </p:to>
                                    </p:set>
                                    <p:animEffect transition="in" filter="fade">
                                      <p:cBhvr>
                                        <p:cTn id="13" dur="500"/>
                                        <p:tgtEl>
                                          <p:spTgt spid="28">
                                            <p:txEl>
                                              <p:pRg st="2" end="2"/>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ntr" presetSubtype="0" fill="hold" nodeType="click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fade">
                                      <p:cBhvr>
                                        <p:cTn id="18" dur="2000"/>
                                        <p:tgtEl>
                                          <p:spTgt spid="20"/>
                                        </p:tgtEl>
                                      </p:cBhvr>
                                    </p:animEffect>
                                  </p:childTnLst>
                                </p:cTn>
                              </p:par>
                              <p:par>
                                <p:cTn id="19" presetID="10"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2000"/>
                                        <p:tgtEl>
                                          <p:spTgt spid="4"/>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40"/>
                                        </p:tgtEl>
                                        <p:attrNameLst>
                                          <p:attrName>style.visibility</p:attrName>
                                        </p:attrNameLst>
                                      </p:cBhvr>
                                      <p:to>
                                        <p:strVal val="visible"/>
                                      </p:to>
                                    </p:set>
                                    <p:animEffect transition="in" filter="fade">
                                      <p:cBhvr>
                                        <p:cTn id="24" dur="2000"/>
                                        <p:tgtEl>
                                          <p:spTgt spid="40"/>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56"/>
                                        </p:tgtEl>
                                        <p:attrNameLst>
                                          <p:attrName>style.visibility</p:attrName>
                                        </p:attrNameLst>
                                      </p:cBhvr>
                                      <p:to>
                                        <p:strVal val="visible"/>
                                      </p:to>
                                    </p:set>
                                    <p:animEffect transition="in" filter="fade">
                                      <p:cBhvr>
                                        <p:cTn id="27" dur="2000"/>
                                        <p:tgtEl>
                                          <p:spTgt spid="56"/>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49"/>
                                        </p:tgtEl>
                                        <p:attrNameLst>
                                          <p:attrName>style.visibility</p:attrName>
                                        </p:attrNameLst>
                                      </p:cBhvr>
                                      <p:to>
                                        <p:strVal val="visible"/>
                                      </p:to>
                                    </p:set>
                                    <p:animEffect transition="in" filter="fade">
                                      <p:cBhvr>
                                        <p:cTn id="30" dur="2000"/>
                                        <p:tgtEl>
                                          <p:spTgt spid="49"/>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10" presetClass="entr" presetSubtype="0" fill="hold" nodeType="clickEffect">
                                  <p:stCondLst>
                                    <p:cond delay="0"/>
                                  </p:stCondLst>
                                  <p:childTnLst>
                                    <p:set>
                                      <p:cBhvr>
                                        <p:cTn id="34" dur="1" fill="hold">
                                          <p:stCondLst>
                                            <p:cond delay="0"/>
                                          </p:stCondLst>
                                        </p:cTn>
                                        <p:tgtEl>
                                          <p:spTgt spid="27"/>
                                        </p:tgtEl>
                                        <p:attrNameLst>
                                          <p:attrName>style.visibility</p:attrName>
                                        </p:attrNameLst>
                                      </p:cBhvr>
                                      <p:to>
                                        <p:strVal val="visible"/>
                                      </p:to>
                                    </p:set>
                                    <p:animEffect transition="in" filter="fade">
                                      <p:cBhvr>
                                        <p:cTn id="35" dur="2000"/>
                                        <p:tgtEl>
                                          <p:spTgt spid="27"/>
                                        </p:tgtEl>
                                      </p:cBhvr>
                                    </p:animEffect>
                                  </p:childTnLst>
                                </p:cTn>
                              </p:par>
                              <p:par>
                                <p:cTn id="36" presetID="10" presetClass="entr" presetSubtype="0" fill="hold" nodeType="with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fade">
                                      <p:cBhvr>
                                        <p:cTn id="38" dur="2000"/>
                                        <p:tgtEl>
                                          <p:spTgt spid="5"/>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54"/>
                                        </p:tgtEl>
                                        <p:attrNameLst>
                                          <p:attrName>style.visibility</p:attrName>
                                        </p:attrNameLst>
                                      </p:cBhvr>
                                      <p:to>
                                        <p:strVal val="visible"/>
                                      </p:to>
                                    </p:set>
                                    <p:animEffect transition="in" filter="fade">
                                      <p:cBhvr>
                                        <p:cTn id="41" dur="2000"/>
                                        <p:tgtEl>
                                          <p:spTgt spid="54"/>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57"/>
                                        </p:tgtEl>
                                        <p:attrNameLst>
                                          <p:attrName>style.visibility</p:attrName>
                                        </p:attrNameLst>
                                      </p:cBhvr>
                                      <p:to>
                                        <p:strVal val="visible"/>
                                      </p:to>
                                    </p:set>
                                    <p:animEffect transition="in" filter="fade">
                                      <p:cBhvr>
                                        <p:cTn id="44" dur="2000"/>
                                        <p:tgtEl>
                                          <p:spTgt spid="57"/>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52"/>
                                        </p:tgtEl>
                                        <p:attrNameLst>
                                          <p:attrName>style.visibility</p:attrName>
                                        </p:attrNameLst>
                                      </p:cBhvr>
                                      <p:to>
                                        <p:strVal val="visible"/>
                                      </p:to>
                                    </p:set>
                                    <p:animEffect transition="in" filter="fade">
                                      <p:cBhvr>
                                        <p:cTn id="47" dur="2000"/>
                                        <p:tgtEl>
                                          <p:spTgt spid="52"/>
                                        </p:tgtEl>
                                      </p:cBhvr>
                                    </p:animEffect>
                                  </p:childTnLst>
                                </p:cTn>
                              </p:par>
                              <p:par>
                                <p:cTn id="48" presetID="10" presetClass="exit" presetSubtype="0" fill="hold" nodeType="withEffect">
                                  <p:stCondLst>
                                    <p:cond delay="0"/>
                                  </p:stCondLst>
                                  <p:childTnLst>
                                    <p:animEffect transition="out" filter="fade">
                                      <p:cBhvr>
                                        <p:cTn id="49" dur="2000"/>
                                        <p:tgtEl>
                                          <p:spTgt spid="27"/>
                                        </p:tgtEl>
                                      </p:cBhvr>
                                    </p:animEffect>
                                    <p:set>
                                      <p:cBhvr>
                                        <p:cTn id="50" dur="1" fill="hold">
                                          <p:stCondLst>
                                            <p:cond delay="1999"/>
                                          </p:stCondLst>
                                        </p:cTn>
                                        <p:tgtEl>
                                          <p:spTgt spid="27"/>
                                        </p:tgtEl>
                                        <p:attrNameLst>
                                          <p:attrName>style.visibility</p:attrName>
                                        </p:attrNameLst>
                                      </p:cBhvr>
                                      <p:to>
                                        <p:strVal val="hidden"/>
                                      </p:to>
                                    </p:set>
                                  </p:childTnLst>
                                </p:cTn>
                              </p:par>
                              <p:par>
                                <p:cTn id="51" presetID="10" presetClass="exit" presetSubtype="0" fill="hold" nodeType="withEffect">
                                  <p:stCondLst>
                                    <p:cond delay="0"/>
                                  </p:stCondLst>
                                  <p:childTnLst>
                                    <p:animEffect transition="out" filter="fade">
                                      <p:cBhvr>
                                        <p:cTn id="52" dur="2000"/>
                                        <p:tgtEl>
                                          <p:spTgt spid="5"/>
                                        </p:tgtEl>
                                      </p:cBhvr>
                                    </p:animEffect>
                                    <p:set>
                                      <p:cBhvr>
                                        <p:cTn id="53" dur="1" fill="hold">
                                          <p:stCondLst>
                                            <p:cond delay="1999"/>
                                          </p:stCondLst>
                                        </p:cTn>
                                        <p:tgtEl>
                                          <p:spTgt spid="5"/>
                                        </p:tgtEl>
                                        <p:attrNameLst>
                                          <p:attrName>style.visibility</p:attrName>
                                        </p:attrNameLst>
                                      </p:cBhvr>
                                      <p:to>
                                        <p:strVal val="hidden"/>
                                      </p:to>
                                    </p:set>
                                  </p:childTnLst>
                                </p:cTn>
                              </p:par>
                              <p:par>
                                <p:cTn id="54" presetID="10" presetClass="entr" presetSubtype="0" fill="hold" grpId="0" nodeType="withEffect">
                                  <p:stCondLst>
                                    <p:cond delay="0"/>
                                  </p:stCondLst>
                                  <p:childTnLst>
                                    <p:set>
                                      <p:cBhvr>
                                        <p:cTn id="55" dur="1" fill="hold">
                                          <p:stCondLst>
                                            <p:cond delay="0"/>
                                          </p:stCondLst>
                                        </p:cTn>
                                        <p:tgtEl>
                                          <p:spTgt spid="58"/>
                                        </p:tgtEl>
                                        <p:attrNameLst>
                                          <p:attrName>style.visibility</p:attrName>
                                        </p:attrNameLst>
                                      </p:cBhvr>
                                      <p:to>
                                        <p:strVal val="visible"/>
                                      </p:to>
                                    </p:set>
                                    <p:animEffect transition="in" filter="fade">
                                      <p:cBhvr>
                                        <p:cTn id="56" dur="2000"/>
                                        <p:tgtEl>
                                          <p:spTgt spid="58"/>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53"/>
                                        </p:tgtEl>
                                        <p:attrNameLst>
                                          <p:attrName>style.visibility</p:attrName>
                                        </p:attrNameLst>
                                      </p:cBhvr>
                                      <p:to>
                                        <p:strVal val="visible"/>
                                      </p:to>
                                    </p:set>
                                    <p:animEffect transition="in" filter="fade">
                                      <p:cBhvr>
                                        <p:cTn id="59" dur="2000"/>
                                        <p:tgtEl>
                                          <p:spTgt spid="53"/>
                                        </p:tgtEl>
                                      </p:cBhvr>
                                    </p:animEffect>
                                  </p:childTnLst>
                                </p:cTn>
                              </p:par>
                            </p:childTnLst>
                          </p:cTn>
                        </p:par>
                      </p:childTnLst>
                    </p:cTn>
                  </p:par>
                  <p:par>
                    <p:cTn id="60" fill="hold" nodeType="clickPar">
                      <p:stCondLst>
                        <p:cond delay="indefinite"/>
                      </p:stCondLst>
                      <p:childTnLst>
                        <p:par>
                          <p:cTn id="61" fill="hold" nodeType="withGroup">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28">
                                            <p:txEl>
                                              <p:pRg st="3" end="3"/>
                                            </p:txEl>
                                          </p:spTgt>
                                        </p:tgtEl>
                                        <p:attrNameLst>
                                          <p:attrName>style.visibility</p:attrName>
                                        </p:attrNameLst>
                                      </p:cBhvr>
                                      <p:to>
                                        <p:strVal val="visible"/>
                                      </p:to>
                                    </p:set>
                                    <p:animEffect transition="in" filter="fade">
                                      <p:cBhvr>
                                        <p:cTn id="64" dur="500"/>
                                        <p:tgtEl>
                                          <p:spTgt spid="28">
                                            <p:txEl>
                                              <p:pRg st="3" end="3"/>
                                            </p:txEl>
                                          </p:spTgt>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28">
                                            <p:txEl>
                                              <p:pRg st="4" end="4"/>
                                            </p:txEl>
                                          </p:spTgt>
                                        </p:tgtEl>
                                        <p:attrNameLst>
                                          <p:attrName>style.visibility</p:attrName>
                                        </p:attrNameLst>
                                      </p:cBhvr>
                                      <p:to>
                                        <p:strVal val="visible"/>
                                      </p:to>
                                    </p:set>
                                    <p:animEffect transition="in" filter="fade">
                                      <p:cBhvr>
                                        <p:cTn id="67" dur="500"/>
                                        <p:tgtEl>
                                          <p:spTgt spid="28">
                                            <p:txEl>
                                              <p:pRg st="4" end="4"/>
                                            </p:txEl>
                                          </p:spTgt>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28">
                                            <p:txEl>
                                              <p:pRg st="5" end="5"/>
                                            </p:txEl>
                                          </p:spTgt>
                                        </p:tgtEl>
                                        <p:attrNameLst>
                                          <p:attrName>style.visibility</p:attrName>
                                        </p:attrNameLst>
                                      </p:cBhvr>
                                      <p:to>
                                        <p:strVal val="visible"/>
                                      </p:to>
                                    </p:set>
                                    <p:animEffect transition="in" filter="fade">
                                      <p:cBhvr>
                                        <p:cTn id="70" dur="500"/>
                                        <p:tgtEl>
                                          <p:spTgt spid="28">
                                            <p:txEl>
                                              <p:pRg st="5" end="5"/>
                                            </p:txEl>
                                          </p:spTgt>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28">
                                            <p:txEl>
                                              <p:pRg st="6" end="6"/>
                                            </p:txEl>
                                          </p:spTgt>
                                        </p:tgtEl>
                                        <p:attrNameLst>
                                          <p:attrName>style.visibility</p:attrName>
                                        </p:attrNameLst>
                                      </p:cBhvr>
                                      <p:to>
                                        <p:strVal val="visible"/>
                                      </p:to>
                                    </p:set>
                                    <p:animEffect transition="in" filter="fade">
                                      <p:cBhvr>
                                        <p:cTn id="73" dur="500"/>
                                        <p:tgtEl>
                                          <p:spTgt spid="28">
                                            <p:txEl>
                                              <p:pRg st="6" end="6"/>
                                            </p:txEl>
                                          </p:spTgt>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28">
                                            <p:txEl>
                                              <p:pRg st="7" end="7"/>
                                            </p:txEl>
                                          </p:spTgt>
                                        </p:tgtEl>
                                        <p:attrNameLst>
                                          <p:attrName>style.visibility</p:attrName>
                                        </p:attrNameLst>
                                      </p:cBhvr>
                                      <p:to>
                                        <p:strVal val="visible"/>
                                      </p:to>
                                    </p:set>
                                    <p:animEffect transition="in" filter="fade">
                                      <p:cBhvr>
                                        <p:cTn id="76" dur="500"/>
                                        <p:tgtEl>
                                          <p:spTgt spid="28">
                                            <p:txEl>
                                              <p:pRg st="7" end="7"/>
                                            </p:txEl>
                                          </p:spTgt>
                                        </p:tgtEl>
                                      </p:cBhvr>
                                    </p:animEffect>
                                  </p:childTnLst>
                                </p:cTn>
                              </p:par>
                              <p:par>
                                <p:cTn id="77" presetID="10" presetClass="exit" presetSubtype="0" fill="hold" nodeType="withEffect">
                                  <p:stCondLst>
                                    <p:cond delay="0"/>
                                  </p:stCondLst>
                                  <p:childTnLst>
                                    <p:animEffect transition="out" filter="fade">
                                      <p:cBhvr>
                                        <p:cTn id="78" dur="500"/>
                                        <p:tgtEl>
                                          <p:spTgt spid="20"/>
                                        </p:tgtEl>
                                      </p:cBhvr>
                                    </p:animEffect>
                                    <p:set>
                                      <p:cBhvr>
                                        <p:cTn id="79" dur="1" fill="hold">
                                          <p:stCondLst>
                                            <p:cond delay="499"/>
                                          </p:stCondLst>
                                        </p:cTn>
                                        <p:tgtEl>
                                          <p:spTgt spid="20"/>
                                        </p:tgtEl>
                                        <p:attrNameLst>
                                          <p:attrName>style.visibility</p:attrName>
                                        </p:attrNameLst>
                                      </p:cBhvr>
                                      <p:to>
                                        <p:strVal val="hidden"/>
                                      </p:to>
                                    </p:set>
                                  </p:childTnLst>
                                </p:cTn>
                              </p:par>
                              <p:par>
                                <p:cTn id="80" presetID="10" presetClass="exit" presetSubtype="0" fill="hold" nodeType="withEffect">
                                  <p:stCondLst>
                                    <p:cond delay="0"/>
                                  </p:stCondLst>
                                  <p:childTnLst>
                                    <p:animEffect transition="out" filter="fade">
                                      <p:cBhvr>
                                        <p:cTn id="81" dur="500"/>
                                        <p:tgtEl>
                                          <p:spTgt spid="4"/>
                                        </p:tgtEl>
                                      </p:cBhvr>
                                    </p:animEffect>
                                    <p:set>
                                      <p:cBhvr>
                                        <p:cTn id="82" dur="1" fill="hold">
                                          <p:stCondLst>
                                            <p:cond delay="499"/>
                                          </p:stCondLst>
                                        </p:cTn>
                                        <p:tgtEl>
                                          <p:spTgt spid="4"/>
                                        </p:tgtEl>
                                        <p:attrNameLst>
                                          <p:attrName>style.visibility</p:attrName>
                                        </p:attrNameLst>
                                      </p:cBhvr>
                                      <p:to>
                                        <p:strVal val="hidden"/>
                                      </p:to>
                                    </p:set>
                                  </p:childTnLst>
                                </p:cTn>
                              </p:par>
                              <p:par>
                                <p:cTn id="83" presetID="10" presetClass="exit" presetSubtype="0" fill="hold" grpId="1" nodeType="withEffect">
                                  <p:stCondLst>
                                    <p:cond delay="0"/>
                                  </p:stCondLst>
                                  <p:childTnLst>
                                    <p:animEffect transition="out" filter="fade">
                                      <p:cBhvr>
                                        <p:cTn id="84" dur="500"/>
                                        <p:tgtEl>
                                          <p:spTgt spid="40"/>
                                        </p:tgtEl>
                                      </p:cBhvr>
                                    </p:animEffect>
                                    <p:set>
                                      <p:cBhvr>
                                        <p:cTn id="85" dur="1" fill="hold">
                                          <p:stCondLst>
                                            <p:cond delay="499"/>
                                          </p:stCondLst>
                                        </p:cTn>
                                        <p:tgtEl>
                                          <p:spTgt spid="40"/>
                                        </p:tgtEl>
                                        <p:attrNameLst>
                                          <p:attrName>style.visibility</p:attrName>
                                        </p:attrNameLst>
                                      </p:cBhvr>
                                      <p:to>
                                        <p:strVal val="hidden"/>
                                      </p:to>
                                    </p:set>
                                  </p:childTnLst>
                                </p:cTn>
                              </p:par>
                              <p:par>
                                <p:cTn id="86" presetID="10" presetClass="exit" presetSubtype="0" fill="hold" nodeType="withEffect">
                                  <p:stCondLst>
                                    <p:cond delay="0"/>
                                  </p:stCondLst>
                                  <p:childTnLst>
                                    <p:animEffect transition="out" filter="fade">
                                      <p:cBhvr>
                                        <p:cTn id="87" dur="500"/>
                                        <p:tgtEl>
                                          <p:spTgt spid="27"/>
                                        </p:tgtEl>
                                      </p:cBhvr>
                                    </p:animEffect>
                                    <p:set>
                                      <p:cBhvr>
                                        <p:cTn id="88" dur="1" fill="hold">
                                          <p:stCondLst>
                                            <p:cond delay="499"/>
                                          </p:stCondLst>
                                        </p:cTn>
                                        <p:tgtEl>
                                          <p:spTgt spid="27"/>
                                        </p:tgtEl>
                                        <p:attrNameLst>
                                          <p:attrName>style.visibility</p:attrName>
                                        </p:attrNameLst>
                                      </p:cBhvr>
                                      <p:to>
                                        <p:strVal val="hidden"/>
                                      </p:to>
                                    </p:set>
                                  </p:childTnLst>
                                </p:cTn>
                              </p:par>
                              <p:par>
                                <p:cTn id="89" presetID="10" presetClass="exit" presetSubtype="0" fill="hold" nodeType="withEffect">
                                  <p:stCondLst>
                                    <p:cond delay="0"/>
                                  </p:stCondLst>
                                  <p:childTnLst>
                                    <p:animEffect transition="out" filter="fade">
                                      <p:cBhvr>
                                        <p:cTn id="90" dur="500"/>
                                        <p:tgtEl>
                                          <p:spTgt spid="5"/>
                                        </p:tgtEl>
                                      </p:cBhvr>
                                    </p:animEffect>
                                    <p:set>
                                      <p:cBhvr>
                                        <p:cTn id="91" dur="1" fill="hold">
                                          <p:stCondLst>
                                            <p:cond delay="499"/>
                                          </p:stCondLst>
                                        </p:cTn>
                                        <p:tgtEl>
                                          <p:spTgt spid="5"/>
                                        </p:tgtEl>
                                        <p:attrNameLst>
                                          <p:attrName>style.visibility</p:attrName>
                                        </p:attrNameLst>
                                      </p:cBhvr>
                                      <p:to>
                                        <p:strVal val="hidden"/>
                                      </p:to>
                                    </p:set>
                                  </p:childTnLst>
                                </p:cTn>
                              </p:par>
                              <p:par>
                                <p:cTn id="92" presetID="10" presetClass="exit" presetSubtype="0" fill="hold" grpId="1" nodeType="withEffect">
                                  <p:stCondLst>
                                    <p:cond delay="0"/>
                                  </p:stCondLst>
                                  <p:childTnLst>
                                    <p:animEffect transition="out" filter="fade">
                                      <p:cBhvr>
                                        <p:cTn id="93" dur="500"/>
                                        <p:tgtEl>
                                          <p:spTgt spid="54"/>
                                        </p:tgtEl>
                                      </p:cBhvr>
                                    </p:animEffect>
                                    <p:set>
                                      <p:cBhvr>
                                        <p:cTn id="94" dur="1" fill="hold">
                                          <p:stCondLst>
                                            <p:cond delay="499"/>
                                          </p:stCondLst>
                                        </p:cTn>
                                        <p:tgtEl>
                                          <p:spTgt spid="54"/>
                                        </p:tgtEl>
                                        <p:attrNameLst>
                                          <p:attrName>style.visibility</p:attrName>
                                        </p:attrNameLst>
                                      </p:cBhvr>
                                      <p:to>
                                        <p:strVal val="hidden"/>
                                      </p:to>
                                    </p:set>
                                  </p:childTnLst>
                                </p:cTn>
                              </p:par>
                              <p:par>
                                <p:cTn id="95" presetID="10" presetClass="entr" presetSubtype="0" fill="hold" grpId="0" nodeType="withEffect">
                                  <p:stCondLst>
                                    <p:cond delay="0"/>
                                  </p:stCondLst>
                                  <p:childTnLst>
                                    <p:set>
                                      <p:cBhvr>
                                        <p:cTn id="96" dur="1" fill="hold">
                                          <p:stCondLst>
                                            <p:cond delay="0"/>
                                          </p:stCondLst>
                                        </p:cTn>
                                        <p:tgtEl>
                                          <p:spTgt spid="59"/>
                                        </p:tgtEl>
                                        <p:attrNameLst>
                                          <p:attrName>style.visibility</p:attrName>
                                        </p:attrNameLst>
                                      </p:cBhvr>
                                      <p:to>
                                        <p:strVal val="visible"/>
                                      </p:to>
                                    </p:set>
                                    <p:animEffect transition="in" filter="fade">
                                      <p:cBhvr>
                                        <p:cTn id="97" dur="500"/>
                                        <p:tgtEl>
                                          <p:spTgt spid="59"/>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2"/>
                                        </p:tgtEl>
                                        <p:attrNameLst>
                                          <p:attrName>style.visibility</p:attrName>
                                        </p:attrNameLst>
                                      </p:cBhvr>
                                      <p:to>
                                        <p:strVal val="visible"/>
                                      </p:to>
                                    </p:set>
                                    <p:animEffect transition="in" filter="fade">
                                      <p:cBhvr>
                                        <p:cTn id="100" dur="500"/>
                                        <p:tgtEl>
                                          <p:spTgt spid="2"/>
                                        </p:tgtEl>
                                      </p:cBhvr>
                                    </p:animEffect>
                                  </p:childTnLst>
                                </p:cTn>
                              </p:par>
                              <p:par>
                                <p:cTn id="101" presetID="10" presetClass="exit" presetSubtype="0" fill="hold" grpId="2" nodeType="withEffect">
                                  <p:stCondLst>
                                    <p:cond delay="0"/>
                                  </p:stCondLst>
                                  <p:childTnLst>
                                    <p:animEffect transition="out" filter="fade">
                                      <p:cBhvr>
                                        <p:cTn id="102" dur="500"/>
                                        <p:tgtEl>
                                          <p:spTgt spid="40"/>
                                        </p:tgtEl>
                                      </p:cBhvr>
                                    </p:animEffect>
                                    <p:set>
                                      <p:cBhvr>
                                        <p:cTn id="103" dur="1" fill="hold">
                                          <p:stCondLst>
                                            <p:cond delay="499"/>
                                          </p:stCondLst>
                                        </p:cTn>
                                        <p:tgtEl>
                                          <p:spTgt spid="40"/>
                                        </p:tgtEl>
                                        <p:attrNameLst>
                                          <p:attrName>style.visibility</p:attrName>
                                        </p:attrNameLst>
                                      </p:cBhvr>
                                      <p:to>
                                        <p:strVal val="hidden"/>
                                      </p:to>
                                    </p:set>
                                  </p:childTnLst>
                                </p:cTn>
                              </p:par>
                              <p:par>
                                <p:cTn id="104" presetID="10" presetClass="exit" presetSubtype="0" fill="hold" grpId="2" nodeType="withEffect">
                                  <p:stCondLst>
                                    <p:cond delay="0"/>
                                  </p:stCondLst>
                                  <p:childTnLst>
                                    <p:animEffect transition="out" filter="fade">
                                      <p:cBhvr>
                                        <p:cTn id="105" dur="500"/>
                                        <p:tgtEl>
                                          <p:spTgt spid="54"/>
                                        </p:tgtEl>
                                      </p:cBhvr>
                                    </p:animEffect>
                                    <p:set>
                                      <p:cBhvr>
                                        <p:cTn id="106" dur="1" fill="hold">
                                          <p:stCondLst>
                                            <p:cond delay="499"/>
                                          </p:stCondLst>
                                        </p:cTn>
                                        <p:tgtEl>
                                          <p:spTgt spid="54"/>
                                        </p:tgtEl>
                                        <p:attrNameLst>
                                          <p:attrName>style.visibility</p:attrName>
                                        </p:attrNameLst>
                                      </p:cBhvr>
                                      <p:to>
                                        <p:strVal val="hidden"/>
                                      </p:to>
                                    </p:set>
                                  </p:childTnLst>
                                </p:cTn>
                              </p:par>
                            </p:childTnLst>
                          </p:cTn>
                        </p:par>
                      </p:childTnLst>
                    </p:cTn>
                  </p:par>
                  <p:par>
                    <p:cTn id="107" fill="hold" nodeType="clickPar">
                      <p:stCondLst>
                        <p:cond delay="indefinite"/>
                      </p:stCondLst>
                      <p:childTnLst>
                        <p:par>
                          <p:cTn id="108" fill="hold" nodeType="withGroup">
                            <p:stCondLst>
                              <p:cond delay="0"/>
                            </p:stCondLst>
                            <p:childTnLst>
                              <p:par>
                                <p:cTn id="109" presetID="10" presetClass="entr" presetSubtype="0" fill="hold" nodeType="clickEffect">
                                  <p:stCondLst>
                                    <p:cond delay="0"/>
                                  </p:stCondLst>
                                  <p:childTnLst>
                                    <p:set>
                                      <p:cBhvr>
                                        <p:cTn id="110" dur="1" fill="hold">
                                          <p:stCondLst>
                                            <p:cond delay="0"/>
                                          </p:stCondLst>
                                        </p:cTn>
                                        <p:tgtEl>
                                          <p:spTgt spid="20"/>
                                        </p:tgtEl>
                                        <p:attrNameLst>
                                          <p:attrName>style.visibility</p:attrName>
                                        </p:attrNameLst>
                                      </p:cBhvr>
                                      <p:to>
                                        <p:strVal val="visible"/>
                                      </p:to>
                                    </p:set>
                                    <p:animEffect transition="in" filter="fade">
                                      <p:cBhvr>
                                        <p:cTn id="111" dur="2000"/>
                                        <p:tgtEl>
                                          <p:spTgt spid="20"/>
                                        </p:tgtEl>
                                      </p:cBhvr>
                                    </p:animEffect>
                                  </p:childTnLst>
                                </p:cTn>
                              </p:par>
                              <p:par>
                                <p:cTn id="112" presetID="10" presetClass="entr" presetSubtype="0" fill="hold" nodeType="withEffect">
                                  <p:stCondLst>
                                    <p:cond delay="0"/>
                                  </p:stCondLst>
                                  <p:childTnLst>
                                    <p:set>
                                      <p:cBhvr>
                                        <p:cTn id="113" dur="1" fill="hold">
                                          <p:stCondLst>
                                            <p:cond delay="0"/>
                                          </p:stCondLst>
                                        </p:cTn>
                                        <p:tgtEl>
                                          <p:spTgt spid="4"/>
                                        </p:tgtEl>
                                        <p:attrNameLst>
                                          <p:attrName>style.visibility</p:attrName>
                                        </p:attrNameLst>
                                      </p:cBhvr>
                                      <p:to>
                                        <p:strVal val="visible"/>
                                      </p:to>
                                    </p:set>
                                    <p:animEffect transition="in" filter="fade">
                                      <p:cBhvr>
                                        <p:cTn id="114" dur="2000"/>
                                        <p:tgtEl>
                                          <p:spTgt spid="4"/>
                                        </p:tgtEl>
                                      </p:cBhvr>
                                    </p:animEffect>
                                  </p:childTnLst>
                                </p:cTn>
                              </p:par>
                              <p:par>
                                <p:cTn id="115" presetID="10" presetClass="entr" presetSubtype="0" fill="hold" grpId="0" nodeType="withEffect">
                                  <p:stCondLst>
                                    <p:cond delay="0"/>
                                  </p:stCondLst>
                                  <p:childTnLst>
                                    <p:set>
                                      <p:cBhvr>
                                        <p:cTn id="116" dur="1" fill="hold">
                                          <p:stCondLst>
                                            <p:cond delay="0"/>
                                          </p:stCondLst>
                                        </p:cTn>
                                        <p:tgtEl>
                                          <p:spTgt spid="63"/>
                                        </p:tgtEl>
                                        <p:attrNameLst>
                                          <p:attrName>style.visibility</p:attrName>
                                        </p:attrNameLst>
                                      </p:cBhvr>
                                      <p:to>
                                        <p:strVal val="visible"/>
                                      </p:to>
                                    </p:set>
                                    <p:animEffect transition="in" filter="fade">
                                      <p:cBhvr>
                                        <p:cTn id="117" dur="2000"/>
                                        <p:tgtEl>
                                          <p:spTgt spid="63"/>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60"/>
                                        </p:tgtEl>
                                        <p:attrNameLst>
                                          <p:attrName>style.visibility</p:attrName>
                                        </p:attrNameLst>
                                      </p:cBhvr>
                                      <p:to>
                                        <p:strVal val="visible"/>
                                      </p:to>
                                    </p:set>
                                    <p:animEffect transition="in" filter="fade">
                                      <p:cBhvr>
                                        <p:cTn id="120" dur="2000"/>
                                        <p:tgtEl>
                                          <p:spTgt spid="60"/>
                                        </p:tgtEl>
                                      </p:cBhvr>
                                    </p:animEffect>
                                  </p:childTnLst>
                                </p:cTn>
                              </p:par>
                              <p:par>
                                <p:cTn id="121" presetID="10" presetClass="entr" presetSubtype="0" fill="hold" grpId="3" nodeType="withEffect">
                                  <p:stCondLst>
                                    <p:cond delay="0"/>
                                  </p:stCondLst>
                                  <p:childTnLst>
                                    <p:set>
                                      <p:cBhvr>
                                        <p:cTn id="122" dur="1" fill="hold">
                                          <p:stCondLst>
                                            <p:cond delay="0"/>
                                          </p:stCondLst>
                                        </p:cTn>
                                        <p:tgtEl>
                                          <p:spTgt spid="40"/>
                                        </p:tgtEl>
                                        <p:attrNameLst>
                                          <p:attrName>style.visibility</p:attrName>
                                        </p:attrNameLst>
                                      </p:cBhvr>
                                      <p:to>
                                        <p:strVal val="visible"/>
                                      </p:to>
                                    </p:set>
                                    <p:animEffect transition="in" filter="fade">
                                      <p:cBhvr>
                                        <p:cTn id="123" dur="2000"/>
                                        <p:tgtEl>
                                          <p:spTgt spid="40"/>
                                        </p:tgtEl>
                                      </p:cBhvr>
                                    </p:animEffect>
                                  </p:childTnLst>
                                </p:cTn>
                              </p:par>
                            </p:childTnLst>
                          </p:cTn>
                        </p:par>
                      </p:childTnLst>
                    </p:cTn>
                  </p:par>
                  <p:par>
                    <p:cTn id="124" fill="hold" nodeType="clickPar">
                      <p:stCondLst>
                        <p:cond delay="indefinite"/>
                      </p:stCondLst>
                      <p:childTnLst>
                        <p:par>
                          <p:cTn id="125" fill="hold" nodeType="withGroup">
                            <p:stCondLst>
                              <p:cond delay="0"/>
                            </p:stCondLst>
                            <p:childTnLst>
                              <p:par>
                                <p:cTn id="126" presetID="10" presetClass="entr" presetSubtype="0" fill="hold" nodeType="clickEffect">
                                  <p:stCondLst>
                                    <p:cond delay="0"/>
                                  </p:stCondLst>
                                  <p:childTnLst>
                                    <p:set>
                                      <p:cBhvr>
                                        <p:cTn id="127" dur="1" fill="hold">
                                          <p:stCondLst>
                                            <p:cond delay="0"/>
                                          </p:stCondLst>
                                        </p:cTn>
                                        <p:tgtEl>
                                          <p:spTgt spid="27"/>
                                        </p:tgtEl>
                                        <p:attrNameLst>
                                          <p:attrName>style.visibility</p:attrName>
                                        </p:attrNameLst>
                                      </p:cBhvr>
                                      <p:to>
                                        <p:strVal val="visible"/>
                                      </p:to>
                                    </p:set>
                                    <p:animEffect transition="in" filter="fade">
                                      <p:cBhvr>
                                        <p:cTn id="128" dur="2000"/>
                                        <p:tgtEl>
                                          <p:spTgt spid="27"/>
                                        </p:tgtEl>
                                      </p:cBhvr>
                                    </p:animEffect>
                                  </p:childTnLst>
                                </p:cTn>
                              </p:par>
                              <p:par>
                                <p:cTn id="129" presetID="10" presetClass="entr" presetSubtype="0" fill="hold" nodeType="withEffect">
                                  <p:stCondLst>
                                    <p:cond delay="0"/>
                                  </p:stCondLst>
                                  <p:childTnLst>
                                    <p:set>
                                      <p:cBhvr>
                                        <p:cTn id="130" dur="1" fill="hold">
                                          <p:stCondLst>
                                            <p:cond delay="0"/>
                                          </p:stCondLst>
                                        </p:cTn>
                                        <p:tgtEl>
                                          <p:spTgt spid="5"/>
                                        </p:tgtEl>
                                        <p:attrNameLst>
                                          <p:attrName>style.visibility</p:attrName>
                                        </p:attrNameLst>
                                      </p:cBhvr>
                                      <p:to>
                                        <p:strVal val="visible"/>
                                      </p:to>
                                    </p:set>
                                    <p:animEffect transition="in" filter="fade">
                                      <p:cBhvr>
                                        <p:cTn id="131" dur="2000"/>
                                        <p:tgtEl>
                                          <p:spTgt spid="5"/>
                                        </p:tgtEl>
                                      </p:cBhvr>
                                    </p:animEffect>
                                  </p:childTnLst>
                                </p:cTn>
                              </p:par>
                              <p:par>
                                <p:cTn id="132" presetID="10" presetClass="entr" presetSubtype="0" fill="hold" grpId="3" nodeType="withEffect">
                                  <p:stCondLst>
                                    <p:cond delay="0"/>
                                  </p:stCondLst>
                                  <p:childTnLst>
                                    <p:set>
                                      <p:cBhvr>
                                        <p:cTn id="133" dur="1" fill="hold">
                                          <p:stCondLst>
                                            <p:cond delay="0"/>
                                          </p:stCondLst>
                                        </p:cTn>
                                        <p:tgtEl>
                                          <p:spTgt spid="54"/>
                                        </p:tgtEl>
                                        <p:attrNameLst>
                                          <p:attrName>style.visibility</p:attrName>
                                        </p:attrNameLst>
                                      </p:cBhvr>
                                      <p:to>
                                        <p:strVal val="visible"/>
                                      </p:to>
                                    </p:set>
                                    <p:animEffect transition="in" filter="fade">
                                      <p:cBhvr>
                                        <p:cTn id="134" dur="2000"/>
                                        <p:tgtEl>
                                          <p:spTgt spid="54"/>
                                        </p:tgtEl>
                                      </p:cBhvr>
                                    </p:animEffect>
                                  </p:childTnLst>
                                </p:cTn>
                              </p:par>
                              <p:par>
                                <p:cTn id="135" presetID="10" presetClass="entr" presetSubtype="0" fill="hold" grpId="0" nodeType="withEffect">
                                  <p:stCondLst>
                                    <p:cond delay="0"/>
                                  </p:stCondLst>
                                  <p:childTnLst>
                                    <p:set>
                                      <p:cBhvr>
                                        <p:cTn id="136" dur="1" fill="hold">
                                          <p:stCondLst>
                                            <p:cond delay="0"/>
                                          </p:stCondLst>
                                        </p:cTn>
                                        <p:tgtEl>
                                          <p:spTgt spid="64"/>
                                        </p:tgtEl>
                                        <p:attrNameLst>
                                          <p:attrName>style.visibility</p:attrName>
                                        </p:attrNameLst>
                                      </p:cBhvr>
                                      <p:to>
                                        <p:strVal val="visible"/>
                                      </p:to>
                                    </p:set>
                                    <p:animEffect transition="in" filter="fade">
                                      <p:cBhvr>
                                        <p:cTn id="137" dur="2000"/>
                                        <p:tgtEl>
                                          <p:spTgt spid="64"/>
                                        </p:tgtEl>
                                      </p:cBhvr>
                                    </p:animEffect>
                                  </p:childTnLst>
                                </p:cTn>
                              </p:par>
                              <p:par>
                                <p:cTn id="138" presetID="10" presetClass="entr" presetSubtype="0" fill="hold" grpId="0" nodeType="withEffect">
                                  <p:stCondLst>
                                    <p:cond delay="0"/>
                                  </p:stCondLst>
                                  <p:childTnLst>
                                    <p:set>
                                      <p:cBhvr>
                                        <p:cTn id="139" dur="1" fill="hold">
                                          <p:stCondLst>
                                            <p:cond delay="0"/>
                                          </p:stCondLst>
                                        </p:cTn>
                                        <p:tgtEl>
                                          <p:spTgt spid="61"/>
                                        </p:tgtEl>
                                        <p:attrNameLst>
                                          <p:attrName>style.visibility</p:attrName>
                                        </p:attrNameLst>
                                      </p:cBhvr>
                                      <p:to>
                                        <p:strVal val="visible"/>
                                      </p:to>
                                    </p:set>
                                    <p:animEffect transition="in" filter="fade">
                                      <p:cBhvr>
                                        <p:cTn id="140" dur="2000"/>
                                        <p:tgtEl>
                                          <p:spTgt spid="61"/>
                                        </p:tgtEl>
                                      </p:cBhvr>
                                    </p:animEffect>
                                  </p:childTnLst>
                                </p:cTn>
                              </p:par>
                              <p:par>
                                <p:cTn id="141" presetID="10" presetClass="exit" presetSubtype="0" fill="hold" nodeType="withEffect">
                                  <p:stCondLst>
                                    <p:cond delay="0"/>
                                  </p:stCondLst>
                                  <p:childTnLst>
                                    <p:animEffect transition="out" filter="fade">
                                      <p:cBhvr>
                                        <p:cTn id="142" dur="2000"/>
                                        <p:tgtEl>
                                          <p:spTgt spid="27"/>
                                        </p:tgtEl>
                                      </p:cBhvr>
                                    </p:animEffect>
                                    <p:set>
                                      <p:cBhvr>
                                        <p:cTn id="143" dur="1" fill="hold">
                                          <p:stCondLst>
                                            <p:cond delay="1999"/>
                                          </p:stCondLst>
                                        </p:cTn>
                                        <p:tgtEl>
                                          <p:spTgt spid="27"/>
                                        </p:tgtEl>
                                        <p:attrNameLst>
                                          <p:attrName>style.visibility</p:attrName>
                                        </p:attrNameLst>
                                      </p:cBhvr>
                                      <p:to>
                                        <p:strVal val="hidden"/>
                                      </p:to>
                                    </p:set>
                                  </p:childTnLst>
                                </p:cTn>
                              </p:par>
                              <p:par>
                                <p:cTn id="144" presetID="10" presetClass="exit" presetSubtype="0" fill="hold" nodeType="withEffect">
                                  <p:stCondLst>
                                    <p:cond delay="0"/>
                                  </p:stCondLst>
                                  <p:childTnLst>
                                    <p:animEffect transition="out" filter="fade">
                                      <p:cBhvr>
                                        <p:cTn id="145" dur="2000"/>
                                        <p:tgtEl>
                                          <p:spTgt spid="5"/>
                                        </p:tgtEl>
                                      </p:cBhvr>
                                    </p:animEffect>
                                    <p:set>
                                      <p:cBhvr>
                                        <p:cTn id="146" dur="1" fill="hold">
                                          <p:stCondLst>
                                            <p:cond delay="1999"/>
                                          </p:stCondLst>
                                        </p:cTn>
                                        <p:tgtEl>
                                          <p:spTgt spid="5"/>
                                        </p:tgtEl>
                                        <p:attrNameLst>
                                          <p:attrName>style.visibility</p:attrName>
                                        </p:attrNameLst>
                                      </p:cBhvr>
                                      <p:to>
                                        <p:strVal val="hidden"/>
                                      </p:to>
                                    </p:set>
                                  </p:childTnLst>
                                </p:cTn>
                              </p:par>
                              <p:par>
                                <p:cTn id="147" presetID="10" presetClass="exit" presetSubtype="0" fill="hold" grpId="4" nodeType="withEffect">
                                  <p:stCondLst>
                                    <p:cond delay="0"/>
                                  </p:stCondLst>
                                  <p:childTnLst>
                                    <p:animEffect transition="out" filter="fade">
                                      <p:cBhvr>
                                        <p:cTn id="148" dur="2000"/>
                                        <p:tgtEl>
                                          <p:spTgt spid="54"/>
                                        </p:tgtEl>
                                      </p:cBhvr>
                                    </p:animEffect>
                                    <p:set>
                                      <p:cBhvr>
                                        <p:cTn id="149" dur="1" fill="hold">
                                          <p:stCondLst>
                                            <p:cond delay="1999"/>
                                          </p:stCondLst>
                                        </p:cTn>
                                        <p:tgtEl>
                                          <p:spTgt spid="54"/>
                                        </p:tgtEl>
                                        <p:attrNameLst>
                                          <p:attrName>style.visibility</p:attrName>
                                        </p:attrNameLst>
                                      </p:cBhvr>
                                      <p:to>
                                        <p:strVal val="hidden"/>
                                      </p:to>
                                    </p:set>
                                  </p:childTnLst>
                                </p:cTn>
                              </p:par>
                              <p:par>
                                <p:cTn id="150" presetID="10" presetClass="entr" presetSubtype="0" fill="hold" grpId="0" nodeType="withEffect">
                                  <p:stCondLst>
                                    <p:cond delay="0"/>
                                  </p:stCondLst>
                                  <p:childTnLst>
                                    <p:set>
                                      <p:cBhvr>
                                        <p:cTn id="151" dur="1" fill="hold">
                                          <p:stCondLst>
                                            <p:cond delay="0"/>
                                          </p:stCondLst>
                                        </p:cTn>
                                        <p:tgtEl>
                                          <p:spTgt spid="65"/>
                                        </p:tgtEl>
                                        <p:attrNameLst>
                                          <p:attrName>style.visibility</p:attrName>
                                        </p:attrNameLst>
                                      </p:cBhvr>
                                      <p:to>
                                        <p:strVal val="visible"/>
                                      </p:to>
                                    </p:set>
                                    <p:animEffect transition="in" filter="fade">
                                      <p:cBhvr>
                                        <p:cTn id="152" dur="2000"/>
                                        <p:tgtEl>
                                          <p:spTgt spid="65"/>
                                        </p:tgtEl>
                                      </p:cBhvr>
                                    </p:animEffect>
                                  </p:childTnLst>
                                </p:cTn>
                              </p:par>
                              <p:par>
                                <p:cTn id="153" presetID="10" presetClass="entr" presetSubtype="0" fill="hold" grpId="0" nodeType="withEffect">
                                  <p:stCondLst>
                                    <p:cond delay="0"/>
                                  </p:stCondLst>
                                  <p:childTnLst>
                                    <p:set>
                                      <p:cBhvr>
                                        <p:cTn id="154" dur="1" fill="hold">
                                          <p:stCondLst>
                                            <p:cond delay="0"/>
                                          </p:stCondLst>
                                        </p:cTn>
                                        <p:tgtEl>
                                          <p:spTgt spid="62"/>
                                        </p:tgtEl>
                                        <p:attrNameLst>
                                          <p:attrName>style.visibility</p:attrName>
                                        </p:attrNameLst>
                                      </p:cBhvr>
                                      <p:to>
                                        <p:strVal val="visible"/>
                                      </p:to>
                                    </p:set>
                                    <p:animEffect transition="in" filter="fade">
                                      <p:cBhvr>
                                        <p:cTn id="155" dur="20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build="p"/>
      <p:bldP spid="40" grpId="0" animBg="1"/>
      <p:bldP spid="40" grpId="1" animBg="1"/>
      <p:bldP spid="40" grpId="2" animBg="1"/>
      <p:bldP spid="40" grpId="3" animBg="1"/>
      <p:bldP spid="49" grpId="0" animBg="1"/>
      <p:bldP spid="52" grpId="0" animBg="1"/>
      <p:bldP spid="53" grpId="0" animBg="1"/>
      <p:bldP spid="54" grpId="0" animBg="1"/>
      <p:bldP spid="54" grpId="1" animBg="1"/>
      <p:bldP spid="54" grpId="2" animBg="1"/>
      <p:bldP spid="54" grpId="3" animBg="1"/>
      <p:bldP spid="54" grpId="4" animBg="1"/>
      <p:bldP spid="56" grpId="0" animBg="1"/>
      <p:bldP spid="57" grpId="0" animBg="1"/>
      <p:bldP spid="58" grpId="0" animBg="1"/>
      <p:bldP spid="2" grpId="0" animBg="1"/>
      <p:bldP spid="59" grpId="0" animBg="1"/>
      <p:bldP spid="60" grpId="0" animBg="1"/>
      <p:bldP spid="61" grpId="0" animBg="1"/>
      <p:bldP spid="62" grpId="0" animBg="1"/>
      <p:bldP spid="63" grpId="0" animBg="1"/>
      <p:bldP spid="64" grpId="0" animBg="1"/>
      <p:bldP spid="6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85"/>
          <p:cNvSpPr>
            <a:spLocks noGrp="1" noChangeArrowheads="1"/>
          </p:cNvSpPr>
          <p:nvPr>
            <p:ph type="title"/>
          </p:nvPr>
        </p:nvSpPr>
        <p:spPr>
          <a:xfrm>
            <a:off x="209551" y="176212"/>
            <a:ext cx="8686800" cy="1062037"/>
          </a:xfrm>
          <a:prstGeom prst="rect">
            <a:avLst/>
          </a:prstGeom>
        </p:spPr>
        <p:txBody>
          <a:bodyPr/>
          <a:lstStyle/>
          <a:p>
            <a:pPr eaLnBrk="1" hangingPunct="1"/>
            <a:r>
              <a:rPr lang="ru-RU" dirty="0" smtClean="0"/>
              <a:t>Динамическое распределение пространства с помощью </a:t>
            </a:r>
            <a:r>
              <a:rPr lang="en-US" dirty="0" smtClean="0"/>
              <a:t>EMC Virtual Provisioning</a:t>
            </a:r>
          </a:p>
        </p:txBody>
      </p:sp>
      <p:sp>
        <p:nvSpPr>
          <p:cNvPr id="11269" name="Rectangle 85"/>
          <p:cNvSpPr>
            <a:spLocks noGrp="1" noChangeArrowheads="1"/>
          </p:cNvSpPr>
          <p:nvPr>
            <p:ph type="title" idx="4294967295"/>
          </p:nvPr>
        </p:nvSpPr>
        <p:spPr>
          <a:xfrm>
            <a:off x="0" y="6083300"/>
            <a:ext cx="8261350" cy="457200"/>
          </a:xfrm>
          <a:prstGeom prst="rect">
            <a:avLst/>
          </a:prstGeom>
        </p:spPr>
        <p:txBody>
          <a:bodyPr/>
          <a:lstStyle/>
          <a:p>
            <a:r>
              <a:rPr lang="en-US" sz="1600" b="1" dirty="0" smtClean="0"/>
              <a:t>*Note: </a:t>
            </a:r>
            <a:r>
              <a:rPr lang="en-US" sz="1600" dirty="0" smtClean="0"/>
              <a:t>95% includes space for DB and mailbox overhead, dumpster, white space and index</a:t>
            </a:r>
          </a:p>
        </p:txBody>
      </p:sp>
      <p:grpSp>
        <p:nvGrpSpPr>
          <p:cNvPr id="3" name="Group 84"/>
          <p:cNvGrpSpPr>
            <a:grpSpLocks/>
          </p:cNvGrpSpPr>
          <p:nvPr/>
        </p:nvGrpSpPr>
        <p:grpSpPr bwMode="auto">
          <a:xfrm>
            <a:off x="-1067167" y="1643063"/>
            <a:ext cx="5472376" cy="4368800"/>
            <a:chOff x="-1133" y="1105"/>
            <a:chExt cx="3466" cy="2752"/>
          </a:xfrm>
        </p:grpSpPr>
        <p:sp>
          <p:nvSpPr>
            <p:cNvPr id="2" name="Rounded Rectangle 20"/>
            <p:cNvSpPr>
              <a:spLocks noChangeArrowheads="1"/>
            </p:cNvSpPr>
            <p:nvPr/>
          </p:nvSpPr>
          <p:spPr bwMode="auto">
            <a:xfrm>
              <a:off x="-292" y="1105"/>
              <a:ext cx="2625" cy="2752"/>
            </a:xfrm>
            <a:prstGeom prst="roundRect">
              <a:avLst>
                <a:gd name="adj" fmla="val 7167"/>
              </a:avLst>
            </a:prstGeom>
            <a:solidFill>
              <a:srgbClr val="DDDDDD">
                <a:alpha val="60001"/>
              </a:srgbClr>
            </a:solidFill>
            <a:ln w="12700" algn="ctr">
              <a:solidFill>
                <a:srgbClr val="969696"/>
              </a:solidFill>
              <a:round/>
              <a:headEnd/>
              <a:tailEnd/>
            </a:ln>
            <a:effectLst>
              <a:outerShdw dist="35921" dir="2700000" algn="ctr" rotWithShape="0">
                <a:srgbClr val="DDDDDD">
                  <a:alpha val="50000"/>
                </a:srgbClr>
              </a:outerShdw>
            </a:effectLst>
          </p:spPr>
          <p:txBody>
            <a:bodyPr lIns="0" tIns="0" rIns="0" bIns="0" anchor="ctr" anchorCtr="1"/>
            <a:lstStyle/>
            <a:p>
              <a:pPr marL="457200">
                <a:defRPr/>
              </a:pPr>
              <a:endParaRPr lang="en-US" dirty="0">
                <a:solidFill>
                  <a:schemeClr val="bg1"/>
                </a:solidFill>
                <a:latin typeface="+mn-lt"/>
                <a:cs typeface="+mn-cs"/>
              </a:endParaRPr>
            </a:p>
          </p:txBody>
        </p:sp>
        <p:sp>
          <p:nvSpPr>
            <p:cNvPr id="11285" name="TextBox 13"/>
            <p:cNvSpPr txBox="1">
              <a:spLocks noChangeArrowheads="1"/>
            </p:cNvSpPr>
            <p:nvPr/>
          </p:nvSpPr>
          <p:spPr bwMode="auto">
            <a:xfrm>
              <a:off x="777" y="1153"/>
              <a:ext cx="522" cy="288"/>
            </a:xfrm>
            <a:prstGeom prst="rect">
              <a:avLst/>
            </a:prstGeom>
            <a:noFill/>
            <a:ln w="9525">
              <a:noFill/>
              <a:miter lim="800000"/>
              <a:headEnd/>
              <a:tailEnd/>
            </a:ln>
          </p:spPr>
          <p:txBody>
            <a:bodyPr wrap="none">
              <a:spAutoFit/>
            </a:bodyPr>
            <a:lstStyle/>
            <a:p>
              <a:r>
                <a:rPr lang="en-US" sz="2400" b="1" dirty="0">
                  <a:solidFill>
                    <a:schemeClr val="tx2"/>
                  </a:solidFill>
                </a:rPr>
                <a:t>DAS</a:t>
              </a:r>
            </a:p>
          </p:txBody>
        </p:sp>
        <p:grpSp>
          <p:nvGrpSpPr>
            <p:cNvPr id="4" name="Group 32"/>
            <p:cNvGrpSpPr>
              <a:grpSpLocks/>
            </p:cNvGrpSpPr>
            <p:nvPr/>
          </p:nvGrpSpPr>
          <p:grpSpPr bwMode="auto">
            <a:xfrm>
              <a:off x="189" y="1813"/>
              <a:ext cx="1648" cy="351"/>
              <a:chOff x="243" y="1820"/>
              <a:chExt cx="1648" cy="351"/>
            </a:xfrm>
          </p:grpSpPr>
          <p:pic>
            <p:nvPicPr>
              <p:cNvPr id="11291" name="Picture 33" descr="database_grid"/>
              <p:cNvPicPr>
                <a:picLocks noChangeAspect="1" noChangeArrowheads="1"/>
              </p:cNvPicPr>
              <p:nvPr/>
            </p:nvPicPr>
            <p:blipFill>
              <a:blip r:embed="rId3" cstate="print"/>
              <a:srcRect/>
              <a:stretch>
                <a:fillRect/>
              </a:stretch>
            </p:blipFill>
            <p:spPr bwMode="gray">
              <a:xfrm>
                <a:off x="588" y="1826"/>
                <a:ext cx="318" cy="345"/>
              </a:xfrm>
              <a:prstGeom prst="rect">
                <a:avLst/>
              </a:prstGeom>
              <a:noFill/>
              <a:ln w="9525">
                <a:noFill/>
                <a:miter lim="800000"/>
                <a:headEnd/>
                <a:tailEnd/>
              </a:ln>
            </p:spPr>
          </p:pic>
          <p:pic>
            <p:nvPicPr>
              <p:cNvPr id="11292" name="Picture 34" descr="database_grid"/>
              <p:cNvPicPr>
                <a:picLocks noChangeAspect="1" noChangeArrowheads="1"/>
              </p:cNvPicPr>
              <p:nvPr/>
            </p:nvPicPr>
            <p:blipFill>
              <a:blip r:embed="rId3" cstate="print"/>
              <a:srcRect/>
              <a:stretch>
                <a:fillRect/>
              </a:stretch>
            </p:blipFill>
            <p:spPr bwMode="gray">
              <a:xfrm>
                <a:off x="916" y="1826"/>
                <a:ext cx="318" cy="345"/>
              </a:xfrm>
              <a:prstGeom prst="rect">
                <a:avLst/>
              </a:prstGeom>
              <a:noFill/>
              <a:ln w="9525">
                <a:noFill/>
                <a:miter lim="800000"/>
                <a:headEnd/>
                <a:tailEnd/>
              </a:ln>
            </p:spPr>
          </p:pic>
          <p:pic>
            <p:nvPicPr>
              <p:cNvPr id="11293" name="Picture 35" descr="database_grid"/>
              <p:cNvPicPr>
                <a:picLocks noChangeAspect="1" noChangeArrowheads="1"/>
              </p:cNvPicPr>
              <p:nvPr/>
            </p:nvPicPr>
            <p:blipFill>
              <a:blip r:embed="rId3" cstate="print"/>
              <a:srcRect/>
              <a:stretch>
                <a:fillRect/>
              </a:stretch>
            </p:blipFill>
            <p:spPr bwMode="gray">
              <a:xfrm>
                <a:off x="1245" y="1826"/>
                <a:ext cx="318" cy="345"/>
              </a:xfrm>
              <a:prstGeom prst="rect">
                <a:avLst/>
              </a:prstGeom>
              <a:noFill/>
              <a:ln w="9525">
                <a:noFill/>
                <a:miter lim="800000"/>
                <a:headEnd/>
                <a:tailEnd/>
              </a:ln>
            </p:spPr>
          </p:pic>
          <p:pic>
            <p:nvPicPr>
              <p:cNvPr id="11294" name="Picture 36" descr="database_grid"/>
              <p:cNvPicPr>
                <a:picLocks noChangeAspect="1" noChangeArrowheads="1"/>
              </p:cNvPicPr>
              <p:nvPr/>
            </p:nvPicPr>
            <p:blipFill>
              <a:blip r:embed="rId3" cstate="print"/>
              <a:srcRect/>
              <a:stretch>
                <a:fillRect/>
              </a:stretch>
            </p:blipFill>
            <p:spPr bwMode="gray">
              <a:xfrm>
                <a:off x="1573" y="1826"/>
                <a:ext cx="318" cy="345"/>
              </a:xfrm>
              <a:prstGeom prst="rect">
                <a:avLst/>
              </a:prstGeom>
              <a:noFill/>
              <a:ln w="9525">
                <a:noFill/>
                <a:miter lim="800000"/>
                <a:headEnd/>
                <a:tailEnd/>
              </a:ln>
            </p:spPr>
          </p:pic>
          <p:pic>
            <p:nvPicPr>
              <p:cNvPr id="11295" name="Picture 37" descr="database_grid"/>
              <p:cNvPicPr>
                <a:picLocks noChangeAspect="1" noChangeArrowheads="1"/>
              </p:cNvPicPr>
              <p:nvPr/>
            </p:nvPicPr>
            <p:blipFill>
              <a:blip r:embed="rId3" cstate="print"/>
              <a:srcRect/>
              <a:stretch>
                <a:fillRect/>
              </a:stretch>
            </p:blipFill>
            <p:spPr bwMode="gray">
              <a:xfrm>
                <a:off x="243" y="1820"/>
                <a:ext cx="318" cy="345"/>
              </a:xfrm>
              <a:prstGeom prst="rect">
                <a:avLst/>
              </a:prstGeom>
              <a:noFill/>
              <a:ln w="9525">
                <a:noFill/>
                <a:miter lim="800000"/>
                <a:headEnd/>
                <a:tailEnd/>
              </a:ln>
            </p:spPr>
          </p:pic>
        </p:grpSp>
        <p:sp>
          <p:nvSpPr>
            <p:cNvPr id="11287" name="Rectangle 44"/>
            <p:cNvSpPr>
              <a:spLocks noChangeArrowheads="1"/>
            </p:cNvSpPr>
            <p:nvPr/>
          </p:nvSpPr>
          <p:spPr bwMode="auto">
            <a:xfrm>
              <a:off x="-107" y="3100"/>
              <a:ext cx="2219" cy="640"/>
            </a:xfrm>
            <a:prstGeom prst="rect">
              <a:avLst/>
            </a:prstGeom>
            <a:noFill/>
            <a:ln w="9525">
              <a:noFill/>
              <a:miter lim="800000"/>
              <a:headEnd/>
              <a:tailEnd/>
            </a:ln>
          </p:spPr>
          <p:txBody>
            <a:bodyPr wrap="square">
              <a:spAutoFit/>
            </a:bodyPr>
            <a:lstStyle/>
            <a:p>
              <a:pPr algn="ctr"/>
              <a:r>
                <a:rPr lang="ru-RU" dirty="0" smtClean="0"/>
                <a:t>В мире</a:t>
              </a:r>
              <a:r>
                <a:rPr lang="en-US" dirty="0" smtClean="0"/>
                <a:t> DAS, </a:t>
              </a:r>
              <a:r>
                <a:rPr lang="ru-RU" dirty="0" smtClean="0"/>
                <a:t>люди</a:t>
              </a:r>
              <a:r>
                <a:rPr lang="en-US" dirty="0" smtClean="0"/>
                <a:t> </a:t>
              </a:r>
              <a:r>
                <a:rPr lang="ru-RU" dirty="0" smtClean="0"/>
                <a:t>всегда </a:t>
              </a:r>
              <a:r>
                <a:rPr lang="ru-RU" sz="2400" b="1" dirty="0" smtClean="0"/>
                <a:t>переплачивают</a:t>
              </a:r>
              <a:r>
                <a:rPr lang="en-US" sz="2400" dirty="0" smtClean="0"/>
                <a:t> </a:t>
              </a:r>
              <a:endParaRPr lang="ru-RU" sz="2400" dirty="0" smtClean="0"/>
            </a:p>
            <a:p>
              <a:pPr algn="ctr"/>
              <a:r>
                <a:rPr lang="ru-RU" dirty="0" smtClean="0"/>
                <a:t>за пространство</a:t>
              </a:r>
              <a:endParaRPr lang="en-US" dirty="0"/>
            </a:p>
          </p:txBody>
        </p:sp>
        <p:grpSp>
          <p:nvGrpSpPr>
            <p:cNvPr id="5" name="Group 78"/>
            <p:cNvGrpSpPr>
              <a:grpSpLocks/>
            </p:cNvGrpSpPr>
            <p:nvPr/>
          </p:nvGrpSpPr>
          <p:grpSpPr bwMode="auto">
            <a:xfrm>
              <a:off x="-1133" y="2289"/>
              <a:ext cx="3392" cy="756"/>
              <a:chOff x="-1133" y="2217"/>
              <a:chExt cx="3392" cy="756"/>
            </a:xfrm>
          </p:grpSpPr>
          <p:sp>
            <p:nvSpPr>
              <p:cNvPr id="11289" name="TextBox 22"/>
              <p:cNvSpPr txBox="1">
                <a:spLocks noChangeArrowheads="1"/>
              </p:cNvSpPr>
              <p:nvPr/>
            </p:nvSpPr>
            <p:spPr bwMode="auto">
              <a:xfrm>
                <a:off x="-1133" y="2217"/>
                <a:ext cx="3392" cy="756"/>
              </a:xfrm>
              <a:prstGeom prst="rect">
                <a:avLst/>
              </a:prstGeom>
              <a:noFill/>
              <a:ln w="9525">
                <a:noFill/>
                <a:miter lim="800000"/>
                <a:headEnd/>
                <a:tailEnd/>
              </a:ln>
            </p:spPr>
            <p:txBody>
              <a:bodyPr wrap="none">
                <a:spAutoFit/>
              </a:bodyPr>
              <a:lstStyle/>
              <a:p>
                <a:pPr algn="r"/>
                <a:r>
                  <a:rPr lang="en-US" dirty="0"/>
                  <a:t>5,000 Exchange </a:t>
                </a:r>
                <a:r>
                  <a:rPr lang="ru-RU" dirty="0" smtClean="0"/>
                  <a:t>пользователей</a:t>
                </a:r>
                <a:endParaRPr lang="en-US" dirty="0"/>
              </a:p>
              <a:p>
                <a:pPr algn="r"/>
                <a:r>
                  <a:rPr lang="en-US" dirty="0"/>
                  <a:t>x        5 GB </a:t>
                </a:r>
                <a:r>
                  <a:rPr lang="ru-RU" dirty="0" smtClean="0"/>
                  <a:t>ящиков</a:t>
                </a:r>
                <a:endParaRPr lang="en-US" dirty="0"/>
              </a:p>
              <a:p>
                <a:pPr algn="r">
                  <a:spcBef>
                    <a:spcPct val="50000"/>
                  </a:spcBef>
                </a:pPr>
                <a:r>
                  <a:rPr lang="en-US" sz="2400" dirty="0"/>
                  <a:t>	            </a:t>
                </a:r>
                <a:r>
                  <a:rPr lang="en-US" b="1" dirty="0"/>
                  <a:t>49 </a:t>
                </a:r>
                <a:r>
                  <a:rPr lang="en-US" b="1" dirty="0" smtClean="0"/>
                  <a:t>TB </a:t>
                </a:r>
                <a:r>
                  <a:rPr lang="en-US" sz="1200" b="1" dirty="0" smtClean="0"/>
                  <a:t>(</a:t>
                </a:r>
                <a:r>
                  <a:rPr lang="ru-RU" sz="1200" b="1" dirty="0" smtClean="0"/>
                  <a:t>включая</a:t>
                </a:r>
                <a:r>
                  <a:rPr lang="en-US" sz="1200" b="1" dirty="0" smtClean="0"/>
                  <a:t> 95% </a:t>
                </a:r>
                <a:r>
                  <a:rPr lang="ru-RU" sz="1200" b="1" dirty="0" smtClean="0"/>
                  <a:t>резервирования</a:t>
                </a:r>
                <a:r>
                  <a:rPr lang="en-US" sz="1200" b="1" dirty="0" smtClean="0"/>
                  <a:t>)*</a:t>
                </a:r>
                <a:endParaRPr lang="en-US" sz="1200" b="1" dirty="0"/>
              </a:p>
            </p:txBody>
          </p:sp>
          <p:sp>
            <p:nvSpPr>
              <p:cNvPr id="11290" name="Line 74"/>
              <p:cNvSpPr>
                <a:spLocks noChangeShapeType="1"/>
              </p:cNvSpPr>
              <p:nvPr/>
            </p:nvSpPr>
            <p:spPr bwMode="auto">
              <a:xfrm flipH="1">
                <a:off x="567" y="2696"/>
                <a:ext cx="1548" cy="0"/>
              </a:xfrm>
              <a:prstGeom prst="line">
                <a:avLst/>
              </a:prstGeom>
              <a:noFill/>
              <a:ln w="19050">
                <a:solidFill>
                  <a:schemeClr val="tx1"/>
                </a:solidFill>
                <a:round/>
                <a:headEnd/>
                <a:tailEnd/>
              </a:ln>
            </p:spPr>
            <p:txBody>
              <a:bodyPr lIns="0" tIns="0" rIns="0" bIns="0" anchor="ctr"/>
              <a:lstStyle/>
              <a:p>
                <a:endParaRPr lang="en-US" dirty="0"/>
              </a:p>
            </p:txBody>
          </p:sp>
        </p:grpSp>
      </p:grpSp>
      <p:grpSp>
        <p:nvGrpSpPr>
          <p:cNvPr id="6" name="Group 83"/>
          <p:cNvGrpSpPr>
            <a:grpSpLocks/>
          </p:cNvGrpSpPr>
          <p:nvPr/>
        </p:nvGrpSpPr>
        <p:grpSpPr bwMode="auto">
          <a:xfrm>
            <a:off x="3695699" y="1652588"/>
            <a:ext cx="5349873" cy="4368800"/>
            <a:chOff x="2012" y="1093"/>
            <a:chExt cx="3370" cy="2752"/>
          </a:xfrm>
        </p:grpSpPr>
        <p:sp>
          <p:nvSpPr>
            <p:cNvPr id="21" name="Rounded Rectangle 20"/>
            <p:cNvSpPr>
              <a:spLocks noChangeArrowheads="1"/>
            </p:cNvSpPr>
            <p:nvPr/>
          </p:nvSpPr>
          <p:spPr bwMode="auto">
            <a:xfrm>
              <a:off x="2547" y="1093"/>
              <a:ext cx="2771" cy="2752"/>
            </a:xfrm>
            <a:prstGeom prst="roundRect">
              <a:avLst>
                <a:gd name="adj" fmla="val 7167"/>
              </a:avLst>
            </a:prstGeom>
            <a:solidFill>
              <a:srgbClr val="DDDDDD">
                <a:alpha val="60001"/>
              </a:srgbClr>
            </a:solidFill>
            <a:ln w="12700" algn="ctr">
              <a:solidFill>
                <a:srgbClr val="969696"/>
              </a:solidFill>
              <a:round/>
              <a:headEnd/>
              <a:tailEnd/>
            </a:ln>
            <a:effectLst>
              <a:outerShdw dist="35921" dir="2700000" algn="ctr" rotWithShape="0">
                <a:srgbClr val="DDDDDD">
                  <a:alpha val="50000"/>
                </a:srgbClr>
              </a:outerShdw>
            </a:effectLst>
          </p:spPr>
          <p:txBody>
            <a:bodyPr lIns="0" tIns="0" rIns="0" bIns="0" anchor="ctr" anchorCtr="1"/>
            <a:lstStyle/>
            <a:p>
              <a:pPr marL="457200">
                <a:defRPr/>
              </a:pPr>
              <a:endParaRPr lang="en-US" dirty="0">
                <a:solidFill>
                  <a:schemeClr val="bg1"/>
                </a:solidFill>
                <a:latin typeface="+mn-lt"/>
                <a:cs typeface="+mn-cs"/>
              </a:endParaRPr>
            </a:p>
          </p:txBody>
        </p:sp>
        <p:sp>
          <p:nvSpPr>
            <p:cNvPr id="19532" name="AutoShape 76"/>
            <p:cNvSpPr>
              <a:spLocks noChangeArrowheads="1"/>
            </p:cNvSpPr>
            <p:nvPr/>
          </p:nvSpPr>
          <p:spPr bwMode="auto">
            <a:xfrm>
              <a:off x="3126" y="1644"/>
              <a:ext cx="1932" cy="672"/>
            </a:xfrm>
            <a:prstGeom prst="rightArrow">
              <a:avLst>
                <a:gd name="adj1" fmla="val 69343"/>
                <a:gd name="adj2" fmla="val 49461"/>
              </a:avLst>
            </a:prstGeom>
            <a:gradFill rotWithShape="1">
              <a:gsLst>
                <a:gs pos="0">
                  <a:schemeClr val="tx2">
                    <a:alpha val="0"/>
                  </a:schemeClr>
                </a:gs>
                <a:gs pos="100000">
                  <a:schemeClr val="tx2">
                    <a:gamma/>
                    <a:shade val="98431"/>
                    <a:invGamma/>
                  </a:schemeClr>
                </a:gs>
              </a:gsLst>
              <a:lin ang="0" scaled="1"/>
            </a:gradFill>
            <a:ln>
              <a:noFill/>
            </a:ln>
            <a:effectLst/>
            <a:extLst>
              <a:ext uri="{91240B29-F687-4F45-9708-019B960494DF}"/>
              <a:ext uri="{AF507438-7753-43E0-B8FC-AC1667EBCBE1}"/>
            </a:extLst>
          </p:spPr>
          <p:txBody>
            <a:bodyPr wrap="none" lIns="0" tIns="0" rIns="0" bIns="0" anchor="ctr"/>
            <a:lstStyle/>
            <a:p>
              <a:pPr>
                <a:defRPr/>
              </a:pPr>
              <a:endParaRPr lang="en-US" dirty="0">
                <a:latin typeface="Arial" pitchFamily="34" charset="0"/>
                <a:cs typeface="+mn-cs"/>
              </a:endParaRPr>
            </a:p>
          </p:txBody>
        </p:sp>
        <p:sp>
          <p:nvSpPr>
            <p:cNvPr id="11272" name="TextBox 14"/>
            <p:cNvSpPr txBox="1">
              <a:spLocks noChangeArrowheads="1"/>
            </p:cNvSpPr>
            <p:nvPr/>
          </p:nvSpPr>
          <p:spPr bwMode="auto">
            <a:xfrm>
              <a:off x="3653" y="1147"/>
              <a:ext cx="522" cy="288"/>
            </a:xfrm>
            <a:prstGeom prst="rect">
              <a:avLst/>
            </a:prstGeom>
            <a:noFill/>
            <a:ln w="9525">
              <a:noFill/>
              <a:miter lim="800000"/>
              <a:headEnd/>
              <a:tailEnd/>
            </a:ln>
          </p:spPr>
          <p:txBody>
            <a:bodyPr wrap="none">
              <a:spAutoFit/>
            </a:bodyPr>
            <a:lstStyle/>
            <a:p>
              <a:r>
                <a:rPr lang="en-US" sz="2400" b="1" dirty="0">
                  <a:solidFill>
                    <a:schemeClr val="tx2"/>
                  </a:solidFill>
                </a:rPr>
                <a:t>SAN</a:t>
              </a:r>
            </a:p>
          </p:txBody>
        </p:sp>
        <p:sp>
          <p:nvSpPr>
            <p:cNvPr id="11273" name="TextBox 43"/>
            <p:cNvSpPr txBox="1">
              <a:spLocks noChangeArrowheads="1"/>
            </p:cNvSpPr>
            <p:nvPr/>
          </p:nvSpPr>
          <p:spPr bwMode="auto">
            <a:xfrm>
              <a:off x="2946" y="1370"/>
              <a:ext cx="1999" cy="252"/>
            </a:xfrm>
            <a:prstGeom prst="rect">
              <a:avLst/>
            </a:prstGeom>
            <a:noFill/>
            <a:ln w="9525">
              <a:noFill/>
              <a:miter lim="800000"/>
              <a:headEnd/>
              <a:tailEnd/>
            </a:ln>
          </p:spPr>
          <p:txBody>
            <a:bodyPr wrap="none">
              <a:spAutoFit/>
            </a:bodyPr>
            <a:lstStyle/>
            <a:p>
              <a:r>
                <a:rPr lang="en-US" sz="1800" dirty="0"/>
                <a:t>(</a:t>
              </a:r>
              <a:r>
                <a:rPr lang="en-US" dirty="0"/>
                <a:t>EMC Virtual Provisioning</a:t>
              </a:r>
              <a:r>
                <a:rPr lang="en-US" sz="1800" dirty="0"/>
                <a:t>)</a:t>
              </a:r>
            </a:p>
          </p:txBody>
        </p:sp>
        <p:grpSp>
          <p:nvGrpSpPr>
            <p:cNvPr id="7" name="Group 77"/>
            <p:cNvGrpSpPr>
              <a:grpSpLocks/>
            </p:cNvGrpSpPr>
            <p:nvPr/>
          </p:nvGrpSpPr>
          <p:grpSpPr bwMode="auto">
            <a:xfrm>
              <a:off x="3126" y="1819"/>
              <a:ext cx="1613" cy="338"/>
              <a:chOff x="3126" y="1819"/>
              <a:chExt cx="1613" cy="338"/>
            </a:xfrm>
          </p:grpSpPr>
          <p:pic>
            <p:nvPicPr>
              <p:cNvPr id="3086" name="Picture 51" descr="Gray Disk"/>
              <p:cNvPicPr>
                <a:picLocks noChangeAspect="1" noChangeArrowheads="1"/>
              </p:cNvPicPr>
              <p:nvPr/>
            </p:nvPicPr>
            <p:blipFill>
              <a:blip r:embed="rId4" cstate="print">
                <a:lum bright="-6000"/>
              </a:blip>
              <a:srcRect/>
              <a:stretch>
                <a:fillRect/>
              </a:stretch>
            </p:blipFill>
            <p:spPr bwMode="auto">
              <a:xfrm>
                <a:off x="3447" y="1819"/>
                <a:ext cx="311" cy="338"/>
              </a:xfrm>
              <a:prstGeom prst="rect">
                <a:avLst/>
              </a:prstGeom>
              <a:noFill/>
              <a:ln w="9525">
                <a:noFill/>
                <a:miter lim="800000"/>
                <a:headEnd/>
                <a:tailEnd/>
              </a:ln>
              <a:effectLst>
                <a:outerShdw dist="35921" dir="2700000" algn="ctr" rotWithShape="0">
                  <a:schemeClr val="tx1">
                    <a:alpha val="50000"/>
                  </a:schemeClr>
                </a:outerShdw>
              </a:effectLst>
            </p:spPr>
          </p:pic>
          <p:pic>
            <p:nvPicPr>
              <p:cNvPr id="3087" name="Picture 52" descr="Gray Disk"/>
              <p:cNvPicPr>
                <a:picLocks noChangeAspect="1" noChangeArrowheads="1"/>
              </p:cNvPicPr>
              <p:nvPr/>
            </p:nvPicPr>
            <p:blipFill>
              <a:blip r:embed="rId4" cstate="print">
                <a:lum bright="-6000"/>
              </a:blip>
              <a:srcRect/>
              <a:stretch>
                <a:fillRect/>
              </a:stretch>
            </p:blipFill>
            <p:spPr bwMode="auto">
              <a:xfrm>
                <a:off x="3774" y="1819"/>
                <a:ext cx="311" cy="338"/>
              </a:xfrm>
              <a:prstGeom prst="rect">
                <a:avLst/>
              </a:prstGeom>
              <a:noFill/>
              <a:ln w="9525">
                <a:noFill/>
                <a:miter lim="800000"/>
                <a:headEnd/>
                <a:tailEnd/>
              </a:ln>
              <a:effectLst>
                <a:outerShdw dist="35921" dir="2700000" algn="ctr" rotWithShape="0">
                  <a:schemeClr val="tx1">
                    <a:alpha val="50000"/>
                  </a:schemeClr>
                </a:outerShdw>
              </a:effectLst>
            </p:spPr>
          </p:pic>
          <p:pic>
            <p:nvPicPr>
              <p:cNvPr id="3088" name="Picture 53" descr="Gray Disk"/>
              <p:cNvPicPr>
                <a:picLocks noChangeAspect="1" noChangeArrowheads="1"/>
              </p:cNvPicPr>
              <p:nvPr/>
            </p:nvPicPr>
            <p:blipFill>
              <a:blip r:embed="rId4" cstate="print">
                <a:lum bright="-6000"/>
              </a:blip>
              <a:srcRect/>
              <a:stretch>
                <a:fillRect/>
              </a:stretch>
            </p:blipFill>
            <p:spPr bwMode="auto">
              <a:xfrm>
                <a:off x="4101" y="1819"/>
                <a:ext cx="311" cy="338"/>
              </a:xfrm>
              <a:prstGeom prst="rect">
                <a:avLst/>
              </a:prstGeom>
              <a:noFill/>
              <a:ln w="9525">
                <a:noFill/>
                <a:miter lim="800000"/>
                <a:headEnd/>
                <a:tailEnd/>
              </a:ln>
              <a:effectLst>
                <a:outerShdw dist="35921" dir="2700000" algn="ctr" rotWithShape="0">
                  <a:schemeClr val="tx1">
                    <a:alpha val="50000"/>
                  </a:schemeClr>
                </a:outerShdw>
              </a:effectLst>
            </p:spPr>
          </p:pic>
          <p:pic>
            <p:nvPicPr>
              <p:cNvPr id="3089" name="Picture 54" descr="Gray Disk"/>
              <p:cNvPicPr>
                <a:picLocks noChangeAspect="1" noChangeArrowheads="1"/>
              </p:cNvPicPr>
              <p:nvPr/>
            </p:nvPicPr>
            <p:blipFill>
              <a:blip r:embed="rId4" cstate="print">
                <a:lum bright="-6000"/>
              </a:blip>
              <a:srcRect/>
              <a:stretch>
                <a:fillRect/>
              </a:stretch>
            </p:blipFill>
            <p:spPr bwMode="auto">
              <a:xfrm>
                <a:off x="4428" y="1819"/>
                <a:ext cx="311" cy="338"/>
              </a:xfrm>
              <a:prstGeom prst="rect">
                <a:avLst/>
              </a:prstGeom>
              <a:noFill/>
              <a:ln w="9525">
                <a:noFill/>
                <a:miter lim="800000"/>
                <a:headEnd/>
                <a:tailEnd/>
              </a:ln>
              <a:effectLst>
                <a:outerShdw dist="35921" dir="2700000" algn="ctr" rotWithShape="0">
                  <a:schemeClr val="tx1">
                    <a:alpha val="50000"/>
                  </a:schemeClr>
                </a:outerShdw>
              </a:effectLst>
            </p:spPr>
          </p:pic>
          <p:pic>
            <p:nvPicPr>
              <p:cNvPr id="11283" name="Picture 55" descr="database_grid"/>
              <p:cNvPicPr>
                <a:picLocks noChangeAspect="1" noChangeArrowheads="1"/>
              </p:cNvPicPr>
              <p:nvPr/>
            </p:nvPicPr>
            <p:blipFill>
              <a:blip r:embed="rId5" cstate="print"/>
              <a:srcRect/>
              <a:stretch>
                <a:fillRect/>
              </a:stretch>
            </p:blipFill>
            <p:spPr bwMode="gray">
              <a:xfrm>
                <a:off x="3126" y="1819"/>
                <a:ext cx="309" cy="335"/>
              </a:xfrm>
              <a:prstGeom prst="rect">
                <a:avLst/>
              </a:prstGeom>
              <a:noFill/>
              <a:ln w="9525">
                <a:noFill/>
                <a:miter lim="800000"/>
                <a:headEnd/>
                <a:tailEnd/>
              </a:ln>
            </p:spPr>
          </p:pic>
        </p:grpSp>
        <p:sp>
          <p:nvSpPr>
            <p:cNvPr id="11275" name="Rectangle 45"/>
            <p:cNvSpPr>
              <a:spLocks noChangeArrowheads="1"/>
            </p:cNvSpPr>
            <p:nvPr/>
          </p:nvSpPr>
          <p:spPr bwMode="auto">
            <a:xfrm>
              <a:off x="2534" y="3100"/>
              <a:ext cx="2848" cy="640"/>
            </a:xfrm>
            <a:prstGeom prst="rect">
              <a:avLst/>
            </a:prstGeom>
            <a:noFill/>
            <a:ln w="9525">
              <a:noFill/>
              <a:miter lim="800000"/>
              <a:headEnd/>
              <a:tailEnd/>
            </a:ln>
          </p:spPr>
          <p:txBody>
            <a:bodyPr wrap="square">
              <a:spAutoFit/>
            </a:bodyPr>
            <a:lstStyle/>
            <a:p>
              <a:pPr algn="ctr"/>
              <a:r>
                <a:rPr lang="ru-RU" dirty="0" smtClean="0"/>
                <a:t>Вместо этого</a:t>
              </a:r>
              <a:r>
                <a:rPr lang="en-US" dirty="0" smtClean="0"/>
                <a:t>, </a:t>
              </a:r>
              <a:r>
                <a:rPr lang="ru-RU" dirty="0" smtClean="0"/>
                <a:t>купить только необходимое место</a:t>
              </a:r>
              <a:r>
                <a:rPr lang="en-US" dirty="0" smtClean="0"/>
                <a:t>, </a:t>
              </a:r>
              <a:r>
                <a:rPr lang="ru-RU" dirty="0" smtClean="0"/>
                <a:t>и</a:t>
              </a:r>
              <a:endParaRPr lang="en-US" dirty="0"/>
            </a:p>
            <a:p>
              <a:pPr algn="ctr"/>
              <a:r>
                <a:rPr lang="ru-RU" sz="2400" b="1" dirty="0" smtClean="0"/>
                <a:t>платить </a:t>
              </a:r>
              <a:r>
                <a:rPr lang="en-US" sz="2400" b="1" dirty="0" smtClean="0"/>
                <a:t> </a:t>
              </a:r>
              <a:r>
                <a:rPr lang="ru-RU" sz="2400" b="1" dirty="0" smtClean="0"/>
                <a:t>по мере роста</a:t>
              </a:r>
              <a:r>
                <a:rPr lang="en-US" sz="2400" b="1" dirty="0" smtClean="0"/>
                <a:t> </a:t>
              </a:r>
              <a:endParaRPr lang="en-US" sz="2400" b="1" dirty="0"/>
            </a:p>
          </p:txBody>
        </p:sp>
        <p:grpSp>
          <p:nvGrpSpPr>
            <p:cNvPr id="8" name="Group 79"/>
            <p:cNvGrpSpPr>
              <a:grpSpLocks/>
            </p:cNvGrpSpPr>
            <p:nvPr/>
          </p:nvGrpSpPr>
          <p:grpSpPr bwMode="auto">
            <a:xfrm>
              <a:off x="2012" y="2319"/>
              <a:ext cx="3220" cy="669"/>
              <a:chOff x="-637" y="2247"/>
              <a:chExt cx="3220" cy="669"/>
            </a:xfrm>
          </p:grpSpPr>
          <p:sp>
            <p:nvSpPr>
              <p:cNvPr id="11277" name="TextBox 22"/>
              <p:cNvSpPr txBox="1">
                <a:spLocks noChangeArrowheads="1"/>
              </p:cNvSpPr>
              <p:nvPr/>
            </p:nvSpPr>
            <p:spPr bwMode="auto">
              <a:xfrm>
                <a:off x="-637" y="2247"/>
                <a:ext cx="3220" cy="669"/>
              </a:xfrm>
              <a:prstGeom prst="rect">
                <a:avLst/>
              </a:prstGeom>
              <a:noFill/>
              <a:ln w="9525">
                <a:noFill/>
                <a:miter lim="800000"/>
                <a:headEnd/>
                <a:tailEnd/>
              </a:ln>
            </p:spPr>
            <p:txBody>
              <a:bodyPr wrap="none">
                <a:spAutoFit/>
              </a:bodyPr>
              <a:lstStyle/>
              <a:p>
                <a:pPr algn="r"/>
                <a:r>
                  <a:rPr lang="en-US" dirty="0"/>
                  <a:t>5,000 Exchange </a:t>
                </a:r>
                <a:r>
                  <a:rPr lang="ru-RU" dirty="0" smtClean="0"/>
                  <a:t>пользователей</a:t>
                </a:r>
                <a:endParaRPr lang="en-US" dirty="0"/>
              </a:p>
              <a:p>
                <a:pPr algn="r"/>
                <a:r>
                  <a:rPr lang="en-US" dirty="0"/>
                  <a:t>x        1 GB </a:t>
                </a:r>
                <a:r>
                  <a:rPr lang="ru-RU" dirty="0" smtClean="0"/>
                  <a:t>ящиков</a:t>
                </a:r>
                <a:endParaRPr lang="en-US" dirty="0"/>
              </a:p>
              <a:p>
                <a:pPr algn="r">
                  <a:spcBef>
                    <a:spcPct val="50000"/>
                  </a:spcBef>
                </a:pPr>
                <a:r>
                  <a:rPr lang="en-US" dirty="0"/>
                  <a:t>	            </a:t>
                </a:r>
                <a:r>
                  <a:rPr lang="en-US" b="1" dirty="0"/>
                  <a:t>9.7 </a:t>
                </a:r>
                <a:r>
                  <a:rPr lang="en-US" b="1" dirty="0" smtClean="0"/>
                  <a:t>TB </a:t>
                </a:r>
                <a:r>
                  <a:rPr lang="en-US" sz="1200" b="1" dirty="0" smtClean="0"/>
                  <a:t>(</a:t>
                </a:r>
                <a:r>
                  <a:rPr lang="ru-RU" sz="1200" b="1" dirty="0" smtClean="0"/>
                  <a:t>включая </a:t>
                </a:r>
                <a:r>
                  <a:rPr lang="en-US" sz="1200" b="1" dirty="0" smtClean="0"/>
                  <a:t>95% </a:t>
                </a:r>
                <a:r>
                  <a:rPr lang="ru-RU" sz="1200" b="1" dirty="0" smtClean="0"/>
                  <a:t>резервирования</a:t>
                </a:r>
                <a:r>
                  <a:rPr lang="en-US" sz="1200" b="1" dirty="0" smtClean="0"/>
                  <a:t>)*</a:t>
                </a:r>
                <a:endParaRPr lang="en-US" sz="1200" b="1" dirty="0"/>
              </a:p>
            </p:txBody>
          </p:sp>
          <p:sp>
            <p:nvSpPr>
              <p:cNvPr id="11278" name="Line 81"/>
              <p:cNvSpPr>
                <a:spLocks noChangeShapeType="1"/>
              </p:cNvSpPr>
              <p:nvPr/>
            </p:nvSpPr>
            <p:spPr bwMode="auto">
              <a:xfrm flipH="1">
                <a:off x="567" y="2696"/>
                <a:ext cx="1548" cy="0"/>
              </a:xfrm>
              <a:prstGeom prst="line">
                <a:avLst/>
              </a:prstGeom>
              <a:noFill/>
              <a:ln w="19050">
                <a:solidFill>
                  <a:schemeClr val="tx1"/>
                </a:solidFill>
                <a:round/>
                <a:headEnd/>
                <a:tailEnd/>
              </a:ln>
            </p:spPr>
            <p:txBody>
              <a:bodyPr lIns="0" tIns="0" rIns="0" bIns="0" anchor="ctr"/>
              <a:lstStyle/>
              <a:p>
                <a:endParaRPr lang="en-US" dirty="0"/>
              </a:p>
            </p:txBody>
          </p:sp>
        </p:grpSp>
      </p:grpSp>
    </p:spTree>
  </p:cSld>
  <p:clrMapOvr>
    <a:masterClrMapping/>
  </p:clrMapOvr>
  <p:transition>
    <p:wipe dir="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365125" y="339725"/>
            <a:ext cx="8683625" cy="387350"/>
          </a:xfrm>
        </p:spPr>
        <p:txBody>
          <a:bodyPr/>
          <a:lstStyle/>
          <a:p>
            <a:pPr eaLnBrk="1" hangingPunct="1"/>
            <a:r>
              <a:rPr lang="en-US" dirty="0" err="1" smtClean="0"/>
              <a:t>vSphere</a:t>
            </a:r>
            <a:r>
              <a:rPr lang="en-US" dirty="0" smtClean="0"/>
              <a:t> 5 – NFS </a:t>
            </a:r>
            <a:r>
              <a:rPr lang="ru-RU" dirty="0" smtClean="0"/>
              <a:t>«полная копия»</a:t>
            </a:r>
            <a:endParaRPr lang="en-US" dirty="0" smtClean="0"/>
          </a:p>
        </p:txBody>
      </p:sp>
      <p:sp>
        <p:nvSpPr>
          <p:cNvPr id="28" name="Content Placeholder 4"/>
          <p:cNvSpPr txBox="1">
            <a:spLocks/>
          </p:cNvSpPr>
          <p:nvPr/>
        </p:nvSpPr>
        <p:spPr bwMode="auto">
          <a:xfrm>
            <a:off x="428625" y="1746250"/>
            <a:ext cx="4448175" cy="3206750"/>
          </a:xfrm>
          <a:prstGeom prst="rect">
            <a:avLst/>
          </a:prstGeom>
          <a:noFill/>
          <a:ln w="9525">
            <a:noFill/>
            <a:miter lim="800000"/>
            <a:headEnd/>
            <a:tailEnd/>
          </a:ln>
        </p:spPr>
        <p:txBody>
          <a:bodyPr lIns="0" tIns="0" rIns="0" bIns="0"/>
          <a:lstStyle/>
          <a:p>
            <a:pPr marL="228600" indent="-228600">
              <a:spcBef>
                <a:spcPts val="1200"/>
              </a:spcBef>
              <a:buClr>
                <a:schemeClr val="tx2"/>
              </a:buClr>
              <a:buFont typeface="Arial" charset="0"/>
              <a:buChar char="•"/>
            </a:pPr>
            <a:r>
              <a:rPr lang="ru-RU" sz="2200" dirty="0" smtClean="0">
                <a:solidFill>
                  <a:schemeClr val="tx1"/>
                </a:solidFill>
              </a:rPr>
              <a:t>Без</a:t>
            </a:r>
            <a:r>
              <a:rPr lang="en-US" sz="2200" dirty="0" smtClean="0">
                <a:solidFill>
                  <a:schemeClr val="tx1"/>
                </a:solidFill>
              </a:rPr>
              <a:t> </a:t>
            </a:r>
            <a:r>
              <a:rPr lang="en-US" sz="2200" dirty="0">
                <a:solidFill>
                  <a:schemeClr val="tx1"/>
                </a:solidFill>
              </a:rPr>
              <a:t>API</a:t>
            </a:r>
          </a:p>
          <a:p>
            <a:pPr marL="742950" lvl="1" indent="-285750">
              <a:spcBef>
                <a:spcPts val="300"/>
              </a:spcBef>
              <a:buClr>
                <a:schemeClr val="tx2"/>
              </a:buClr>
              <a:buFont typeface="Arial" charset="0"/>
              <a:buChar char="–"/>
            </a:pPr>
            <a:r>
              <a:rPr lang="en-US" sz="1400" dirty="0" smtClean="0">
                <a:solidFill>
                  <a:schemeClr val="tx1"/>
                </a:solidFill>
              </a:rPr>
              <a:t>VMware </a:t>
            </a:r>
            <a:r>
              <a:rPr lang="ru-RU" sz="1400" dirty="0" smtClean="0">
                <a:solidFill>
                  <a:schemeClr val="tx1"/>
                </a:solidFill>
              </a:rPr>
              <a:t>операции</a:t>
            </a:r>
            <a:r>
              <a:rPr lang="en-US" sz="1400" dirty="0" smtClean="0">
                <a:solidFill>
                  <a:schemeClr val="tx1"/>
                </a:solidFill>
              </a:rPr>
              <a:t> </a:t>
            </a:r>
            <a:r>
              <a:rPr lang="en-US" sz="1400" dirty="0">
                <a:solidFill>
                  <a:schemeClr val="tx1"/>
                </a:solidFill>
              </a:rPr>
              <a:t>– </a:t>
            </a:r>
            <a:r>
              <a:rPr lang="ru-RU" sz="1400" dirty="0" smtClean="0">
                <a:solidFill>
                  <a:schemeClr val="tx1"/>
                </a:solidFill>
              </a:rPr>
              <a:t>используют традиционные с помощью хоста операции копирования</a:t>
            </a:r>
            <a:r>
              <a:rPr lang="en-US" sz="1400" dirty="0" smtClean="0">
                <a:solidFill>
                  <a:schemeClr val="tx1"/>
                </a:solidFill>
              </a:rPr>
              <a:t>.</a:t>
            </a:r>
            <a:endParaRPr lang="en-US" sz="1400" dirty="0">
              <a:solidFill>
                <a:schemeClr val="tx1"/>
              </a:solidFill>
            </a:endParaRPr>
          </a:p>
          <a:p>
            <a:pPr marL="228600" indent="-228600">
              <a:spcBef>
                <a:spcPts val="1200"/>
              </a:spcBef>
              <a:buClr>
                <a:schemeClr val="tx2"/>
              </a:buClr>
              <a:buFont typeface="Arial" charset="0"/>
              <a:buChar char="•"/>
            </a:pPr>
            <a:r>
              <a:rPr lang="ru-RU" sz="2200" dirty="0" smtClean="0">
                <a:solidFill>
                  <a:schemeClr val="tx1"/>
                </a:solidFill>
              </a:rPr>
              <a:t>С</a:t>
            </a:r>
            <a:r>
              <a:rPr lang="en-US" sz="2200" dirty="0" smtClean="0">
                <a:solidFill>
                  <a:schemeClr val="tx1"/>
                </a:solidFill>
              </a:rPr>
              <a:t> </a:t>
            </a:r>
            <a:r>
              <a:rPr lang="en-US" sz="2200" dirty="0">
                <a:solidFill>
                  <a:schemeClr val="tx1"/>
                </a:solidFill>
              </a:rPr>
              <a:t>API</a:t>
            </a:r>
          </a:p>
          <a:p>
            <a:pPr marL="742950" lvl="1" indent="-285750">
              <a:spcBef>
                <a:spcPts val="300"/>
              </a:spcBef>
              <a:buClr>
                <a:schemeClr val="tx2"/>
              </a:buClr>
              <a:buFont typeface="Arial" charset="0"/>
              <a:buChar char="–"/>
            </a:pPr>
            <a:r>
              <a:rPr lang="ru-RU" sz="1400" dirty="0" smtClean="0">
                <a:solidFill>
                  <a:schemeClr val="tx1"/>
                </a:solidFill>
              </a:rPr>
              <a:t>Используется </a:t>
            </a:r>
            <a:r>
              <a:rPr lang="ru-RU" sz="1400" dirty="0" err="1" smtClean="0">
                <a:solidFill>
                  <a:schemeClr val="tx1"/>
                </a:solidFill>
              </a:rPr>
              <a:t>плагин</a:t>
            </a:r>
            <a:r>
              <a:rPr lang="ru-RU" sz="1400" dirty="0" smtClean="0">
                <a:solidFill>
                  <a:schemeClr val="tx1"/>
                </a:solidFill>
              </a:rPr>
              <a:t> </a:t>
            </a:r>
            <a:r>
              <a:rPr lang="en-US" sz="1400" dirty="0" smtClean="0">
                <a:solidFill>
                  <a:schemeClr val="tx1"/>
                </a:solidFill>
              </a:rPr>
              <a:t>NAS, </a:t>
            </a:r>
            <a:r>
              <a:rPr lang="ru-RU" sz="1400" dirty="0" smtClean="0">
                <a:solidFill>
                  <a:schemeClr val="tx1"/>
                </a:solidFill>
              </a:rPr>
              <a:t>прямой из</a:t>
            </a:r>
            <a:r>
              <a:rPr lang="en-US" sz="1400" dirty="0" smtClean="0">
                <a:solidFill>
                  <a:schemeClr val="tx1"/>
                </a:solidFill>
              </a:rPr>
              <a:t> </a:t>
            </a:r>
            <a:r>
              <a:rPr lang="en-US" sz="1400" dirty="0" err="1">
                <a:solidFill>
                  <a:schemeClr val="tx1"/>
                </a:solidFill>
              </a:rPr>
              <a:t>vSphere</a:t>
            </a:r>
            <a:r>
              <a:rPr lang="en-US" sz="1400" dirty="0">
                <a:solidFill>
                  <a:schemeClr val="tx1"/>
                </a:solidFill>
              </a:rPr>
              <a:t> </a:t>
            </a:r>
            <a:r>
              <a:rPr lang="ru-RU" sz="1400" dirty="0" smtClean="0">
                <a:solidFill>
                  <a:schemeClr val="tx1"/>
                </a:solidFill>
              </a:rPr>
              <a:t>для</a:t>
            </a:r>
            <a:r>
              <a:rPr lang="en-US" sz="1400" dirty="0" smtClean="0">
                <a:solidFill>
                  <a:schemeClr val="tx1"/>
                </a:solidFill>
              </a:rPr>
              <a:t> </a:t>
            </a:r>
            <a:r>
              <a:rPr lang="ru-RU" sz="1400" dirty="0" smtClean="0">
                <a:solidFill>
                  <a:schemeClr val="tx1"/>
                </a:solidFill>
              </a:rPr>
              <a:t>клонирования</a:t>
            </a:r>
            <a:r>
              <a:rPr lang="en-US" sz="1400" dirty="0" smtClean="0">
                <a:solidFill>
                  <a:schemeClr val="tx1"/>
                </a:solidFill>
              </a:rPr>
              <a:t>, </a:t>
            </a:r>
            <a:r>
              <a:rPr lang="ru-RU" sz="1400" dirty="0" smtClean="0">
                <a:solidFill>
                  <a:schemeClr val="tx1"/>
                </a:solidFill>
              </a:rPr>
              <a:t>развёртывания из шаблона</a:t>
            </a:r>
            <a:endParaRPr lang="en-US" sz="1400" dirty="0">
              <a:solidFill>
                <a:schemeClr val="tx1"/>
              </a:solidFill>
            </a:endParaRPr>
          </a:p>
          <a:p>
            <a:pPr marL="742950" lvl="1" indent="-285750">
              <a:spcBef>
                <a:spcPts val="300"/>
              </a:spcBef>
              <a:buClr>
                <a:schemeClr val="tx2"/>
              </a:buClr>
              <a:buFont typeface="Arial" charset="0"/>
              <a:buChar char="–"/>
            </a:pPr>
            <a:r>
              <a:rPr lang="ru-RU" sz="1400" dirty="0" smtClean="0">
                <a:solidFill>
                  <a:schemeClr val="tx1"/>
                </a:solidFill>
              </a:rPr>
              <a:t>Аналог</a:t>
            </a:r>
            <a:r>
              <a:rPr lang="ru-RU" sz="1400" dirty="0" smtClean="0"/>
              <a:t> </a:t>
            </a:r>
            <a:r>
              <a:rPr lang="en-US" sz="1400" dirty="0" smtClean="0">
                <a:solidFill>
                  <a:schemeClr val="tx1"/>
                </a:solidFill>
              </a:rPr>
              <a:t>XCOPY </a:t>
            </a:r>
            <a:r>
              <a:rPr lang="ru-RU" sz="1400" dirty="0" smtClean="0">
                <a:solidFill>
                  <a:schemeClr val="tx1"/>
                </a:solidFill>
              </a:rPr>
              <a:t>аппаратная </a:t>
            </a:r>
            <a:r>
              <a:rPr lang="ru-RU" sz="1400" dirty="0" err="1" smtClean="0">
                <a:solidFill>
                  <a:schemeClr val="tx1"/>
                </a:solidFill>
              </a:rPr>
              <a:t>акселирация</a:t>
            </a:r>
            <a:endParaRPr lang="ru-RU" sz="1400" dirty="0" smtClean="0">
              <a:solidFill>
                <a:schemeClr val="tx1"/>
              </a:solidFill>
            </a:endParaRPr>
          </a:p>
          <a:p>
            <a:pPr marL="742950" lvl="1" indent="-285750">
              <a:spcBef>
                <a:spcPts val="300"/>
              </a:spcBef>
              <a:buClr>
                <a:schemeClr val="tx2"/>
              </a:buClr>
              <a:buFont typeface="Arial" charset="0"/>
              <a:buChar char="–"/>
            </a:pPr>
            <a:r>
              <a:rPr lang="ru-RU" sz="1400" dirty="0" smtClean="0"/>
              <a:t>Нельзя использовать при</a:t>
            </a:r>
            <a:r>
              <a:rPr lang="en-US" sz="1400" dirty="0" smtClean="0">
                <a:solidFill>
                  <a:schemeClr val="tx1"/>
                </a:solidFill>
              </a:rPr>
              <a:t> </a:t>
            </a:r>
            <a:r>
              <a:rPr lang="en-US" sz="1400" dirty="0" err="1">
                <a:solidFill>
                  <a:schemeClr val="tx1"/>
                </a:solidFill>
              </a:rPr>
              <a:t>svMotion</a:t>
            </a:r>
            <a:r>
              <a:rPr lang="en-US" sz="1400" dirty="0">
                <a:solidFill>
                  <a:schemeClr val="tx1"/>
                </a:solidFill>
              </a:rPr>
              <a:t> </a:t>
            </a:r>
          </a:p>
        </p:txBody>
      </p:sp>
      <p:grpSp>
        <p:nvGrpSpPr>
          <p:cNvPr id="2" name="Group 47"/>
          <p:cNvGrpSpPr>
            <a:grpSpLocks/>
          </p:cNvGrpSpPr>
          <p:nvPr/>
        </p:nvGrpSpPr>
        <p:grpSpPr bwMode="auto">
          <a:xfrm>
            <a:off x="6084888" y="4818063"/>
            <a:ext cx="2863850" cy="923925"/>
            <a:chOff x="7086600" y="3314700"/>
            <a:chExt cx="1600200" cy="800100"/>
          </a:xfrm>
        </p:grpSpPr>
        <p:sp>
          <p:nvSpPr>
            <p:cNvPr id="6" name="Rounded Rectangle 5"/>
            <p:cNvSpPr/>
            <p:nvPr/>
          </p:nvSpPr>
          <p:spPr bwMode="auto">
            <a:xfrm>
              <a:off x="7086600" y="3314700"/>
              <a:ext cx="1600200" cy="800100"/>
            </a:xfrm>
            <a:prstGeom prst="roundRect">
              <a:avLst/>
            </a:prstGeom>
            <a:gradFill>
              <a:gsLst>
                <a:gs pos="0">
                  <a:srgbClr val="0F388A"/>
                </a:gs>
                <a:gs pos="100000">
                  <a:srgbClr val="41739B"/>
                </a:gs>
              </a:gsLst>
            </a:gradFill>
            <a:ln w="12700">
              <a:solidFill>
                <a:srgbClr val="1A448A"/>
              </a:solidFill>
              <a:headEnd type="none" w="med" len="med"/>
              <a:tailEnd type="none" w="med" len="med"/>
            </a:ln>
            <a:effectLst/>
            <a:scene3d>
              <a:camera prst="orthographicFront"/>
              <a:lightRig rig="threePt" dir="t"/>
            </a:scene3d>
            <a:sp3d>
              <a:bevelT w="31750" h="6350"/>
            </a:sp3d>
          </p:spPr>
          <p:style>
            <a:lnRef idx="1">
              <a:schemeClr val="accent4"/>
            </a:lnRef>
            <a:fillRef idx="3">
              <a:schemeClr val="accent4"/>
            </a:fillRef>
            <a:effectRef idx="2">
              <a:schemeClr val="accent4"/>
            </a:effectRef>
            <a:fontRef idx="minor">
              <a:schemeClr val="lt1"/>
            </a:fontRef>
          </p:style>
          <p:txBody>
            <a:bodyPr anchor="ctr"/>
            <a:lstStyle/>
            <a:p>
              <a:pPr>
                <a:buClr>
                  <a:schemeClr val="bg1"/>
                </a:buClr>
                <a:buFont typeface="Wingdings" charset="0"/>
                <a:buNone/>
                <a:defRPr/>
              </a:pPr>
              <a:endParaRPr lang="en-US">
                <a:solidFill>
                  <a:schemeClr val="bg1"/>
                </a:solidFill>
              </a:endParaRPr>
            </a:p>
          </p:txBody>
        </p:sp>
        <p:sp>
          <p:nvSpPr>
            <p:cNvPr id="7" name="Freeform 6"/>
            <p:cNvSpPr/>
            <p:nvPr/>
          </p:nvSpPr>
          <p:spPr bwMode="auto">
            <a:xfrm>
              <a:off x="7086600" y="3318824"/>
              <a:ext cx="1583346" cy="387677"/>
            </a:xfrm>
            <a:custGeom>
              <a:avLst/>
              <a:gdLst>
                <a:gd name="connsiteX0" fmla="*/ 1583448 w 1583448"/>
                <a:gd name="connsiteY0" fmla="*/ 387586 h 387586"/>
                <a:gd name="connsiteX1" fmla="*/ 1583448 w 1583448"/>
                <a:gd name="connsiteY1" fmla="*/ 140191 h 387586"/>
                <a:gd name="connsiteX2" fmla="*/ 1575200 w 1583448"/>
                <a:gd name="connsiteY2" fmla="*/ 82465 h 387586"/>
                <a:gd name="connsiteX3" fmla="*/ 1575200 w 1583448"/>
                <a:gd name="connsiteY3" fmla="*/ 82465 h 387586"/>
                <a:gd name="connsiteX4" fmla="*/ 1525718 w 1583448"/>
                <a:gd name="connsiteY4" fmla="*/ 8246 h 387586"/>
                <a:gd name="connsiteX5" fmla="*/ 1467988 w 1583448"/>
                <a:gd name="connsiteY5" fmla="*/ 0 h 387586"/>
                <a:gd name="connsiteX6" fmla="*/ 115459 w 1583448"/>
                <a:gd name="connsiteY6" fmla="*/ 0 h 387586"/>
                <a:gd name="connsiteX7" fmla="*/ 57729 w 1583448"/>
                <a:gd name="connsiteY7" fmla="*/ 16493 h 387586"/>
                <a:gd name="connsiteX8" fmla="*/ 57729 w 1583448"/>
                <a:gd name="connsiteY8" fmla="*/ 16493 h 387586"/>
                <a:gd name="connsiteX9" fmla="*/ 8247 w 1583448"/>
                <a:gd name="connsiteY9" fmla="*/ 74218 h 387586"/>
                <a:gd name="connsiteX10" fmla="*/ 8247 w 1583448"/>
                <a:gd name="connsiteY10" fmla="*/ 74218 h 387586"/>
                <a:gd name="connsiteX11" fmla="*/ 0 w 1583448"/>
                <a:gd name="connsiteY11" fmla="*/ 156684 h 387586"/>
                <a:gd name="connsiteX12" fmla="*/ 0 w 1583448"/>
                <a:gd name="connsiteY12" fmla="*/ 156684 h 387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583448" h="387586">
                  <a:moveTo>
                    <a:pt x="1583448" y="387586"/>
                  </a:moveTo>
                  <a:lnTo>
                    <a:pt x="1583448" y="140191"/>
                  </a:lnTo>
                  <a:lnTo>
                    <a:pt x="1575200" y="82465"/>
                  </a:lnTo>
                  <a:lnTo>
                    <a:pt x="1575200" y="82465"/>
                  </a:lnTo>
                  <a:lnTo>
                    <a:pt x="1525718" y="8246"/>
                  </a:lnTo>
                  <a:lnTo>
                    <a:pt x="1467988" y="0"/>
                  </a:lnTo>
                  <a:lnTo>
                    <a:pt x="115459" y="0"/>
                  </a:lnTo>
                  <a:lnTo>
                    <a:pt x="57729" y="16493"/>
                  </a:lnTo>
                  <a:lnTo>
                    <a:pt x="57729" y="16493"/>
                  </a:lnTo>
                  <a:lnTo>
                    <a:pt x="8247" y="74218"/>
                  </a:lnTo>
                  <a:lnTo>
                    <a:pt x="8247" y="74218"/>
                  </a:lnTo>
                  <a:lnTo>
                    <a:pt x="0" y="156684"/>
                  </a:lnTo>
                  <a:lnTo>
                    <a:pt x="0" y="156684"/>
                  </a:lnTo>
                </a:path>
              </a:pathLst>
            </a:custGeom>
            <a:gradFill flip="none" rotWithShape="1">
              <a:gsLst>
                <a:gs pos="0">
                  <a:schemeClr val="bg1">
                    <a:alpha val="12000"/>
                  </a:schemeClr>
                </a:gs>
                <a:gs pos="88000">
                  <a:schemeClr val="bg1">
                    <a:alpha val="0"/>
                  </a:schemeClr>
                </a:gs>
              </a:gsLst>
              <a:lin ang="18000000" scaled="0"/>
              <a:tileRect/>
            </a:gradFill>
            <a:ln w="9525" cap="flat" cmpd="sng" algn="ctr">
              <a:noFill/>
              <a:prstDash val="solid"/>
              <a:round/>
              <a:headEnd type="none" w="med" len="med"/>
              <a:tailEnd type="none" w="med" len="med"/>
            </a:ln>
            <a:effectLst/>
          </p:spPr>
          <p:txBody>
            <a:bodyPr anchor="ctr"/>
            <a:lstStyle/>
            <a:p>
              <a:pPr>
                <a:buClr>
                  <a:schemeClr val="bg1"/>
                </a:buClr>
                <a:buFont typeface="Wingdings" charset="0"/>
                <a:buNone/>
                <a:defRPr/>
              </a:pPr>
              <a:endParaRPr lang="en-US">
                <a:latin typeface="MetaNormalLF-Roman" charset="0"/>
                <a:ea typeface="ＭＳ Ｐゴシック" charset="0"/>
                <a:cs typeface="ＭＳ Ｐゴシック" charset="0"/>
              </a:endParaRPr>
            </a:p>
          </p:txBody>
        </p:sp>
      </p:grpSp>
      <p:pic>
        <p:nvPicPr>
          <p:cNvPr id="28677" name="Picture 2"/>
          <p:cNvPicPr>
            <a:picLocks noChangeAspect="1" noChangeArrowheads="1"/>
          </p:cNvPicPr>
          <p:nvPr/>
        </p:nvPicPr>
        <p:blipFill>
          <a:blip r:embed="rId3" cstate="print"/>
          <a:srcRect/>
          <a:stretch>
            <a:fillRect/>
          </a:stretch>
        </p:blipFill>
        <p:spPr bwMode="auto">
          <a:xfrm>
            <a:off x="6072188" y="1587500"/>
            <a:ext cx="2860675" cy="700088"/>
          </a:xfrm>
          <a:prstGeom prst="rect">
            <a:avLst/>
          </a:prstGeom>
          <a:noFill/>
          <a:ln w="9525">
            <a:noFill/>
            <a:miter lim="800000"/>
            <a:headEnd/>
            <a:tailEnd/>
          </a:ln>
        </p:spPr>
      </p:pic>
      <p:pic>
        <p:nvPicPr>
          <p:cNvPr id="28678" name="Picture 15" descr="ICON_VM_basic_flat_R2_Q408.png"/>
          <p:cNvPicPr>
            <a:picLocks noChangeAspect="1"/>
          </p:cNvPicPr>
          <p:nvPr/>
        </p:nvPicPr>
        <p:blipFill>
          <a:blip r:embed="rId4" cstate="print"/>
          <a:srcRect/>
          <a:stretch>
            <a:fillRect/>
          </a:stretch>
        </p:blipFill>
        <p:spPr bwMode="auto">
          <a:xfrm>
            <a:off x="8407400" y="1708150"/>
            <a:ext cx="328613" cy="436563"/>
          </a:xfrm>
          <a:prstGeom prst="rect">
            <a:avLst/>
          </a:prstGeom>
          <a:noFill/>
          <a:ln w="9525">
            <a:noFill/>
            <a:miter lim="800000"/>
            <a:headEnd/>
            <a:tailEnd/>
          </a:ln>
        </p:spPr>
      </p:pic>
      <p:pic>
        <p:nvPicPr>
          <p:cNvPr id="28679" name="Picture 22" descr="ICON_StorageArray_Q408"/>
          <p:cNvPicPr>
            <a:picLocks noChangeAspect="1" noChangeArrowheads="1"/>
          </p:cNvPicPr>
          <p:nvPr/>
        </p:nvPicPr>
        <p:blipFill>
          <a:blip r:embed="rId5" cstate="print"/>
          <a:srcRect/>
          <a:stretch>
            <a:fillRect/>
          </a:stretch>
        </p:blipFill>
        <p:spPr bwMode="auto">
          <a:xfrm>
            <a:off x="7273925" y="3559175"/>
            <a:ext cx="1090613" cy="1203325"/>
          </a:xfrm>
          <a:prstGeom prst="rect">
            <a:avLst/>
          </a:prstGeom>
          <a:noFill/>
          <a:ln w="9525">
            <a:noFill/>
            <a:miter lim="800000"/>
            <a:headEnd/>
            <a:tailEnd/>
          </a:ln>
        </p:spPr>
      </p:pic>
      <p:sp>
        <p:nvSpPr>
          <p:cNvPr id="28680" name="TextBox 15"/>
          <p:cNvSpPr txBox="1">
            <a:spLocks noChangeArrowheads="1"/>
          </p:cNvSpPr>
          <p:nvPr/>
        </p:nvSpPr>
        <p:spPr bwMode="auto">
          <a:xfrm>
            <a:off x="6208713" y="1685925"/>
            <a:ext cx="1417637" cy="290513"/>
          </a:xfrm>
          <a:prstGeom prst="rect">
            <a:avLst/>
          </a:prstGeom>
          <a:noFill/>
          <a:ln w="9525">
            <a:noFill/>
            <a:miter lim="800000"/>
            <a:headEnd/>
            <a:tailEnd/>
          </a:ln>
        </p:spPr>
        <p:txBody>
          <a:bodyPr>
            <a:spAutoFit/>
          </a:bodyPr>
          <a:lstStyle/>
          <a:p>
            <a:pPr>
              <a:buFont typeface="Wingdings" pitchFamily="2" charset="2"/>
              <a:buNone/>
            </a:pPr>
            <a:r>
              <a:rPr lang="en-US" sz="1400" b="1">
                <a:latin typeface="Arial" charset="0"/>
                <a:cs typeface="Arial" charset="0"/>
              </a:rPr>
              <a:t>NFS Mount</a:t>
            </a:r>
          </a:p>
        </p:txBody>
      </p:sp>
      <p:sp>
        <p:nvSpPr>
          <p:cNvPr id="28681" name="TextBox 16"/>
          <p:cNvSpPr txBox="1">
            <a:spLocks noChangeArrowheads="1"/>
          </p:cNvSpPr>
          <p:nvPr/>
        </p:nvSpPr>
        <p:spPr bwMode="auto">
          <a:xfrm>
            <a:off x="6894513" y="2319338"/>
            <a:ext cx="1179512" cy="261937"/>
          </a:xfrm>
          <a:prstGeom prst="rect">
            <a:avLst/>
          </a:prstGeom>
          <a:noFill/>
          <a:ln w="9525">
            <a:noFill/>
            <a:miter lim="800000"/>
            <a:headEnd/>
            <a:tailEnd/>
          </a:ln>
        </p:spPr>
        <p:txBody>
          <a:bodyPr>
            <a:spAutoFit/>
          </a:bodyPr>
          <a:lstStyle/>
          <a:p>
            <a:pPr algn="ctr">
              <a:buFont typeface="Wingdings" pitchFamily="2" charset="2"/>
              <a:buNone/>
            </a:pPr>
            <a:r>
              <a:rPr lang="en-US" sz="1200" b="1">
                <a:solidFill>
                  <a:schemeClr val="bg1"/>
                </a:solidFill>
                <a:latin typeface="Arial" charset="0"/>
                <a:cs typeface="Arial" charset="0"/>
              </a:rPr>
              <a:t>Extent</a:t>
            </a:r>
          </a:p>
        </p:txBody>
      </p:sp>
      <p:pic>
        <p:nvPicPr>
          <p:cNvPr id="18" name="Picture 15" descr="ICON_VM_basic_flat_R2_Q408.png"/>
          <p:cNvPicPr>
            <a:picLocks noChangeAspect="1"/>
          </p:cNvPicPr>
          <p:nvPr/>
        </p:nvPicPr>
        <p:blipFill>
          <a:blip r:embed="rId6" cstate="print"/>
          <a:srcRect/>
          <a:stretch>
            <a:fillRect/>
          </a:stretch>
        </p:blipFill>
        <p:spPr bwMode="auto">
          <a:xfrm>
            <a:off x="7832725" y="1685925"/>
            <a:ext cx="360363" cy="481013"/>
          </a:xfrm>
          <a:prstGeom prst="rect">
            <a:avLst/>
          </a:prstGeom>
          <a:noFill/>
          <a:ln w="9525">
            <a:noFill/>
            <a:miter lim="800000"/>
            <a:headEnd/>
            <a:tailEnd/>
          </a:ln>
        </p:spPr>
      </p:pic>
      <p:grpSp>
        <p:nvGrpSpPr>
          <p:cNvPr id="3" name="Group 18"/>
          <p:cNvGrpSpPr>
            <a:grpSpLocks/>
          </p:cNvGrpSpPr>
          <p:nvPr/>
        </p:nvGrpSpPr>
        <p:grpSpPr bwMode="auto">
          <a:xfrm>
            <a:off x="7445375" y="4910138"/>
            <a:ext cx="747713" cy="739775"/>
            <a:chOff x="7956033" y="5214677"/>
            <a:chExt cx="1154209" cy="952525"/>
          </a:xfrm>
        </p:grpSpPr>
        <p:pic>
          <p:nvPicPr>
            <p:cNvPr id="28701" name="Picture 19" descr="ICON_FileFolder_yellow_Q308"/>
            <p:cNvPicPr>
              <a:picLocks noChangeAspect="1" noChangeArrowheads="1"/>
            </p:cNvPicPr>
            <p:nvPr/>
          </p:nvPicPr>
          <p:blipFill>
            <a:blip r:embed="rId7" cstate="print"/>
            <a:srcRect/>
            <a:stretch>
              <a:fillRect/>
            </a:stretch>
          </p:blipFill>
          <p:spPr bwMode="auto">
            <a:xfrm>
              <a:off x="8229774" y="5214677"/>
              <a:ext cx="606725" cy="568325"/>
            </a:xfrm>
            <a:prstGeom prst="rect">
              <a:avLst/>
            </a:prstGeom>
            <a:noFill/>
            <a:ln w="9525">
              <a:noFill/>
              <a:miter lim="800000"/>
              <a:headEnd/>
              <a:tailEnd/>
            </a:ln>
          </p:spPr>
        </p:pic>
        <p:sp>
          <p:nvSpPr>
            <p:cNvPr id="21" name="Freeform 20"/>
            <p:cNvSpPr/>
            <p:nvPr/>
          </p:nvSpPr>
          <p:spPr bwMode="auto">
            <a:xfrm>
              <a:off x="7956033" y="5693739"/>
              <a:ext cx="1154209" cy="473463"/>
            </a:xfrm>
            <a:custGeom>
              <a:avLst/>
              <a:gdLst>
                <a:gd name="connsiteX0" fmla="*/ 1583448 w 1583448"/>
                <a:gd name="connsiteY0" fmla="*/ 387586 h 387586"/>
                <a:gd name="connsiteX1" fmla="*/ 1583448 w 1583448"/>
                <a:gd name="connsiteY1" fmla="*/ 140191 h 387586"/>
                <a:gd name="connsiteX2" fmla="*/ 1575200 w 1583448"/>
                <a:gd name="connsiteY2" fmla="*/ 82465 h 387586"/>
                <a:gd name="connsiteX3" fmla="*/ 1575200 w 1583448"/>
                <a:gd name="connsiteY3" fmla="*/ 82465 h 387586"/>
                <a:gd name="connsiteX4" fmla="*/ 1525718 w 1583448"/>
                <a:gd name="connsiteY4" fmla="*/ 8246 h 387586"/>
                <a:gd name="connsiteX5" fmla="*/ 1467988 w 1583448"/>
                <a:gd name="connsiteY5" fmla="*/ 0 h 387586"/>
                <a:gd name="connsiteX6" fmla="*/ 115459 w 1583448"/>
                <a:gd name="connsiteY6" fmla="*/ 0 h 387586"/>
                <a:gd name="connsiteX7" fmla="*/ 57729 w 1583448"/>
                <a:gd name="connsiteY7" fmla="*/ 16493 h 387586"/>
                <a:gd name="connsiteX8" fmla="*/ 57729 w 1583448"/>
                <a:gd name="connsiteY8" fmla="*/ 16493 h 387586"/>
                <a:gd name="connsiteX9" fmla="*/ 8247 w 1583448"/>
                <a:gd name="connsiteY9" fmla="*/ 74218 h 387586"/>
                <a:gd name="connsiteX10" fmla="*/ 8247 w 1583448"/>
                <a:gd name="connsiteY10" fmla="*/ 74218 h 387586"/>
                <a:gd name="connsiteX11" fmla="*/ 0 w 1583448"/>
                <a:gd name="connsiteY11" fmla="*/ 156684 h 387586"/>
                <a:gd name="connsiteX12" fmla="*/ 0 w 1583448"/>
                <a:gd name="connsiteY12" fmla="*/ 156684 h 387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583448" h="387586">
                  <a:moveTo>
                    <a:pt x="1583448" y="387586"/>
                  </a:moveTo>
                  <a:lnTo>
                    <a:pt x="1583448" y="140191"/>
                  </a:lnTo>
                  <a:lnTo>
                    <a:pt x="1575200" y="82465"/>
                  </a:lnTo>
                  <a:lnTo>
                    <a:pt x="1575200" y="82465"/>
                  </a:lnTo>
                  <a:lnTo>
                    <a:pt x="1525718" y="8246"/>
                  </a:lnTo>
                  <a:lnTo>
                    <a:pt x="1467988" y="0"/>
                  </a:lnTo>
                  <a:lnTo>
                    <a:pt x="115459" y="0"/>
                  </a:lnTo>
                  <a:lnTo>
                    <a:pt x="57729" y="16493"/>
                  </a:lnTo>
                  <a:lnTo>
                    <a:pt x="57729" y="16493"/>
                  </a:lnTo>
                  <a:lnTo>
                    <a:pt x="8247" y="74218"/>
                  </a:lnTo>
                  <a:lnTo>
                    <a:pt x="8247" y="74218"/>
                  </a:lnTo>
                  <a:lnTo>
                    <a:pt x="0" y="156684"/>
                  </a:lnTo>
                  <a:lnTo>
                    <a:pt x="0" y="156684"/>
                  </a:lnTo>
                </a:path>
              </a:pathLst>
            </a:custGeom>
            <a:gradFill flip="none" rotWithShape="1">
              <a:gsLst>
                <a:gs pos="1000">
                  <a:schemeClr val="bg1">
                    <a:alpha val="15000"/>
                  </a:schemeClr>
                </a:gs>
                <a:gs pos="100000">
                  <a:schemeClr val="bg1">
                    <a:alpha val="0"/>
                  </a:schemeClr>
                </a:gs>
              </a:gsLst>
              <a:lin ang="18000000" scaled="0"/>
              <a:tileRect/>
            </a:gradFill>
            <a:ln w="9525" cap="flat" cmpd="sng" algn="ctr">
              <a:noFill/>
              <a:prstDash val="solid"/>
              <a:round/>
              <a:headEnd type="none" w="med" len="med"/>
              <a:tailEnd type="none" w="med" len="med"/>
            </a:ln>
            <a:effectLst/>
          </p:spPr>
          <p:txBody>
            <a:bodyPr lIns="0" tIns="0" rIns="0" bIns="0"/>
            <a:lstStyle/>
            <a:p>
              <a:pPr algn="ctr">
                <a:buFont typeface="Wingdings" charset="0"/>
                <a:buNone/>
                <a:defRPr/>
              </a:pPr>
              <a:r>
                <a:rPr lang="en-US" sz="900" b="1" dirty="0">
                  <a:solidFill>
                    <a:schemeClr val="bg1"/>
                  </a:solidFill>
                  <a:latin typeface="MetaNormalLF-Roman" charset="0"/>
                  <a:ea typeface="ＭＳ Ｐゴシック" charset="0"/>
                  <a:cs typeface="ＭＳ Ｐゴシック" charset="0"/>
                </a:rPr>
                <a:t>FOO-COPY.VMDK</a:t>
              </a:r>
            </a:p>
          </p:txBody>
        </p:sp>
      </p:grpSp>
      <p:sp>
        <p:nvSpPr>
          <p:cNvPr id="28684" name="TextBox 40"/>
          <p:cNvSpPr txBox="1">
            <a:spLocks noChangeArrowheads="1"/>
          </p:cNvSpPr>
          <p:nvPr/>
        </p:nvSpPr>
        <p:spPr bwMode="auto">
          <a:xfrm>
            <a:off x="6118225" y="5033963"/>
            <a:ext cx="1416050" cy="290512"/>
          </a:xfrm>
          <a:prstGeom prst="rect">
            <a:avLst/>
          </a:prstGeom>
          <a:noFill/>
          <a:ln w="9525">
            <a:noFill/>
            <a:miter lim="800000"/>
            <a:headEnd/>
            <a:tailEnd/>
          </a:ln>
        </p:spPr>
        <p:txBody>
          <a:bodyPr>
            <a:spAutoFit/>
          </a:bodyPr>
          <a:lstStyle/>
          <a:p>
            <a:pPr>
              <a:buFont typeface="Wingdings" pitchFamily="2" charset="2"/>
              <a:buNone/>
            </a:pPr>
            <a:r>
              <a:rPr lang="en-US" sz="1400" b="1">
                <a:latin typeface="Arial" charset="0"/>
                <a:cs typeface="Arial" charset="0"/>
              </a:rPr>
              <a:t>Filesystem</a:t>
            </a:r>
          </a:p>
        </p:txBody>
      </p:sp>
      <p:sp>
        <p:nvSpPr>
          <p:cNvPr id="42" name="TextBox 41"/>
          <p:cNvSpPr txBox="1"/>
          <p:nvPr/>
        </p:nvSpPr>
        <p:spPr>
          <a:xfrm>
            <a:off x="6777038" y="4394200"/>
            <a:ext cx="1416050" cy="239713"/>
          </a:xfrm>
          <a:prstGeom prst="rect">
            <a:avLst/>
          </a:prstGeom>
          <a:noFill/>
        </p:spPr>
        <p:txBody>
          <a:bodyPr>
            <a:spAutoFit/>
          </a:bodyPr>
          <a:lstStyle/>
          <a:p>
            <a:pPr>
              <a:buFont typeface="Wingdings" charset="0"/>
              <a:buNone/>
              <a:defRPr/>
            </a:pPr>
            <a:r>
              <a:rPr lang="en-US" sz="1050" b="1" dirty="0">
                <a:latin typeface="Arial" pitchFamily="34" charset="0"/>
                <a:ea typeface="ＭＳ Ｐゴシック" charset="0"/>
                <a:cs typeface="Arial" pitchFamily="34" charset="0"/>
              </a:rPr>
              <a:t>NFS Server</a:t>
            </a:r>
          </a:p>
        </p:txBody>
      </p:sp>
      <p:grpSp>
        <p:nvGrpSpPr>
          <p:cNvPr id="4" name="Group 42"/>
          <p:cNvGrpSpPr>
            <a:grpSpLocks/>
          </p:cNvGrpSpPr>
          <p:nvPr/>
        </p:nvGrpSpPr>
        <p:grpSpPr bwMode="auto">
          <a:xfrm>
            <a:off x="8201025" y="4870450"/>
            <a:ext cx="747713" cy="738188"/>
            <a:chOff x="7956033" y="5214677"/>
            <a:chExt cx="1154209" cy="952525"/>
          </a:xfrm>
        </p:grpSpPr>
        <p:pic>
          <p:nvPicPr>
            <p:cNvPr id="28697" name="Picture 43" descr="ICON_FileFolder_yellow_Q308"/>
            <p:cNvPicPr>
              <a:picLocks noChangeAspect="1" noChangeArrowheads="1"/>
            </p:cNvPicPr>
            <p:nvPr/>
          </p:nvPicPr>
          <p:blipFill>
            <a:blip r:embed="rId7" cstate="print"/>
            <a:srcRect/>
            <a:stretch>
              <a:fillRect/>
            </a:stretch>
          </p:blipFill>
          <p:spPr bwMode="auto">
            <a:xfrm>
              <a:off x="8229774" y="5214677"/>
              <a:ext cx="606725" cy="568325"/>
            </a:xfrm>
            <a:prstGeom prst="rect">
              <a:avLst/>
            </a:prstGeom>
            <a:noFill/>
            <a:ln w="9525">
              <a:noFill/>
              <a:miter lim="800000"/>
              <a:headEnd/>
              <a:tailEnd/>
            </a:ln>
          </p:spPr>
        </p:pic>
        <p:sp>
          <p:nvSpPr>
            <p:cNvPr id="45" name="Freeform 44"/>
            <p:cNvSpPr/>
            <p:nvPr/>
          </p:nvSpPr>
          <p:spPr bwMode="auto">
            <a:xfrm>
              <a:off x="7956033" y="5693739"/>
              <a:ext cx="1154209" cy="473463"/>
            </a:xfrm>
            <a:custGeom>
              <a:avLst/>
              <a:gdLst>
                <a:gd name="connsiteX0" fmla="*/ 1583448 w 1583448"/>
                <a:gd name="connsiteY0" fmla="*/ 387586 h 387586"/>
                <a:gd name="connsiteX1" fmla="*/ 1583448 w 1583448"/>
                <a:gd name="connsiteY1" fmla="*/ 140191 h 387586"/>
                <a:gd name="connsiteX2" fmla="*/ 1575200 w 1583448"/>
                <a:gd name="connsiteY2" fmla="*/ 82465 h 387586"/>
                <a:gd name="connsiteX3" fmla="*/ 1575200 w 1583448"/>
                <a:gd name="connsiteY3" fmla="*/ 82465 h 387586"/>
                <a:gd name="connsiteX4" fmla="*/ 1525718 w 1583448"/>
                <a:gd name="connsiteY4" fmla="*/ 8246 h 387586"/>
                <a:gd name="connsiteX5" fmla="*/ 1467988 w 1583448"/>
                <a:gd name="connsiteY5" fmla="*/ 0 h 387586"/>
                <a:gd name="connsiteX6" fmla="*/ 115459 w 1583448"/>
                <a:gd name="connsiteY6" fmla="*/ 0 h 387586"/>
                <a:gd name="connsiteX7" fmla="*/ 57729 w 1583448"/>
                <a:gd name="connsiteY7" fmla="*/ 16493 h 387586"/>
                <a:gd name="connsiteX8" fmla="*/ 57729 w 1583448"/>
                <a:gd name="connsiteY8" fmla="*/ 16493 h 387586"/>
                <a:gd name="connsiteX9" fmla="*/ 8247 w 1583448"/>
                <a:gd name="connsiteY9" fmla="*/ 74218 h 387586"/>
                <a:gd name="connsiteX10" fmla="*/ 8247 w 1583448"/>
                <a:gd name="connsiteY10" fmla="*/ 74218 h 387586"/>
                <a:gd name="connsiteX11" fmla="*/ 0 w 1583448"/>
                <a:gd name="connsiteY11" fmla="*/ 156684 h 387586"/>
                <a:gd name="connsiteX12" fmla="*/ 0 w 1583448"/>
                <a:gd name="connsiteY12" fmla="*/ 156684 h 387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583448" h="387586">
                  <a:moveTo>
                    <a:pt x="1583448" y="387586"/>
                  </a:moveTo>
                  <a:lnTo>
                    <a:pt x="1583448" y="140191"/>
                  </a:lnTo>
                  <a:lnTo>
                    <a:pt x="1575200" y="82465"/>
                  </a:lnTo>
                  <a:lnTo>
                    <a:pt x="1575200" y="82465"/>
                  </a:lnTo>
                  <a:lnTo>
                    <a:pt x="1525718" y="8246"/>
                  </a:lnTo>
                  <a:lnTo>
                    <a:pt x="1467988" y="0"/>
                  </a:lnTo>
                  <a:lnTo>
                    <a:pt x="115459" y="0"/>
                  </a:lnTo>
                  <a:lnTo>
                    <a:pt x="57729" y="16493"/>
                  </a:lnTo>
                  <a:lnTo>
                    <a:pt x="57729" y="16493"/>
                  </a:lnTo>
                  <a:lnTo>
                    <a:pt x="8247" y="74218"/>
                  </a:lnTo>
                  <a:lnTo>
                    <a:pt x="8247" y="74218"/>
                  </a:lnTo>
                  <a:lnTo>
                    <a:pt x="0" y="156684"/>
                  </a:lnTo>
                  <a:lnTo>
                    <a:pt x="0" y="156684"/>
                  </a:lnTo>
                </a:path>
              </a:pathLst>
            </a:custGeom>
            <a:gradFill flip="none" rotWithShape="1">
              <a:gsLst>
                <a:gs pos="1000">
                  <a:schemeClr val="bg1">
                    <a:alpha val="15000"/>
                  </a:schemeClr>
                </a:gs>
                <a:gs pos="100000">
                  <a:schemeClr val="bg1">
                    <a:alpha val="0"/>
                  </a:schemeClr>
                </a:gs>
              </a:gsLst>
              <a:lin ang="18000000" scaled="0"/>
              <a:tileRect/>
            </a:gradFill>
            <a:ln w="9525" cap="flat" cmpd="sng" algn="ctr">
              <a:noFill/>
              <a:prstDash val="solid"/>
              <a:round/>
              <a:headEnd type="none" w="med" len="med"/>
              <a:tailEnd type="none" w="med" len="med"/>
            </a:ln>
            <a:effectLst/>
          </p:spPr>
          <p:txBody>
            <a:bodyPr lIns="0" tIns="0" rIns="0" bIns="0"/>
            <a:lstStyle/>
            <a:p>
              <a:pPr algn="ctr">
                <a:buFont typeface="Wingdings" charset="0"/>
                <a:buNone/>
                <a:defRPr/>
              </a:pPr>
              <a:r>
                <a:rPr lang="en-US" sz="900" b="1" dirty="0">
                  <a:solidFill>
                    <a:schemeClr val="bg1"/>
                  </a:solidFill>
                  <a:latin typeface="MetaNormalLF-Roman" charset="0"/>
                  <a:ea typeface="ＭＳ Ｐゴシック" charset="0"/>
                  <a:cs typeface="ＭＳ Ｐゴシック" charset="0"/>
                </a:rPr>
                <a:t>FOO.VMDK</a:t>
              </a:r>
            </a:p>
          </p:txBody>
        </p:sp>
      </p:grpSp>
      <p:pic>
        <p:nvPicPr>
          <p:cNvPr id="28687" name="Picture 8" descr="ICON_Server_flat_Q408.png"/>
          <p:cNvPicPr>
            <a:picLocks noChangeAspect="1"/>
          </p:cNvPicPr>
          <p:nvPr/>
        </p:nvPicPr>
        <p:blipFill>
          <a:blip r:embed="rId8" cstate="print"/>
          <a:srcRect/>
          <a:stretch>
            <a:fillRect/>
          </a:stretch>
        </p:blipFill>
        <p:spPr bwMode="auto">
          <a:xfrm>
            <a:off x="6918325" y="2441575"/>
            <a:ext cx="1681163" cy="569913"/>
          </a:xfrm>
          <a:prstGeom prst="rect">
            <a:avLst/>
          </a:prstGeom>
          <a:noFill/>
          <a:ln w="9525">
            <a:noFill/>
            <a:miter lim="800000"/>
            <a:headEnd/>
            <a:tailEnd/>
          </a:ln>
        </p:spPr>
      </p:pic>
      <p:sp>
        <p:nvSpPr>
          <p:cNvPr id="28688" name="TextBox 46"/>
          <p:cNvSpPr txBox="1">
            <a:spLocks noChangeArrowheads="1"/>
          </p:cNvSpPr>
          <p:nvPr/>
        </p:nvSpPr>
        <p:spPr bwMode="auto">
          <a:xfrm>
            <a:off x="6754813" y="2998788"/>
            <a:ext cx="1106487" cy="233362"/>
          </a:xfrm>
          <a:prstGeom prst="rect">
            <a:avLst/>
          </a:prstGeom>
          <a:noFill/>
          <a:ln w="9525">
            <a:noFill/>
            <a:miter lim="800000"/>
            <a:headEnd/>
            <a:tailEnd/>
          </a:ln>
        </p:spPr>
        <p:txBody>
          <a:bodyPr>
            <a:spAutoFit/>
          </a:bodyPr>
          <a:lstStyle/>
          <a:p>
            <a:pPr>
              <a:buFont typeface="Wingdings" pitchFamily="2" charset="2"/>
              <a:buNone/>
            </a:pPr>
            <a:r>
              <a:rPr lang="en-US" sz="1000" b="1">
                <a:latin typeface="Arial" charset="0"/>
                <a:cs typeface="Arial" charset="0"/>
              </a:rPr>
              <a:t>ESX Host</a:t>
            </a:r>
          </a:p>
        </p:txBody>
      </p:sp>
      <p:cxnSp>
        <p:nvCxnSpPr>
          <p:cNvPr id="48" name="Straight Connector 47"/>
          <p:cNvCxnSpPr/>
          <p:nvPr/>
        </p:nvCxnSpPr>
        <p:spPr>
          <a:xfrm>
            <a:off x="8529638" y="3101975"/>
            <a:ext cx="0" cy="1692275"/>
          </a:xfrm>
          <a:prstGeom prst="line">
            <a:avLst/>
          </a:prstGeom>
          <a:ln w="38100">
            <a:solidFill>
              <a:srgbClr val="B5121B"/>
            </a:solidFill>
            <a:headEnd type="arrow"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flipV="1">
            <a:off x="7840663" y="3101975"/>
            <a:ext cx="0" cy="1708150"/>
          </a:xfrm>
          <a:prstGeom prst="line">
            <a:avLst/>
          </a:prstGeom>
          <a:ln w="38100">
            <a:solidFill>
              <a:srgbClr val="B5121B"/>
            </a:solidFill>
            <a:headEnd type="arrow" w="med" len="med"/>
            <a:tailEnd type="none" w="med" len="med"/>
          </a:ln>
        </p:spPr>
        <p:style>
          <a:lnRef idx="1">
            <a:schemeClr val="accent1"/>
          </a:lnRef>
          <a:fillRef idx="0">
            <a:schemeClr val="accent1"/>
          </a:fillRef>
          <a:effectRef idx="0">
            <a:schemeClr val="accent1"/>
          </a:effectRef>
          <a:fontRef idx="minor">
            <a:schemeClr val="tx1"/>
          </a:fontRef>
        </p:style>
      </p:cxnSp>
      <p:sp>
        <p:nvSpPr>
          <p:cNvPr id="50" name="TextBox 49"/>
          <p:cNvSpPr txBox="1">
            <a:spLocks noChangeArrowheads="1"/>
          </p:cNvSpPr>
          <p:nvPr/>
        </p:nvSpPr>
        <p:spPr bwMode="auto">
          <a:xfrm>
            <a:off x="5530850" y="3206750"/>
            <a:ext cx="968375" cy="1015663"/>
          </a:xfrm>
          <a:prstGeom prst="rect">
            <a:avLst/>
          </a:prstGeom>
          <a:noFill/>
          <a:ln w="9525">
            <a:noFill/>
            <a:miter lim="800000"/>
            <a:headEnd/>
            <a:tailEnd/>
          </a:ln>
        </p:spPr>
        <p:txBody>
          <a:bodyPr lIns="0">
            <a:spAutoFit/>
          </a:bodyPr>
          <a:lstStyle/>
          <a:p>
            <a:pPr>
              <a:buFont typeface="Wingdings" pitchFamily="2" charset="2"/>
              <a:buNone/>
            </a:pPr>
            <a:r>
              <a:rPr lang="en-US" sz="1200" dirty="0">
                <a:solidFill>
                  <a:srgbClr val="41993B"/>
                </a:solidFill>
              </a:rPr>
              <a:t>File Read</a:t>
            </a:r>
          </a:p>
          <a:p>
            <a:pPr>
              <a:buFont typeface="Wingdings" pitchFamily="2" charset="2"/>
              <a:buNone/>
            </a:pPr>
            <a:r>
              <a:rPr lang="en-US" sz="1200" dirty="0">
                <a:solidFill>
                  <a:srgbClr val="41993B"/>
                </a:solidFill>
              </a:rPr>
              <a:t>File Read</a:t>
            </a:r>
          </a:p>
          <a:p>
            <a:pPr>
              <a:buFont typeface="Wingdings" pitchFamily="2" charset="2"/>
              <a:buNone/>
            </a:pPr>
            <a:r>
              <a:rPr lang="en-US" sz="1200" dirty="0">
                <a:solidFill>
                  <a:srgbClr val="41993B"/>
                </a:solidFill>
              </a:rPr>
              <a:t>File Read</a:t>
            </a:r>
          </a:p>
          <a:p>
            <a:pPr>
              <a:buFont typeface="Wingdings" pitchFamily="2" charset="2"/>
              <a:buNone/>
            </a:pPr>
            <a:r>
              <a:rPr lang="en-US" sz="1200" dirty="0" smtClean="0">
                <a:solidFill>
                  <a:srgbClr val="41993B"/>
                </a:solidFill>
              </a:rPr>
              <a:t>..</a:t>
            </a:r>
            <a:r>
              <a:rPr lang="ru-RU" sz="1200" dirty="0" smtClean="0">
                <a:solidFill>
                  <a:srgbClr val="41993B"/>
                </a:solidFill>
              </a:rPr>
              <a:t>Много</a:t>
            </a:r>
            <a:r>
              <a:rPr lang="en-US" sz="1200" dirty="0" smtClean="0">
                <a:solidFill>
                  <a:srgbClr val="41993B"/>
                </a:solidFill>
              </a:rPr>
              <a:t> </a:t>
            </a:r>
            <a:r>
              <a:rPr lang="ru-RU" sz="1200" dirty="0" smtClean="0">
                <a:solidFill>
                  <a:srgbClr val="41993B"/>
                </a:solidFill>
              </a:rPr>
              <a:t>раз</a:t>
            </a:r>
            <a:r>
              <a:rPr lang="en-US" sz="1200" dirty="0" smtClean="0">
                <a:solidFill>
                  <a:srgbClr val="41993B"/>
                </a:solidFill>
              </a:rPr>
              <a:t>…</a:t>
            </a:r>
            <a:endParaRPr lang="en-US" sz="1200" dirty="0">
              <a:solidFill>
                <a:srgbClr val="41993B"/>
              </a:solidFill>
            </a:endParaRPr>
          </a:p>
        </p:txBody>
      </p:sp>
      <p:cxnSp>
        <p:nvCxnSpPr>
          <p:cNvPr id="51" name="Straight Connector 50"/>
          <p:cNvCxnSpPr/>
          <p:nvPr/>
        </p:nvCxnSpPr>
        <p:spPr>
          <a:xfrm rot="16200000" flipH="1" flipV="1">
            <a:off x="8198644" y="4644231"/>
            <a:ext cx="92075" cy="544513"/>
          </a:xfrm>
          <a:prstGeom prst="curvedConnector4">
            <a:avLst>
              <a:gd name="adj1" fmla="val -332156"/>
              <a:gd name="adj2" fmla="val 101194"/>
            </a:avLst>
          </a:prstGeom>
          <a:ln w="25400">
            <a:solidFill>
              <a:schemeClr val="accent2">
                <a:lumMod val="50000"/>
              </a:schemeClr>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53" name="TextBox 52"/>
          <p:cNvSpPr txBox="1">
            <a:spLocks noChangeArrowheads="1"/>
          </p:cNvSpPr>
          <p:nvPr/>
        </p:nvSpPr>
        <p:spPr bwMode="auto">
          <a:xfrm>
            <a:off x="5599113" y="2546350"/>
            <a:ext cx="1155700" cy="646331"/>
          </a:xfrm>
          <a:prstGeom prst="rect">
            <a:avLst/>
          </a:prstGeom>
          <a:noFill/>
          <a:ln w="9525">
            <a:noFill/>
            <a:miter lim="800000"/>
            <a:headEnd/>
            <a:tailEnd/>
          </a:ln>
        </p:spPr>
        <p:txBody>
          <a:bodyPr lIns="0">
            <a:spAutoFit/>
          </a:bodyPr>
          <a:lstStyle/>
          <a:p>
            <a:pPr>
              <a:buFont typeface="Wingdings" pitchFamily="2" charset="2"/>
              <a:buNone/>
            </a:pPr>
            <a:r>
              <a:rPr lang="en-US" altLang="en-US" sz="1200" dirty="0" smtClean="0">
                <a:solidFill>
                  <a:srgbClr val="41993B"/>
                </a:solidFill>
              </a:rPr>
              <a:t>“</a:t>
            </a:r>
            <a:r>
              <a:rPr lang="ru-RU" sz="1200" dirty="0" smtClean="0">
                <a:solidFill>
                  <a:srgbClr val="255521"/>
                </a:solidFill>
              </a:rPr>
              <a:t>Давайте </a:t>
            </a:r>
            <a:r>
              <a:rPr lang="ru-RU" sz="1200" dirty="0" err="1" smtClean="0">
                <a:solidFill>
                  <a:srgbClr val="255521"/>
                </a:solidFill>
              </a:rPr>
              <a:t>склонируем</a:t>
            </a:r>
            <a:r>
              <a:rPr lang="ru-RU" sz="1200" dirty="0" smtClean="0">
                <a:solidFill>
                  <a:srgbClr val="255521"/>
                </a:solidFill>
              </a:rPr>
              <a:t> эту</a:t>
            </a:r>
            <a:r>
              <a:rPr lang="en-US" sz="1200" dirty="0" smtClean="0">
                <a:solidFill>
                  <a:srgbClr val="255521"/>
                </a:solidFill>
              </a:rPr>
              <a:t> VM</a:t>
            </a:r>
            <a:r>
              <a:rPr lang="en-US" altLang="en-US" sz="1200" dirty="0" smtClean="0">
                <a:solidFill>
                  <a:srgbClr val="41993B"/>
                </a:solidFill>
              </a:rPr>
              <a:t>”</a:t>
            </a:r>
            <a:endParaRPr lang="en-US" sz="1200" dirty="0">
              <a:solidFill>
                <a:srgbClr val="41993B"/>
              </a:solidFill>
            </a:endParaRPr>
          </a:p>
        </p:txBody>
      </p:sp>
      <p:sp>
        <p:nvSpPr>
          <p:cNvPr id="54" name="TextBox 53"/>
          <p:cNvSpPr txBox="1">
            <a:spLocks noChangeArrowheads="1"/>
          </p:cNvSpPr>
          <p:nvPr/>
        </p:nvSpPr>
        <p:spPr bwMode="auto">
          <a:xfrm>
            <a:off x="5597525" y="2543175"/>
            <a:ext cx="1155700" cy="646331"/>
          </a:xfrm>
          <a:prstGeom prst="rect">
            <a:avLst/>
          </a:prstGeom>
          <a:noFill/>
          <a:ln w="9525">
            <a:noFill/>
            <a:miter lim="800000"/>
            <a:headEnd/>
            <a:tailEnd/>
          </a:ln>
        </p:spPr>
        <p:txBody>
          <a:bodyPr lIns="0">
            <a:spAutoFit/>
          </a:bodyPr>
          <a:lstStyle/>
          <a:p>
            <a:pPr>
              <a:buFont typeface="Wingdings" pitchFamily="2" charset="2"/>
              <a:buNone/>
            </a:pPr>
            <a:r>
              <a:rPr lang="en-US" altLang="en-US" sz="1200" dirty="0" smtClean="0">
                <a:solidFill>
                  <a:srgbClr val="255521"/>
                </a:solidFill>
              </a:rPr>
              <a:t>“</a:t>
            </a:r>
            <a:r>
              <a:rPr lang="ru-RU" sz="1200" dirty="0" smtClean="0">
                <a:solidFill>
                  <a:srgbClr val="255521"/>
                </a:solidFill>
              </a:rPr>
              <a:t>Давайте </a:t>
            </a:r>
            <a:r>
              <a:rPr lang="ru-RU" sz="1200" dirty="0" err="1" smtClean="0">
                <a:solidFill>
                  <a:srgbClr val="255521"/>
                </a:solidFill>
              </a:rPr>
              <a:t>склонируем</a:t>
            </a:r>
            <a:r>
              <a:rPr lang="ru-RU" sz="1200" dirty="0" smtClean="0">
                <a:solidFill>
                  <a:srgbClr val="255521"/>
                </a:solidFill>
              </a:rPr>
              <a:t> эту</a:t>
            </a:r>
            <a:r>
              <a:rPr lang="en-US" sz="1200" dirty="0" smtClean="0">
                <a:solidFill>
                  <a:srgbClr val="255521"/>
                </a:solidFill>
              </a:rPr>
              <a:t> </a:t>
            </a:r>
            <a:r>
              <a:rPr lang="en-US" sz="1200" dirty="0">
                <a:solidFill>
                  <a:srgbClr val="255521"/>
                </a:solidFill>
              </a:rPr>
              <a:t>VM</a:t>
            </a:r>
            <a:r>
              <a:rPr lang="en-US" altLang="en-US" sz="1200" dirty="0">
                <a:solidFill>
                  <a:srgbClr val="255521"/>
                </a:solidFill>
              </a:rPr>
              <a:t>”</a:t>
            </a:r>
            <a:endParaRPr lang="en-US" sz="1200" dirty="0">
              <a:solidFill>
                <a:srgbClr val="255521"/>
              </a:solidFill>
            </a:endParaRPr>
          </a:p>
        </p:txBody>
      </p:sp>
      <p:sp>
        <p:nvSpPr>
          <p:cNvPr id="57" name="TextBox 56"/>
          <p:cNvSpPr txBox="1">
            <a:spLocks noChangeArrowheads="1"/>
          </p:cNvSpPr>
          <p:nvPr/>
        </p:nvSpPr>
        <p:spPr bwMode="auto">
          <a:xfrm>
            <a:off x="6429375" y="3206750"/>
            <a:ext cx="976313" cy="1015663"/>
          </a:xfrm>
          <a:prstGeom prst="rect">
            <a:avLst/>
          </a:prstGeom>
          <a:noFill/>
          <a:ln w="9525">
            <a:noFill/>
            <a:miter lim="800000"/>
            <a:headEnd/>
            <a:tailEnd/>
          </a:ln>
        </p:spPr>
        <p:txBody>
          <a:bodyPr lIns="0">
            <a:spAutoFit/>
          </a:bodyPr>
          <a:lstStyle/>
          <a:p>
            <a:pPr>
              <a:buFont typeface="Wingdings" pitchFamily="2" charset="2"/>
              <a:buNone/>
            </a:pPr>
            <a:r>
              <a:rPr lang="en-US" sz="1200" dirty="0">
                <a:solidFill>
                  <a:srgbClr val="41993B"/>
                </a:solidFill>
              </a:rPr>
              <a:t>File Write</a:t>
            </a:r>
          </a:p>
          <a:p>
            <a:pPr>
              <a:buFont typeface="Wingdings" pitchFamily="2" charset="2"/>
              <a:buNone/>
            </a:pPr>
            <a:r>
              <a:rPr lang="en-US" sz="1200" dirty="0">
                <a:solidFill>
                  <a:srgbClr val="41993B"/>
                </a:solidFill>
              </a:rPr>
              <a:t>File Write</a:t>
            </a:r>
          </a:p>
          <a:p>
            <a:pPr>
              <a:buFont typeface="Wingdings" pitchFamily="2" charset="2"/>
              <a:buNone/>
            </a:pPr>
            <a:r>
              <a:rPr lang="en-US" sz="1200" dirty="0">
                <a:solidFill>
                  <a:srgbClr val="41993B"/>
                </a:solidFill>
              </a:rPr>
              <a:t>File Write</a:t>
            </a:r>
          </a:p>
          <a:p>
            <a:pPr>
              <a:buFont typeface="Wingdings" pitchFamily="2" charset="2"/>
              <a:buNone/>
            </a:pPr>
            <a:r>
              <a:rPr lang="en-US" sz="1200" dirty="0" smtClean="0">
                <a:solidFill>
                  <a:srgbClr val="41993B"/>
                </a:solidFill>
              </a:rPr>
              <a:t>..</a:t>
            </a:r>
            <a:r>
              <a:rPr lang="ru-RU" sz="1200" dirty="0" smtClean="0">
                <a:solidFill>
                  <a:srgbClr val="41993B"/>
                </a:solidFill>
              </a:rPr>
              <a:t>много</a:t>
            </a:r>
            <a:r>
              <a:rPr lang="en-US" sz="1200" dirty="0" smtClean="0">
                <a:solidFill>
                  <a:srgbClr val="41993B"/>
                </a:solidFill>
              </a:rPr>
              <a:t> </a:t>
            </a:r>
            <a:r>
              <a:rPr lang="ru-RU" sz="1200" dirty="0" smtClean="0">
                <a:solidFill>
                  <a:srgbClr val="41993B"/>
                </a:solidFill>
              </a:rPr>
              <a:t>раз</a:t>
            </a:r>
            <a:r>
              <a:rPr lang="en-US" sz="1200" dirty="0" smtClean="0">
                <a:solidFill>
                  <a:srgbClr val="41993B"/>
                </a:solidFill>
              </a:rPr>
              <a:t>…</a:t>
            </a:r>
            <a:endParaRPr lang="en-US" sz="1200" dirty="0">
              <a:solidFill>
                <a:srgbClr val="41993B"/>
              </a:solidFill>
            </a:endParaRPr>
          </a:p>
        </p:txBody>
      </p:sp>
      <p:sp>
        <p:nvSpPr>
          <p:cNvPr id="52" name="TextBox 51"/>
          <p:cNvSpPr txBox="1">
            <a:spLocks noChangeArrowheads="1"/>
          </p:cNvSpPr>
          <p:nvPr/>
        </p:nvSpPr>
        <p:spPr bwMode="auto">
          <a:xfrm>
            <a:off x="5397500" y="3381375"/>
            <a:ext cx="1585913" cy="1141413"/>
          </a:xfrm>
          <a:prstGeom prst="rect">
            <a:avLst/>
          </a:prstGeom>
          <a:noFill/>
          <a:ln w="9525">
            <a:noFill/>
            <a:miter lim="800000"/>
            <a:headEnd/>
            <a:tailEnd/>
          </a:ln>
        </p:spPr>
        <p:txBody>
          <a:bodyPr lIns="0" anchor="ctr"/>
          <a:lstStyle/>
          <a:p>
            <a:pPr algn="ctr">
              <a:buFont typeface="Wingdings" pitchFamily="2" charset="2"/>
              <a:buNone/>
            </a:pPr>
            <a:r>
              <a:rPr lang="en-US" altLang="en-US" sz="1200" dirty="0" smtClean="0">
                <a:solidFill>
                  <a:srgbClr val="255521"/>
                </a:solidFill>
              </a:rPr>
              <a:t>“</a:t>
            </a:r>
            <a:r>
              <a:rPr lang="ru-RU" sz="1200" dirty="0" smtClean="0">
                <a:solidFill>
                  <a:srgbClr val="255521"/>
                </a:solidFill>
              </a:rPr>
              <a:t>делает копию </a:t>
            </a:r>
            <a:r>
              <a:rPr lang="en-US" sz="1200" dirty="0" smtClean="0">
                <a:solidFill>
                  <a:srgbClr val="255521"/>
                </a:solidFill>
              </a:rPr>
              <a:t>(</a:t>
            </a:r>
            <a:r>
              <a:rPr lang="ru-RU" sz="1200" dirty="0" smtClean="0">
                <a:solidFill>
                  <a:srgbClr val="255521"/>
                </a:solidFill>
              </a:rPr>
              <a:t>снимок</a:t>
            </a:r>
            <a:r>
              <a:rPr lang="en-US" sz="1200" dirty="0" smtClean="0">
                <a:solidFill>
                  <a:srgbClr val="255521"/>
                </a:solidFill>
              </a:rPr>
              <a:t>, </a:t>
            </a:r>
            <a:r>
              <a:rPr lang="ru-RU" sz="1200" dirty="0" smtClean="0">
                <a:solidFill>
                  <a:srgbClr val="255521"/>
                </a:solidFill>
              </a:rPr>
              <a:t>клон</a:t>
            </a:r>
            <a:r>
              <a:rPr lang="en-US" sz="1200" dirty="0" smtClean="0">
                <a:solidFill>
                  <a:srgbClr val="255521"/>
                </a:solidFill>
              </a:rPr>
              <a:t>, </a:t>
            </a:r>
            <a:r>
              <a:rPr lang="ru-RU" sz="1200" dirty="0" smtClean="0">
                <a:solidFill>
                  <a:srgbClr val="255521"/>
                </a:solidFill>
              </a:rPr>
              <a:t>версию</a:t>
            </a:r>
            <a:r>
              <a:rPr lang="en-US" sz="1200" dirty="0" smtClean="0">
                <a:solidFill>
                  <a:srgbClr val="255521"/>
                </a:solidFill>
              </a:rPr>
              <a:t>) </a:t>
            </a:r>
            <a:r>
              <a:rPr lang="ru-RU" sz="1200" dirty="0" smtClean="0">
                <a:solidFill>
                  <a:srgbClr val="255521"/>
                </a:solidFill>
              </a:rPr>
              <a:t>файла</a:t>
            </a:r>
            <a:endParaRPr lang="en-US" sz="1200" dirty="0">
              <a:solidFill>
                <a:srgbClr val="255521"/>
              </a:solidFill>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8">
                                            <p:txEl>
                                              <p:pRg st="0" end="0"/>
                                            </p:txEl>
                                          </p:spTgt>
                                        </p:tgtEl>
                                        <p:attrNameLst>
                                          <p:attrName>style.visibility</p:attrName>
                                        </p:attrNameLst>
                                      </p:cBhvr>
                                      <p:to>
                                        <p:strVal val="visible"/>
                                      </p:to>
                                    </p:set>
                                    <p:animEffect transition="in" filter="fade">
                                      <p:cBhvr>
                                        <p:cTn id="7" dur="500"/>
                                        <p:tgtEl>
                                          <p:spTgt spid="28">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8">
                                            <p:txEl>
                                              <p:pRg st="1" end="1"/>
                                            </p:txEl>
                                          </p:spTgt>
                                        </p:tgtEl>
                                        <p:attrNameLst>
                                          <p:attrName>style.visibility</p:attrName>
                                        </p:attrNameLst>
                                      </p:cBhvr>
                                      <p:to>
                                        <p:strVal val="visible"/>
                                      </p:to>
                                    </p:set>
                                    <p:animEffect transition="in" filter="fade">
                                      <p:cBhvr>
                                        <p:cTn id="10" dur="500"/>
                                        <p:tgtEl>
                                          <p:spTgt spid="28">
                                            <p:txEl>
                                              <p:pRg st="1" end="1"/>
                                            </p:txEl>
                                          </p:spTgt>
                                        </p:tgtEl>
                                      </p:cBhvr>
                                    </p:animEffect>
                                  </p:childTnLst>
                                </p:cTn>
                              </p:par>
                            </p:childTnLst>
                          </p:cTn>
                        </p:par>
                        <p:par>
                          <p:cTn id="11" fill="hold" nodeType="afterGroup">
                            <p:stCondLst>
                              <p:cond delay="500"/>
                            </p:stCondLst>
                            <p:childTnLst>
                              <p:par>
                                <p:cTn id="12" presetID="10" presetClass="entr" presetSubtype="0" fill="hold" nodeType="after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fade">
                                      <p:cBhvr>
                                        <p:cTn id="14" dur="3000"/>
                                        <p:tgtEl>
                                          <p:spTgt spid="18"/>
                                        </p:tgtEl>
                                      </p:cBhvr>
                                    </p:animEffect>
                                  </p:childTnLst>
                                </p:cTn>
                              </p:par>
                              <p:par>
                                <p:cTn id="15" presetID="10" presetClass="entr" presetSubtype="0"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3000"/>
                                        <p:tgtEl>
                                          <p:spTgt spid="3"/>
                                        </p:tgtEl>
                                      </p:cBhvr>
                                    </p:animEffect>
                                  </p:childTnLst>
                                </p:cTn>
                              </p:par>
                              <p:par>
                                <p:cTn id="18" presetID="22" presetClass="entr" presetSubtype="1" fill="hold" nodeType="withEffect">
                                  <p:stCondLst>
                                    <p:cond delay="0"/>
                                  </p:stCondLst>
                                  <p:childTnLst>
                                    <p:set>
                                      <p:cBhvr>
                                        <p:cTn id="19" dur="1" fill="hold">
                                          <p:stCondLst>
                                            <p:cond delay="0"/>
                                          </p:stCondLst>
                                        </p:cTn>
                                        <p:tgtEl>
                                          <p:spTgt spid="49"/>
                                        </p:tgtEl>
                                        <p:attrNameLst>
                                          <p:attrName>style.visibility</p:attrName>
                                        </p:attrNameLst>
                                      </p:cBhvr>
                                      <p:to>
                                        <p:strVal val="visible"/>
                                      </p:to>
                                    </p:set>
                                    <p:animEffect transition="in" filter="wipe(up)">
                                      <p:cBhvr>
                                        <p:cTn id="20" dur="3000"/>
                                        <p:tgtEl>
                                          <p:spTgt spid="49"/>
                                        </p:tgtEl>
                                      </p:cBhvr>
                                    </p:animEffect>
                                  </p:childTnLst>
                                </p:cTn>
                              </p:par>
                              <p:par>
                                <p:cTn id="21" presetID="22" presetClass="entr" presetSubtype="4" fill="hold" nodeType="withEffect">
                                  <p:stCondLst>
                                    <p:cond delay="0"/>
                                  </p:stCondLst>
                                  <p:childTnLst>
                                    <p:set>
                                      <p:cBhvr>
                                        <p:cTn id="22" dur="1" fill="hold">
                                          <p:stCondLst>
                                            <p:cond delay="0"/>
                                          </p:stCondLst>
                                        </p:cTn>
                                        <p:tgtEl>
                                          <p:spTgt spid="48"/>
                                        </p:tgtEl>
                                        <p:attrNameLst>
                                          <p:attrName>style.visibility</p:attrName>
                                        </p:attrNameLst>
                                      </p:cBhvr>
                                      <p:to>
                                        <p:strVal val="visible"/>
                                      </p:to>
                                    </p:set>
                                    <p:animEffect transition="in" filter="wipe(down)">
                                      <p:cBhvr>
                                        <p:cTn id="23" dur="3000"/>
                                        <p:tgtEl>
                                          <p:spTgt spid="48"/>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53"/>
                                        </p:tgtEl>
                                        <p:attrNameLst>
                                          <p:attrName>style.visibility</p:attrName>
                                        </p:attrNameLst>
                                      </p:cBhvr>
                                      <p:to>
                                        <p:strVal val="visible"/>
                                      </p:to>
                                    </p:set>
                                    <p:animEffect transition="in" filter="fade">
                                      <p:cBhvr>
                                        <p:cTn id="26" dur="500"/>
                                        <p:tgtEl>
                                          <p:spTgt spid="53"/>
                                        </p:tgtEl>
                                      </p:cBhvr>
                                    </p:animEffect>
                                  </p:childTnLst>
                                </p:cTn>
                              </p:par>
                              <p:par>
                                <p:cTn id="27" presetID="10" presetClass="entr" presetSubtype="0" fill="hold" grpId="0" nodeType="withEffect">
                                  <p:stCondLst>
                                    <p:cond delay="500"/>
                                  </p:stCondLst>
                                  <p:childTnLst>
                                    <p:set>
                                      <p:cBhvr>
                                        <p:cTn id="28" dur="1" fill="hold">
                                          <p:stCondLst>
                                            <p:cond delay="0"/>
                                          </p:stCondLst>
                                        </p:cTn>
                                        <p:tgtEl>
                                          <p:spTgt spid="50">
                                            <p:txEl>
                                              <p:pRg st="0" end="0"/>
                                            </p:txEl>
                                          </p:spTgt>
                                        </p:tgtEl>
                                        <p:attrNameLst>
                                          <p:attrName>style.visibility</p:attrName>
                                        </p:attrNameLst>
                                      </p:cBhvr>
                                      <p:to>
                                        <p:strVal val="visible"/>
                                      </p:to>
                                    </p:set>
                                    <p:animEffect transition="in" filter="fade">
                                      <p:cBhvr>
                                        <p:cTn id="29" dur="500"/>
                                        <p:tgtEl>
                                          <p:spTgt spid="50">
                                            <p:txEl>
                                              <p:pRg st="0" end="0"/>
                                            </p:txEl>
                                          </p:spTgt>
                                        </p:tgtEl>
                                      </p:cBhvr>
                                    </p:animEffect>
                                  </p:childTnLst>
                                </p:cTn>
                              </p:par>
                              <p:par>
                                <p:cTn id="30" presetID="10" presetClass="entr" presetSubtype="0" fill="hold" grpId="0" nodeType="withEffect">
                                  <p:stCondLst>
                                    <p:cond delay="1000"/>
                                  </p:stCondLst>
                                  <p:childTnLst>
                                    <p:set>
                                      <p:cBhvr>
                                        <p:cTn id="31" dur="1" fill="hold">
                                          <p:stCondLst>
                                            <p:cond delay="0"/>
                                          </p:stCondLst>
                                        </p:cTn>
                                        <p:tgtEl>
                                          <p:spTgt spid="50">
                                            <p:txEl>
                                              <p:pRg st="1" end="1"/>
                                            </p:txEl>
                                          </p:spTgt>
                                        </p:tgtEl>
                                        <p:attrNameLst>
                                          <p:attrName>style.visibility</p:attrName>
                                        </p:attrNameLst>
                                      </p:cBhvr>
                                      <p:to>
                                        <p:strVal val="visible"/>
                                      </p:to>
                                    </p:set>
                                    <p:animEffect transition="in" filter="fade">
                                      <p:cBhvr>
                                        <p:cTn id="32" dur="500"/>
                                        <p:tgtEl>
                                          <p:spTgt spid="50">
                                            <p:txEl>
                                              <p:pRg st="1" end="1"/>
                                            </p:txEl>
                                          </p:spTgt>
                                        </p:tgtEl>
                                      </p:cBhvr>
                                    </p:animEffect>
                                  </p:childTnLst>
                                </p:cTn>
                              </p:par>
                              <p:par>
                                <p:cTn id="33" presetID="10" presetClass="entr" presetSubtype="0" fill="hold" grpId="0" nodeType="withEffect">
                                  <p:stCondLst>
                                    <p:cond delay="1500"/>
                                  </p:stCondLst>
                                  <p:childTnLst>
                                    <p:set>
                                      <p:cBhvr>
                                        <p:cTn id="34" dur="1" fill="hold">
                                          <p:stCondLst>
                                            <p:cond delay="0"/>
                                          </p:stCondLst>
                                        </p:cTn>
                                        <p:tgtEl>
                                          <p:spTgt spid="50">
                                            <p:txEl>
                                              <p:pRg st="2" end="2"/>
                                            </p:txEl>
                                          </p:spTgt>
                                        </p:tgtEl>
                                        <p:attrNameLst>
                                          <p:attrName>style.visibility</p:attrName>
                                        </p:attrNameLst>
                                      </p:cBhvr>
                                      <p:to>
                                        <p:strVal val="visible"/>
                                      </p:to>
                                    </p:set>
                                    <p:animEffect transition="in" filter="fade">
                                      <p:cBhvr>
                                        <p:cTn id="35" dur="500"/>
                                        <p:tgtEl>
                                          <p:spTgt spid="50">
                                            <p:txEl>
                                              <p:pRg st="2" end="2"/>
                                            </p:txEl>
                                          </p:spTgt>
                                        </p:tgtEl>
                                      </p:cBhvr>
                                    </p:animEffect>
                                  </p:childTnLst>
                                </p:cTn>
                              </p:par>
                              <p:par>
                                <p:cTn id="36" presetID="10" presetClass="entr" presetSubtype="0" fill="hold" grpId="0" nodeType="withEffect">
                                  <p:stCondLst>
                                    <p:cond delay="2000"/>
                                  </p:stCondLst>
                                  <p:childTnLst>
                                    <p:set>
                                      <p:cBhvr>
                                        <p:cTn id="37" dur="1" fill="hold">
                                          <p:stCondLst>
                                            <p:cond delay="0"/>
                                          </p:stCondLst>
                                        </p:cTn>
                                        <p:tgtEl>
                                          <p:spTgt spid="50">
                                            <p:txEl>
                                              <p:pRg st="3" end="3"/>
                                            </p:txEl>
                                          </p:spTgt>
                                        </p:tgtEl>
                                        <p:attrNameLst>
                                          <p:attrName>style.visibility</p:attrName>
                                        </p:attrNameLst>
                                      </p:cBhvr>
                                      <p:to>
                                        <p:strVal val="visible"/>
                                      </p:to>
                                    </p:set>
                                    <p:animEffect transition="in" filter="fade">
                                      <p:cBhvr>
                                        <p:cTn id="38" dur="500"/>
                                        <p:tgtEl>
                                          <p:spTgt spid="50">
                                            <p:txEl>
                                              <p:pRg st="3" end="3"/>
                                            </p:txEl>
                                          </p:spTgt>
                                        </p:tgtEl>
                                      </p:cBhvr>
                                    </p:animEffect>
                                  </p:childTnLst>
                                </p:cTn>
                              </p:par>
                              <p:par>
                                <p:cTn id="39" presetID="10" presetClass="entr" presetSubtype="0" fill="hold" grpId="0" nodeType="withEffect">
                                  <p:stCondLst>
                                    <p:cond delay="600"/>
                                  </p:stCondLst>
                                  <p:childTnLst>
                                    <p:set>
                                      <p:cBhvr>
                                        <p:cTn id="40" dur="1" fill="hold">
                                          <p:stCondLst>
                                            <p:cond delay="0"/>
                                          </p:stCondLst>
                                        </p:cTn>
                                        <p:tgtEl>
                                          <p:spTgt spid="57">
                                            <p:txEl>
                                              <p:pRg st="0" end="0"/>
                                            </p:txEl>
                                          </p:spTgt>
                                        </p:tgtEl>
                                        <p:attrNameLst>
                                          <p:attrName>style.visibility</p:attrName>
                                        </p:attrNameLst>
                                      </p:cBhvr>
                                      <p:to>
                                        <p:strVal val="visible"/>
                                      </p:to>
                                    </p:set>
                                    <p:animEffect transition="in" filter="fade">
                                      <p:cBhvr>
                                        <p:cTn id="41" dur="500"/>
                                        <p:tgtEl>
                                          <p:spTgt spid="57">
                                            <p:txEl>
                                              <p:pRg st="0" end="0"/>
                                            </p:txEl>
                                          </p:spTgt>
                                        </p:tgtEl>
                                      </p:cBhvr>
                                    </p:animEffect>
                                  </p:childTnLst>
                                </p:cTn>
                              </p:par>
                              <p:par>
                                <p:cTn id="42" presetID="10" presetClass="entr" presetSubtype="0" fill="hold" grpId="0" nodeType="withEffect">
                                  <p:stCondLst>
                                    <p:cond delay="1100"/>
                                  </p:stCondLst>
                                  <p:childTnLst>
                                    <p:set>
                                      <p:cBhvr>
                                        <p:cTn id="43" dur="1" fill="hold">
                                          <p:stCondLst>
                                            <p:cond delay="0"/>
                                          </p:stCondLst>
                                        </p:cTn>
                                        <p:tgtEl>
                                          <p:spTgt spid="57">
                                            <p:txEl>
                                              <p:pRg st="1" end="1"/>
                                            </p:txEl>
                                          </p:spTgt>
                                        </p:tgtEl>
                                        <p:attrNameLst>
                                          <p:attrName>style.visibility</p:attrName>
                                        </p:attrNameLst>
                                      </p:cBhvr>
                                      <p:to>
                                        <p:strVal val="visible"/>
                                      </p:to>
                                    </p:set>
                                    <p:animEffect transition="in" filter="fade">
                                      <p:cBhvr>
                                        <p:cTn id="44" dur="500"/>
                                        <p:tgtEl>
                                          <p:spTgt spid="57">
                                            <p:txEl>
                                              <p:pRg st="1" end="1"/>
                                            </p:txEl>
                                          </p:spTgt>
                                        </p:tgtEl>
                                      </p:cBhvr>
                                    </p:animEffect>
                                  </p:childTnLst>
                                </p:cTn>
                              </p:par>
                              <p:par>
                                <p:cTn id="45" presetID="10" presetClass="entr" presetSubtype="0" fill="hold" grpId="0" nodeType="withEffect">
                                  <p:stCondLst>
                                    <p:cond delay="1600"/>
                                  </p:stCondLst>
                                  <p:childTnLst>
                                    <p:set>
                                      <p:cBhvr>
                                        <p:cTn id="46" dur="1" fill="hold">
                                          <p:stCondLst>
                                            <p:cond delay="0"/>
                                          </p:stCondLst>
                                        </p:cTn>
                                        <p:tgtEl>
                                          <p:spTgt spid="57">
                                            <p:txEl>
                                              <p:pRg st="2" end="2"/>
                                            </p:txEl>
                                          </p:spTgt>
                                        </p:tgtEl>
                                        <p:attrNameLst>
                                          <p:attrName>style.visibility</p:attrName>
                                        </p:attrNameLst>
                                      </p:cBhvr>
                                      <p:to>
                                        <p:strVal val="visible"/>
                                      </p:to>
                                    </p:set>
                                    <p:animEffect transition="in" filter="fade">
                                      <p:cBhvr>
                                        <p:cTn id="47" dur="500"/>
                                        <p:tgtEl>
                                          <p:spTgt spid="57">
                                            <p:txEl>
                                              <p:pRg st="2" end="2"/>
                                            </p:txEl>
                                          </p:spTgt>
                                        </p:tgtEl>
                                      </p:cBhvr>
                                    </p:animEffect>
                                  </p:childTnLst>
                                </p:cTn>
                              </p:par>
                              <p:par>
                                <p:cTn id="48" presetID="10" presetClass="entr" presetSubtype="0" fill="hold" grpId="0" nodeType="withEffect">
                                  <p:stCondLst>
                                    <p:cond delay="2100"/>
                                  </p:stCondLst>
                                  <p:childTnLst>
                                    <p:set>
                                      <p:cBhvr>
                                        <p:cTn id="49" dur="1" fill="hold">
                                          <p:stCondLst>
                                            <p:cond delay="0"/>
                                          </p:stCondLst>
                                        </p:cTn>
                                        <p:tgtEl>
                                          <p:spTgt spid="57">
                                            <p:txEl>
                                              <p:pRg st="3" end="3"/>
                                            </p:txEl>
                                          </p:spTgt>
                                        </p:tgtEl>
                                        <p:attrNameLst>
                                          <p:attrName>style.visibility</p:attrName>
                                        </p:attrNameLst>
                                      </p:cBhvr>
                                      <p:to>
                                        <p:strVal val="visible"/>
                                      </p:to>
                                    </p:set>
                                    <p:animEffect transition="in" filter="fade">
                                      <p:cBhvr>
                                        <p:cTn id="50" dur="500"/>
                                        <p:tgtEl>
                                          <p:spTgt spid="57">
                                            <p:txEl>
                                              <p:pRg st="3" end="3"/>
                                            </p:txEl>
                                          </p:spTgt>
                                        </p:tgtEl>
                                      </p:cBhvr>
                                    </p:animEffect>
                                  </p:childTnLst>
                                </p:cTn>
                              </p:par>
                            </p:childTnLst>
                          </p:cTn>
                        </p:par>
                      </p:childTnLst>
                    </p:cTn>
                  </p:par>
                  <p:par>
                    <p:cTn id="51" fill="hold" nodeType="clickPar">
                      <p:stCondLst>
                        <p:cond delay="indefinite"/>
                      </p:stCondLst>
                      <p:childTnLst>
                        <p:par>
                          <p:cTn id="52" fill="hold" nodeType="withGroup">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28">
                                            <p:txEl>
                                              <p:pRg st="2" end="2"/>
                                            </p:txEl>
                                          </p:spTgt>
                                        </p:tgtEl>
                                        <p:attrNameLst>
                                          <p:attrName>style.visibility</p:attrName>
                                        </p:attrNameLst>
                                      </p:cBhvr>
                                      <p:to>
                                        <p:strVal val="visible"/>
                                      </p:to>
                                    </p:set>
                                    <p:animEffect transition="in" filter="fade">
                                      <p:cBhvr>
                                        <p:cTn id="55" dur="500"/>
                                        <p:tgtEl>
                                          <p:spTgt spid="28">
                                            <p:txEl>
                                              <p:pRg st="2" end="2"/>
                                            </p:txEl>
                                          </p:spTgt>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8">
                                            <p:txEl>
                                              <p:pRg st="3" end="3"/>
                                            </p:txEl>
                                          </p:spTgt>
                                        </p:tgtEl>
                                        <p:attrNameLst>
                                          <p:attrName>style.visibility</p:attrName>
                                        </p:attrNameLst>
                                      </p:cBhvr>
                                      <p:to>
                                        <p:strVal val="visible"/>
                                      </p:to>
                                    </p:set>
                                    <p:animEffect transition="in" filter="fade">
                                      <p:cBhvr>
                                        <p:cTn id="58" dur="500"/>
                                        <p:tgtEl>
                                          <p:spTgt spid="28">
                                            <p:txEl>
                                              <p:pRg st="3" end="3"/>
                                            </p:txEl>
                                          </p:spTgt>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28">
                                            <p:txEl>
                                              <p:pRg st="4" end="4"/>
                                            </p:txEl>
                                          </p:spTgt>
                                        </p:tgtEl>
                                        <p:attrNameLst>
                                          <p:attrName>style.visibility</p:attrName>
                                        </p:attrNameLst>
                                      </p:cBhvr>
                                      <p:to>
                                        <p:strVal val="visible"/>
                                      </p:to>
                                    </p:set>
                                    <p:animEffect transition="in" filter="fade">
                                      <p:cBhvr>
                                        <p:cTn id="61" dur="500"/>
                                        <p:tgtEl>
                                          <p:spTgt spid="28">
                                            <p:txEl>
                                              <p:pRg st="4" end="4"/>
                                            </p:txEl>
                                          </p:spTgt>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28">
                                            <p:txEl>
                                              <p:pRg st="5" end="5"/>
                                            </p:txEl>
                                          </p:spTgt>
                                        </p:tgtEl>
                                        <p:attrNameLst>
                                          <p:attrName>style.visibility</p:attrName>
                                        </p:attrNameLst>
                                      </p:cBhvr>
                                      <p:to>
                                        <p:strVal val="visible"/>
                                      </p:to>
                                    </p:set>
                                    <p:animEffect transition="in" filter="fade">
                                      <p:cBhvr>
                                        <p:cTn id="64" dur="500"/>
                                        <p:tgtEl>
                                          <p:spTgt spid="28">
                                            <p:txEl>
                                              <p:pRg st="5" end="5"/>
                                            </p:txEl>
                                          </p:spTgt>
                                        </p:tgtEl>
                                      </p:cBhvr>
                                    </p:animEffect>
                                  </p:childTnLst>
                                </p:cTn>
                              </p:par>
                              <p:par>
                                <p:cTn id="65" presetID="10" presetClass="exit" presetSubtype="0" fill="hold" nodeType="withEffect">
                                  <p:stCondLst>
                                    <p:cond delay="0"/>
                                  </p:stCondLst>
                                  <p:childTnLst>
                                    <p:animEffect transition="out" filter="fade">
                                      <p:cBhvr>
                                        <p:cTn id="66" dur="500"/>
                                        <p:tgtEl>
                                          <p:spTgt spid="49"/>
                                        </p:tgtEl>
                                      </p:cBhvr>
                                    </p:animEffect>
                                    <p:set>
                                      <p:cBhvr>
                                        <p:cTn id="67" dur="1" fill="hold">
                                          <p:stCondLst>
                                            <p:cond delay="499"/>
                                          </p:stCondLst>
                                        </p:cTn>
                                        <p:tgtEl>
                                          <p:spTgt spid="49"/>
                                        </p:tgtEl>
                                        <p:attrNameLst>
                                          <p:attrName>style.visibility</p:attrName>
                                        </p:attrNameLst>
                                      </p:cBhvr>
                                      <p:to>
                                        <p:strVal val="hidden"/>
                                      </p:to>
                                    </p:set>
                                  </p:childTnLst>
                                </p:cTn>
                              </p:par>
                              <p:par>
                                <p:cTn id="68" presetID="10" presetClass="exit" presetSubtype="0" fill="hold" nodeType="withEffect">
                                  <p:stCondLst>
                                    <p:cond delay="0"/>
                                  </p:stCondLst>
                                  <p:childTnLst>
                                    <p:animEffect transition="out" filter="fade">
                                      <p:cBhvr>
                                        <p:cTn id="69" dur="500"/>
                                        <p:tgtEl>
                                          <p:spTgt spid="48"/>
                                        </p:tgtEl>
                                      </p:cBhvr>
                                    </p:animEffect>
                                    <p:set>
                                      <p:cBhvr>
                                        <p:cTn id="70" dur="1" fill="hold">
                                          <p:stCondLst>
                                            <p:cond delay="499"/>
                                          </p:stCondLst>
                                        </p:cTn>
                                        <p:tgtEl>
                                          <p:spTgt spid="48"/>
                                        </p:tgtEl>
                                        <p:attrNameLst>
                                          <p:attrName>style.visibility</p:attrName>
                                        </p:attrNameLst>
                                      </p:cBhvr>
                                      <p:to>
                                        <p:strVal val="hidden"/>
                                      </p:to>
                                    </p:set>
                                  </p:childTnLst>
                                </p:cTn>
                              </p:par>
                              <p:par>
                                <p:cTn id="71" presetID="10" presetClass="exit" presetSubtype="0" fill="hold" grpId="1" nodeType="withEffect">
                                  <p:stCondLst>
                                    <p:cond delay="0"/>
                                  </p:stCondLst>
                                  <p:childTnLst>
                                    <p:animEffect transition="out" filter="fade">
                                      <p:cBhvr>
                                        <p:cTn id="72" dur="500"/>
                                        <p:tgtEl>
                                          <p:spTgt spid="53"/>
                                        </p:tgtEl>
                                      </p:cBhvr>
                                    </p:animEffect>
                                    <p:set>
                                      <p:cBhvr>
                                        <p:cTn id="73" dur="1" fill="hold">
                                          <p:stCondLst>
                                            <p:cond delay="499"/>
                                          </p:stCondLst>
                                        </p:cTn>
                                        <p:tgtEl>
                                          <p:spTgt spid="53"/>
                                        </p:tgtEl>
                                        <p:attrNameLst>
                                          <p:attrName>style.visibility</p:attrName>
                                        </p:attrNameLst>
                                      </p:cBhvr>
                                      <p:to>
                                        <p:strVal val="hidden"/>
                                      </p:to>
                                    </p:set>
                                  </p:childTnLst>
                                </p:cTn>
                              </p:par>
                              <p:par>
                                <p:cTn id="74" presetID="10" presetClass="exit" presetSubtype="0" fill="hold" grpId="1" nodeType="withEffect">
                                  <p:stCondLst>
                                    <p:cond delay="0"/>
                                  </p:stCondLst>
                                  <p:childTnLst>
                                    <p:animEffect transition="out" filter="fade">
                                      <p:cBhvr>
                                        <p:cTn id="75" dur="500"/>
                                        <p:tgtEl>
                                          <p:spTgt spid="50">
                                            <p:txEl>
                                              <p:pRg st="0" end="0"/>
                                            </p:txEl>
                                          </p:spTgt>
                                        </p:tgtEl>
                                      </p:cBhvr>
                                    </p:animEffect>
                                    <p:set>
                                      <p:cBhvr>
                                        <p:cTn id="76" dur="1" fill="hold">
                                          <p:stCondLst>
                                            <p:cond delay="499"/>
                                          </p:stCondLst>
                                        </p:cTn>
                                        <p:tgtEl>
                                          <p:spTgt spid="50">
                                            <p:txEl>
                                              <p:pRg st="0" end="0"/>
                                            </p:txEl>
                                          </p:spTgt>
                                        </p:tgtEl>
                                        <p:attrNameLst>
                                          <p:attrName>style.visibility</p:attrName>
                                        </p:attrNameLst>
                                      </p:cBhvr>
                                      <p:to>
                                        <p:strVal val="hidden"/>
                                      </p:to>
                                    </p:set>
                                  </p:childTnLst>
                                </p:cTn>
                              </p:par>
                              <p:par>
                                <p:cTn id="77" presetID="10" presetClass="exit" presetSubtype="0" fill="hold" grpId="1" nodeType="withEffect">
                                  <p:stCondLst>
                                    <p:cond delay="0"/>
                                  </p:stCondLst>
                                  <p:childTnLst>
                                    <p:animEffect transition="out" filter="fade">
                                      <p:cBhvr>
                                        <p:cTn id="78" dur="500"/>
                                        <p:tgtEl>
                                          <p:spTgt spid="50">
                                            <p:txEl>
                                              <p:pRg st="1" end="1"/>
                                            </p:txEl>
                                          </p:spTgt>
                                        </p:tgtEl>
                                      </p:cBhvr>
                                    </p:animEffect>
                                    <p:set>
                                      <p:cBhvr>
                                        <p:cTn id="79" dur="1" fill="hold">
                                          <p:stCondLst>
                                            <p:cond delay="499"/>
                                          </p:stCondLst>
                                        </p:cTn>
                                        <p:tgtEl>
                                          <p:spTgt spid="50">
                                            <p:txEl>
                                              <p:pRg st="1" end="1"/>
                                            </p:txEl>
                                          </p:spTgt>
                                        </p:tgtEl>
                                        <p:attrNameLst>
                                          <p:attrName>style.visibility</p:attrName>
                                        </p:attrNameLst>
                                      </p:cBhvr>
                                      <p:to>
                                        <p:strVal val="hidden"/>
                                      </p:to>
                                    </p:set>
                                  </p:childTnLst>
                                </p:cTn>
                              </p:par>
                              <p:par>
                                <p:cTn id="80" presetID="10" presetClass="exit" presetSubtype="0" fill="hold" grpId="1" nodeType="withEffect">
                                  <p:stCondLst>
                                    <p:cond delay="0"/>
                                  </p:stCondLst>
                                  <p:childTnLst>
                                    <p:animEffect transition="out" filter="fade">
                                      <p:cBhvr>
                                        <p:cTn id="81" dur="500"/>
                                        <p:tgtEl>
                                          <p:spTgt spid="50">
                                            <p:txEl>
                                              <p:pRg st="2" end="2"/>
                                            </p:txEl>
                                          </p:spTgt>
                                        </p:tgtEl>
                                      </p:cBhvr>
                                    </p:animEffect>
                                    <p:set>
                                      <p:cBhvr>
                                        <p:cTn id="82" dur="1" fill="hold">
                                          <p:stCondLst>
                                            <p:cond delay="499"/>
                                          </p:stCondLst>
                                        </p:cTn>
                                        <p:tgtEl>
                                          <p:spTgt spid="50">
                                            <p:txEl>
                                              <p:pRg st="2" end="2"/>
                                            </p:txEl>
                                          </p:spTgt>
                                        </p:tgtEl>
                                        <p:attrNameLst>
                                          <p:attrName>style.visibility</p:attrName>
                                        </p:attrNameLst>
                                      </p:cBhvr>
                                      <p:to>
                                        <p:strVal val="hidden"/>
                                      </p:to>
                                    </p:set>
                                  </p:childTnLst>
                                </p:cTn>
                              </p:par>
                              <p:par>
                                <p:cTn id="83" presetID="10" presetClass="exit" presetSubtype="0" fill="hold" grpId="1" nodeType="withEffect">
                                  <p:stCondLst>
                                    <p:cond delay="0"/>
                                  </p:stCondLst>
                                  <p:childTnLst>
                                    <p:animEffect transition="out" filter="fade">
                                      <p:cBhvr>
                                        <p:cTn id="84" dur="500"/>
                                        <p:tgtEl>
                                          <p:spTgt spid="50">
                                            <p:txEl>
                                              <p:pRg st="3" end="3"/>
                                            </p:txEl>
                                          </p:spTgt>
                                        </p:tgtEl>
                                      </p:cBhvr>
                                    </p:animEffect>
                                    <p:set>
                                      <p:cBhvr>
                                        <p:cTn id="85" dur="1" fill="hold">
                                          <p:stCondLst>
                                            <p:cond delay="499"/>
                                          </p:stCondLst>
                                        </p:cTn>
                                        <p:tgtEl>
                                          <p:spTgt spid="50">
                                            <p:txEl>
                                              <p:pRg st="3" end="3"/>
                                            </p:txEl>
                                          </p:spTgt>
                                        </p:tgtEl>
                                        <p:attrNameLst>
                                          <p:attrName>style.visibility</p:attrName>
                                        </p:attrNameLst>
                                      </p:cBhvr>
                                      <p:to>
                                        <p:strVal val="hidden"/>
                                      </p:to>
                                    </p:set>
                                  </p:childTnLst>
                                </p:cTn>
                              </p:par>
                              <p:par>
                                <p:cTn id="86" presetID="10" presetClass="exit" presetSubtype="0" fill="hold" grpId="1" nodeType="withEffect">
                                  <p:stCondLst>
                                    <p:cond delay="0"/>
                                  </p:stCondLst>
                                  <p:childTnLst>
                                    <p:animEffect transition="out" filter="fade">
                                      <p:cBhvr>
                                        <p:cTn id="87" dur="500"/>
                                        <p:tgtEl>
                                          <p:spTgt spid="57">
                                            <p:txEl>
                                              <p:pRg st="0" end="0"/>
                                            </p:txEl>
                                          </p:spTgt>
                                        </p:tgtEl>
                                      </p:cBhvr>
                                    </p:animEffect>
                                    <p:set>
                                      <p:cBhvr>
                                        <p:cTn id="88" dur="1" fill="hold">
                                          <p:stCondLst>
                                            <p:cond delay="499"/>
                                          </p:stCondLst>
                                        </p:cTn>
                                        <p:tgtEl>
                                          <p:spTgt spid="57">
                                            <p:txEl>
                                              <p:pRg st="0" end="0"/>
                                            </p:txEl>
                                          </p:spTgt>
                                        </p:tgtEl>
                                        <p:attrNameLst>
                                          <p:attrName>style.visibility</p:attrName>
                                        </p:attrNameLst>
                                      </p:cBhvr>
                                      <p:to>
                                        <p:strVal val="hidden"/>
                                      </p:to>
                                    </p:set>
                                  </p:childTnLst>
                                </p:cTn>
                              </p:par>
                              <p:par>
                                <p:cTn id="89" presetID="10" presetClass="exit" presetSubtype="0" fill="hold" grpId="1" nodeType="withEffect">
                                  <p:stCondLst>
                                    <p:cond delay="0"/>
                                  </p:stCondLst>
                                  <p:childTnLst>
                                    <p:animEffect transition="out" filter="fade">
                                      <p:cBhvr>
                                        <p:cTn id="90" dur="500"/>
                                        <p:tgtEl>
                                          <p:spTgt spid="57">
                                            <p:txEl>
                                              <p:pRg st="1" end="1"/>
                                            </p:txEl>
                                          </p:spTgt>
                                        </p:tgtEl>
                                      </p:cBhvr>
                                    </p:animEffect>
                                    <p:set>
                                      <p:cBhvr>
                                        <p:cTn id="91" dur="1" fill="hold">
                                          <p:stCondLst>
                                            <p:cond delay="499"/>
                                          </p:stCondLst>
                                        </p:cTn>
                                        <p:tgtEl>
                                          <p:spTgt spid="57">
                                            <p:txEl>
                                              <p:pRg st="1" end="1"/>
                                            </p:txEl>
                                          </p:spTgt>
                                        </p:tgtEl>
                                        <p:attrNameLst>
                                          <p:attrName>style.visibility</p:attrName>
                                        </p:attrNameLst>
                                      </p:cBhvr>
                                      <p:to>
                                        <p:strVal val="hidden"/>
                                      </p:to>
                                    </p:set>
                                  </p:childTnLst>
                                </p:cTn>
                              </p:par>
                              <p:par>
                                <p:cTn id="92" presetID="10" presetClass="exit" presetSubtype="0" fill="hold" grpId="1" nodeType="withEffect">
                                  <p:stCondLst>
                                    <p:cond delay="0"/>
                                  </p:stCondLst>
                                  <p:childTnLst>
                                    <p:animEffect transition="out" filter="fade">
                                      <p:cBhvr>
                                        <p:cTn id="93" dur="500"/>
                                        <p:tgtEl>
                                          <p:spTgt spid="57">
                                            <p:txEl>
                                              <p:pRg st="2" end="2"/>
                                            </p:txEl>
                                          </p:spTgt>
                                        </p:tgtEl>
                                      </p:cBhvr>
                                    </p:animEffect>
                                    <p:set>
                                      <p:cBhvr>
                                        <p:cTn id="94" dur="1" fill="hold">
                                          <p:stCondLst>
                                            <p:cond delay="499"/>
                                          </p:stCondLst>
                                        </p:cTn>
                                        <p:tgtEl>
                                          <p:spTgt spid="57">
                                            <p:txEl>
                                              <p:pRg st="2" end="2"/>
                                            </p:txEl>
                                          </p:spTgt>
                                        </p:tgtEl>
                                        <p:attrNameLst>
                                          <p:attrName>style.visibility</p:attrName>
                                        </p:attrNameLst>
                                      </p:cBhvr>
                                      <p:to>
                                        <p:strVal val="hidden"/>
                                      </p:to>
                                    </p:set>
                                  </p:childTnLst>
                                </p:cTn>
                              </p:par>
                              <p:par>
                                <p:cTn id="95" presetID="10" presetClass="exit" presetSubtype="0" fill="hold" grpId="1" nodeType="withEffect">
                                  <p:stCondLst>
                                    <p:cond delay="0"/>
                                  </p:stCondLst>
                                  <p:childTnLst>
                                    <p:animEffect transition="out" filter="fade">
                                      <p:cBhvr>
                                        <p:cTn id="96" dur="500"/>
                                        <p:tgtEl>
                                          <p:spTgt spid="57">
                                            <p:txEl>
                                              <p:pRg st="3" end="3"/>
                                            </p:txEl>
                                          </p:spTgt>
                                        </p:tgtEl>
                                      </p:cBhvr>
                                    </p:animEffect>
                                    <p:set>
                                      <p:cBhvr>
                                        <p:cTn id="97" dur="1" fill="hold">
                                          <p:stCondLst>
                                            <p:cond delay="499"/>
                                          </p:stCondLst>
                                        </p:cTn>
                                        <p:tgtEl>
                                          <p:spTgt spid="57">
                                            <p:txEl>
                                              <p:pRg st="3" end="3"/>
                                            </p:txEl>
                                          </p:spTgt>
                                        </p:tgtEl>
                                        <p:attrNameLst>
                                          <p:attrName>style.visibility</p:attrName>
                                        </p:attrNameLst>
                                      </p:cBhvr>
                                      <p:to>
                                        <p:strVal val="hidden"/>
                                      </p:to>
                                    </p:set>
                                  </p:childTnLst>
                                </p:cTn>
                              </p:par>
                            </p:childTnLst>
                          </p:cTn>
                        </p:par>
                      </p:childTnLst>
                    </p:cTn>
                  </p:par>
                  <p:par>
                    <p:cTn id="98" fill="hold" nodeType="clickPar">
                      <p:stCondLst>
                        <p:cond delay="indefinite"/>
                      </p:stCondLst>
                      <p:childTnLst>
                        <p:par>
                          <p:cTn id="99" fill="hold" nodeType="withGroup">
                            <p:stCondLst>
                              <p:cond delay="0"/>
                            </p:stCondLst>
                            <p:childTnLst>
                              <p:par>
                                <p:cTn id="100" presetID="10" presetClass="entr" presetSubtype="0" fill="hold" grpId="0" nodeType="clickEffect">
                                  <p:stCondLst>
                                    <p:cond delay="0"/>
                                  </p:stCondLst>
                                  <p:childTnLst>
                                    <p:set>
                                      <p:cBhvr>
                                        <p:cTn id="101" dur="1" fill="hold">
                                          <p:stCondLst>
                                            <p:cond delay="0"/>
                                          </p:stCondLst>
                                        </p:cTn>
                                        <p:tgtEl>
                                          <p:spTgt spid="54"/>
                                        </p:tgtEl>
                                        <p:attrNameLst>
                                          <p:attrName>style.visibility</p:attrName>
                                        </p:attrNameLst>
                                      </p:cBhvr>
                                      <p:to>
                                        <p:strVal val="visible"/>
                                      </p:to>
                                    </p:set>
                                    <p:animEffect transition="in" filter="fade">
                                      <p:cBhvr>
                                        <p:cTn id="102" dur="500"/>
                                        <p:tgtEl>
                                          <p:spTgt spid="54"/>
                                        </p:tgtEl>
                                      </p:cBhvr>
                                    </p:animEffect>
                                  </p:childTnLst>
                                </p:cTn>
                              </p:par>
                              <p:par>
                                <p:cTn id="103" presetID="10" presetClass="exit" presetSubtype="0" fill="hold" nodeType="withEffect">
                                  <p:stCondLst>
                                    <p:cond delay="0"/>
                                  </p:stCondLst>
                                  <p:childTnLst>
                                    <p:animEffect transition="out" filter="fade">
                                      <p:cBhvr>
                                        <p:cTn id="104" dur="500"/>
                                        <p:tgtEl>
                                          <p:spTgt spid="18"/>
                                        </p:tgtEl>
                                      </p:cBhvr>
                                    </p:animEffect>
                                    <p:set>
                                      <p:cBhvr>
                                        <p:cTn id="105" dur="1" fill="hold">
                                          <p:stCondLst>
                                            <p:cond delay="499"/>
                                          </p:stCondLst>
                                        </p:cTn>
                                        <p:tgtEl>
                                          <p:spTgt spid="18"/>
                                        </p:tgtEl>
                                        <p:attrNameLst>
                                          <p:attrName>style.visibility</p:attrName>
                                        </p:attrNameLst>
                                      </p:cBhvr>
                                      <p:to>
                                        <p:strVal val="hidden"/>
                                      </p:to>
                                    </p:set>
                                  </p:childTnLst>
                                </p:cTn>
                              </p:par>
                              <p:par>
                                <p:cTn id="106" presetID="10" presetClass="exit" presetSubtype="0" fill="hold" nodeType="withEffect">
                                  <p:stCondLst>
                                    <p:cond delay="0"/>
                                  </p:stCondLst>
                                  <p:childTnLst>
                                    <p:animEffect transition="out" filter="fade">
                                      <p:cBhvr>
                                        <p:cTn id="107" dur="500"/>
                                        <p:tgtEl>
                                          <p:spTgt spid="3"/>
                                        </p:tgtEl>
                                      </p:cBhvr>
                                    </p:animEffect>
                                    <p:set>
                                      <p:cBhvr>
                                        <p:cTn id="108" dur="1" fill="hold">
                                          <p:stCondLst>
                                            <p:cond delay="499"/>
                                          </p:stCondLst>
                                        </p:cTn>
                                        <p:tgtEl>
                                          <p:spTgt spid="3"/>
                                        </p:tgtEl>
                                        <p:attrNameLst>
                                          <p:attrName>style.visibility</p:attrName>
                                        </p:attrNameLst>
                                      </p:cBhvr>
                                      <p:to>
                                        <p:strVal val="hidden"/>
                                      </p:to>
                                    </p:set>
                                  </p:childTnLst>
                                </p:cTn>
                              </p:par>
                              <p:par>
                                <p:cTn id="109" presetID="10" presetClass="entr" presetSubtype="0" fill="hold" grpId="0" nodeType="withEffect">
                                  <p:stCondLst>
                                    <p:cond delay="0"/>
                                  </p:stCondLst>
                                  <p:childTnLst>
                                    <p:set>
                                      <p:cBhvr>
                                        <p:cTn id="110" dur="1" fill="hold">
                                          <p:stCondLst>
                                            <p:cond delay="0"/>
                                          </p:stCondLst>
                                        </p:cTn>
                                        <p:tgtEl>
                                          <p:spTgt spid="52"/>
                                        </p:tgtEl>
                                        <p:attrNameLst>
                                          <p:attrName>style.visibility</p:attrName>
                                        </p:attrNameLst>
                                      </p:cBhvr>
                                      <p:to>
                                        <p:strVal val="visible"/>
                                      </p:to>
                                    </p:set>
                                    <p:animEffect transition="in" filter="fade">
                                      <p:cBhvr>
                                        <p:cTn id="111" dur="500"/>
                                        <p:tgtEl>
                                          <p:spTgt spid="52"/>
                                        </p:tgtEl>
                                      </p:cBhvr>
                                    </p:animEffect>
                                  </p:childTnLst>
                                </p:cTn>
                              </p:par>
                            </p:childTnLst>
                          </p:cTn>
                        </p:par>
                        <p:par>
                          <p:cTn id="112" fill="hold" nodeType="afterGroup">
                            <p:stCondLst>
                              <p:cond delay="500"/>
                            </p:stCondLst>
                            <p:childTnLst>
                              <p:par>
                                <p:cTn id="113" presetID="10" presetClass="entr" presetSubtype="0" fill="hold" nodeType="afterEffect">
                                  <p:stCondLst>
                                    <p:cond delay="0"/>
                                  </p:stCondLst>
                                  <p:childTnLst>
                                    <p:set>
                                      <p:cBhvr>
                                        <p:cTn id="114" dur="1" fill="hold">
                                          <p:stCondLst>
                                            <p:cond delay="0"/>
                                          </p:stCondLst>
                                        </p:cTn>
                                        <p:tgtEl>
                                          <p:spTgt spid="51"/>
                                        </p:tgtEl>
                                        <p:attrNameLst>
                                          <p:attrName>style.visibility</p:attrName>
                                        </p:attrNameLst>
                                      </p:cBhvr>
                                      <p:to>
                                        <p:strVal val="visible"/>
                                      </p:to>
                                    </p:set>
                                    <p:animEffect transition="in" filter="fade">
                                      <p:cBhvr>
                                        <p:cTn id="115" dur="500"/>
                                        <p:tgtEl>
                                          <p:spTgt spid="51"/>
                                        </p:tgtEl>
                                      </p:cBhvr>
                                    </p:animEffect>
                                  </p:childTnLst>
                                </p:cTn>
                              </p:par>
                              <p:par>
                                <p:cTn id="116" presetID="10" presetClass="entr" presetSubtype="0" fill="hold" nodeType="withEffect">
                                  <p:stCondLst>
                                    <p:cond delay="0"/>
                                  </p:stCondLst>
                                  <p:childTnLst>
                                    <p:set>
                                      <p:cBhvr>
                                        <p:cTn id="117" dur="1" fill="hold">
                                          <p:stCondLst>
                                            <p:cond delay="0"/>
                                          </p:stCondLst>
                                        </p:cTn>
                                        <p:tgtEl>
                                          <p:spTgt spid="18"/>
                                        </p:tgtEl>
                                        <p:attrNameLst>
                                          <p:attrName>style.visibility</p:attrName>
                                        </p:attrNameLst>
                                      </p:cBhvr>
                                      <p:to>
                                        <p:strVal val="visible"/>
                                      </p:to>
                                    </p:set>
                                    <p:animEffect transition="in" filter="fade">
                                      <p:cBhvr>
                                        <p:cTn id="118" dur="500"/>
                                        <p:tgtEl>
                                          <p:spTgt spid="18"/>
                                        </p:tgtEl>
                                      </p:cBhvr>
                                    </p:animEffect>
                                  </p:childTnLst>
                                </p:cTn>
                              </p:par>
                              <p:par>
                                <p:cTn id="119" presetID="10" presetClass="entr" presetSubtype="0" fill="hold" nodeType="withEffect">
                                  <p:stCondLst>
                                    <p:cond delay="0"/>
                                  </p:stCondLst>
                                  <p:childTnLst>
                                    <p:set>
                                      <p:cBhvr>
                                        <p:cTn id="120" dur="1" fill="hold">
                                          <p:stCondLst>
                                            <p:cond delay="0"/>
                                          </p:stCondLst>
                                        </p:cTn>
                                        <p:tgtEl>
                                          <p:spTgt spid="3"/>
                                        </p:tgtEl>
                                        <p:attrNameLst>
                                          <p:attrName>style.visibility</p:attrName>
                                        </p:attrNameLst>
                                      </p:cBhvr>
                                      <p:to>
                                        <p:strVal val="visible"/>
                                      </p:to>
                                    </p:set>
                                    <p:animEffect transition="in" filter="fade">
                                      <p:cBhvr>
                                        <p:cTn id="12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build="p"/>
      <p:bldP spid="50" grpId="0" build="p"/>
      <p:bldP spid="50" grpId="1" build="allAtOnce"/>
      <p:bldP spid="53" grpId="0"/>
      <p:bldP spid="53" grpId="1"/>
      <p:bldP spid="54" grpId="0"/>
      <p:bldP spid="57" grpId="0" build="p"/>
      <p:bldP spid="57" grpId="1" build="allAtOnce"/>
      <p:bldP spid="5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347663" y="0"/>
            <a:ext cx="8410575" cy="806450"/>
          </a:xfrm>
        </p:spPr>
        <p:txBody>
          <a:bodyPr/>
          <a:lstStyle/>
          <a:p>
            <a:r>
              <a:rPr lang="ru-RU" sz="2800" dirty="0" smtClean="0"/>
              <a:t>Что такое </a:t>
            </a:r>
            <a:r>
              <a:rPr lang="en-IE" sz="2800" dirty="0" smtClean="0"/>
              <a:t>VASA?</a:t>
            </a:r>
            <a:endParaRPr lang="en-US" sz="2800" dirty="0" smtClean="0"/>
          </a:p>
        </p:txBody>
      </p:sp>
      <p:sp>
        <p:nvSpPr>
          <p:cNvPr id="32771" name="Text Placeholder 2"/>
          <p:cNvSpPr>
            <a:spLocks noGrp="1"/>
          </p:cNvSpPr>
          <p:nvPr>
            <p:ph sz="quarter" idx="10"/>
          </p:nvPr>
        </p:nvSpPr>
        <p:spPr>
          <a:xfrm>
            <a:off x="366714" y="1118659"/>
            <a:ext cx="8410575" cy="4510616"/>
          </a:xfrm>
        </p:spPr>
        <p:txBody>
          <a:bodyPr/>
          <a:lstStyle/>
          <a:p>
            <a:pPr>
              <a:buClr>
                <a:srgbClr val="266FA1"/>
              </a:buClr>
            </a:pPr>
            <a:r>
              <a:rPr lang="en-US" sz="1800" dirty="0" smtClean="0">
                <a:solidFill>
                  <a:schemeClr val="tx1"/>
                </a:solidFill>
              </a:rPr>
              <a:t>VASA </a:t>
            </a:r>
            <a:r>
              <a:rPr lang="ru-RU" sz="1800" dirty="0" smtClean="0">
                <a:solidFill>
                  <a:schemeClr val="tx1"/>
                </a:solidFill>
              </a:rPr>
              <a:t>это расширение к </a:t>
            </a:r>
            <a:r>
              <a:rPr lang="en-US" sz="1800" dirty="0" err="1" smtClean="0">
                <a:solidFill>
                  <a:schemeClr val="tx1"/>
                </a:solidFill>
              </a:rPr>
              <a:t>vSphere</a:t>
            </a:r>
            <a:r>
              <a:rPr lang="en-US" sz="1800" dirty="0" smtClean="0">
                <a:solidFill>
                  <a:schemeClr val="tx1"/>
                </a:solidFill>
              </a:rPr>
              <a:t> Storage APIs, </a:t>
            </a:r>
            <a:r>
              <a:rPr lang="ru-RU" sz="1800" dirty="0" smtClean="0">
                <a:solidFill>
                  <a:schemeClr val="tx1"/>
                </a:solidFill>
              </a:rPr>
              <a:t>которое использует </a:t>
            </a:r>
            <a:r>
              <a:rPr lang="en-US" sz="1800" dirty="0" err="1" smtClean="0">
                <a:solidFill>
                  <a:schemeClr val="tx1"/>
                </a:solidFill>
              </a:rPr>
              <a:t>vCenter</a:t>
            </a:r>
            <a:r>
              <a:rPr lang="en-US" sz="1800" dirty="0" smtClean="0">
                <a:solidFill>
                  <a:schemeClr val="tx1"/>
                </a:solidFill>
              </a:rPr>
              <a:t>. </a:t>
            </a:r>
            <a:r>
              <a:rPr lang="ru-RU" sz="1800" dirty="0" smtClean="0">
                <a:solidFill>
                  <a:schemeClr val="tx1"/>
                </a:solidFill>
              </a:rPr>
              <a:t>Интегрирует дисковые системы с </a:t>
            </a:r>
            <a:r>
              <a:rPr lang="en-US" sz="1800" dirty="0" err="1" smtClean="0">
                <a:solidFill>
                  <a:schemeClr val="tx1"/>
                </a:solidFill>
              </a:rPr>
              <a:t>vCenter</a:t>
            </a:r>
            <a:r>
              <a:rPr lang="en-US" sz="1800" dirty="0" smtClean="0">
                <a:solidFill>
                  <a:schemeClr val="tx1"/>
                </a:solidFill>
              </a:rPr>
              <a:t> </a:t>
            </a:r>
            <a:r>
              <a:rPr lang="ru-RU" sz="1800" dirty="0" smtClean="0">
                <a:solidFill>
                  <a:schemeClr val="tx1"/>
                </a:solidFill>
              </a:rPr>
              <a:t>для лучшего управления ресурсами</a:t>
            </a:r>
            <a:r>
              <a:rPr lang="en-US" sz="1800" dirty="0" smtClean="0">
                <a:solidFill>
                  <a:schemeClr val="tx1"/>
                </a:solidFill>
              </a:rPr>
              <a:t>.</a:t>
            </a:r>
          </a:p>
          <a:p>
            <a:pPr>
              <a:buClr>
                <a:srgbClr val="266FA1"/>
              </a:buClr>
            </a:pPr>
            <a:r>
              <a:rPr lang="ru-RU" sz="1800" dirty="0" smtClean="0">
                <a:solidFill>
                  <a:schemeClr val="tx1"/>
                </a:solidFill>
              </a:rPr>
              <a:t>Позволяет </a:t>
            </a:r>
            <a:r>
              <a:rPr lang="en-US" sz="1800" dirty="0" err="1" smtClean="0">
                <a:solidFill>
                  <a:schemeClr val="tx1"/>
                </a:solidFill>
              </a:rPr>
              <a:t>vCenter</a:t>
            </a:r>
            <a:r>
              <a:rPr lang="en-US" sz="1800" dirty="0" smtClean="0">
                <a:solidFill>
                  <a:schemeClr val="tx1"/>
                </a:solidFill>
              </a:rPr>
              <a:t> </a:t>
            </a:r>
            <a:r>
              <a:rPr lang="ru-RU" sz="1800" dirty="0" smtClean="0">
                <a:solidFill>
                  <a:schemeClr val="tx1"/>
                </a:solidFill>
              </a:rPr>
              <a:t>администраторам быть в курсе топологи размещения данных</a:t>
            </a:r>
            <a:r>
              <a:rPr lang="en-US" sz="1800" dirty="0" smtClean="0">
                <a:solidFill>
                  <a:schemeClr val="tx1"/>
                </a:solidFill>
              </a:rPr>
              <a:t>, </a:t>
            </a:r>
            <a:r>
              <a:rPr lang="ru-RU" sz="1800" dirty="0" smtClean="0">
                <a:solidFill>
                  <a:schemeClr val="tx1"/>
                </a:solidFill>
              </a:rPr>
              <a:t>возможностей</a:t>
            </a:r>
            <a:r>
              <a:rPr lang="en-US" sz="1800" dirty="0" smtClean="0">
                <a:solidFill>
                  <a:schemeClr val="tx1"/>
                </a:solidFill>
              </a:rPr>
              <a:t>, </a:t>
            </a:r>
            <a:r>
              <a:rPr lang="ru-RU" sz="1800" dirty="0" smtClean="0">
                <a:solidFill>
                  <a:schemeClr val="tx1"/>
                </a:solidFill>
              </a:rPr>
              <a:t>и статуса физических устройств доступных в кластере</a:t>
            </a:r>
            <a:r>
              <a:rPr lang="en-US" sz="1800" dirty="0" smtClean="0">
                <a:solidFill>
                  <a:schemeClr val="tx1"/>
                </a:solidFill>
              </a:rPr>
              <a:t>.</a:t>
            </a:r>
            <a:endParaRPr lang="ru-RU" sz="1800" dirty="0" smtClean="0">
              <a:solidFill>
                <a:schemeClr val="tx1"/>
              </a:solidFill>
            </a:endParaRPr>
          </a:p>
          <a:p>
            <a:pPr>
              <a:buClr>
                <a:srgbClr val="266FA1"/>
              </a:buClr>
              <a:buNone/>
            </a:pPr>
            <a:r>
              <a:rPr lang="ru-RU" sz="1800" dirty="0" smtClean="0">
                <a:solidFill>
                  <a:schemeClr val="tx1"/>
                </a:solidFill>
              </a:rPr>
              <a:t>Например:</a:t>
            </a:r>
            <a:endParaRPr lang="en-US" sz="1800" dirty="0" smtClean="0">
              <a:solidFill>
                <a:schemeClr val="tx1"/>
              </a:solidFill>
            </a:endParaRPr>
          </a:p>
          <a:p>
            <a:pPr marL="457200" lvl="1" indent="0" algn="ctr">
              <a:buClr>
                <a:srgbClr val="266FA1"/>
              </a:buClr>
              <a:buFont typeface="Arial" charset="0"/>
              <a:buNone/>
            </a:pPr>
            <a:r>
              <a:rPr lang="en-US" altLang="en-US" sz="1400" i="1" dirty="0" smtClean="0">
                <a:solidFill>
                  <a:schemeClr val="tx1"/>
                </a:solidFill>
              </a:rPr>
              <a:t>“</a:t>
            </a:r>
            <a:r>
              <a:rPr lang="ru-RU" sz="1400" i="1" dirty="0" smtClean="0">
                <a:solidFill>
                  <a:schemeClr val="tx1"/>
                </a:solidFill>
              </a:rPr>
              <a:t>это</a:t>
            </a:r>
            <a:r>
              <a:rPr lang="en-US" sz="1400" i="1" dirty="0" smtClean="0">
                <a:solidFill>
                  <a:schemeClr val="tx1"/>
                </a:solidFill>
              </a:rPr>
              <a:t> </a:t>
            </a:r>
            <a:r>
              <a:rPr lang="en-US" sz="1400" i="1" dirty="0" err="1" smtClean="0">
                <a:solidFill>
                  <a:schemeClr val="tx1"/>
                </a:solidFill>
              </a:rPr>
              <a:t>datastore</a:t>
            </a:r>
            <a:r>
              <a:rPr lang="ru-RU" sz="1400" i="1" dirty="0" smtClean="0">
                <a:solidFill>
                  <a:schemeClr val="tx1"/>
                </a:solidFill>
              </a:rPr>
              <a:t> (</a:t>
            </a:r>
            <a:r>
              <a:rPr lang="en-US" sz="1400" i="1" dirty="0" smtClean="0">
                <a:solidFill>
                  <a:schemeClr val="tx1"/>
                </a:solidFill>
              </a:rPr>
              <a:t>RDM </a:t>
            </a:r>
            <a:r>
              <a:rPr lang="ru-RU" sz="1400" i="1" dirty="0" smtClean="0">
                <a:solidFill>
                  <a:schemeClr val="tx1"/>
                </a:solidFill>
              </a:rPr>
              <a:t>лун)</a:t>
            </a:r>
            <a:r>
              <a:rPr lang="en-US" sz="1400" i="1" dirty="0" smtClean="0">
                <a:solidFill>
                  <a:schemeClr val="tx1"/>
                </a:solidFill>
              </a:rPr>
              <a:t> </a:t>
            </a:r>
            <a:r>
              <a:rPr lang="ru-RU" sz="1400" i="1" dirty="0" smtClean="0">
                <a:solidFill>
                  <a:schemeClr val="tx1"/>
                </a:solidFill>
              </a:rPr>
              <a:t>защищено </a:t>
            </a:r>
            <a:r>
              <a:rPr lang="en-US" sz="1400" i="1" dirty="0" smtClean="0">
                <a:solidFill>
                  <a:schemeClr val="tx1"/>
                </a:solidFill>
              </a:rPr>
              <a:t>RAID 5, </a:t>
            </a:r>
            <a:endParaRPr lang="ru-RU" sz="1400" i="1" dirty="0" smtClean="0">
              <a:solidFill>
                <a:schemeClr val="tx1"/>
              </a:solidFill>
            </a:endParaRPr>
          </a:p>
          <a:p>
            <a:pPr marL="457200" lvl="1" indent="0" algn="ctr">
              <a:buClr>
                <a:srgbClr val="266FA1"/>
              </a:buClr>
              <a:buFont typeface="Arial" charset="0"/>
              <a:buNone/>
            </a:pPr>
            <a:r>
              <a:rPr lang="ru-RU" sz="1400" i="1" dirty="0" smtClean="0">
                <a:solidFill>
                  <a:schemeClr val="tx1"/>
                </a:solidFill>
              </a:rPr>
              <a:t>Реплицируется с</a:t>
            </a:r>
            <a:r>
              <a:rPr lang="en-US" sz="1400" i="1" dirty="0" smtClean="0">
                <a:solidFill>
                  <a:schemeClr val="tx1"/>
                </a:solidFill>
              </a:rPr>
              <a:t> 10</a:t>
            </a:r>
            <a:r>
              <a:rPr lang="ru-RU" sz="1400" i="1" dirty="0" err="1" smtClean="0">
                <a:solidFill>
                  <a:schemeClr val="tx1"/>
                </a:solidFill>
              </a:rPr>
              <a:t>ти</a:t>
            </a:r>
            <a:r>
              <a:rPr lang="en-US" sz="1400" i="1" dirty="0" smtClean="0">
                <a:solidFill>
                  <a:schemeClr val="tx1"/>
                </a:solidFill>
              </a:rPr>
              <a:t> </a:t>
            </a:r>
            <a:r>
              <a:rPr lang="ru-RU" sz="1400" i="1" dirty="0" smtClean="0">
                <a:solidFill>
                  <a:schemeClr val="tx1"/>
                </a:solidFill>
              </a:rPr>
              <a:t>минутным</a:t>
            </a:r>
            <a:r>
              <a:rPr lang="en-US" sz="1400" i="1" dirty="0" smtClean="0">
                <a:solidFill>
                  <a:schemeClr val="tx1"/>
                </a:solidFill>
              </a:rPr>
              <a:t> RPO,</a:t>
            </a:r>
            <a:endParaRPr lang="ru-RU" sz="1400" i="1" dirty="0" smtClean="0">
              <a:solidFill>
                <a:schemeClr val="tx1"/>
              </a:solidFill>
            </a:endParaRPr>
          </a:p>
          <a:p>
            <a:pPr marL="457200" lvl="1" indent="0" algn="ctr">
              <a:buClr>
                <a:srgbClr val="266FA1"/>
              </a:buClr>
              <a:buFont typeface="Arial" charset="0"/>
              <a:buNone/>
            </a:pPr>
            <a:r>
              <a:rPr lang="en-US" sz="1400" i="1" dirty="0" smtClean="0">
                <a:solidFill>
                  <a:schemeClr val="tx1"/>
                </a:solidFill>
              </a:rPr>
              <a:t> </a:t>
            </a:r>
            <a:r>
              <a:rPr lang="ru-RU" sz="1400" i="1" dirty="0" smtClean="0">
                <a:solidFill>
                  <a:schemeClr val="tx1"/>
                </a:solidFill>
              </a:rPr>
              <a:t>снимки каждые</a:t>
            </a:r>
            <a:r>
              <a:rPr lang="en-US" sz="1400" i="1" dirty="0" smtClean="0">
                <a:solidFill>
                  <a:schemeClr val="tx1"/>
                </a:solidFill>
              </a:rPr>
              <a:t> 15 minutes,</a:t>
            </a:r>
            <a:endParaRPr lang="ru-RU" sz="1400" i="1" dirty="0" smtClean="0">
              <a:solidFill>
                <a:schemeClr val="tx1"/>
              </a:solidFill>
            </a:endParaRPr>
          </a:p>
          <a:p>
            <a:pPr marL="457200" lvl="1" indent="0" algn="ctr">
              <a:buClr>
                <a:srgbClr val="266FA1"/>
              </a:buClr>
              <a:buFont typeface="Arial" charset="0"/>
              <a:buNone/>
            </a:pPr>
            <a:r>
              <a:rPr lang="en-US" sz="1400" i="1" dirty="0" smtClean="0">
                <a:solidFill>
                  <a:schemeClr val="tx1"/>
                </a:solidFill>
              </a:rPr>
              <a:t> </a:t>
            </a:r>
            <a:r>
              <a:rPr lang="ru-RU" sz="1400" i="1" dirty="0" smtClean="0">
                <a:solidFill>
                  <a:schemeClr val="tx1"/>
                </a:solidFill>
              </a:rPr>
              <a:t>компрессировано и </a:t>
            </a:r>
            <a:r>
              <a:rPr lang="ru-RU" sz="1400" i="1" dirty="0" err="1" smtClean="0">
                <a:solidFill>
                  <a:schemeClr val="tx1"/>
                </a:solidFill>
              </a:rPr>
              <a:t>дедуплицировано</a:t>
            </a:r>
            <a:r>
              <a:rPr lang="en-US" altLang="en-US" sz="1400" i="1" dirty="0" smtClean="0">
                <a:solidFill>
                  <a:schemeClr val="tx1"/>
                </a:solidFill>
              </a:rPr>
              <a:t>”</a:t>
            </a:r>
            <a:r>
              <a:rPr lang="en-US" sz="1400" i="1" dirty="0" smtClean="0">
                <a:solidFill>
                  <a:schemeClr val="tx1"/>
                </a:solidFill>
              </a:rPr>
              <a:t>.</a:t>
            </a:r>
          </a:p>
          <a:p>
            <a:pPr>
              <a:buClr>
                <a:srgbClr val="266FA1"/>
              </a:buClr>
            </a:pPr>
            <a:r>
              <a:rPr lang="en-US" sz="1800" dirty="0" smtClean="0">
                <a:solidFill>
                  <a:schemeClr val="tx1"/>
                </a:solidFill>
              </a:rPr>
              <a:t>VASA </a:t>
            </a:r>
            <a:r>
              <a:rPr lang="ru-RU" sz="1800" dirty="0" smtClean="0">
                <a:solidFill>
                  <a:schemeClr val="tx1"/>
                </a:solidFill>
              </a:rPr>
              <a:t>делает доступным использование</a:t>
            </a:r>
            <a:r>
              <a:rPr lang="en-US" sz="1800" dirty="0" smtClean="0">
                <a:solidFill>
                  <a:schemeClr val="tx1"/>
                </a:solidFill>
              </a:rPr>
              <a:t>:</a:t>
            </a:r>
          </a:p>
          <a:p>
            <a:pPr marL="457200" lvl="1" indent="0">
              <a:buClr>
                <a:srgbClr val="266FA1"/>
              </a:buClr>
              <a:buFont typeface="Arial" charset="0"/>
              <a:buChar char="•"/>
            </a:pPr>
            <a:r>
              <a:rPr lang="ru-RU" sz="1600" dirty="0" smtClean="0">
                <a:solidFill>
                  <a:schemeClr val="tx1"/>
                </a:solidFill>
              </a:rPr>
              <a:t>Системно определённых возможностей,</a:t>
            </a:r>
            <a:r>
              <a:rPr lang="en-US" sz="1600" dirty="0" smtClean="0">
                <a:solidFill>
                  <a:schemeClr val="tx1"/>
                </a:solidFill>
              </a:rPr>
              <a:t> </a:t>
            </a:r>
            <a:r>
              <a:rPr lang="ru-RU" sz="1600" dirty="0" smtClean="0">
                <a:solidFill>
                  <a:schemeClr val="tx1"/>
                </a:solidFill>
              </a:rPr>
              <a:t>которые позволяют применять политики и профили управления на дисковые подсистемы</a:t>
            </a:r>
            <a:r>
              <a:rPr lang="en-US" sz="1600" dirty="0" smtClean="0">
                <a:solidFill>
                  <a:schemeClr val="tx1"/>
                </a:solidFill>
              </a:rPr>
              <a:t>.</a:t>
            </a:r>
          </a:p>
          <a:p>
            <a:pPr marL="457200" lvl="1" indent="0">
              <a:buClr>
                <a:srgbClr val="266FA1"/>
              </a:buClr>
              <a:buFont typeface="Arial" charset="0"/>
              <a:buChar char="•"/>
            </a:pPr>
            <a:r>
              <a:rPr lang="ru-RU" sz="1600" dirty="0" smtClean="0">
                <a:solidFill>
                  <a:schemeClr val="tx1"/>
                </a:solidFill>
              </a:rPr>
              <a:t>Предоставляет внутренне системную информацию которая помогает</a:t>
            </a:r>
            <a:r>
              <a:rPr lang="en-US" sz="1600" dirty="0" smtClean="0">
                <a:solidFill>
                  <a:schemeClr val="tx1"/>
                </a:solidFill>
              </a:rPr>
              <a:t> Storage DRS </a:t>
            </a:r>
            <a:r>
              <a:rPr lang="ru-RU" sz="1600" dirty="0" smtClean="0">
                <a:solidFill>
                  <a:schemeClr val="tx1"/>
                </a:solidFill>
              </a:rPr>
              <a:t>работать оптимально с массивами.</a:t>
            </a:r>
            <a:endParaRPr lang="en-US" sz="1600" dirty="0" smtClean="0">
              <a:solidFill>
                <a:schemeClr val="tx1"/>
              </a:solidFill>
            </a:endParaRPr>
          </a:p>
          <a:p>
            <a:pPr>
              <a:buClr>
                <a:srgbClr val="266FA1"/>
              </a:buClr>
              <a:buFont typeface="Wingdings" pitchFamily="2" charset="2"/>
              <a:buNone/>
            </a:pPr>
            <a:endParaRPr lang="en-US" sz="1800" dirty="0" smtClean="0"/>
          </a:p>
          <a:p>
            <a:pPr>
              <a:buClr>
                <a:srgbClr val="266FA1"/>
              </a:buClr>
            </a:pPr>
            <a:endParaRPr lang="en-US" sz="1800" dirty="0" smtClean="0"/>
          </a:p>
        </p:txBody>
      </p:sp>
    </p:spTree>
  </p:cSld>
  <p:clrMapOvr>
    <a:masterClrMapping/>
  </p:clrMapOvr>
  <p:transition>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a:xfrm>
            <a:off x="342900" y="0"/>
            <a:ext cx="8616950" cy="806450"/>
          </a:xfrm>
        </p:spPr>
        <p:txBody>
          <a:bodyPr/>
          <a:lstStyle/>
          <a:p>
            <a:r>
              <a:rPr lang="en-IE" sz="2800" dirty="0" smtClean="0"/>
              <a:t>Storage DRS </a:t>
            </a:r>
            <a:r>
              <a:rPr lang="en-IE" sz="2800" dirty="0" err="1" smtClean="0"/>
              <a:t>QoS</a:t>
            </a:r>
            <a:r>
              <a:rPr lang="en-IE" sz="2800" dirty="0" smtClean="0"/>
              <a:t> </a:t>
            </a:r>
            <a:r>
              <a:rPr lang="ru-RU" sz="2800" dirty="0" smtClean="0"/>
              <a:t>операции</a:t>
            </a:r>
            <a:endParaRPr lang="en-US" sz="2800" dirty="0" smtClean="0"/>
          </a:p>
        </p:txBody>
      </p:sp>
      <p:sp>
        <p:nvSpPr>
          <p:cNvPr id="2" name="Content Placeholder 1"/>
          <p:cNvSpPr>
            <a:spLocks noGrp="1"/>
          </p:cNvSpPr>
          <p:nvPr>
            <p:ph sz="quarter" idx="10"/>
          </p:nvPr>
        </p:nvSpPr>
        <p:spPr>
          <a:xfrm>
            <a:off x="0" y="1143001"/>
            <a:ext cx="3419475" cy="4821238"/>
          </a:xfrm>
        </p:spPr>
        <p:txBody>
          <a:bodyPr/>
          <a:lstStyle/>
          <a:p>
            <a:pPr>
              <a:buClr>
                <a:schemeClr val="accent1">
                  <a:lumMod val="75000"/>
                </a:schemeClr>
              </a:buClr>
              <a:defRPr/>
            </a:pPr>
            <a:r>
              <a:rPr lang="en-US" sz="1600" dirty="0" smtClean="0">
                <a:ea typeface="ＭＳ Ｐゴシック" charset="0"/>
                <a:cs typeface="ＭＳ Ｐゴシック" charset="0"/>
              </a:rPr>
              <a:t>SDRS </a:t>
            </a:r>
            <a:r>
              <a:rPr lang="ru-RU" sz="1600" dirty="0" smtClean="0">
                <a:ea typeface="ＭＳ Ｐゴシック" charset="0"/>
                <a:cs typeface="ＭＳ Ｐゴシック" charset="0"/>
              </a:rPr>
              <a:t>предпринимает действие</a:t>
            </a:r>
            <a:r>
              <a:rPr lang="en-US" sz="1600" dirty="0" smtClean="0">
                <a:ea typeface="ＭＳ Ｐゴシック" charset="0"/>
                <a:cs typeface="ＭＳ Ｐゴシック" charset="0"/>
              </a:rPr>
              <a:t> </a:t>
            </a:r>
            <a:r>
              <a:rPr lang="ru-RU" sz="1600" dirty="0" smtClean="0">
                <a:ea typeface="ＭＳ Ｐゴシック" charset="0"/>
                <a:cs typeface="ＭＳ Ｐゴシック" charset="0"/>
              </a:rPr>
              <a:t>по признаку переполнения пространства или времени отклика</a:t>
            </a:r>
            <a:r>
              <a:rPr lang="en-US" sz="1600" dirty="0" smtClean="0">
                <a:ea typeface="ＭＳ Ｐゴシック" charset="0"/>
                <a:cs typeface="ＭＳ Ｐゴシック" charset="0"/>
              </a:rPr>
              <a:t> </a:t>
            </a:r>
          </a:p>
          <a:p>
            <a:pPr marL="571500" lvl="1">
              <a:buClr>
                <a:schemeClr val="accent1">
                  <a:lumMod val="75000"/>
                </a:schemeClr>
              </a:buClr>
              <a:defRPr/>
            </a:pPr>
            <a:r>
              <a:rPr lang="ru-RU" sz="1600" dirty="0" smtClean="0">
                <a:ea typeface="ＭＳ Ｐゴシック" charset="0"/>
              </a:rPr>
              <a:t>Статистика пространства постоянно собирается</a:t>
            </a:r>
            <a:r>
              <a:rPr lang="en-US" sz="1600" dirty="0" smtClean="0">
                <a:ea typeface="ＭＳ Ｐゴシック" charset="0"/>
              </a:rPr>
              <a:t> </a:t>
            </a:r>
            <a:r>
              <a:rPr lang="en-US" sz="1600" dirty="0" err="1">
                <a:ea typeface="ＭＳ Ｐゴシック" charset="0"/>
              </a:rPr>
              <a:t>vCenter</a:t>
            </a:r>
            <a:r>
              <a:rPr lang="en-US" sz="1600" dirty="0">
                <a:ea typeface="ＭＳ Ｐゴシック" charset="0"/>
              </a:rPr>
              <a:t>, </a:t>
            </a:r>
            <a:r>
              <a:rPr lang="ru-RU" sz="1600" dirty="0" smtClean="0">
                <a:ea typeface="ＭＳ Ｐゴシック" charset="0"/>
              </a:rPr>
              <a:t>порог срабатывания </a:t>
            </a:r>
            <a:r>
              <a:rPr lang="en-US" sz="1600" dirty="0" smtClean="0">
                <a:ea typeface="ＭＳ Ｐゴシック" charset="0"/>
              </a:rPr>
              <a:t>80</a:t>
            </a:r>
            <a:r>
              <a:rPr lang="en-US" sz="1600" dirty="0">
                <a:ea typeface="ＭＳ Ｐゴシック" charset="0"/>
              </a:rPr>
              <a:t>%. </a:t>
            </a:r>
          </a:p>
          <a:p>
            <a:pPr marL="571500" lvl="1">
              <a:buClr>
                <a:schemeClr val="accent1">
                  <a:lumMod val="75000"/>
                </a:schemeClr>
              </a:buClr>
              <a:defRPr/>
            </a:pPr>
            <a:r>
              <a:rPr lang="en-US" sz="1600" dirty="0">
                <a:ea typeface="ＭＳ Ｐゴシック" charset="0"/>
              </a:rPr>
              <a:t>I/O </a:t>
            </a:r>
            <a:r>
              <a:rPr lang="ru-RU" sz="1600" dirty="0" smtClean="0">
                <a:ea typeface="ＭＳ Ｐゴシック" charset="0"/>
              </a:rPr>
              <a:t>загрузка</a:t>
            </a:r>
            <a:r>
              <a:rPr lang="en-US" sz="1600" dirty="0" smtClean="0">
                <a:ea typeface="ＭＳ Ｐゴシック" charset="0"/>
              </a:rPr>
              <a:t> </a:t>
            </a:r>
            <a:r>
              <a:rPr lang="ru-RU" sz="1600" dirty="0" smtClean="0">
                <a:ea typeface="ＭＳ Ｐゴシック" charset="0"/>
              </a:rPr>
              <a:t>считается каждых 8 часов, порог срабатывания </a:t>
            </a:r>
            <a:r>
              <a:rPr lang="en-US" sz="1600" dirty="0" smtClean="0">
                <a:ea typeface="ＭＳ Ｐゴシック" charset="0"/>
              </a:rPr>
              <a:t>15ms</a:t>
            </a:r>
            <a:r>
              <a:rPr lang="en-US" sz="1600" dirty="0">
                <a:ea typeface="ＭＳ Ｐゴシック" charset="0"/>
              </a:rPr>
              <a:t>.</a:t>
            </a:r>
          </a:p>
          <a:p>
            <a:pPr>
              <a:buClr>
                <a:schemeClr val="accent1">
                  <a:lumMod val="75000"/>
                </a:schemeClr>
              </a:buClr>
              <a:defRPr/>
            </a:pPr>
            <a:r>
              <a:rPr lang="en-IE" sz="1600" dirty="0">
                <a:ea typeface="ＭＳ Ｐゴシック" charset="0"/>
                <a:cs typeface="ＭＳ Ｐゴシック" charset="0"/>
              </a:rPr>
              <a:t>Storage DRS </a:t>
            </a:r>
            <a:r>
              <a:rPr lang="ru-RU" sz="1600" dirty="0" smtClean="0">
                <a:ea typeface="ＭＳ Ｐゴシック" charset="0"/>
                <a:cs typeface="ＭＳ Ｐゴシック" charset="0"/>
              </a:rPr>
              <a:t>будет делать анализ стоимости</a:t>
            </a:r>
            <a:r>
              <a:rPr lang="en-IE" sz="1600" dirty="0" smtClean="0">
                <a:ea typeface="ＭＳ Ｐゴシック" charset="0"/>
                <a:cs typeface="ＭＳ Ｐゴシック" charset="0"/>
              </a:rPr>
              <a:t>!</a:t>
            </a:r>
            <a:endParaRPr lang="en-IE" sz="1600" dirty="0">
              <a:ea typeface="ＭＳ Ｐゴシック" charset="0"/>
              <a:cs typeface="ＭＳ Ｐゴシック" charset="0"/>
            </a:endParaRPr>
          </a:p>
          <a:p>
            <a:pPr>
              <a:buClr>
                <a:schemeClr val="accent1">
                  <a:lumMod val="75000"/>
                </a:schemeClr>
              </a:buClr>
              <a:defRPr/>
            </a:pPr>
            <a:r>
              <a:rPr lang="en-IE" sz="1600" dirty="0" smtClean="0">
                <a:ea typeface="ＭＳ Ｐゴシック" charset="0"/>
                <a:cs typeface="ＭＳ Ｐゴシック" charset="0"/>
              </a:rPr>
              <a:t>Storage DRS</a:t>
            </a:r>
            <a:r>
              <a:rPr lang="ru-RU" sz="1600" dirty="0" smtClean="0">
                <a:ea typeface="ＭＳ Ｐゴシック" charset="0"/>
                <a:cs typeface="ＭＳ Ｐゴシック" charset="0"/>
              </a:rPr>
              <a:t> измеряя задержки усиливает функционал</a:t>
            </a:r>
            <a:r>
              <a:rPr lang="en-IE" sz="1600" dirty="0" smtClean="0">
                <a:ea typeface="ＭＳ Ｐゴシック" charset="0"/>
                <a:cs typeface="ＭＳ Ｐゴシック" charset="0"/>
              </a:rPr>
              <a:t> </a:t>
            </a:r>
            <a:r>
              <a:rPr lang="en-IE" sz="1600" dirty="0">
                <a:ea typeface="ＭＳ Ｐゴシック" charset="0"/>
                <a:cs typeface="ＭＳ Ｐゴシック" charset="0"/>
              </a:rPr>
              <a:t>I/O </a:t>
            </a:r>
            <a:r>
              <a:rPr lang="ru-RU" sz="1600" dirty="0" smtClean="0">
                <a:ea typeface="ＭＳ Ｐゴシック" charset="0"/>
                <a:cs typeface="ＭＳ Ｐゴシック" charset="0"/>
              </a:rPr>
              <a:t>контроля</a:t>
            </a:r>
            <a:endParaRPr lang="en-IE" sz="1600" dirty="0" smtClean="0">
              <a:ea typeface="ＭＳ Ｐゴシック" charset="0"/>
              <a:cs typeface="ＭＳ Ｐゴシック" charset="0"/>
            </a:endParaRPr>
          </a:p>
          <a:p>
            <a:pPr>
              <a:buClr>
                <a:schemeClr val="accent1">
                  <a:lumMod val="75000"/>
                </a:schemeClr>
              </a:buClr>
              <a:defRPr/>
            </a:pPr>
            <a:endParaRPr lang="en-IE" sz="1600" dirty="0">
              <a:solidFill>
                <a:srgbClr val="5F5F5F"/>
              </a:solidFill>
              <a:ea typeface="ＭＳ Ｐゴシック" charset="0"/>
              <a:cs typeface="ＭＳ Ｐゴシック" charset="0"/>
            </a:endParaRPr>
          </a:p>
          <a:p>
            <a:pPr>
              <a:defRPr/>
            </a:pPr>
            <a:endParaRPr lang="en-US" sz="2000" dirty="0">
              <a:ea typeface="ＭＳ Ｐゴシック" charset="0"/>
              <a:cs typeface="ＭＳ Ｐゴシック" charset="0"/>
            </a:endParaRPr>
          </a:p>
        </p:txBody>
      </p:sp>
      <p:pic>
        <p:nvPicPr>
          <p:cNvPr id="77827" name="Picture 3"/>
          <p:cNvPicPr>
            <a:picLocks noChangeAspect="1" noChangeArrowheads="1"/>
          </p:cNvPicPr>
          <p:nvPr/>
        </p:nvPicPr>
        <p:blipFill>
          <a:blip r:embed="rId3" cstate="print"/>
          <a:srcRect/>
          <a:stretch>
            <a:fillRect/>
          </a:stretch>
        </p:blipFill>
        <p:spPr bwMode="auto">
          <a:xfrm>
            <a:off x="3429000" y="1350963"/>
            <a:ext cx="5213350" cy="4643437"/>
          </a:xfrm>
          <a:prstGeom prst="rect">
            <a:avLst/>
          </a:prstGeom>
          <a:noFill/>
          <a:ln w="9525">
            <a:noFill/>
            <a:miter lim="800000"/>
            <a:headEnd/>
            <a:tailEnd/>
          </a:ln>
          <a:effectLst>
            <a:outerShdw algn="tl" rotWithShape="0">
              <a:srgbClr val="808080">
                <a:alpha val="75000"/>
              </a:srgbClr>
            </a:outerShdw>
          </a:effectLst>
        </p:spPr>
      </p:pic>
      <p:sp>
        <p:nvSpPr>
          <p:cNvPr id="44036" name="Rectangle 4"/>
          <p:cNvSpPr>
            <a:spLocks noChangeArrowheads="1"/>
          </p:cNvSpPr>
          <p:nvPr/>
        </p:nvSpPr>
        <p:spPr bwMode="auto">
          <a:xfrm>
            <a:off x="4700588" y="3328988"/>
            <a:ext cx="2479675" cy="569912"/>
          </a:xfrm>
          <a:prstGeom prst="rect">
            <a:avLst/>
          </a:prstGeom>
          <a:noFill/>
          <a:ln w="25400">
            <a:solidFill>
              <a:schemeClr val="accent6"/>
            </a:solidFill>
            <a:round/>
            <a:headEnd/>
            <a:tailEnd/>
          </a:ln>
        </p:spPr>
        <p:txBody>
          <a:bodyPr lIns="0" tIns="0" rIns="0" bIns="0" anchor="ctr"/>
          <a:lstStyle/>
          <a:p>
            <a:pPr algn="ctr">
              <a:spcAft>
                <a:spcPct val="40000"/>
              </a:spcAft>
              <a:buFont typeface="Wingdings" charset="0"/>
              <a:buNone/>
              <a:defRPr/>
            </a:pPr>
            <a:endParaRPr lang="en-US" sz="1800" b="1">
              <a:latin typeface="MetaNormalLF-Roman" charset="0"/>
              <a:ea typeface="ＭＳ Ｐゴシック" charset="0"/>
              <a:cs typeface="ＭＳ Ｐゴシック" charset="0"/>
            </a:endParaRPr>
          </a:p>
        </p:txBody>
      </p:sp>
      <p:sp>
        <p:nvSpPr>
          <p:cNvPr id="44037" name="Rectangle 11"/>
          <p:cNvSpPr>
            <a:spLocks noChangeArrowheads="1"/>
          </p:cNvSpPr>
          <p:nvPr/>
        </p:nvSpPr>
        <p:spPr bwMode="auto">
          <a:xfrm>
            <a:off x="4711700" y="4070350"/>
            <a:ext cx="2470150" cy="915988"/>
          </a:xfrm>
          <a:prstGeom prst="rect">
            <a:avLst/>
          </a:prstGeom>
          <a:noFill/>
          <a:ln w="25400">
            <a:solidFill>
              <a:schemeClr val="accent6"/>
            </a:solidFill>
            <a:round/>
            <a:headEnd/>
            <a:tailEnd/>
          </a:ln>
        </p:spPr>
        <p:txBody>
          <a:bodyPr lIns="0" tIns="0" rIns="0" bIns="0" anchor="ctr"/>
          <a:lstStyle/>
          <a:p>
            <a:pPr algn="ctr">
              <a:spcAft>
                <a:spcPct val="40000"/>
              </a:spcAft>
              <a:buFont typeface="Wingdings" charset="0"/>
              <a:buNone/>
              <a:defRPr/>
            </a:pPr>
            <a:endParaRPr lang="en-US" sz="1800" b="1">
              <a:latin typeface="MetaNormalLF-Roman" charset="0"/>
              <a:ea typeface="ＭＳ Ｐゴシック" charset="0"/>
              <a:cs typeface="ＭＳ Ｐゴシック" charset="0"/>
            </a:endParaRPr>
          </a:p>
        </p:txBody>
      </p:sp>
      <p:grpSp>
        <p:nvGrpSpPr>
          <p:cNvPr id="3" name="Group 5"/>
          <p:cNvGrpSpPr>
            <a:grpSpLocks/>
          </p:cNvGrpSpPr>
          <p:nvPr/>
        </p:nvGrpSpPr>
        <p:grpSpPr bwMode="auto">
          <a:xfrm>
            <a:off x="6099176" y="1247775"/>
            <a:ext cx="3044824" cy="4941887"/>
            <a:chOff x="6099174" y="1060312"/>
            <a:chExt cx="3044046" cy="3482625"/>
          </a:xfrm>
        </p:grpSpPr>
        <p:sp>
          <p:nvSpPr>
            <p:cNvPr id="4" name="Left Arrow Callout 3"/>
            <p:cNvSpPr/>
            <p:nvPr/>
          </p:nvSpPr>
          <p:spPr>
            <a:xfrm>
              <a:off x="6099174" y="1060312"/>
              <a:ext cx="2885338" cy="3432282"/>
            </a:xfrm>
            <a:custGeom>
              <a:avLst/>
              <a:gdLst>
                <a:gd name="connsiteX0" fmla="*/ 0 w 2357436"/>
                <a:gd name="connsiteY0" fmla="*/ 1421365 h 2842729"/>
                <a:gd name="connsiteX1" fmla="*/ 589359 w 2357436"/>
                <a:gd name="connsiteY1" fmla="*/ 1060889 h 2842729"/>
                <a:gd name="connsiteX2" fmla="*/ 589359 w 2357436"/>
                <a:gd name="connsiteY2" fmla="*/ 1309787 h 2842729"/>
                <a:gd name="connsiteX3" fmla="*/ 873265 w 2357436"/>
                <a:gd name="connsiteY3" fmla="*/ 1309787 h 2842729"/>
                <a:gd name="connsiteX4" fmla="*/ 873265 w 2357436"/>
                <a:gd name="connsiteY4" fmla="*/ 0 h 2842729"/>
                <a:gd name="connsiteX5" fmla="*/ 2357436 w 2357436"/>
                <a:gd name="connsiteY5" fmla="*/ 0 h 2842729"/>
                <a:gd name="connsiteX6" fmla="*/ 2357436 w 2357436"/>
                <a:gd name="connsiteY6" fmla="*/ 2842729 h 2842729"/>
                <a:gd name="connsiteX7" fmla="*/ 873265 w 2357436"/>
                <a:gd name="connsiteY7" fmla="*/ 2842729 h 2842729"/>
                <a:gd name="connsiteX8" fmla="*/ 873265 w 2357436"/>
                <a:gd name="connsiteY8" fmla="*/ 1532942 h 2842729"/>
                <a:gd name="connsiteX9" fmla="*/ 589359 w 2357436"/>
                <a:gd name="connsiteY9" fmla="*/ 1532942 h 2842729"/>
                <a:gd name="connsiteX10" fmla="*/ 589359 w 2357436"/>
                <a:gd name="connsiteY10" fmla="*/ 1781840 h 2842729"/>
                <a:gd name="connsiteX11" fmla="*/ 0 w 2357436"/>
                <a:gd name="connsiteY11" fmla="*/ 1421365 h 2842729"/>
                <a:gd name="connsiteX0" fmla="*/ 0 w 2357436"/>
                <a:gd name="connsiteY0" fmla="*/ 1421365 h 2842729"/>
                <a:gd name="connsiteX1" fmla="*/ 589359 w 2357436"/>
                <a:gd name="connsiteY1" fmla="*/ 1060889 h 2842729"/>
                <a:gd name="connsiteX2" fmla="*/ 589359 w 2357436"/>
                <a:gd name="connsiteY2" fmla="*/ 1309787 h 2842729"/>
                <a:gd name="connsiteX3" fmla="*/ 873265 w 2357436"/>
                <a:gd name="connsiteY3" fmla="*/ 528737 h 2842729"/>
                <a:gd name="connsiteX4" fmla="*/ 873265 w 2357436"/>
                <a:gd name="connsiteY4" fmla="*/ 0 h 2842729"/>
                <a:gd name="connsiteX5" fmla="*/ 2357436 w 2357436"/>
                <a:gd name="connsiteY5" fmla="*/ 0 h 2842729"/>
                <a:gd name="connsiteX6" fmla="*/ 2357436 w 2357436"/>
                <a:gd name="connsiteY6" fmla="*/ 2842729 h 2842729"/>
                <a:gd name="connsiteX7" fmla="*/ 873265 w 2357436"/>
                <a:gd name="connsiteY7" fmla="*/ 2842729 h 2842729"/>
                <a:gd name="connsiteX8" fmla="*/ 873265 w 2357436"/>
                <a:gd name="connsiteY8" fmla="*/ 1532942 h 2842729"/>
                <a:gd name="connsiteX9" fmla="*/ 589359 w 2357436"/>
                <a:gd name="connsiteY9" fmla="*/ 1532942 h 2842729"/>
                <a:gd name="connsiteX10" fmla="*/ 589359 w 2357436"/>
                <a:gd name="connsiteY10" fmla="*/ 1781840 h 2842729"/>
                <a:gd name="connsiteX11" fmla="*/ 0 w 2357436"/>
                <a:gd name="connsiteY11" fmla="*/ 1421365 h 2842729"/>
                <a:gd name="connsiteX0" fmla="*/ 0 w 2357436"/>
                <a:gd name="connsiteY0" fmla="*/ 1421365 h 2842729"/>
                <a:gd name="connsiteX1" fmla="*/ 589359 w 2357436"/>
                <a:gd name="connsiteY1" fmla="*/ 1060889 h 2842729"/>
                <a:gd name="connsiteX2" fmla="*/ 332184 w 2357436"/>
                <a:gd name="connsiteY2" fmla="*/ 471587 h 2842729"/>
                <a:gd name="connsiteX3" fmla="*/ 873265 w 2357436"/>
                <a:gd name="connsiteY3" fmla="*/ 528737 h 2842729"/>
                <a:gd name="connsiteX4" fmla="*/ 873265 w 2357436"/>
                <a:gd name="connsiteY4" fmla="*/ 0 h 2842729"/>
                <a:gd name="connsiteX5" fmla="*/ 2357436 w 2357436"/>
                <a:gd name="connsiteY5" fmla="*/ 0 h 2842729"/>
                <a:gd name="connsiteX6" fmla="*/ 2357436 w 2357436"/>
                <a:gd name="connsiteY6" fmla="*/ 2842729 h 2842729"/>
                <a:gd name="connsiteX7" fmla="*/ 873265 w 2357436"/>
                <a:gd name="connsiteY7" fmla="*/ 2842729 h 2842729"/>
                <a:gd name="connsiteX8" fmla="*/ 873265 w 2357436"/>
                <a:gd name="connsiteY8" fmla="*/ 1532942 h 2842729"/>
                <a:gd name="connsiteX9" fmla="*/ 589359 w 2357436"/>
                <a:gd name="connsiteY9" fmla="*/ 1532942 h 2842729"/>
                <a:gd name="connsiteX10" fmla="*/ 589359 w 2357436"/>
                <a:gd name="connsiteY10" fmla="*/ 1781840 h 2842729"/>
                <a:gd name="connsiteX11" fmla="*/ 0 w 2357436"/>
                <a:gd name="connsiteY11" fmla="*/ 1421365 h 2842729"/>
                <a:gd name="connsiteX0" fmla="*/ 0 w 2357436"/>
                <a:gd name="connsiteY0" fmla="*/ 1421365 h 2842729"/>
                <a:gd name="connsiteX1" fmla="*/ 151209 w 2357436"/>
                <a:gd name="connsiteY1" fmla="*/ 146489 h 2842729"/>
                <a:gd name="connsiteX2" fmla="*/ 332184 w 2357436"/>
                <a:gd name="connsiteY2" fmla="*/ 471587 h 2842729"/>
                <a:gd name="connsiteX3" fmla="*/ 873265 w 2357436"/>
                <a:gd name="connsiteY3" fmla="*/ 528737 h 2842729"/>
                <a:gd name="connsiteX4" fmla="*/ 873265 w 2357436"/>
                <a:gd name="connsiteY4" fmla="*/ 0 h 2842729"/>
                <a:gd name="connsiteX5" fmla="*/ 2357436 w 2357436"/>
                <a:gd name="connsiteY5" fmla="*/ 0 h 2842729"/>
                <a:gd name="connsiteX6" fmla="*/ 2357436 w 2357436"/>
                <a:gd name="connsiteY6" fmla="*/ 2842729 h 2842729"/>
                <a:gd name="connsiteX7" fmla="*/ 873265 w 2357436"/>
                <a:gd name="connsiteY7" fmla="*/ 2842729 h 2842729"/>
                <a:gd name="connsiteX8" fmla="*/ 873265 w 2357436"/>
                <a:gd name="connsiteY8" fmla="*/ 1532942 h 2842729"/>
                <a:gd name="connsiteX9" fmla="*/ 589359 w 2357436"/>
                <a:gd name="connsiteY9" fmla="*/ 1532942 h 2842729"/>
                <a:gd name="connsiteX10" fmla="*/ 589359 w 2357436"/>
                <a:gd name="connsiteY10" fmla="*/ 1781840 h 2842729"/>
                <a:gd name="connsiteX11" fmla="*/ 0 w 2357436"/>
                <a:gd name="connsiteY11" fmla="*/ 1421365 h 2842729"/>
                <a:gd name="connsiteX0" fmla="*/ 0 w 2443161"/>
                <a:gd name="connsiteY0" fmla="*/ 754615 h 2842729"/>
                <a:gd name="connsiteX1" fmla="*/ 236934 w 2443161"/>
                <a:gd name="connsiteY1" fmla="*/ 146489 h 2842729"/>
                <a:gd name="connsiteX2" fmla="*/ 417909 w 2443161"/>
                <a:gd name="connsiteY2" fmla="*/ 471587 h 2842729"/>
                <a:gd name="connsiteX3" fmla="*/ 958990 w 2443161"/>
                <a:gd name="connsiteY3" fmla="*/ 528737 h 2842729"/>
                <a:gd name="connsiteX4" fmla="*/ 958990 w 2443161"/>
                <a:gd name="connsiteY4" fmla="*/ 0 h 2842729"/>
                <a:gd name="connsiteX5" fmla="*/ 2443161 w 2443161"/>
                <a:gd name="connsiteY5" fmla="*/ 0 h 2842729"/>
                <a:gd name="connsiteX6" fmla="*/ 2443161 w 2443161"/>
                <a:gd name="connsiteY6" fmla="*/ 2842729 h 2842729"/>
                <a:gd name="connsiteX7" fmla="*/ 958990 w 2443161"/>
                <a:gd name="connsiteY7" fmla="*/ 2842729 h 2842729"/>
                <a:gd name="connsiteX8" fmla="*/ 958990 w 2443161"/>
                <a:gd name="connsiteY8" fmla="*/ 1532942 h 2842729"/>
                <a:gd name="connsiteX9" fmla="*/ 675084 w 2443161"/>
                <a:gd name="connsiteY9" fmla="*/ 1532942 h 2842729"/>
                <a:gd name="connsiteX10" fmla="*/ 675084 w 2443161"/>
                <a:gd name="connsiteY10" fmla="*/ 1781840 h 2842729"/>
                <a:gd name="connsiteX11" fmla="*/ 0 w 2443161"/>
                <a:gd name="connsiteY11" fmla="*/ 754615 h 2842729"/>
                <a:gd name="connsiteX0" fmla="*/ 0 w 2443161"/>
                <a:gd name="connsiteY0" fmla="*/ 754615 h 2842729"/>
                <a:gd name="connsiteX1" fmla="*/ 236934 w 2443161"/>
                <a:gd name="connsiteY1" fmla="*/ 146489 h 2842729"/>
                <a:gd name="connsiteX2" fmla="*/ 332184 w 2443161"/>
                <a:gd name="connsiteY2" fmla="*/ 576362 h 2842729"/>
                <a:gd name="connsiteX3" fmla="*/ 958990 w 2443161"/>
                <a:gd name="connsiteY3" fmla="*/ 528737 h 2842729"/>
                <a:gd name="connsiteX4" fmla="*/ 958990 w 2443161"/>
                <a:gd name="connsiteY4" fmla="*/ 0 h 2842729"/>
                <a:gd name="connsiteX5" fmla="*/ 2443161 w 2443161"/>
                <a:gd name="connsiteY5" fmla="*/ 0 h 2842729"/>
                <a:gd name="connsiteX6" fmla="*/ 2443161 w 2443161"/>
                <a:gd name="connsiteY6" fmla="*/ 2842729 h 2842729"/>
                <a:gd name="connsiteX7" fmla="*/ 958990 w 2443161"/>
                <a:gd name="connsiteY7" fmla="*/ 2842729 h 2842729"/>
                <a:gd name="connsiteX8" fmla="*/ 958990 w 2443161"/>
                <a:gd name="connsiteY8" fmla="*/ 1532942 h 2842729"/>
                <a:gd name="connsiteX9" fmla="*/ 675084 w 2443161"/>
                <a:gd name="connsiteY9" fmla="*/ 1532942 h 2842729"/>
                <a:gd name="connsiteX10" fmla="*/ 675084 w 2443161"/>
                <a:gd name="connsiteY10" fmla="*/ 1781840 h 2842729"/>
                <a:gd name="connsiteX11" fmla="*/ 0 w 2443161"/>
                <a:gd name="connsiteY11" fmla="*/ 754615 h 2842729"/>
                <a:gd name="connsiteX0" fmla="*/ 0 w 2443161"/>
                <a:gd name="connsiteY0" fmla="*/ 754615 h 2842729"/>
                <a:gd name="connsiteX1" fmla="*/ 236934 w 2443161"/>
                <a:gd name="connsiteY1" fmla="*/ 146489 h 2842729"/>
                <a:gd name="connsiteX2" fmla="*/ 332184 w 2443161"/>
                <a:gd name="connsiteY2" fmla="*/ 576362 h 2842729"/>
                <a:gd name="connsiteX3" fmla="*/ 958990 w 2443161"/>
                <a:gd name="connsiteY3" fmla="*/ 528737 h 2842729"/>
                <a:gd name="connsiteX4" fmla="*/ 958990 w 2443161"/>
                <a:gd name="connsiteY4" fmla="*/ 0 h 2842729"/>
                <a:gd name="connsiteX5" fmla="*/ 2443161 w 2443161"/>
                <a:gd name="connsiteY5" fmla="*/ 0 h 2842729"/>
                <a:gd name="connsiteX6" fmla="*/ 2443161 w 2443161"/>
                <a:gd name="connsiteY6" fmla="*/ 2842729 h 2842729"/>
                <a:gd name="connsiteX7" fmla="*/ 958990 w 2443161"/>
                <a:gd name="connsiteY7" fmla="*/ 2842729 h 2842729"/>
                <a:gd name="connsiteX8" fmla="*/ 958990 w 2443161"/>
                <a:gd name="connsiteY8" fmla="*/ 1532942 h 2842729"/>
                <a:gd name="connsiteX9" fmla="*/ 675084 w 2443161"/>
                <a:gd name="connsiteY9" fmla="*/ 1532942 h 2842729"/>
                <a:gd name="connsiteX10" fmla="*/ 398859 w 2443161"/>
                <a:gd name="connsiteY10" fmla="*/ 1248440 h 2842729"/>
                <a:gd name="connsiteX11" fmla="*/ 0 w 2443161"/>
                <a:gd name="connsiteY11" fmla="*/ 754615 h 2842729"/>
                <a:gd name="connsiteX0" fmla="*/ 0 w 2443161"/>
                <a:gd name="connsiteY0" fmla="*/ 754615 h 2842729"/>
                <a:gd name="connsiteX1" fmla="*/ 236934 w 2443161"/>
                <a:gd name="connsiteY1" fmla="*/ 146489 h 2842729"/>
                <a:gd name="connsiteX2" fmla="*/ 332184 w 2443161"/>
                <a:gd name="connsiteY2" fmla="*/ 576362 h 2842729"/>
                <a:gd name="connsiteX3" fmla="*/ 958990 w 2443161"/>
                <a:gd name="connsiteY3" fmla="*/ 528737 h 2842729"/>
                <a:gd name="connsiteX4" fmla="*/ 958990 w 2443161"/>
                <a:gd name="connsiteY4" fmla="*/ 0 h 2842729"/>
                <a:gd name="connsiteX5" fmla="*/ 2443161 w 2443161"/>
                <a:gd name="connsiteY5" fmla="*/ 0 h 2842729"/>
                <a:gd name="connsiteX6" fmla="*/ 2443161 w 2443161"/>
                <a:gd name="connsiteY6" fmla="*/ 2842729 h 2842729"/>
                <a:gd name="connsiteX7" fmla="*/ 958990 w 2443161"/>
                <a:gd name="connsiteY7" fmla="*/ 2842729 h 2842729"/>
                <a:gd name="connsiteX8" fmla="*/ 958990 w 2443161"/>
                <a:gd name="connsiteY8" fmla="*/ 1532942 h 2842729"/>
                <a:gd name="connsiteX9" fmla="*/ 332184 w 2443161"/>
                <a:gd name="connsiteY9" fmla="*/ 847142 h 2842729"/>
                <a:gd name="connsiteX10" fmla="*/ 398859 w 2443161"/>
                <a:gd name="connsiteY10" fmla="*/ 1248440 h 2842729"/>
                <a:gd name="connsiteX11" fmla="*/ 0 w 2443161"/>
                <a:gd name="connsiteY11" fmla="*/ 754615 h 2842729"/>
                <a:gd name="connsiteX0" fmla="*/ 0 w 2443161"/>
                <a:gd name="connsiteY0" fmla="*/ 754615 h 2842729"/>
                <a:gd name="connsiteX1" fmla="*/ 236934 w 2443161"/>
                <a:gd name="connsiteY1" fmla="*/ 146489 h 2842729"/>
                <a:gd name="connsiteX2" fmla="*/ 332184 w 2443161"/>
                <a:gd name="connsiteY2" fmla="*/ 576362 h 2842729"/>
                <a:gd name="connsiteX3" fmla="*/ 958990 w 2443161"/>
                <a:gd name="connsiteY3" fmla="*/ 528737 h 2842729"/>
                <a:gd name="connsiteX4" fmla="*/ 958990 w 2443161"/>
                <a:gd name="connsiteY4" fmla="*/ 0 h 2842729"/>
                <a:gd name="connsiteX5" fmla="*/ 2443161 w 2443161"/>
                <a:gd name="connsiteY5" fmla="*/ 0 h 2842729"/>
                <a:gd name="connsiteX6" fmla="*/ 2443161 w 2443161"/>
                <a:gd name="connsiteY6" fmla="*/ 2842729 h 2842729"/>
                <a:gd name="connsiteX7" fmla="*/ 958990 w 2443161"/>
                <a:gd name="connsiteY7" fmla="*/ 2842729 h 2842729"/>
                <a:gd name="connsiteX8" fmla="*/ 958990 w 2443161"/>
                <a:gd name="connsiteY8" fmla="*/ 847142 h 2842729"/>
                <a:gd name="connsiteX9" fmla="*/ 332184 w 2443161"/>
                <a:gd name="connsiteY9" fmla="*/ 847142 h 2842729"/>
                <a:gd name="connsiteX10" fmla="*/ 398859 w 2443161"/>
                <a:gd name="connsiteY10" fmla="*/ 1248440 h 2842729"/>
                <a:gd name="connsiteX11" fmla="*/ 0 w 2443161"/>
                <a:gd name="connsiteY11" fmla="*/ 754615 h 2842729"/>
                <a:gd name="connsiteX0" fmla="*/ 0 w 2443161"/>
                <a:gd name="connsiteY0" fmla="*/ 754615 h 2842729"/>
                <a:gd name="connsiteX1" fmla="*/ 236934 w 2443161"/>
                <a:gd name="connsiteY1" fmla="*/ 146489 h 2842729"/>
                <a:gd name="connsiteX2" fmla="*/ 332184 w 2443161"/>
                <a:gd name="connsiteY2" fmla="*/ 576362 h 2842729"/>
                <a:gd name="connsiteX3" fmla="*/ 958990 w 2443161"/>
                <a:gd name="connsiteY3" fmla="*/ 585887 h 2842729"/>
                <a:gd name="connsiteX4" fmla="*/ 958990 w 2443161"/>
                <a:gd name="connsiteY4" fmla="*/ 0 h 2842729"/>
                <a:gd name="connsiteX5" fmla="*/ 2443161 w 2443161"/>
                <a:gd name="connsiteY5" fmla="*/ 0 h 2842729"/>
                <a:gd name="connsiteX6" fmla="*/ 2443161 w 2443161"/>
                <a:gd name="connsiteY6" fmla="*/ 2842729 h 2842729"/>
                <a:gd name="connsiteX7" fmla="*/ 958990 w 2443161"/>
                <a:gd name="connsiteY7" fmla="*/ 2842729 h 2842729"/>
                <a:gd name="connsiteX8" fmla="*/ 958990 w 2443161"/>
                <a:gd name="connsiteY8" fmla="*/ 847142 h 2842729"/>
                <a:gd name="connsiteX9" fmla="*/ 332184 w 2443161"/>
                <a:gd name="connsiteY9" fmla="*/ 847142 h 2842729"/>
                <a:gd name="connsiteX10" fmla="*/ 398859 w 2443161"/>
                <a:gd name="connsiteY10" fmla="*/ 1248440 h 2842729"/>
                <a:gd name="connsiteX11" fmla="*/ 0 w 2443161"/>
                <a:gd name="connsiteY11" fmla="*/ 754615 h 2842729"/>
                <a:gd name="connsiteX0" fmla="*/ 0 w 2443161"/>
                <a:gd name="connsiteY0" fmla="*/ 754615 h 2842729"/>
                <a:gd name="connsiteX1" fmla="*/ 313134 w 2443161"/>
                <a:gd name="connsiteY1" fmla="*/ 146489 h 2842729"/>
                <a:gd name="connsiteX2" fmla="*/ 332184 w 2443161"/>
                <a:gd name="connsiteY2" fmla="*/ 576362 h 2842729"/>
                <a:gd name="connsiteX3" fmla="*/ 958990 w 2443161"/>
                <a:gd name="connsiteY3" fmla="*/ 585887 h 2842729"/>
                <a:gd name="connsiteX4" fmla="*/ 958990 w 2443161"/>
                <a:gd name="connsiteY4" fmla="*/ 0 h 2842729"/>
                <a:gd name="connsiteX5" fmla="*/ 2443161 w 2443161"/>
                <a:gd name="connsiteY5" fmla="*/ 0 h 2842729"/>
                <a:gd name="connsiteX6" fmla="*/ 2443161 w 2443161"/>
                <a:gd name="connsiteY6" fmla="*/ 2842729 h 2842729"/>
                <a:gd name="connsiteX7" fmla="*/ 958990 w 2443161"/>
                <a:gd name="connsiteY7" fmla="*/ 2842729 h 2842729"/>
                <a:gd name="connsiteX8" fmla="*/ 958990 w 2443161"/>
                <a:gd name="connsiteY8" fmla="*/ 847142 h 2842729"/>
                <a:gd name="connsiteX9" fmla="*/ 332184 w 2443161"/>
                <a:gd name="connsiteY9" fmla="*/ 847142 h 2842729"/>
                <a:gd name="connsiteX10" fmla="*/ 398859 w 2443161"/>
                <a:gd name="connsiteY10" fmla="*/ 1248440 h 2842729"/>
                <a:gd name="connsiteX11" fmla="*/ 0 w 2443161"/>
                <a:gd name="connsiteY11" fmla="*/ 754615 h 2842729"/>
                <a:gd name="connsiteX0" fmla="*/ 0 w 2443161"/>
                <a:gd name="connsiteY0" fmla="*/ 754615 h 2842729"/>
                <a:gd name="connsiteX1" fmla="*/ 313134 w 2443161"/>
                <a:gd name="connsiteY1" fmla="*/ 146489 h 2842729"/>
                <a:gd name="connsiteX2" fmla="*/ 332184 w 2443161"/>
                <a:gd name="connsiteY2" fmla="*/ 576362 h 2842729"/>
                <a:gd name="connsiteX3" fmla="*/ 958990 w 2443161"/>
                <a:gd name="connsiteY3" fmla="*/ 585887 h 2842729"/>
                <a:gd name="connsiteX4" fmla="*/ 958990 w 2443161"/>
                <a:gd name="connsiteY4" fmla="*/ 0 h 2842729"/>
                <a:gd name="connsiteX5" fmla="*/ 2443161 w 2443161"/>
                <a:gd name="connsiteY5" fmla="*/ 0 h 2842729"/>
                <a:gd name="connsiteX6" fmla="*/ 2443161 w 2443161"/>
                <a:gd name="connsiteY6" fmla="*/ 2842729 h 2842729"/>
                <a:gd name="connsiteX7" fmla="*/ 958990 w 2443161"/>
                <a:gd name="connsiteY7" fmla="*/ 2842729 h 2842729"/>
                <a:gd name="connsiteX8" fmla="*/ 958990 w 2443161"/>
                <a:gd name="connsiteY8" fmla="*/ 847142 h 2842729"/>
                <a:gd name="connsiteX9" fmla="*/ 332184 w 2443161"/>
                <a:gd name="connsiteY9" fmla="*/ 847142 h 2842729"/>
                <a:gd name="connsiteX10" fmla="*/ 351234 w 2443161"/>
                <a:gd name="connsiteY10" fmla="*/ 1248440 h 2842729"/>
                <a:gd name="connsiteX11" fmla="*/ 0 w 2443161"/>
                <a:gd name="connsiteY11" fmla="*/ 754615 h 2842729"/>
                <a:gd name="connsiteX0" fmla="*/ 0 w 2443161"/>
                <a:gd name="connsiteY0" fmla="*/ 754615 h 2842729"/>
                <a:gd name="connsiteX1" fmla="*/ 332184 w 2443161"/>
                <a:gd name="connsiteY1" fmla="*/ 203639 h 2842729"/>
                <a:gd name="connsiteX2" fmla="*/ 332184 w 2443161"/>
                <a:gd name="connsiteY2" fmla="*/ 576362 h 2842729"/>
                <a:gd name="connsiteX3" fmla="*/ 958990 w 2443161"/>
                <a:gd name="connsiteY3" fmla="*/ 585887 h 2842729"/>
                <a:gd name="connsiteX4" fmla="*/ 958990 w 2443161"/>
                <a:gd name="connsiteY4" fmla="*/ 0 h 2842729"/>
                <a:gd name="connsiteX5" fmla="*/ 2443161 w 2443161"/>
                <a:gd name="connsiteY5" fmla="*/ 0 h 2842729"/>
                <a:gd name="connsiteX6" fmla="*/ 2443161 w 2443161"/>
                <a:gd name="connsiteY6" fmla="*/ 2842729 h 2842729"/>
                <a:gd name="connsiteX7" fmla="*/ 958990 w 2443161"/>
                <a:gd name="connsiteY7" fmla="*/ 2842729 h 2842729"/>
                <a:gd name="connsiteX8" fmla="*/ 958990 w 2443161"/>
                <a:gd name="connsiteY8" fmla="*/ 847142 h 2842729"/>
                <a:gd name="connsiteX9" fmla="*/ 332184 w 2443161"/>
                <a:gd name="connsiteY9" fmla="*/ 847142 h 2842729"/>
                <a:gd name="connsiteX10" fmla="*/ 351234 w 2443161"/>
                <a:gd name="connsiteY10" fmla="*/ 1248440 h 2842729"/>
                <a:gd name="connsiteX11" fmla="*/ 0 w 2443161"/>
                <a:gd name="connsiteY11" fmla="*/ 754615 h 2842729"/>
                <a:gd name="connsiteX0" fmla="*/ 0 w 2443161"/>
                <a:gd name="connsiteY0" fmla="*/ 754615 h 2842729"/>
                <a:gd name="connsiteX1" fmla="*/ 332184 w 2443161"/>
                <a:gd name="connsiteY1" fmla="*/ 203639 h 2842729"/>
                <a:gd name="connsiteX2" fmla="*/ 323433 w 2443161"/>
                <a:gd name="connsiteY2" fmla="*/ 576362 h 2842729"/>
                <a:gd name="connsiteX3" fmla="*/ 958990 w 2443161"/>
                <a:gd name="connsiteY3" fmla="*/ 585887 h 2842729"/>
                <a:gd name="connsiteX4" fmla="*/ 958990 w 2443161"/>
                <a:gd name="connsiteY4" fmla="*/ 0 h 2842729"/>
                <a:gd name="connsiteX5" fmla="*/ 2443161 w 2443161"/>
                <a:gd name="connsiteY5" fmla="*/ 0 h 2842729"/>
                <a:gd name="connsiteX6" fmla="*/ 2443161 w 2443161"/>
                <a:gd name="connsiteY6" fmla="*/ 2842729 h 2842729"/>
                <a:gd name="connsiteX7" fmla="*/ 958990 w 2443161"/>
                <a:gd name="connsiteY7" fmla="*/ 2842729 h 2842729"/>
                <a:gd name="connsiteX8" fmla="*/ 958990 w 2443161"/>
                <a:gd name="connsiteY8" fmla="*/ 847142 h 2842729"/>
                <a:gd name="connsiteX9" fmla="*/ 332184 w 2443161"/>
                <a:gd name="connsiteY9" fmla="*/ 847142 h 2842729"/>
                <a:gd name="connsiteX10" fmla="*/ 351234 w 2443161"/>
                <a:gd name="connsiteY10" fmla="*/ 1248440 h 2842729"/>
                <a:gd name="connsiteX11" fmla="*/ 0 w 2443161"/>
                <a:gd name="connsiteY11" fmla="*/ 754615 h 2842729"/>
                <a:gd name="connsiteX0" fmla="*/ 0 w 2443161"/>
                <a:gd name="connsiteY0" fmla="*/ 754615 h 2842729"/>
                <a:gd name="connsiteX1" fmla="*/ 305930 w 2443161"/>
                <a:gd name="connsiteY1" fmla="*/ 425183 h 2842729"/>
                <a:gd name="connsiteX2" fmla="*/ 323433 w 2443161"/>
                <a:gd name="connsiteY2" fmla="*/ 576362 h 2842729"/>
                <a:gd name="connsiteX3" fmla="*/ 958990 w 2443161"/>
                <a:gd name="connsiteY3" fmla="*/ 585887 h 2842729"/>
                <a:gd name="connsiteX4" fmla="*/ 958990 w 2443161"/>
                <a:gd name="connsiteY4" fmla="*/ 0 h 2842729"/>
                <a:gd name="connsiteX5" fmla="*/ 2443161 w 2443161"/>
                <a:gd name="connsiteY5" fmla="*/ 0 h 2842729"/>
                <a:gd name="connsiteX6" fmla="*/ 2443161 w 2443161"/>
                <a:gd name="connsiteY6" fmla="*/ 2842729 h 2842729"/>
                <a:gd name="connsiteX7" fmla="*/ 958990 w 2443161"/>
                <a:gd name="connsiteY7" fmla="*/ 2842729 h 2842729"/>
                <a:gd name="connsiteX8" fmla="*/ 958990 w 2443161"/>
                <a:gd name="connsiteY8" fmla="*/ 847142 h 2842729"/>
                <a:gd name="connsiteX9" fmla="*/ 332184 w 2443161"/>
                <a:gd name="connsiteY9" fmla="*/ 847142 h 2842729"/>
                <a:gd name="connsiteX10" fmla="*/ 351234 w 2443161"/>
                <a:gd name="connsiteY10" fmla="*/ 1248440 h 2842729"/>
                <a:gd name="connsiteX11" fmla="*/ 0 w 2443161"/>
                <a:gd name="connsiteY11" fmla="*/ 754615 h 2842729"/>
                <a:gd name="connsiteX0" fmla="*/ 0 w 2443161"/>
                <a:gd name="connsiteY0" fmla="*/ 754615 h 2842729"/>
                <a:gd name="connsiteX1" fmla="*/ 305930 w 2443161"/>
                <a:gd name="connsiteY1" fmla="*/ 425183 h 2842729"/>
                <a:gd name="connsiteX2" fmla="*/ 323433 w 2443161"/>
                <a:gd name="connsiteY2" fmla="*/ 576362 h 2842729"/>
                <a:gd name="connsiteX3" fmla="*/ 958990 w 2443161"/>
                <a:gd name="connsiteY3" fmla="*/ 585887 h 2842729"/>
                <a:gd name="connsiteX4" fmla="*/ 958990 w 2443161"/>
                <a:gd name="connsiteY4" fmla="*/ 0 h 2842729"/>
                <a:gd name="connsiteX5" fmla="*/ 2443161 w 2443161"/>
                <a:gd name="connsiteY5" fmla="*/ 0 h 2842729"/>
                <a:gd name="connsiteX6" fmla="*/ 2443161 w 2443161"/>
                <a:gd name="connsiteY6" fmla="*/ 2842729 h 2842729"/>
                <a:gd name="connsiteX7" fmla="*/ 958990 w 2443161"/>
                <a:gd name="connsiteY7" fmla="*/ 2842729 h 2842729"/>
                <a:gd name="connsiteX8" fmla="*/ 958990 w 2443161"/>
                <a:gd name="connsiteY8" fmla="*/ 847142 h 2842729"/>
                <a:gd name="connsiteX9" fmla="*/ 332184 w 2443161"/>
                <a:gd name="connsiteY9" fmla="*/ 847142 h 2842729"/>
                <a:gd name="connsiteX10" fmla="*/ 324979 w 2443161"/>
                <a:gd name="connsiteY10" fmla="*/ 1002280 h 2842729"/>
                <a:gd name="connsiteX11" fmla="*/ 0 w 2443161"/>
                <a:gd name="connsiteY11" fmla="*/ 754615 h 2842729"/>
                <a:gd name="connsiteX0" fmla="*/ 0 w 2443161"/>
                <a:gd name="connsiteY0" fmla="*/ 754615 h 2842729"/>
                <a:gd name="connsiteX1" fmla="*/ 332184 w 2443161"/>
                <a:gd name="connsiteY1" fmla="*/ 425183 h 2842729"/>
                <a:gd name="connsiteX2" fmla="*/ 323433 w 2443161"/>
                <a:gd name="connsiteY2" fmla="*/ 576362 h 2842729"/>
                <a:gd name="connsiteX3" fmla="*/ 958990 w 2443161"/>
                <a:gd name="connsiteY3" fmla="*/ 585887 h 2842729"/>
                <a:gd name="connsiteX4" fmla="*/ 958990 w 2443161"/>
                <a:gd name="connsiteY4" fmla="*/ 0 h 2842729"/>
                <a:gd name="connsiteX5" fmla="*/ 2443161 w 2443161"/>
                <a:gd name="connsiteY5" fmla="*/ 0 h 2842729"/>
                <a:gd name="connsiteX6" fmla="*/ 2443161 w 2443161"/>
                <a:gd name="connsiteY6" fmla="*/ 2842729 h 2842729"/>
                <a:gd name="connsiteX7" fmla="*/ 958990 w 2443161"/>
                <a:gd name="connsiteY7" fmla="*/ 2842729 h 2842729"/>
                <a:gd name="connsiteX8" fmla="*/ 958990 w 2443161"/>
                <a:gd name="connsiteY8" fmla="*/ 847142 h 2842729"/>
                <a:gd name="connsiteX9" fmla="*/ 332184 w 2443161"/>
                <a:gd name="connsiteY9" fmla="*/ 847142 h 2842729"/>
                <a:gd name="connsiteX10" fmla="*/ 324979 w 2443161"/>
                <a:gd name="connsiteY10" fmla="*/ 1002280 h 2842729"/>
                <a:gd name="connsiteX11" fmla="*/ 0 w 2443161"/>
                <a:gd name="connsiteY11" fmla="*/ 754615 h 2842729"/>
                <a:gd name="connsiteX0" fmla="*/ 0 w 2443161"/>
                <a:gd name="connsiteY0" fmla="*/ 754615 h 2842729"/>
                <a:gd name="connsiteX1" fmla="*/ 332184 w 2443161"/>
                <a:gd name="connsiteY1" fmla="*/ 425183 h 2842729"/>
                <a:gd name="connsiteX2" fmla="*/ 323433 w 2443161"/>
                <a:gd name="connsiteY2" fmla="*/ 576362 h 2842729"/>
                <a:gd name="connsiteX3" fmla="*/ 958990 w 2443161"/>
                <a:gd name="connsiteY3" fmla="*/ 585887 h 2842729"/>
                <a:gd name="connsiteX4" fmla="*/ 958990 w 2443161"/>
                <a:gd name="connsiteY4" fmla="*/ 0 h 2842729"/>
                <a:gd name="connsiteX5" fmla="*/ 2443161 w 2443161"/>
                <a:gd name="connsiteY5" fmla="*/ 0 h 2842729"/>
                <a:gd name="connsiteX6" fmla="*/ 2443161 w 2443161"/>
                <a:gd name="connsiteY6" fmla="*/ 2842729 h 2842729"/>
                <a:gd name="connsiteX7" fmla="*/ 958990 w 2443161"/>
                <a:gd name="connsiteY7" fmla="*/ 2842729 h 2842729"/>
                <a:gd name="connsiteX8" fmla="*/ 958990 w 2443161"/>
                <a:gd name="connsiteY8" fmla="*/ 847142 h 2842729"/>
                <a:gd name="connsiteX9" fmla="*/ 332184 w 2443161"/>
                <a:gd name="connsiteY9" fmla="*/ 847142 h 2842729"/>
                <a:gd name="connsiteX10" fmla="*/ 324979 w 2443161"/>
                <a:gd name="connsiteY10" fmla="*/ 1002280 h 2842729"/>
                <a:gd name="connsiteX11" fmla="*/ 0 w 2443161"/>
                <a:gd name="connsiteY11" fmla="*/ 754615 h 2842729"/>
                <a:gd name="connsiteX0" fmla="*/ 0 w 2443161"/>
                <a:gd name="connsiteY0" fmla="*/ 754615 h 2842729"/>
                <a:gd name="connsiteX1" fmla="*/ 332184 w 2443161"/>
                <a:gd name="connsiteY1" fmla="*/ 425183 h 2842729"/>
                <a:gd name="connsiteX2" fmla="*/ 323433 w 2443161"/>
                <a:gd name="connsiteY2" fmla="*/ 576362 h 2842729"/>
                <a:gd name="connsiteX3" fmla="*/ 958990 w 2443161"/>
                <a:gd name="connsiteY3" fmla="*/ 585887 h 2842729"/>
                <a:gd name="connsiteX4" fmla="*/ 958990 w 2443161"/>
                <a:gd name="connsiteY4" fmla="*/ 0 h 2842729"/>
                <a:gd name="connsiteX5" fmla="*/ 2443161 w 2443161"/>
                <a:gd name="connsiteY5" fmla="*/ 0 h 2842729"/>
                <a:gd name="connsiteX6" fmla="*/ 2443161 w 2443161"/>
                <a:gd name="connsiteY6" fmla="*/ 2842729 h 2842729"/>
                <a:gd name="connsiteX7" fmla="*/ 958990 w 2443161"/>
                <a:gd name="connsiteY7" fmla="*/ 2842729 h 2842729"/>
                <a:gd name="connsiteX8" fmla="*/ 958990 w 2443161"/>
                <a:gd name="connsiteY8" fmla="*/ 847142 h 2842729"/>
                <a:gd name="connsiteX9" fmla="*/ 332184 w 2443161"/>
                <a:gd name="connsiteY9" fmla="*/ 847142 h 2842729"/>
                <a:gd name="connsiteX10" fmla="*/ 330814 w 2443161"/>
                <a:gd name="connsiteY10" fmla="*/ 969459 h 2842729"/>
                <a:gd name="connsiteX11" fmla="*/ 0 w 2443161"/>
                <a:gd name="connsiteY11" fmla="*/ 754615 h 2842729"/>
                <a:gd name="connsiteX0" fmla="*/ 0 w 2443161"/>
                <a:gd name="connsiteY0" fmla="*/ 754615 h 2842729"/>
                <a:gd name="connsiteX1" fmla="*/ 332184 w 2443161"/>
                <a:gd name="connsiteY1" fmla="*/ 425183 h 2842729"/>
                <a:gd name="connsiteX2" fmla="*/ 323433 w 2443161"/>
                <a:gd name="connsiteY2" fmla="*/ 592773 h 2842729"/>
                <a:gd name="connsiteX3" fmla="*/ 958990 w 2443161"/>
                <a:gd name="connsiteY3" fmla="*/ 585887 h 2842729"/>
                <a:gd name="connsiteX4" fmla="*/ 958990 w 2443161"/>
                <a:gd name="connsiteY4" fmla="*/ 0 h 2842729"/>
                <a:gd name="connsiteX5" fmla="*/ 2443161 w 2443161"/>
                <a:gd name="connsiteY5" fmla="*/ 0 h 2842729"/>
                <a:gd name="connsiteX6" fmla="*/ 2443161 w 2443161"/>
                <a:gd name="connsiteY6" fmla="*/ 2842729 h 2842729"/>
                <a:gd name="connsiteX7" fmla="*/ 958990 w 2443161"/>
                <a:gd name="connsiteY7" fmla="*/ 2842729 h 2842729"/>
                <a:gd name="connsiteX8" fmla="*/ 958990 w 2443161"/>
                <a:gd name="connsiteY8" fmla="*/ 847142 h 2842729"/>
                <a:gd name="connsiteX9" fmla="*/ 332184 w 2443161"/>
                <a:gd name="connsiteY9" fmla="*/ 847142 h 2842729"/>
                <a:gd name="connsiteX10" fmla="*/ 330814 w 2443161"/>
                <a:gd name="connsiteY10" fmla="*/ 969459 h 2842729"/>
                <a:gd name="connsiteX11" fmla="*/ 0 w 2443161"/>
                <a:gd name="connsiteY11" fmla="*/ 754615 h 2842729"/>
                <a:gd name="connsiteX0" fmla="*/ 0 w 2443161"/>
                <a:gd name="connsiteY0" fmla="*/ 754615 h 2842729"/>
                <a:gd name="connsiteX1" fmla="*/ 332184 w 2443161"/>
                <a:gd name="connsiteY1" fmla="*/ 425183 h 2842729"/>
                <a:gd name="connsiteX2" fmla="*/ 323433 w 2443161"/>
                <a:gd name="connsiteY2" fmla="*/ 581833 h 2842729"/>
                <a:gd name="connsiteX3" fmla="*/ 958990 w 2443161"/>
                <a:gd name="connsiteY3" fmla="*/ 585887 h 2842729"/>
                <a:gd name="connsiteX4" fmla="*/ 958990 w 2443161"/>
                <a:gd name="connsiteY4" fmla="*/ 0 h 2842729"/>
                <a:gd name="connsiteX5" fmla="*/ 2443161 w 2443161"/>
                <a:gd name="connsiteY5" fmla="*/ 0 h 2842729"/>
                <a:gd name="connsiteX6" fmla="*/ 2443161 w 2443161"/>
                <a:gd name="connsiteY6" fmla="*/ 2842729 h 2842729"/>
                <a:gd name="connsiteX7" fmla="*/ 958990 w 2443161"/>
                <a:gd name="connsiteY7" fmla="*/ 2842729 h 2842729"/>
                <a:gd name="connsiteX8" fmla="*/ 958990 w 2443161"/>
                <a:gd name="connsiteY8" fmla="*/ 847142 h 2842729"/>
                <a:gd name="connsiteX9" fmla="*/ 332184 w 2443161"/>
                <a:gd name="connsiteY9" fmla="*/ 847142 h 2842729"/>
                <a:gd name="connsiteX10" fmla="*/ 330814 w 2443161"/>
                <a:gd name="connsiteY10" fmla="*/ 969459 h 2842729"/>
                <a:gd name="connsiteX11" fmla="*/ 0 w 2443161"/>
                <a:gd name="connsiteY11" fmla="*/ 754615 h 2842729"/>
                <a:gd name="connsiteX0" fmla="*/ 0 w 2443161"/>
                <a:gd name="connsiteY0" fmla="*/ 754615 h 2842729"/>
                <a:gd name="connsiteX1" fmla="*/ 314681 w 2443161"/>
                <a:gd name="connsiteY1" fmla="*/ 425183 h 2842729"/>
                <a:gd name="connsiteX2" fmla="*/ 323433 w 2443161"/>
                <a:gd name="connsiteY2" fmla="*/ 581833 h 2842729"/>
                <a:gd name="connsiteX3" fmla="*/ 958990 w 2443161"/>
                <a:gd name="connsiteY3" fmla="*/ 585887 h 2842729"/>
                <a:gd name="connsiteX4" fmla="*/ 958990 w 2443161"/>
                <a:gd name="connsiteY4" fmla="*/ 0 h 2842729"/>
                <a:gd name="connsiteX5" fmla="*/ 2443161 w 2443161"/>
                <a:gd name="connsiteY5" fmla="*/ 0 h 2842729"/>
                <a:gd name="connsiteX6" fmla="*/ 2443161 w 2443161"/>
                <a:gd name="connsiteY6" fmla="*/ 2842729 h 2842729"/>
                <a:gd name="connsiteX7" fmla="*/ 958990 w 2443161"/>
                <a:gd name="connsiteY7" fmla="*/ 2842729 h 2842729"/>
                <a:gd name="connsiteX8" fmla="*/ 958990 w 2443161"/>
                <a:gd name="connsiteY8" fmla="*/ 847142 h 2842729"/>
                <a:gd name="connsiteX9" fmla="*/ 332184 w 2443161"/>
                <a:gd name="connsiteY9" fmla="*/ 847142 h 2842729"/>
                <a:gd name="connsiteX10" fmla="*/ 330814 w 2443161"/>
                <a:gd name="connsiteY10" fmla="*/ 969459 h 2842729"/>
                <a:gd name="connsiteX11" fmla="*/ 0 w 2443161"/>
                <a:gd name="connsiteY11" fmla="*/ 754615 h 2842729"/>
                <a:gd name="connsiteX0" fmla="*/ 0 w 2443161"/>
                <a:gd name="connsiteY0" fmla="*/ 754615 h 2842729"/>
                <a:gd name="connsiteX1" fmla="*/ 314681 w 2443161"/>
                <a:gd name="connsiteY1" fmla="*/ 447064 h 2842729"/>
                <a:gd name="connsiteX2" fmla="*/ 323433 w 2443161"/>
                <a:gd name="connsiteY2" fmla="*/ 581833 h 2842729"/>
                <a:gd name="connsiteX3" fmla="*/ 958990 w 2443161"/>
                <a:gd name="connsiteY3" fmla="*/ 585887 h 2842729"/>
                <a:gd name="connsiteX4" fmla="*/ 958990 w 2443161"/>
                <a:gd name="connsiteY4" fmla="*/ 0 h 2842729"/>
                <a:gd name="connsiteX5" fmla="*/ 2443161 w 2443161"/>
                <a:gd name="connsiteY5" fmla="*/ 0 h 2842729"/>
                <a:gd name="connsiteX6" fmla="*/ 2443161 w 2443161"/>
                <a:gd name="connsiteY6" fmla="*/ 2842729 h 2842729"/>
                <a:gd name="connsiteX7" fmla="*/ 958990 w 2443161"/>
                <a:gd name="connsiteY7" fmla="*/ 2842729 h 2842729"/>
                <a:gd name="connsiteX8" fmla="*/ 958990 w 2443161"/>
                <a:gd name="connsiteY8" fmla="*/ 847142 h 2842729"/>
                <a:gd name="connsiteX9" fmla="*/ 332184 w 2443161"/>
                <a:gd name="connsiteY9" fmla="*/ 847142 h 2842729"/>
                <a:gd name="connsiteX10" fmla="*/ 330814 w 2443161"/>
                <a:gd name="connsiteY10" fmla="*/ 969459 h 2842729"/>
                <a:gd name="connsiteX11" fmla="*/ 0 w 2443161"/>
                <a:gd name="connsiteY11" fmla="*/ 754615 h 2842729"/>
                <a:gd name="connsiteX0" fmla="*/ 0 w 2443161"/>
                <a:gd name="connsiteY0" fmla="*/ 710853 h 2842729"/>
                <a:gd name="connsiteX1" fmla="*/ 314681 w 2443161"/>
                <a:gd name="connsiteY1" fmla="*/ 447064 h 2842729"/>
                <a:gd name="connsiteX2" fmla="*/ 323433 w 2443161"/>
                <a:gd name="connsiteY2" fmla="*/ 581833 h 2842729"/>
                <a:gd name="connsiteX3" fmla="*/ 958990 w 2443161"/>
                <a:gd name="connsiteY3" fmla="*/ 585887 h 2842729"/>
                <a:gd name="connsiteX4" fmla="*/ 958990 w 2443161"/>
                <a:gd name="connsiteY4" fmla="*/ 0 h 2842729"/>
                <a:gd name="connsiteX5" fmla="*/ 2443161 w 2443161"/>
                <a:gd name="connsiteY5" fmla="*/ 0 h 2842729"/>
                <a:gd name="connsiteX6" fmla="*/ 2443161 w 2443161"/>
                <a:gd name="connsiteY6" fmla="*/ 2842729 h 2842729"/>
                <a:gd name="connsiteX7" fmla="*/ 958990 w 2443161"/>
                <a:gd name="connsiteY7" fmla="*/ 2842729 h 2842729"/>
                <a:gd name="connsiteX8" fmla="*/ 958990 w 2443161"/>
                <a:gd name="connsiteY8" fmla="*/ 847142 h 2842729"/>
                <a:gd name="connsiteX9" fmla="*/ 332184 w 2443161"/>
                <a:gd name="connsiteY9" fmla="*/ 847142 h 2842729"/>
                <a:gd name="connsiteX10" fmla="*/ 330814 w 2443161"/>
                <a:gd name="connsiteY10" fmla="*/ 969459 h 2842729"/>
                <a:gd name="connsiteX11" fmla="*/ 0 w 2443161"/>
                <a:gd name="connsiteY11" fmla="*/ 710853 h 2842729"/>
                <a:gd name="connsiteX0" fmla="*/ 0 w 2443161"/>
                <a:gd name="connsiteY0" fmla="*/ 710853 h 2842729"/>
                <a:gd name="connsiteX1" fmla="*/ 314681 w 2443161"/>
                <a:gd name="connsiteY1" fmla="*/ 447064 h 2842729"/>
                <a:gd name="connsiteX2" fmla="*/ 323433 w 2443161"/>
                <a:gd name="connsiteY2" fmla="*/ 581833 h 2842729"/>
                <a:gd name="connsiteX3" fmla="*/ 597257 w 2443161"/>
                <a:gd name="connsiteY3" fmla="*/ 585887 h 2842729"/>
                <a:gd name="connsiteX4" fmla="*/ 958990 w 2443161"/>
                <a:gd name="connsiteY4" fmla="*/ 0 h 2842729"/>
                <a:gd name="connsiteX5" fmla="*/ 2443161 w 2443161"/>
                <a:gd name="connsiteY5" fmla="*/ 0 h 2842729"/>
                <a:gd name="connsiteX6" fmla="*/ 2443161 w 2443161"/>
                <a:gd name="connsiteY6" fmla="*/ 2842729 h 2842729"/>
                <a:gd name="connsiteX7" fmla="*/ 958990 w 2443161"/>
                <a:gd name="connsiteY7" fmla="*/ 2842729 h 2842729"/>
                <a:gd name="connsiteX8" fmla="*/ 958990 w 2443161"/>
                <a:gd name="connsiteY8" fmla="*/ 847142 h 2842729"/>
                <a:gd name="connsiteX9" fmla="*/ 332184 w 2443161"/>
                <a:gd name="connsiteY9" fmla="*/ 847142 h 2842729"/>
                <a:gd name="connsiteX10" fmla="*/ 330814 w 2443161"/>
                <a:gd name="connsiteY10" fmla="*/ 969459 h 2842729"/>
                <a:gd name="connsiteX11" fmla="*/ 0 w 2443161"/>
                <a:gd name="connsiteY11" fmla="*/ 710853 h 2842729"/>
                <a:gd name="connsiteX0" fmla="*/ 0 w 2443161"/>
                <a:gd name="connsiteY0" fmla="*/ 710853 h 2842729"/>
                <a:gd name="connsiteX1" fmla="*/ 314681 w 2443161"/>
                <a:gd name="connsiteY1" fmla="*/ 447064 h 2842729"/>
                <a:gd name="connsiteX2" fmla="*/ 323433 w 2443161"/>
                <a:gd name="connsiteY2" fmla="*/ 581833 h 2842729"/>
                <a:gd name="connsiteX3" fmla="*/ 597257 w 2443161"/>
                <a:gd name="connsiteY3" fmla="*/ 585887 h 2842729"/>
                <a:gd name="connsiteX4" fmla="*/ 597257 w 2443161"/>
                <a:gd name="connsiteY4" fmla="*/ 10940 h 2842729"/>
                <a:gd name="connsiteX5" fmla="*/ 2443161 w 2443161"/>
                <a:gd name="connsiteY5" fmla="*/ 0 h 2842729"/>
                <a:gd name="connsiteX6" fmla="*/ 2443161 w 2443161"/>
                <a:gd name="connsiteY6" fmla="*/ 2842729 h 2842729"/>
                <a:gd name="connsiteX7" fmla="*/ 958990 w 2443161"/>
                <a:gd name="connsiteY7" fmla="*/ 2842729 h 2842729"/>
                <a:gd name="connsiteX8" fmla="*/ 958990 w 2443161"/>
                <a:gd name="connsiteY8" fmla="*/ 847142 h 2842729"/>
                <a:gd name="connsiteX9" fmla="*/ 332184 w 2443161"/>
                <a:gd name="connsiteY9" fmla="*/ 847142 h 2842729"/>
                <a:gd name="connsiteX10" fmla="*/ 330814 w 2443161"/>
                <a:gd name="connsiteY10" fmla="*/ 969459 h 2842729"/>
                <a:gd name="connsiteX11" fmla="*/ 0 w 2443161"/>
                <a:gd name="connsiteY11" fmla="*/ 710853 h 2842729"/>
                <a:gd name="connsiteX0" fmla="*/ 0 w 2443161"/>
                <a:gd name="connsiteY0" fmla="*/ 710853 h 2842729"/>
                <a:gd name="connsiteX1" fmla="*/ 314681 w 2443161"/>
                <a:gd name="connsiteY1" fmla="*/ 447064 h 2842729"/>
                <a:gd name="connsiteX2" fmla="*/ 323433 w 2443161"/>
                <a:gd name="connsiteY2" fmla="*/ 581833 h 2842729"/>
                <a:gd name="connsiteX3" fmla="*/ 597257 w 2443161"/>
                <a:gd name="connsiteY3" fmla="*/ 585887 h 2842729"/>
                <a:gd name="connsiteX4" fmla="*/ 597257 w 2443161"/>
                <a:gd name="connsiteY4" fmla="*/ 10940 h 2842729"/>
                <a:gd name="connsiteX5" fmla="*/ 2443161 w 2443161"/>
                <a:gd name="connsiteY5" fmla="*/ 0 h 2842729"/>
                <a:gd name="connsiteX6" fmla="*/ 2443161 w 2443161"/>
                <a:gd name="connsiteY6" fmla="*/ 2842729 h 2842729"/>
                <a:gd name="connsiteX7" fmla="*/ 958990 w 2443161"/>
                <a:gd name="connsiteY7" fmla="*/ 2842729 h 2842729"/>
                <a:gd name="connsiteX8" fmla="*/ 603091 w 2443161"/>
                <a:gd name="connsiteY8" fmla="*/ 841672 h 2842729"/>
                <a:gd name="connsiteX9" fmla="*/ 332184 w 2443161"/>
                <a:gd name="connsiteY9" fmla="*/ 847142 h 2842729"/>
                <a:gd name="connsiteX10" fmla="*/ 330814 w 2443161"/>
                <a:gd name="connsiteY10" fmla="*/ 969459 h 2842729"/>
                <a:gd name="connsiteX11" fmla="*/ 0 w 2443161"/>
                <a:gd name="connsiteY11" fmla="*/ 710853 h 2842729"/>
                <a:gd name="connsiteX0" fmla="*/ 0 w 2443161"/>
                <a:gd name="connsiteY0" fmla="*/ 710853 h 2842729"/>
                <a:gd name="connsiteX1" fmla="*/ 314681 w 2443161"/>
                <a:gd name="connsiteY1" fmla="*/ 447064 h 2842729"/>
                <a:gd name="connsiteX2" fmla="*/ 323433 w 2443161"/>
                <a:gd name="connsiteY2" fmla="*/ 581833 h 2842729"/>
                <a:gd name="connsiteX3" fmla="*/ 597257 w 2443161"/>
                <a:gd name="connsiteY3" fmla="*/ 585887 h 2842729"/>
                <a:gd name="connsiteX4" fmla="*/ 597257 w 2443161"/>
                <a:gd name="connsiteY4" fmla="*/ 10940 h 2842729"/>
                <a:gd name="connsiteX5" fmla="*/ 2443161 w 2443161"/>
                <a:gd name="connsiteY5" fmla="*/ 0 h 2842729"/>
                <a:gd name="connsiteX6" fmla="*/ 2443161 w 2443161"/>
                <a:gd name="connsiteY6" fmla="*/ 2842729 h 2842729"/>
                <a:gd name="connsiteX7" fmla="*/ 603091 w 2443161"/>
                <a:gd name="connsiteY7" fmla="*/ 2842729 h 2842729"/>
                <a:gd name="connsiteX8" fmla="*/ 603091 w 2443161"/>
                <a:gd name="connsiteY8" fmla="*/ 841672 h 2842729"/>
                <a:gd name="connsiteX9" fmla="*/ 332184 w 2443161"/>
                <a:gd name="connsiteY9" fmla="*/ 847142 h 2842729"/>
                <a:gd name="connsiteX10" fmla="*/ 330814 w 2443161"/>
                <a:gd name="connsiteY10" fmla="*/ 969459 h 2842729"/>
                <a:gd name="connsiteX11" fmla="*/ 0 w 2443161"/>
                <a:gd name="connsiteY11" fmla="*/ 710853 h 2842729"/>
                <a:gd name="connsiteX0" fmla="*/ 0 w 2443161"/>
                <a:gd name="connsiteY0" fmla="*/ 710853 h 2848199"/>
                <a:gd name="connsiteX1" fmla="*/ 314681 w 2443161"/>
                <a:gd name="connsiteY1" fmla="*/ 447064 h 2848199"/>
                <a:gd name="connsiteX2" fmla="*/ 323433 w 2443161"/>
                <a:gd name="connsiteY2" fmla="*/ 581833 h 2848199"/>
                <a:gd name="connsiteX3" fmla="*/ 597257 w 2443161"/>
                <a:gd name="connsiteY3" fmla="*/ 585887 h 2848199"/>
                <a:gd name="connsiteX4" fmla="*/ 597257 w 2443161"/>
                <a:gd name="connsiteY4" fmla="*/ 10940 h 2848199"/>
                <a:gd name="connsiteX5" fmla="*/ 2443161 w 2443161"/>
                <a:gd name="connsiteY5" fmla="*/ 0 h 2848199"/>
                <a:gd name="connsiteX6" fmla="*/ 2443161 w 2443161"/>
                <a:gd name="connsiteY6" fmla="*/ 2842729 h 2848199"/>
                <a:gd name="connsiteX7" fmla="*/ 568085 w 2443161"/>
                <a:gd name="connsiteY7" fmla="*/ 2848199 h 2848199"/>
                <a:gd name="connsiteX8" fmla="*/ 603091 w 2443161"/>
                <a:gd name="connsiteY8" fmla="*/ 841672 h 2848199"/>
                <a:gd name="connsiteX9" fmla="*/ 332184 w 2443161"/>
                <a:gd name="connsiteY9" fmla="*/ 847142 h 2848199"/>
                <a:gd name="connsiteX10" fmla="*/ 330814 w 2443161"/>
                <a:gd name="connsiteY10" fmla="*/ 969459 h 2848199"/>
                <a:gd name="connsiteX11" fmla="*/ 0 w 2443161"/>
                <a:gd name="connsiteY11" fmla="*/ 710853 h 2848199"/>
                <a:gd name="connsiteX0" fmla="*/ 0 w 2443161"/>
                <a:gd name="connsiteY0" fmla="*/ 710853 h 2859139"/>
                <a:gd name="connsiteX1" fmla="*/ 314681 w 2443161"/>
                <a:gd name="connsiteY1" fmla="*/ 447064 h 2859139"/>
                <a:gd name="connsiteX2" fmla="*/ 323433 w 2443161"/>
                <a:gd name="connsiteY2" fmla="*/ 581833 h 2859139"/>
                <a:gd name="connsiteX3" fmla="*/ 597257 w 2443161"/>
                <a:gd name="connsiteY3" fmla="*/ 585887 h 2859139"/>
                <a:gd name="connsiteX4" fmla="*/ 597257 w 2443161"/>
                <a:gd name="connsiteY4" fmla="*/ 10940 h 2859139"/>
                <a:gd name="connsiteX5" fmla="*/ 2443161 w 2443161"/>
                <a:gd name="connsiteY5" fmla="*/ 0 h 2859139"/>
                <a:gd name="connsiteX6" fmla="*/ 2443161 w 2443161"/>
                <a:gd name="connsiteY6" fmla="*/ 2842729 h 2859139"/>
                <a:gd name="connsiteX7" fmla="*/ 585588 w 2443161"/>
                <a:gd name="connsiteY7" fmla="*/ 2859139 h 2859139"/>
                <a:gd name="connsiteX8" fmla="*/ 603091 w 2443161"/>
                <a:gd name="connsiteY8" fmla="*/ 841672 h 2859139"/>
                <a:gd name="connsiteX9" fmla="*/ 332184 w 2443161"/>
                <a:gd name="connsiteY9" fmla="*/ 847142 h 2859139"/>
                <a:gd name="connsiteX10" fmla="*/ 330814 w 2443161"/>
                <a:gd name="connsiteY10" fmla="*/ 969459 h 2859139"/>
                <a:gd name="connsiteX11" fmla="*/ 0 w 2443161"/>
                <a:gd name="connsiteY11" fmla="*/ 710853 h 2859139"/>
                <a:gd name="connsiteX0" fmla="*/ 0 w 2443161"/>
                <a:gd name="connsiteY0" fmla="*/ 710853 h 2842729"/>
                <a:gd name="connsiteX1" fmla="*/ 314681 w 2443161"/>
                <a:gd name="connsiteY1" fmla="*/ 447064 h 2842729"/>
                <a:gd name="connsiteX2" fmla="*/ 323433 w 2443161"/>
                <a:gd name="connsiteY2" fmla="*/ 581833 h 2842729"/>
                <a:gd name="connsiteX3" fmla="*/ 597257 w 2443161"/>
                <a:gd name="connsiteY3" fmla="*/ 585887 h 2842729"/>
                <a:gd name="connsiteX4" fmla="*/ 597257 w 2443161"/>
                <a:gd name="connsiteY4" fmla="*/ 10940 h 2842729"/>
                <a:gd name="connsiteX5" fmla="*/ 2443161 w 2443161"/>
                <a:gd name="connsiteY5" fmla="*/ 0 h 2842729"/>
                <a:gd name="connsiteX6" fmla="*/ 2443161 w 2443161"/>
                <a:gd name="connsiteY6" fmla="*/ 2842729 h 2842729"/>
                <a:gd name="connsiteX7" fmla="*/ 585588 w 2443161"/>
                <a:gd name="connsiteY7" fmla="*/ 2837258 h 2842729"/>
                <a:gd name="connsiteX8" fmla="*/ 603091 w 2443161"/>
                <a:gd name="connsiteY8" fmla="*/ 841672 h 2842729"/>
                <a:gd name="connsiteX9" fmla="*/ 332184 w 2443161"/>
                <a:gd name="connsiteY9" fmla="*/ 847142 h 2842729"/>
                <a:gd name="connsiteX10" fmla="*/ 330814 w 2443161"/>
                <a:gd name="connsiteY10" fmla="*/ 969459 h 2842729"/>
                <a:gd name="connsiteX11" fmla="*/ 0 w 2443161"/>
                <a:gd name="connsiteY11" fmla="*/ 710853 h 2842729"/>
                <a:gd name="connsiteX0" fmla="*/ 0 w 2443161"/>
                <a:gd name="connsiteY0" fmla="*/ 710853 h 2842729"/>
                <a:gd name="connsiteX1" fmla="*/ 314681 w 2443161"/>
                <a:gd name="connsiteY1" fmla="*/ 447064 h 2842729"/>
                <a:gd name="connsiteX2" fmla="*/ 323433 w 2443161"/>
                <a:gd name="connsiteY2" fmla="*/ 581833 h 2842729"/>
                <a:gd name="connsiteX3" fmla="*/ 597257 w 2443161"/>
                <a:gd name="connsiteY3" fmla="*/ 585887 h 2842729"/>
                <a:gd name="connsiteX4" fmla="*/ 597257 w 2443161"/>
                <a:gd name="connsiteY4" fmla="*/ 10940 h 2842729"/>
                <a:gd name="connsiteX5" fmla="*/ 2443161 w 2443161"/>
                <a:gd name="connsiteY5" fmla="*/ 0 h 2842729"/>
                <a:gd name="connsiteX6" fmla="*/ 2443161 w 2443161"/>
                <a:gd name="connsiteY6" fmla="*/ 2842729 h 2842729"/>
                <a:gd name="connsiteX7" fmla="*/ 603091 w 2443161"/>
                <a:gd name="connsiteY7" fmla="*/ 2837258 h 2842729"/>
                <a:gd name="connsiteX8" fmla="*/ 603091 w 2443161"/>
                <a:gd name="connsiteY8" fmla="*/ 841672 h 2842729"/>
                <a:gd name="connsiteX9" fmla="*/ 332184 w 2443161"/>
                <a:gd name="connsiteY9" fmla="*/ 847142 h 2842729"/>
                <a:gd name="connsiteX10" fmla="*/ 330814 w 2443161"/>
                <a:gd name="connsiteY10" fmla="*/ 969459 h 2842729"/>
                <a:gd name="connsiteX11" fmla="*/ 0 w 2443161"/>
                <a:gd name="connsiteY11" fmla="*/ 710853 h 28427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443161" h="2842729">
                  <a:moveTo>
                    <a:pt x="0" y="710853"/>
                  </a:moveTo>
                  <a:lnTo>
                    <a:pt x="314681" y="447064"/>
                  </a:lnTo>
                  <a:lnTo>
                    <a:pt x="323433" y="581833"/>
                  </a:lnTo>
                  <a:lnTo>
                    <a:pt x="597257" y="585887"/>
                  </a:lnTo>
                  <a:lnTo>
                    <a:pt x="597257" y="10940"/>
                  </a:lnTo>
                  <a:lnTo>
                    <a:pt x="2443161" y="0"/>
                  </a:lnTo>
                  <a:lnTo>
                    <a:pt x="2443161" y="2842729"/>
                  </a:lnTo>
                  <a:lnTo>
                    <a:pt x="603091" y="2837258"/>
                  </a:lnTo>
                  <a:lnTo>
                    <a:pt x="603091" y="841672"/>
                  </a:lnTo>
                  <a:lnTo>
                    <a:pt x="332184" y="847142"/>
                  </a:lnTo>
                  <a:cubicBezTo>
                    <a:pt x="331727" y="887914"/>
                    <a:pt x="331271" y="928687"/>
                    <a:pt x="330814" y="969459"/>
                  </a:cubicBezTo>
                  <a:lnTo>
                    <a:pt x="0" y="710853"/>
                  </a:lnTo>
                  <a:close/>
                </a:path>
              </a:pathLst>
            </a:custGeom>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buFont typeface="Wingdings" charset="0"/>
                <a:buNone/>
                <a:defRPr/>
              </a:pPr>
              <a:endParaRPr lang="en-US" dirty="0"/>
            </a:p>
          </p:txBody>
        </p:sp>
        <p:sp>
          <p:nvSpPr>
            <p:cNvPr id="5" name="TextBox 4"/>
            <p:cNvSpPr txBox="1"/>
            <p:nvPr/>
          </p:nvSpPr>
          <p:spPr>
            <a:xfrm>
              <a:off x="6826062" y="1072618"/>
              <a:ext cx="2317158" cy="3470319"/>
            </a:xfrm>
            <a:prstGeom prst="rect">
              <a:avLst/>
            </a:prstGeom>
            <a:noFill/>
            <a:ln>
              <a:noFill/>
            </a:ln>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a:buFont typeface="Wingdings" charset="0"/>
                <a:buNone/>
                <a:defRPr/>
              </a:pPr>
              <a:r>
                <a:rPr lang="ru-RU" sz="1600" b="1" dirty="0" smtClean="0">
                  <a:solidFill>
                    <a:schemeClr val="bg1"/>
                  </a:solidFill>
                </a:rPr>
                <a:t>При использовании </a:t>
              </a:r>
              <a:r>
                <a:rPr lang="en-US" sz="1600" b="1" dirty="0" smtClean="0">
                  <a:solidFill>
                    <a:schemeClr val="bg1"/>
                  </a:solidFill>
                </a:rPr>
                <a:t>EMC </a:t>
              </a:r>
              <a:r>
                <a:rPr lang="en-US" sz="1600" b="1" dirty="0">
                  <a:solidFill>
                    <a:schemeClr val="bg1"/>
                  </a:solidFill>
                </a:rPr>
                <a:t>FAST VP, </a:t>
              </a:r>
              <a:r>
                <a:rPr lang="ru-RU" sz="1600" b="1" dirty="0" smtClean="0">
                  <a:solidFill>
                    <a:schemeClr val="bg1"/>
                  </a:solidFill>
                </a:rPr>
                <a:t>используется</a:t>
              </a:r>
              <a:r>
                <a:rPr lang="en-US" sz="1600" b="1" dirty="0" smtClean="0">
                  <a:solidFill>
                    <a:schemeClr val="bg1"/>
                  </a:solidFill>
                </a:rPr>
                <a:t> </a:t>
              </a:r>
              <a:r>
                <a:rPr lang="en-US" sz="1600" b="1" dirty="0">
                  <a:solidFill>
                    <a:schemeClr val="bg1"/>
                  </a:solidFill>
                </a:rPr>
                <a:t>SDRS, </a:t>
              </a:r>
              <a:r>
                <a:rPr lang="ru-RU" sz="1600" b="1" dirty="0" smtClean="0">
                  <a:solidFill>
                    <a:schemeClr val="bg1"/>
                  </a:solidFill>
                </a:rPr>
                <a:t>но выключаются</a:t>
              </a:r>
              <a:r>
                <a:rPr lang="en-US" sz="1600" b="1" dirty="0" smtClean="0">
                  <a:solidFill>
                    <a:schemeClr val="bg1"/>
                  </a:solidFill>
                </a:rPr>
                <a:t> </a:t>
              </a:r>
              <a:r>
                <a:rPr lang="en-US" sz="1600" b="1" dirty="0">
                  <a:solidFill>
                    <a:schemeClr val="bg1"/>
                  </a:solidFill>
                </a:rPr>
                <a:t>I/O </a:t>
              </a:r>
              <a:r>
                <a:rPr lang="ru-RU" sz="1600" b="1" dirty="0" smtClean="0">
                  <a:solidFill>
                    <a:schemeClr val="bg1"/>
                  </a:solidFill>
                </a:rPr>
                <a:t>метрики</a:t>
              </a:r>
              <a:r>
                <a:rPr lang="en-US" sz="1600" b="1" dirty="0" smtClean="0">
                  <a:solidFill>
                    <a:schemeClr val="bg1"/>
                  </a:solidFill>
                </a:rPr>
                <a:t>.</a:t>
              </a:r>
              <a:endParaRPr lang="en-US" sz="1600" b="1" dirty="0">
                <a:solidFill>
                  <a:schemeClr val="bg1"/>
                </a:solidFill>
              </a:endParaRPr>
            </a:p>
            <a:p>
              <a:pPr>
                <a:buFont typeface="Wingdings" charset="0"/>
                <a:buNone/>
                <a:defRPr/>
              </a:pPr>
              <a:endParaRPr lang="en-US" sz="1000" dirty="0">
                <a:solidFill>
                  <a:schemeClr val="bg1"/>
                </a:solidFill>
              </a:endParaRPr>
            </a:p>
            <a:p>
              <a:pPr>
                <a:buFont typeface="Wingdings" charset="0"/>
                <a:buNone/>
                <a:defRPr/>
              </a:pPr>
              <a:r>
                <a:rPr lang="ru-RU" sz="1200" dirty="0" smtClean="0">
                  <a:solidFill>
                    <a:schemeClr val="bg1"/>
                  </a:solidFill>
                </a:rPr>
                <a:t>Эта комбинация даст вам упрощение управления </a:t>
              </a:r>
              <a:r>
                <a:rPr lang="en-US" sz="1200" dirty="0" smtClean="0">
                  <a:solidFill>
                    <a:schemeClr val="bg1"/>
                  </a:solidFill>
                </a:rPr>
                <a:t>SDRS</a:t>
              </a:r>
              <a:r>
                <a:rPr lang="ru-RU" sz="1200" dirty="0" smtClean="0">
                  <a:solidFill>
                    <a:schemeClr val="bg1"/>
                  </a:solidFill>
                </a:rPr>
                <a:t> при автоматическом </a:t>
              </a:r>
              <a:r>
                <a:rPr lang="en-US" sz="1200" dirty="0" smtClean="0">
                  <a:solidFill>
                    <a:schemeClr val="bg1"/>
                  </a:solidFill>
                </a:rPr>
                <a:t> </a:t>
              </a:r>
              <a:r>
                <a:rPr lang="ru-RU" sz="1200" dirty="0" smtClean="0">
                  <a:solidFill>
                    <a:schemeClr val="bg1"/>
                  </a:solidFill>
                </a:rPr>
                <a:t>расположении и пространственной  балансировке добавляя</a:t>
              </a:r>
              <a:r>
                <a:rPr lang="en-US" sz="1200" dirty="0" smtClean="0">
                  <a:solidFill>
                    <a:schemeClr val="bg1"/>
                  </a:solidFill>
                </a:rPr>
                <a:t>:</a:t>
              </a:r>
              <a:endParaRPr lang="en-US" sz="1200" dirty="0">
                <a:solidFill>
                  <a:schemeClr val="bg1"/>
                </a:solidFill>
              </a:endParaRPr>
            </a:p>
            <a:p>
              <a:pPr>
                <a:buFont typeface="Wingdings" charset="0"/>
                <a:buNone/>
                <a:defRPr/>
              </a:pPr>
              <a:endParaRPr lang="en-US" sz="1200" dirty="0">
                <a:solidFill>
                  <a:schemeClr val="bg1"/>
                </a:solidFill>
              </a:endParaRPr>
            </a:p>
            <a:p>
              <a:pPr>
                <a:buFont typeface="Wingdings" charset="0"/>
                <a:buNone/>
                <a:defRPr/>
              </a:pPr>
              <a:r>
                <a:rPr lang="ru-RU" sz="1200" b="1" dirty="0" smtClean="0">
                  <a:solidFill>
                    <a:schemeClr val="bg1"/>
                  </a:solidFill>
                </a:rPr>
                <a:t>Удобства экономичности и производительности автоматического </a:t>
              </a:r>
              <a:r>
                <a:rPr lang="ru-RU" sz="1200" b="1" dirty="0" err="1" smtClean="0">
                  <a:solidFill>
                    <a:schemeClr val="bg1"/>
                  </a:solidFill>
                </a:rPr>
                <a:t>тиринга</a:t>
              </a:r>
              <a:r>
                <a:rPr lang="ru-RU" sz="1200" b="1" dirty="0" smtClean="0">
                  <a:solidFill>
                    <a:schemeClr val="bg1"/>
                  </a:solidFill>
                </a:rPr>
                <a:t> меж</a:t>
              </a:r>
              <a:r>
                <a:rPr lang="en-US" sz="1200" dirty="0" smtClean="0">
                  <a:solidFill>
                    <a:schemeClr val="bg1"/>
                  </a:solidFill>
                </a:rPr>
                <a:t> </a:t>
              </a:r>
              <a:r>
                <a:rPr lang="en-US" sz="1200" dirty="0">
                  <a:solidFill>
                    <a:schemeClr val="bg1"/>
                  </a:solidFill>
                </a:rPr>
                <a:t>SSD, FC, SAS, </a:t>
              </a:r>
              <a:r>
                <a:rPr lang="en-US" sz="1200" dirty="0" smtClean="0">
                  <a:solidFill>
                    <a:schemeClr val="bg1"/>
                  </a:solidFill>
                </a:rPr>
                <a:t>SATA</a:t>
              </a:r>
              <a:r>
                <a:rPr lang="ru-RU" sz="1200" dirty="0" smtClean="0">
                  <a:solidFill>
                    <a:schemeClr val="bg1"/>
                  </a:solidFill>
                </a:rPr>
                <a:t> при </a:t>
              </a:r>
              <a:r>
                <a:rPr lang="en-US" sz="1200" b="1" dirty="0" smtClean="0">
                  <a:solidFill>
                    <a:schemeClr val="bg1"/>
                  </a:solidFill>
                </a:rPr>
                <a:t>10x</a:t>
              </a:r>
              <a:r>
                <a:rPr lang="en-US" sz="1200" dirty="0" smtClean="0">
                  <a:solidFill>
                    <a:schemeClr val="bg1"/>
                  </a:solidFill>
                </a:rPr>
                <a:t> </a:t>
              </a:r>
              <a:r>
                <a:rPr lang="en-US" sz="1200" dirty="0">
                  <a:solidFill>
                    <a:schemeClr val="bg1"/>
                  </a:solidFill>
                </a:rPr>
                <a:t>(VNX) </a:t>
              </a:r>
              <a:r>
                <a:rPr lang="ru-RU" sz="1200" dirty="0" smtClean="0">
                  <a:solidFill>
                    <a:schemeClr val="bg1"/>
                  </a:solidFill>
                </a:rPr>
                <a:t>и</a:t>
              </a:r>
              <a:r>
                <a:rPr lang="en-US" sz="1200" dirty="0" smtClean="0">
                  <a:solidFill>
                    <a:schemeClr val="bg1"/>
                  </a:solidFill>
                </a:rPr>
                <a:t> </a:t>
              </a:r>
              <a:r>
                <a:rPr lang="en-US" sz="1200" b="1" dirty="0">
                  <a:solidFill>
                    <a:schemeClr val="bg1"/>
                  </a:solidFill>
                </a:rPr>
                <a:t>100x</a:t>
              </a:r>
              <a:r>
                <a:rPr lang="en-US" sz="1200" dirty="0">
                  <a:solidFill>
                    <a:schemeClr val="bg1"/>
                  </a:solidFill>
                </a:rPr>
                <a:t> (VMAX) </a:t>
              </a:r>
              <a:r>
                <a:rPr lang="ru-RU" sz="1200" b="1" dirty="0" smtClean="0">
                  <a:solidFill>
                    <a:schemeClr val="bg1"/>
                  </a:solidFill>
                </a:rPr>
                <a:t>большей гранулярности </a:t>
              </a:r>
              <a:r>
                <a:rPr lang="en-US" sz="1200" dirty="0" smtClean="0">
                  <a:solidFill>
                    <a:schemeClr val="bg1"/>
                  </a:solidFill>
                </a:rPr>
                <a:t>(</a:t>
              </a:r>
              <a:r>
                <a:rPr lang="ru-RU" sz="1200" dirty="0" smtClean="0">
                  <a:solidFill>
                    <a:schemeClr val="bg1"/>
                  </a:solidFill>
                </a:rPr>
                <a:t>внутри</a:t>
              </a:r>
              <a:r>
                <a:rPr lang="en-US" sz="1200" dirty="0" smtClean="0">
                  <a:solidFill>
                    <a:schemeClr val="bg1"/>
                  </a:solidFill>
                </a:rPr>
                <a:t> </a:t>
              </a:r>
              <a:r>
                <a:rPr lang="en-US" sz="1200" dirty="0">
                  <a:solidFill>
                    <a:schemeClr val="bg1"/>
                  </a:solidFill>
                </a:rPr>
                <a:t>VMDK)</a:t>
              </a:r>
            </a:p>
          </p:txBody>
        </p:sp>
      </p:gr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Rounded Rectangle 75"/>
          <p:cNvSpPr/>
          <p:nvPr/>
        </p:nvSpPr>
        <p:spPr bwMode="auto">
          <a:xfrm>
            <a:off x="6400803" y="1177504"/>
            <a:ext cx="2444317" cy="1488489"/>
          </a:xfrm>
          <a:prstGeom prst="roundRect">
            <a:avLst>
              <a:gd name="adj" fmla="val 8914"/>
            </a:avLst>
          </a:prstGeom>
          <a:gradFill>
            <a:gsLst>
              <a:gs pos="0">
                <a:srgbClr val="666666">
                  <a:alpha val="89000"/>
                </a:srgbClr>
              </a:gs>
              <a:gs pos="100000">
                <a:srgbClr val="ADADAD"/>
              </a:gs>
            </a:gsLst>
          </a:gradFill>
          <a:ln w="12700">
            <a:solidFill>
              <a:srgbClr val="A6A6A6"/>
            </a:solidFill>
            <a:headEnd type="none" w="med" len="med"/>
            <a:tailEnd type="none" w="med" len="med"/>
          </a:ln>
          <a:effectLst>
            <a:outerShdw blurRad="50800" dist="25400" dir="5400000" sx="99000" sy="99000" algn="t" rotWithShape="0">
              <a:prstClr val="black">
                <a:alpha val="40000"/>
              </a:prstClr>
            </a:outerShdw>
          </a:effectLst>
          <a:scene3d>
            <a:camera prst="orthographicFront"/>
            <a:lightRig rig="threePt" dir="t"/>
          </a:scene3d>
          <a:sp3d>
            <a:bevelT w="31750" h="12700"/>
          </a:sp3d>
        </p:spPr>
        <p:style>
          <a:lnRef idx="1">
            <a:schemeClr val="accent4"/>
          </a:lnRef>
          <a:fillRef idx="3">
            <a:schemeClr val="accent4"/>
          </a:fillRef>
          <a:effectRef idx="2">
            <a:schemeClr val="accent4"/>
          </a:effectRef>
          <a:fontRef idx="minor">
            <a:schemeClr val="lt1"/>
          </a:fontRef>
        </p:style>
        <p:txBody>
          <a:bodyPr anchor="ctr"/>
          <a:lstStyle/>
          <a:p>
            <a:pPr>
              <a:buFont typeface="Wingdings" charset="0"/>
              <a:buNone/>
              <a:defRPr/>
            </a:pPr>
            <a:endParaRPr lang="en-US" sz="1600" dirty="0">
              <a:solidFill>
                <a:srgbClr val="FFFFFF"/>
              </a:solidFill>
            </a:endParaRPr>
          </a:p>
        </p:txBody>
      </p:sp>
      <p:sp>
        <p:nvSpPr>
          <p:cNvPr id="74" name="Rounded Rectangle 73"/>
          <p:cNvSpPr/>
          <p:nvPr/>
        </p:nvSpPr>
        <p:spPr bwMode="auto">
          <a:xfrm>
            <a:off x="3476625" y="1177504"/>
            <a:ext cx="2446259" cy="1488489"/>
          </a:xfrm>
          <a:prstGeom prst="roundRect">
            <a:avLst>
              <a:gd name="adj" fmla="val 8914"/>
            </a:avLst>
          </a:prstGeom>
          <a:gradFill>
            <a:gsLst>
              <a:gs pos="0">
                <a:srgbClr val="666666">
                  <a:alpha val="89000"/>
                </a:srgbClr>
              </a:gs>
              <a:gs pos="100000">
                <a:srgbClr val="ADADAD"/>
              </a:gs>
            </a:gsLst>
          </a:gradFill>
          <a:ln w="12700">
            <a:solidFill>
              <a:srgbClr val="A6A6A6"/>
            </a:solidFill>
            <a:headEnd type="none" w="med" len="med"/>
            <a:tailEnd type="none" w="med" len="med"/>
          </a:ln>
          <a:effectLst>
            <a:outerShdw blurRad="50800" dist="25400" dir="5400000" sx="99000" sy="99000" algn="t" rotWithShape="0">
              <a:prstClr val="black">
                <a:alpha val="40000"/>
              </a:prstClr>
            </a:outerShdw>
          </a:effectLst>
          <a:scene3d>
            <a:camera prst="orthographicFront"/>
            <a:lightRig rig="threePt" dir="t"/>
          </a:scene3d>
          <a:sp3d>
            <a:bevelT w="31750" h="12700"/>
          </a:sp3d>
        </p:spPr>
        <p:style>
          <a:lnRef idx="1">
            <a:schemeClr val="accent4"/>
          </a:lnRef>
          <a:fillRef idx="3">
            <a:schemeClr val="accent4"/>
          </a:fillRef>
          <a:effectRef idx="2">
            <a:schemeClr val="accent4"/>
          </a:effectRef>
          <a:fontRef idx="minor">
            <a:schemeClr val="lt1"/>
          </a:fontRef>
        </p:style>
        <p:txBody>
          <a:bodyPr anchor="ctr"/>
          <a:lstStyle/>
          <a:p>
            <a:pPr>
              <a:buFont typeface="Wingdings" charset="0"/>
              <a:buNone/>
              <a:defRPr/>
            </a:pPr>
            <a:endParaRPr lang="en-US" sz="1600" dirty="0">
              <a:solidFill>
                <a:srgbClr val="FFFFFF"/>
              </a:solidFill>
            </a:endParaRPr>
          </a:p>
        </p:txBody>
      </p:sp>
      <p:sp>
        <p:nvSpPr>
          <p:cNvPr id="68" name="Rounded Rectangle 67"/>
          <p:cNvSpPr/>
          <p:nvPr/>
        </p:nvSpPr>
        <p:spPr bwMode="auto">
          <a:xfrm>
            <a:off x="254494" y="1177504"/>
            <a:ext cx="2520604" cy="1488489"/>
          </a:xfrm>
          <a:prstGeom prst="roundRect">
            <a:avLst>
              <a:gd name="adj" fmla="val 8914"/>
            </a:avLst>
          </a:prstGeom>
          <a:gradFill>
            <a:gsLst>
              <a:gs pos="0">
                <a:srgbClr val="666666">
                  <a:alpha val="89000"/>
                </a:srgbClr>
              </a:gs>
              <a:gs pos="100000">
                <a:srgbClr val="ADADAD"/>
              </a:gs>
            </a:gsLst>
          </a:gradFill>
          <a:ln w="12700">
            <a:solidFill>
              <a:srgbClr val="A6A6A6"/>
            </a:solidFill>
            <a:headEnd type="none" w="med" len="med"/>
            <a:tailEnd type="none" w="med" len="med"/>
          </a:ln>
          <a:effectLst>
            <a:outerShdw blurRad="50800" dist="25400" dir="5400000" sx="99000" sy="99000" algn="t" rotWithShape="0">
              <a:prstClr val="black">
                <a:alpha val="40000"/>
              </a:prstClr>
            </a:outerShdw>
          </a:effectLst>
          <a:scene3d>
            <a:camera prst="orthographicFront"/>
            <a:lightRig rig="threePt" dir="t"/>
          </a:scene3d>
          <a:sp3d>
            <a:bevelT w="31750" h="12700"/>
          </a:sp3d>
        </p:spPr>
        <p:style>
          <a:lnRef idx="1">
            <a:schemeClr val="accent4"/>
          </a:lnRef>
          <a:fillRef idx="3">
            <a:schemeClr val="accent4"/>
          </a:fillRef>
          <a:effectRef idx="2">
            <a:schemeClr val="accent4"/>
          </a:effectRef>
          <a:fontRef idx="minor">
            <a:schemeClr val="lt1"/>
          </a:fontRef>
        </p:style>
        <p:txBody>
          <a:bodyPr anchor="ctr"/>
          <a:lstStyle/>
          <a:p>
            <a:pPr>
              <a:buFont typeface="Wingdings" charset="0"/>
              <a:buNone/>
              <a:defRPr/>
            </a:pPr>
            <a:endParaRPr lang="en-US" sz="1600" dirty="0">
              <a:solidFill>
                <a:srgbClr val="FFFFFF"/>
              </a:solidFill>
            </a:endParaRPr>
          </a:p>
        </p:txBody>
      </p:sp>
      <p:sp>
        <p:nvSpPr>
          <p:cNvPr id="43019" name="Title 1"/>
          <p:cNvSpPr>
            <a:spLocks noGrp="1"/>
          </p:cNvSpPr>
          <p:nvPr>
            <p:ph type="title"/>
          </p:nvPr>
        </p:nvSpPr>
        <p:spPr>
          <a:xfrm>
            <a:off x="346075" y="415925"/>
            <a:ext cx="8683625" cy="387350"/>
          </a:xfrm>
        </p:spPr>
        <p:txBody>
          <a:bodyPr/>
          <a:lstStyle/>
          <a:p>
            <a:r>
              <a:rPr lang="en-IE" sz="2800" dirty="0" smtClean="0"/>
              <a:t>Storage DRS – Affinity/Anti-Affinity</a:t>
            </a:r>
            <a:endParaRPr lang="en-US" sz="2800" dirty="0" smtClean="0"/>
          </a:p>
        </p:txBody>
      </p:sp>
      <p:sp>
        <p:nvSpPr>
          <p:cNvPr id="12" name="Content Placeholder 11"/>
          <p:cNvSpPr>
            <a:spLocks noGrp="1"/>
          </p:cNvSpPr>
          <p:nvPr>
            <p:ph sz="quarter" idx="10"/>
          </p:nvPr>
        </p:nvSpPr>
        <p:spPr>
          <a:xfrm>
            <a:off x="260350" y="3155950"/>
            <a:ext cx="2609850" cy="3119438"/>
          </a:xfrm>
        </p:spPr>
        <p:txBody>
          <a:bodyPr/>
          <a:lstStyle/>
          <a:p>
            <a:r>
              <a:rPr lang="ru-RU" sz="1600" dirty="0" smtClean="0"/>
              <a:t>Держит</a:t>
            </a:r>
            <a:r>
              <a:rPr lang="en-US" sz="1600" dirty="0" smtClean="0"/>
              <a:t> VMDK </a:t>
            </a:r>
            <a:r>
              <a:rPr lang="ru-RU" sz="1600" dirty="0" smtClean="0"/>
              <a:t>машины вместе на одной </a:t>
            </a:r>
            <a:r>
              <a:rPr lang="en-US" sz="1600" dirty="0" err="1" smtClean="0"/>
              <a:t>datastore</a:t>
            </a:r>
            <a:endParaRPr lang="en-US" sz="1600" dirty="0" smtClean="0"/>
          </a:p>
          <a:p>
            <a:r>
              <a:rPr lang="ru-RU" sz="1600" dirty="0" smtClean="0"/>
              <a:t>Увеличивает </a:t>
            </a:r>
            <a:r>
              <a:rPr lang="en-US" sz="1600" dirty="0" smtClean="0"/>
              <a:t>VM </a:t>
            </a:r>
            <a:r>
              <a:rPr lang="ru-RU" sz="1600" dirty="0" smtClean="0"/>
              <a:t>доступность</a:t>
            </a:r>
            <a:r>
              <a:rPr lang="en-US" sz="1600" dirty="0" smtClean="0"/>
              <a:t> VM </a:t>
            </a:r>
            <a:r>
              <a:rPr lang="ru-RU" sz="1600" dirty="0" smtClean="0"/>
              <a:t>при необходимости наличия всех дисков для работы</a:t>
            </a:r>
            <a:endParaRPr lang="en-US" sz="1600" dirty="0" smtClean="0"/>
          </a:p>
          <a:p>
            <a:r>
              <a:rPr lang="ru-RU" sz="1600" b="1" dirty="0" smtClean="0"/>
              <a:t>Включен по умолчанию для всех </a:t>
            </a:r>
            <a:r>
              <a:rPr lang="en-US" sz="1600" b="1" dirty="0" smtClean="0"/>
              <a:t>VMs</a:t>
            </a:r>
          </a:p>
        </p:txBody>
      </p:sp>
      <p:sp>
        <p:nvSpPr>
          <p:cNvPr id="75" name="Content Placeholder 11"/>
          <p:cNvSpPr>
            <a:spLocks noGrp="1"/>
          </p:cNvSpPr>
          <p:nvPr>
            <p:ph sz="quarter" idx="11"/>
          </p:nvPr>
        </p:nvSpPr>
        <p:spPr>
          <a:xfrm>
            <a:off x="3313113" y="3187700"/>
            <a:ext cx="2652712" cy="3119438"/>
          </a:xfrm>
        </p:spPr>
        <p:txBody>
          <a:bodyPr/>
          <a:lstStyle/>
          <a:p>
            <a:r>
              <a:rPr lang="ru-RU" sz="1600" dirty="0" smtClean="0"/>
              <a:t>Держит </a:t>
            </a:r>
            <a:r>
              <a:rPr lang="en-US" sz="1600" dirty="0" smtClean="0"/>
              <a:t> VMDK </a:t>
            </a:r>
            <a:r>
              <a:rPr lang="ru-RU" sz="1600" dirty="0" smtClean="0"/>
              <a:t>машины на разных</a:t>
            </a:r>
            <a:r>
              <a:rPr lang="en-US" sz="1600" dirty="0" smtClean="0"/>
              <a:t> </a:t>
            </a:r>
            <a:r>
              <a:rPr lang="en-US" sz="1600" dirty="0" err="1" smtClean="0"/>
              <a:t>datastores</a:t>
            </a:r>
            <a:endParaRPr lang="en-US" sz="1600" dirty="0" smtClean="0"/>
          </a:p>
          <a:p>
            <a:r>
              <a:rPr lang="ru-RU" sz="1600" b="1" dirty="0" smtClean="0"/>
              <a:t>Полезно для разграничения журналов и данных </a:t>
            </a:r>
            <a:r>
              <a:rPr lang="en-US" sz="1600" b="1" dirty="0" smtClean="0"/>
              <a:t>VM</a:t>
            </a:r>
            <a:r>
              <a:rPr lang="ru-RU" sz="1600" b="1" dirty="0" smtClean="0"/>
              <a:t> баз данных</a:t>
            </a:r>
            <a:endParaRPr lang="en-US" sz="1600" b="1" dirty="0" smtClean="0"/>
          </a:p>
          <a:p>
            <a:r>
              <a:rPr lang="ru-RU" sz="1600" dirty="0" smtClean="0"/>
              <a:t>Можно выбрать все или часть дисков </a:t>
            </a:r>
            <a:r>
              <a:rPr lang="en-US" sz="1600" dirty="0" smtClean="0"/>
              <a:t>VM</a:t>
            </a:r>
          </a:p>
        </p:txBody>
      </p:sp>
      <p:sp>
        <p:nvSpPr>
          <p:cNvPr id="77" name="Content Placeholder 11"/>
          <p:cNvSpPr>
            <a:spLocks noGrp="1"/>
          </p:cNvSpPr>
          <p:nvPr>
            <p:ph sz="half" idx="4294967295"/>
          </p:nvPr>
        </p:nvSpPr>
        <p:spPr>
          <a:xfrm>
            <a:off x="6532563" y="3141663"/>
            <a:ext cx="2611437" cy="3119437"/>
          </a:xfrm>
          <a:prstGeom prst="rect">
            <a:avLst/>
          </a:prstGeom>
        </p:spPr>
        <p:txBody>
          <a:bodyPr/>
          <a:lstStyle/>
          <a:p>
            <a:r>
              <a:rPr lang="ru-RU" sz="1600" dirty="0" smtClean="0"/>
              <a:t>Держит  машины на разных </a:t>
            </a:r>
            <a:r>
              <a:rPr lang="en-US" sz="1600" dirty="0" err="1" smtClean="0"/>
              <a:t>datastores</a:t>
            </a:r>
            <a:endParaRPr lang="en-US" sz="1600" dirty="0" smtClean="0"/>
          </a:p>
          <a:p>
            <a:r>
              <a:rPr lang="ru-RU" sz="1600" dirty="0" err="1" smtClean="0"/>
              <a:t>Похожен</a:t>
            </a:r>
            <a:r>
              <a:rPr lang="ru-RU" sz="1600" dirty="0" smtClean="0"/>
              <a:t> на </a:t>
            </a:r>
            <a:r>
              <a:rPr lang="en-US" sz="1600" dirty="0" smtClean="0"/>
              <a:t>DRS anti-affinity </a:t>
            </a:r>
            <a:r>
              <a:rPr lang="ru-RU" sz="1600" dirty="0" smtClean="0"/>
              <a:t>правило</a:t>
            </a:r>
            <a:endParaRPr lang="en-US" sz="1600" dirty="0" smtClean="0"/>
          </a:p>
          <a:p>
            <a:r>
              <a:rPr lang="ru-RU" sz="1600" b="1" dirty="0" smtClean="0"/>
              <a:t>Увеличивает доступность части резервных машин</a:t>
            </a:r>
            <a:endParaRPr lang="en-US" sz="1600" b="1" dirty="0" smtClean="0"/>
          </a:p>
        </p:txBody>
      </p:sp>
      <p:pic>
        <p:nvPicPr>
          <p:cNvPr id="46137" name="Picture 13" descr="ICON_Storage_1up_Q308.png"/>
          <p:cNvPicPr>
            <a:picLocks noChangeAspect="1"/>
          </p:cNvPicPr>
          <p:nvPr/>
        </p:nvPicPr>
        <p:blipFill>
          <a:blip r:embed="rId3" cstate="print"/>
          <a:srcRect/>
          <a:stretch>
            <a:fillRect/>
          </a:stretch>
        </p:blipFill>
        <p:spPr bwMode="auto">
          <a:xfrm>
            <a:off x="387350" y="1512888"/>
            <a:ext cx="684213" cy="1085850"/>
          </a:xfrm>
          <a:prstGeom prst="rect">
            <a:avLst/>
          </a:prstGeom>
          <a:noFill/>
          <a:ln w="9525">
            <a:noFill/>
            <a:miter lim="800000"/>
            <a:headEnd/>
            <a:tailEnd/>
          </a:ln>
        </p:spPr>
      </p:pic>
      <p:pic>
        <p:nvPicPr>
          <p:cNvPr id="46138" name="Picture 17" descr="ICON_VM_basic_flat_R2_Q408.png"/>
          <p:cNvPicPr>
            <a:picLocks noChangeAspect="1"/>
          </p:cNvPicPr>
          <p:nvPr/>
        </p:nvPicPr>
        <p:blipFill>
          <a:blip r:embed="rId4" cstate="print"/>
          <a:srcRect/>
          <a:stretch>
            <a:fillRect/>
          </a:stretch>
        </p:blipFill>
        <p:spPr bwMode="auto">
          <a:xfrm>
            <a:off x="428625" y="1560513"/>
            <a:ext cx="212725" cy="228600"/>
          </a:xfrm>
          <a:prstGeom prst="rect">
            <a:avLst/>
          </a:prstGeom>
          <a:noFill/>
          <a:ln w="9525">
            <a:noFill/>
            <a:miter lim="800000"/>
            <a:headEnd/>
            <a:tailEnd/>
          </a:ln>
        </p:spPr>
      </p:pic>
      <p:pic>
        <p:nvPicPr>
          <p:cNvPr id="46139" name="Picture 17" descr="ICON_VM_basic_flat_R2_Q408.png"/>
          <p:cNvPicPr>
            <a:picLocks noChangeAspect="1"/>
          </p:cNvPicPr>
          <p:nvPr/>
        </p:nvPicPr>
        <p:blipFill>
          <a:blip r:embed="rId4" cstate="print"/>
          <a:srcRect/>
          <a:stretch>
            <a:fillRect/>
          </a:stretch>
        </p:blipFill>
        <p:spPr bwMode="auto">
          <a:xfrm>
            <a:off x="809625" y="1836738"/>
            <a:ext cx="212725" cy="228600"/>
          </a:xfrm>
          <a:prstGeom prst="rect">
            <a:avLst/>
          </a:prstGeom>
          <a:noFill/>
          <a:ln w="9525">
            <a:noFill/>
            <a:miter lim="800000"/>
            <a:headEnd/>
            <a:tailEnd/>
          </a:ln>
        </p:spPr>
      </p:pic>
      <p:pic>
        <p:nvPicPr>
          <p:cNvPr id="46140" name="Picture 13" descr="ICON_Storage_1up_Q308.png"/>
          <p:cNvPicPr>
            <a:picLocks noChangeAspect="1"/>
          </p:cNvPicPr>
          <p:nvPr/>
        </p:nvPicPr>
        <p:blipFill>
          <a:blip r:embed="rId3" cstate="print"/>
          <a:srcRect/>
          <a:stretch>
            <a:fillRect/>
          </a:stretch>
        </p:blipFill>
        <p:spPr bwMode="auto">
          <a:xfrm>
            <a:off x="1187450" y="1503363"/>
            <a:ext cx="684213" cy="1085850"/>
          </a:xfrm>
          <a:prstGeom prst="rect">
            <a:avLst/>
          </a:prstGeom>
          <a:noFill/>
          <a:ln w="9525">
            <a:noFill/>
            <a:miter lim="800000"/>
            <a:headEnd/>
            <a:tailEnd/>
          </a:ln>
        </p:spPr>
      </p:pic>
      <p:pic>
        <p:nvPicPr>
          <p:cNvPr id="46141" name="Picture 13" descr="ICON_Storage_1up_Q308.png"/>
          <p:cNvPicPr>
            <a:picLocks noChangeAspect="1"/>
          </p:cNvPicPr>
          <p:nvPr/>
        </p:nvPicPr>
        <p:blipFill>
          <a:blip r:embed="rId3" cstate="print"/>
          <a:srcRect/>
          <a:stretch>
            <a:fillRect/>
          </a:stretch>
        </p:blipFill>
        <p:spPr bwMode="auto">
          <a:xfrm>
            <a:off x="1960563" y="1512888"/>
            <a:ext cx="682625" cy="1085850"/>
          </a:xfrm>
          <a:prstGeom prst="rect">
            <a:avLst/>
          </a:prstGeom>
          <a:noFill/>
          <a:ln w="9525">
            <a:noFill/>
            <a:miter lim="800000"/>
            <a:headEnd/>
            <a:tailEnd/>
          </a:ln>
        </p:spPr>
      </p:pic>
      <p:pic>
        <p:nvPicPr>
          <p:cNvPr id="46142" name="Picture 17" descr="ICON_VM_basic_flat_R2_Q408.png"/>
          <p:cNvPicPr>
            <a:picLocks noChangeAspect="1"/>
          </p:cNvPicPr>
          <p:nvPr/>
        </p:nvPicPr>
        <p:blipFill>
          <a:blip r:embed="rId4" cstate="print"/>
          <a:srcRect/>
          <a:stretch>
            <a:fillRect/>
          </a:stretch>
        </p:blipFill>
        <p:spPr bwMode="auto">
          <a:xfrm>
            <a:off x="2390775" y="1579563"/>
            <a:ext cx="212725" cy="228600"/>
          </a:xfrm>
          <a:prstGeom prst="rect">
            <a:avLst/>
          </a:prstGeom>
          <a:noFill/>
          <a:ln w="9525">
            <a:noFill/>
            <a:miter lim="800000"/>
            <a:headEnd/>
            <a:tailEnd/>
          </a:ln>
        </p:spPr>
      </p:pic>
      <p:pic>
        <p:nvPicPr>
          <p:cNvPr id="46143" name="Picture 17" descr="ICON_VM_basic_flat_R2_Q408.png"/>
          <p:cNvPicPr>
            <a:picLocks noChangeAspect="1"/>
          </p:cNvPicPr>
          <p:nvPr/>
        </p:nvPicPr>
        <p:blipFill>
          <a:blip r:embed="rId4" cstate="print"/>
          <a:srcRect/>
          <a:stretch>
            <a:fillRect/>
          </a:stretch>
        </p:blipFill>
        <p:spPr bwMode="auto">
          <a:xfrm>
            <a:off x="1447800" y="1665288"/>
            <a:ext cx="212725" cy="228600"/>
          </a:xfrm>
          <a:prstGeom prst="rect">
            <a:avLst/>
          </a:prstGeom>
          <a:noFill/>
          <a:ln w="9525">
            <a:noFill/>
            <a:miter lim="800000"/>
            <a:headEnd/>
            <a:tailEnd/>
          </a:ln>
        </p:spPr>
      </p:pic>
      <p:pic>
        <p:nvPicPr>
          <p:cNvPr id="46144" name="Picture 17" descr="ICON_VM_basic_flat_R2_Q408.png"/>
          <p:cNvPicPr>
            <a:picLocks noChangeAspect="1"/>
          </p:cNvPicPr>
          <p:nvPr/>
        </p:nvPicPr>
        <p:blipFill>
          <a:blip r:embed="rId4" cstate="print"/>
          <a:srcRect/>
          <a:stretch>
            <a:fillRect/>
          </a:stretch>
        </p:blipFill>
        <p:spPr bwMode="auto">
          <a:xfrm>
            <a:off x="2028825" y="1779588"/>
            <a:ext cx="212725" cy="228600"/>
          </a:xfrm>
          <a:prstGeom prst="rect">
            <a:avLst/>
          </a:prstGeom>
          <a:noFill/>
          <a:ln w="9525">
            <a:noFill/>
            <a:miter lim="800000"/>
            <a:headEnd/>
            <a:tailEnd/>
          </a:ln>
        </p:spPr>
      </p:pic>
      <p:sp>
        <p:nvSpPr>
          <p:cNvPr id="51" name="TextBox 50"/>
          <p:cNvSpPr txBox="1"/>
          <p:nvPr/>
        </p:nvSpPr>
        <p:spPr bwMode="auto">
          <a:xfrm>
            <a:off x="441324" y="1136650"/>
            <a:ext cx="2292351" cy="338554"/>
          </a:xfrm>
          <a:prstGeom prst="rect">
            <a:avLst/>
          </a:prstGeom>
          <a:noFill/>
        </p:spPr>
        <p:txBody>
          <a:bodyPr wrap="square">
            <a:spAutoFit/>
          </a:bodyPr>
          <a:lstStyle/>
          <a:p>
            <a:pPr>
              <a:spcAft>
                <a:spcPct val="40000"/>
              </a:spcAft>
              <a:buFont typeface="Wingdings" charset="0"/>
              <a:buNone/>
              <a:defRPr/>
            </a:pPr>
            <a:r>
              <a:rPr lang="en-US" sz="1600" b="1" dirty="0" err="1" smtClean="0">
                <a:solidFill>
                  <a:schemeClr val="bg1"/>
                </a:solidFill>
                <a:latin typeface="+mn-lt"/>
                <a:ea typeface="+mn-ea"/>
                <a:cs typeface="ＭＳ Ｐゴシック" charset="0"/>
              </a:rPr>
              <a:t>Datastore</a:t>
            </a:r>
            <a:r>
              <a:rPr lang="en-US" sz="1600" b="1" dirty="0" smtClean="0">
                <a:solidFill>
                  <a:schemeClr val="bg1"/>
                </a:solidFill>
                <a:latin typeface="+mn-lt"/>
                <a:ea typeface="+mn-ea"/>
                <a:cs typeface="ＭＳ Ｐゴシック" charset="0"/>
              </a:rPr>
              <a:t> Cluster</a:t>
            </a:r>
            <a:endParaRPr lang="en-US" sz="1600" b="1" dirty="0">
              <a:solidFill>
                <a:schemeClr val="bg1"/>
              </a:solidFill>
              <a:latin typeface="+mn-lt"/>
              <a:ea typeface="+mn-ea"/>
              <a:cs typeface="ＭＳ Ｐゴシック" charset="0"/>
            </a:endParaRPr>
          </a:p>
        </p:txBody>
      </p:sp>
      <p:sp>
        <p:nvSpPr>
          <p:cNvPr id="53" name="TextBox 52"/>
          <p:cNvSpPr txBox="1"/>
          <p:nvPr/>
        </p:nvSpPr>
        <p:spPr>
          <a:xfrm>
            <a:off x="171450" y="2749550"/>
            <a:ext cx="2724150" cy="374650"/>
          </a:xfrm>
          <a:prstGeom prst="rect">
            <a:avLst/>
          </a:prstGeom>
          <a:noFill/>
        </p:spPr>
        <p:txBody>
          <a:bodyPr>
            <a:spAutoFit/>
          </a:bodyPr>
          <a:lstStyle/>
          <a:p>
            <a:pPr algn="ctr">
              <a:spcAft>
                <a:spcPct val="40000"/>
              </a:spcAft>
              <a:buFont typeface="Wingdings" charset="0"/>
              <a:buNone/>
              <a:defRPr/>
            </a:pPr>
            <a:r>
              <a:rPr lang="en-US" b="1" dirty="0">
                <a:solidFill>
                  <a:schemeClr val="accent1">
                    <a:lumMod val="75000"/>
                  </a:schemeClr>
                </a:solidFill>
                <a:latin typeface="+mn-lt"/>
                <a:ea typeface="+mn-ea"/>
                <a:cs typeface="ＭＳ Ｐゴシック" charset="0"/>
              </a:rPr>
              <a:t>VMDK affinity</a:t>
            </a:r>
          </a:p>
        </p:txBody>
      </p:sp>
      <p:sp>
        <p:nvSpPr>
          <p:cNvPr id="55" name="TextBox 54"/>
          <p:cNvSpPr txBox="1"/>
          <p:nvPr/>
        </p:nvSpPr>
        <p:spPr>
          <a:xfrm>
            <a:off x="3486150" y="2744788"/>
            <a:ext cx="2403475" cy="374650"/>
          </a:xfrm>
          <a:prstGeom prst="rect">
            <a:avLst/>
          </a:prstGeom>
          <a:noFill/>
        </p:spPr>
        <p:txBody>
          <a:bodyPr wrap="none">
            <a:spAutoFit/>
          </a:bodyPr>
          <a:lstStyle/>
          <a:p>
            <a:pPr>
              <a:spcAft>
                <a:spcPct val="40000"/>
              </a:spcAft>
              <a:buFont typeface="Wingdings" charset="0"/>
              <a:buNone/>
              <a:defRPr/>
            </a:pPr>
            <a:r>
              <a:rPr lang="en-US" b="1" dirty="0">
                <a:solidFill>
                  <a:schemeClr val="accent1">
                    <a:lumMod val="75000"/>
                  </a:schemeClr>
                </a:solidFill>
                <a:latin typeface="+mn-lt"/>
                <a:ea typeface="+mn-ea"/>
                <a:cs typeface="ＭＳ Ｐゴシック" charset="0"/>
              </a:rPr>
              <a:t>VMDK anti-affinity</a:t>
            </a:r>
          </a:p>
        </p:txBody>
      </p:sp>
      <p:sp>
        <p:nvSpPr>
          <p:cNvPr id="46087" name="Text Placeholder 2"/>
          <p:cNvSpPr txBox="1">
            <a:spLocks/>
          </p:cNvSpPr>
          <p:nvPr/>
        </p:nvSpPr>
        <p:spPr bwMode="auto">
          <a:xfrm>
            <a:off x="3375025" y="3230563"/>
            <a:ext cx="2590800" cy="2579687"/>
          </a:xfrm>
          <a:prstGeom prst="rect">
            <a:avLst/>
          </a:prstGeom>
          <a:noFill/>
          <a:ln w="9525">
            <a:noFill/>
            <a:miter lim="800000"/>
            <a:headEnd/>
            <a:tailEnd/>
          </a:ln>
        </p:spPr>
        <p:txBody>
          <a:bodyPr lIns="0" tIns="0" rIns="0" bIns="0"/>
          <a:lstStyle/>
          <a:p>
            <a:pPr marL="233363" indent="-233363">
              <a:lnSpc>
                <a:spcPts val="2400"/>
              </a:lnSpc>
              <a:spcBef>
                <a:spcPts val="1000"/>
              </a:spcBef>
              <a:buClr>
                <a:srgbClr val="00709E"/>
              </a:buClr>
              <a:buSzPct val="115000"/>
              <a:buFont typeface="Wingdings" pitchFamily="2" charset="2"/>
              <a:buChar char="§"/>
            </a:pPr>
            <a:endParaRPr lang="en-US" sz="1200" b="1">
              <a:solidFill>
                <a:schemeClr val="tx1"/>
              </a:solidFill>
            </a:endParaRPr>
          </a:p>
        </p:txBody>
      </p:sp>
      <p:pic>
        <p:nvPicPr>
          <p:cNvPr id="46129" name="Picture 13" descr="ICON_Storage_1up_Q308.png"/>
          <p:cNvPicPr>
            <a:picLocks noChangeAspect="1"/>
          </p:cNvPicPr>
          <p:nvPr/>
        </p:nvPicPr>
        <p:blipFill>
          <a:blip r:embed="rId5" cstate="print"/>
          <a:srcRect/>
          <a:stretch>
            <a:fillRect/>
          </a:stretch>
        </p:blipFill>
        <p:spPr bwMode="auto">
          <a:xfrm>
            <a:off x="4340225" y="1512888"/>
            <a:ext cx="708025" cy="1085850"/>
          </a:xfrm>
          <a:prstGeom prst="rect">
            <a:avLst/>
          </a:prstGeom>
          <a:noFill/>
          <a:ln w="9525">
            <a:noFill/>
            <a:miter lim="800000"/>
            <a:headEnd/>
            <a:tailEnd/>
          </a:ln>
        </p:spPr>
      </p:pic>
      <p:pic>
        <p:nvPicPr>
          <p:cNvPr id="46131" name="Picture 13" descr="ICON_Storage_1up_Q308.png"/>
          <p:cNvPicPr>
            <a:picLocks noChangeAspect="1"/>
          </p:cNvPicPr>
          <p:nvPr/>
        </p:nvPicPr>
        <p:blipFill>
          <a:blip r:embed="rId5" cstate="print"/>
          <a:srcRect/>
          <a:stretch>
            <a:fillRect/>
          </a:stretch>
        </p:blipFill>
        <p:spPr bwMode="auto">
          <a:xfrm>
            <a:off x="3540125" y="1522413"/>
            <a:ext cx="706438" cy="1085850"/>
          </a:xfrm>
          <a:prstGeom prst="rect">
            <a:avLst/>
          </a:prstGeom>
          <a:noFill/>
          <a:ln w="9525">
            <a:noFill/>
            <a:miter lim="800000"/>
            <a:headEnd/>
            <a:tailEnd/>
          </a:ln>
        </p:spPr>
      </p:pic>
      <p:pic>
        <p:nvPicPr>
          <p:cNvPr id="46132" name="Picture 17" descr="ICON_VM_basic_flat_R2_Q408.png"/>
          <p:cNvPicPr>
            <a:picLocks noChangeAspect="1"/>
          </p:cNvPicPr>
          <p:nvPr/>
        </p:nvPicPr>
        <p:blipFill>
          <a:blip r:embed="rId4" cstate="print"/>
          <a:srcRect/>
          <a:stretch>
            <a:fillRect/>
          </a:stretch>
        </p:blipFill>
        <p:spPr bwMode="auto">
          <a:xfrm>
            <a:off x="3944938" y="1846263"/>
            <a:ext cx="220662" cy="228600"/>
          </a:xfrm>
          <a:prstGeom prst="rect">
            <a:avLst/>
          </a:prstGeom>
          <a:noFill/>
          <a:ln w="9525">
            <a:noFill/>
            <a:miter lim="800000"/>
            <a:headEnd/>
            <a:tailEnd/>
          </a:ln>
        </p:spPr>
      </p:pic>
      <p:pic>
        <p:nvPicPr>
          <p:cNvPr id="46133" name="Picture 13" descr="ICON_Storage_1up_Q308.png"/>
          <p:cNvPicPr>
            <a:picLocks noChangeAspect="1"/>
          </p:cNvPicPr>
          <p:nvPr/>
        </p:nvPicPr>
        <p:blipFill>
          <a:blip r:embed="rId5" cstate="print"/>
          <a:srcRect/>
          <a:stretch>
            <a:fillRect/>
          </a:stretch>
        </p:blipFill>
        <p:spPr bwMode="auto">
          <a:xfrm>
            <a:off x="5111750" y="1714500"/>
            <a:ext cx="708025" cy="1085850"/>
          </a:xfrm>
          <a:prstGeom prst="rect">
            <a:avLst/>
          </a:prstGeom>
          <a:noFill/>
          <a:ln w="9525">
            <a:noFill/>
            <a:miter lim="800000"/>
            <a:headEnd/>
            <a:tailEnd/>
          </a:ln>
        </p:spPr>
      </p:pic>
      <p:pic>
        <p:nvPicPr>
          <p:cNvPr id="46134" name="Picture 17" descr="ICON_VM_basic_flat_R2_Q408.png"/>
          <p:cNvPicPr>
            <a:picLocks noChangeAspect="1"/>
          </p:cNvPicPr>
          <p:nvPr/>
        </p:nvPicPr>
        <p:blipFill>
          <a:blip r:embed="rId4" cstate="print"/>
          <a:srcRect/>
          <a:stretch>
            <a:fillRect/>
          </a:stretch>
        </p:blipFill>
        <p:spPr bwMode="auto">
          <a:xfrm>
            <a:off x="5164138" y="1643063"/>
            <a:ext cx="220662" cy="228600"/>
          </a:xfrm>
          <a:prstGeom prst="rect">
            <a:avLst/>
          </a:prstGeom>
          <a:noFill/>
          <a:ln w="9525">
            <a:noFill/>
            <a:miter lim="800000"/>
            <a:headEnd/>
            <a:tailEnd/>
          </a:ln>
        </p:spPr>
      </p:pic>
      <p:sp>
        <p:nvSpPr>
          <p:cNvPr id="67" name="TextBox 66"/>
          <p:cNvSpPr txBox="1"/>
          <p:nvPr/>
        </p:nvSpPr>
        <p:spPr bwMode="auto">
          <a:xfrm>
            <a:off x="3654425" y="1146175"/>
            <a:ext cx="2298700" cy="338554"/>
          </a:xfrm>
          <a:prstGeom prst="rect">
            <a:avLst/>
          </a:prstGeom>
          <a:noFill/>
        </p:spPr>
        <p:txBody>
          <a:bodyPr wrap="square">
            <a:spAutoFit/>
          </a:bodyPr>
          <a:lstStyle/>
          <a:p>
            <a:pPr>
              <a:spcAft>
                <a:spcPct val="40000"/>
              </a:spcAft>
              <a:buFont typeface="Wingdings" charset="0"/>
              <a:buNone/>
              <a:defRPr/>
            </a:pPr>
            <a:r>
              <a:rPr lang="en-US" sz="1600" b="1" dirty="0">
                <a:solidFill>
                  <a:schemeClr val="bg1"/>
                </a:solidFill>
                <a:latin typeface="+mn-lt"/>
                <a:ea typeface="+mn-ea"/>
                <a:cs typeface="ＭＳ Ｐゴシック" charset="0"/>
              </a:rPr>
              <a:t>Datastore Cluster</a:t>
            </a:r>
          </a:p>
        </p:txBody>
      </p:sp>
      <p:cxnSp>
        <p:nvCxnSpPr>
          <p:cNvPr id="46089" name="Straight Connector 83"/>
          <p:cNvCxnSpPr>
            <a:cxnSpLocks noChangeShapeType="1"/>
          </p:cNvCxnSpPr>
          <p:nvPr/>
        </p:nvCxnSpPr>
        <p:spPr bwMode="auto">
          <a:xfrm flipH="1">
            <a:off x="4930775" y="1871663"/>
            <a:ext cx="339725" cy="85725"/>
          </a:xfrm>
          <a:prstGeom prst="line">
            <a:avLst/>
          </a:prstGeom>
          <a:noFill/>
          <a:ln w="19050">
            <a:solidFill>
              <a:srgbClr val="D9541E"/>
            </a:solidFill>
            <a:round/>
            <a:headEnd/>
            <a:tailEnd/>
          </a:ln>
        </p:spPr>
      </p:cxnSp>
      <p:cxnSp>
        <p:nvCxnSpPr>
          <p:cNvPr id="46090" name="Straight Connector 85"/>
          <p:cNvCxnSpPr>
            <a:cxnSpLocks noChangeShapeType="1"/>
          </p:cNvCxnSpPr>
          <p:nvPr/>
        </p:nvCxnSpPr>
        <p:spPr bwMode="auto">
          <a:xfrm>
            <a:off x="5270500" y="1871663"/>
            <a:ext cx="88900" cy="114300"/>
          </a:xfrm>
          <a:prstGeom prst="line">
            <a:avLst/>
          </a:prstGeom>
          <a:noFill/>
          <a:ln w="19050">
            <a:solidFill>
              <a:srgbClr val="FF0000"/>
            </a:solidFill>
            <a:round/>
            <a:headEnd/>
            <a:tailEnd/>
          </a:ln>
        </p:spPr>
      </p:cxnSp>
      <p:cxnSp>
        <p:nvCxnSpPr>
          <p:cNvPr id="2" name="Straight Connector 89"/>
          <p:cNvCxnSpPr>
            <a:cxnSpLocks noChangeShapeType="1"/>
          </p:cNvCxnSpPr>
          <p:nvPr/>
        </p:nvCxnSpPr>
        <p:spPr bwMode="auto">
          <a:xfrm flipH="1" flipV="1">
            <a:off x="4044950" y="2189163"/>
            <a:ext cx="0" cy="57150"/>
          </a:xfrm>
          <a:prstGeom prst="line">
            <a:avLst/>
          </a:prstGeom>
          <a:noFill/>
          <a:ln w="19050">
            <a:solidFill>
              <a:srgbClr val="FF0000"/>
            </a:solidFill>
            <a:round/>
            <a:headEnd/>
            <a:tailEnd/>
          </a:ln>
        </p:spPr>
      </p:cxnSp>
      <p:cxnSp>
        <p:nvCxnSpPr>
          <p:cNvPr id="46092" name="Straight Connector 91"/>
          <p:cNvCxnSpPr>
            <a:cxnSpLocks noChangeShapeType="1"/>
          </p:cNvCxnSpPr>
          <p:nvPr/>
        </p:nvCxnSpPr>
        <p:spPr bwMode="auto">
          <a:xfrm>
            <a:off x="4051300" y="2074863"/>
            <a:ext cx="431800" cy="95250"/>
          </a:xfrm>
          <a:prstGeom prst="line">
            <a:avLst/>
          </a:prstGeom>
          <a:noFill/>
          <a:ln w="19050">
            <a:solidFill>
              <a:srgbClr val="D9541E"/>
            </a:solidFill>
            <a:round/>
            <a:headEnd/>
            <a:tailEnd/>
          </a:ln>
        </p:spPr>
      </p:cxnSp>
      <p:sp>
        <p:nvSpPr>
          <p:cNvPr id="99" name="TextBox 98"/>
          <p:cNvSpPr txBox="1"/>
          <p:nvPr/>
        </p:nvSpPr>
        <p:spPr>
          <a:xfrm>
            <a:off x="6672263" y="2740025"/>
            <a:ext cx="2032000" cy="374650"/>
          </a:xfrm>
          <a:prstGeom prst="rect">
            <a:avLst/>
          </a:prstGeom>
          <a:noFill/>
        </p:spPr>
        <p:txBody>
          <a:bodyPr wrap="none">
            <a:spAutoFit/>
          </a:bodyPr>
          <a:lstStyle/>
          <a:p>
            <a:pPr>
              <a:spcAft>
                <a:spcPct val="40000"/>
              </a:spcAft>
              <a:buFont typeface="Wingdings" charset="0"/>
              <a:buNone/>
              <a:defRPr/>
            </a:pPr>
            <a:r>
              <a:rPr lang="en-US" b="1" dirty="0">
                <a:solidFill>
                  <a:schemeClr val="accent1">
                    <a:lumMod val="75000"/>
                  </a:schemeClr>
                </a:solidFill>
                <a:latin typeface="+mn-lt"/>
                <a:ea typeface="+mn-ea"/>
                <a:cs typeface="ＭＳ Ｐゴシック" charset="0"/>
              </a:rPr>
              <a:t>VM anti-affinity</a:t>
            </a:r>
          </a:p>
        </p:txBody>
      </p:sp>
      <p:sp>
        <p:nvSpPr>
          <p:cNvPr id="100" name="Text Placeholder 2"/>
          <p:cNvSpPr txBox="1">
            <a:spLocks/>
          </p:cNvSpPr>
          <p:nvPr/>
        </p:nvSpPr>
        <p:spPr bwMode="auto">
          <a:xfrm>
            <a:off x="6327775" y="3240088"/>
            <a:ext cx="2595563" cy="2570162"/>
          </a:xfrm>
          <a:prstGeom prst="rect">
            <a:avLst/>
          </a:prstGeom>
          <a:noFill/>
          <a:ln w="9525">
            <a:noFill/>
            <a:miter lim="800000"/>
            <a:headEnd/>
            <a:tailEnd/>
          </a:ln>
        </p:spPr>
        <p:txBody>
          <a:bodyPr lIns="0" tIns="0" rIns="0" bIns="0"/>
          <a:lstStyle/>
          <a:p>
            <a:pPr marL="233363" indent="-233363">
              <a:lnSpc>
                <a:spcPts val="2400"/>
              </a:lnSpc>
              <a:spcBef>
                <a:spcPts val="1000"/>
              </a:spcBef>
              <a:buClr>
                <a:schemeClr val="accent1">
                  <a:lumMod val="75000"/>
                </a:schemeClr>
              </a:buClr>
              <a:buSzPct val="115000"/>
              <a:buFont typeface="Wingdings" pitchFamily="2" charset="2"/>
              <a:buChar char="§"/>
              <a:defRPr/>
            </a:pPr>
            <a:endParaRPr lang="en-US" sz="1200" b="1" kern="0" dirty="0">
              <a:solidFill>
                <a:schemeClr val="tx1"/>
              </a:solidFill>
              <a:latin typeface="+mn-lt"/>
              <a:ea typeface="+mn-ea"/>
              <a:cs typeface="ＭＳ Ｐゴシック" charset="0"/>
            </a:endParaRPr>
          </a:p>
        </p:txBody>
      </p:sp>
      <p:pic>
        <p:nvPicPr>
          <p:cNvPr id="46122" name="Picture 13" descr="ICON_Storage_1up_Q308.png"/>
          <p:cNvPicPr>
            <a:picLocks noChangeAspect="1"/>
          </p:cNvPicPr>
          <p:nvPr/>
        </p:nvPicPr>
        <p:blipFill>
          <a:blip r:embed="rId5" cstate="print"/>
          <a:srcRect/>
          <a:stretch>
            <a:fillRect/>
          </a:stretch>
        </p:blipFill>
        <p:spPr bwMode="auto">
          <a:xfrm>
            <a:off x="6462713" y="1512888"/>
            <a:ext cx="704850" cy="1085850"/>
          </a:xfrm>
          <a:prstGeom prst="rect">
            <a:avLst/>
          </a:prstGeom>
          <a:noFill/>
          <a:ln w="9525">
            <a:noFill/>
            <a:miter lim="800000"/>
            <a:headEnd/>
            <a:tailEnd/>
          </a:ln>
        </p:spPr>
      </p:pic>
      <p:pic>
        <p:nvPicPr>
          <p:cNvPr id="46123" name="Picture 17" descr="ICON_VM_basic_flat_R2_Q408.png"/>
          <p:cNvPicPr>
            <a:picLocks noChangeAspect="1"/>
          </p:cNvPicPr>
          <p:nvPr/>
        </p:nvPicPr>
        <p:blipFill>
          <a:blip r:embed="rId4" cstate="print"/>
          <a:srcRect/>
          <a:stretch>
            <a:fillRect/>
          </a:stretch>
        </p:blipFill>
        <p:spPr bwMode="auto">
          <a:xfrm>
            <a:off x="6484938" y="1560513"/>
            <a:ext cx="220662" cy="228600"/>
          </a:xfrm>
          <a:prstGeom prst="rect">
            <a:avLst/>
          </a:prstGeom>
          <a:noFill/>
          <a:ln w="9525">
            <a:noFill/>
            <a:miter lim="800000"/>
            <a:headEnd/>
            <a:tailEnd/>
          </a:ln>
        </p:spPr>
      </p:pic>
      <p:pic>
        <p:nvPicPr>
          <p:cNvPr id="46124" name="Picture 13" descr="ICON_Storage_1up_Q308.png"/>
          <p:cNvPicPr>
            <a:picLocks noChangeAspect="1"/>
          </p:cNvPicPr>
          <p:nvPr/>
        </p:nvPicPr>
        <p:blipFill>
          <a:blip r:embed="rId5" cstate="print"/>
          <a:srcRect/>
          <a:stretch>
            <a:fillRect/>
          </a:stretch>
        </p:blipFill>
        <p:spPr bwMode="auto">
          <a:xfrm>
            <a:off x="7262813" y="1503363"/>
            <a:ext cx="706437" cy="1085850"/>
          </a:xfrm>
          <a:prstGeom prst="rect">
            <a:avLst/>
          </a:prstGeom>
          <a:noFill/>
          <a:ln w="9525">
            <a:noFill/>
            <a:miter lim="800000"/>
            <a:headEnd/>
            <a:tailEnd/>
          </a:ln>
        </p:spPr>
      </p:pic>
      <p:pic>
        <p:nvPicPr>
          <p:cNvPr id="46125" name="Picture 13" descr="ICON_Storage_1up_Q308.png"/>
          <p:cNvPicPr>
            <a:picLocks noChangeAspect="1"/>
          </p:cNvPicPr>
          <p:nvPr/>
        </p:nvPicPr>
        <p:blipFill>
          <a:blip r:embed="rId5" cstate="print"/>
          <a:srcRect/>
          <a:stretch>
            <a:fillRect/>
          </a:stretch>
        </p:blipFill>
        <p:spPr bwMode="auto">
          <a:xfrm>
            <a:off x="8034338" y="1512888"/>
            <a:ext cx="706437" cy="1085850"/>
          </a:xfrm>
          <a:prstGeom prst="rect">
            <a:avLst/>
          </a:prstGeom>
          <a:noFill/>
          <a:ln w="9525">
            <a:noFill/>
            <a:miter lim="800000"/>
            <a:headEnd/>
            <a:tailEnd/>
          </a:ln>
        </p:spPr>
      </p:pic>
      <p:pic>
        <p:nvPicPr>
          <p:cNvPr id="46126" name="Picture 17" descr="ICON_VM_basic_flat_R2_Q408.png"/>
          <p:cNvPicPr>
            <a:picLocks noChangeAspect="1"/>
          </p:cNvPicPr>
          <p:nvPr/>
        </p:nvPicPr>
        <p:blipFill>
          <a:blip r:embed="rId4" cstate="print"/>
          <a:srcRect/>
          <a:stretch>
            <a:fillRect/>
          </a:stretch>
        </p:blipFill>
        <p:spPr bwMode="auto">
          <a:xfrm>
            <a:off x="8447088" y="1579563"/>
            <a:ext cx="220662" cy="228600"/>
          </a:xfrm>
          <a:prstGeom prst="rect">
            <a:avLst/>
          </a:prstGeom>
          <a:noFill/>
          <a:ln w="9525">
            <a:noFill/>
            <a:miter lim="800000"/>
            <a:headEnd/>
            <a:tailEnd/>
          </a:ln>
        </p:spPr>
      </p:pic>
      <p:pic>
        <p:nvPicPr>
          <p:cNvPr id="46127" name="Picture 17" descr="ICON_VM_basic_flat_R2_Q408.png"/>
          <p:cNvPicPr>
            <a:picLocks noChangeAspect="1"/>
          </p:cNvPicPr>
          <p:nvPr/>
        </p:nvPicPr>
        <p:blipFill>
          <a:blip r:embed="rId4" cstate="print"/>
          <a:srcRect/>
          <a:stretch>
            <a:fillRect/>
          </a:stretch>
        </p:blipFill>
        <p:spPr bwMode="auto">
          <a:xfrm>
            <a:off x="7504113" y="1665288"/>
            <a:ext cx="220662" cy="228600"/>
          </a:xfrm>
          <a:prstGeom prst="rect">
            <a:avLst/>
          </a:prstGeom>
          <a:noFill/>
          <a:ln w="9525">
            <a:noFill/>
            <a:miter lim="800000"/>
            <a:headEnd/>
            <a:tailEnd/>
          </a:ln>
        </p:spPr>
      </p:pic>
      <p:sp>
        <p:nvSpPr>
          <p:cNvPr id="129" name="TextBox 128"/>
          <p:cNvSpPr txBox="1"/>
          <p:nvPr/>
        </p:nvSpPr>
        <p:spPr bwMode="auto">
          <a:xfrm>
            <a:off x="6562725" y="1122363"/>
            <a:ext cx="2457450" cy="338554"/>
          </a:xfrm>
          <a:prstGeom prst="rect">
            <a:avLst/>
          </a:prstGeom>
          <a:noFill/>
        </p:spPr>
        <p:txBody>
          <a:bodyPr wrap="square">
            <a:spAutoFit/>
          </a:bodyPr>
          <a:lstStyle/>
          <a:p>
            <a:pPr>
              <a:spcAft>
                <a:spcPct val="40000"/>
              </a:spcAft>
              <a:buFont typeface="Wingdings" charset="0"/>
              <a:buNone/>
              <a:defRPr/>
            </a:pPr>
            <a:r>
              <a:rPr lang="en-US" sz="1600" b="1" dirty="0">
                <a:solidFill>
                  <a:schemeClr val="bg1"/>
                </a:solidFill>
                <a:latin typeface="+mn-lt"/>
                <a:ea typeface="+mn-ea"/>
                <a:cs typeface="ＭＳ Ｐゴシック" charset="0"/>
              </a:rPr>
              <a:t>Datastore Cluster</a:t>
            </a:r>
          </a:p>
        </p:txBody>
      </p:sp>
      <p:cxnSp>
        <p:nvCxnSpPr>
          <p:cNvPr id="43052" name="Straight Connector 145"/>
          <p:cNvCxnSpPr>
            <a:cxnSpLocks noChangeShapeType="1"/>
          </p:cNvCxnSpPr>
          <p:nvPr/>
        </p:nvCxnSpPr>
        <p:spPr bwMode="auto">
          <a:xfrm rot="16200000" flipH="1">
            <a:off x="757238" y="3530600"/>
            <a:ext cx="4800600" cy="25400"/>
          </a:xfrm>
          <a:prstGeom prst="line">
            <a:avLst/>
          </a:prstGeom>
          <a:noFill/>
          <a:ln w="6350">
            <a:solidFill>
              <a:schemeClr val="tx1"/>
            </a:solidFill>
            <a:round/>
            <a:headEnd/>
            <a:tailEnd/>
          </a:ln>
        </p:spPr>
      </p:cxnSp>
      <p:cxnSp>
        <p:nvCxnSpPr>
          <p:cNvPr id="43053" name="Straight Connector 146"/>
          <p:cNvCxnSpPr>
            <a:cxnSpLocks noChangeShapeType="1"/>
          </p:cNvCxnSpPr>
          <p:nvPr/>
        </p:nvCxnSpPr>
        <p:spPr bwMode="auto">
          <a:xfrm rot="16200000" flipH="1">
            <a:off x="3766344" y="3559969"/>
            <a:ext cx="4740275" cy="26987"/>
          </a:xfrm>
          <a:prstGeom prst="line">
            <a:avLst/>
          </a:prstGeom>
          <a:noFill/>
          <a:ln w="6350">
            <a:solidFill>
              <a:schemeClr val="tx1"/>
            </a:solidFill>
            <a:round/>
            <a:headEnd/>
            <a:tailEnd/>
          </a:ln>
        </p:spPr>
      </p:cxnSp>
      <p:cxnSp>
        <p:nvCxnSpPr>
          <p:cNvPr id="46098" name="Straight Connector 148"/>
          <p:cNvCxnSpPr>
            <a:cxnSpLocks noChangeShapeType="1"/>
          </p:cNvCxnSpPr>
          <p:nvPr/>
        </p:nvCxnSpPr>
        <p:spPr bwMode="auto">
          <a:xfrm>
            <a:off x="6705600" y="1674813"/>
            <a:ext cx="790575" cy="104775"/>
          </a:xfrm>
          <a:prstGeom prst="line">
            <a:avLst/>
          </a:prstGeom>
          <a:noFill/>
          <a:ln w="19050">
            <a:solidFill>
              <a:srgbClr val="D9541E"/>
            </a:solidFill>
            <a:round/>
            <a:headEnd type="triangle" w="med" len="med"/>
            <a:tailEnd type="triangle" w="med" len="med"/>
          </a:ln>
        </p:spPr>
      </p:cxnSp>
      <p:cxnSp>
        <p:nvCxnSpPr>
          <p:cNvPr id="46099" name="Straight Connector 150"/>
          <p:cNvCxnSpPr>
            <a:cxnSpLocks noChangeShapeType="1"/>
          </p:cNvCxnSpPr>
          <p:nvPr/>
        </p:nvCxnSpPr>
        <p:spPr bwMode="auto">
          <a:xfrm flipV="1">
            <a:off x="7724775" y="1693863"/>
            <a:ext cx="714375" cy="85725"/>
          </a:xfrm>
          <a:prstGeom prst="line">
            <a:avLst/>
          </a:prstGeom>
          <a:noFill/>
          <a:ln w="19050">
            <a:solidFill>
              <a:srgbClr val="D9541E"/>
            </a:solidFill>
            <a:round/>
            <a:headEnd type="triangle" w="med" len="med"/>
            <a:tailEnd type="triangle" w="med" len="med"/>
          </a:ln>
        </p:spPr>
      </p:cxnSp>
      <p:sp>
        <p:nvSpPr>
          <p:cNvPr id="88083" name="Oval 79"/>
          <p:cNvSpPr>
            <a:spLocks noChangeArrowheads="1"/>
          </p:cNvSpPr>
          <p:nvPr/>
        </p:nvSpPr>
        <p:spPr bwMode="auto">
          <a:xfrm>
            <a:off x="1344613" y="1549400"/>
            <a:ext cx="452437" cy="868363"/>
          </a:xfrm>
          <a:prstGeom prst="ellipse">
            <a:avLst/>
          </a:prstGeom>
          <a:noFill/>
          <a:ln w="19050">
            <a:solidFill>
              <a:schemeClr val="accent6"/>
            </a:solidFill>
            <a:round/>
            <a:headEnd/>
            <a:tailEnd/>
          </a:ln>
          <a:extLst/>
        </p:spPr>
        <p:txBody>
          <a:bodyPr wrap="none" lIns="0" tIns="0" rIns="0" bIns="0" anchor="ctr"/>
          <a:lstStyle/>
          <a:p>
            <a:pPr algn="ctr">
              <a:spcAft>
                <a:spcPct val="40000"/>
              </a:spcAft>
              <a:buFont typeface="Wingdings" charset="0"/>
              <a:buNone/>
              <a:defRPr/>
            </a:pPr>
            <a:endParaRPr lang="en-US" sz="1800">
              <a:solidFill>
                <a:srgbClr val="FFFFFF"/>
              </a:solidFill>
              <a:latin typeface="Arial" charset="0"/>
              <a:ea typeface="ＭＳ Ｐゴシック" charset="0"/>
              <a:cs typeface="ＭＳ Ｐゴシック" charset="0"/>
            </a:endParaRPr>
          </a:p>
        </p:txBody>
      </p:sp>
      <p:pic>
        <p:nvPicPr>
          <p:cNvPr id="46101" name="Picture 382" descr="ICON_DiscDrive_Q308"/>
          <p:cNvPicPr>
            <a:picLocks noChangeAspect="1" noChangeArrowheads="1"/>
          </p:cNvPicPr>
          <p:nvPr/>
        </p:nvPicPr>
        <p:blipFill>
          <a:blip r:embed="rId6" cstate="print"/>
          <a:srcRect/>
          <a:stretch>
            <a:fillRect/>
          </a:stretch>
        </p:blipFill>
        <p:spPr bwMode="auto">
          <a:xfrm>
            <a:off x="365125" y="1858963"/>
            <a:ext cx="276225" cy="203200"/>
          </a:xfrm>
          <a:prstGeom prst="rect">
            <a:avLst/>
          </a:prstGeom>
          <a:noFill/>
          <a:ln w="9525">
            <a:noFill/>
            <a:miter lim="800000"/>
            <a:headEnd/>
            <a:tailEnd/>
          </a:ln>
        </p:spPr>
      </p:pic>
      <p:pic>
        <p:nvPicPr>
          <p:cNvPr id="46102" name="Picture 382" descr="ICON_DiscDrive_Q308"/>
          <p:cNvPicPr>
            <a:picLocks noChangeAspect="1" noChangeArrowheads="1"/>
          </p:cNvPicPr>
          <p:nvPr/>
        </p:nvPicPr>
        <p:blipFill>
          <a:blip r:embed="rId6" cstate="print"/>
          <a:srcRect/>
          <a:stretch>
            <a:fillRect/>
          </a:stretch>
        </p:blipFill>
        <p:spPr bwMode="auto">
          <a:xfrm>
            <a:off x="365125" y="1978025"/>
            <a:ext cx="276225" cy="203200"/>
          </a:xfrm>
          <a:prstGeom prst="rect">
            <a:avLst/>
          </a:prstGeom>
          <a:noFill/>
          <a:ln w="9525">
            <a:noFill/>
            <a:miter lim="800000"/>
            <a:headEnd/>
            <a:tailEnd/>
          </a:ln>
        </p:spPr>
      </p:pic>
      <p:pic>
        <p:nvPicPr>
          <p:cNvPr id="46103" name="Picture 382" descr="ICON_DiscDrive_Q308"/>
          <p:cNvPicPr>
            <a:picLocks noChangeAspect="1" noChangeArrowheads="1"/>
          </p:cNvPicPr>
          <p:nvPr/>
        </p:nvPicPr>
        <p:blipFill>
          <a:blip r:embed="rId6" cstate="print"/>
          <a:srcRect/>
          <a:stretch>
            <a:fillRect/>
          </a:stretch>
        </p:blipFill>
        <p:spPr bwMode="auto">
          <a:xfrm>
            <a:off x="669925" y="2112963"/>
            <a:ext cx="276225" cy="203200"/>
          </a:xfrm>
          <a:prstGeom prst="rect">
            <a:avLst/>
          </a:prstGeom>
          <a:noFill/>
          <a:ln w="9525">
            <a:noFill/>
            <a:miter lim="800000"/>
            <a:headEnd/>
            <a:tailEnd/>
          </a:ln>
        </p:spPr>
      </p:pic>
      <p:pic>
        <p:nvPicPr>
          <p:cNvPr id="46104" name="Picture 382" descr="ICON_DiscDrive_Q308"/>
          <p:cNvPicPr>
            <a:picLocks noChangeAspect="1" noChangeArrowheads="1"/>
          </p:cNvPicPr>
          <p:nvPr/>
        </p:nvPicPr>
        <p:blipFill>
          <a:blip r:embed="rId6" cstate="print"/>
          <a:srcRect/>
          <a:stretch>
            <a:fillRect/>
          </a:stretch>
        </p:blipFill>
        <p:spPr bwMode="auto">
          <a:xfrm>
            <a:off x="762000" y="2206625"/>
            <a:ext cx="276225" cy="203200"/>
          </a:xfrm>
          <a:prstGeom prst="rect">
            <a:avLst/>
          </a:prstGeom>
          <a:noFill/>
          <a:ln w="9525">
            <a:noFill/>
            <a:miter lim="800000"/>
            <a:headEnd/>
            <a:tailEnd/>
          </a:ln>
        </p:spPr>
      </p:pic>
      <p:pic>
        <p:nvPicPr>
          <p:cNvPr id="46105" name="Picture 382" descr="ICON_DiscDrive_Q308"/>
          <p:cNvPicPr>
            <a:picLocks noChangeAspect="1" noChangeArrowheads="1"/>
          </p:cNvPicPr>
          <p:nvPr/>
        </p:nvPicPr>
        <p:blipFill>
          <a:blip r:embed="rId6" cstate="print"/>
          <a:srcRect/>
          <a:stretch>
            <a:fillRect/>
          </a:stretch>
        </p:blipFill>
        <p:spPr bwMode="auto">
          <a:xfrm>
            <a:off x="1397000" y="1935163"/>
            <a:ext cx="276225" cy="203200"/>
          </a:xfrm>
          <a:prstGeom prst="rect">
            <a:avLst/>
          </a:prstGeom>
          <a:noFill/>
          <a:ln w="9525">
            <a:noFill/>
            <a:miter lim="800000"/>
            <a:headEnd/>
            <a:tailEnd/>
          </a:ln>
        </p:spPr>
      </p:pic>
      <p:pic>
        <p:nvPicPr>
          <p:cNvPr id="46106" name="Picture 382" descr="ICON_DiscDrive_Q308"/>
          <p:cNvPicPr>
            <a:picLocks noChangeAspect="1" noChangeArrowheads="1"/>
          </p:cNvPicPr>
          <p:nvPr/>
        </p:nvPicPr>
        <p:blipFill>
          <a:blip r:embed="rId6" cstate="print"/>
          <a:srcRect/>
          <a:stretch>
            <a:fillRect/>
          </a:stretch>
        </p:blipFill>
        <p:spPr bwMode="auto">
          <a:xfrm>
            <a:off x="1465263" y="2054225"/>
            <a:ext cx="276225" cy="203200"/>
          </a:xfrm>
          <a:prstGeom prst="rect">
            <a:avLst/>
          </a:prstGeom>
          <a:noFill/>
          <a:ln w="9525">
            <a:noFill/>
            <a:miter lim="800000"/>
            <a:headEnd/>
            <a:tailEnd/>
          </a:ln>
        </p:spPr>
      </p:pic>
      <p:pic>
        <p:nvPicPr>
          <p:cNvPr id="46107" name="Picture 382" descr="ICON_DiscDrive_Q308"/>
          <p:cNvPicPr>
            <a:picLocks noChangeAspect="1" noChangeArrowheads="1"/>
          </p:cNvPicPr>
          <p:nvPr/>
        </p:nvPicPr>
        <p:blipFill>
          <a:blip r:embed="rId6" cstate="print"/>
          <a:srcRect/>
          <a:stretch>
            <a:fillRect/>
          </a:stretch>
        </p:blipFill>
        <p:spPr bwMode="auto">
          <a:xfrm>
            <a:off x="1955800" y="2046288"/>
            <a:ext cx="276225" cy="203200"/>
          </a:xfrm>
          <a:prstGeom prst="rect">
            <a:avLst/>
          </a:prstGeom>
          <a:noFill/>
          <a:ln w="9525">
            <a:noFill/>
            <a:miter lim="800000"/>
            <a:headEnd/>
            <a:tailEnd/>
          </a:ln>
        </p:spPr>
      </p:pic>
      <p:pic>
        <p:nvPicPr>
          <p:cNvPr id="46108" name="Picture 382" descr="ICON_DiscDrive_Q308"/>
          <p:cNvPicPr>
            <a:picLocks noChangeAspect="1" noChangeArrowheads="1"/>
          </p:cNvPicPr>
          <p:nvPr/>
        </p:nvPicPr>
        <p:blipFill>
          <a:blip r:embed="rId6" cstate="print"/>
          <a:srcRect/>
          <a:stretch>
            <a:fillRect/>
          </a:stretch>
        </p:blipFill>
        <p:spPr bwMode="auto">
          <a:xfrm>
            <a:off x="2066925" y="2147888"/>
            <a:ext cx="276225" cy="203200"/>
          </a:xfrm>
          <a:prstGeom prst="rect">
            <a:avLst/>
          </a:prstGeom>
          <a:noFill/>
          <a:ln w="9525">
            <a:noFill/>
            <a:miter lim="800000"/>
            <a:headEnd/>
            <a:tailEnd/>
          </a:ln>
        </p:spPr>
      </p:pic>
      <p:pic>
        <p:nvPicPr>
          <p:cNvPr id="46109" name="Picture 382" descr="ICON_DiscDrive_Q308"/>
          <p:cNvPicPr>
            <a:picLocks noChangeAspect="1" noChangeArrowheads="1"/>
          </p:cNvPicPr>
          <p:nvPr/>
        </p:nvPicPr>
        <p:blipFill>
          <a:blip r:embed="rId6" cstate="print"/>
          <a:srcRect/>
          <a:stretch>
            <a:fillRect/>
          </a:stretch>
        </p:blipFill>
        <p:spPr bwMode="auto">
          <a:xfrm>
            <a:off x="2371725" y="1876425"/>
            <a:ext cx="276225" cy="203200"/>
          </a:xfrm>
          <a:prstGeom prst="rect">
            <a:avLst/>
          </a:prstGeom>
          <a:noFill/>
          <a:ln w="9525">
            <a:noFill/>
            <a:miter lim="800000"/>
            <a:headEnd/>
            <a:tailEnd/>
          </a:ln>
        </p:spPr>
      </p:pic>
      <p:pic>
        <p:nvPicPr>
          <p:cNvPr id="46110" name="Picture 382" descr="ICON_DiscDrive_Q308"/>
          <p:cNvPicPr>
            <a:picLocks noChangeAspect="1" noChangeArrowheads="1"/>
          </p:cNvPicPr>
          <p:nvPr/>
        </p:nvPicPr>
        <p:blipFill>
          <a:blip r:embed="rId6" cstate="print"/>
          <a:srcRect/>
          <a:stretch>
            <a:fillRect/>
          </a:stretch>
        </p:blipFill>
        <p:spPr bwMode="auto">
          <a:xfrm>
            <a:off x="2371725" y="2011363"/>
            <a:ext cx="276225" cy="203200"/>
          </a:xfrm>
          <a:prstGeom prst="rect">
            <a:avLst/>
          </a:prstGeom>
          <a:noFill/>
          <a:ln w="9525">
            <a:noFill/>
            <a:miter lim="800000"/>
            <a:headEnd/>
            <a:tailEnd/>
          </a:ln>
        </p:spPr>
      </p:pic>
      <p:pic>
        <p:nvPicPr>
          <p:cNvPr id="46111" name="Picture 382" descr="ICON_DiscDrive_Q308"/>
          <p:cNvPicPr>
            <a:picLocks noChangeAspect="1" noChangeArrowheads="1"/>
          </p:cNvPicPr>
          <p:nvPr/>
        </p:nvPicPr>
        <p:blipFill>
          <a:blip r:embed="rId7" cstate="print"/>
          <a:srcRect/>
          <a:stretch>
            <a:fillRect/>
          </a:stretch>
        </p:blipFill>
        <p:spPr bwMode="auto">
          <a:xfrm>
            <a:off x="3895725" y="2189163"/>
            <a:ext cx="285750" cy="203200"/>
          </a:xfrm>
          <a:prstGeom prst="rect">
            <a:avLst/>
          </a:prstGeom>
          <a:noFill/>
          <a:ln w="9525">
            <a:noFill/>
            <a:miter lim="800000"/>
            <a:headEnd/>
            <a:tailEnd/>
          </a:ln>
        </p:spPr>
      </p:pic>
      <p:pic>
        <p:nvPicPr>
          <p:cNvPr id="46112" name="Picture 382" descr="ICON_DiscDrive_Q308"/>
          <p:cNvPicPr>
            <a:picLocks noChangeAspect="1" noChangeArrowheads="1"/>
          </p:cNvPicPr>
          <p:nvPr/>
        </p:nvPicPr>
        <p:blipFill>
          <a:blip r:embed="rId7" cstate="print"/>
          <a:srcRect/>
          <a:stretch>
            <a:fillRect/>
          </a:stretch>
        </p:blipFill>
        <p:spPr bwMode="auto">
          <a:xfrm>
            <a:off x="4421188" y="2079625"/>
            <a:ext cx="285750" cy="203200"/>
          </a:xfrm>
          <a:prstGeom prst="rect">
            <a:avLst/>
          </a:prstGeom>
          <a:noFill/>
          <a:ln w="9525">
            <a:noFill/>
            <a:miter lim="800000"/>
            <a:headEnd/>
            <a:tailEnd/>
          </a:ln>
        </p:spPr>
      </p:pic>
      <p:pic>
        <p:nvPicPr>
          <p:cNvPr id="46113" name="Picture 382" descr="ICON_DiscDrive_Q308"/>
          <p:cNvPicPr>
            <a:picLocks noChangeAspect="1" noChangeArrowheads="1"/>
          </p:cNvPicPr>
          <p:nvPr/>
        </p:nvPicPr>
        <p:blipFill>
          <a:blip r:embed="rId7" cstate="print"/>
          <a:srcRect/>
          <a:stretch>
            <a:fillRect/>
          </a:stretch>
        </p:blipFill>
        <p:spPr bwMode="auto">
          <a:xfrm>
            <a:off x="5284788" y="1960563"/>
            <a:ext cx="285750" cy="203200"/>
          </a:xfrm>
          <a:prstGeom prst="rect">
            <a:avLst/>
          </a:prstGeom>
          <a:noFill/>
          <a:ln w="9525">
            <a:noFill/>
            <a:miter lim="800000"/>
            <a:headEnd/>
            <a:tailEnd/>
          </a:ln>
        </p:spPr>
      </p:pic>
      <p:pic>
        <p:nvPicPr>
          <p:cNvPr id="46114" name="Picture 382" descr="ICON_DiscDrive_Q308"/>
          <p:cNvPicPr>
            <a:picLocks noChangeAspect="1" noChangeArrowheads="1"/>
          </p:cNvPicPr>
          <p:nvPr/>
        </p:nvPicPr>
        <p:blipFill>
          <a:blip r:embed="rId7" cstate="print"/>
          <a:srcRect/>
          <a:stretch>
            <a:fillRect/>
          </a:stretch>
        </p:blipFill>
        <p:spPr bwMode="auto">
          <a:xfrm>
            <a:off x="4733925" y="1868488"/>
            <a:ext cx="285750" cy="203200"/>
          </a:xfrm>
          <a:prstGeom prst="rect">
            <a:avLst/>
          </a:prstGeom>
          <a:noFill/>
          <a:ln w="9525">
            <a:noFill/>
            <a:miter lim="800000"/>
            <a:headEnd/>
            <a:tailEnd/>
          </a:ln>
        </p:spPr>
      </p:pic>
      <p:pic>
        <p:nvPicPr>
          <p:cNvPr id="46115" name="Picture 382" descr="ICON_DiscDrive_Q308"/>
          <p:cNvPicPr>
            <a:picLocks noChangeAspect="1" noChangeArrowheads="1"/>
          </p:cNvPicPr>
          <p:nvPr/>
        </p:nvPicPr>
        <p:blipFill>
          <a:blip r:embed="rId7" cstate="print"/>
          <a:srcRect/>
          <a:stretch>
            <a:fillRect/>
          </a:stretch>
        </p:blipFill>
        <p:spPr bwMode="auto">
          <a:xfrm>
            <a:off x="6411913" y="1868488"/>
            <a:ext cx="284162" cy="203200"/>
          </a:xfrm>
          <a:prstGeom prst="rect">
            <a:avLst/>
          </a:prstGeom>
          <a:noFill/>
          <a:ln w="9525">
            <a:noFill/>
            <a:miter lim="800000"/>
            <a:headEnd/>
            <a:tailEnd/>
          </a:ln>
        </p:spPr>
      </p:pic>
      <p:pic>
        <p:nvPicPr>
          <p:cNvPr id="46116" name="Picture 382" descr="ICON_DiscDrive_Q308"/>
          <p:cNvPicPr>
            <a:picLocks noChangeAspect="1" noChangeArrowheads="1"/>
          </p:cNvPicPr>
          <p:nvPr/>
        </p:nvPicPr>
        <p:blipFill>
          <a:blip r:embed="rId7" cstate="print"/>
          <a:srcRect/>
          <a:stretch>
            <a:fillRect/>
          </a:stretch>
        </p:blipFill>
        <p:spPr bwMode="auto">
          <a:xfrm>
            <a:off x="6523038" y="1952625"/>
            <a:ext cx="284162" cy="203200"/>
          </a:xfrm>
          <a:prstGeom prst="rect">
            <a:avLst/>
          </a:prstGeom>
          <a:noFill/>
          <a:ln w="9525">
            <a:noFill/>
            <a:miter lim="800000"/>
            <a:headEnd/>
            <a:tailEnd/>
          </a:ln>
        </p:spPr>
      </p:pic>
      <p:pic>
        <p:nvPicPr>
          <p:cNvPr id="46117" name="Picture 382" descr="ICON_DiscDrive_Q308"/>
          <p:cNvPicPr>
            <a:picLocks noChangeAspect="1" noChangeArrowheads="1"/>
          </p:cNvPicPr>
          <p:nvPr/>
        </p:nvPicPr>
        <p:blipFill>
          <a:blip r:embed="rId7" cstate="print"/>
          <a:srcRect/>
          <a:stretch>
            <a:fillRect/>
          </a:stretch>
        </p:blipFill>
        <p:spPr bwMode="auto">
          <a:xfrm>
            <a:off x="7402513" y="2011363"/>
            <a:ext cx="284162" cy="203200"/>
          </a:xfrm>
          <a:prstGeom prst="rect">
            <a:avLst/>
          </a:prstGeom>
          <a:noFill/>
          <a:ln w="9525">
            <a:noFill/>
            <a:miter lim="800000"/>
            <a:headEnd/>
            <a:tailEnd/>
          </a:ln>
        </p:spPr>
      </p:pic>
      <p:pic>
        <p:nvPicPr>
          <p:cNvPr id="46118" name="Picture 382" descr="ICON_DiscDrive_Q308"/>
          <p:cNvPicPr>
            <a:picLocks noChangeAspect="1" noChangeArrowheads="1"/>
          </p:cNvPicPr>
          <p:nvPr/>
        </p:nvPicPr>
        <p:blipFill>
          <a:blip r:embed="rId7" cstate="print"/>
          <a:srcRect/>
          <a:stretch>
            <a:fillRect/>
          </a:stretch>
        </p:blipFill>
        <p:spPr bwMode="auto">
          <a:xfrm>
            <a:off x="7529513" y="2087563"/>
            <a:ext cx="284162" cy="203200"/>
          </a:xfrm>
          <a:prstGeom prst="rect">
            <a:avLst/>
          </a:prstGeom>
          <a:noFill/>
          <a:ln w="9525">
            <a:noFill/>
            <a:miter lim="800000"/>
            <a:headEnd/>
            <a:tailEnd/>
          </a:ln>
        </p:spPr>
      </p:pic>
      <p:pic>
        <p:nvPicPr>
          <p:cNvPr id="46119" name="Picture 382" descr="ICON_DiscDrive_Q308"/>
          <p:cNvPicPr>
            <a:picLocks noChangeAspect="1" noChangeArrowheads="1"/>
          </p:cNvPicPr>
          <p:nvPr/>
        </p:nvPicPr>
        <p:blipFill>
          <a:blip r:embed="rId7" cstate="print"/>
          <a:srcRect/>
          <a:stretch>
            <a:fillRect/>
          </a:stretch>
        </p:blipFill>
        <p:spPr bwMode="auto">
          <a:xfrm>
            <a:off x="8308975" y="1876425"/>
            <a:ext cx="284163" cy="203200"/>
          </a:xfrm>
          <a:prstGeom prst="rect">
            <a:avLst/>
          </a:prstGeom>
          <a:noFill/>
          <a:ln w="9525">
            <a:noFill/>
            <a:miter lim="800000"/>
            <a:headEnd/>
            <a:tailEnd/>
          </a:ln>
        </p:spPr>
      </p:pic>
      <p:pic>
        <p:nvPicPr>
          <p:cNvPr id="46120" name="Picture 382" descr="ICON_DiscDrive_Q308"/>
          <p:cNvPicPr>
            <a:picLocks noChangeAspect="1" noChangeArrowheads="1"/>
          </p:cNvPicPr>
          <p:nvPr/>
        </p:nvPicPr>
        <p:blipFill>
          <a:blip r:embed="rId7" cstate="print"/>
          <a:srcRect/>
          <a:stretch>
            <a:fillRect/>
          </a:stretch>
        </p:blipFill>
        <p:spPr bwMode="auto">
          <a:xfrm>
            <a:off x="8385175" y="1995488"/>
            <a:ext cx="284163" cy="203200"/>
          </a:xfrm>
          <a:prstGeom prst="rect">
            <a:avLst/>
          </a:prstGeom>
          <a:noFill/>
          <a:ln w="9525">
            <a:noFill/>
            <a:miter lim="800000"/>
            <a:headEnd/>
            <a:tailEnd/>
          </a:ln>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68"/>
                                        </p:tgtEl>
                                        <p:attrNameLst>
                                          <p:attrName>style.visibility</p:attrName>
                                        </p:attrNameLst>
                                      </p:cBhvr>
                                      <p:to>
                                        <p:strVal val="visible"/>
                                      </p:to>
                                    </p:set>
                                    <p:animEffect transition="in" filter="fade">
                                      <p:cBhvr>
                                        <p:cTn id="7" dur="500"/>
                                        <p:tgtEl>
                                          <p:spTgt spid="6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
                                            <p:txEl>
                                              <p:pRg st="0" end="0"/>
                                            </p:txEl>
                                          </p:spTgt>
                                        </p:tgtEl>
                                        <p:attrNameLst>
                                          <p:attrName>style.visibility</p:attrName>
                                        </p:attrNameLst>
                                      </p:cBhvr>
                                      <p:to>
                                        <p:strVal val="visible"/>
                                      </p:to>
                                    </p:set>
                                    <p:animEffect transition="in" filter="fade">
                                      <p:cBhvr>
                                        <p:cTn id="10" dur="500"/>
                                        <p:tgtEl>
                                          <p:spTgt spid="12">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2">
                                            <p:txEl>
                                              <p:pRg st="1" end="1"/>
                                            </p:txEl>
                                          </p:spTgt>
                                        </p:tgtEl>
                                        <p:attrNameLst>
                                          <p:attrName>style.visibility</p:attrName>
                                        </p:attrNameLst>
                                      </p:cBhvr>
                                      <p:to>
                                        <p:strVal val="visible"/>
                                      </p:to>
                                    </p:set>
                                    <p:animEffect transition="in" filter="fade">
                                      <p:cBhvr>
                                        <p:cTn id="13" dur="500"/>
                                        <p:tgtEl>
                                          <p:spTgt spid="12">
                                            <p:txEl>
                                              <p:pRg st="1" end="1"/>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2">
                                            <p:txEl>
                                              <p:pRg st="2" end="2"/>
                                            </p:txEl>
                                          </p:spTgt>
                                        </p:tgtEl>
                                        <p:attrNameLst>
                                          <p:attrName>style.visibility</p:attrName>
                                        </p:attrNameLst>
                                      </p:cBhvr>
                                      <p:to>
                                        <p:strVal val="visible"/>
                                      </p:to>
                                    </p:set>
                                    <p:animEffect transition="in" filter="fade">
                                      <p:cBhvr>
                                        <p:cTn id="16" dur="500"/>
                                        <p:tgtEl>
                                          <p:spTgt spid="12">
                                            <p:txEl>
                                              <p:pRg st="2" end="2"/>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46137"/>
                                        </p:tgtEl>
                                        <p:attrNameLst>
                                          <p:attrName>style.visibility</p:attrName>
                                        </p:attrNameLst>
                                      </p:cBhvr>
                                      <p:to>
                                        <p:strVal val="visible"/>
                                      </p:to>
                                    </p:set>
                                    <p:animEffect transition="in" filter="fade">
                                      <p:cBhvr>
                                        <p:cTn id="19" dur="500"/>
                                        <p:tgtEl>
                                          <p:spTgt spid="46137"/>
                                        </p:tgtEl>
                                      </p:cBhvr>
                                    </p:animEffect>
                                  </p:childTnLst>
                                </p:cTn>
                              </p:par>
                              <p:par>
                                <p:cTn id="20" presetID="10" presetClass="entr" presetSubtype="0" fill="hold" nodeType="withEffect">
                                  <p:stCondLst>
                                    <p:cond delay="0"/>
                                  </p:stCondLst>
                                  <p:childTnLst>
                                    <p:set>
                                      <p:cBhvr>
                                        <p:cTn id="21" dur="1" fill="hold">
                                          <p:stCondLst>
                                            <p:cond delay="0"/>
                                          </p:stCondLst>
                                        </p:cTn>
                                        <p:tgtEl>
                                          <p:spTgt spid="46138"/>
                                        </p:tgtEl>
                                        <p:attrNameLst>
                                          <p:attrName>style.visibility</p:attrName>
                                        </p:attrNameLst>
                                      </p:cBhvr>
                                      <p:to>
                                        <p:strVal val="visible"/>
                                      </p:to>
                                    </p:set>
                                    <p:animEffect transition="in" filter="fade">
                                      <p:cBhvr>
                                        <p:cTn id="22" dur="500"/>
                                        <p:tgtEl>
                                          <p:spTgt spid="46138"/>
                                        </p:tgtEl>
                                      </p:cBhvr>
                                    </p:animEffect>
                                  </p:childTnLst>
                                </p:cTn>
                              </p:par>
                              <p:par>
                                <p:cTn id="23" presetID="10" presetClass="entr" presetSubtype="0" fill="hold" nodeType="withEffect">
                                  <p:stCondLst>
                                    <p:cond delay="0"/>
                                  </p:stCondLst>
                                  <p:childTnLst>
                                    <p:set>
                                      <p:cBhvr>
                                        <p:cTn id="24" dur="1" fill="hold">
                                          <p:stCondLst>
                                            <p:cond delay="0"/>
                                          </p:stCondLst>
                                        </p:cTn>
                                        <p:tgtEl>
                                          <p:spTgt spid="46139"/>
                                        </p:tgtEl>
                                        <p:attrNameLst>
                                          <p:attrName>style.visibility</p:attrName>
                                        </p:attrNameLst>
                                      </p:cBhvr>
                                      <p:to>
                                        <p:strVal val="visible"/>
                                      </p:to>
                                    </p:set>
                                    <p:animEffect transition="in" filter="fade">
                                      <p:cBhvr>
                                        <p:cTn id="25" dur="500"/>
                                        <p:tgtEl>
                                          <p:spTgt spid="46139"/>
                                        </p:tgtEl>
                                      </p:cBhvr>
                                    </p:animEffect>
                                  </p:childTnLst>
                                </p:cTn>
                              </p:par>
                              <p:par>
                                <p:cTn id="26" presetID="10" presetClass="entr" presetSubtype="0" fill="hold" nodeType="withEffect">
                                  <p:stCondLst>
                                    <p:cond delay="0"/>
                                  </p:stCondLst>
                                  <p:childTnLst>
                                    <p:set>
                                      <p:cBhvr>
                                        <p:cTn id="27" dur="1" fill="hold">
                                          <p:stCondLst>
                                            <p:cond delay="0"/>
                                          </p:stCondLst>
                                        </p:cTn>
                                        <p:tgtEl>
                                          <p:spTgt spid="46140"/>
                                        </p:tgtEl>
                                        <p:attrNameLst>
                                          <p:attrName>style.visibility</p:attrName>
                                        </p:attrNameLst>
                                      </p:cBhvr>
                                      <p:to>
                                        <p:strVal val="visible"/>
                                      </p:to>
                                    </p:set>
                                    <p:animEffect transition="in" filter="fade">
                                      <p:cBhvr>
                                        <p:cTn id="28" dur="500"/>
                                        <p:tgtEl>
                                          <p:spTgt spid="46140"/>
                                        </p:tgtEl>
                                      </p:cBhvr>
                                    </p:animEffect>
                                  </p:childTnLst>
                                </p:cTn>
                              </p:par>
                              <p:par>
                                <p:cTn id="29" presetID="10" presetClass="entr" presetSubtype="0" fill="hold" nodeType="withEffect">
                                  <p:stCondLst>
                                    <p:cond delay="0"/>
                                  </p:stCondLst>
                                  <p:childTnLst>
                                    <p:set>
                                      <p:cBhvr>
                                        <p:cTn id="30" dur="1" fill="hold">
                                          <p:stCondLst>
                                            <p:cond delay="0"/>
                                          </p:stCondLst>
                                        </p:cTn>
                                        <p:tgtEl>
                                          <p:spTgt spid="46141"/>
                                        </p:tgtEl>
                                        <p:attrNameLst>
                                          <p:attrName>style.visibility</p:attrName>
                                        </p:attrNameLst>
                                      </p:cBhvr>
                                      <p:to>
                                        <p:strVal val="visible"/>
                                      </p:to>
                                    </p:set>
                                    <p:animEffect transition="in" filter="fade">
                                      <p:cBhvr>
                                        <p:cTn id="31" dur="500"/>
                                        <p:tgtEl>
                                          <p:spTgt spid="46141"/>
                                        </p:tgtEl>
                                      </p:cBhvr>
                                    </p:animEffect>
                                  </p:childTnLst>
                                </p:cTn>
                              </p:par>
                              <p:par>
                                <p:cTn id="32" presetID="10" presetClass="entr" presetSubtype="0" fill="hold" nodeType="withEffect">
                                  <p:stCondLst>
                                    <p:cond delay="0"/>
                                  </p:stCondLst>
                                  <p:childTnLst>
                                    <p:set>
                                      <p:cBhvr>
                                        <p:cTn id="33" dur="1" fill="hold">
                                          <p:stCondLst>
                                            <p:cond delay="0"/>
                                          </p:stCondLst>
                                        </p:cTn>
                                        <p:tgtEl>
                                          <p:spTgt spid="46142"/>
                                        </p:tgtEl>
                                        <p:attrNameLst>
                                          <p:attrName>style.visibility</p:attrName>
                                        </p:attrNameLst>
                                      </p:cBhvr>
                                      <p:to>
                                        <p:strVal val="visible"/>
                                      </p:to>
                                    </p:set>
                                    <p:animEffect transition="in" filter="fade">
                                      <p:cBhvr>
                                        <p:cTn id="34" dur="500"/>
                                        <p:tgtEl>
                                          <p:spTgt spid="46142"/>
                                        </p:tgtEl>
                                      </p:cBhvr>
                                    </p:animEffect>
                                  </p:childTnLst>
                                </p:cTn>
                              </p:par>
                              <p:par>
                                <p:cTn id="35" presetID="10" presetClass="entr" presetSubtype="0" fill="hold" nodeType="withEffect">
                                  <p:stCondLst>
                                    <p:cond delay="0"/>
                                  </p:stCondLst>
                                  <p:childTnLst>
                                    <p:set>
                                      <p:cBhvr>
                                        <p:cTn id="36" dur="1" fill="hold">
                                          <p:stCondLst>
                                            <p:cond delay="0"/>
                                          </p:stCondLst>
                                        </p:cTn>
                                        <p:tgtEl>
                                          <p:spTgt spid="46143"/>
                                        </p:tgtEl>
                                        <p:attrNameLst>
                                          <p:attrName>style.visibility</p:attrName>
                                        </p:attrNameLst>
                                      </p:cBhvr>
                                      <p:to>
                                        <p:strVal val="visible"/>
                                      </p:to>
                                    </p:set>
                                    <p:animEffect transition="in" filter="fade">
                                      <p:cBhvr>
                                        <p:cTn id="37" dur="500"/>
                                        <p:tgtEl>
                                          <p:spTgt spid="46143"/>
                                        </p:tgtEl>
                                      </p:cBhvr>
                                    </p:animEffect>
                                  </p:childTnLst>
                                </p:cTn>
                              </p:par>
                              <p:par>
                                <p:cTn id="38" presetID="10" presetClass="entr" presetSubtype="0" fill="hold" nodeType="withEffect">
                                  <p:stCondLst>
                                    <p:cond delay="0"/>
                                  </p:stCondLst>
                                  <p:childTnLst>
                                    <p:set>
                                      <p:cBhvr>
                                        <p:cTn id="39" dur="1" fill="hold">
                                          <p:stCondLst>
                                            <p:cond delay="0"/>
                                          </p:stCondLst>
                                        </p:cTn>
                                        <p:tgtEl>
                                          <p:spTgt spid="46144"/>
                                        </p:tgtEl>
                                        <p:attrNameLst>
                                          <p:attrName>style.visibility</p:attrName>
                                        </p:attrNameLst>
                                      </p:cBhvr>
                                      <p:to>
                                        <p:strVal val="visible"/>
                                      </p:to>
                                    </p:set>
                                    <p:animEffect transition="in" filter="fade">
                                      <p:cBhvr>
                                        <p:cTn id="40" dur="500"/>
                                        <p:tgtEl>
                                          <p:spTgt spid="46144"/>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51"/>
                                        </p:tgtEl>
                                        <p:attrNameLst>
                                          <p:attrName>style.visibility</p:attrName>
                                        </p:attrNameLst>
                                      </p:cBhvr>
                                      <p:to>
                                        <p:strVal val="visible"/>
                                      </p:to>
                                    </p:set>
                                    <p:animEffect transition="in" filter="fade">
                                      <p:cBhvr>
                                        <p:cTn id="43" dur="500"/>
                                        <p:tgtEl>
                                          <p:spTgt spid="51"/>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53"/>
                                        </p:tgtEl>
                                        <p:attrNameLst>
                                          <p:attrName>style.visibility</p:attrName>
                                        </p:attrNameLst>
                                      </p:cBhvr>
                                      <p:to>
                                        <p:strVal val="visible"/>
                                      </p:to>
                                    </p:set>
                                    <p:animEffect transition="in" filter="fade">
                                      <p:cBhvr>
                                        <p:cTn id="46" dur="500"/>
                                        <p:tgtEl>
                                          <p:spTgt spid="53"/>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88083"/>
                                        </p:tgtEl>
                                        <p:attrNameLst>
                                          <p:attrName>style.visibility</p:attrName>
                                        </p:attrNameLst>
                                      </p:cBhvr>
                                      <p:to>
                                        <p:strVal val="visible"/>
                                      </p:to>
                                    </p:set>
                                    <p:animEffect transition="in" filter="fade">
                                      <p:cBhvr>
                                        <p:cTn id="49" dur="500"/>
                                        <p:tgtEl>
                                          <p:spTgt spid="88083"/>
                                        </p:tgtEl>
                                      </p:cBhvr>
                                    </p:animEffect>
                                  </p:childTnLst>
                                </p:cTn>
                              </p:par>
                              <p:par>
                                <p:cTn id="50" presetID="10" presetClass="entr" presetSubtype="0" fill="hold" nodeType="withEffect">
                                  <p:stCondLst>
                                    <p:cond delay="0"/>
                                  </p:stCondLst>
                                  <p:childTnLst>
                                    <p:set>
                                      <p:cBhvr>
                                        <p:cTn id="51" dur="1" fill="hold">
                                          <p:stCondLst>
                                            <p:cond delay="0"/>
                                          </p:stCondLst>
                                        </p:cTn>
                                        <p:tgtEl>
                                          <p:spTgt spid="46101"/>
                                        </p:tgtEl>
                                        <p:attrNameLst>
                                          <p:attrName>style.visibility</p:attrName>
                                        </p:attrNameLst>
                                      </p:cBhvr>
                                      <p:to>
                                        <p:strVal val="visible"/>
                                      </p:to>
                                    </p:set>
                                    <p:animEffect transition="in" filter="fade">
                                      <p:cBhvr>
                                        <p:cTn id="52" dur="500"/>
                                        <p:tgtEl>
                                          <p:spTgt spid="46101"/>
                                        </p:tgtEl>
                                      </p:cBhvr>
                                    </p:animEffect>
                                  </p:childTnLst>
                                </p:cTn>
                              </p:par>
                              <p:par>
                                <p:cTn id="53" presetID="10" presetClass="entr" presetSubtype="0" fill="hold" nodeType="withEffect">
                                  <p:stCondLst>
                                    <p:cond delay="0"/>
                                  </p:stCondLst>
                                  <p:childTnLst>
                                    <p:set>
                                      <p:cBhvr>
                                        <p:cTn id="54" dur="1" fill="hold">
                                          <p:stCondLst>
                                            <p:cond delay="0"/>
                                          </p:stCondLst>
                                        </p:cTn>
                                        <p:tgtEl>
                                          <p:spTgt spid="46102"/>
                                        </p:tgtEl>
                                        <p:attrNameLst>
                                          <p:attrName>style.visibility</p:attrName>
                                        </p:attrNameLst>
                                      </p:cBhvr>
                                      <p:to>
                                        <p:strVal val="visible"/>
                                      </p:to>
                                    </p:set>
                                    <p:animEffect transition="in" filter="fade">
                                      <p:cBhvr>
                                        <p:cTn id="55" dur="500"/>
                                        <p:tgtEl>
                                          <p:spTgt spid="46102"/>
                                        </p:tgtEl>
                                      </p:cBhvr>
                                    </p:animEffect>
                                  </p:childTnLst>
                                </p:cTn>
                              </p:par>
                              <p:par>
                                <p:cTn id="56" presetID="10" presetClass="entr" presetSubtype="0" fill="hold" nodeType="withEffect">
                                  <p:stCondLst>
                                    <p:cond delay="0"/>
                                  </p:stCondLst>
                                  <p:childTnLst>
                                    <p:set>
                                      <p:cBhvr>
                                        <p:cTn id="57" dur="1" fill="hold">
                                          <p:stCondLst>
                                            <p:cond delay="0"/>
                                          </p:stCondLst>
                                        </p:cTn>
                                        <p:tgtEl>
                                          <p:spTgt spid="46103"/>
                                        </p:tgtEl>
                                        <p:attrNameLst>
                                          <p:attrName>style.visibility</p:attrName>
                                        </p:attrNameLst>
                                      </p:cBhvr>
                                      <p:to>
                                        <p:strVal val="visible"/>
                                      </p:to>
                                    </p:set>
                                    <p:animEffect transition="in" filter="fade">
                                      <p:cBhvr>
                                        <p:cTn id="58" dur="500"/>
                                        <p:tgtEl>
                                          <p:spTgt spid="46103"/>
                                        </p:tgtEl>
                                      </p:cBhvr>
                                    </p:animEffect>
                                  </p:childTnLst>
                                </p:cTn>
                              </p:par>
                              <p:par>
                                <p:cTn id="59" presetID="10" presetClass="entr" presetSubtype="0" fill="hold" nodeType="withEffect">
                                  <p:stCondLst>
                                    <p:cond delay="0"/>
                                  </p:stCondLst>
                                  <p:childTnLst>
                                    <p:set>
                                      <p:cBhvr>
                                        <p:cTn id="60" dur="1" fill="hold">
                                          <p:stCondLst>
                                            <p:cond delay="0"/>
                                          </p:stCondLst>
                                        </p:cTn>
                                        <p:tgtEl>
                                          <p:spTgt spid="46104"/>
                                        </p:tgtEl>
                                        <p:attrNameLst>
                                          <p:attrName>style.visibility</p:attrName>
                                        </p:attrNameLst>
                                      </p:cBhvr>
                                      <p:to>
                                        <p:strVal val="visible"/>
                                      </p:to>
                                    </p:set>
                                    <p:animEffect transition="in" filter="fade">
                                      <p:cBhvr>
                                        <p:cTn id="61" dur="500"/>
                                        <p:tgtEl>
                                          <p:spTgt spid="46104"/>
                                        </p:tgtEl>
                                      </p:cBhvr>
                                    </p:animEffect>
                                  </p:childTnLst>
                                </p:cTn>
                              </p:par>
                              <p:par>
                                <p:cTn id="62" presetID="10" presetClass="entr" presetSubtype="0" fill="hold" nodeType="withEffect">
                                  <p:stCondLst>
                                    <p:cond delay="0"/>
                                  </p:stCondLst>
                                  <p:childTnLst>
                                    <p:set>
                                      <p:cBhvr>
                                        <p:cTn id="63" dur="1" fill="hold">
                                          <p:stCondLst>
                                            <p:cond delay="0"/>
                                          </p:stCondLst>
                                        </p:cTn>
                                        <p:tgtEl>
                                          <p:spTgt spid="46105"/>
                                        </p:tgtEl>
                                        <p:attrNameLst>
                                          <p:attrName>style.visibility</p:attrName>
                                        </p:attrNameLst>
                                      </p:cBhvr>
                                      <p:to>
                                        <p:strVal val="visible"/>
                                      </p:to>
                                    </p:set>
                                    <p:animEffect transition="in" filter="fade">
                                      <p:cBhvr>
                                        <p:cTn id="64" dur="500"/>
                                        <p:tgtEl>
                                          <p:spTgt spid="46105"/>
                                        </p:tgtEl>
                                      </p:cBhvr>
                                    </p:animEffect>
                                  </p:childTnLst>
                                </p:cTn>
                              </p:par>
                              <p:par>
                                <p:cTn id="65" presetID="10" presetClass="entr" presetSubtype="0" fill="hold" nodeType="withEffect">
                                  <p:stCondLst>
                                    <p:cond delay="0"/>
                                  </p:stCondLst>
                                  <p:childTnLst>
                                    <p:set>
                                      <p:cBhvr>
                                        <p:cTn id="66" dur="1" fill="hold">
                                          <p:stCondLst>
                                            <p:cond delay="0"/>
                                          </p:stCondLst>
                                        </p:cTn>
                                        <p:tgtEl>
                                          <p:spTgt spid="46106"/>
                                        </p:tgtEl>
                                        <p:attrNameLst>
                                          <p:attrName>style.visibility</p:attrName>
                                        </p:attrNameLst>
                                      </p:cBhvr>
                                      <p:to>
                                        <p:strVal val="visible"/>
                                      </p:to>
                                    </p:set>
                                    <p:animEffect transition="in" filter="fade">
                                      <p:cBhvr>
                                        <p:cTn id="67" dur="500"/>
                                        <p:tgtEl>
                                          <p:spTgt spid="46106"/>
                                        </p:tgtEl>
                                      </p:cBhvr>
                                    </p:animEffect>
                                  </p:childTnLst>
                                </p:cTn>
                              </p:par>
                              <p:par>
                                <p:cTn id="68" presetID="10" presetClass="entr" presetSubtype="0" fill="hold" nodeType="withEffect">
                                  <p:stCondLst>
                                    <p:cond delay="0"/>
                                  </p:stCondLst>
                                  <p:childTnLst>
                                    <p:set>
                                      <p:cBhvr>
                                        <p:cTn id="69" dur="1" fill="hold">
                                          <p:stCondLst>
                                            <p:cond delay="0"/>
                                          </p:stCondLst>
                                        </p:cTn>
                                        <p:tgtEl>
                                          <p:spTgt spid="46107"/>
                                        </p:tgtEl>
                                        <p:attrNameLst>
                                          <p:attrName>style.visibility</p:attrName>
                                        </p:attrNameLst>
                                      </p:cBhvr>
                                      <p:to>
                                        <p:strVal val="visible"/>
                                      </p:to>
                                    </p:set>
                                    <p:animEffect transition="in" filter="fade">
                                      <p:cBhvr>
                                        <p:cTn id="70" dur="500"/>
                                        <p:tgtEl>
                                          <p:spTgt spid="46107"/>
                                        </p:tgtEl>
                                      </p:cBhvr>
                                    </p:animEffect>
                                  </p:childTnLst>
                                </p:cTn>
                              </p:par>
                              <p:par>
                                <p:cTn id="71" presetID="10" presetClass="entr" presetSubtype="0" fill="hold" nodeType="withEffect">
                                  <p:stCondLst>
                                    <p:cond delay="0"/>
                                  </p:stCondLst>
                                  <p:childTnLst>
                                    <p:set>
                                      <p:cBhvr>
                                        <p:cTn id="72" dur="1" fill="hold">
                                          <p:stCondLst>
                                            <p:cond delay="0"/>
                                          </p:stCondLst>
                                        </p:cTn>
                                        <p:tgtEl>
                                          <p:spTgt spid="46108"/>
                                        </p:tgtEl>
                                        <p:attrNameLst>
                                          <p:attrName>style.visibility</p:attrName>
                                        </p:attrNameLst>
                                      </p:cBhvr>
                                      <p:to>
                                        <p:strVal val="visible"/>
                                      </p:to>
                                    </p:set>
                                    <p:animEffect transition="in" filter="fade">
                                      <p:cBhvr>
                                        <p:cTn id="73" dur="500"/>
                                        <p:tgtEl>
                                          <p:spTgt spid="46108"/>
                                        </p:tgtEl>
                                      </p:cBhvr>
                                    </p:animEffect>
                                  </p:childTnLst>
                                </p:cTn>
                              </p:par>
                              <p:par>
                                <p:cTn id="74" presetID="10" presetClass="entr" presetSubtype="0" fill="hold" nodeType="withEffect">
                                  <p:stCondLst>
                                    <p:cond delay="0"/>
                                  </p:stCondLst>
                                  <p:childTnLst>
                                    <p:set>
                                      <p:cBhvr>
                                        <p:cTn id="75" dur="1" fill="hold">
                                          <p:stCondLst>
                                            <p:cond delay="0"/>
                                          </p:stCondLst>
                                        </p:cTn>
                                        <p:tgtEl>
                                          <p:spTgt spid="46109"/>
                                        </p:tgtEl>
                                        <p:attrNameLst>
                                          <p:attrName>style.visibility</p:attrName>
                                        </p:attrNameLst>
                                      </p:cBhvr>
                                      <p:to>
                                        <p:strVal val="visible"/>
                                      </p:to>
                                    </p:set>
                                    <p:animEffect transition="in" filter="fade">
                                      <p:cBhvr>
                                        <p:cTn id="76" dur="500"/>
                                        <p:tgtEl>
                                          <p:spTgt spid="46109"/>
                                        </p:tgtEl>
                                      </p:cBhvr>
                                    </p:animEffect>
                                  </p:childTnLst>
                                </p:cTn>
                              </p:par>
                              <p:par>
                                <p:cTn id="77" presetID="10" presetClass="entr" presetSubtype="0" fill="hold" nodeType="withEffect">
                                  <p:stCondLst>
                                    <p:cond delay="0"/>
                                  </p:stCondLst>
                                  <p:childTnLst>
                                    <p:set>
                                      <p:cBhvr>
                                        <p:cTn id="78" dur="1" fill="hold">
                                          <p:stCondLst>
                                            <p:cond delay="0"/>
                                          </p:stCondLst>
                                        </p:cTn>
                                        <p:tgtEl>
                                          <p:spTgt spid="46110"/>
                                        </p:tgtEl>
                                        <p:attrNameLst>
                                          <p:attrName>style.visibility</p:attrName>
                                        </p:attrNameLst>
                                      </p:cBhvr>
                                      <p:to>
                                        <p:strVal val="visible"/>
                                      </p:to>
                                    </p:set>
                                    <p:animEffect transition="in" filter="fade">
                                      <p:cBhvr>
                                        <p:cTn id="79" dur="500"/>
                                        <p:tgtEl>
                                          <p:spTgt spid="46110"/>
                                        </p:tgtEl>
                                      </p:cBhvr>
                                    </p:animEffect>
                                  </p:childTnLst>
                                </p:cTn>
                              </p:par>
                            </p:childTnLst>
                          </p:cTn>
                        </p:par>
                      </p:childTnLst>
                    </p:cTn>
                  </p:par>
                  <p:par>
                    <p:cTn id="80" fill="hold" nodeType="clickPar">
                      <p:stCondLst>
                        <p:cond delay="indefinite"/>
                      </p:stCondLst>
                      <p:childTnLst>
                        <p:par>
                          <p:cTn id="81" fill="hold" nodeType="withGroup">
                            <p:stCondLst>
                              <p:cond delay="0"/>
                            </p:stCondLst>
                            <p:childTnLst>
                              <p:par>
                                <p:cTn id="82" presetID="10" presetClass="entr" presetSubtype="0" fill="hold" nodeType="clickEffect">
                                  <p:stCondLst>
                                    <p:cond delay="0"/>
                                  </p:stCondLst>
                                  <p:childTnLst>
                                    <p:set>
                                      <p:cBhvr>
                                        <p:cTn id="83" dur="1" fill="hold">
                                          <p:stCondLst>
                                            <p:cond delay="0"/>
                                          </p:stCondLst>
                                        </p:cTn>
                                        <p:tgtEl>
                                          <p:spTgt spid="74"/>
                                        </p:tgtEl>
                                        <p:attrNameLst>
                                          <p:attrName>style.visibility</p:attrName>
                                        </p:attrNameLst>
                                      </p:cBhvr>
                                      <p:to>
                                        <p:strVal val="visible"/>
                                      </p:to>
                                    </p:set>
                                    <p:animEffect transition="in" filter="fade">
                                      <p:cBhvr>
                                        <p:cTn id="84" dur="500"/>
                                        <p:tgtEl>
                                          <p:spTgt spid="74"/>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55"/>
                                        </p:tgtEl>
                                        <p:attrNameLst>
                                          <p:attrName>style.visibility</p:attrName>
                                        </p:attrNameLst>
                                      </p:cBhvr>
                                      <p:to>
                                        <p:strVal val="visible"/>
                                      </p:to>
                                    </p:set>
                                    <p:animEffect transition="in" filter="fade">
                                      <p:cBhvr>
                                        <p:cTn id="87" dur="500"/>
                                        <p:tgtEl>
                                          <p:spTgt spid="55"/>
                                        </p:tgtEl>
                                      </p:cBhvr>
                                    </p:animEffect>
                                  </p:childTnLst>
                                </p:cTn>
                              </p:par>
                              <p:par>
                                <p:cTn id="88" presetID="10" presetClass="entr" presetSubtype="0" fill="hold" grpId="0" nodeType="withEffect" nodePh="1">
                                  <p:stCondLst>
                                    <p:cond delay="0"/>
                                  </p:stCondLst>
                                  <p:endCondLst>
                                    <p:cond evt="begin" delay="0">
                                      <p:tn val="88"/>
                                    </p:cond>
                                  </p:endCondLst>
                                  <p:childTnLst>
                                    <p:set>
                                      <p:cBhvr>
                                        <p:cTn id="89" dur="1" fill="hold">
                                          <p:stCondLst>
                                            <p:cond delay="0"/>
                                          </p:stCondLst>
                                        </p:cTn>
                                        <p:tgtEl>
                                          <p:spTgt spid="46087"/>
                                        </p:tgtEl>
                                        <p:attrNameLst>
                                          <p:attrName>style.visibility</p:attrName>
                                        </p:attrNameLst>
                                      </p:cBhvr>
                                      <p:to>
                                        <p:strVal val="visible"/>
                                      </p:to>
                                    </p:set>
                                    <p:animEffect transition="in" filter="fade">
                                      <p:cBhvr>
                                        <p:cTn id="90" dur="500"/>
                                        <p:tgtEl>
                                          <p:spTgt spid="46087"/>
                                        </p:tgtEl>
                                      </p:cBhvr>
                                    </p:animEffect>
                                  </p:childTnLst>
                                </p:cTn>
                              </p:par>
                              <p:par>
                                <p:cTn id="91" presetID="10" presetClass="entr" presetSubtype="0" fill="hold" nodeType="withEffect">
                                  <p:stCondLst>
                                    <p:cond delay="0"/>
                                  </p:stCondLst>
                                  <p:childTnLst>
                                    <p:set>
                                      <p:cBhvr>
                                        <p:cTn id="92" dur="1" fill="hold">
                                          <p:stCondLst>
                                            <p:cond delay="0"/>
                                          </p:stCondLst>
                                        </p:cTn>
                                        <p:tgtEl>
                                          <p:spTgt spid="46129"/>
                                        </p:tgtEl>
                                        <p:attrNameLst>
                                          <p:attrName>style.visibility</p:attrName>
                                        </p:attrNameLst>
                                      </p:cBhvr>
                                      <p:to>
                                        <p:strVal val="visible"/>
                                      </p:to>
                                    </p:set>
                                    <p:animEffect transition="in" filter="fade">
                                      <p:cBhvr>
                                        <p:cTn id="93" dur="500"/>
                                        <p:tgtEl>
                                          <p:spTgt spid="46129"/>
                                        </p:tgtEl>
                                      </p:cBhvr>
                                    </p:animEffect>
                                  </p:childTnLst>
                                </p:cTn>
                              </p:par>
                              <p:par>
                                <p:cTn id="94" presetID="10" presetClass="entr" presetSubtype="0" fill="hold" nodeType="withEffect">
                                  <p:stCondLst>
                                    <p:cond delay="0"/>
                                  </p:stCondLst>
                                  <p:childTnLst>
                                    <p:set>
                                      <p:cBhvr>
                                        <p:cTn id="95" dur="1" fill="hold">
                                          <p:stCondLst>
                                            <p:cond delay="0"/>
                                          </p:stCondLst>
                                        </p:cTn>
                                        <p:tgtEl>
                                          <p:spTgt spid="46131"/>
                                        </p:tgtEl>
                                        <p:attrNameLst>
                                          <p:attrName>style.visibility</p:attrName>
                                        </p:attrNameLst>
                                      </p:cBhvr>
                                      <p:to>
                                        <p:strVal val="visible"/>
                                      </p:to>
                                    </p:set>
                                    <p:animEffect transition="in" filter="fade">
                                      <p:cBhvr>
                                        <p:cTn id="96" dur="500"/>
                                        <p:tgtEl>
                                          <p:spTgt spid="46131"/>
                                        </p:tgtEl>
                                      </p:cBhvr>
                                    </p:animEffect>
                                  </p:childTnLst>
                                </p:cTn>
                              </p:par>
                              <p:par>
                                <p:cTn id="97" presetID="10" presetClass="entr" presetSubtype="0" fill="hold" nodeType="withEffect">
                                  <p:stCondLst>
                                    <p:cond delay="0"/>
                                  </p:stCondLst>
                                  <p:childTnLst>
                                    <p:set>
                                      <p:cBhvr>
                                        <p:cTn id="98" dur="1" fill="hold">
                                          <p:stCondLst>
                                            <p:cond delay="0"/>
                                          </p:stCondLst>
                                        </p:cTn>
                                        <p:tgtEl>
                                          <p:spTgt spid="46132"/>
                                        </p:tgtEl>
                                        <p:attrNameLst>
                                          <p:attrName>style.visibility</p:attrName>
                                        </p:attrNameLst>
                                      </p:cBhvr>
                                      <p:to>
                                        <p:strVal val="visible"/>
                                      </p:to>
                                    </p:set>
                                    <p:animEffect transition="in" filter="fade">
                                      <p:cBhvr>
                                        <p:cTn id="99" dur="500"/>
                                        <p:tgtEl>
                                          <p:spTgt spid="46132"/>
                                        </p:tgtEl>
                                      </p:cBhvr>
                                    </p:animEffect>
                                  </p:childTnLst>
                                </p:cTn>
                              </p:par>
                              <p:par>
                                <p:cTn id="100" presetID="10" presetClass="entr" presetSubtype="0" fill="hold" nodeType="withEffect">
                                  <p:stCondLst>
                                    <p:cond delay="0"/>
                                  </p:stCondLst>
                                  <p:childTnLst>
                                    <p:set>
                                      <p:cBhvr>
                                        <p:cTn id="101" dur="1" fill="hold">
                                          <p:stCondLst>
                                            <p:cond delay="0"/>
                                          </p:stCondLst>
                                        </p:cTn>
                                        <p:tgtEl>
                                          <p:spTgt spid="46133"/>
                                        </p:tgtEl>
                                        <p:attrNameLst>
                                          <p:attrName>style.visibility</p:attrName>
                                        </p:attrNameLst>
                                      </p:cBhvr>
                                      <p:to>
                                        <p:strVal val="visible"/>
                                      </p:to>
                                    </p:set>
                                    <p:animEffect transition="in" filter="fade">
                                      <p:cBhvr>
                                        <p:cTn id="102" dur="500"/>
                                        <p:tgtEl>
                                          <p:spTgt spid="46133"/>
                                        </p:tgtEl>
                                      </p:cBhvr>
                                    </p:animEffect>
                                  </p:childTnLst>
                                </p:cTn>
                              </p:par>
                              <p:par>
                                <p:cTn id="103" presetID="10" presetClass="entr" presetSubtype="0" fill="hold" nodeType="withEffect">
                                  <p:stCondLst>
                                    <p:cond delay="0"/>
                                  </p:stCondLst>
                                  <p:childTnLst>
                                    <p:set>
                                      <p:cBhvr>
                                        <p:cTn id="104" dur="1" fill="hold">
                                          <p:stCondLst>
                                            <p:cond delay="0"/>
                                          </p:stCondLst>
                                        </p:cTn>
                                        <p:tgtEl>
                                          <p:spTgt spid="46134"/>
                                        </p:tgtEl>
                                        <p:attrNameLst>
                                          <p:attrName>style.visibility</p:attrName>
                                        </p:attrNameLst>
                                      </p:cBhvr>
                                      <p:to>
                                        <p:strVal val="visible"/>
                                      </p:to>
                                    </p:set>
                                    <p:animEffect transition="in" filter="fade">
                                      <p:cBhvr>
                                        <p:cTn id="105" dur="500"/>
                                        <p:tgtEl>
                                          <p:spTgt spid="46134"/>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67"/>
                                        </p:tgtEl>
                                        <p:attrNameLst>
                                          <p:attrName>style.visibility</p:attrName>
                                        </p:attrNameLst>
                                      </p:cBhvr>
                                      <p:to>
                                        <p:strVal val="visible"/>
                                      </p:to>
                                    </p:set>
                                    <p:animEffect transition="in" filter="fade">
                                      <p:cBhvr>
                                        <p:cTn id="108" dur="500"/>
                                        <p:tgtEl>
                                          <p:spTgt spid="67"/>
                                        </p:tgtEl>
                                      </p:cBhvr>
                                    </p:animEffect>
                                  </p:childTnLst>
                                </p:cTn>
                              </p:par>
                              <p:par>
                                <p:cTn id="109" presetID="10" presetClass="entr" presetSubtype="0" fill="hold" nodeType="withEffect">
                                  <p:stCondLst>
                                    <p:cond delay="0"/>
                                  </p:stCondLst>
                                  <p:childTnLst>
                                    <p:set>
                                      <p:cBhvr>
                                        <p:cTn id="110" dur="1" fill="hold">
                                          <p:stCondLst>
                                            <p:cond delay="0"/>
                                          </p:stCondLst>
                                        </p:cTn>
                                        <p:tgtEl>
                                          <p:spTgt spid="46089"/>
                                        </p:tgtEl>
                                        <p:attrNameLst>
                                          <p:attrName>style.visibility</p:attrName>
                                        </p:attrNameLst>
                                      </p:cBhvr>
                                      <p:to>
                                        <p:strVal val="visible"/>
                                      </p:to>
                                    </p:set>
                                    <p:animEffect transition="in" filter="fade">
                                      <p:cBhvr>
                                        <p:cTn id="111" dur="500"/>
                                        <p:tgtEl>
                                          <p:spTgt spid="46089"/>
                                        </p:tgtEl>
                                      </p:cBhvr>
                                    </p:animEffect>
                                  </p:childTnLst>
                                </p:cTn>
                              </p:par>
                              <p:par>
                                <p:cTn id="112" presetID="10" presetClass="entr" presetSubtype="0" fill="hold" nodeType="withEffect">
                                  <p:stCondLst>
                                    <p:cond delay="0"/>
                                  </p:stCondLst>
                                  <p:childTnLst>
                                    <p:set>
                                      <p:cBhvr>
                                        <p:cTn id="113" dur="1" fill="hold">
                                          <p:stCondLst>
                                            <p:cond delay="0"/>
                                          </p:stCondLst>
                                        </p:cTn>
                                        <p:tgtEl>
                                          <p:spTgt spid="46090"/>
                                        </p:tgtEl>
                                        <p:attrNameLst>
                                          <p:attrName>style.visibility</p:attrName>
                                        </p:attrNameLst>
                                      </p:cBhvr>
                                      <p:to>
                                        <p:strVal val="visible"/>
                                      </p:to>
                                    </p:set>
                                    <p:animEffect transition="in" filter="fade">
                                      <p:cBhvr>
                                        <p:cTn id="114" dur="500"/>
                                        <p:tgtEl>
                                          <p:spTgt spid="46090"/>
                                        </p:tgtEl>
                                      </p:cBhvr>
                                    </p:animEffect>
                                  </p:childTnLst>
                                </p:cTn>
                              </p:par>
                              <p:par>
                                <p:cTn id="115" presetID="10" presetClass="entr" presetSubtype="0" fill="hold" nodeType="withEffect">
                                  <p:stCondLst>
                                    <p:cond delay="0"/>
                                  </p:stCondLst>
                                  <p:childTnLst>
                                    <p:set>
                                      <p:cBhvr>
                                        <p:cTn id="116" dur="1" fill="hold">
                                          <p:stCondLst>
                                            <p:cond delay="0"/>
                                          </p:stCondLst>
                                        </p:cTn>
                                        <p:tgtEl>
                                          <p:spTgt spid="2"/>
                                        </p:tgtEl>
                                        <p:attrNameLst>
                                          <p:attrName>style.visibility</p:attrName>
                                        </p:attrNameLst>
                                      </p:cBhvr>
                                      <p:to>
                                        <p:strVal val="visible"/>
                                      </p:to>
                                    </p:set>
                                    <p:animEffect transition="in" filter="fade">
                                      <p:cBhvr>
                                        <p:cTn id="117" dur="500"/>
                                        <p:tgtEl>
                                          <p:spTgt spid="2"/>
                                        </p:tgtEl>
                                      </p:cBhvr>
                                    </p:animEffect>
                                  </p:childTnLst>
                                </p:cTn>
                              </p:par>
                              <p:par>
                                <p:cTn id="118" presetID="10" presetClass="entr" presetSubtype="0" fill="hold" nodeType="withEffect">
                                  <p:stCondLst>
                                    <p:cond delay="0"/>
                                  </p:stCondLst>
                                  <p:childTnLst>
                                    <p:set>
                                      <p:cBhvr>
                                        <p:cTn id="119" dur="1" fill="hold">
                                          <p:stCondLst>
                                            <p:cond delay="0"/>
                                          </p:stCondLst>
                                        </p:cTn>
                                        <p:tgtEl>
                                          <p:spTgt spid="46092"/>
                                        </p:tgtEl>
                                        <p:attrNameLst>
                                          <p:attrName>style.visibility</p:attrName>
                                        </p:attrNameLst>
                                      </p:cBhvr>
                                      <p:to>
                                        <p:strVal val="visible"/>
                                      </p:to>
                                    </p:set>
                                    <p:animEffect transition="in" filter="fade">
                                      <p:cBhvr>
                                        <p:cTn id="120" dur="500"/>
                                        <p:tgtEl>
                                          <p:spTgt spid="46092"/>
                                        </p:tgtEl>
                                      </p:cBhvr>
                                    </p:animEffect>
                                  </p:childTnLst>
                                </p:cTn>
                              </p:par>
                              <p:par>
                                <p:cTn id="121" presetID="10" presetClass="entr" presetSubtype="0" fill="hold" nodeType="withEffect">
                                  <p:stCondLst>
                                    <p:cond delay="0"/>
                                  </p:stCondLst>
                                  <p:childTnLst>
                                    <p:set>
                                      <p:cBhvr>
                                        <p:cTn id="122" dur="1" fill="hold">
                                          <p:stCondLst>
                                            <p:cond delay="0"/>
                                          </p:stCondLst>
                                        </p:cTn>
                                        <p:tgtEl>
                                          <p:spTgt spid="46111"/>
                                        </p:tgtEl>
                                        <p:attrNameLst>
                                          <p:attrName>style.visibility</p:attrName>
                                        </p:attrNameLst>
                                      </p:cBhvr>
                                      <p:to>
                                        <p:strVal val="visible"/>
                                      </p:to>
                                    </p:set>
                                    <p:animEffect transition="in" filter="fade">
                                      <p:cBhvr>
                                        <p:cTn id="123" dur="500"/>
                                        <p:tgtEl>
                                          <p:spTgt spid="46111"/>
                                        </p:tgtEl>
                                      </p:cBhvr>
                                    </p:animEffect>
                                  </p:childTnLst>
                                </p:cTn>
                              </p:par>
                              <p:par>
                                <p:cTn id="124" presetID="10" presetClass="entr" presetSubtype="0" fill="hold" nodeType="withEffect">
                                  <p:stCondLst>
                                    <p:cond delay="0"/>
                                  </p:stCondLst>
                                  <p:childTnLst>
                                    <p:set>
                                      <p:cBhvr>
                                        <p:cTn id="125" dur="1" fill="hold">
                                          <p:stCondLst>
                                            <p:cond delay="0"/>
                                          </p:stCondLst>
                                        </p:cTn>
                                        <p:tgtEl>
                                          <p:spTgt spid="46112"/>
                                        </p:tgtEl>
                                        <p:attrNameLst>
                                          <p:attrName>style.visibility</p:attrName>
                                        </p:attrNameLst>
                                      </p:cBhvr>
                                      <p:to>
                                        <p:strVal val="visible"/>
                                      </p:to>
                                    </p:set>
                                    <p:animEffect transition="in" filter="fade">
                                      <p:cBhvr>
                                        <p:cTn id="126" dur="500"/>
                                        <p:tgtEl>
                                          <p:spTgt spid="46112"/>
                                        </p:tgtEl>
                                      </p:cBhvr>
                                    </p:animEffect>
                                  </p:childTnLst>
                                </p:cTn>
                              </p:par>
                              <p:par>
                                <p:cTn id="127" presetID="10" presetClass="entr" presetSubtype="0" fill="hold" nodeType="withEffect">
                                  <p:stCondLst>
                                    <p:cond delay="0"/>
                                  </p:stCondLst>
                                  <p:childTnLst>
                                    <p:set>
                                      <p:cBhvr>
                                        <p:cTn id="128" dur="1" fill="hold">
                                          <p:stCondLst>
                                            <p:cond delay="0"/>
                                          </p:stCondLst>
                                        </p:cTn>
                                        <p:tgtEl>
                                          <p:spTgt spid="46113"/>
                                        </p:tgtEl>
                                        <p:attrNameLst>
                                          <p:attrName>style.visibility</p:attrName>
                                        </p:attrNameLst>
                                      </p:cBhvr>
                                      <p:to>
                                        <p:strVal val="visible"/>
                                      </p:to>
                                    </p:set>
                                    <p:animEffect transition="in" filter="fade">
                                      <p:cBhvr>
                                        <p:cTn id="129" dur="500"/>
                                        <p:tgtEl>
                                          <p:spTgt spid="46113"/>
                                        </p:tgtEl>
                                      </p:cBhvr>
                                    </p:animEffect>
                                  </p:childTnLst>
                                </p:cTn>
                              </p:par>
                              <p:par>
                                <p:cTn id="130" presetID="10" presetClass="entr" presetSubtype="0" fill="hold" nodeType="withEffect">
                                  <p:stCondLst>
                                    <p:cond delay="0"/>
                                  </p:stCondLst>
                                  <p:childTnLst>
                                    <p:set>
                                      <p:cBhvr>
                                        <p:cTn id="131" dur="1" fill="hold">
                                          <p:stCondLst>
                                            <p:cond delay="0"/>
                                          </p:stCondLst>
                                        </p:cTn>
                                        <p:tgtEl>
                                          <p:spTgt spid="46114"/>
                                        </p:tgtEl>
                                        <p:attrNameLst>
                                          <p:attrName>style.visibility</p:attrName>
                                        </p:attrNameLst>
                                      </p:cBhvr>
                                      <p:to>
                                        <p:strVal val="visible"/>
                                      </p:to>
                                    </p:set>
                                    <p:animEffect transition="in" filter="fade">
                                      <p:cBhvr>
                                        <p:cTn id="132" dur="500"/>
                                        <p:tgtEl>
                                          <p:spTgt spid="46114"/>
                                        </p:tgtEl>
                                      </p:cBhvr>
                                    </p:animEffect>
                                  </p:childTnLst>
                                </p:cTn>
                              </p:par>
                              <p:par>
                                <p:cTn id="133" presetID="10" presetClass="entr" presetSubtype="0" fill="hold" grpId="0" nodeType="withEffect">
                                  <p:stCondLst>
                                    <p:cond delay="0"/>
                                  </p:stCondLst>
                                  <p:childTnLst>
                                    <p:set>
                                      <p:cBhvr>
                                        <p:cTn id="134" dur="1" fill="hold">
                                          <p:stCondLst>
                                            <p:cond delay="0"/>
                                          </p:stCondLst>
                                        </p:cTn>
                                        <p:tgtEl>
                                          <p:spTgt spid="75">
                                            <p:txEl>
                                              <p:pRg st="0" end="0"/>
                                            </p:txEl>
                                          </p:spTgt>
                                        </p:tgtEl>
                                        <p:attrNameLst>
                                          <p:attrName>style.visibility</p:attrName>
                                        </p:attrNameLst>
                                      </p:cBhvr>
                                      <p:to>
                                        <p:strVal val="visible"/>
                                      </p:to>
                                    </p:set>
                                    <p:animEffect transition="in" filter="fade">
                                      <p:cBhvr>
                                        <p:cTn id="135" dur="500"/>
                                        <p:tgtEl>
                                          <p:spTgt spid="75">
                                            <p:txEl>
                                              <p:pRg st="0" end="0"/>
                                            </p:txEl>
                                          </p:spTgt>
                                        </p:tgtEl>
                                      </p:cBhvr>
                                    </p:animEffect>
                                  </p:childTnLst>
                                </p:cTn>
                              </p:par>
                              <p:par>
                                <p:cTn id="136" presetID="10" presetClass="entr" presetSubtype="0" fill="hold" grpId="0" nodeType="withEffect">
                                  <p:stCondLst>
                                    <p:cond delay="0"/>
                                  </p:stCondLst>
                                  <p:childTnLst>
                                    <p:set>
                                      <p:cBhvr>
                                        <p:cTn id="137" dur="1" fill="hold">
                                          <p:stCondLst>
                                            <p:cond delay="0"/>
                                          </p:stCondLst>
                                        </p:cTn>
                                        <p:tgtEl>
                                          <p:spTgt spid="75">
                                            <p:txEl>
                                              <p:pRg st="1" end="1"/>
                                            </p:txEl>
                                          </p:spTgt>
                                        </p:tgtEl>
                                        <p:attrNameLst>
                                          <p:attrName>style.visibility</p:attrName>
                                        </p:attrNameLst>
                                      </p:cBhvr>
                                      <p:to>
                                        <p:strVal val="visible"/>
                                      </p:to>
                                    </p:set>
                                    <p:animEffect transition="in" filter="fade">
                                      <p:cBhvr>
                                        <p:cTn id="138" dur="500"/>
                                        <p:tgtEl>
                                          <p:spTgt spid="75">
                                            <p:txEl>
                                              <p:pRg st="1" end="1"/>
                                            </p:txEl>
                                          </p:spTgt>
                                        </p:tgtEl>
                                      </p:cBhvr>
                                    </p:animEffect>
                                  </p:childTnLst>
                                </p:cTn>
                              </p:par>
                              <p:par>
                                <p:cTn id="139" presetID="10" presetClass="entr" presetSubtype="0" fill="hold" grpId="0" nodeType="withEffect">
                                  <p:stCondLst>
                                    <p:cond delay="0"/>
                                  </p:stCondLst>
                                  <p:childTnLst>
                                    <p:set>
                                      <p:cBhvr>
                                        <p:cTn id="140" dur="1" fill="hold">
                                          <p:stCondLst>
                                            <p:cond delay="0"/>
                                          </p:stCondLst>
                                        </p:cTn>
                                        <p:tgtEl>
                                          <p:spTgt spid="75">
                                            <p:txEl>
                                              <p:pRg st="2" end="2"/>
                                            </p:txEl>
                                          </p:spTgt>
                                        </p:tgtEl>
                                        <p:attrNameLst>
                                          <p:attrName>style.visibility</p:attrName>
                                        </p:attrNameLst>
                                      </p:cBhvr>
                                      <p:to>
                                        <p:strVal val="visible"/>
                                      </p:to>
                                    </p:set>
                                    <p:animEffect transition="in" filter="fade">
                                      <p:cBhvr>
                                        <p:cTn id="141" dur="500"/>
                                        <p:tgtEl>
                                          <p:spTgt spid="75">
                                            <p:txEl>
                                              <p:pRg st="2" end="2"/>
                                            </p:txEl>
                                          </p:spTgt>
                                        </p:tgtEl>
                                      </p:cBhvr>
                                    </p:animEffect>
                                  </p:childTnLst>
                                </p:cTn>
                              </p:par>
                            </p:childTnLst>
                          </p:cTn>
                        </p:par>
                      </p:childTnLst>
                    </p:cTn>
                  </p:par>
                  <p:par>
                    <p:cTn id="142" fill="hold" nodeType="clickPar">
                      <p:stCondLst>
                        <p:cond delay="indefinite"/>
                      </p:stCondLst>
                      <p:childTnLst>
                        <p:par>
                          <p:cTn id="143" fill="hold" nodeType="withGroup">
                            <p:stCondLst>
                              <p:cond delay="0"/>
                            </p:stCondLst>
                            <p:childTnLst>
                              <p:par>
                                <p:cTn id="144" presetID="10" presetClass="entr" presetSubtype="0" fill="hold" nodeType="clickEffect">
                                  <p:stCondLst>
                                    <p:cond delay="0"/>
                                  </p:stCondLst>
                                  <p:childTnLst>
                                    <p:set>
                                      <p:cBhvr>
                                        <p:cTn id="145" dur="1" fill="hold">
                                          <p:stCondLst>
                                            <p:cond delay="0"/>
                                          </p:stCondLst>
                                        </p:cTn>
                                        <p:tgtEl>
                                          <p:spTgt spid="76"/>
                                        </p:tgtEl>
                                        <p:attrNameLst>
                                          <p:attrName>style.visibility</p:attrName>
                                        </p:attrNameLst>
                                      </p:cBhvr>
                                      <p:to>
                                        <p:strVal val="visible"/>
                                      </p:to>
                                    </p:set>
                                    <p:animEffect transition="in" filter="fade">
                                      <p:cBhvr>
                                        <p:cTn id="146" dur="500"/>
                                        <p:tgtEl>
                                          <p:spTgt spid="76"/>
                                        </p:tgtEl>
                                      </p:cBhvr>
                                    </p:animEffect>
                                  </p:childTnLst>
                                </p:cTn>
                              </p:par>
                              <p:par>
                                <p:cTn id="147" presetID="10" presetClass="entr" presetSubtype="0" fill="hold" grpId="0" nodeType="withEffect">
                                  <p:stCondLst>
                                    <p:cond delay="0"/>
                                  </p:stCondLst>
                                  <p:childTnLst>
                                    <p:set>
                                      <p:cBhvr>
                                        <p:cTn id="148" dur="1" fill="hold">
                                          <p:stCondLst>
                                            <p:cond delay="0"/>
                                          </p:stCondLst>
                                        </p:cTn>
                                        <p:tgtEl>
                                          <p:spTgt spid="99"/>
                                        </p:tgtEl>
                                        <p:attrNameLst>
                                          <p:attrName>style.visibility</p:attrName>
                                        </p:attrNameLst>
                                      </p:cBhvr>
                                      <p:to>
                                        <p:strVal val="visible"/>
                                      </p:to>
                                    </p:set>
                                    <p:animEffect transition="in" filter="fade">
                                      <p:cBhvr>
                                        <p:cTn id="149" dur="500"/>
                                        <p:tgtEl>
                                          <p:spTgt spid="99"/>
                                        </p:tgtEl>
                                      </p:cBhvr>
                                    </p:animEffect>
                                  </p:childTnLst>
                                </p:cTn>
                              </p:par>
                              <p:par>
                                <p:cTn id="150" presetID="10" presetClass="entr" presetSubtype="0" fill="hold" grpId="0" nodeType="withEffect" nodePh="1">
                                  <p:stCondLst>
                                    <p:cond delay="0"/>
                                  </p:stCondLst>
                                  <p:endCondLst>
                                    <p:cond evt="begin" delay="0">
                                      <p:tn val="150"/>
                                    </p:cond>
                                  </p:endCondLst>
                                  <p:childTnLst>
                                    <p:set>
                                      <p:cBhvr>
                                        <p:cTn id="151" dur="1" fill="hold">
                                          <p:stCondLst>
                                            <p:cond delay="0"/>
                                          </p:stCondLst>
                                        </p:cTn>
                                        <p:tgtEl>
                                          <p:spTgt spid="100"/>
                                        </p:tgtEl>
                                        <p:attrNameLst>
                                          <p:attrName>style.visibility</p:attrName>
                                        </p:attrNameLst>
                                      </p:cBhvr>
                                      <p:to>
                                        <p:strVal val="visible"/>
                                      </p:to>
                                    </p:set>
                                    <p:animEffect transition="in" filter="fade">
                                      <p:cBhvr>
                                        <p:cTn id="152" dur="500"/>
                                        <p:tgtEl>
                                          <p:spTgt spid="100"/>
                                        </p:tgtEl>
                                      </p:cBhvr>
                                    </p:animEffect>
                                  </p:childTnLst>
                                </p:cTn>
                              </p:par>
                              <p:par>
                                <p:cTn id="153" presetID="10" presetClass="entr" presetSubtype="0" fill="hold" nodeType="withEffect">
                                  <p:stCondLst>
                                    <p:cond delay="0"/>
                                  </p:stCondLst>
                                  <p:childTnLst>
                                    <p:set>
                                      <p:cBhvr>
                                        <p:cTn id="154" dur="1" fill="hold">
                                          <p:stCondLst>
                                            <p:cond delay="0"/>
                                          </p:stCondLst>
                                        </p:cTn>
                                        <p:tgtEl>
                                          <p:spTgt spid="46122"/>
                                        </p:tgtEl>
                                        <p:attrNameLst>
                                          <p:attrName>style.visibility</p:attrName>
                                        </p:attrNameLst>
                                      </p:cBhvr>
                                      <p:to>
                                        <p:strVal val="visible"/>
                                      </p:to>
                                    </p:set>
                                    <p:animEffect transition="in" filter="fade">
                                      <p:cBhvr>
                                        <p:cTn id="155" dur="500"/>
                                        <p:tgtEl>
                                          <p:spTgt spid="46122"/>
                                        </p:tgtEl>
                                      </p:cBhvr>
                                    </p:animEffect>
                                  </p:childTnLst>
                                </p:cTn>
                              </p:par>
                              <p:par>
                                <p:cTn id="156" presetID="10" presetClass="entr" presetSubtype="0" fill="hold" nodeType="withEffect">
                                  <p:stCondLst>
                                    <p:cond delay="0"/>
                                  </p:stCondLst>
                                  <p:childTnLst>
                                    <p:set>
                                      <p:cBhvr>
                                        <p:cTn id="157" dur="1" fill="hold">
                                          <p:stCondLst>
                                            <p:cond delay="0"/>
                                          </p:stCondLst>
                                        </p:cTn>
                                        <p:tgtEl>
                                          <p:spTgt spid="46123"/>
                                        </p:tgtEl>
                                        <p:attrNameLst>
                                          <p:attrName>style.visibility</p:attrName>
                                        </p:attrNameLst>
                                      </p:cBhvr>
                                      <p:to>
                                        <p:strVal val="visible"/>
                                      </p:to>
                                    </p:set>
                                    <p:animEffect transition="in" filter="fade">
                                      <p:cBhvr>
                                        <p:cTn id="158" dur="500"/>
                                        <p:tgtEl>
                                          <p:spTgt spid="46123"/>
                                        </p:tgtEl>
                                      </p:cBhvr>
                                    </p:animEffect>
                                  </p:childTnLst>
                                </p:cTn>
                              </p:par>
                              <p:par>
                                <p:cTn id="159" presetID="10" presetClass="entr" presetSubtype="0" fill="hold" nodeType="withEffect">
                                  <p:stCondLst>
                                    <p:cond delay="0"/>
                                  </p:stCondLst>
                                  <p:childTnLst>
                                    <p:set>
                                      <p:cBhvr>
                                        <p:cTn id="160" dur="1" fill="hold">
                                          <p:stCondLst>
                                            <p:cond delay="0"/>
                                          </p:stCondLst>
                                        </p:cTn>
                                        <p:tgtEl>
                                          <p:spTgt spid="46124"/>
                                        </p:tgtEl>
                                        <p:attrNameLst>
                                          <p:attrName>style.visibility</p:attrName>
                                        </p:attrNameLst>
                                      </p:cBhvr>
                                      <p:to>
                                        <p:strVal val="visible"/>
                                      </p:to>
                                    </p:set>
                                    <p:animEffect transition="in" filter="fade">
                                      <p:cBhvr>
                                        <p:cTn id="161" dur="500"/>
                                        <p:tgtEl>
                                          <p:spTgt spid="46124"/>
                                        </p:tgtEl>
                                      </p:cBhvr>
                                    </p:animEffect>
                                  </p:childTnLst>
                                </p:cTn>
                              </p:par>
                              <p:par>
                                <p:cTn id="162" presetID="10" presetClass="entr" presetSubtype="0" fill="hold" nodeType="withEffect">
                                  <p:stCondLst>
                                    <p:cond delay="0"/>
                                  </p:stCondLst>
                                  <p:childTnLst>
                                    <p:set>
                                      <p:cBhvr>
                                        <p:cTn id="163" dur="1" fill="hold">
                                          <p:stCondLst>
                                            <p:cond delay="0"/>
                                          </p:stCondLst>
                                        </p:cTn>
                                        <p:tgtEl>
                                          <p:spTgt spid="46125"/>
                                        </p:tgtEl>
                                        <p:attrNameLst>
                                          <p:attrName>style.visibility</p:attrName>
                                        </p:attrNameLst>
                                      </p:cBhvr>
                                      <p:to>
                                        <p:strVal val="visible"/>
                                      </p:to>
                                    </p:set>
                                    <p:animEffect transition="in" filter="fade">
                                      <p:cBhvr>
                                        <p:cTn id="164" dur="500"/>
                                        <p:tgtEl>
                                          <p:spTgt spid="46125"/>
                                        </p:tgtEl>
                                      </p:cBhvr>
                                    </p:animEffect>
                                  </p:childTnLst>
                                </p:cTn>
                              </p:par>
                              <p:par>
                                <p:cTn id="165" presetID="10" presetClass="entr" presetSubtype="0" fill="hold" nodeType="withEffect">
                                  <p:stCondLst>
                                    <p:cond delay="0"/>
                                  </p:stCondLst>
                                  <p:childTnLst>
                                    <p:set>
                                      <p:cBhvr>
                                        <p:cTn id="166" dur="1" fill="hold">
                                          <p:stCondLst>
                                            <p:cond delay="0"/>
                                          </p:stCondLst>
                                        </p:cTn>
                                        <p:tgtEl>
                                          <p:spTgt spid="46126"/>
                                        </p:tgtEl>
                                        <p:attrNameLst>
                                          <p:attrName>style.visibility</p:attrName>
                                        </p:attrNameLst>
                                      </p:cBhvr>
                                      <p:to>
                                        <p:strVal val="visible"/>
                                      </p:to>
                                    </p:set>
                                    <p:animEffect transition="in" filter="fade">
                                      <p:cBhvr>
                                        <p:cTn id="167" dur="500"/>
                                        <p:tgtEl>
                                          <p:spTgt spid="46126"/>
                                        </p:tgtEl>
                                      </p:cBhvr>
                                    </p:animEffect>
                                  </p:childTnLst>
                                </p:cTn>
                              </p:par>
                              <p:par>
                                <p:cTn id="168" presetID="10" presetClass="entr" presetSubtype="0" fill="hold" nodeType="withEffect">
                                  <p:stCondLst>
                                    <p:cond delay="0"/>
                                  </p:stCondLst>
                                  <p:childTnLst>
                                    <p:set>
                                      <p:cBhvr>
                                        <p:cTn id="169" dur="1" fill="hold">
                                          <p:stCondLst>
                                            <p:cond delay="0"/>
                                          </p:stCondLst>
                                        </p:cTn>
                                        <p:tgtEl>
                                          <p:spTgt spid="46127"/>
                                        </p:tgtEl>
                                        <p:attrNameLst>
                                          <p:attrName>style.visibility</p:attrName>
                                        </p:attrNameLst>
                                      </p:cBhvr>
                                      <p:to>
                                        <p:strVal val="visible"/>
                                      </p:to>
                                    </p:set>
                                    <p:animEffect transition="in" filter="fade">
                                      <p:cBhvr>
                                        <p:cTn id="170" dur="500"/>
                                        <p:tgtEl>
                                          <p:spTgt spid="46127"/>
                                        </p:tgtEl>
                                      </p:cBhvr>
                                    </p:animEffect>
                                  </p:childTnLst>
                                </p:cTn>
                              </p:par>
                              <p:par>
                                <p:cTn id="171" presetID="10" presetClass="entr" presetSubtype="0" fill="hold" grpId="0" nodeType="withEffect">
                                  <p:stCondLst>
                                    <p:cond delay="0"/>
                                  </p:stCondLst>
                                  <p:childTnLst>
                                    <p:set>
                                      <p:cBhvr>
                                        <p:cTn id="172" dur="1" fill="hold">
                                          <p:stCondLst>
                                            <p:cond delay="0"/>
                                          </p:stCondLst>
                                        </p:cTn>
                                        <p:tgtEl>
                                          <p:spTgt spid="129"/>
                                        </p:tgtEl>
                                        <p:attrNameLst>
                                          <p:attrName>style.visibility</p:attrName>
                                        </p:attrNameLst>
                                      </p:cBhvr>
                                      <p:to>
                                        <p:strVal val="visible"/>
                                      </p:to>
                                    </p:set>
                                    <p:animEffect transition="in" filter="fade">
                                      <p:cBhvr>
                                        <p:cTn id="173" dur="500"/>
                                        <p:tgtEl>
                                          <p:spTgt spid="129"/>
                                        </p:tgtEl>
                                      </p:cBhvr>
                                    </p:animEffect>
                                  </p:childTnLst>
                                </p:cTn>
                              </p:par>
                              <p:par>
                                <p:cTn id="174" presetID="10" presetClass="entr" presetSubtype="0" fill="hold" nodeType="withEffect">
                                  <p:stCondLst>
                                    <p:cond delay="0"/>
                                  </p:stCondLst>
                                  <p:childTnLst>
                                    <p:set>
                                      <p:cBhvr>
                                        <p:cTn id="175" dur="1" fill="hold">
                                          <p:stCondLst>
                                            <p:cond delay="0"/>
                                          </p:stCondLst>
                                        </p:cTn>
                                        <p:tgtEl>
                                          <p:spTgt spid="46098"/>
                                        </p:tgtEl>
                                        <p:attrNameLst>
                                          <p:attrName>style.visibility</p:attrName>
                                        </p:attrNameLst>
                                      </p:cBhvr>
                                      <p:to>
                                        <p:strVal val="visible"/>
                                      </p:to>
                                    </p:set>
                                    <p:animEffect transition="in" filter="fade">
                                      <p:cBhvr>
                                        <p:cTn id="176" dur="500"/>
                                        <p:tgtEl>
                                          <p:spTgt spid="46098"/>
                                        </p:tgtEl>
                                      </p:cBhvr>
                                    </p:animEffect>
                                  </p:childTnLst>
                                </p:cTn>
                              </p:par>
                              <p:par>
                                <p:cTn id="177" presetID="10" presetClass="entr" presetSubtype="0" fill="hold" nodeType="withEffect">
                                  <p:stCondLst>
                                    <p:cond delay="0"/>
                                  </p:stCondLst>
                                  <p:childTnLst>
                                    <p:set>
                                      <p:cBhvr>
                                        <p:cTn id="178" dur="1" fill="hold">
                                          <p:stCondLst>
                                            <p:cond delay="0"/>
                                          </p:stCondLst>
                                        </p:cTn>
                                        <p:tgtEl>
                                          <p:spTgt spid="46099"/>
                                        </p:tgtEl>
                                        <p:attrNameLst>
                                          <p:attrName>style.visibility</p:attrName>
                                        </p:attrNameLst>
                                      </p:cBhvr>
                                      <p:to>
                                        <p:strVal val="visible"/>
                                      </p:to>
                                    </p:set>
                                    <p:animEffect transition="in" filter="fade">
                                      <p:cBhvr>
                                        <p:cTn id="179" dur="500"/>
                                        <p:tgtEl>
                                          <p:spTgt spid="46099"/>
                                        </p:tgtEl>
                                      </p:cBhvr>
                                    </p:animEffect>
                                  </p:childTnLst>
                                </p:cTn>
                              </p:par>
                              <p:par>
                                <p:cTn id="180" presetID="10" presetClass="entr" presetSubtype="0" fill="hold" nodeType="withEffect">
                                  <p:stCondLst>
                                    <p:cond delay="0"/>
                                  </p:stCondLst>
                                  <p:childTnLst>
                                    <p:set>
                                      <p:cBhvr>
                                        <p:cTn id="181" dur="1" fill="hold">
                                          <p:stCondLst>
                                            <p:cond delay="0"/>
                                          </p:stCondLst>
                                        </p:cTn>
                                        <p:tgtEl>
                                          <p:spTgt spid="46115"/>
                                        </p:tgtEl>
                                        <p:attrNameLst>
                                          <p:attrName>style.visibility</p:attrName>
                                        </p:attrNameLst>
                                      </p:cBhvr>
                                      <p:to>
                                        <p:strVal val="visible"/>
                                      </p:to>
                                    </p:set>
                                    <p:animEffect transition="in" filter="fade">
                                      <p:cBhvr>
                                        <p:cTn id="182" dur="500"/>
                                        <p:tgtEl>
                                          <p:spTgt spid="46115"/>
                                        </p:tgtEl>
                                      </p:cBhvr>
                                    </p:animEffect>
                                  </p:childTnLst>
                                </p:cTn>
                              </p:par>
                              <p:par>
                                <p:cTn id="183" presetID="10" presetClass="entr" presetSubtype="0" fill="hold" nodeType="withEffect">
                                  <p:stCondLst>
                                    <p:cond delay="0"/>
                                  </p:stCondLst>
                                  <p:childTnLst>
                                    <p:set>
                                      <p:cBhvr>
                                        <p:cTn id="184" dur="1" fill="hold">
                                          <p:stCondLst>
                                            <p:cond delay="0"/>
                                          </p:stCondLst>
                                        </p:cTn>
                                        <p:tgtEl>
                                          <p:spTgt spid="46116"/>
                                        </p:tgtEl>
                                        <p:attrNameLst>
                                          <p:attrName>style.visibility</p:attrName>
                                        </p:attrNameLst>
                                      </p:cBhvr>
                                      <p:to>
                                        <p:strVal val="visible"/>
                                      </p:to>
                                    </p:set>
                                    <p:animEffect transition="in" filter="fade">
                                      <p:cBhvr>
                                        <p:cTn id="185" dur="500"/>
                                        <p:tgtEl>
                                          <p:spTgt spid="46116"/>
                                        </p:tgtEl>
                                      </p:cBhvr>
                                    </p:animEffect>
                                  </p:childTnLst>
                                </p:cTn>
                              </p:par>
                              <p:par>
                                <p:cTn id="186" presetID="10" presetClass="entr" presetSubtype="0" fill="hold" nodeType="withEffect">
                                  <p:stCondLst>
                                    <p:cond delay="0"/>
                                  </p:stCondLst>
                                  <p:childTnLst>
                                    <p:set>
                                      <p:cBhvr>
                                        <p:cTn id="187" dur="1" fill="hold">
                                          <p:stCondLst>
                                            <p:cond delay="0"/>
                                          </p:stCondLst>
                                        </p:cTn>
                                        <p:tgtEl>
                                          <p:spTgt spid="46117"/>
                                        </p:tgtEl>
                                        <p:attrNameLst>
                                          <p:attrName>style.visibility</p:attrName>
                                        </p:attrNameLst>
                                      </p:cBhvr>
                                      <p:to>
                                        <p:strVal val="visible"/>
                                      </p:to>
                                    </p:set>
                                    <p:animEffect transition="in" filter="fade">
                                      <p:cBhvr>
                                        <p:cTn id="188" dur="500"/>
                                        <p:tgtEl>
                                          <p:spTgt spid="46117"/>
                                        </p:tgtEl>
                                      </p:cBhvr>
                                    </p:animEffect>
                                  </p:childTnLst>
                                </p:cTn>
                              </p:par>
                              <p:par>
                                <p:cTn id="189" presetID="10" presetClass="entr" presetSubtype="0" fill="hold" nodeType="withEffect">
                                  <p:stCondLst>
                                    <p:cond delay="0"/>
                                  </p:stCondLst>
                                  <p:childTnLst>
                                    <p:set>
                                      <p:cBhvr>
                                        <p:cTn id="190" dur="1" fill="hold">
                                          <p:stCondLst>
                                            <p:cond delay="0"/>
                                          </p:stCondLst>
                                        </p:cTn>
                                        <p:tgtEl>
                                          <p:spTgt spid="46118"/>
                                        </p:tgtEl>
                                        <p:attrNameLst>
                                          <p:attrName>style.visibility</p:attrName>
                                        </p:attrNameLst>
                                      </p:cBhvr>
                                      <p:to>
                                        <p:strVal val="visible"/>
                                      </p:to>
                                    </p:set>
                                    <p:animEffect transition="in" filter="fade">
                                      <p:cBhvr>
                                        <p:cTn id="191" dur="500"/>
                                        <p:tgtEl>
                                          <p:spTgt spid="46118"/>
                                        </p:tgtEl>
                                      </p:cBhvr>
                                    </p:animEffect>
                                  </p:childTnLst>
                                </p:cTn>
                              </p:par>
                              <p:par>
                                <p:cTn id="192" presetID="10" presetClass="entr" presetSubtype="0" fill="hold" nodeType="withEffect">
                                  <p:stCondLst>
                                    <p:cond delay="0"/>
                                  </p:stCondLst>
                                  <p:childTnLst>
                                    <p:set>
                                      <p:cBhvr>
                                        <p:cTn id="193" dur="1" fill="hold">
                                          <p:stCondLst>
                                            <p:cond delay="0"/>
                                          </p:stCondLst>
                                        </p:cTn>
                                        <p:tgtEl>
                                          <p:spTgt spid="46119"/>
                                        </p:tgtEl>
                                        <p:attrNameLst>
                                          <p:attrName>style.visibility</p:attrName>
                                        </p:attrNameLst>
                                      </p:cBhvr>
                                      <p:to>
                                        <p:strVal val="visible"/>
                                      </p:to>
                                    </p:set>
                                    <p:animEffect transition="in" filter="fade">
                                      <p:cBhvr>
                                        <p:cTn id="194" dur="500"/>
                                        <p:tgtEl>
                                          <p:spTgt spid="46119"/>
                                        </p:tgtEl>
                                      </p:cBhvr>
                                    </p:animEffect>
                                  </p:childTnLst>
                                </p:cTn>
                              </p:par>
                              <p:par>
                                <p:cTn id="195" presetID="10" presetClass="entr" presetSubtype="0" fill="hold" nodeType="withEffect">
                                  <p:stCondLst>
                                    <p:cond delay="0"/>
                                  </p:stCondLst>
                                  <p:childTnLst>
                                    <p:set>
                                      <p:cBhvr>
                                        <p:cTn id="196" dur="1" fill="hold">
                                          <p:stCondLst>
                                            <p:cond delay="0"/>
                                          </p:stCondLst>
                                        </p:cTn>
                                        <p:tgtEl>
                                          <p:spTgt spid="46120"/>
                                        </p:tgtEl>
                                        <p:attrNameLst>
                                          <p:attrName>style.visibility</p:attrName>
                                        </p:attrNameLst>
                                      </p:cBhvr>
                                      <p:to>
                                        <p:strVal val="visible"/>
                                      </p:to>
                                    </p:set>
                                    <p:animEffect transition="in" filter="fade">
                                      <p:cBhvr>
                                        <p:cTn id="197" dur="500"/>
                                        <p:tgtEl>
                                          <p:spTgt spid="46120"/>
                                        </p:tgtEl>
                                      </p:cBhvr>
                                    </p:animEffect>
                                  </p:childTnLst>
                                </p:cTn>
                              </p:par>
                              <p:par>
                                <p:cTn id="198" presetID="10" presetClass="entr" presetSubtype="0" fill="hold" grpId="0" nodeType="withEffect">
                                  <p:stCondLst>
                                    <p:cond delay="0"/>
                                  </p:stCondLst>
                                  <p:childTnLst>
                                    <p:set>
                                      <p:cBhvr>
                                        <p:cTn id="199" dur="1" fill="hold">
                                          <p:stCondLst>
                                            <p:cond delay="0"/>
                                          </p:stCondLst>
                                        </p:cTn>
                                        <p:tgtEl>
                                          <p:spTgt spid="77">
                                            <p:txEl>
                                              <p:pRg st="0" end="0"/>
                                            </p:txEl>
                                          </p:spTgt>
                                        </p:tgtEl>
                                        <p:attrNameLst>
                                          <p:attrName>style.visibility</p:attrName>
                                        </p:attrNameLst>
                                      </p:cBhvr>
                                      <p:to>
                                        <p:strVal val="visible"/>
                                      </p:to>
                                    </p:set>
                                    <p:animEffect transition="in" filter="fade">
                                      <p:cBhvr>
                                        <p:cTn id="200" dur="500"/>
                                        <p:tgtEl>
                                          <p:spTgt spid="77">
                                            <p:txEl>
                                              <p:pRg st="0" end="0"/>
                                            </p:txEl>
                                          </p:spTgt>
                                        </p:tgtEl>
                                      </p:cBhvr>
                                    </p:animEffect>
                                  </p:childTnLst>
                                </p:cTn>
                              </p:par>
                              <p:par>
                                <p:cTn id="201" presetID="10" presetClass="entr" presetSubtype="0" fill="hold" grpId="0" nodeType="withEffect">
                                  <p:stCondLst>
                                    <p:cond delay="0"/>
                                  </p:stCondLst>
                                  <p:childTnLst>
                                    <p:set>
                                      <p:cBhvr>
                                        <p:cTn id="202" dur="1" fill="hold">
                                          <p:stCondLst>
                                            <p:cond delay="0"/>
                                          </p:stCondLst>
                                        </p:cTn>
                                        <p:tgtEl>
                                          <p:spTgt spid="77">
                                            <p:txEl>
                                              <p:pRg st="1" end="1"/>
                                            </p:txEl>
                                          </p:spTgt>
                                        </p:tgtEl>
                                        <p:attrNameLst>
                                          <p:attrName>style.visibility</p:attrName>
                                        </p:attrNameLst>
                                      </p:cBhvr>
                                      <p:to>
                                        <p:strVal val="visible"/>
                                      </p:to>
                                    </p:set>
                                    <p:animEffect transition="in" filter="fade">
                                      <p:cBhvr>
                                        <p:cTn id="203" dur="500"/>
                                        <p:tgtEl>
                                          <p:spTgt spid="77">
                                            <p:txEl>
                                              <p:pRg st="1" end="1"/>
                                            </p:txEl>
                                          </p:spTgt>
                                        </p:tgtEl>
                                      </p:cBhvr>
                                    </p:animEffect>
                                  </p:childTnLst>
                                </p:cTn>
                              </p:par>
                              <p:par>
                                <p:cTn id="204" presetID="10" presetClass="entr" presetSubtype="0" fill="hold" grpId="0" nodeType="withEffect">
                                  <p:stCondLst>
                                    <p:cond delay="0"/>
                                  </p:stCondLst>
                                  <p:childTnLst>
                                    <p:set>
                                      <p:cBhvr>
                                        <p:cTn id="205" dur="1" fill="hold">
                                          <p:stCondLst>
                                            <p:cond delay="0"/>
                                          </p:stCondLst>
                                        </p:cTn>
                                        <p:tgtEl>
                                          <p:spTgt spid="77">
                                            <p:txEl>
                                              <p:pRg st="2" end="2"/>
                                            </p:txEl>
                                          </p:spTgt>
                                        </p:tgtEl>
                                        <p:attrNameLst>
                                          <p:attrName>style.visibility</p:attrName>
                                        </p:attrNameLst>
                                      </p:cBhvr>
                                      <p:to>
                                        <p:strVal val="visible"/>
                                      </p:to>
                                    </p:set>
                                    <p:animEffect transition="in" filter="fade">
                                      <p:cBhvr>
                                        <p:cTn id="206" dur="500"/>
                                        <p:tgtEl>
                                          <p:spTgt spid="7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bldP spid="75" grpId="0" build="p"/>
      <p:bldP spid="77" grpId="0" build="p"/>
      <p:bldP spid="51" grpId="0"/>
      <p:bldP spid="53" grpId="0"/>
      <p:bldP spid="55" grpId="0"/>
      <p:bldP spid="46087" grpId="0"/>
      <p:bldP spid="67" grpId="0"/>
      <p:bldP spid="99" grpId="0"/>
      <p:bldP spid="100" grpId="0"/>
      <p:bldP spid="129" grpId="0"/>
      <p:bldP spid="8808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1"/>
          <p:cNvGrpSpPr>
            <a:grpSpLocks/>
          </p:cNvGrpSpPr>
          <p:nvPr/>
        </p:nvGrpSpPr>
        <p:grpSpPr bwMode="auto">
          <a:xfrm>
            <a:off x="4824413" y="1897063"/>
            <a:ext cx="3632200" cy="3968750"/>
            <a:chOff x="4824807" y="1423361"/>
            <a:chExt cx="3631721" cy="2976112"/>
          </a:xfrm>
        </p:grpSpPr>
        <p:sp>
          <p:nvSpPr>
            <p:cNvPr id="74" name="Rounded Rectangle 73"/>
            <p:cNvSpPr/>
            <p:nvPr/>
          </p:nvSpPr>
          <p:spPr bwMode="gray">
            <a:xfrm rot="5400000" flipV="1">
              <a:off x="5152612" y="1095557"/>
              <a:ext cx="2976112" cy="3631720"/>
            </a:xfrm>
            <a:prstGeom prst="roundRect">
              <a:avLst>
                <a:gd name="adj" fmla="val 3497"/>
              </a:avLst>
            </a:prstGeom>
            <a:gradFill flip="none" rotWithShape="1">
              <a:gsLst>
                <a:gs pos="0">
                  <a:schemeClr val="bg2">
                    <a:lumMod val="20000"/>
                    <a:lumOff val="80000"/>
                  </a:schemeClr>
                </a:gs>
                <a:gs pos="100000">
                  <a:schemeClr val="bg1">
                    <a:alpha val="0"/>
                  </a:schemeClr>
                </a:gs>
              </a:gsLst>
              <a:lin ang="0" scaled="0"/>
              <a:tileRect/>
            </a:gradFill>
            <a:ln w="12700">
              <a:gradFill>
                <a:gsLst>
                  <a:gs pos="0">
                    <a:schemeClr val="bg2">
                      <a:lumMod val="40000"/>
                      <a:lumOff val="60000"/>
                    </a:schemeClr>
                  </a:gs>
                  <a:gs pos="100000">
                    <a:schemeClr val="bg1">
                      <a:alpha val="0"/>
                    </a:schemeClr>
                  </a:gs>
                </a:gsLst>
                <a:lin ang="0" scaled="0"/>
              </a:gradFill>
            </a:ln>
            <a:effectLst/>
          </p:spPr>
          <p:style>
            <a:lnRef idx="2">
              <a:schemeClr val="accent1">
                <a:shade val="50000"/>
              </a:schemeClr>
            </a:lnRef>
            <a:fillRef idx="1">
              <a:schemeClr val="accent1"/>
            </a:fillRef>
            <a:effectRef idx="0">
              <a:schemeClr val="accent1"/>
            </a:effectRef>
            <a:fontRef idx="minor">
              <a:schemeClr val="lt1"/>
            </a:fontRef>
          </p:style>
          <p:txBody>
            <a:bodyPr lIns="274320" rIns="274320" anchor="ctr"/>
            <a:lstStyle/>
            <a:p>
              <a:pPr>
                <a:defRPr/>
              </a:pPr>
              <a:endParaRPr lang="en-US" sz="1050" dirty="0">
                <a:solidFill>
                  <a:schemeClr val="bg2"/>
                </a:solidFill>
              </a:endParaRPr>
            </a:p>
          </p:txBody>
        </p:sp>
        <p:sp>
          <p:nvSpPr>
            <p:cNvPr id="82" name="Rounded Rectangle 81"/>
            <p:cNvSpPr/>
            <p:nvPr/>
          </p:nvSpPr>
          <p:spPr bwMode="gray">
            <a:xfrm rot="5400000" flipV="1">
              <a:off x="6128828" y="1073156"/>
              <a:ext cx="1023681" cy="2802701"/>
            </a:xfrm>
            <a:prstGeom prst="roundRect">
              <a:avLst>
                <a:gd name="adj" fmla="val 3497"/>
              </a:avLst>
            </a:prstGeom>
            <a:gradFill flip="none" rotWithShape="1">
              <a:gsLst>
                <a:gs pos="0">
                  <a:schemeClr val="accent1">
                    <a:lumMod val="20000"/>
                    <a:lumOff val="80000"/>
                  </a:schemeClr>
                </a:gs>
                <a:gs pos="100000">
                  <a:schemeClr val="bg1">
                    <a:alpha val="0"/>
                  </a:schemeClr>
                </a:gs>
              </a:gsLst>
              <a:lin ang="0" scaled="0"/>
              <a:tileRect/>
            </a:gradFill>
            <a:ln w="12700">
              <a:gradFill>
                <a:gsLst>
                  <a:gs pos="0">
                    <a:schemeClr val="bg2">
                      <a:lumMod val="40000"/>
                      <a:lumOff val="60000"/>
                    </a:schemeClr>
                  </a:gs>
                  <a:gs pos="100000">
                    <a:schemeClr val="bg1">
                      <a:alpha val="0"/>
                    </a:schemeClr>
                  </a:gs>
                </a:gsLst>
                <a:lin ang="0" scaled="0"/>
              </a:gradFill>
            </a:ln>
            <a:effectLst/>
          </p:spPr>
          <p:style>
            <a:lnRef idx="2">
              <a:schemeClr val="accent1">
                <a:shade val="50000"/>
              </a:schemeClr>
            </a:lnRef>
            <a:fillRef idx="1">
              <a:schemeClr val="accent1"/>
            </a:fillRef>
            <a:effectRef idx="0">
              <a:schemeClr val="accent1"/>
            </a:effectRef>
            <a:fontRef idx="minor">
              <a:schemeClr val="lt1"/>
            </a:fontRef>
          </p:style>
          <p:txBody>
            <a:bodyPr lIns="274320" rIns="274320" anchor="ctr"/>
            <a:lstStyle/>
            <a:p>
              <a:pPr>
                <a:defRPr/>
              </a:pPr>
              <a:endParaRPr lang="en-US" sz="1050" dirty="0">
                <a:solidFill>
                  <a:schemeClr val="bg2"/>
                </a:solidFill>
              </a:endParaRPr>
            </a:p>
          </p:txBody>
        </p:sp>
        <p:pic>
          <p:nvPicPr>
            <p:cNvPr id="144" name="Picture 143"/>
            <p:cNvPicPr>
              <a:picLocks noChangeAspect="1"/>
            </p:cNvPicPr>
            <p:nvPr/>
          </p:nvPicPr>
          <p:blipFill>
            <a:blip r:embed="rId3" cstate="print"/>
            <a:stretch>
              <a:fillRect/>
            </a:stretch>
          </p:blipFill>
          <p:spPr>
            <a:xfrm flipH="1">
              <a:off x="5131154" y="2666185"/>
              <a:ext cx="2996805" cy="1249967"/>
            </a:xfrm>
            <a:prstGeom prst="rect">
              <a:avLst/>
            </a:prstGeom>
            <a:effectLst>
              <a:outerShdw blurRad="254000" dist="127000" dir="2700000" algn="tl" rotWithShape="0">
                <a:prstClr val="black">
                  <a:alpha val="40000"/>
                </a:prstClr>
              </a:outerShdw>
            </a:effectLst>
          </p:spPr>
        </p:pic>
        <p:sp>
          <p:nvSpPr>
            <p:cNvPr id="16431" name="TextBox 144"/>
            <p:cNvSpPr txBox="1">
              <a:spLocks noChangeArrowheads="1"/>
            </p:cNvSpPr>
            <p:nvPr/>
          </p:nvSpPr>
          <p:spPr bwMode="auto">
            <a:xfrm>
              <a:off x="5233779" y="3641922"/>
              <a:ext cx="667247" cy="184666"/>
            </a:xfrm>
            <a:prstGeom prst="rect">
              <a:avLst/>
            </a:prstGeom>
            <a:noFill/>
            <a:ln w="9525">
              <a:noFill/>
              <a:miter lim="800000"/>
              <a:headEnd/>
              <a:tailEnd/>
            </a:ln>
          </p:spPr>
          <p:txBody>
            <a:bodyPr>
              <a:spAutoFit/>
            </a:bodyPr>
            <a:lstStyle/>
            <a:p>
              <a:pPr algn="ctr"/>
              <a:r>
                <a:rPr lang="en-US" sz="1000"/>
                <a:t>SSD</a:t>
              </a:r>
            </a:p>
          </p:txBody>
        </p:sp>
        <p:sp>
          <p:nvSpPr>
            <p:cNvPr id="16432" name="TextBox 145"/>
            <p:cNvSpPr txBox="1">
              <a:spLocks noChangeArrowheads="1"/>
            </p:cNvSpPr>
            <p:nvPr/>
          </p:nvSpPr>
          <p:spPr bwMode="auto">
            <a:xfrm>
              <a:off x="7015339" y="3641922"/>
              <a:ext cx="667247" cy="184666"/>
            </a:xfrm>
            <a:prstGeom prst="rect">
              <a:avLst/>
            </a:prstGeom>
            <a:noFill/>
            <a:ln w="9525">
              <a:noFill/>
              <a:miter lim="800000"/>
              <a:headEnd/>
              <a:tailEnd/>
            </a:ln>
          </p:spPr>
          <p:txBody>
            <a:bodyPr>
              <a:spAutoFit/>
            </a:bodyPr>
            <a:lstStyle/>
            <a:p>
              <a:pPr algn="ctr"/>
              <a:r>
                <a:rPr lang="en-US" sz="1000"/>
                <a:t>NL-SAS</a:t>
              </a:r>
            </a:p>
          </p:txBody>
        </p:sp>
        <p:sp>
          <p:nvSpPr>
            <p:cNvPr id="16433" name="TextBox 146"/>
            <p:cNvSpPr txBox="1">
              <a:spLocks noChangeArrowheads="1"/>
            </p:cNvSpPr>
            <p:nvPr/>
          </p:nvSpPr>
          <p:spPr bwMode="auto">
            <a:xfrm>
              <a:off x="6002766" y="3641922"/>
              <a:ext cx="667247" cy="184666"/>
            </a:xfrm>
            <a:prstGeom prst="rect">
              <a:avLst/>
            </a:prstGeom>
            <a:noFill/>
            <a:ln w="9525">
              <a:noFill/>
              <a:miter lim="800000"/>
              <a:headEnd/>
              <a:tailEnd/>
            </a:ln>
          </p:spPr>
          <p:txBody>
            <a:bodyPr>
              <a:spAutoFit/>
            </a:bodyPr>
            <a:lstStyle/>
            <a:p>
              <a:pPr algn="ctr"/>
              <a:r>
                <a:rPr lang="en-US" sz="1000"/>
                <a:t>SAS</a:t>
              </a:r>
            </a:p>
          </p:txBody>
        </p:sp>
        <p:grpSp>
          <p:nvGrpSpPr>
            <p:cNvPr id="3" name="Group 5"/>
            <p:cNvGrpSpPr>
              <a:grpSpLocks/>
            </p:cNvGrpSpPr>
            <p:nvPr/>
          </p:nvGrpSpPr>
          <p:grpSpPr bwMode="auto">
            <a:xfrm>
              <a:off x="5283968" y="3218023"/>
              <a:ext cx="2652993" cy="453924"/>
              <a:chOff x="3272234" y="4722646"/>
              <a:chExt cx="2987810" cy="518287"/>
            </a:xfrm>
          </p:grpSpPr>
          <p:pic>
            <p:nvPicPr>
              <p:cNvPr id="150" name="Picture 149"/>
              <p:cNvPicPr>
                <a:picLocks noChangeAspect="1"/>
              </p:cNvPicPr>
              <p:nvPr/>
            </p:nvPicPr>
            <p:blipFill>
              <a:blip r:embed="rId4" cstate="screen">
                <a:extLst>
                  <a:ext uri="{28A0092B-C50C-407E-A947-70E740481C1C}"/>
                </a:extLst>
              </a:blip>
              <a:stretch>
                <a:fillRect/>
              </a:stretch>
            </p:blipFill>
            <p:spPr>
              <a:xfrm>
                <a:off x="5908763" y="4729218"/>
                <a:ext cx="351281" cy="505142"/>
              </a:xfrm>
              <a:prstGeom prst="rect">
                <a:avLst/>
              </a:prstGeom>
              <a:effectLst>
                <a:outerShdw blurRad="254000" dist="127000" dir="2700000" algn="tl" rotWithShape="0">
                  <a:prstClr val="black">
                    <a:alpha val="40000"/>
                  </a:prstClr>
                </a:outerShdw>
              </a:effectLst>
              <a:scene3d>
                <a:camera prst="perspectiveHeroicExtremeLeftFacing">
                  <a:rot lat="1824000" lon="2574000" rev="0"/>
                </a:camera>
                <a:lightRig rig="threePt" dir="t"/>
              </a:scene3d>
              <a:sp3d extrusionH="82550"/>
            </p:spPr>
          </p:pic>
          <p:pic>
            <p:nvPicPr>
              <p:cNvPr id="151" name="Picture 150"/>
              <p:cNvPicPr>
                <a:picLocks noChangeAspect="1"/>
              </p:cNvPicPr>
              <p:nvPr/>
            </p:nvPicPr>
            <p:blipFill>
              <a:blip r:embed="rId5" cstate="screen">
                <a:extLst>
                  <a:ext uri="{28A0092B-C50C-407E-A947-70E740481C1C}"/>
                </a:extLst>
              </a:blip>
              <a:stretch>
                <a:fillRect/>
              </a:stretch>
            </p:blipFill>
            <p:spPr>
              <a:xfrm>
                <a:off x="3651352" y="4722646"/>
                <a:ext cx="291879" cy="518287"/>
              </a:xfrm>
              <a:prstGeom prst="rect">
                <a:avLst/>
              </a:prstGeom>
              <a:effectLst>
                <a:outerShdw blurRad="254000" dist="127000" dir="2700000" algn="tl" rotWithShape="0">
                  <a:prstClr val="black">
                    <a:alpha val="40000"/>
                  </a:prstClr>
                </a:outerShdw>
              </a:effectLst>
              <a:scene3d>
                <a:camera prst="perspectiveContrastingLeftFacing">
                  <a:rot lat="1824000" lon="2574000" rev="0"/>
                </a:camera>
                <a:lightRig rig="threePt" dir="t"/>
              </a:scene3d>
              <a:sp3d extrusionH="6350"/>
            </p:spPr>
          </p:pic>
          <p:pic>
            <p:nvPicPr>
              <p:cNvPr id="152" name="Picture 151"/>
              <p:cNvPicPr>
                <a:picLocks noChangeAspect="1"/>
              </p:cNvPicPr>
              <p:nvPr/>
            </p:nvPicPr>
            <p:blipFill>
              <a:blip r:embed="rId4" cstate="screen">
                <a:extLst>
                  <a:ext uri="{28A0092B-C50C-407E-A947-70E740481C1C}"/>
                </a:extLst>
              </a:blip>
              <a:stretch>
                <a:fillRect/>
              </a:stretch>
            </p:blipFill>
            <p:spPr>
              <a:xfrm>
                <a:off x="5723303" y="4729218"/>
                <a:ext cx="351281" cy="505142"/>
              </a:xfrm>
              <a:prstGeom prst="rect">
                <a:avLst/>
              </a:prstGeom>
              <a:effectLst>
                <a:outerShdw blurRad="254000" dist="127000" dir="2700000" algn="tl" rotWithShape="0">
                  <a:prstClr val="black">
                    <a:alpha val="40000"/>
                  </a:prstClr>
                </a:outerShdw>
              </a:effectLst>
              <a:scene3d>
                <a:camera prst="perspectiveHeroicExtremeLeftFacing">
                  <a:rot lat="1824000" lon="2574000" rev="0"/>
                </a:camera>
                <a:lightRig rig="threePt" dir="t"/>
              </a:scene3d>
              <a:sp3d extrusionH="82550"/>
            </p:spPr>
          </p:pic>
          <p:pic>
            <p:nvPicPr>
              <p:cNvPr id="153" name="Picture 152"/>
              <p:cNvPicPr>
                <a:picLocks noChangeAspect="1"/>
              </p:cNvPicPr>
              <p:nvPr/>
            </p:nvPicPr>
            <p:blipFill>
              <a:blip r:embed="rId4" cstate="screen">
                <a:extLst>
                  <a:ext uri="{28A0092B-C50C-407E-A947-70E740481C1C}"/>
                </a:extLst>
              </a:blip>
              <a:stretch>
                <a:fillRect/>
              </a:stretch>
            </p:blipFill>
            <p:spPr>
              <a:xfrm>
                <a:off x="5537841" y="4729218"/>
                <a:ext cx="351281" cy="505142"/>
              </a:xfrm>
              <a:prstGeom prst="rect">
                <a:avLst/>
              </a:prstGeom>
              <a:effectLst>
                <a:outerShdw blurRad="254000" dist="127000" dir="2700000" algn="tl" rotWithShape="0">
                  <a:prstClr val="black">
                    <a:alpha val="40000"/>
                  </a:prstClr>
                </a:outerShdw>
              </a:effectLst>
              <a:scene3d>
                <a:camera prst="perspectiveHeroicExtremeLeftFacing">
                  <a:rot lat="1824000" lon="2574000" rev="0"/>
                </a:camera>
                <a:lightRig rig="threePt" dir="t"/>
              </a:scene3d>
              <a:sp3d extrusionH="82550"/>
            </p:spPr>
          </p:pic>
          <p:pic>
            <p:nvPicPr>
              <p:cNvPr id="154" name="Picture 153"/>
              <p:cNvPicPr>
                <a:picLocks noChangeAspect="1"/>
              </p:cNvPicPr>
              <p:nvPr/>
            </p:nvPicPr>
            <p:blipFill>
              <a:blip r:embed="rId4" cstate="screen">
                <a:extLst>
                  <a:ext uri="{28A0092B-C50C-407E-A947-70E740481C1C}"/>
                </a:extLst>
              </a:blip>
              <a:stretch>
                <a:fillRect/>
              </a:stretch>
            </p:blipFill>
            <p:spPr>
              <a:xfrm>
                <a:off x="5352379" y="4729218"/>
                <a:ext cx="351281" cy="505142"/>
              </a:xfrm>
              <a:prstGeom prst="rect">
                <a:avLst/>
              </a:prstGeom>
              <a:effectLst>
                <a:outerShdw blurRad="254000" dist="127000" dir="2700000" algn="tl" rotWithShape="0">
                  <a:prstClr val="black">
                    <a:alpha val="40000"/>
                  </a:prstClr>
                </a:outerShdw>
              </a:effectLst>
              <a:scene3d>
                <a:camera prst="perspectiveHeroicExtremeLeftFacing">
                  <a:rot lat="1824000" lon="2574000" rev="0"/>
                </a:camera>
                <a:lightRig rig="threePt" dir="t"/>
              </a:scene3d>
              <a:sp3d extrusionH="82550"/>
            </p:spPr>
          </p:pic>
          <p:pic>
            <p:nvPicPr>
              <p:cNvPr id="155" name="Picture 154"/>
              <p:cNvPicPr>
                <a:picLocks noChangeAspect="1"/>
              </p:cNvPicPr>
              <p:nvPr/>
            </p:nvPicPr>
            <p:blipFill>
              <a:blip r:embed="rId4" cstate="screen">
                <a:extLst>
                  <a:ext uri="{28A0092B-C50C-407E-A947-70E740481C1C}"/>
                </a:extLst>
              </a:blip>
              <a:stretch>
                <a:fillRect/>
              </a:stretch>
            </p:blipFill>
            <p:spPr>
              <a:xfrm>
                <a:off x="5166917" y="4729218"/>
                <a:ext cx="351281" cy="505142"/>
              </a:xfrm>
              <a:prstGeom prst="rect">
                <a:avLst/>
              </a:prstGeom>
              <a:effectLst>
                <a:outerShdw blurRad="254000" dist="127000" dir="2700000" algn="tl" rotWithShape="0">
                  <a:prstClr val="black">
                    <a:alpha val="40000"/>
                  </a:prstClr>
                </a:outerShdw>
              </a:effectLst>
              <a:scene3d>
                <a:camera prst="perspectiveHeroicExtremeLeftFacing">
                  <a:rot lat="1824000" lon="2574000" rev="0"/>
                </a:camera>
                <a:lightRig rig="threePt" dir="t"/>
              </a:scene3d>
              <a:sp3d extrusionH="82550"/>
            </p:spPr>
          </p:pic>
          <p:pic>
            <p:nvPicPr>
              <p:cNvPr id="156" name="Picture 155"/>
              <p:cNvPicPr>
                <a:picLocks noChangeAspect="1"/>
              </p:cNvPicPr>
              <p:nvPr/>
            </p:nvPicPr>
            <p:blipFill>
              <a:blip r:embed="rId4" cstate="screen">
                <a:extLst>
                  <a:ext uri="{28A0092B-C50C-407E-A947-70E740481C1C}"/>
                </a:extLst>
              </a:blip>
              <a:stretch>
                <a:fillRect/>
              </a:stretch>
            </p:blipFill>
            <p:spPr>
              <a:xfrm>
                <a:off x="4981456" y="4729218"/>
                <a:ext cx="351281" cy="505142"/>
              </a:xfrm>
              <a:prstGeom prst="rect">
                <a:avLst/>
              </a:prstGeom>
              <a:effectLst>
                <a:outerShdw blurRad="254000" dist="127000" dir="2700000" algn="tl" rotWithShape="0">
                  <a:prstClr val="black">
                    <a:alpha val="40000"/>
                  </a:prstClr>
                </a:outerShdw>
              </a:effectLst>
              <a:scene3d>
                <a:camera prst="perspectiveHeroicExtremeLeftFacing">
                  <a:rot lat="1824000" lon="2574000" rev="0"/>
                </a:camera>
                <a:lightRig rig="threePt" dir="t"/>
              </a:scene3d>
              <a:sp3d extrusionH="82550"/>
            </p:spPr>
          </p:pic>
          <p:pic>
            <p:nvPicPr>
              <p:cNvPr id="157" name="Picture 156"/>
              <p:cNvPicPr>
                <a:picLocks noChangeAspect="1"/>
              </p:cNvPicPr>
              <p:nvPr/>
            </p:nvPicPr>
            <p:blipFill>
              <a:blip r:embed="rId6" cstate="screen">
                <a:extLst>
                  <a:ext uri="{28A0092B-C50C-407E-A947-70E740481C1C}"/>
                </a:extLst>
              </a:blip>
              <a:stretch>
                <a:fillRect/>
              </a:stretch>
            </p:blipFill>
            <p:spPr>
              <a:xfrm>
                <a:off x="4554455" y="4725014"/>
                <a:ext cx="356492" cy="513550"/>
              </a:xfrm>
              <a:prstGeom prst="rect">
                <a:avLst/>
              </a:prstGeom>
              <a:effectLst>
                <a:outerShdw blurRad="254000" dist="127000" dir="2700000" algn="tl" rotWithShape="0">
                  <a:prstClr val="black">
                    <a:alpha val="40000"/>
                  </a:prstClr>
                </a:outerShdw>
              </a:effectLst>
              <a:scene3d>
                <a:camera prst="perspectiveContrastingLeftFacing">
                  <a:rot lat="1821939" lon="2575268" rev="0"/>
                </a:camera>
                <a:lightRig rig="threePt" dir="t"/>
              </a:scene3d>
              <a:sp3d extrusionH="82550"/>
            </p:spPr>
          </p:pic>
          <p:pic>
            <p:nvPicPr>
              <p:cNvPr id="158" name="Picture 157"/>
              <p:cNvPicPr>
                <a:picLocks noChangeAspect="1"/>
              </p:cNvPicPr>
              <p:nvPr/>
            </p:nvPicPr>
            <p:blipFill>
              <a:blip r:embed="rId6" cstate="screen">
                <a:extLst>
                  <a:ext uri="{28A0092B-C50C-407E-A947-70E740481C1C}"/>
                </a:extLst>
              </a:blip>
              <a:stretch>
                <a:fillRect/>
              </a:stretch>
            </p:blipFill>
            <p:spPr>
              <a:xfrm>
                <a:off x="4376210" y="4725014"/>
                <a:ext cx="356492" cy="513550"/>
              </a:xfrm>
              <a:prstGeom prst="rect">
                <a:avLst/>
              </a:prstGeom>
              <a:effectLst>
                <a:outerShdw blurRad="254000" dist="127000" dir="2700000" algn="tl" rotWithShape="0">
                  <a:prstClr val="black">
                    <a:alpha val="40000"/>
                  </a:prstClr>
                </a:outerShdw>
              </a:effectLst>
              <a:scene3d>
                <a:camera prst="perspectiveContrastingLeftFacing">
                  <a:rot lat="1821939" lon="2575268" rev="0"/>
                </a:camera>
                <a:lightRig rig="threePt" dir="t"/>
              </a:scene3d>
              <a:sp3d extrusionH="82550"/>
            </p:spPr>
          </p:pic>
          <p:pic>
            <p:nvPicPr>
              <p:cNvPr id="159" name="Picture 158"/>
              <p:cNvPicPr>
                <a:picLocks noChangeAspect="1"/>
              </p:cNvPicPr>
              <p:nvPr/>
            </p:nvPicPr>
            <p:blipFill>
              <a:blip r:embed="rId6" cstate="screen">
                <a:extLst>
                  <a:ext uri="{28A0092B-C50C-407E-A947-70E740481C1C}"/>
                </a:extLst>
              </a:blip>
              <a:stretch>
                <a:fillRect/>
              </a:stretch>
            </p:blipFill>
            <p:spPr>
              <a:xfrm>
                <a:off x="4178810" y="4725014"/>
                <a:ext cx="356492" cy="513550"/>
              </a:xfrm>
              <a:prstGeom prst="rect">
                <a:avLst/>
              </a:prstGeom>
              <a:effectLst>
                <a:outerShdw blurRad="254000" dist="127000" dir="2700000" algn="tl" rotWithShape="0">
                  <a:prstClr val="black">
                    <a:alpha val="40000"/>
                  </a:prstClr>
                </a:outerShdw>
              </a:effectLst>
              <a:scene3d>
                <a:camera prst="perspectiveContrastingLeftFacing">
                  <a:rot lat="1821939" lon="2575268" rev="0"/>
                </a:camera>
                <a:lightRig rig="threePt" dir="t"/>
              </a:scene3d>
              <a:sp3d extrusionH="82550"/>
            </p:spPr>
          </p:pic>
          <p:pic>
            <p:nvPicPr>
              <p:cNvPr id="160" name="Picture 159"/>
              <p:cNvPicPr>
                <a:picLocks noChangeAspect="1"/>
              </p:cNvPicPr>
              <p:nvPr/>
            </p:nvPicPr>
            <p:blipFill>
              <a:blip r:embed="rId6" cstate="screen">
                <a:extLst>
                  <a:ext uri="{28A0092B-C50C-407E-A947-70E740481C1C}"/>
                </a:extLst>
              </a:blip>
              <a:stretch>
                <a:fillRect/>
              </a:stretch>
            </p:blipFill>
            <p:spPr>
              <a:xfrm>
                <a:off x="4000563" y="4725014"/>
                <a:ext cx="356492" cy="513550"/>
              </a:xfrm>
              <a:prstGeom prst="rect">
                <a:avLst/>
              </a:prstGeom>
              <a:effectLst>
                <a:outerShdw blurRad="254000" dist="127000" dir="2700000" algn="tl" rotWithShape="0">
                  <a:prstClr val="black">
                    <a:alpha val="40000"/>
                  </a:prstClr>
                </a:outerShdw>
              </a:effectLst>
              <a:scene3d>
                <a:camera prst="perspectiveContrastingLeftFacing">
                  <a:rot lat="1821939" lon="2575268" rev="0"/>
                </a:camera>
                <a:lightRig rig="threePt" dir="t"/>
              </a:scene3d>
              <a:sp3d extrusionH="82550"/>
            </p:spPr>
          </p:pic>
          <p:pic>
            <p:nvPicPr>
              <p:cNvPr id="161" name="Picture 160"/>
              <p:cNvPicPr>
                <a:picLocks noChangeAspect="1"/>
              </p:cNvPicPr>
              <p:nvPr/>
            </p:nvPicPr>
            <p:blipFill>
              <a:blip r:embed="rId5" cstate="screen">
                <a:extLst>
                  <a:ext uri="{28A0092B-C50C-407E-A947-70E740481C1C}"/>
                </a:extLst>
              </a:blip>
              <a:stretch>
                <a:fillRect/>
              </a:stretch>
            </p:blipFill>
            <p:spPr>
              <a:xfrm>
                <a:off x="3524463" y="4722646"/>
                <a:ext cx="291879" cy="518287"/>
              </a:xfrm>
              <a:prstGeom prst="rect">
                <a:avLst/>
              </a:prstGeom>
              <a:effectLst>
                <a:outerShdw blurRad="254000" dist="127000" dir="2700000" algn="tl" rotWithShape="0">
                  <a:prstClr val="black">
                    <a:alpha val="40000"/>
                  </a:prstClr>
                </a:outerShdw>
              </a:effectLst>
              <a:scene3d>
                <a:camera prst="perspectiveContrastingLeftFacing">
                  <a:rot lat="1824000" lon="2574000" rev="0"/>
                </a:camera>
                <a:lightRig rig="threePt" dir="t"/>
              </a:scene3d>
              <a:sp3d extrusionH="6350"/>
            </p:spPr>
          </p:pic>
          <p:pic>
            <p:nvPicPr>
              <p:cNvPr id="162" name="Picture 161"/>
              <p:cNvPicPr>
                <a:picLocks noChangeAspect="1"/>
              </p:cNvPicPr>
              <p:nvPr/>
            </p:nvPicPr>
            <p:blipFill>
              <a:blip r:embed="rId5" cstate="screen">
                <a:extLst>
                  <a:ext uri="{28A0092B-C50C-407E-A947-70E740481C1C}"/>
                </a:extLst>
              </a:blip>
              <a:stretch>
                <a:fillRect/>
              </a:stretch>
            </p:blipFill>
            <p:spPr>
              <a:xfrm>
                <a:off x="3388052" y="4722646"/>
                <a:ext cx="291880" cy="518287"/>
              </a:xfrm>
              <a:prstGeom prst="rect">
                <a:avLst/>
              </a:prstGeom>
              <a:effectLst>
                <a:outerShdw blurRad="254000" dist="127000" dir="2700000" algn="tl" rotWithShape="0">
                  <a:prstClr val="black">
                    <a:alpha val="40000"/>
                  </a:prstClr>
                </a:outerShdw>
              </a:effectLst>
              <a:scene3d>
                <a:camera prst="perspectiveContrastingLeftFacing">
                  <a:rot lat="1824000" lon="2574000" rev="0"/>
                </a:camera>
                <a:lightRig rig="threePt" dir="t"/>
              </a:scene3d>
              <a:sp3d extrusionH="6350"/>
            </p:spPr>
          </p:pic>
          <p:pic>
            <p:nvPicPr>
              <p:cNvPr id="163" name="Picture 162"/>
              <p:cNvPicPr>
                <a:picLocks noChangeAspect="1"/>
              </p:cNvPicPr>
              <p:nvPr/>
            </p:nvPicPr>
            <p:blipFill>
              <a:blip r:embed="rId7" cstate="screen">
                <a:extLst>
                  <a:ext uri="{28A0092B-C50C-407E-A947-70E740481C1C}"/>
                </a:extLst>
              </a:blip>
              <a:stretch>
                <a:fillRect/>
              </a:stretch>
            </p:blipFill>
            <p:spPr>
              <a:xfrm>
                <a:off x="3272234" y="4722646"/>
                <a:ext cx="269735" cy="518287"/>
              </a:xfrm>
              <a:prstGeom prst="rect">
                <a:avLst/>
              </a:prstGeom>
              <a:effectLst>
                <a:outerShdw blurRad="254000" dist="127000" dir="2700000" algn="tl" rotWithShape="0">
                  <a:prstClr val="black">
                    <a:alpha val="40000"/>
                  </a:prstClr>
                </a:outerShdw>
              </a:effectLst>
              <a:scene3d>
                <a:camera prst="perspectiveContrastingLeftFacing">
                  <a:rot lat="1824000" lon="2574000" rev="0"/>
                </a:camera>
                <a:lightRig rig="threePt" dir="t"/>
              </a:scene3d>
              <a:sp3d extrusionH="6350"/>
            </p:spPr>
          </p:pic>
        </p:grpSp>
        <p:sp>
          <p:nvSpPr>
            <p:cNvPr id="16435" name="TextBox 176"/>
            <p:cNvSpPr txBox="1">
              <a:spLocks noChangeArrowheads="1"/>
            </p:cNvSpPr>
            <p:nvPr/>
          </p:nvSpPr>
          <p:spPr bwMode="auto">
            <a:xfrm>
              <a:off x="4830729" y="3941782"/>
              <a:ext cx="3619876" cy="357791"/>
            </a:xfrm>
            <a:prstGeom prst="rect">
              <a:avLst/>
            </a:prstGeom>
            <a:noFill/>
            <a:ln w="9525">
              <a:noFill/>
              <a:miter lim="800000"/>
              <a:headEnd/>
              <a:tailEnd/>
            </a:ln>
          </p:spPr>
          <p:txBody>
            <a:bodyPr>
              <a:spAutoFit/>
            </a:bodyPr>
            <a:lstStyle/>
            <a:p>
              <a:pPr algn="ctr">
                <a:lnSpc>
                  <a:spcPts val="1500"/>
                </a:lnSpc>
              </a:pPr>
              <a:r>
                <a:rPr lang="ru-RU" sz="1400">
                  <a:solidFill>
                    <a:schemeClr val="bg2"/>
                  </a:solidFill>
                </a:rPr>
                <a:t>Динамические самооптимизирующиеся виртуальные пулы</a:t>
              </a:r>
              <a:endParaRPr lang="en-US" sz="1400" i="1">
                <a:solidFill>
                  <a:schemeClr val="tx2"/>
                </a:solidFill>
              </a:endParaRPr>
            </a:p>
          </p:txBody>
        </p:sp>
        <p:grpSp>
          <p:nvGrpSpPr>
            <p:cNvPr id="4" name="Group 7"/>
            <p:cNvGrpSpPr>
              <a:grpSpLocks/>
            </p:cNvGrpSpPr>
            <p:nvPr/>
          </p:nvGrpSpPr>
          <p:grpSpPr bwMode="auto">
            <a:xfrm>
              <a:off x="5130394" y="2315592"/>
              <a:ext cx="2906086" cy="516044"/>
              <a:chOff x="4747312" y="2272462"/>
              <a:chExt cx="2955390" cy="516044"/>
            </a:xfrm>
          </p:grpSpPr>
          <p:pic>
            <p:nvPicPr>
              <p:cNvPr id="165" name="Picture 164"/>
              <p:cNvPicPr>
                <a:picLocks noChangeAspect="1" noChangeArrowheads="1"/>
              </p:cNvPicPr>
              <p:nvPr/>
            </p:nvPicPr>
            <p:blipFill>
              <a:blip r:embed="rId8" cstate="screen">
                <a:extLst>
                  <a:ext uri="{28A0092B-C50C-407E-A947-70E740481C1C}"/>
                </a:extLst>
              </a:blip>
              <a:stretch>
                <a:fillRect/>
              </a:stretch>
            </p:blipFill>
            <p:spPr bwMode="auto">
              <a:xfrm>
                <a:off x="5388294" y="2466971"/>
                <a:ext cx="363728" cy="317276"/>
              </a:xfrm>
              <a:prstGeom prst="rect">
                <a:avLst/>
              </a:prstGeom>
              <a:noFill/>
              <a:ln>
                <a:noFill/>
              </a:ln>
              <a:effectLst>
                <a:reflection blurRad="6350" stA="52000" endA="300" endPos="20000" dir="5400000" sy="-100000" algn="bl" rotWithShape="0"/>
              </a:effectLst>
              <a:extLst>
                <a:ext uri="{909E8E84-426E-40DD-AFC4-6F175D3DCCD1}"/>
                <a:ext uri="{91240B29-F687-4F45-9708-019B960494DF}"/>
              </a:extLst>
            </p:spPr>
          </p:pic>
          <p:pic>
            <p:nvPicPr>
              <p:cNvPr id="166" name="Picture 165"/>
              <p:cNvPicPr>
                <a:picLocks noChangeAspect="1" noChangeArrowheads="1"/>
              </p:cNvPicPr>
              <p:nvPr/>
            </p:nvPicPr>
            <p:blipFill>
              <a:blip r:embed="rId8" cstate="screen">
                <a:extLst>
                  <a:ext uri="{28A0092B-C50C-407E-A947-70E740481C1C}"/>
                </a:extLst>
              </a:blip>
              <a:stretch>
                <a:fillRect/>
              </a:stretch>
            </p:blipFill>
            <p:spPr bwMode="auto">
              <a:xfrm>
                <a:off x="4908569" y="2466971"/>
                <a:ext cx="363728" cy="317276"/>
              </a:xfrm>
              <a:prstGeom prst="rect">
                <a:avLst/>
              </a:prstGeom>
              <a:noFill/>
              <a:ln>
                <a:noFill/>
              </a:ln>
              <a:effectLst>
                <a:reflection blurRad="6350" stA="52000" endA="300" endPos="20000" dir="5400000" sy="-100000" algn="bl" rotWithShape="0"/>
              </a:effectLst>
              <a:extLst>
                <a:ext uri="{909E8E84-426E-40DD-AFC4-6F175D3DCCD1}"/>
                <a:ext uri="{91240B29-F687-4F45-9708-019B960494DF}"/>
              </a:extLst>
            </p:spPr>
          </p:pic>
          <p:pic>
            <p:nvPicPr>
              <p:cNvPr id="167" name="Picture 166"/>
              <p:cNvPicPr>
                <a:picLocks noChangeAspect="1" noChangeArrowheads="1"/>
              </p:cNvPicPr>
              <p:nvPr/>
            </p:nvPicPr>
            <p:blipFill>
              <a:blip r:embed="rId8" cstate="screen">
                <a:extLst>
                  <a:ext uri="{28A0092B-C50C-407E-A947-70E740481C1C}"/>
                </a:extLst>
              </a:blip>
              <a:stretch>
                <a:fillRect/>
              </a:stretch>
            </p:blipFill>
            <p:spPr bwMode="auto">
              <a:xfrm>
                <a:off x="6328305" y="2464339"/>
                <a:ext cx="363728" cy="317276"/>
              </a:xfrm>
              <a:prstGeom prst="rect">
                <a:avLst/>
              </a:prstGeom>
              <a:noFill/>
              <a:ln>
                <a:noFill/>
              </a:ln>
              <a:effectLst>
                <a:reflection blurRad="6350" stA="52000" endA="300" endPos="20000" dir="5400000" sy="-100000" algn="bl" rotWithShape="0"/>
              </a:effectLst>
              <a:extLst>
                <a:ext uri="{909E8E84-426E-40DD-AFC4-6F175D3DCCD1}"/>
                <a:ext uri="{91240B29-F687-4F45-9708-019B960494DF}"/>
              </a:extLst>
            </p:spPr>
          </p:pic>
          <p:pic>
            <p:nvPicPr>
              <p:cNvPr id="168" name="Picture 167"/>
              <p:cNvPicPr>
                <a:picLocks noChangeAspect="1" noChangeArrowheads="1"/>
              </p:cNvPicPr>
              <p:nvPr/>
            </p:nvPicPr>
            <p:blipFill>
              <a:blip r:embed="rId8" cstate="screen">
                <a:extLst>
                  <a:ext uri="{28A0092B-C50C-407E-A947-70E740481C1C}"/>
                </a:extLst>
              </a:blip>
              <a:stretch>
                <a:fillRect/>
              </a:stretch>
            </p:blipFill>
            <p:spPr bwMode="auto">
              <a:xfrm>
                <a:off x="6801835" y="2471230"/>
                <a:ext cx="363728" cy="317276"/>
              </a:xfrm>
              <a:prstGeom prst="rect">
                <a:avLst/>
              </a:prstGeom>
              <a:noFill/>
              <a:ln>
                <a:noFill/>
              </a:ln>
              <a:effectLst>
                <a:reflection blurRad="6350" stA="52000" endA="300" endPos="20000" dir="5400000" sy="-100000" algn="bl" rotWithShape="0"/>
              </a:effectLst>
              <a:extLst>
                <a:ext uri="{909E8E84-426E-40DD-AFC4-6F175D3DCCD1}"/>
                <a:ext uri="{91240B29-F687-4F45-9708-019B960494DF}"/>
              </a:extLst>
            </p:spPr>
          </p:pic>
          <p:pic>
            <p:nvPicPr>
              <p:cNvPr id="169" name="Picture 168"/>
              <p:cNvPicPr>
                <a:picLocks noChangeAspect="1" noChangeArrowheads="1"/>
              </p:cNvPicPr>
              <p:nvPr/>
            </p:nvPicPr>
            <p:blipFill>
              <a:blip r:embed="rId8" cstate="screen">
                <a:extLst>
                  <a:ext uri="{28A0092B-C50C-407E-A947-70E740481C1C}"/>
                </a:extLst>
              </a:blip>
              <a:stretch>
                <a:fillRect/>
              </a:stretch>
            </p:blipFill>
            <p:spPr bwMode="auto">
              <a:xfrm>
                <a:off x="7286158" y="2466971"/>
                <a:ext cx="363728" cy="317276"/>
              </a:xfrm>
              <a:prstGeom prst="rect">
                <a:avLst/>
              </a:prstGeom>
              <a:noFill/>
              <a:ln>
                <a:noFill/>
              </a:ln>
              <a:effectLst>
                <a:reflection blurRad="6350" stA="52000" endA="300" endPos="20000" dir="5400000" sy="-100000" algn="bl" rotWithShape="0"/>
              </a:effectLst>
              <a:extLst>
                <a:ext uri="{909E8E84-426E-40DD-AFC4-6F175D3DCCD1}"/>
                <a:ext uri="{91240B29-F687-4F45-9708-019B960494DF}"/>
              </a:extLst>
            </p:spPr>
          </p:pic>
          <p:sp>
            <p:nvSpPr>
              <p:cNvPr id="16445" name="TextBox 170"/>
              <p:cNvSpPr txBox="1">
                <a:spLocks noChangeArrowheads="1"/>
              </p:cNvSpPr>
              <p:nvPr/>
            </p:nvSpPr>
            <p:spPr bwMode="auto">
              <a:xfrm>
                <a:off x="4747312" y="2272462"/>
                <a:ext cx="667246" cy="173124"/>
              </a:xfrm>
              <a:prstGeom prst="rect">
                <a:avLst/>
              </a:prstGeom>
              <a:noFill/>
              <a:ln w="9525">
                <a:noFill/>
                <a:miter lim="800000"/>
                <a:headEnd/>
                <a:tailEnd/>
              </a:ln>
            </p:spPr>
            <p:txBody>
              <a:bodyPr lIns="0" rIns="0">
                <a:spAutoFit/>
              </a:bodyPr>
              <a:lstStyle/>
              <a:p>
                <a:pPr algn="ctr"/>
                <a:r>
                  <a:rPr lang="en-US" sz="900"/>
                  <a:t>Oracle</a:t>
                </a:r>
              </a:p>
            </p:txBody>
          </p:sp>
          <p:sp>
            <p:nvSpPr>
              <p:cNvPr id="16446" name="TextBox 171"/>
              <p:cNvSpPr txBox="1">
                <a:spLocks noChangeArrowheads="1"/>
              </p:cNvSpPr>
              <p:nvPr/>
            </p:nvSpPr>
            <p:spPr bwMode="auto">
              <a:xfrm>
                <a:off x="5227617" y="2272462"/>
                <a:ext cx="667246" cy="173124"/>
              </a:xfrm>
              <a:prstGeom prst="rect">
                <a:avLst/>
              </a:prstGeom>
              <a:noFill/>
              <a:ln w="9525">
                <a:noFill/>
                <a:miter lim="800000"/>
                <a:headEnd/>
                <a:tailEnd/>
              </a:ln>
            </p:spPr>
            <p:txBody>
              <a:bodyPr lIns="0" rIns="0">
                <a:spAutoFit/>
              </a:bodyPr>
              <a:lstStyle/>
              <a:p>
                <a:pPr algn="ctr"/>
                <a:r>
                  <a:rPr lang="en-US" sz="900"/>
                  <a:t>Exchange</a:t>
                </a:r>
              </a:p>
            </p:txBody>
          </p:sp>
          <p:sp>
            <p:nvSpPr>
              <p:cNvPr id="16447" name="TextBox 172"/>
              <p:cNvSpPr txBox="1">
                <a:spLocks noChangeArrowheads="1"/>
              </p:cNvSpPr>
              <p:nvPr/>
            </p:nvSpPr>
            <p:spPr bwMode="auto">
              <a:xfrm>
                <a:off x="5796759" y="2272462"/>
                <a:ext cx="499330" cy="173124"/>
              </a:xfrm>
              <a:prstGeom prst="rect">
                <a:avLst/>
              </a:prstGeom>
              <a:noFill/>
              <a:ln w="9525">
                <a:noFill/>
                <a:miter lim="800000"/>
                <a:headEnd/>
                <a:tailEnd/>
              </a:ln>
            </p:spPr>
            <p:txBody>
              <a:bodyPr lIns="0" rIns="0">
                <a:spAutoFit/>
              </a:bodyPr>
              <a:lstStyle/>
              <a:p>
                <a:pPr algn="ctr"/>
                <a:r>
                  <a:rPr lang="en-US" sz="900"/>
                  <a:t>SQL</a:t>
                </a:r>
              </a:p>
            </p:txBody>
          </p:sp>
          <p:sp>
            <p:nvSpPr>
              <p:cNvPr id="16448" name="TextBox 173"/>
              <p:cNvSpPr txBox="1">
                <a:spLocks noChangeArrowheads="1"/>
              </p:cNvSpPr>
              <p:nvPr/>
            </p:nvSpPr>
            <p:spPr bwMode="auto">
              <a:xfrm>
                <a:off x="6176590" y="2272463"/>
                <a:ext cx="667246" cy="173124"/>
              </a:xfrm>
              <a:prstGeom prst="rect">
                <a:avLst/>
              </a:prstGeom>
              <a:noFill/>
              <a:ln w="9525">
                <a:noFill/>
                <a:miter lim="800000"/>
                <a:headEnd/>
                <a:tailEnd/>
              </a:ln>
            </p:spPr>
            <p:txBody>
              <a:bodyPr lIns="0" rIns="0">
                <a:spAutoFit/>
              </a:bodyPr>
              <a:lstStyle/>
              <a:p>
                <a:pPr algn="ctr"/>
                <a:r>
                  <a:rPr lang="en-US" sz="900"/>
                  <a:t>Oracle</a:t>
                </a:r>
                <a:r>
                  <a:rPr lang="en-US" sz="900" baseline="40000"/>
                  <a:t>I</a:t>
                </a:r>
              </a:p>
            </p:txBody>
          </p:sp>
          <p:sp>
            <p:nvSpPr>
              <p:cNvPr id="16449" name="TextBox 174"/>
              <p:cNvSpPr txBox="1">
                <a:spLocks noChangeArrowheads="1"/>
              </p:cNvSpPr>
              <p:nvPr/>
            </p:nvSpPr>
            <p:spPr bwMode="auto">
              <a:xfrm>
                <a:off x="6603210" y="2272463"/>
                <a:ext cx="787070" cy="173124"/>
              </a:xfrm>
              <a:prstGeom prst="rect">
                <a:avLst/>
              </a:prstGeom>
              <a:noFill/>
              <a:ln w="9525">
                <a:noFill/>
                <a:miter lim="800000"/>
                <a:headEnd/>
                <a:tailEnd/>
              </a:ln>
            </p:spPr>
            <p:txBody>
              <a:bodyPr lIns="0" rIns="0">
                <a:spAutoFit/>
              </a:bodyPr>
              <a:lstStyle/>
              <a:p>
                <a:pPr algn="ctr"/>
                <a:r>
                  <a:rPr lang="en-US" sz="900"/>
                  <a:t>Exchange</a:t>
                </a:r>
                <a:r>
                  <a:rPr lang="en-US" sz="900" baseline="40000"/>
                  <a:t>I</a:t>
                </a:r>
              </a:p>
            </p:txBody>
          </p:sp>
          <p:sp>
            <p:nvSpPr>
              <p:cNvPr id="16450" name="TextBox 175"/>
              <p:cNvSpPr txBox="1">
                <a:spLocks noChangeArrowheads="1"/>
              </p:cNvSpPr>
              <p:nvPr/>
            </p:nvSpPr>
            <p:spPr bwMode="auto">
              <a:xfrm>
                <a:off x="7232732" y="2272462"/>
                <a:ext cx="469970" cy="173124"/>
              </a:xfrm>
              <a:prstGeom prst="rect">
                <a:avLst/>
              </a:prstGeom>
              <a:noFill/>
              <a:ln w="9525">
                <a:noFill/>
                <a:miter lim="800000"/>
                <a:headEnd/>
                <a:tailEnd/>
              </a:ln>
            </p:spPr>
            <p:txBody>
              <a:bodyPr lIns="0" rIns="0">
                <a:spAutoFit/>
              </a:bodyPr>
              <a:lstStyle/>
              <a:p>
                <a:pPr algn="ctr"/>
                <a:r>
                  <a:rPr lang="en-US" sz="900"/>
                  <a:t>SQL</a:t>
                </a:r>
                <a:r>
                  <a:rPr lang="en-US" sz="900" baseline="40000"/>
                  <a:t>I</a:t>
                </a:r>
              </a:p>
            </p:txBody>
          </p:sp>
          <p:pic>
            <p:nvPicPr>
              <p:cNvPr id="193" name="Picture 192"/>
              <p:cNvPicPr>
                <a:picLocks noChangeAspect="1" noChangeArrowheads="1"/>
              </p:cNvPicPr>
              <p:nvPr/>
            </p:nvPicPr>
            <p:blipFill>
              <a:blip r:embed="rId8" cstate="screen">
                <a:extLst>
                  <a:ext uri="{28A0092B-C50C-407E-A947-70E740481C1C}"/>
                </a:extLst>
              </a:blip>
              <a:stretch>
                <a:fillRect/>
              </a:stretch>
            </p:blipFill>
            <p:spPr bwMode="auto">
              <a:xfrm>
                <a:off x="5861882" y="2465387"/>
                <a:ext cx="363728" cy="317276"/>
              </a:xfrm>
              <a:prstGeom prst="rect">
                <a:avLst/>
              </a:prstGeom>
              <a:noFill/>
              <a:ln>
                <a:noFill/>
              </a:ln>
              <a:effectLst>
                <a:reflection blurRad="6350" stA="52000" endA="300" endPos="20000" dir="5400000" sy="-100000" algn="bl" rotWithShape="0"/>
              </a:effectLst>
              <a:extLst>
                <a:ext uri="{909E8E84-426E-40DD-AFC4-6F175D3DCCD1}"/>
                <a:ext uri="{91240B29-F687-4F45-9708-019B960494DF}"/>
              </a:extLst>
            </p:spPr>
          </p:pic>
        </p:grpSp>
        <p:sp>
          <p:nvSpPr>
            <p:cNvPr id="16437" name="TextBox 74"/>
            <p:cNvSpPr txBox="1">
              <a:spLocks noChangeArrowheads="1"/>
            </p:cNvSpPr>
            <p:nvPr/>
          </p:nvSpPr>
          <p:spPr bwMode="auto">
            <a:xfrm>
              <a:off x="4824807" y="1449243"/>
              <a:ext cx="3631721" cy="346249"/>
            </a:xfrm>
            <a:prstGeom prst="rect">
              <a:avLst/>
            </a:prstGeom>
            <a:noFill/>
            <a:ln w="9525">
              <a:noFill/>
              <a:miter lim="800000"/>
              <a:headEnd/>
              <a:tailEnd/>
            </a:ln>
          </p:spPr>
          <p:txBody>
            <a:bodyPr>
              <a:spAutoFit/>
            </a:bodyPr>
            <a:lstStyle/>
            <a:p>
              <a:pPr algn="ctr"/>
              <a:r>
                <a:rPr lang="ru-RU" sz="2400">
                  <a:solidFill>
                    <a:schemeClr val="tx2"/>
                  </a:solidFill>
                </a:rPr>
                <a:t>Полная автоматизация</a:t>
              </a:r>
              <a:endParaRPr lang="en-US">
                <a:solidFill>
                  <a:schemeClr val="tx2"/>
                </a:solidFill>
              </a:endParaRPr>
            </a:p>
          </p:txBody>
        </p:sp>
        <p:pic>
          <p:nvPicPr>
            <p:cNvPr id="16438" name="Picture 80" descr="VMW_09Q3_LOGO_Corp_K.png"/>
            <p:cNvPicPr>
              <a:picLocks noChangeAspect="1"/>
            </p:cNvPicPr>
            <p:nvPr/>
          </p:nvPicPr>
          <p:blipFill>
            <a:blip r:embed="rId9" cstate="print"/>
            <a:srcRect/>
            <a:stretch>
              <a:fillRect/>
            </a:stretch>
          </p:blipFill>
          <p:spPr bwMode="auto">
            <a:xfrm>
              <a:off x="6096368" y="2115648"/>
              <a:ext cx="1088599" cy="128509"/>
            </a:xfrm>
            <a:prstGeom prst="rect">
              <a:avLst/>
            </a:prstGeom>
            <a:noFill/>
            <a:ln w="9525">
              <a:noFill/>
              <a:miter lim="800000"/>
              <a:headEnd/>
              <a:tailEnd/>
            </a:ln>
          </p:spPr>
        </p:pic>
        <p:pic>
          <p:nvPicPr>
            <p:cNvPr id="83" name="Picture 82"/>
            <p:cNvPicPr>
              <a:picLocks noChangeAspect="1"/>
            </p:cNvPicPr>
            <p:nvPr/>
          </p:nvPicPr>
          <p:blipFill>
            <a:blip r:embed="rId10" cstate="screen">
              <a:extLst>
                <a:ext uri="{28A0092B-C50C-407E-A947-70E740481C1C}"/>
              </a:extLst>
            </a:blip>
            <a:stretch>
              <a:fillRect/>
            </a:stretch>
          </p:blipFill>
          <p:spPr>
            <a:xfrm>
              <a:off x="6084699" y="2878467"/>
              <a:ext cx="1094155" cy="244577"/>
            </a:xfrm>
            <a:prstGeom prst="rect">
              <a:avLst/>
            </a:prstGeom>
            <a:effectLst>
              <a:glow rad="76200">
                <a:schemeClr val="bg1">
                  <a:alpha val="60000"/>
                </a:schemeClr>
              </a:glow>
            </a:effectLst>
          </p:spPr>
        </p:pic>
      </p:grpSp>
      <p:sp>
        <p:nvSpPr>
          <p:cNvPr id="16387" name="Title 1"/>
          <p:cNvSpPr>
            <a:spLocks noGrp="1"/>
          </p:cNvSpPr>
          <p:nvPr>
            <p:ph type="title"/>
          </p:nvPr>
        </p:nvSpPr>
        <p:spPr bwMode="auto">
          <a:xfrm>
            <a:off x="366714" y="3175"/>
            <a:ext cx="8410575" cy="920751"/>
          </a:xfrm>
          <a:noFill/>
          <a:ln>
            <a:miter lim="800000"/>
            <a:headEnd/>
            <a:tailEnd/>
          </a:ln>
        </p:spPr>
        <p:txBody>
          <a:bodyPr vert="horz" wrap="square" numCol="1" compatLnSpc="1">
            <a:prstTxWarp prst="textNoShape">
              <a:avLst/>
            </a:prstTxWarp>
          </a:bodyPr>
          <a:lstStyle/>
          <a:p>
            <a:r>
              <a:rPr lang="ru-RU" dirty="0" smtClean="0"/>
              <a:t>Оптимизация для виртуальных сред</a:t>
            </a:r>
            <a:endParaRPr dirty="0" smtClean="0"/>
          </a:p>
        </p:txBody>
      </p:sp>
      <p:sp>
        <p:nvSpPr>
          <p:cNvPr id="16404" name="Text Placeholder 75"/>
          <p:cNvSpPr>
            <a:spLocks noGrp="1"/>
          </p:cNvSpPr>
          <p:nvPr>
            <p:ph type="body" idx="1"/>
          </p:nvPr>
        </p:nvSpPr>
        <p:spPr bwMode="auto">
          <a:noFill/>
          <a:ln>
            <a:miter lim="800000"/>
            <a:headEnd/>
            <a:tailEnd/>
          </a:ln>
        </p:spPr>
        <p:txBody>
          <a:bodyPr vert="horz" wrap="square" numCol="1" compatLnSpc="1">
            <a:prstTxWarp prst="textNoShape">
              <a:avLst/>
            </a:prstTxWarp>
          </a:bodyPr>
          <a:lstStyle/>
          <a:p>
            <a:pPr>
              <a:lnSpc>
                <a:spcPct val="90000"/>
              </a:lnSpc>
            </a:pPr>
            <a:r>
              <a:rPr lang="ru-RU" sz="2000" smtClean="0"/>
              <a:t>Упрощение планирования и администрирования</a:t>
            </a:r>
            <a:endParaRPr lang="en-US" sz="2000" smtClean="0"/>
          </a:p>
        </p:txBody>
      </p:sp>
      <p:sp>
        <p:nvSpPr>
          <p:cNvPr id="91" name="Right Arrow 90"/>
          <p:cNvSpPr/>
          <p:nvPr/>
        </p:nvSpPr>
        <p:spPr>
          <a:xfrm>
            <a:off x="4211638" y="3021013"/>
            <a:ext cx="763587" cy="2338387"/>
          </a:xfrm>
          <a:prstGeom prst="rightArrow">
            <a:avLst>
              <a:gd name="adj1" fmla="val 50000"/>
              <a:gd name="adj2" fmla="val 32110"/>
            </a:avLst>
          </a:prstGeom>
          <a:gradFill>
            <a:gsLst>
              <a:gs pos="0">
                <a:schemeClr val="bg1"/>
              </a:gs>
              <a:gs pos="100000">
                <a:schemeClr val="accent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bg2">
                  <a:lumMod val="75000"/>
                </a:schemeClr>
              </a:solidFill>
            </a:endParaRPr>
          </a:p>
        </p:txBody>
      </p:sp>
      <p:sp>
        <p:nvSpPr>
          <p:cNvPr id="72" name="Rounded Rectangle 71"/>
          <p:cNvSpPr/>
          <p:nvPr/>
        </p:nvSpPr>
        <p:spPr bwMode="gray">
          <a:xfrm rot="5400000" flipV="1">
            <a:off x="484756" y="2066029"/>
            <a:ext cx="3968148" cy="3631720"/>
          </a:xfrm>
          <a:prstGeom prst="roundRect">
            <a:avLst>
              <a:gd name="adj" fmla="val 3497"/>
            </a:avLst>
          </a:prstGeom>
          <a:gradFill flip="none" rotWithShape="1">
            <a:gsLst>
              <a:gs pos="0">
                <a:schemeClr val="bg2">
                  <a:lumMod val="20000"/>
                  <a:lumOff val="80000"/>
                </a:schemeClr>
              </a:gs>
              <a:gs pos="100000">
                <a:schemeClr val="bg1">
                  <a:alpha val="0"/>
                </a:schemeClr>
              </a:gs>
            </a:gsLst>
            <a:lin ang="0" scaled="0"/>
            <a:tileRect/>
          </a:gradFill>
          <a:ln w="12700">
            <a:gradFill>
              <a:gsLst>
                <a:gs pos="0">
                  <a:schemeClr val="bg2">
                    <a:lumMod val="40000"/>
                    <a:lumOff val="60000"/>
                  </a:schemeClr>
                </a:gs>
                <a:gs pos="100000">
                  <a:schemeClr val="bg1">
                    <a:alpha val="0"/>
                  </a:schemeClr>
                </a:gs>
              </a:gsLst>
              <a:lin ang="0" scaled="0"/>
            </a:gradFill>
          </a:ln>
          <a:effectLst/>
        </p:spPr>
        <p:style>
          <a:lnRef idx="2">
            <a:schemeClr val="accent1">
              <a:shade val="50000"/>
            </a:schemeClr>
          </a:lnRef>
          <a:fillRef idx="1">
            <a:schemeClr val="accent1"/>
          </a:fillRef>
          <a:effectRef idx="0">
            <a:schemeClr val="accent1"/>
          </a:effectRef>
          <a:fontRef idx="minor">
            <a:schemeClr val="lt1"/>
          </a:fontRef>
        </p:style>
        <p:txBody>
          <a:bodyPr lIns="274320" rIns="274320" anchor="ctr"/>
          <a:lstStyle/>
          <a:p>
            <a:pPr>
              <a:defRPr/>
            </a:pPr>
            <a:endParaRPr lang="en-US" sz="1050" dirty="0">
              <a:solidFill>
                <a:schemeClr val="bg2"/>
              </a:solidFill>
            </a:endParaRPr>
          </a:p>
        </p:txBody>
      </p:sp>
      <p:sp>
        <p:nvSpPr>
          <p:cNvPr id="16392" name="TextBox 115"/>
          <p:cNvSpPr txBox="1">
            <a:spLocks noChangeArrowheads="1"/>
          </p:cNvSpPr>
          <p:nvPr/>
        </p:nvSpPr>
        <p:spPr bwMode="auto">
          <a:xfrm>
            <a:off x="828675" y="2786063"/>
            <a:ext cx="1328738" cy="425450"/>
          </a:xfrm>
          <a:prstGeom prst="rect">
            <a:avLst/>
          </a:prstGeom>
          <a:noFill/>
          <a:ln w="9525">
            <a:noFill/>
            <a:miter lim="800000"/>
            <a:headEnd/>
            <a:tailEnd/>
          </a:ln>
        </p:spPr>
        <p:txBody>
          <a:bodyPr>
            <a:spAutoFit/>
          </a:bodyPr>
          <a:lstStyle/>
          <a:p>
            <a:pPr algn="ctr">
              <a:lnSpc>
                <a:spcPts val="1300"/>
              </a:lnSpc>
            </a:pPr>
            <a:r>
              <a:rPr lang="en-US" sz="1200">
                <a:solidFill>
                  <a:schemeClr val="bg2"/>
                </a:solidFill>
              </a:rPr>
              <a:t>Oracle </a:t>
            </a:r>
            <a:br>
              <a:rPr lang="en-US" sz="1200">
                <a:solidFill>
                  <a:schemeClr val="bg2"/>
                </a:solidFill>
              </a:rPr>
            </a:br>
            <a:r>
              <a:rPr lang="en-US" sz="1200">
                <a:solidFill>
                  <a:schemeClr val="bg2"/>
                </a:solidFill>
              </a:rPr>
              <a:t>server</a:t>
            </a:r>
          </a:p>
        </p:txBody>
      </p:sp>
      <p:grpSp>
        <p:nvGrpSpPr>
          <p:cNvPr id="5" name="Group 158"/>
          <p:cNvGrpSpPr>
            <a:grpSpLocks/>
          </p:cNvGrpSpPr>
          <p:nvPr/>
        </p:nvGrpSpPr>
        <p:grpSpPr bwMode="auto">
          <a:xfrm>
            <a:off x="960438" y="4010025"/>
            <a:ext cx="962025" cy="917575"/>
            <a:chOff x="652460" y="3443365"/>
            <a:chExt cx="1156995" cy="949117"/>
          </a:xfrm>
        </p:grpSpPr>
        <p:pic>
          <p:nvPicPr>
            <p:cNvPr id="118" name="Picture 117"/>
            <p:cNvPicPr>
              <a:picLocks noChangeAspect="1"/>
            </p:cNvPicPr>
            <p:nvPr/>
          </p:nvPicPr>
          <p:blipFill>
            <a:blip r:embed="rId11" cstate="screen">
              <a:duotone>
                <a:schemeClr val="bg2">
                  <a:shade val="45000"/>
                  <a:satMod val="135000"/>
                </a:schemeClr>
                <a:prstClr val="white"/>
              </a:duotone>
              <a:extLst>
                <a:ext uri="{BEBA8EAE-BF5A-486C-A8C5-ECC9F3942E4B}"/>
                <a:ext uri="{28A0092B-C50C-407E-A947-70E740481C1C}"/>
              </a:extLst>
            </a:blip>
            <a:stretch>
              <a:fillRect/>
            </a:stretch>
          </p:blipFill>
          <p:spPr>
            <a:xfrm flipH="1">
              <a:off x="652460" y="3443365"/>
              <a:ext cx="1156995" cy="949117"/>
            </a:xfrm>
            <a:prstGeom prst="rect">
              <a:avLst/>
            </a:prstGeom>
            <a:effectLst>
              <a:outerShdw blurRad="254000" dist="127000" dir="2700000" algn="tl" rotWithShape="0">
                <a:prstClr val="black">
                  <a:alpha val="40000"/>
                </a:prstClr>
              </a:outerShdw>
            </a:effectLst>
          </p:spPr>
        </p:pic>
        <p:pic>
          <p:nvPicPr>
            <p:cNvPr id="119" name="Picture 118"/>
            <p:cNvPicPr>
              <a:picLocks noChangeAspect="1"/>
            </p:cNvPicPr>
            <p:nvPr/>
          </p:nvPicPr>
          <p:blipFill>
            <a:blip r:embed="rId12" cstate="screen">
              <a:duotone>
                <a:schemeClr val="bg2">
                  <a:shade val="45000"/>
                  <a:satMod val="135000"/>
                </a:schemeClr>
                <a:prstClr val="white"/>
              </a:duotone>
              <a:extLst>
                <a:ext uri="{28A0092B-C50C-407E-A947-70E740481C1C}"/>
              </a:extLst>
            </a:blip>
            <a:stretch>
              <a:fillRect/>
            </a:stretch>
          </p:blipFill>
          <p:spPr>
            <a:xfrm>
              <a:off x="1299178" y="3780649"/>
              <a:ext cx="356492" cy="513550"/>
            </a:xfrm>
            <a:prstGeom prst="rect">
              <a:avLst/>
            </a:prstGeom>
            <a:effectLst>
              <a:outerShdw blurRad="254000" dist="127000" dir="2700000" algn="tl" rotWithShape="0">
                <a:prstClr val="black">
                  <a:alpha val="40000"/>
                </a:prstClr>
              </a:outerShdw>
            </a:effectLst>
            <a:scene3d>
              <a:camera prst="perspectiveContrastingLeftFacing">
                <a:rot lat="1821939" lon="2575268" rev="0"/>
              </a:camera>
              <a:lightRig rig="threePt" dir="t"/>
            </a:scene3d>
            <a:sp3d extrusionH="82550"/>
          </p:spPr>
        </p:pic>
        <p:pic>
          <p:nvPicPr>
            <p:cNvPr id="120" name="Picture 119"/>
            <p:cNvPicPr>
              <a:picLocks noChangeAspect="1"/>
            </p:cNvPicPr>
            <p:nvPr/>
          </p:nvPicPr>
          <p:blipFill>
            <a:blip r:embed="rId12" cstate="screen">
              <a:duotone>
                <a:schemeClr val="bg2">
                  <a:shade val="45000"/>
                  <a:satMod val="135000"/>
                </a:schemeClr>
                <a:prstClr val="white"/>
              </a:duotone>
              <a:extLst>
                <a:ext uri="{28A0092B-C50C-407E-A947-70E740481C1C}"/>
              </a:extLst>
            </a:blip>
            <a:stretch>
              <a:fillRect/>
            </a:stretch>
          </p:blipFill>
          <p:spPr>
            <a:xfrm>
              <a:off x="1120932" y="3780649"/>
              <a:ext cx="356492" cy="513550"/>
            </a:xfrm>
            <a:prstGeom prst="rect">
              <a:avLst/>
            </a:prstGeom>
            <a:effectLst>
              <a:outerShdw blurRad="254000" dist="127000" dir="2700000" algn="tl" rotWithShape="0">
                <a:prstClr val="black">
                  <a:alpha val="40000"/>
                </a:prstClr>
              </a:outerShdw>
            </a:effectLst>
            <a:scene3d>
              <a:camera prst="perspectiveContrastingLeftFacing">
                <a:rot lat="1821939" lon="2575268" rev="0"/>
              </a:camera>
              <a:lightRig rig="threePt" dir="t"/>
            </a:scene3d>
            <a:sp3d extrusionH="82550"/>
          </p:spPr>
        </p:pic>
        <p:pic>
          <p:nvPicPr>
            <p:cNvPr id="121" name="Picture 120"/>
            <p:cNvPicPr>
              <a:picLocks noChangeAspect="1"/>
            </p:cNvPicPr>
            <p:nvPr/>
          </p:nvPicPr>
          <p:blipFill>
            <a:blip r:embed="rId12" cstate="screen">
              <a:duotone>
                <a:schemeClr val="bg2">
                  <a:shade val="45000"/>
                  <a:satMod val="135000"/>
                </a:schemeClr>
                <a:prstClr val="white"/>
              </a:duotone>
              <a:extLst>
                <a:ext uri="{28A0092B-C50C-407E-A947-70E740481C1C}"/>
              </a:extLst>
            </a:blip>
            <a:stretch>
              <a:fillRect/>
            </a:stretch>
          </p:blipFill>
          <p:spPr>
            <a:xfrm>
              <a:off x="923534" y="3780649"/>
              <a:ext cx="356492" cy="513550"/>
            </a:xfrm>
            <a:prstGeom prst="rect">
              <a:avLst/>
            </a:prstGeom>
            <a:effectLst>
              <a:outerShdw blurRad="254000" dist="127000" dir="2700000" algn="tl" rotWithShape="0">
                <a:prstClr val="black">
                  <a:alpha val="40000"/>
                </a:prstClr>
              </a:outerShdw>
            </a:effectLst>
            <a:scene3d>
              <a:camera prst="perspectiveContrastingLeftFacing">
                <a:rot lat="1821939" lon="2575268" rev="0"/>
              </a:camera>
              <a:lightRig rig="threePt" dir="t"/>
            </a:scene3d>
            <a:sp3d extrusionH="82550"/>
          </p:spPr>
        </p:pic>
        <p:pic>
          <p:nvPicPr>
            <p:cNvPr id="122" name="Picture 121"/>
            <p:cNvPicPr>
              <a:picLocks noChangeAspect="1"/>
            </p:cNvPicPr>
            <p:nvPr/>
          </p:nvPicPr>
          <p:blipFill>
            <a:blip r:embed="rId12" cstate="screen">
              <a:duotone>
                <a:schemeClr val="bg2">
                  <a:shade val="45000"/>
                  <a:satMod val="135000"/>
                </a:schemeClr>
                <a:prstClr val="white"/>
              </a:duotone>
              <a:extLst>
                <a:ext uri="{28A0092B-C50C-407E-A947-70E740481C1C}"/>
              </a:extLst>
            </a:blip>
            <a:stretch>
              <a:fillRect/>
            </a:stretch>
          </p:blipFill>
          <p:spPr>
            <a:xfrm>
              <a:off x="745288" y="3780649"/>
              <a:ext cx="356492" cy="513550"/>
            </a:xfrm>
            <a:prstGeom prst="rect">
              <a:avLst/>
            </a:prstGeom>
            <a:effectLst>
              <a:outerShdw blurRad="254000" dist="127000" dir="2700000" algn="tl" rotWithShape="0">
                <a:prstClr val="black">
                  <a:alpha val="40000"/>
                </a:prstClr>
              </a:outerShdw>
            </a:effectLst>
            <a:scene3d>
              <a:camera prst="perspectiveContrastingLeftFacing">
                <a:rot lat="1821939" lon="2575268" rev="0"/>
              </a:camera>
              <a:lightRig rig="threePt" dir="t"/>
            </a:scene3d>
            <a:sp3d extrusionH="82550"/>
          </p:spPr>
        </p:pic>
      </p:grpSp>
      <p:grpSp>
        <p:nvGrpSpPr>
          <p:cNvPr id="6" name="Group 164"/>
          <p:cNvGrpSpPr>
            <a:grpSpLocks/>
          </p:cNvGrpSpPr>
          <p:nvPr/>
        </p:nvGrpSpPr>
        <p:grpSpPr bwMode="auto">
          <a:xfrm>
            <a:off x="1941513" y="4010025"/>
            <a:ext cx="962025" cy="917575"/>
            <a:chOff x="1832710" y="3443365"/>
            <a:chExt cx="1156995" cy="949117"/>
          </a:xfrm>
        </p:grpSpPr>
        <p:pic>
          <p:nvPicPr>
            <p:cNvPr id="124" name="Picture 123"/>
            <p:cNvPicPr>
              <a:picLocks noChangeAspect="1"/>
            </p:cNvPicPr>
            <p:nvPr/>
          </p:nvPicPr>
          <p:blipFill>
            <a:blip r:embed="rId11" cstate="screen">
              <a:duotone>
                <a:schemeClr val="bg2">
                  <a:shade val="45000"/>
                  <a:satMod val="135000"/>
                </a:schemeClr>
                <a:prstClr val="white"/>
              </a:duotone>
              <a:extLst>
                <a:ext uri="{BEBA8EAE-BF5A-486C-A8C5-ECC9F3942E4B}"/>
                <a:ext uri="{28A0092B-C50C-407E-A947-70E740481C1C}"/>
              </a:extLst>
            </a:blip>
            <a:stretch>
              <a:fillRect/>
            </a:stretch>
          </p:blipFill>
          <p:spPr>
            <a:xfrm flipH="1">
              <a:off x="1832710" y="3443365"/>
              <a:ext cx="1156995" cy="949117"/>
            </a:xfrm>
            <a:prstGeom prst="rect">
              <a:avLst/>
            </a:prstGeom>
            <a:effectLst>
              <a:outerShdw blurRad="254000" dist="127000" dir="2700000" algn="tl" rotWithShape="0">
                <a:prstClr val="black">
                  <a:alpha val="40000"/>
                </a:prstClr>
              </a:outerShdw>
            </a:effectLst>
          </p:spPr>
        </p:pic>
        <p:pic>
          <p:nvPicPr>
            <p:cNvPr id="125" name="Picture 124"/>
            <p:cNvPicPr>
              <a:picLocks noChangeAspect="1"/>
            </p:cNvPicPr>
            <p:nvPr/>
          </p:nvPicPr>
          <p:blipFill>
            <a:blip r:embed="rId12" cstate="screen">
              <a:duotone>
                <a:schemeClr val="bg2">
                  <a:shade val="45000"/>
                  <a:satMod val="135000"/>
                </a:schemeClr>
                <a:prstClr val="white"/>
              </a:duotone>
              <a:extLst>
                <a:ext uri="{28A0092B-C50C-407E-A947-70E740481C1C}"/>
              </a:extLst>
            </a:blip>
            <a:stretch>
              <a:fillRect/>
            </a:stretch>
          </p:blipFill>
          <p:spPr>
            <a:xfrm>
              <a:off x="2479428" y="3780649"/>
              <a:ext cx="356492" cy="513550"/>
            </a:xfrm>
            <a:prstGeom prst="rect">
              <a:avLst/>
            </a:prstGeom>
            <a:effectLst>
              <a:outerShdw blurRad="254000" dist="127000" dir="2700000" algn="tl" rotWithShape="0">
                <a:prstClr val="black">
                  <a:alpha val="40000"/>
                </a:prstClr>
              </a:outerShdw>
            </a:effectLst>
            <a:scene3d>
              <a:camera prst="perspectiveContrastingLeftFacing">
                <a:rot lat="1821939" lon="2575268" rev="0"/>
              </a:camera>
              <a:lightRig rig="threePt" dir="t"/>
            </a:scene3d>
            <a:sp3d extrusionH="82550"/>
          </p:spPr>
        </p:pic>
        <p:pic>
          <p:nvPicPr>
            <p:cNvPr id="126" name="Picture 125"/>
            <p:cNvPicPr>
              <a:picLocks noChangeAspect="1"/>
            </p:cNvPicPr>
            <p:nvPr/>
          </p:nvPicPr>
          <p:blipFill>
            <a:blip r:embed="rId12" cstate="screen">
              <a:duotone>
                <a:schemeClr val="bg2">
                  <a:shade val="45000"/>
                  <a:satMod val="135000"/>
                </a:schemeClr>
                <a:prstClr val="white"/>
              </a:duotone>
              <a:extLst>
                <a:ext uri="{28A0092B-C50C-407E-A947-70E740481C1C}"/>
              </a:extLst>
            </a:blip>
            <a:stretch>
              <a:fillRect/>
            </a:stretch>
          </p:blipFill>
          <p:spPr>
            <a:xfrm>
              <a:off x="2301182" y="3780649"/>
              <a:ext cx="356492" cy="513550"/>
            </a:xfrm>
            <a:prstGeom prst="rect">
              <a:avLst/>
            </a:prstGeom>
            <a:effectLst>
              <a:outerShdw blurRad="254000" dist="127000" dir="2700000" algn="tl" rotWithShape="0">
                <a:prstClr val="black">
                  <a:alpha val="40000"/>
                </a:prstClr>
              </a:outerShdw>
            </a:effectLst>
            <a:scene3d>
              <a:camera prst="perspectiveContrastingLeftFacing">
                <a:rot lat="1821939" lon="2575268" rev="0"/>
              </a:camera>
              <a:lightRig rig="threePt" dir="t"/>
            </a:scene3d>
            <a:sp3d extrusionH="82550"/>
          </p:spPr>
        </p:pic>
        <p:pic>
          <p:nvPicPr>
            <p:cNvPr id="127" name="Picture 126"/>
            <p:cNvPicPr>
              <a:picLocks noChangeAspect="1"/>
            </p:cNvPicPr>
            <p:nvPr/>
          </p:nvPicPr>
          <p:blipFill>
            <a:blip r:embed="rId12" cstate="screen">
              <a:duotone>
                <a:schemeClr val="bg2">
                  <a:shade val="45000"/>
                  <a:satMod val="135000"/>
                </a:schemeClr>
                <a:prstClr val="white"/>
              </a:duotone>
              <a:extLst>
                <a:ext uri="{28A0092B-C50C-407E-A947-70E740481C1C}"/>
              </a:extLst>
            </a:blip>
            <a:stretch>
              <a:fillRect/>
            </a:stretch>
          </p:blipFill>
          <p:spPr>
            <a:xfrm>
              <a:off x="2103784" y="3780649"/>
              <a:ext cx="356492" cy="513550"/>
            </a:xfrm>
            <a:prstGeom prst="rect">
              <a:avLst/>
            </a:prstGeom>
            <a:effectLst>
              <a:outerShdw blurRad="254000" dist="127000" dir="2700000" algn="tl" rotWithShape="0">
                <a:prstClr val="black">
                  <a:alpha val="40000"/>
                </a:prstClr>
              </a:outerShdw>
            </a:effectLst>
            <a:scene3d>
              <a:camera prst="perspectiveContrastingLeftFacing">
                <a:rot lat="1821939" lon="2575268" rev="0"/>
              </a:camera>
              <a:lightRig rig="threePt" dir="t"/>
            </a:scene3d>
            <a:sp3d extrusionH="82550"/>
          </p:spPr>
        </p:pic>
        <p:pic>
          <p:nvPicPr>
            <p:cNvPr id="128" name="Picture 127"/>
            <p:cNvPicPr>
              <a:picLocks noChangeAspect="1"/>
            </p:cNvPicPr>
            <p:nvPr/>
          </p:nvPicPr>
          <p:blipFill>
            <a:blip r:embed="rId12" cstate="screen">
              <a:duotone>
                <a:schemeClr val="bg2">
                  <a:shade val="45000"/>
                  <a:satMod val="135000"/>
                </a:schemeClr>
                <a:prstClr val="white"/>
              </a:duotone>
              <a:extLst>
                <a:ext uri="{28A0092B-C50C-407E-A947-70E740481C1C}"/>
              </a:extLst>
            </a:blip>
            <a:stretch>
              <a:fillRect/>
            </a:stretch>
          </p:blipFill>
          <p:spPr>
            <a:xfrm>
              <a:off x="1925538" y="3780649"/>
              <a:ext cx="356492" cy="513550"/>
            </a:xfrm>
            <a:prstGeom prst="rect">
              <a:avLst/>
            </a:prstGeom>
            <a:effectLst>
              <a:outerShdw blurRad="254000" dist="127000" dir="2700000" algn="tl" rotWithShape="0">
                <a:prstClr val="black">
                  <a:alpha val="40000"/>
                </a:prstClr>
              </a:outerShdw>
            </a:effectLst>
            <a:scene3d>
              <a:camera prst="perspectiveContrastingLeftFacing">
                <a:rot lat="1821939" lon="2575268" rev="0"/>
              </a:camera>
              <a:lightRig rig="threePt" dir="t"/>
            </a:scene3d>
            <a:sp3d extrusionH="82550"/>
          </p:spPr>
        </p:pic>
      </p:grpSp>
      <p:grpSp>
        <p:nvGrpSpPr>
          <p:cNvPr id="7" name="Group 170"/>
          <p:cNvGrpSpPr>
            <a:grpSpLocks/>
          </p:cNvGrpSpPr>
          <p:nvPr/>
        </p:nvGrpSpPr>
        <p:grpSpPr bwMode="auto">
          <a:xfrm>
            <a:off x="2927350" y="4010025"/>
            <a:ext cx="962025" cy="917575"/>
            <a:chOff x="3019393" y="3443365"/>
            <a:chExt cx="1156995" cy="949117"/>
          </a:xfrm>
        </p:grpSpPr>
        <p:pic>
          <p:nvPicPr>
            <p:cNvPr id="130" name="Picture 129"/>
            <p:cNvPicPr>
              <a:picLocks noChangeAspect="1"/>
            </p:cNvPicPr>
            <p:nvPr/>
          </p:nvPicPr>
          <p:blipFill>
            <a:blip r:embed="rId11" cstate="screen">
              <a:duotone>
                <a:schemeClr val="bg2">
                  <a:shade val="45000"/>
                  <a:satMod val="135000"/>
                </a:schemeClr>
                <a:prstClr val="white"/>
              </a:duotone>
              <a:extLst>
                <a:ext uri="{BEBA8EAE-BF5A-486C-A8C5-ECC9F3942E4B}"/>
                <a:ext uri="{28A0092B-C50C-407E-A947-70E740481C1C}"/>
              </a:extLst>
            </a:blip>
            <a:stretch>
              <a:fillRect/>
            </a:stretch>
          </p:blipFill>
          <p:spPr>
            <a:xfrm flipH="1">
              <a:off x="3019393" y="3443365"/>
              <a:ext cx="1156995" cy="949117"/>
            </a:xfrm>
            <a:prstGeom prst="rect">
              <a:avLst/>
            </a:prstGeom>
            <a:effectLst>
              <a:outerShdw blurRad="254000" dist="127000" dir="2700000" algn="tl" rotWithShape="0">
                <a:prstClr val="black">
                  <a:alpha val="40000"/>
                </a:prstClr>
              </a:outerShdw>
            </a:effectLst>
          </p:spPr>
        </p:pic>
        <p:pic>
          <p:nvPicPr>
            <p:cNvPr id="131" name="Picture 130"/>
            <p:cNvPicPr>
              <a:picLocks noChangeAspect="1"/>
            </p:cNvPicPr>
            <p:nvPr/>
          </p:nvPicPr>
          <p:blipFill>
            <a:blip r:embed="rId12" cstate="screen">
              <a:duotone>
                <a:schemeClr val="bg2">
                  <a:shade val="45000"/>
                  <a:satMod val="135000"/>
                </a:schemeClr>
                <a:prstClr val="white"/>
              </a:duotone>
              <a:extLst>
                <a:ext uri="{28A0092B-C50C-407E-A947-70E740481C1C}"/>
              </a:extLst>
            </a:blip>
            <a:stretch>
              <a:fillRect/>
            </a:stretch>
          </p:blipFill>
          <p:spPr>
            <a:xfrm>
              <a:off x="3666111" y="3780649"/>
              <a:ext cx="356492" cy="513550"/>
            </a:xfrm>
            <a:prstGeom prst="rect">
              <a:avLst/>
            </a:prstGeom>
            <a:effectLst>
              <a:outerShdw blurRad="254000" dist="127000" dir="2700000" algn="tl" rotWithShape="0">
                <a:prstClr val="black">
                  <a:alpha val="40000"/>
                </a:prstClr>
              </a:outerShdw>
            </a:effectLst>
            <a:scene3d>
              <a:camera prst="perspectiveContrastingLeftFacing">
                <a:rot lat="1821939" lon="2575268" rev="0"/>
              </a:camera>
              <a:lightRig rig="threePt" dir="t"/>
            </a:scene3d>
            <a:sp3d extrusionH="82550"/>
          </p:spPr>
        </p:pic>
        <p:pic>
          <p:nvPicPr>
            <p:cNvPr id="132" name="Picture 131"/>
            <p:cNvPicPr>
              <a:picLocks noChangeAspect="1"/>
            </p:cNvPicPr>
            <p:nvPr/>
          </p:nvPicPr>
          <p:blipFill>
            <a:blip r:embed="rId12" cstate="screen">
              <a:duotone>
                <a:schemeClr val="bg2">
                  <a:shade val="45000"/>
                  <a:satMod val="135000"/>
                </a:schemeClr>
                <a:prstClr val="white"/>
              </a:duotone>
              <a:extLst>
                <a:ext uri="{28A0092B-C50C-407E-A947-70E740481C1C}"/>
              </a:extLst>
            </a:blip>
            <a:stretch>
              <a:fillRect/>
            </a:stretch>
          </p:blipFill>
          <p:spPr>
            <a:xfrm>
              <a:off x="3487865" y="3780649"/>
              <a:ext cx="356492" cy="513550"/>
            </a:xfrm>
            <a:prstGeom prst="rect">
              <a:avLst/>
            </a:prstGeom>
            <a:effectLst>
              <a:outerShdw blurRad="254000" dist="127000" dir="2700000" algn="tl" rotWithShape="0">
                <a:prstClr val="black">
                  <a:alpha val="40000"/>
                </a:prstClr>
              </a:outerShdw>
            </a:effectLst>
            <a:scene3d>
              <a:camera prst="perspectiveContrastingLeftFacing">
                <a:rot lat="1821939" lon="2575268" rev="0"/>
              </a:camera>
              <a:lightRig rig="threePt" dir="t"/>
            </a:scene3d>
            <a:sp3d extrusionH="82550"/>
          </p:spPr>
        </p:pic>
        <p:pic>
          <p:nvPicPr>
            <p:cNvPr id="133" name="Picture 132"/>
            <p:cNvPicPr>
              <a:picLocks noChangeAspect="1"/>
            </p:cNvPicPr>
            <p:nvPr/>
          </p:nvPicPr>
          <p:blipFill>
            <a:blip r:embed="rId12" cstate="screen">
              <a:duotone>
                <a:schemeClr val="bg2">
                  <a:shade val="45000"/>
                  <a:satMod val="135000"/>
                </a:schemeClr>
                <a:prstClr val="white"/>
              </a:duotone>
              <a:extLst>
                <a:ext uri="{28A0092B-C50C-407E-A947-70E740481C1C}"/>
              </a:extLst>
            </a:blip>
            <a:stretch>
              <a:fillRect/>
            </a:stretch>
          </p:blipFill>
          <p:spPr>
            <a:xfrm>
              <a:off x="3290467" y="3780649"/>
              <a:ext cx="356492" cy="513550"/>
            </a:xfrm>
            <a:prstGeom prst="rect">
              <a:avLst/>
            </a:prstGeom>
            <a:effectLst>
              <a:outerShdw blurRad="254000" dist="127000" dir="2700000" algn="tl" rotWithShape="0">
                <a:prstClr val="black">
                  <a:alpha val="40000"/>
                </a:prstClr>
              </a:outerShdw>
            </a:effectLst>
            <a:scene3d>
              <a:camera prst="perspectiveContrastingLeftFacing">
                <a:rot lat="1821939" lon="2575268" rev="0"/>
              </a:camera>
              <a:lightRig rig="threePt" dir="t"/>
            </a:scene3d>
            <a:sp3d extrusionH="82550"/>
          </p:spPr>
        </p:pic>
        <p:pic>
          <p:nvPicPr>
            <p:cNvPr id="134" name="Picture 133"/>
            <p:cNvPicPr>
              <a:picLocks noChangeAspect="1"/>
            </p:cNvPicPr>
            <p:nvPr/>
          </p:nvPicPr>
          <p:blipFill>
            <a:blip r:embed="rId12" cstate="screen">
              <a:duotone>
                <a:schemeClr val="bg2">
                  <a:shade val="45000"/>
                  <a:satMod val="135000"/>
                </a:schemeClr>
                <a:prstClr val="white"/>
              </a:duotone>
              <a:extLst>
                <a:ext uri="{28A0092B-C50C-407E-A947-70E740481C1C}"/>
              </a:extLst>
            </a:blip>
            <a:stretch>
              <a:fillRect/>
            </a:stretch>
          </p:blipFill>
          <p:spPr>
            <a:xfrm>
              <a:off x="3112221" y="3780649"/>
              <a:ext cx="356492" cy="513550"/>
            </a:xfrm>
            <a:prstGeom prst="rect">
              <a:avLst/>
            </a:prstGeom>
            <a:effectLst>
              <a:outerShdw blurRad="254000" dist="127000" dir="2700000" algn="tl" rotWithShape="0">
                <a:prstClr val="black">
                  <a:alpha val="40000"/>
                </a:prstClr>
              </a:outerShdw>
            </a:effectLst>
            <a:scene3d>
              <a:camera prst="perspectiveContrastingLeftFacing">
                <a:rot lat="1821939" lon="2575268" rev="0"/>
              </a:camera>
              <a:lightRig rig="threePt" dir="t"/>
            </a:scene3d>
            <a:sp3d extrusionH="82550"/>
          </p:spPr>
        </p:pic>
      </p:grpSp>
      <p:sp>
        <p:nvSpPr>
          <p:cNvPr id="16396" name="TextBox 135"/>
          <p:cNvSpPr txBox="1">
            <a:spLocks noChangeArrowheads="1"/>
          </p:cNvSpPr>
          <p:nvPr/>
        </p:nvSpPr>
        <p:spPr bwMode="auto">
          <a:xfrm>
            <a:off x="422275" y="5256213"/>
            <a:ext cx="4081463" cy="476250"/>
          </a:xfrm>
          <a:prstGeom prst="rect">
            <a:avLst/>
          </a:prstGeom>
          <a:noFill/>
          <a:ln w="9525">
            <a:noFill/>
            <a:miter lim="800000"/>
            <a:headEnd/>
            <a:tailEnd/>
          </a:ln>
        </p:spPr>
        <p:txBody>
          <a:bodyPr>
            <a:spAutoFit/>
          </a:bodyPr>
          <a:lstStyle/>
          <a:p>
            <a:pPr algn="ctr">
              <a:lnSpc>
                <a:spcPts val="1500"/>
              </a:lnSpc>
            </a:pPr>
            <a:r>
              <a:rPr lang="ru-RU" sz="1400" dirty="0">
                <a:solidFill>
                  <a:schemeClr val="bg2"/>
                </a:solidFill>
              </a:rPr>
              <a:t>Статическая привязка к тем или иным дискам </a:t>
            </a:r>
            <a:r>
              <a:rPr lang="ru-RU" sz="1400" dirty="0" smtClean="0">
                <a:solidFill>
                  <a:schemeClr val="bg2"/>
                </a:solidFill>
              </a:rPr>
              <a:t>как </a:t>
            </a:r>
            <a:r>
              <a:rPr lang="ru-RU" sz="1400" dirty="0">
                <a:solidFill>
                  <a:schemeClr val="bg2"/>
                </a:solidFill>
              </a:rPr>
              <a:t>правило на основе догадок</a:t>
            </a:r>
            <a:endParaRPr lang="en-US" sz="1400" i="1" dirty="0">
              <a:solidFill>
                <a:schemeClr val="tx2"/>
              </a:solidFill>
            </a:endParaRPr>
          </a:p>
        </p:txBody>
      </p:sp>
      <p:sp>
        <p:nvSpPr>
          <p:cNvPr id="16397" name="TextBox 136"/>
          <p:cNvSpPr txBox="1">
            <a:spLocks noChangeArrowheads="1"/>
          </p:cNvSpPr>
          <p:nvPr/>
        </p:nvSpPr>
        <p:spPr bwMode="auto">
          <a:xfrm>
            <a:off x="1825625" y="2786063"/>
            <a:ext cx="1328738" cy="425450"/>
          </a:xfrm>
          <a:prstGeom prst="rect">
            <a:avLst/>
          </a:prstGeom>
          <a:noFill/>
          <a:ln w="9525">
            <a:noFill/>
            <a:miter lim="800000"/>
            <a:headEnd/>
            <a:tailEnd/>
          </a:ln>
        </p:spPr>
        <p:txBody>
          <a:bodyPr>
            <a:spAutoFit/>
          </a:bodyPr>
          <a:lstStyle/>
          <a:p>
            <a:pPr algn="ctr">
              <a:lnSpc>
                <a:spcPts val="1300"/>
              </a:lnSpc>
            </a:pPr>
            <a:r>
              <a:rPr lang="en-US" sz="1200">
                <a:solidFill>
                  <a:schemeClr val="bg2"/>
                </a:solidFill>
              </a:rPr>
              <a:t>Exchange </a:t>
            </a:r>
            <a:br>
              <a:rPr lang="en-US" sz="1200">
                <a:solidFill>
                  <a:schemeClr val="bg2"/>
                </a:solidFill>
              </a:rPr>
            </a:br>
            <a:r>
              <a:rPr lang="en-US" sz="1200">
                <a:solidFill>
                  <a:schemeClr val="bg2"/>
                </a:solidFill>
              </a:rPr>
              <a:t>server</a:t>
            </a:r>
          </a:p>
        </p:txBody>
      </p:sp>
      <p:sp>
        <p:nvSpPr>
          <p:cNvPr id="16398" name="TextBox 137"/>
          <p:cNvSpPr txBox="1">
            <a:spLocks noChangeArrowheads="1"/>
          </p:cNvSpPr>
          <p:nvPr/>
        </p:nvSpPr>
        <p:spPr bwMode="auto">
          <a:xfrm>
            <a:off x="2800350" y="2774950"/>
            <a:ext cx="1327150" cy="425450"/>
          </a:xfrm>
          <a:prstGeom prst="rect">
            <a:avLst/>
          </a:prstGeom>
          <a:noFill/>
          <a:ln w="9525">
            <a:noFill/>
            <a:miter lim="800000"/>
            <a:headEnd/>
            <a:tailEnd/>
          </a:ln>
        </p:spPr>
        <p:txBody>
          <a:bodyPr>
            <a:spAutoFit/>
          </a:bodyPr>
          <a:lstStyle/>
          <a:p>
            <a:pPr algn="ctr">
              <a:lnSpc>
                <a:spcPts val="1300"/>
              </a:lnSpc>
            </a:pPr>
            <a:r>
              <a:rPr lang="en-US" sz="1200">
                <a:solidFill>
                  <a:schemeClr val="bg2"/>
                </a:solidFill>
              </a:rPr>
              <a:t>SQL</a:t>
            </a:r>
            <a:br>
              <a:rPr lang="en-US" sz="1200">
                <a:solidFill>
                  <a:schemeClr val="bg2"/>
                </a:solidFill>
              </a:rPr>
            </a:br>
            <a:r>
              <a:rPr lang="en-US" sz="1200">
                <a:solidFill>
                  <a:schemeClr val="bg2"/>
                </a:solidFill>
              </a:rPr>
              <a:t>server</a:t>
            </a:r>
          </a:p>
        </p:txBody>
      </p:sp>
      <p:pic>
        <p:nvPicPr>
          <p:cNvPr id="139" name="Picture 138" descr="server.png"/>
          <p:cNvPicPr>
            <a:picLocks noChangeAspect="1"/>
          </p:cNvPicPr>
          <p:nvPr/>
        </p:nvPicPr>
        <p:blipFill>
          <a:blip r:embed="rId13" cstate="print"/>
          <a:stretch>
            <a:fillRect/>
          </a:stretch>
        </p:blipFill>
        <p:spPr>
          <a:xfrm>
            <a:off x="1176338" y="3308350"/>
            <a:ext cx="528637" cy="884238"/>
          </a:xfrm>
          <a:prstGeom prst="rect">
            <a:avLst/>
          </a:prstGeom>
          <a:effectLst>
            <a:outerShdw blurRad="254000" dist="127000" dir="2700000" algn="tl" rotWithShape="0">
              <a:prstClr val="black">
                <a:alpha val="40000"/>
              </a:prstClr>
            </a:outerShdw>
          </a:effectLst>
        </p:spPr>
      </p:pic>
      <p:pic>
        <p:nvPicPr>
          <p:cNvPr id="140" name="Picture 139" descr="server.png"/>
          <p:cNvPicPr>
            <a:picLocks noChangeAspect="1"/>
          </p:cNvPicPr>
          <p:nvPr/>
        </p:nvPicPr>
        <p:blipFill>
          <a:blip r:embed="rId13" cstate="print"/>
          <a:stretch>
            <a:fillRect/>
          </a:stretch>
        </p:blipFill>
        <p:spPr>
          <a:xfrm>
            <a:off x="2157413" y="3308350"/>
            <a:ext cx="530225" cy="884238"/>
          </a:xfrm>
          <a:prstGeom prst="rect">
            <a:avLst/>
          </a:prstGeom>
          <a:effectLst>
            <a:outerShdw blurRad="254000" dist="127000" dir="2700000" algn="tl" rotWithShape="0">
              <a:prstClr val="black">
                <a:alpha val="40000"/>
              </a:prstClr>
            </a:outerShdw>
          </a:effectLst>
        </p:spPr>
      </p:pic>
      <p:pic>
        <p:nvPicPr>
          <p:cNvPr id="141" name="Picture 140" descr="server.png"/>
          <p:cNvPicPr>
            <a:picLocks noChangeAspect="1"/>
          </p:cNvPicPr>
          <p:nvPr/>
        </p:nvPicPr>
        <p:blipFill>
          <a:blip r:embed="rId13" cstate="print"/>
          <a:stretch>
            <a:fillRect/>
          </a:stretch>
        </p:blipFill>
        <p:spPr>
          <a:xfrm>
            <a:off x="3144838" y="3308350"/>
            <a:ext cx="528637" cy="884238"/>
          </a:xfrm>
          <a:prstGeom prst="rect">
            <a:avLst/>
          </a:prstGeom>
          <a:effectLst>
            <a:outerShdw blurRad="254000" dist="127000" dir="2700000" algn="tl" rotWithShape="0">
              <a:prstClr val="black">
                <a:alpha val="40000"/>
              </a:prstClr>
            </a:outerShdw>
          </a:effectLst>
        </p:spPr>
      </p:pic>
      <p:grpSp>
        <p:nvGrpSpPr>
          <p:cNvPr id="8" name="Group 263"/>
          <p:cNvGrpSpPr>
            <a:grpSpLocks/>
          </p:cNvGrpSpPr>
          <p:nvPr/>
        </p:nvGrpSpPr>
        <p:grpSpPr bwMode="auto">
          <a:xfrm>
            <a:off x="5464175" y="4416425"/>
            <a:ext cx="2365375" cy="423863"/>
            <a:chOff x="5655011" y="5539388"/>
            <a:chExt cx="2288438" cy="461008"/>
          </a:xfrm>
        </p:grpSpPr>
        <p:sp>
          <p:nvSpPr>
            <p:cNvPr id="94" name="Left-Right Arrow 93"/>
            <p:cNvSpPr/>
            <p:nvPr/>
          </p:nvSpPr>
          <p:spPr>
            <a:xfrm>
              <a:off x="5655011" y="5539388"/>
              <a:ext cx="2288438" cy="461008"/>
            </a:xfrm>
            <a:prstGeom prst="leftRightArrow">
              <a:avLst/>
            </a:prstGeom>
            <a:solidFill>
              <a:schemeClr val="accent4">
                <a:alpha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en-US" sz="1100" dirty="0">
                <a:solidFill>
                  <a:schemeClr val="tx1"/>
                </a:solidFill>
              </a:endParaRPr>
            </a:p>
          </p:txBody>
        </p:sp>
        <p:sp>
          <p:nvSpPr>
            <p:cNvPr id="16408" name="TextBox 94"/>
            <p:cNvSpPr txBox="1">
              <a:spLocks noChangeArrowheads="1"/>
            </p:cNvSpPr>
            <p:nvPr/>
          </p:nvSpPr>
          <p:spPr bwMode="auto">
            <a:xfrm>
              <a:off x="5726019" y="5706792"/>
              <a:ext cx="2146423" cy="167773"/>
            </a:xfrm>
            <a:prstGeom prst="rect">
              <a:avLst/>
            </a:prstGeom>
            <a:noFill/>
            <a:ln w="9525">
              <a:noFill/>
              <a:miter lim="800000"/>
              <a:headEnd/>
              <a:tailEnd/>
            </a:ln>
          </p:spPr>
          <p:txBody>
            <a:bodyPr lIns="0" tIns="0" rIns="0" bIns="0" anchor="ctr">
              <a:spAutoFit/>
            </a:bodyPr>
            <a:lstStyle/>
            <a:p>
              <a:pPr algn="ctr"/>
              <a:r>
                <a:rPr lang="en-US" sz="1000"/>
                <a:t>FAST Cache &amp; FAST VP</a:t>
              </a:r>
            </a:p>
          </p:txBody>
        </p:sp>
      </p:grpSp>
      <p:sp>
        <p:nvSpPr>
          <p:cNvPr id="16403" name="TextBox 3"/>
          <p:cNvSpPr txBox="1">
            <a:spLocks noChangeArrowheads="1"/>
          </p:cNvSpPr>
          <p:nvPr/>
        </p:nvSpPr>
        <p:spPr bwMode="auto">
          <a:xfrm>
            <a:off x="652463" y="1931988"/>
            <a:ext cx="3632200" cy="461962"/>
          </a:xfrm>
          <a:prstGeom prst="rect">
            <a:avLst/>
          </a:prstGeom>
          <a:noFill/>
          <a:ln w="9525">
            <a:noFill/>
            <a:miter lim="800000"/>
            <a:headEnd/>
            <a:tailEnd/>
          </a:ln>
        </p:spPr>
        <p:txBody>
          <a:bodyPr>
            <a:spAutoFit/>
          </a:bodyPr>
          <a:lstStyle/>
          <a:p>
            <a:pPr algn="ctr"/>
            <a:r>
              <a:rPr lang="ru-RU" sz="2400">
                <a:solidFill>
                  <a:schemeClr val="tx2"/>
                </a:solidFill>
              </a:rPr>
              <a:t>Ручной процесс</a:t>
            </a:r>
            <a:endParaRPr lang="en-US">
              <a:solidFill>
                <a:schemeClr val="tx2"/>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1"/>
                                        </p:tgtEl>
                                        <p:attrNameLst>
                                          <p:attrName>style.visibility</p:attrName>
                                        </p:attrNameLst>
                                      </p:cBhvr>
                                      <p:to>
                                        <p:strVal val="visible"/>
                                      </p:to>
                                    </p:set>
                                    <p:animEffect transition="in" filter="wipe(left)">
                                      <p:cBhvr>
                                        <p:cTn id="7" dur="500"/>
                                        <p:tgtEl>
                                          <p:spTgt spid="91"/>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p:stCondLst>
                              <p:cond delay="1000"/>
                            </p:stCondLst>
                            <p:childTnLst>
                              <p:par>
                                <p:cTn id="13" presetID="16" presetClass="entr" presetSubtype="37"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barn(outVertical)">
                                      <p:cBhvr>
                                        <p:cTn id="1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p:txBody>
          <a:bodyPr/>
          <a:lstStyle/>
          <a:p>
            <a:endParaRPr lang="en-US"/>
          </a:p>
        </p:txBody>
      </p:sp>
      <p:pic>
        <p:nvPicPr>
          <p:cNvPr id="317442" name="Picture 2"/>
          <p:cNvPicPr>
            <a:picLocks noChangeAspect="1" noChangeArrowheads="1"/>
          </p:cNvPicPr>
          <p:nvPr/>
        </p:nvPicPr>
        <p:blipFill>
          <a:blip r:embed="rId2" cstate="print"/>
          <a:srcRect/>
          <a:stretch>
            <a:fillRect/>
          </a:stretch>
        </p:blipFill>
        <p:spPr bwMode="auto">
          <a:xfrm>
            <a:off x="281354" y="645542"/>
            <a:ext cx="8396654" cy="5528490"/>
          </a:xfrm>
          <a:prstGeom prst="rect">
            <a:avLst/>
          </a:prstGeom>
          <a:noFill/>
          <a:ln w="9525">
            <a:noFill/>
            <a:miter lim="800000"/>
            <a:headEnd/>
            <a:tailEnd/>
          </a:ln>
        </p:spPr>
      </p:pic>
      <p:sp>
        <p:nvSpPr>
          <p:cNvPr id="4" name="TextBox 3"/>
          <p:cNvSpPr txBox="1"/>
          <p:nvPr/>
        </p:nvSpPr>
        <p:spPr>
          <a:xfrm>
            <a:off x="4505325" y="3886200"/>
            <a:ext cx="3600450" cy="399405"/>
          </a:xfrm>
          <a:prstGeom prst="rect">
            <a:avLst/>
          </a:prstGeom>
          <a:solidFill>
            <a:srgbClr val="A8D59D"/>
          </a:solidFill>
        </p:spPr>
        <p:txBody>
          <a:bodyPr wrap="square" lIns="0" tIns="0" rIns="0" bIns="0" rtlCol="0">
            <a:spAutoFit/>
          </a:bodyPr>
          <a:lstStyle/>
          <a:p>
            <a:pPr algn="ctr">
              <a:lnSpc>
                <a:spcPct val="150000"/>
              </a:lnSpc>
            </a:pPr>
            <a:r>
              <a:rPr lang="ru-RU" sz="2000" dirty="0" smtClean="0">
                <a:solidFill>
                  <a:schemeClr val="bg2"/>
                </a:solidFill>
              </a:rPr>
              <a:t>Есть ли лучший вариант?</a:t>
            </a:r>
            <a:endParaRPr lang="en-US" sz="2000" dirty="0" smtClean="0">
              <a:solidFill>
                <a:schemeClr val="bg2"/>
              </a:solidFill>
            </a:endParaRPr>
          </a:p>
        </p:txBody>
      </p:sp>
      <p:sp>
        <p:nvSpPr>
          <p:cNvPr id="5" name="TextBox 4"/>
          <p:cNvSpPr txBox="1"/>
          <p:nvPr/>
        </p:nvSpPr>
        <p:spPr>
          <a:xfrm>
            <a:off x="-47625" y="1085850"/>
            <a:ext cx="4714875" cy="430887"/>
          </a:xfrm>
          <a:prstGeom prst="rect">
            <a:avLst/>
          </a:prstGeom>
          <a:solidFill>
            <a:schemeClr val="bg1"/>
          </a:solidFill>
        </p:spPr>
        <p:txBody>
          <a:bodyPr wrap="square" lIns="0" tIns="0" rIns="0" bIns="0" rtlCol="0">
            <a:spAutoFit/>
          </a:bodyPr>
          <a:lstStyle/>
          <a:p>
            <a:pPr algn="ctr"/>
            <a:r>
              <a:rPr lang="ru-RU" sz="2800" dirty="0" smtClean="0">
                <a:solidFill>
                  <a:srgbClr val="0070C0"/>
                </a:solidFill>
              </a:rPr>
              <a:t>Выделение пространства</a:t>
            </a:r>
            <a:endParaRPr lang="en-US" sz="2800" dirty="0" smtClean="0">
              <a:solidFill>
                <a:srgbClr val="0070C0"/>
              </a:solidFill>
            </a:endParaRPr>
          </a:p>
        </p:txBody>
      </p:sp>
      <p:sp>
        <p:nvSpPr>
          <p:cNvPr id="6" name="TextBox 5"/>
          <p:cNvSpPr txBox="1"/>
          <p:nvPr/>
        </p:nvSpPr>
        <p:spPr>
          <a:xfrm>
            <a:off x="152400" y="485775"/>
            <a:ext cx="4048125" cy="492443"/>
          </a:xfrm>
          <a:prstGeom prst="rect">
            <a:avLst/>
          </a:prstGeom>
          <a:noFill/>
        </p:spPr>
        <p:txBody>
          <a:bodyPr wrap="square" lIns="0" tIns="0" rIns="0" bIns="0" rtlCol="0">
            <a:spAutoFit/>
          </a:bodyPr>
          <a:lstStyle/>
          <a:p>
            <a:pPr algn="ctr"/>
            <a:r>
              <a:rPr lang="ru-RU" sz="3200" dirty="0" smtClean="0">
                <a:solidFill>
                  <a:srgbClr val="0070C0"/>
                </a:solidFill>
              </a:rPr>
              <a:t>Управление:</a:t>
            </a:r>
            <a:endParaRPr lang="en-US" sz="3200" dirty="0" smtClean="0">
              <a:solidFill>
                <a:srgbClr val="0070C0"/>
              </a:solidFill>
            </a:endParaRPr>
          </a:p>
        </p:txBody>
      </p:sp>
    </p:spTree>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52401" y="19783"/>
            <a:ext cx="8886824" cy="830997"/>
          </a:xfrm>
          <a:prstGeom prst="rect">
            <a:avLst/>
          </a:prstGeom>
          <a:noFill/>
        </p:spPr>
        <p:txBody>
          <a:bodyPr wrap="square" rtlCol="0">
            <a:spAutoFit/>
          </a:bodyPr>
          <a:lstStyle/>
          <a:p>
            <a:r>
              <a:rPr lang="en-US" sz="2400" dirty="0" smtClean="0">
                <a:solidFill>
                  <a:srgbClr val="0070C0"/>
                </a:solidFill>
              </a:rPr>
              <a:t>EMC VSI </a:t>
            </a:r>
            <a:r>
              <a:rPr lang="ru-RU" sz="2400" dirty="0" smtClean="0">
                <a:solidFill>
                  <a:srgbClr val="0070C0"/>
                </a:solidFill>
              </a:rPr>
              <a:t>для </a:t>
            </a:r>
            <a:r>
              <a:rPr lang="en-US" sz="2400" dirty="0" smtClean="0">
                <a:solidFill>
                  <a:srgbClr val="0070C0"/>
                </a:solidFill>
              </a:rPr>
              <a:t>VMware </a:t>
            </a:r>
            <a:r>
              <a:rPr lang="en-US" sz="2400" dirty="0" err="1" smtClean="0">
                <a:solidFill>
                  <a:srgbClr val="0070C0"/>
                </a:solidFill>
              </a:rPr>
              <a:t>vSphere</a:t>
            </a:r>
            <a:r>
              <a:rPr lang="ru-RU" sz="2400" dirty="0" smtClean="0">
                <a:solidFill>
                  <a:srgbClr val="0070C0"/>
                </a:solidFill>
              </a:rPr>
              <a:t>: </a:t>
            </a:r>
          </a:p>
          <a:p>
            <a:r>
              <a:rPr lang="ru-RU" sz="2400" dirty="0" smtClean="0">
                <a:solidFill>
                  <a:srgbClr val="0070C0"/>
                </a:solidFill>
              </a:rPr>
              <a:t>Унифицированное управление</a:t>
            </a:r>
            <a:r>
              <a:rPr lang="en-US" sz="2400" dirty="0" smtClean="0">
                <a:solidFill>
                  <a:srgbClr val="0070C0"/>
                </a:solidFill>
              </a:rPr>
              <a:t> </a:t>
            </a:r>
            <a:endParaRPr lang="en-US" sz="2400" dirty="0">
              <a:solidFill>
                <a:srgbClr val="0070C0"/>
              </a:solidFill>
            </a:endParaRPr>
          </a:p>
        </p:txBody>
      </p:sp>
      <p:sp>
        <p:nvSpPr>
          <p:cNvPr id="8" name="TextBox 7"/>
          <p:cNvSpPr txBox="1"/>
          <p:nvPr/>
        </p:nvSpPr>
        <p:spPr>
          <a:xfrm>
            <a:off x="4677508" y="791309"/>
            <a:ext cx="4466492" cy="5663089"/>
          </a:xfrm>
          <a:prstGeom prst="rect">
            <a:avLst/>
          </a:prstGeom>
          <a:noFill/>
        </p:spPr>
        <p:txBody>
          <a:bodyPr wrap="square" rtlCol="0">
            <a:spAutoFit/>
          </a:bodyPr>
          <a:lstStyle/>
          <a:p>
            <a:pPr>
              <a:spcAft>
                <a:spcPts val="600"/>
              </a:spcAft>
            </a:pPr>
            <a:r>
              <a:rPr lang="ru-RU" sz="1600" dirty="0" smtClean="0"/>
              <a:t>Развёртывание </a:t>
            </a:r>
            <a:r>
              <a:rPr lang="en-US" sz="1600" dirty="0" smtClean="0"/>
              <a:t>VNX/</a:t>
            </a:r>
            <a:r>
              <a:rPr lang="en-US" sz="1600" dirty="0" err="1" smtClean="0"/>
              <a:t>VNXe</a:t>
            </a:r>
            <a:r>
              <a:rPr lang="en-US" sz="1600" dirty="0" smtClean="0"/>
              <a:t> </a:t>
            </a:r>
            <a:r>
              <a:rPr lang="ru-RU" sz="1600" dirty="0" smtClean="0"/>
              <a:t>массивов</a:t>
            </a:r>
          </a:p>
          <a:p>
            <a:pPr marL="216000">
              <a:buFont typeface="Arial" pitchFamily="34" charset="0"/>
              <a:buChar char="•"/>
            </a:pPr>
            <a:r>
              <a:rPr lang="ru-RU" sz="1600" dirty="0" smtClean="0"/>
              <a:t> создание </a:t>
            </a:r>
            <a:r>
              <a:rPr lang="en-US" sz="1600" dirty="0" smtClean="0"/>
              <a:t>VMFS </a:t>
            </a:r>
            <a:r>
              <a:rPr lang="ru-RU" sz="1600" dirty="0" smtClean="0"/>
              <a:t>и </a:t>
            </a:r>
            <a:r>
              <a:rPr lang="en-US" sz="1600" dirty="0" smtClean="0"/>
              <a:t>NFS </a:t>
            </a:r>
            <a:r>
              <a:rPr lang="ru-RU" sz="1600" dirty="0" err="1" smtClean="0"/>
              <a:t>датастор</a:t>
            </a:r>
            <a:endParaRPr lang="ru-RU" sz="1600" dirty="0" smtClean="0"/>
          </a:p>
          <a:p>
            <a:pPr marL="216000">
              <a:buFont typeface="Arial" pitchFamily="34" charset="0"/>
              <a:buChar char="•"/>
            </a:pPr>
            <a:r>
              <a:rPr lang="ru-RU" sz="1600" dirty="0" smtClean="0"/>
              <a:t> создание </a:t>
            </a:r>
            <a:r>
              <a:rPr lang="en-US" sz="1600" dirty="0" smtClean="0"/>
              <a:t>RDM </a:t>
            </a:r>
            <a:r>
              <a:rPr lang="ru-RU" sz="1600" dirty="0" smtClean="0"/>
              <a:t>томов</a:t>
            </a:r>
          </a:p>
          <a:p>
            <a:pPr marL="216000">
              <a:buFont typeface="Arial" pitchFamily="34" charset="0"/>
              <a:buChar char="•"/>
            </a:pPr>
            <a:r>
              <a:rPr lang="ru-RU" sz="1600" dirty="0" smtClean="0"/>
              <a:t> поддержка разграничения доступа</a:t>
            </a:r>
          </a:p>
          <a:p>
            <a:pPr>
              <a:spcAft>
                <a:spcPts val="600"/>
              </a:spcAft>
            </a:pPr>
            <a:r>
              <a:rPr lang="ru-RU" sz="1600" dirty="0" smtClean="0"/>
              <a:t>Для </a:t>
            </a:r>
            <a:r>
              <a:rPr lang="en-US" sz="1600" dirty="0" smtClean="0"/>
              <a:t>VNX </a:t>
            </a:r>
            <a:r>
              <a:rPr lang="ru-RU" sz="1600" dirty="0" smtClean="0"/>
              <a:t>(блок):</a:t>
            </a:r>
          </a:p>
          <a:p>
            <a:pPr marL="216000">
              <a:buFont typeface="Arial" pitchFamily="34" charset="0"/>
              <a:buChar char="•"/>
            </a:pPr>
            <a:r>
              <a:rPr lang="ru-RU" sz="1600" dirty="0" smtClean="0"/>
              <a:t> интегрированная поддержка тонкого выделения</a:t>
            </a:r>
          </a:p>
          <a:p>
            <a:pPr marL="216000">
              <a:buFont typeface="Arial" pitchFamily="34" charset="0"/>
              <a:buChar char="•"/>
            </a:pPr>
            <a:r>
              <a:rPr lang="ru-RU" sz="1600" dirty="0" smtClean="0"/>
              <a:t> конфигурация политик </a:t>
            </a:r>
            <a:r>
              <a:rPr lang="en-US" sz="1600" dirty="0" smtClean="0"/>
              <a:t>FAST-VP</a:t>
            </a:r>
            <a:endParaRPr lang="ru-RU" sz="1600" dirty="0" smtClean="0"/>
          </a:p>
          <a:p>
            <a:pPr>
              <a:spcAft>
                <a:spcPts val="600"/>
              </a:spcAft>
            </a:pPr>
            <a:r>
              <a:rPr lang="ru-RU" sz="1600" dirty="0" smtClean="0"/>
              <a:t>Клонирования </a:t>
            </a:r>
            <a:r>
              <a:rPr lang="en-US" sz="1600" dirty="0" smtClean="0"/>
              <a:t>VM VNX(</a:t>
            </a:r>
            <a:r>
              <a:rPr lang="ru-RU" sz="1600" dirty="0" smtClean="0"/>
              <a:t>файл</a:t>
            </a:r>
            <a:r>
              <a:rPr lang="en-US" sz="1600" dirty="0" smtClean="0"/>
              <a:t>)</a:t>
            </a:r>
            <a:r>
              <a:rPr lang="ru-RU" sz="1600" dirty="0" smtClean="0"/>
              <a:t>:</a:t>
            </a:r>
          </a:p>
          <a:p>
            <a:pPr marL="216000">
              <a:buFont typeface="Arial" pitchFamily="34" charset="0"/>
              <a:buChar char="•"/>
            </a:pPr>
            <a:r>
              <a:rPr lang="ru-RU" sz="1600" dirty="0" smtClean="0"/>
              <a:t> полный клон, быстрый клон</a:t>
            </a:r>
          </a:p>
          <a:p>
            <a:pPr marL="216000">
              <a:buFont typeface="Arial" pitchFamily="34" charset="0"/>
              <a:buChar char="•"/>
            </a:pPr>
            <a:r>
              <a:rPr lang="ru-RU" sz="1600" dirty="0" smtClean="0"/>
              <a:t> развёртывание/клон и обновление </a:t>
            </a:r>
            <a:r>
              <a:rPr lang="en-US" sz="1600" dirty="0" smtClean="0"/>
              <a:t>VM </a:t>
            </a:r>
            <a:r>
              <a:rPr lang="ru-RU" sz="1600" dirty="0" smtClean="0"/>
              <a:t>для </a:t>
            </a:r>
            <a:r>
              <a:rPr lang="en-US" sz="1600" dirty="0" smtClean="0"/>
              <a:t>VMware View</a:t>
            </a:r>
            <a:endParaRPr lang="ru-RU" sz="1600" dirty="0" smtClean="0"/>
          </a:p>
          <a:p>
            <a:pPr>
              <a:spcAft>
                <a:spcPts val="600"/>
              </a:spcAft>
            </a:pPr>
            <a:r>
              <a:rPr lang="ru-RU" sz="1600" dirty="0" smtClean="0"/>
              <a:t>Компрессирование виртуальных машин</a:t>
            </a:r>
            <a:r>
              <a:rPr lang="en-US" sz="1600" dirty="0" smtClean="0"/>
              <a:t> VNX(</a:t>
            </a:r>
            <a:r>
              <a:rPr lang="ru-RU" sz="1600" dirty="0" smtClean="0"/>
              <a:t>файл):</a:t>
            </a:r>
          </a:p>
          <a:p>
            <a:pPr marL="216000">
              <a:buFont typeface="Arial" pitchFamily="34" charset="0"/>
              <a:buChar char="•"/>
            </a:pPr>
            <a:r>
              <a:rPr lang="ru-RU" sz="1600" dirty="0" smtClean="0"/>
              <a:t> уменьшение пространства хранения для виртуальных машин </a:t>
            </a:r>
            <a:r>
              <a:rPr lang="ru-RU" sz="1600" dirty="0" err="1" smtClean="0"/>
              <a:t>дедупликацией</a:t>
            </a:r>
            <a:r>
              <a:rPr lang="ru-RU" sz="1600" dirty="0" smtClean="0"/>
              <a:t> и компрессией</a:t>
            </a:r>
          </a:p>
          <a:p>
            <a:pPr marL="216000">
              <a:buFont typeface="Arial" pitchFamily="34" charset="0"/>
              <a:buChar char="•"/>
            </a:pPr>
            <a:r>
              <a:rPr lang="ru-RU" sz="1600" dirty="0" smtClean="0"/>
              <a:t> </a:t>
            </a:r>
            <a:r>
              <a:rPr lang="ru-RU" sz="1600" dirty="0" err="1" smtClean="0"/>
              <a:t>декомпресия</a:t>
            </a:r>
            <a:r>
              <a:rPr lang="ru-RU" sz="1600" dirty="0" smtClean="0"/>
              <a:t> по требованию</a:t>
            </a:r>
          </a:p>
          <a:p>
            <a:endParaRPr lang="ru-RU" dirty="0" smtClean="0"/>
          </a:p>
          <a:p>
            <a:endParaRPr lang="ru-RU" dirty="0" smtClean="0"/>
          </a:p>
          <a:p>
            <a:r>
              <a:rPr lang="ru-RU" dirty="0" smtClean="0"/>
              <a:t> </a:t>
            </a:r>
            <a:endParaRPr lang="en-US" dirty="0"/>
          </a:p>
        </p:txBody>
      </p:sp>
      <p:pic>
        <p:nvPicPr>
          <p:cNvPr id="6" name="Picture 5" descr="clariion_provisioning.png"/>
          <p:cNvPicPr/>
          <p:nvPr/>
        </p:nvPicPr>
        <p:blipFill>
          <a:blip r:embed="rId2" cstate="print"/>
          <a:stretch>
            <a:fillRect/>
          </a:stretch>
        </p:blipFill>
        <p:spPr>
          <a:xfrm>
            <a:off x="0" y="922979"/>
            <a:ext cx="4697328" cy="3322852"/>
          </a:xfrm>
          <a:prstGeom prst="rect">
            <a:avLst/>
          </a:prstGeom>
        </p:spPr>
      </p:pic>
      <p:pic>
        <p:nvPicPr>
          <p:cNvPr id="9" name="Picture 2"/>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1141338" y="1239022"/>
            <a:ext cx="3437860" cy="4133976"/>
          </a:xfrm>
          <a:prstGeom prst="rect">
            <a:avLst/>
          </a:prstGeom>
          <a:noFill/>
          <a:ln>
            <a:solidFill>
              <a:schemeClr val="bg2"/>
            </a:solidFill>
          </a:ln>
          <a:effectLst>
            <a:outerShdw blurRad="50800" dist="38100" dir="2700000" algn="tl" rotWithShape="0">
              <a:srgbClr val="000000">
                <a:alpha val="43000"/>
              </a:srgbClr>
            </a:outerShdw>
          </a:effectLst>
          <a:extLst>
            <a:ext uri="{909E8E84-426E-40DD-AFC4-6F175D3DCCD1}">
              <a14:hiddenFill xmlns="" xmlns:a14="http://schemas.microsoft.com/office/drawing/2010/main">
                <a:solidFill>
                  <a:srgbClr val="FFFFFF"/>
                </a:solidFill>
              </a14:hiddenFill>
            </a:ext>
          </a:extLst>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6714" y="-139700"/>
            <a:ext cx="8410575" cy="920751"/>
          </a:xfrm>
        </p:spPr>
        <p:txBody>
          <a:bodyPr/>
          <a:lstStyle/>
          <a:p>
            <a:r>
              <a:rPr lang="ru-RU" sz="2800" dirty="0" smtClean="0"/>
              <a:t>Компрессия на блочном и файловом уровне </a:t>
            </a:r>
            <a:endParaRPr lang="en-US" sz="2800" dirty="0"/>
          </a:p>
        </p:txBody>
      </p:sp>
      <p:pic>
        <p:nvPicPr>
          <p:cNvPr id="315395" name="Picture 3"/>
          <p:cNvPicPr>
            <a:picLocks noChangeAspect="1" noChangeArrowheads="1"/>
          </p:cNvPicPr>
          <p:nvPr/>
        </p:nvPicPr>
        <p:blipFill>
          <a:blip r:embed="rId2" cstate="print"/>
          <a:srcRect/>
          <a:stretch>
            <a:fillRect/>
          </a:stretch>
        </p:blipFill>
        <p:spPr bwMode="auto">
          <a:xfrm>
            <a:off x="0" y="1466117"/>
            <a:ext cx="4501662" cy="4255633"/>
          </a:xfrm>
          <a:prstGeom prst="rect">
            <a:avLst/>
          </a:prstGeom>
          <a:noFill/>
          <a:ln w="9525">
            <a:noFill/>
            <a:miter lim="800000"/>
            <a:headEnd/>
            <a:tailEnd/>
          </a:ln>
        </p:spPr>
      </p:pic>
      <p:pic>
        <p:nvPicPr>
          <p:cNvPr id="315396" name="Picture 4"/>
          <p:cNvPicPr>
            <a:picLocks noChangeAspect="1" noChangeArrowheads="1"/>
          </p:cNvPicPr>
          <p:nvPr/>
        </p:nvPicPr>
        <p:blipFill>
          <a:blip r:embed="rId3" cstate="print"/>
          <a:srcRect/>
          <a:stretch>
            <a:fillRect/>
          </a:stretch>
        </p:blipFill>
        <p:spPr bwMode="auto">
          <a:xfrm>
            <a:off x="4505164" y="1463187"/>
            <a:ext cx="4638836" cy="4281853"/>
          </a:xfrm>
          <a:prstGeom prst="rect">
            <a:avLst/>
          </a:prstGeom>
          <a:noFill/>
          <a:ln w="9525">
            <a:noFill/>
            <a:miter lim="800000"/>
            <a:headEnd/>
            <a:tailEnd/>
          </a:ln>
        </p:spPr>
      </p:pic>
    </p:spTree>
  </p:cSld>
  <p:clrMapOvr>
    <a:masterClrMapping/>
  </p:clrMapOvr>
  <p:transition>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6418" name="Picture 2"/>
          <p:cNvPicPr>
            <a:picLocks noChangeAspect="1" noChangeArrowheads="1"/>
          </p:cNvPicPr>
          <p:nvPr/>
        </p:nvPicPr>
        <p:blipFill>
          <a:blip r:embed="rId2" cstate="print"/>
          <a:srcRect/>
          <a:stretch>
            <a:fillRect/>
          </a:stretch>
        </p:blipFill>
        <p:spPr bwMode="auto">
          <a:xfrm>
            <a:off x="971646" y="835269"/>
            <a:ext cx="7356133" cy="5339129"/>
          </a:xfrm>
          <a:prstGeom prst="rect">
            <a:avLst/>
          </a:prstGeom>
          <a:noFill/>
          <a:ln w="9525">
            <a:noFill/>
            <a:miter lim="800000"/>
            <a:headEnd/>
            <a:tailEnd/>
          </a:ln>
        </p:spPr>
      </p:pic>
      <p:sp>
        <p:nvSpPr>
          <p:cNvPr id="3" name="TextBox 2"/>
          <p:cNvSpPr txBox="1"/>
          <p:nvPr/>
        </p:nvSpPr>
        <p:spPr>
          <a:xfrm>
            <a:off x="228601" y="228600"/>
            <a:ext cx="8753474" cy="738664"/>
          </a:xfrm>
          <a:prstGeom prst="rect">
            <a:avLst/>
          </a:prstGeom>
          <a:noFill/>
        </p:spPr>
        <p:txBody>
          <a:bodyPr wrap="square" lIns="0" tIns="0" rIns="0" bIns="0" rtlCol="0">
            <a:spAutoFit/>
          </a:bodyPr>
          <a:lstStyle/>
          <a:p>
            <a:r>
              <a:rPr lang="ru-RU" sz="2400" dirty="0" smtClean="0">
                <a:solidFill>
                  <a:srgbClr val="0070C0"/>
                </a:solidFill>
              </a:rPr>
              <a:t>Разграничение доступа к пулам разным подразделениям</a:t>
            </a:r>
            <a:endParaRPr lang="en-US" sz="2400" dirty="0" smtClean="0">
              <a:solidFill>
                <a:srgbClr val="0070C0"/>
              </a:solidFill>
            </a:endParaRPr>
          </a:p>
        </p:txBody>
      </p:sp>
    </p:spTree>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6" name="Picture 27" descr="ICON_Cloud_Q308"/>
          <p:cNvPicPr>
            <a:picLocks noChangeAspect="1" noChangeArrowheads="1"/>
          </p:cNvPicPr>
          <p:nvPr/>
        </p:nvPicPr>
        <p:blipFill>
          <a:blip r:embed="rId3" cstate="print"/>
          <a:srcRect/>
          <a:stretch>
            <a:fillRect/>
          </a:stretch>
        </p:blipFill>
        <p:spPr bwMode="auto">
          <a:xfrm>
            <a:off x="143504" y="1324659"/>
            <a:ext cx="1131845" cy="684725"/>
          </a:xfrm>
          <a:prstGeom prst="rect">
            <a:avLst/>
          </a:prstGeom>
          <a:noFill/>
          <a:ln w="9525">
            <a:noFill/>
            <a:miter lim="800000"/>
            <a:headEnd/>
            <a:tailEnd/>
          </a:ln>
          <a:effectLst>
            <a:outerShdw blurRad="152400" dist="63500" dir="5400000" sx="90000" sy="-19000" rotWithShape="0">
              <a:prstClr val="black">
                <a:alpha val="15000"/>
              </a:prstClr>
            </a:outerShdw>
          </a:effectLst>
        </p:spPr>
      </p:pic>
      <p:pic>
        <p:nvPicPr>
          <p:cNvPr id="100" name="Picture 2"/>
          <p:cNvPicPr>
            <a:picLocks noChangeAspect="1" noChangeArrowheads="1"/>
          </p:cNvPicPr>
          <p:nvPr/>
        </p:nvPicPr>
        <p:blipFill>
          <a:blip r:embed="rId4" cstate="print"/>
          <a:srcRect/>
          <a:stretch>
            <a:fillRect/>
          </a:stretch>
        </p:blipFill>
        <p:spPr bwMode="auto">
          <a:xfrm>
            <a:off x="687862" y="2257316"/>
            <a:ext cx="2307794" cy="3559796"/>
          </a:xfrm>
          <a:prstGeom prst="rect">
            <a:avLst/>
          </a:prstGeom>
          <a:noFill/>
          <a:ln w="9525">
            <a:noFill/>
            <a:miter lim="800000"/>
            <a:headEnd/>
            <a:tailEnd/>
          </a:ln>
        </p:spPr>
      </p:pic>
      <p:pic>
        <p:nvPicPr>
          <p:cNvPr id="130" name="Picture 27" descr="ICON_Cloud_Q308"/>
          <p:cNvPicPr>
            <a:picLocks noChangeAspect="1" noChangeArrowheads="1"/>
          </p:cNvPicPr>
          <p:nvPr/>
        </p:nvPicPr>
        <p:blipFill>
          <a:blip r:embed="rId3" cstate="print"/>
          <a:srcRect/>
          <a:stretch>
            <a:fillRect/>
          </a:stretch>
        </p:blipFill>
        <p:spPr bwMode="auto">
          <a:xfrm>
            <a:off x="1176206" y="2591593"/>
            <a:ext cx="301243" cy="182241"/>
          </a:xfrm>
          <a:prstGeom prst="rect">
            <a:avLst/>
          </a:prstGeom>
          <a:noFill/>
          <a:ln w="9525">
            <a:noFill/>
            <a:miter lim="800000"/>
            <a:headEnd/>
            <a:tailEnd/>
          </a:ln>
          <a:effectLst>
            <a:outerShdw blurRad="152400" dist="63500" dir="5400000" sx="90000" sy="-19000" rotWithShape="0">
              <a:prstClr val="black">
                <a:alpha val="15000"/>
              </a:prstClr>
            </a:outerShdw>
          </a:effectLst>
        </p:spPr>
      </p:pic>
      <p:pic>
        <p:nvPicPr>
          <p:cNvPr id="45" name="Picture 2"/>
          <p:cNvPicPr>
            <a:picLocks noChangeAspect="1" noChangeArrowheads="1"/>
          </p:cNvPicPr>
          <p:nvPr/>
        </p:nvPicPr>
        <p:blipFill>
          <a:blip r:embed="rId5" cstate="print"/>
          <a:srcRect/>
          <a:stretch>
            <a:fillRect/>
          </a:stretch>
        </p:blipFill>
        <p:spPr bwMode="auto">
          <a:xfrm>
            <a:off x="6460944" y="2192809"/>
            <a:ext cx="2256757" cy="2225194"/>
          </a:xfrm>
          <a:prstGeom prst="rect">
            <a:avLst/>
          </a:prstGeom>
          <a:noFill/>
          <a:ln w="9525">
            <a:noFill/>
            <a:miter lim="800000"/>
            <a:headEnd/>
            <a:tailEnd/>
          </a:ln>
        </p:spPr>
      </p:pic>
      <p:pic>
        <p:nvPicPr>
          <p:cNvPr id="2" name="Picture 1" descr="VNX-3D.png"/>
          <p:cNvPicPr>
            <a:picLocks noChangeAspect="1"/>
          </p:cNvPicPr>
          <p:nvPr/>
        </p:nvPicPr>
        <p:blipFill>
          <a:blip r:embed="rId6" cstate="print">
            <a:extLst>
              <a:ext uri="{28A0092B-C50C-407E-A947-70E740481C1C}">
                <a14:useLocalDpi xmlns="" xmlns:a14="http://schemas.microsoft.com/office/drawing/2010/main" val="0"/>
              </a:ext>
            </a:extLst>
          </a:blip>
          <a:stretch>
            <a:fillRect/>
          </a:stretch>
        </p:blipFill>
        <p:spPr>
          <a:xfrm>
            <a:off x="3509231" y="3368794"/>
            <a:ext cx="2075662" cy="3022808"/>
          </a:xfrm>
          <a:prstGeom prst="rect">
            <a:avLst/>
          </a:prstGeom>
        </p:spPr>
      </p:pic>
      <p:sp>
        <p:nvSpPr>
          <p:cNvPr id="17" name="Trapezoid 16"/>
          <p:cNvSpPr/>
          <p:nvPr/>
        </p:nvSpPr>
        <p:spPr bwMode="gray">
          <a:xfrm rot="10800000">
            <a:off x="3968593" y="3348088"/>
            <a:ext cx="1140068" cy="584201"/>
          </a:xfrm>
          <a:prstGeom prst="trapezoid">
            <a:avLst>
              <a:gd name="adj" fmla="val 59447"/>
            </a:avLst>
          </a:prstGeom>
          <a:gradFill flip="none" rotWithShape="1">
            <a:gsLst>
              <a:gs pos="0">
                <a:schemeClr val="tx2">
                  <a:lumMod val="40000"/>
                  <a:lumOff val="60000"/>
                </a:schemeClr>
              </a:gs>
              <a:gs pos="100000">
                <a:schemeClr val="bg1"/>
              </a:gs>
            </a:gsLst>
            <a:lin ang="5400000" scaled="1"/>
            <a:tileRect/>
          </a:gradFill>
          <a:ln w="12700" cap="flat" cmpd="sng" algn="ctr">
            <a:noFill/>
            <a:prstDash val="solid"/>
            <a:round/>
            <a:headEnd type="none" w="med" len="med"/>
            <a:tailEnd type="none" w="med" len="med"/>
          </a:ln>
          <a:effectLst/>
        </p:spPr>
        <p:txBody>
          <a:bodyPr vert="horz" wrap="square" lIns="0" tIns="0" rIns="0" bIns="0" numCol="1" rtlCol="0" anchor="t" anchorCtr="0" compatLnSpc="1">
            <a:prstTxWarp prst="textNoShape">
              <a:avLst/>
            </a:prstTxWarp>
            <a:noAutofit/>
          </a:bodyPr>
          <a:lstStyle/>
          <a:p>
            <a:pPr marL="0" marR="0" indent="0" algn="l" defTabSz="914400" rtl="0" eaLnBrk="1" fontAlgn="base" latinLnBrk="0" hangingPunct="1">
              <a:lnSpc>
                <a:spcPct val="90000"/>
              </a:lnSpc>
              <a:spcBef>
                <a:spcPct val="35000"/>
              </a:spcBef>
              <a:spcAft>
                <a:spcPct val="0"/>
              </a:spcAft>
              <a:buClr>
                <a:srgbClr val="A1C9E6"/>
              </a:buClr>
              <a:buSzPct val="75000"/>
              <a:buFont typeface="Wingdings" pitchFamily="2" charset="2"/>
              <a:buChar char="n"/>
              <a:tabLst/>
            </a:pPr>
            <a:endParaRPr kumimoji="0" lang="en-US" sz="2000" b="0" i="0" u="none" strike="noStrike" cap="none" normalizeH="0" baseline="0" dirty="0" smtClean="0">
              <a:ln>
                <a:noFill/>
              </a:ln>
              <a:solidFill>
                <a:schemeClr val="bg2"/>
              </a:solidFill>
              <a:effectLst/>
              <a:latin typeface="MetaNormalLF-Roman" pitchFamily="34" charset="0"/>
            </a:endParaRPr>
          </a:p>
        </p:txBody>
      </p:sp>
      <p:pic>
        <p:nvPicPr>
          <p:cNvPr id="104" name="Picture 5" descr="C:\Users\testuser\AppData\Local\Temp\VMwareDnD\3b7e691f\DGRM_Server_VMs_detail_6_VMware_Q408_Comm.png"/>
          <p:cNvPicPr>
            <a:picLocks noChangeAspect="1" noChangeArrowheads="1"/>
          </p:cNvPicPr>
          <p:nvPr/>
        </p:nvPicPr>
        <p:blipFill>
          <a:blip r:embed="rId7" cstate="print"/>
          <a:srcRect/>
          <a:stretch>
            <a:fillRect/>
          </a:stretch>
        </p:blipFill>
        <p:spPr bwMode="auto">
          <a:xfrm>
            <a:off x="3352820" y="1233542"/>
            <a:ext cx="2367459" cy="2527777"/>
          </a:xfrm>
          <a:prstGeom prst="rect">
            <a:avLst/>
          </a:prstGeom>
          <a:noFill/>
        </p:spPr>
      </p:pic>
      <p:pic>
        <p:nvPicPr>
          <p:cNvPr id="21" name="Picture 11" descr="EMC_tag_294"/>
          <p:cNvPicPr>
            <a:picLocks noChangeAspect="1" noChangeArrowheads="1"/>
          </p:cNvPicPr>
          <p:nvPr/>
        </p:nvPicPr>
        <p:blipFill>
          <a:blip r:embed="rId8" cstate="email">
            <a:extLst>
              <a:ext uri="{28A0092B-C50C-407E-A947-70E740481C1C}">
                <a14:useLocalDpi xmlns="" xmlns:a14="http://schemas.microsoft.com/office/drawing/2010/main"/>
              </a:ext>
            </a:extLst>
          </a:blip>
          <a:stretch>
            <a:fillRect/>
          </a:stretch>
        </p:blipFill>
        <p:spPr bwMode="auto">
          <a:xfrm>
            <a:off x="7442543" y="2920147"/>
            <a:ext cx="448672" cy="130061"/>
          </a:xfrm>
          <a:prstGeom prst="rect">
            <a:avLst/>
          </a:prstGeom>
          <a:noFill/>
          <a:ln w="9525">
            <a:noFill/>
            <a:miter lim="800000"/>
            <a:headEnd/>
            <a:tailEnd/>
          </a:ln>
        </p:spPr>
      </p:pic>
      <p:sp>
        <p:nvSpPr>
          <p:cNvPr id="3" name="Title 2"/>
          <p:cNvSpPr>
            <a:spLocks noGrp="1"/>
          </p:cNvSpPr>
          <p:nvPr>
            <p:ph type="title"/>
          </p:nvPr>
        </p:nvSpPr>
        <p:spPr>
          <a:xfrm>
            <a:off x="138049" y="82833"/>
            <a:ext cx="8876531" cy="869762"/>
          </a:xfrm>
        </p:spPr>
        <p:txBody>
          <a:bodyPr/>
          <a:lstStyle/>
          <a:p>
            <a:pPr algn="ctr"/>
            <a:r>
              <a:rPr lang="ru-RU" sz="2400" dirty="0" smtClean="0"/>
              <a:t>Как пользователь сэкономит деньги</a:t>
            </a:r>
            <a:r>
              <a:rPr lang="en-US" sz="2400" dirty="0" smtClean="0"/>
              <a:t>, </a:t>
            </a:r>
            <a:r>
              <a:rPr lang="ru-RU" sz="2400" dirty="0" smtClean="0"/>
              <a:t>уменьшит аппаратную платформу</a:t>
            </a:r>
            <a:r>
              <a:rPr lang="en-US" sz="2400" dirty="0" smtClean="0"/>
              <a:t>,</a:t>
            </a:r>
            <a:r>
              <a:rPr lang="ru-RU" sz="2400" dirty="0" smtClean="0"/>
              <a:t>  сохранит, защитит, обезопасит и управится со своими данными?</a:t>
            </a:r>
            <a:r>
              <a:rPr lang="en-US" sz="2400" dirty="0" smtClean="0"/>
              <a:t/>
            </a:r>
            <a:br>
              <a:rPr lang="en-US" sz="2400" dirty="0" smtClean="0"/>
            </a:br>
            <a:endParaRPr lang="en-US" sz="2400" dirty="0"/>
          </a:p>
        </p:txBody>
      </p:sp>
      <p:pic>
        <p:nvPicPr>
          <p:cNvPr id="128" name="Picture 27" descr="ICON_Cloud_Q308"/>
          <p:cNvPicPr>
            <a:picLocks noChangeAspect="1" noChangeArrowheads="1"/>
          </p:cNvPicPr>
          <p:nvPr/>
        </p:nvPicPr>
        <p:blipFill>
          <a:blip r:embed="rId3" cstate="print"/>
          <a:srcRect/>
          <a:stretch>
            <a:fillRect/>
          </a:stretch>
        </p:blipFill>
        <p:spPr bwMode="auto">
          <a:xfrm>
            <a:off x="673789" y="2007315"/>
            <a:ext cx="771171" cy="466530"/>
          </a:xfrm>
          <a:prstGeom prst="rect">
            <a:avLst/>
          </a:prstGeom>
          <a:noFill/>
          <a:ln w="9525">
            <a:noFill/>
            <a:miter lim="800000"/>
            <a:headEnd/>
            <a:tailEnd/>
          </a:ln>
          <a:effectLst>
            <a:outerShdw blurRad="152400" dist="63500" dir="5400000" sx="90000" sy="-19000" rotWithShape="0">
              <a:prstClr val="black">
                <a:alpha val="15000"/>
              </a:prstClr>
            </a:outerShdw>
          </a:effectLst>
        </p:spPr>
      </p:pic>
      <p:sp>
        <p:nvSpPr>
          <p:cNvPr id="127" name="Rectangle 126"/>
          <p:cNvSpPr/>
          <p:nvPr/>
        </p:nvSpPr>
        <p:spPr>
          <a:xfrm>
            <a:off x="352425" y="1570729"/>
            <a:ext cx="762000" cy="246221"/>
          </a:xfrm>
          <a:prstGeom prst="rect">
            <a:avLst/>
          </a:prstGeom>
          <a:effectLst>
            <a:outerShdw blurRad="50800" dist="38100" dir="2700000" algn="tl" rotWithShape="0">
              <a:schemeClr val="bg1">
                <a:alpha val="43000"/>
              </a:schemeClr>
            </a:outerShdw>
          </a:effectLst>
        </p:spPr>
        <p:txBody>
          <a:bodyPr wrap="square">
            <a:spAutoFit/>
          </a:bodyPr>
          <a:lstStyle/>
          <a:p>
            <a:pPr algn="ctr"/>
            <a:r>
              <a:rPr lang="ru-RU" sz="1000" b="1" dirty="0" smtClean="0">
                <a:solidFill>
                  <a:srgbClr val="0E7CCC"/>
                </a:solidFill>
                <a:latin typeface="+mj-lt"/>
              </a:rPr>
              <a:t>Облако</a:t>
            </a:r>
            <a:endParaRPr lang="en-US" sz="1000" dirty="0">
              <a:solidFill>
                <a:srgbClr val="0E7CCC"/>
              </a:solidFill>
              <a:latin typeface="+mj-lt"/>
            </a:endParaRPr>
          </a:p>
        </p:txBody>
      </p:sp>
    </p:spTree>
    <p:extLst>
      <p:ext uri="{BB962C8B-B14F-4D97-AF65-F5344CB8AC3E}">
        <p14:creationId xmlns="" xmlns:p14="http://schemas.microsoft.com/office/powerpoint/2010/main" val="2873838647"/>
      </p:ext>
    </p:extLst>
  </p:cSld>
  <p:clrMapOvr>
    <a:masterClrMapping/>
  </p:clrMapOvr>
  <p:transition>
    <p:wipe dir="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361950" y="155575"/>
            <a:ext cx="8782049" cy="863600"/>
          </a:xfrm>
        </p:spPr>
        <p:txBody>
          <a:bodyPr/>
          <a:lstStyle/>
          <a:p>
            <a:r>
              <a:rPr lang="ru-RU" sz="2800" dirty="0" smtClean="0"/>
              <a:t>Что пользователи пытаются </a:t>
            </a:r>
            <a:r>
              <a:rPr lang="ru-RU" sz="2800" dirty="0" err="1" smtClean="0"/>
              <a:t>виртуализировать</a:t>
            </a:r>
            <a:r>
              <a:rPr lang="ru-RU" sz="2800" dirty="0" smtClean="0"/>
              <a:t> и как?</a:t>
            </a:r>
            <a:r>
              <a:rPr lang="en-US" sz="2800" dirty="0" smtClean="0"/>
              <a:t> </a:t>
            </a:r>
          </a:p>
        </p:txBody>
      </p:sp>
      <p:sp>
        <p:nvSpPr>
          <p:cNvPr id="6152" name="TextBox 7"/>
          <p:cNvSpPr txBox="1">
            <a:spLocks noChangeArrowheads="1"/>
          </p:cNvSpPr>
          <p:nvPr/>
        </p:nvSpPr>
        <p:spPr bwMode="auto">
          <a:xfrm>
            <a:off x="3990975" y="1824038"/>
            <a:ext cx="1752600" cy="306387"/>
          </a:xfrm>
          <a:prstGeom prst="rect">
            <a:avLst/>
          </a:prstGeom>
          <a:noFill/>
          <a:ln w="9525">
            <a:noFill/>
            <a:miter lim="800000"/>
            <a:headEnd/>
            <a:tailEnd/>
          </a:ln>
        </p:spPr>
        <p:txBody>
          <a:bodyPr>
            <a:spAutoFit/>
          </a:bodyPr>
          <a:lstStyle/>
          <a:p>
            <a:pPr algn="ctr"/>
            <a:r>
              <a:rPr lang="en-US" sz="1400" b="1" dirty="0"/>
              <a:t>Utility Production</a:t>
            </a:r>
          </a:p>
        </p:txBody>
      </p:sp>
      <p:pic>
        <p:nvPicPr>
          <p:cNvPr id="6153" name="Picture 3"/>
          <p:cNvPicPr>
            <a:picLocks noChangeAspect="1" noChangeArrowheads="1"/>
          </p:cNvPicPr>
          <p:nvPr/>
        </p:nvPicPr>
        <p:blipFill>
          <a:blip r:embed="rId2" cstate="print"/>
          <a:srcRect/>
          <a:stretch>
            <a:fillRect/>
          </a:stretch>
        </p:blipFill>
        <p:spPr bwMode="auto">
          <a:xfrm>
            <a:off x="2924175" y="1277938"/>
            <a:ext cx="514350" cy="398462"/>
          </a:xfrm>
          <a:prstGeom prst="rect">
            <a:avLst/>
          </a:prstGeom>
          <a:noFill/>
          <a:ln w="9525">
            <a:noFill/>
            <a:miter lim="800000"/>
            <a:headEnd/>
            <a:tailEnd/>
          </a:ln>
        </p:spPr>
      </p:pic>
      <p:pic>
        <p:nvPicPr>
          <p:cNvPr id="6154" name="Picture 4"/>
          <p:cNvPicPr>
            <a:picLocks noChangeAspect="1" noChangeArrowheads="1"/>
          </p:cNvPicPr>
          <p:nvPr/>
        </p:nvPicPr>
        <p:blipFill>
          <a:blip r:embed="rId3" cstate="print"/>
          <a:srcRect/>
          <a:stretch>
            <a:fillRect/>
          </a:stretch>
        </p:blipFill>
        <p:spPr bwMode="auto">
          <a:xfrm>
            <a:off x="3457575" y="1228725"/>
            <a:ext cx="406400" cy="484188"/>
          </a:xfrm>
          <a:prstGeom prst="rect">
            <a:avLst/>
          </a:prstGeom>
          <a:noFill/>
          <a:ln w="9525">
            <a:noFill/>
            <a:miter lim="800000"/>
            <a:headEnd/>
            <a:tailEnd/>
          </a:ln>
        </p:spPr>
      </p:pic>
      <p:sp>
        <p:nvSpPr>
          <p:cNvPr id="6155" name="TextBox 13"/>
          <p:cNvSpPr txBox="1">
            <a:spLocks noChangeArrowheads="1"/>
          </p:cNvSpPr>
          <p:nvPr/>
        </p:nvSpPr>
        <p:spPr bwMode="auto">
          <a:xfrm>
            <a:off x="2466975" y="1925638"/>
            <a:ext cx="1752600" cy="307975"/>
          </a:xfrm>
          <a:prstGeom prst="rect">
            <a:avLst/>
          </a:prstGeom>
          <a:noFill/>
          <a:ln w="9525">
            <a:noFill/>
            <a:miter lim="800000"/>
            <a:headEnd/>
            <a:tailEnd/>
          </a:ln>
        </p:spPr>
        <p:txBody>
          <a:bodyPr>
            <a:spAutoFit/>
          </a:bodyPr>
          <a:lstStyle/>
          <a:p>
            <a:pPr algn="ctr"/>
            <a:r>
              <a:rPr lang="en-US" sz="1400" b="1" dirty="0"/>
              <a:t>Test and Dev</a:t>
            </a:r>
          </a:p>
        </p:txBody>
      </p:sp>
      <p:pic>
        <p:nvPicPr>
          <p:cNvPr id="6156" name="Picture 5"/>
          <p:cNvPicPr>
            <a:picLocks noChangeAspect="1" noChangeArrowheads="1"/>
          </p:cNvPicPr>
          <p:nvPr/>
        </p:nvPicPr>
        <p:blipFill>
          <a:blip r:embed="rId4" cstate="print"/>
          <a:srcRect/>
          <a:stretch>
            <a:fillRect/>
          </a:stretch>
        </p:blipFill>
        <p:spPr bwMode="auto">
          <a:xfrm>
            <a:off x="5895975" y="1000125"/>
            <a:ext cx="561975" cy="628650"/>
          </a:xfrm>
          <a:prstGeom prst="rect">
            <a:avLst/>
          </a:prstGeom>
          <a:noFill/>
          <a:ln w="9525">
            <a:noFill/>
            <a:miter lim="800000"/>
            <a:headEnd/>
            <a:tailEnd/>
          </a:ln>
        </p:spPr>
      </p:pic>
      <p:pic>
        <p:nvPicPr>
          <p:cNvPr id="6157" name="Picture 3"/>
          <p:cNvPicPr>
            <a:picLocks noChangeAspect="1" noChangeArrowheads="1"/>
          </p:cNvPicPr>
          <p:nvPr/>
        </p:nvPicPr>
        <p:blipFill>
          <a:blip r:embed="rId2" cstate="print"/>
          <a:srcRect/>
          <a:stretch>
            <a:fillRect/>
          </a:stretch>
        </p:blipFill>
        <p:spPr bwMode="auto">
          <a:xfrm>
            <a:off x="4244975" y="1201738"/>
            <a:ext cx="514350" cy="398462"/>
          </a:xfrm>
          <a:prstGeom prst="rect">
            <a:avLst/>
          </a:prstGeom>
          <a:noFill/>
          <a:ln w="9525">
            <a:noFill/>
            <a:miter lim="800000"/>
            <a:headEnd/>
            <a:tailEnd/>
          </a:ln>
        </p:spPr>
      </p:pic>
      <p:pic>
        <p:nvPicPr>
          <p:cNvPr id="6158" name="Picture 4"/>
          <p:cNvPicPr>
            <a:picLocks noChangeAspect="1" noChangeArrowheads="1"/>
          </p:cNvPicPr>
          <p:nvPr/>
        </p:nvPicPr>
        <p:blipFill>
          <a:blip r:embed="rId3" cstate="print"/>
          <a:srcRect/>
          <a:stretch>
            <a:fillRect/>
          </a:stretch>
        </p:blipFill>
        <p:spPr bwMode="auto">
          <a:xfrm>
            <a:off x="4829175" y="1152525"/>
            <a:ext cx="406400" cy="484188"/>
          </a:xfrm>
          <a:prstGeom prst="rect">
            <a:avLst/>
          </a:prstGeom>
          <a:noFill/>
          <a:ln w="9525">
            <a:noFill/>
            <a:miter lim="800000"/>
            <a:headEnd/>
            <a:tailEnd/>
          </a:ln>
        </p:spPr>
      </p:pic>
      <p:pic>
        <p:nvPicPr>
          <p:cNvPr id="6159" name="Picture 6"/>
          <p:cNvPicPr>
            <a:picLocks noChangeAspect="1" noChangeArrowheads="1"/>
          </p:cNvPicPr>
          <p:nvPr/>
        </p:nvPicPr>
        <p:blipFill>
          <a:blip r:embed="rId5" cstate="print"/>
          <a:srcRect/>
          <a:stretch>
            <a:fillRect/>
          </a:stretch>
        </p:blipFill>
        <p:spPr bwMode="auto">
          <a:xfrm>
            <a:off x="5667375" y="1585913"/>
            <a:ext cx="990600" cy="252412"/>
          </a:xfrm>
          <a:prstGeom prst="rect">
            <a:avLst/>
          </a:prstGeom>
          <a:noFill/>
          <a:ln w="9525">
            <a:noFill/>
            <a:miter lim="800000"/>
            <a:headEnd/>
            <a:tailEnd/>
          </a:ln>
        </p:spPr>
      </p:pic>
      <p:sp>
        <p:nvSpPr>
          <p:cNvPr id="6160" name="TextBox 18"/>
          <p:cNvSpPr txBox="1">
            <a:spLocks noChangeArrowheads="1"/>
          </p:cNvSpPr>
          <p:nvPr/>
        </p:nvSpPr>
        <p:spPr bwMode="auto">
          <a:xfrm>
            <a:off x="5724525" y="1925638"/>
            <a:ext cx="1752600" cy="307975"/>
          </a:xfrm>
          <a:prstGeom prst="rect">
            <a:avLst/>
          </a:prstGeom>
          <a:noFill/>
          <a:ln w="9525">
            <a:noFill/>
            <a:miter lim="800000"/>
            <a:headEnd/>
            <a:tailEnd/>
          </a:ln>
        </p:spPr>
        <p:txBody>
          <a:bodyPr>
            <a:spAutoFit/>
          </a:bodyPr>
          <a:lstStyle/>
          <a:p>
            <a:pPr algn="ctr"/>
            <a:r>
              <a:rPr lang="en-US" sz="1400" b="1" dirty="0" smtClean="0"/>
              <a:t>Heavy Apps</a:t>
            </a:r>
            <a:endParaRPr lang="en-US" sz="1400" b="1" dirty="0"/>
          </a:p>
        </p:txBody>
      </p:sp>
      <p:sp>
        <p:nvSpPr>
          <p:cNvPr id="6161" name="TextBox 19"/>
          <p:cNvSpPr txBox="1">
            <a:spLocks noChangeArrowheads="1"/>
          </p:cNvSpPr>
          <p:nvPr/>
        </p:nvSpPr>
        <p:spPr bwMode="auto">
          <a:xfrm>
            <a:off x="7343775" y="1925638"/>
            <a:ext cx="1752600" cy="307975"/>
          </a:xfrm>
          <a:prstGeom prst="rect">
            <a:avLst/>
          </a:prstGeom>
          <a:noFill/>
          <a:ln w="9525">
            <a:noFill/>
            <a:miter lim="800000"/>
            <a:headEnd/>
            <a:tailEnd/>
          </a:ln>
        </p:spPr>
        <p:txBody>
          <a:bodyPr>
            <a:spAutoFit/>
          </a:bodyPr>
          <a:lstStyle/>
          <a:p>
            <a:pPr algn="ctr"/>
            <a:r>
              <a:rPr lang="en-US" sz="1400" b="1"/>
              <a:t>Tier 1 Apps</a:t>
            </a:r>
          </a:p>
        </p:txBody>
      </p:sp>
      <p:pic>
        <p:nvPicPr>
          <p:cNvPr id="6162" name="Picture 7"/>
          <p:cNvPicPr>
            <a:picLocks noChangeAspect="1" noChangeArrowheads="1"/>
          </p:cNvPicPr>
          <p:nvPr/>
        </p:nvPicPr>
        <p:blipFill>
          <a:blip r:embed="rId6" cstate="print"/>
          <a:srcRect/>
          <a:stretch>
            <a:fillRect/>
          </a:stretch>
        </p:blipFill>
        <p:spPr bwMode="auto">
          <a:xfrm>
            <a:off x="8334375" y="1152525"/>
            <a:ext cx="790575" cy="409575"/>
          </a:xfrm>
          <a:prstGeom prst="rect">
            <a:avLst/>
          </a:prstGeom>
          <a:noFill/>
          <a:ln w="9525">
            <a:noFill/>
            <a:miter lim="800000"/>
            <a:headEnd/>
            <a:tailEnd/>
          </a:ln>
        </p:spPr>
      </p:pic>
      <p:pic>
        <p:nvPicPr>
          <p:cNvPr id="6163" name="Picture 9" descr="http://www.brianmadden.com/content/images/E2007icon8.jpg"/>
          <p:cNvPicPr>
            <a:picLocks noChangeAspect="1" noChangeArrowheads="1"/>
          </p:cNvPicPr>
          <p:nvPr/>
        </p:nvPicPr>
        <p:blipFill>
          <a:blip r:embed="rId7" cstate="print"/>
          <a:srcRect/>
          <a:stretch>
            <a:fillRect/>
          </a:stretch>
        </p:blipFill>
        <p:spPr bwMode="auto">
          <a:xfrm>
            <a:off x="7791450" y="1143000"/>
            <a:ext cx="476250" cy="476250"/>
          </a:xfrm>
          <a:prstGeom prst="rect">
            <a:avLst/>
          </a:prstGeom>
          <a:noFill/>
          <a:ln w="9525">
            <a:noFill/>
            <a:miter lim="800000"/>
            <a:headEnd/>
            <a:tailEnd/>
          </a:ln>
        </p:spPr>
      </p:pic>
      <p:pic>
        <p:nvPicPr>
          <p:cNvPr id="6164" name="Picture 10"/>
          <p:cNvPicPr>
            <a:picLocks noChangeAspect="1" noChangeArrowheads="1"/>
          </p:cNvPicPr>
          <p:nvPr/>
        </p:nvPicPr>
        <p:blipFill>
          <a:blip r:embed="rId8" cstate="print"/>
          <a:srcRect/>
          <a:stretch>
            <a:fillRect/>
          </a:stretch>
        </p:blipFill>
        <p:spPr bwMode="auto">
          <a:xfrm>
            <a:off x="6581775" y="1228725"/>
            <a:ext cx="685800" cy="357188"/>
          </a:xfrm>
          <a:prstGeom prst="rect">
            <a:avLst/>
          </a:prstGeom>
          <a:noFill/>
          <a:ln w="9525">
            <a:noFill/>
            <a:miter lim="800000"/>
            <a:headEnd/>
            <a:tailEnd/>
          </a:ln>
        </p:spPr>
      </p:pic>
      <p:cxnSp>
        <p:nvCxnSpPr>
          <p:cNvPr id="6172" name="Straight Connector 31"/>
          <p:cNvCxnSpPr>
            <a:cxnSpLocks noChangeShapeType="1"/>
          </p:cNvCxnSpPr>
          <p:nvPr/>
        </p:nvCxnSpPr>
        <p:spPr bwMode="auto">
          <a:xfrm rot="16200000" flipH="1">
            <a:off x="2542381" y="3571082"/>
            <a:ext cx="3049587" cy="0"/>
          </a:xfrm>
          <a:prstGeom prst="line">
            <a:avLst/>
          </a:prstGeom>
          <a:noFill/>
          <a:ln w="38100" algn="ctr">
            <a:solidFill>
              <a:schemeClr val="tx2"/>
            </a:solidFill>
            <a:round/>
            <a:headEnd/>
            <a:tailEnd/>
          </a:ln>
        </p:spPr>
      </p:cxnSp>
      <p:cxnSp>
        <p:nvCxnSpPr>
          <p:cNvPr id="6173" name="Straight Connector 32"/>
          <p:cNvCxnSpPr>
            <a:cxnSpLocks noChangeShapeType="1"/>
          </p:cNvCxnSpPr>
          <p:nvPr/>
        </p:nvCxnSpPr>
        <p:spPr bwMode="auto">
          <a:xfrm rot="5400000">
            <a:off x="4143375" y="3570288"/>
            <a:ext cx="3049587" cy="1588"/>
          </a:xfrm>
          <a:prstGeom prst="line">
            <a:avLst/>
          </a:prstGeom>
          <a:noFill/>
          <a:ln w="38100" algn="ctr">
            <a:solidFill>
              <a:schemeClr val="tx2"/>
            </a:solidFill>
            <a:round/>
            <a:headEnd/>
            <a:tailEnd/>
          </a:ln>
        </p:spPr>
      </p:cxnSp>
      <p:cxnSp>
        <p:nvCxnSpPr>
          <p:cNvPr id="6174" name="Straight Connector 33"/>
          <p:cNvCxnSpPr>
            <a:cxnSpLocks noChangeShapeType="1"/>
          </p:cNvCxnSpPr>
          <p:nvPr/>
        </p:nvCxnSpPr>
        <p:spPr bwMode="auto">
          <a:xfrm rot="5400000">
            <a:off x="5895975" y="3570288"/>
            <a:ext cx="3049587" cy="1588"/>
          </a:xfrm>
          <a:prstGeom prst="line">
            <a:avLst/>
          </a:prstGeom>
          <a:noFill/>
          <a:ln w="38100" algn="ctr">
            <a:solidFill>
              <a:schemeClr val="tx2"/>
            </a:solidFill>
            <a:round/>
            <a:headEnd/>
            <a:tailEnd/>
          </a:ln>
        </p:spPr>
      </p:cxnSp>
      <p:cxnSp>
        <p:nvCxnSpPr>
          <p:cNvPr id="6175" name="Straight Connector 34"/>
          <p:cNvCxnSpPr>
            <a:cxnSpLocks noChangeShapeType="1"/>
          </p:cNvCxnSpPr>
          <p:nvPr/>
        </p:nvCxnSpPr>
        <p:spPr bwMode="auto">
          <a:xfrm rot="5400000">
            <a:off x="7496969" y="3571081"/>
            <a:ext cx="3048000" cy="1588"/>
          </a:xfrm>
          <a:prstGeom prst="line">
            <a:avLst/>
          </a:prstGeom>
          <a:noFill/>
          <a:ln w="38100" algn="ctr">
            <a:solidFill>
              <a:schemeClr val="tx2"/>
            </a:solidFill>
            <a:round/>
            <a:headEnd/>
            <a:tailEnd/>
          </a:ln>
        </p:spPr>
      </p:cxnSp>
      <p:sp>
        <p:nvSpPr>
          <p:cNvPr id="6177" name="TextBox 36"/>
          <p:cNvSpPr txBox="1">
            <a:spLocks noChangeArrowheads="1"/>
          </p:cNvSpPr>
          <p:nvPr/>
        </p:nvSpPr>
        <p:spPr bwMode="auto">
          <a:xfrm>
            <a:off x="2619375" y="2273300"/>
            <a:ext cx="1524000" cy="306388"/>
          </a:xfrm>
          <a:prstGeom prst="rect">
            <a:avLst/>
          </a:prstGeom>
          <a:noFill/>
          <a:ln w="9525">
            <a:noFill/>
            <a:miter lim="800000"/>
            <a:headEnd/>
            <a:tailEnd/>
          </a:ln>
        </p:spPr>
        <p:txBody>
          <a:bodyPr>
            <a:spAutoFit/>
          </a:bodyPr>
          <a:lstStyle/>
          <a:p>
            <a:pPr algn="ctr"/>
            <a:r>
              <a:rPr lang="en-US" sz="1400" b="1">
                <a:solidFill>
                  <a:srgbClr val="00B050"/>
                </a:solidFill>
              </a:rPr>
              <a:t>Low</a:t>
            </a:r>
          </a:p>
        </p:txBody>
      </p:sp>
      <p:sp>
        <p:nvSpPr>
          <p:cNvPr id="6178" name="TextBox 37"/>
          <p:cNvSpPr txBox="1">
            <a:spLocks noChangeArrowheads="1"/>
          </p:cNvSpPr>
          <p:nvPr/>
        </p:nvSpPr>
        <p:spPr bwMode="auto">
          <a:xfrm>
            <a:off x="4067175" y="2274888"/>
            <a:ext cx="1524000" cy="307975"/>
          </a:xfrm>
          <a:prstGeom prst="rect">
            <a:avLst/>
          </a:prstGeom>
          <a:noFill/>
          <a:ln w="9525">
            <a:noFill/>
            <a:miter lim="800000"/>
            <a:headEnd/>
            <a:tailEnd/>
          </a:ln>
        </p:spPr>
        <p:txBody>
          <a:bodyPr>
            <a:spAutoFit/>
          </a:bodyPr>
          <a:lstStyle/>
          <a:p>
            <a:pPr algn="ctr"/>
            <a:r>
              <a:rPr lang="en-US" sz="1400" b="1">
                <a:solidFill>
                  <a:srgbClr val="FFC000"/>
                </a:solidFill>
              </a:rPr>
              <a:t>Moderate</a:t>
            </a:r>
          </a:p>
        </p:txBody>
      </p:sp>
      <p:sp>
        <p:nvSpPr>
          <p:cNvPr id="6179" name="TextBox 38"/>
          <p:cNvSpPr txBox="1">
            <a:spLocks noChangeArrowheads="1"/>
          </p:cNvSpPr>
          <p:nvPr/>
        </p:nvSpPr>
        <p:spPr bwMode="auto">
          <a:xfrm>
            <a:off x="5819775" y="2274888"/>
            <a:ext cx="1524000" cy="307975"/>
          </a:xfrm>
          <a:prstGeom prst="rect">
            <a:avLst/>
          </a:prstGeom>
          <a:noFill/>
          <a:ln w="9525">
            <a:noFill/>
            <a:miter lim="800000"/>
            <a:headEnd/>
            <a:tailEnd/>
          </a:ln>
        </p:spPr>
        <p:txBody>
          <a:bodyPr>
            <a:spAutoFit/>
          </a:bodyPr>
          <a:lstStyle/>
          <a:p>
            <a:pPr algn="ctr"/>
            <a:r>
              <a:rPr lang="en-US" sz="1400" b="1" dirty="0">
                <a:solidFill>
                  <a:srgbClr val="FF0000"/>
                </a:solidFill>
              </a:rPr>
              <a:t>High</a:t>
            </a:r>
          </a:p>
        </p:txBody>
      </p:sp>
      <p:sp>
        <p:nvSpPr>
          <p:cNvPr id="6180" name="TextBox 39"/>
          <p:cNvSpPr txBox="1">
            <a:spLocks noChangeArrowheads="1"/>
          </p:cNvSpPr>
          <p:nvPr/>
        </p:nvSpPr>
        <p:spPr bwMode="auto">
          <a:xfrm>
            <a:off x="7419975" y="2274888"/>
            <a:ext cx="1524000" cy="307975"/>
          </a:xfrm>
          <a:prstGeom prst="rect">
            <a:avLst/>
          </a:prstGeom>
          <a:noFill/>
          <a:ln w="9525">
            <a:noFill/>
            <a:miter lim="800000"/>
            <a:headEnd/>
            <a:tailEnd/>
          </a:ln>
        </p:spPr>
        <p:txBody>
          <a:bodyPr>
            <a:spAutoFit/>
          </a:bodyPr>
          <a:lstStyle/>
          <a:p>
            <a:pPr algn="ctr"/>
            <a:r>
              <a:rPr lang="en-US" sz="1400" b="1">
                <a:solidFill>
                  <a:srgbClr val="FF0000"/>
                </a:solidFill>
              </a:rPr>
              <a:t>High</a:t>
            </a:r>
          </a:p>
        </p:txBody>
      </p:sp>
      <p:sp>
        <p:nvSpPr>
          <p:cNvPr id="6182" name="TextBox 41"/>
          <p:cNvSpPr txBox="1">
            <a:spLocks noChangeArrowheads="1"/>
          </p:cNvSpPr>
          <p:nvPr/>
        </p:nvSpPr>
        <p:spPr bwMode="auto">
          <a:xfrm>
            <a:off x="2619375" y="2732088"/>
            <a:ext cx="1524000" cy="307975"/>
          </a:xfrm>
          <a:prstGeom prst="rect">
            <a:avLst/>
          </a:prstGeom>
          <a:noFill/>
          <a:ln w="9525">
            <a:noFill/>
            <a:miter lim="800000"/>
            <a:headEnd/>
            <a:tailEnd/>
          </a:ln>
        </p:spPr>
        <p:txBody>
          <a:bodyPr>
            <a:spAutoFit/>
          </a:bodyPr>
          <a:lstStyle/>
          <a:p>
            <a:pPr algn="ctr"/>
            <a:r>
              <a:rPr lang="en-US" sz="1400" b="1">
                <a:solidFill>
                  <a:srgbClr val="00B050"/>
                </a:solidFill>
              </a:rPr>
              <a:t>Low</a:t>
            </a:r>
          </a:p>
        </p:txBody>
      </p:sp>
      <p:sp>
        <p:nvSpPr>
          <p:cNvPr id="6183" name="TextBox 42"/>
          <p:cNvSpPr txBox="1">
            <a:spLocks noChangeArrowheads="1"/>
          </p:cNvSpPr>
          <p:nvPr/>
        </p:nvSpPr>
        <p:spPr bwMode="auto">
          <a:xfrm>
            <a:off x="4067175" y="2735263"/>
            <a:ext cx="1524000" cy="307975"/>
          </a:xfrm>
          <a:prstGeom prst="rect">
            <a:avLst/>
          </a:prstGeom>
          <a:noFill/>
          <a:ln w="9525">
            <a:noFill/>
            <a:miter lim="800000"/>
            <a:headEnd/>
            <a:tailEnd/>
          </a:ln>
        </p:spPr>
        <p:txBody>
          <a:bodyPr>
            <a:spAutoFit/>
          </a:bodyPr>
          <a:lstStyle/>
          <a:p>
            <a:pPr algn="ctr"/>
            <a:r>
              <a:rPr lang="en-US" sz="1400" b="1">
                <a:solidFill>
                  <a:srgbClr val="FFC000"/>
                </a:solidFill>
              </a:rPr>
              <a:t>Moderate</a:t>
            </a:r>
          </a:p>
        </p:txBody>
      </p:sp>
      <p:sp>
        <p:nvSpPr>
          <p:cNvPr id="6184" name="TextBox 43"/>
          <p:cNvSpPr txBox="1">
            <a:spLocks noChangeArrowheads="1"/>
          </p:cNvSpPr>
          <p:nvPr/>
        </p:nvSpPr>
        <p:spPr bwMode="auto">
          <a:xfrm>
            <a:off x="5819775" y="2735263"/>
            <a:ext cx="1524000" cy="307975"/>
          </a:xfrm>
          <a:prstGeom prst="rect">
            <a:avLst/>
          </a:prstGeom>
          <a:noFill/>
          <a:ln w="9525">
            <a:noFill/>
            <a:miter lim="800000"/>
            <a:headEnd/>
            <a:tailEnd/>
          </a:ln>
        </p:spPr>
        <p:txBody>
          <a:bodyPr>
            <a:spAutoFit/>
          </a:bodyPr>
          <a:lstStyle/>
          <a:p>
            <a:pPr algn="ctr"/>
            <a:r>
              <a:rPr lang="en-US" sz="1400" b="1">
                <a:solidFill>
                  <a:srgbClr val="FF0000"/>
                </a:solidFill>
              </a:rPr>
              <a:t>High</a:t>
            </a:r>
          </a:p>
        </p:txBody>
      </p:sp>
      <p:sp>
        <p:nvSpPr>
          <p:cNvPr id="6185" name="TextBox 44"/>
          <p:cNvSpPr txBox="1">
            <a:spLocks noChangeArrowheads="1"/>
          </p:cNvSpPr>
          <p:nvPr/>
        </p:nvSpPr>
        <p:spPr bwMode="auto">
          <a:xfrm>
            <a:off x="7419975" y="2735263"/>
            <a:ext cx="1524000" cy="307975"/>
          </a:xfrm>
          <a:prstGeom prst="rect">
            <a:avLst/>
          </a:prstGeom>
          <a:noFill/>
          <a:ln w="9525">
            <a:noFill/>
            <a:miter lim="800000"/>
            <a:headEnd/>
            <a:tailEnd/>
          </a:ln>
        </p:spPr>
        <p:txBody>
          <a:bodyPr>
            <a:spAutoFit/>
          </a:bodyPr>
          <a:lstStyle/>
          <a:p>
            <a:pPr algn="ctr"/>
            <a:r>
              <a:rPr lang="en-US" sz="1400" b="1">
                <a:solidFill>
                  <a:srgbClr val="FF0000"/>
                </a:solidFill>
              </a:rPr>
              <a:t>High</a:t>
            </a:r>
          </a:p>
        </p:txBody>
      </p:sp>
      <p:sp>
        <p:nvSpPr>
          <p:cNvPr id="6187" name="TextBox 46"/>
          <p:cNvSpPr txBox="1">
            <a:spLocks noChangeArrowheads="1"/>
          </p:cNvSpPr>
          <p:nvPr/>
        </p:nvSpPr>
        <p:spPr bwMode="auto">
          <a:xfrm>
            <a:off x="2619375" y="3184525"/>
            <a:ext cx="1524000" cy="307975"/>
          </a:xfrm>
          <a:prstGeom prst="rect">
            <a:avLst/>
          </a:prstGeom>
          <a:noFill/>
          <a:ln w="9525">
            <a:noFill/>
            <a:miter lim="800000"/>
            <a:headEnd/>
            <a:tailEnd/>
          </a:ln>
        </p:spPr>
        <p:txBody>
          <a:bodyPr>
            <a:spAutoFit/>
          </a:bodyPr>
          <a:lstStyle/>
          <a:p>
            <a:pPr algn="ctr"/>
            <a:r>
              <a:rPr lang="en-US" sz="1400" b="1">
                <a:solidFill>
                  <a:srgbClr val="00B050"/>
                </a:solidFill>
              </a:rPr>
              <a:t>Low</a:t>
            </a:r>
          </a:p>
        </p:txBody>
      </p:sp>
      <p:sp>
        <p:nvSpPr>
          <p:cNvPr id="6188" name="TextBox 47"/>
          <p:cNvSpPr txBox="1">
            <a:spLocks noChangeArrowheads="1"/>
          </p:cNvSpPr>
          <p:nvPr/>
        </p:nvSpPr>
        <p:spPr bwMode="auto">
          <a:xfrm>
            <a:off x="4067175" y="3187700"/>
            <a:ext cx="1524000" cy="306388"/>
          </a:xfrm>
          <a:prstGeom prst="rect">
            <a:avLst/>
          </a:prstGeom>
          <a:noFill/>
          <a:ln w="9525">
            <a:noFill/>
            <a:miter lim="800000"/>
            <a:headEnd/>
            <a:tailEnd/>
          </a:ln>
        </p:spPr>
        <p:txBody>
          <a:bodyPr>
            <a:spAutoFit/>
          </a:bodyPr>
          <a:lstStyle/>
          <a:p>
            <a:pPr algn="ctr"/>
            <a:r>
              <a:rPr lang="en-US" sz="1400" b="1">
                <a:solidFill>
                  <a:srgbClr val="FFC000"/>
                </a:solidFill>
              </a:rPr>
              <a:t>Moderate</a:t>
            </a:r>
          </a:p>
        </p:txBody>
      </p:sp>
      <p:sp>
        <p:nvSpPr>
          <p:cNvPr id="6189" name="TextBox 48"/>
          <p:cNvSpPr txBox="1">
            <a:spLocks noChangeArrowheads="1"/>
          </p:cNvSpPr>
          <p:nvPr/>
        </p:nvSpPr>
        <p:spPr bwMode="auto">
          <a:xfrm>
            <a:off x="5819775" y="3187700"/>
            <a:ext cx="1524000" cy="306388"/>
          </a:xfrm>
          <a:prstGeom prst="rect">
            <a:avLst/>
          </a:prstGeom>
          <a:noFill/>
          <a:ln w="9525">
            <a:noFill/>
            <a:miter lim="800000"/>
            <a:headEnd/>
            <a:tailEnd/>
          </a:ln>
        </p:spPr>
        <p:txBody>
          <a:bodyPr>
            <a:spAutoFit/>
          </a:bodyPr>
          <a:lstStyle/>
          <a:p>
            <a:pPr algn="ctr"/>
            <a:r>
              <a:rPr lang="en-US" sz="1400" b="1">
                <a:solidFill>
                  <a:srgbClr val="FFC000"/>
                </a:solidFill>
              </a:rPr>
              <a:t>Moderate</a:t>
            </a:r>
          </a:p>
        </p:txBody>
      </p:sp>
      <p:sp>
        <p:nvSpPr>
          <p:cNvPr id="6190" name="TextBox 49"/>
          <p:cNvSpPr txBox="1">
            <a:spLocks noChangeArrowheads="1"/>
          </p:cNvSpPr>
          <p:nvPr/>
        </p:nvSpPr>
        <p:spPr bwMode="auto">
          <a:xfrm>
            <a:off x="7419975" y="3187700"/>
            <a:ext cx="1524000" cy="306388"/>
          </a:xfrm>
          <a:prstGeom prst="rect">
            <a:avLst/>
          </a:prstGeom>
          <a:noFill/>
          <a:ln w="9525">
            <a:noFill/>
            <a:miter lim="800000"/>
            <a:headEnd/>
            <a:tailEnd/>
          </a:ln>
        </p:spPr>
        <p:txBody>
          <a:bodyPr>
            <a:spAutoFit/>
          </a:bodyPr>
          <a:lstStyle/>
          <a:p>
            <a:pPr algn="ctr"/>
            <a:r>
              <a:rPr lang="en-US" sz="1400" b="1">
                <a:solidFill>
                  <a:srgbClr val="FF0000"/>
                </a:solidFill>
              </a:rPr>
              <a:t>High</a:t>
            </a:r>
          </a:p>
        </p:txBody>
      </p:sp>
      <p:sp>
        <p:nvSpPr>
          <p:cNvPr id="6192" name="TextBox 51"/>
          <p:cNvSpPr txBox="1">
            <a:spLocks noChangeArrowheads="1"/>
          </p:cNvSpPr>
          <p:nvPr/>
        </p:nvSpPr>
        <p:spPr bwMode="auto">
          <a:xfrm>
            <a:off x="2619375" y="3565525"/>
            <a:ext cx="1524000" cy="307975"/>
          </a:xfrm>
          <a:prstGeom prst="rect">
            <a:avLst/>
          </a:prstGeom>
          <a:noFill/>
          <a:ln w="9525">
            <a:noFill/>
            <a:miter lim="800000"/>
            <a:headEnd/>
            <a:tailEnd/>
          </a:ln>
        </p:spPr>
        <p:txBody>
          <a:bodyPr>
            <a:spAutoFit/>
          </a:bodyPr>
          <a:lstStyle/>
          <a:p>
            <a:pPr algn="ctr"/>
            <a:r>
              <a:rPr lang="en-US" sz="1400" b="1">
                <a:solidFill>
                  <a:srgbClr val="00B050"/>
                </a:solidFill>
              </a:rPr>
              <a:t>Low</a:t>
            </a:r>
          </a:p>
        </p:txBody>
      </p:sp>
      <p:sp>
        <p:nvSpPr>
          <p:cNvPr id="6193" name="TextBox 52"/>
          <p:cNvSpPr txBox="1">
            <a:spLocks noChangeArrowheads="1"/>
          </p:cNvSpPr>
          <p:nvPr/>
        </p:nvSpPr>
        <p:spPr bwMode="auto">
          <a:xfrm>
            <a:off x="4067175" y="3568700"/>
            <a:ext cx="1524000" cy="306388"/>
          </a:xfrm>
          <a:prstGeom prst="rect">
            <a:avLst/>
          </a:prstGeom>
          <a:noFill/>
          <a:ln w="9525">
            <a:noFill/>
            <a:miter lim="800000"/>
            <a:headEnd/>
            <a:tailEnd/>
          </a:ln>
        </p:spPr>
        <p:txBody>
          <a:bodyPr>
            <a:spAutoFit/>
          </a:bodyPr>
          <a:lstStyle/>
          <a:p>
            <a:pPr algn="ctr"/>
            <a:r>
              <a:rPr lang="en-US" sz="1400" b="1">
                <a:solidFill>
                  <a:srgbClr val="00B050"/>
                </a:solidFill>
              </a:rPr>
              <a:t>Low</a:t>
            </a:r>
          </a:p>
        </p:txBody>
      </p:sp>
      <p:sp>
        <p:nvSpPr>
          <p:cNvPr id="6194" name="TextBox 53"/>
          <p:cNvSpPr txBox="1">
            <a:spLocks noChangeArrowheads="1"/>
          </p:cNvSpPr>
          <p:nvPr/>
        </p:nvSpPr>
        <p:spPr bwMode="auto">
          <a:xfrm>
            <a:off x="5819775" y="3568700"/>
            <a:ext cx="1524000" cy="306388"/>
          </a:xfrm>
          <a:prstGeom prst="rect">
            <a:avLst/>
          </a:prstGeom>
          <a:noFill/>
          <a:ln w="9525">
            <a:noFill/>
            <a:miter lim="800000"/>
            <a:headEnd/>
            <a:tailEnd/>
          </a:ln>
        </p:spPr>
        <p:txBody>
          <a:bodyPr>
            <a:spAutoFit/>
          </a:bodyPr>
          <a:lstStyle/>
          <a:p>
            <a:pPr algn="ctr"/>
            <a:r>
              <a:rPr lang="en-US" sz="1400" b="1">
                <a:solidFill>
                  <a:srgbClr val="FFC000"/>
                </a:solidFill>
              </a:rPr>
              <a:t>Moderate</a:t>
            </a:r>
          </a:p>
        </p:txBody>
      </p:sp>
      <p:sp>
        <p:nvSpPr>
          <p:cNvPr id="6195" name="TextBox 54"/>
          <p:cNvSpPr txBox="1">
            <a:spLocks noChangeArrowheads="1"/>
          </p:cNvSpPr>
          <p:nvPr/>
        </p:nvSpPr>
        <p:spPr bwMode="auto">
          <a:xfrm>
            <a:off x="7419975" y="3568700"/>
            <a:ext cx="1524000" cy="306388"/>
          </a:xfrm>
          <a:prstGeom prst="rect">
            <a:avLst/>
          </a:prstGeom>
          <a:noFill/>
          <a:ln w="9525">
            <a:noFill/>
            <a:miter lim="800000"/>
            <a:headEnd/>
            <a:tailEnd/>
          </a:ln>
        </p:spPr>
        <p:txBody>
          <a:bodyPr>
            <a:spAutoFit/>
          </a:bodyPr>
          <a:lstStyle/>
          <a:p>
            <a:pPr algn="ctr"/>
            <a:r>
              <a:rPr lang="en-US" sz="1400" b="1">
                <a:solidFill>
                  <a:srgbClr val="FF0000"/>
                </a:solidFill>
              </a:rPr>
              <a:t>High</a:t>
            </a:r>
          </a:p>
        </p:txBody>
      </p:sp>
      <p:sp>
        <p:nvSpPr>
          <p:cNvPr id="6197" name="TextBox 56"/>
          <p:cNvSpPr txBox="1">
            <a:spLocks noChangeArrowheads="1"/>
          </p:cNvSpPr>
          <p:nvPr/>
        </p:nvSpPr>
        <p:spPr bwMode="auto">
          <a:xfrm>
            <a:off x="2619375" y="3951288"/>
            <a:ext cx="1524000" cy="307975"/>
          </a:xfrm>
          <a:prstGeom prst="rect">
            <a:avLst/>
          </a:prstGeom>
          <a:noFill/>
          <a:ln w="9525">
            <a:noFill/>
            <a:miter lim="800000"/>
            <a:headEnd/>
            <a:tailEnd/>
          </a:ln>
        </p:spPr>
        <p:txBody>
          <a:bodyPr>
            <a:spAutoFit/>
          </a:bodyPr>
          <a:lstStyle/>
          <a:p>
            <a:pPr algn="ctr"/>
            <a:r>
              <a:rPr lang="en-US" sz="1400" b="1">
                <a:solidFill>
                  <a:srgbClr val="00B050"/>
                </a:solidFill>
              </a:rPr>
              <a:t>Low</a:t>
            </a:r>
          </a:p>
        </p:txBody>
      </p:sp>
      <p:sp>
        <p:nvSpPr>
          <p:cNvPr id="6198" name="TextBox 57"/>
          <p:cNvSpPr txBox="1">
            <a:spLocks noChangeArrowheads="1"/>
          </p:cNvSpPr>
          <p:nvPr/>
        </p:nvSpPr>
        <p:spPr bwMode="auto">
          <a:xfrm>
            <a:off x="4067175" y="3954463"/>
            <a:ext cx="1524000" cy="307975"/>
          </a:xfrm>
          <a:prstGeom prst="rect">
            <a:avLst/>
          </a:prstGeom>
          <a:noFill/>
          <a:ln w="9525">
            <a:noFill/>
            <a:miter lim="800000"/>
            <a:headEnd/>
            <a:tailEnd/>
          </a:ln>
        </p:spPr>
        <p:txBody>
          <a:bodyPr>
            <a:spAutoFit/>
          </a:bodyPr>
          <a:lstStyle/>
          <a:p>
            <a:pPr algn="ctr"/>
            <a:r>
              <a:rPr lang="en-US" sz="1400" b="1">
                <a:solidFill>
                  <a:srgbClr val="FFC000"/>
                </a:solidFill>
              </a:rPr>
              <a:t>Moderate</a:t>
            </a:r>
          </a:p>
        </p:txBody>
      </p:sp>
      <p:sp>
        <p:nvSpPr>
          <p:cNvPr id="6199" name="TextBox 58"/>
          <p:cNvSpPr txBox="1">
            <a:spLocks noChangeArrowheads="1"/>
          </p:cNvSpPr>
          <p:nvPr/>
        </p:nvSpPr>
        <p:spPr bwMode="auto">
          <a:xfrm>
            <a:off x="5819775" y="3954463"/>
            <a:ext cx="1524000" cy="307975"/>
          </a:xfrm>
          <a:prstGeom prst="rect">
            <a:avLst/>
          </a:prstGeom>
          <a:noFill/>
          <a:ln w="9525">
            <a:noFill/>
            <a:miter lim="800000"/>
            <a:headEnd/>
            <a:tailEnd/>
          </a:ln>
        </p:spPr>
        <p:txBody>
          <a:bodyPr>
            <a:spAutoFit/>
          </a:bodyPr>
          <a:lstStyle/>
          <a:p>
            <a:pPr algn="ctr"/>
            <a:r>
              <a:rPr lang="en-US" sz="1400" b="1">
                <a:solidFill>
                  <a:srgbClr val="FFC000"/>
                </a:solidFill>
              </a:rPr>
              <a:t>Moderate</a:t>
            </a:r>
          </a:p>
        </p:txBody>
      </p:sp>
      <p:sp>
        <p:nvSpPr>
          <p:cNvPr id="6200" name="TextBox 59"/>
          <p:cNvSpPr txBox="1">
            <a:spLocks noChangeArrowheads="1"/>
          </p:cNvSpPr>
          <p:nvPr/>
        </p:nvSpPr>
        <p:spPr bwMode="auto">
          <a:xfrm>
            <a:off x="7419975" y="3954463"/>
            <a:ext cx="1524000" cy="307975"/>
          </a:xfrm>
          <a:prstGeom prst="rect">
            <a:avLst/>
          </a:prstGeom>
          <a:noFill/>
          <a:ln w="9525">
            <a:noFill/>
            <a:miter lim="800000"/>
            <a:headEnd/>
            <a:tailEnd/>
          </a:ln>
        </p:spPr>
        <p:txBody>
          <a:bodyPr>
            <a:spAutoFit/>
          </a:bodyPr>
          <a:lstStyle/>
          <a:p>
            <a:pPr algn="ctr"/>
            <a:r>
              <a:rPr lang="en-US" sz="1400" b="1">
                <a:solidFill>
                  <a:srgbClr val="FF0000"/>
                </a:solidFill>
              </a:rPr>
              <a:t>High</a:t>
            </a:r>
          </a:p>
        </p:txBody>
      </p:sp>
      <p:sp>
        <p:nvSpPr>
          <p:cNvPr id="6202" name="TextBox 61"/>
          <p:cNvSpPr txBox="1">
            <a:spLocks noChangeArrowheads="1"/>
          </p:cNvSpPr>
          <p:nvPr/>
        </p:nvSpPr>
        <p:spPr bwMode="auto">
          <a:xfrm>
            <a:off x="2619375" y="4403725"/>
            <a:ext cx="1524000" cy="307975"/>
          </a:xfrm>
          <a:prstGeom prst="rect">
            <a:avLst/>
          </a:prstGeom>
          <a:noFill/>
          <a:ln w="9525">
            <a:noFill/>
            <a:miter lim="800000"/>
            <a:headEnd/>
            <a:tailEnd/>
          </a:ln>
        </p:spPr>
        <p:txBody>
          <a:bodyPr>
            <a:spAutoFit/>
          </a:bodyPr>
          <a:lstStyle/>
          <a:p>
            <a:pPr algn="ctr"/>
            <a:r>
              <a:rPr lang="en-US" sz="1400" b="1"/>
              <a:t>VMs</a:t>
            </a:r>
          </a:p>
        </p:txBody>
      </p:sp>
      <p:sp>
        <p:nvSpPr>
          <p:cNvPr id="6203" name="TextBox 62"/>
          <p:cNvSpPr txBox="1">
            <a:spLocks noChangeArrowheads="1"/>
          </p:cNvSpPr>
          <p:nvPr/>
        </p:nvSpPr>
        <p:spPr bwMode="auto">
          <a:xfrm>
            <a:off x="4067175" y="4406900"/>
            <a:ext cx="1524000" cy="306388"/>
          </a:xfrm>
          <a:prstGeom prst="rect">
            <a:avLst/>
          </a:prstGeom>
          <a:noFill/>
          <a:ln w="9525">
            <a:noFill/>
            <a:miter lim="800000"/>
            <a:headEnd/>
            <a:tailEnd/>
          </a:ln>
        </p:spPr>
        <p:txBody>
          <a:bodyPr>
            <a:spAutoFit/>
          </a:bodyPr>
          <a:lstStyle/>
          <a:p>
            <a:pPr algn="ctr"/>
            <a:r>
              <a:rPr lang="en-US" sz="1400" b="1"/>
              <a:t>Files + VMs</a:t>
            </a:r>
          </a:p>
        </p:txBody>
      </p:sp>
      <p:sp>
        <p:nvSpPr>
          <p:cNvPr id="6204" name="TextBox 63"/>
          <p:cNvSpPr txBox="1">
            <a:spLocks noChangeArrowheads="1"/>
          </p:cNvSpPr>
          <p:nvPr/>
        </p:nvSpPr>
        <p:spPr bwMode="auto">
          <a:xfrm>
            <a:off x="5819775" y="4406900"/>
            <a:ext cx="1524000" cy="306388"/>
          </a:xfrm>
          <a:prstGeom prst="rect">
            <a:avLst/>
          </a:prstGeom>
          <a:noFill/>
          <a:ln w="9525">
            <a:noFill/>
            <a:miter lim="800000"/>
            <a:headEnd/>
            <a:tailEnd/>
          </a:ln>
        </p:spPr>
        <p:txBody>
          <a:bodyPr>
            <a:spAutoFit/>
          </a:bodyPr>
          <a:lstStyle/>
          <a:p>
            <a:pPr algn="ctr"/>
            <a:r>
              <a:rPr lang="en-US" sz="1400" b="1"/>
              <a:t>Files + VMs</a:t>
            </a:r>
          </a:p>
        </p:txBody>
      </p:sp>
      <p:sp>
        <p:nvSpPr>
          <p:cNvPr id="6205" name="TextBox 64"/>
          <p:cNvSpPr txBox="1">
            <a:spLocks noChangeArrowheads="1"/>
          </p:cNvSpPr>
          <p:nvPr/>
        </p:nvSpPr>
        <p:spPr bwMode="auto">
          <a:xfrm>
            <a:off x="7419975" y="4406900"/>
            <a:ext cx="1524000" cy="306388"/>
          </a:xfrm>
          <a:prstGeom prst="rect">
            <a:avLst/>
          </a:prstGeom>
          <a:noFill/>
          <a:ln w="9525">
            <a:noFill/>
            <a:miter lim="800000"/>
            <a:headEnd/>
            <a:tailEnd/>
          </a:ln>
        </p:spPr>
        <p:txBody>
          <a:bodyPr>
            <a:spAutoFit/>
          </a:bodyPr>
          <a:lstStyle/>
          <a:p>
            <a:pPr algn="ctr"/>
            <a:r>
              <a:rPr lang="en-US" sz="1400" b="1"/>
              <a:t>Files + VMs</a:t>
            </a:r>
          </a:p>
        </p:txBody>
      </p:sp>
      <p:sp>
        <p:nvSpPr>
          <p:cNvPr id="66" name="Left-Right Arrow 65"/>
          <p:cNvSpPr/>
          <p:nvPr/>
        </p:nvSpPr>
        <p:spPr bwMode="auto">
          <a:xfrm>
            <a:off x="0" y="5486400"/>
            <a:ext cx="8839200" cy="609600"/>
          </a:xfrm>
          <a:prstGeom prst="leftRightArrow">
            <a:avLst/>
          </a:prstGeom>
          <a:solidFill>
            <a:schemeClr val="tx2"/>
          </a:solidFill>
          <a:ln w="12700" cap="flat" cmpd="sng" algn="ctr">
            <a:solidFill>
              <a:schemeClr val="tx1"/>
            </a:solidFill>
            <a:prstDash val="solid"/>
            <a:round/>
            <a:headEnd type="none" w="med" len="med"/>
            <a:tailEnd type="none" w="med" len="med"/>
          </a:ln>
          <a:effectLst/>
        </p:spPr>
        <p:txBody>
          <a:bodyPr wrap="none" lIns="0" tIns="0" rIns="0" bIns="0" anchor="ctr"/>
          <a:lstStyle/>
          <a:p>
            <a:pPr algn="ctr">
              <a:defRPr/>
            </a:pPr>
            <a:r>
              <a:rPr lang="en-US" sz="1600" dirty="0" err="1">
                <a:solidFill>
                  <a:schemeClr val="accent3"/>
                </a:solidFill>
                <a:latin typeface="Arial" charset="0"/>
                <a:cs typeface="+mn-cs"/>
              </a:rPr>
              <a:t>Virtuallization</a:t>
            </a:r>
            <a:r>
              <a:rPr lang="en-US" sz="1600" dirty="0">
                <a:solidFill>
                  <a:schemeClr val="accent3"/>
                </a:solidFill>
                <a:latin typeface="Arial" charset="0"/>
                <a:cs typeface="+mn-cs"/>
              </a:rPr>
              <a:t> changes everything – EXCEPT – that different use cases need different tiers</a:t>
            </a:r>
          </a:p>
        </p:txBody>
      </p:sp>
      <p:sp>
        <p:nvSpPr>
          <p:cNvPr id="6209" name="TextBox 68"/>
          <p:cNvSpPr txBox="1">
            <a:spLocks noChangeArrowheads="1"/>
          </p:cNvSpPr>
          <p:nvPr/>
        </p:nvSpPr>
        <p:spPr bwMode="auto">
          <a:xfrm>
            <a:off x="2619375" y="4791075"/>
            <a:ext cx="1524000" cy="307975"/>
          </a:xfrm>
          <a:prstGeom prst="rect">
            <a:avLst/>
          </a:prstGeom>
          <a:noFill/>
          <a:ln w="9525">
            <a:noFill/>
            <a:miter lim="800000"/>
            <a:headEnd/>
            <a:tailEnd/>
          </a:ln>
        </p:spPr>
        <p:txBody>
          <a:bodyPr>
            <a:spAutoFit/>
          </a:bodyPr>
          <a:lstStyle/>
          <a:p>
            <a:pPr algn="ctr"/>
            <a:r>
              <a:rPr lang="en-US" sz="1400" b="1"/>
              <a:t>Self-serve</a:t>
            </a:r>
          </a:p>
        </p:txBody>
      </p:sp>
      <p:sp>
        <p:nvSpPr>
          <p:cNvPr id="6210" name="TextBox 69"/>
          <p:cNvSpPr txBox="1">
            <a:spLocks noChangeArrowheads="1"/>
          </p:cNvSpPr>
          <p:nvPr/>
        </p:nvSpPr>
        <p:spPr bwMode="auto">
          <a:xfrm>
            <a:off x="4067175" y="4794250"/>
            <a:ext cx="1524000" cy="307975"/>
          </a:xfrm>
          <a:prstGeom prst="rect">
            <a:avLst/>
          </a:prstGeom>
          <a:noFill/>
          <a:ln w="9525">
            <a:noFill/>
            <a:miter lim="800000"/>
            <a:headEnd/>
            <a:tailEnd/>
          </a:ln>
        </p:spPr>
        <p:txBody>
          <a:bodyPr>
            <a:spAutoFit/>
          </a:bodyPr>
          <a:lstStyle/>
          <a:p>
            <a:pPr algn="ctr"/>
            <a:r>
              <a:rPr lang="en-US" sz="1400" b="1"/>
              <a:t>None</a:t>
            </a:r>
          </a:p>
        </p:txBody>
      </p:sp>
      <p:sp>
        <p:nvSpPr>
          <p:cNvPr id="6211" name="TextBox 70"/>
          <p:cNvSpPr txBox="1">
            <a:spLocks noChangeArrowheads="1"/>
          </p:cNvSpPr>
          <p:nvPr/>
        </p:nvSpPr>
        <p:spPr bwMode="auto">
          <a:xfrm>
            <a:off x="5819775" y="4794250"/>
            <a:ext cx="1524000" cy="307975"/>
          </a:xfrm>
          <a:prstGeom prst="rect">
            <a:avLst/>
          </a:prstGeom>
          <a:noFill/>
          <a:ln w="9525">
            <a:noFill/>
            <a:miter lim="800000"/>
            <a:headEnd/>
            <a:tailEnd/>
          </a:ln>
        </p:spPr>
        <p:txBody>
          <a:bodyPr>
            <a:spAutoFit/>
          </a:bodyPr>
          <a:lstStyle/>
          <a:p>
            <a:pPr algn="ctr"/>
            <a:r>
              <a:rPr lang="en-US" sz="1400" b="1"/>
              <a:t>Best Practices</a:t>
            </a:r>
          </a:p>
        </p:txBody>
      </p:sp>
      <p:sp>
        <p:nvSpPr>
          <p:cNvPr id="6212" name="TextBox 71"/>
          <p:cNvSpPr txBox="1">
            <a:spLocks noChangeArrowheads="1"/>
          </p:cNvSpPr>
          <p:nvPr/>
        </p:nvSpPr>
        <p:spPr bwMode="auto">
          <a:xfrm>
            <a:off x="7419975" y="4794250"/>
            <a:ext cx="1524000" cy="307975"/>
          </a:xfrm>
          <a:prstGeom prst="rect">
            <a:avLst/>
          </a:prstGeom>
          <a:noFill/>
          <a:ln w="9525">
            <a:noFill/>
            <a:miter lim="800000"/>
            <a:headEnd/>
            <a:tailEnd/>
          </a:ln>
        </p:spPr>
        <p:txBody>
          <a:bodyPr>
            <a:spAutoFit/>
          </a:bodyPr>
          <a:lstStyle/>
          <a:p>
            <a:pPr algn="ctr"/>
            <a:r>
              <a:rPr lang="en-US" sz="1400" b="1"/>
              <a:t>QoS - Always</a:t>
            </a:r>
          </a:p>
        </p:txBody>
      </p:sp>
      <p:pic>
        <p:nvPicPr>
          <p:cNvPr id="69" name="Picture 68"/>
          <p:cNvPicPr>
            <a:picLocks noChangeAspect="1"/>
          </p:cNvPicPr>
          <p:nvPr/>
        </p:nvPicPr>
        <p:blipFill>
          <a:blip r:embed="rId9" cstate="print">
            <a:extLst>
              <a:ext uri="{28A0092B-C50C-407E-A947-70E740481C1C}">
                <a14:useLocalDpi xmlns:a14="http://schemas.microsoft.com/office/drawing/2010/main" xmlns=""/>
              </a:ext>
            </a:extLst>
          </a:blip>
          <a:stretch>
            <a:fillRect/>
          </a:stretch>
        </p:blipFill>
        <p:spPr>
          <a:xfrm>
            <a:off x="7461665" y="855211"/>
            <a:ext cx="1729960" cy="172849"/>
          </a:xfrm>
          <a:prstGeom prst="rect">
            <a:avLst/>
          </a:prstGeom>
        </p:spPr>
      </p:pic>
      <p:pic>
        <p:nvPicPr>
          <p:cNvPr id="71" name="Picture 8" descr="laptop"/>
          <p:cNvPicPr>
            <a:picLocks noChangeAspect="1" noChangeArrowheads="1"/>
          </p:cNvPicPr>
          <p:nvPr/>
        </p:nvPicPr>
        <p:blipFill>
          <a:blip r:embed="rId10" cstate="print"/>
          <a:srcRect/>
          <a:stretch>
            <a:fillRect/>
          </a:stretch>
        </p:blipFill>
        <p:spPr bwMode="auto">
          <a:xfrm>
            <a:off x="1706563" y="1247775"/>
            <a:ext cx="612775" cy="547688"/>
          </a:xfrm>
          <a:prstGeom prst="rect">
            <a:avLst/>
          </a:prstGeom>
          <a:noFill/>
          <a:ln w="9525">
            <a:noFill/>
            <a:miter lim="800000"/>
            <a:headEnd/>
            <a:tailEnd/>
          </a:ln>
        </p:spPr>
      </p:pic>
      <p:pic>
        <p:nvPicPr>
          <p:cNvPr id="72" name="Picture 9" descr="THINCLIENT"/>
          <p:cNvPicPr>
            <a:picLocks noChangeAspect="1" noChangeArrowheads="1"/>
          </p:cNvPicPr>
          <p:nvPr/>
        </p:nvPicPr>
        <p:blipFill>
          <a:blip r:embed="rId11" cstate="print"/>
          <a:srcRect/>
          <a:stretch>
            <a:fillRect/>
          </a:stretch>
        </p:blipFill>
        <p:spPr bwMode="auto">
          <a:xfrm>
            <a:off x="947738" y="1262063"/>
            <a:ext cx="790575" cy="600075"/>
          </a:xfrm>
          <a:prstGeom prst="rect">
            <a:avLst/>
          </a:prstGeom>
          <a:noFill/>
          <a:ln w="9525">
            <a:noFill/>
            <a:miter lim="800000"/>
            <a:headEnd/>
            <a:tailEnd/>
          </a:ln>
        </p:spPr>
      </p:pic>
      <p:pic>
        <p:nvPicPr>
          <p:cNvPr id="73" name="Picture 30"/>
          <p:cNvPicPr>
            <a:picLocks noChangeAspect="1" noChangeArrowheads="1"/>
          </p:cNvPicPr>
          <p:nvPr/>
        </p:nvPicPr>
        <p:blipFill>
          <a:blip r:embed="rId12" cstate="print"/>
          <a:srcRect/>
          <a:stretch>
            <a:fillRect/>
          </a:stretch>
        </p:blipFill>
        <p:spPr bwMode="auto">
          <a:xfrm>
            <a:off x="2395538" y="1252538"/>
            <a:ext cx="300037" cy="501650"/>
          </a:xfrm>
          <a:prstGeom prst="rect">
            <a:avLst/>
          </a:prstGeom>
          <a:noFill/>
          <a:ln w="12700" algn="ctr">
            <a:noFill/>
            <a:miter lim="800000"/>
            <a:headEnd/>
            <a:tailEnd/>
          </a:ln>
        </p:spPr>
      </p:pic>
      <p:sp>
        <p:nvSpPr>
          <p:cNvPr id="74" name="TextBox 6"/>
          <p:cNvSpPr txBox="1">
            <a:spLocks noChangeArrowheads="1"/>
          </p:cNvSpPr>
          <p:nvPr/>
        </p:nvSpPr>
        <p:spPr bwMode="auto">
          <a:xfrm>
            <a:off x="1019175" y="1930400"/>
            <a:ext cx="1524000" cy="307975"/>
          </a:xfrm>
          <a:prstGeom prst="rect">
            <a:avLst/>
          </a:prstGeom>
          <a:noFill/>
          <a:ln w="9525">
            <a:noFill/>
            <a:miter lim="800000"/>
            <a:headEnd/>
            <a:tailEnd/>
          </a:ln>
        </p:spPr>
        <p:txBody>
          <a:bodyPr>
            <a:spAutoFit/>
          </a:bodyPr>
          <a:lstStyle/>
          <a:p>
            <a:pPr algn="ctr"/>
            <a:r>
              <a:rPr lang="en-US" sz="1400" b="1"/>
              <a:t>Clients</a:t>
            </a:r>
          </a:p>
        </p:txBody>
      </p:sp>
      <p:sp>
        <p:nvSpPr>
          <p:cNvPr id="75" name="TextBox 23"/>
          <p:cNvSpPr txBox="1">
            <a:spLocks noChangeArrowheads="1"/>
          </p:cNvSpPr>
          <p:nvPr/>
        </p:nvSpPr>
        <p:spPr bwMode="auto">
          <a:xfrm>
            <a:off x="-47625" y="3946525"/>
            <a:ext cx="1524000" cy="307975"/>
          </a:xfrm>
          <a:prstGeom prst="rect">
            <a:avLst/>
          </a:prstGeom>
          <a:noFill/>
          <a:ln w="9525">
            <a:noFill/>
            <a:miter lim="800000"/>
            <a:headEnd/>
            <a:tailEnd/>
          </a:ln>
        </p:spPr>
        <p:txBody>
          <a:bodyPr>
            <a:spAutoFit/>
          </a:bodyPr>
          <a:lstStyle/>
          <a:p>
            <a:r>
              <a:rPr lang="en-US" sz="1400" b="1" dirty="0"/>
              <a:t>Cost/VM</a:t>
            </a:r>
          </a:p>
        </p:txBody>
      </p:sp>
      <p:sp>
        <p:nvSpPr>
          <p:cNvPr id="76" name="TextBox 24"/>
          <p:cNvSpPr txBox="1">
            <a:spLocks noChangeArrowheads="1"/>
          </p:cNvSpPr>
          <p:nvPr/>
        </p:nvSpPr>
        <p:spPr bwMode="auto">
          <a:xfrm>
            <a:off x="-47625" y="2160588"/>
            <a:ext cx="1524000" cy="523875"/>
          </a:xfrm>
          <a:prstGeom prst="rect">
            <a:avLst/>
          </a:prstGeom>
          <a:noFill/>
          <a:ln w="9525">
            <a:noFill/>
            <a:miter lim="800000"/>
            <a:headEnd/>
            <a:tailEnd/>
          </a:ln>
        </p:spPr>
        <p:txBody>
          <a:bodyPr>
            <a:spAutoFit/>
          </a:bodyPr>
          <a:lstStyle/>
          <a:p>
            <a:r>
              <a:rPr lang="en-US" sz="1400" b="1" dirty="0"/>
              <a:t>Local Availability</a:t>
            </a:r>
          </a:p>
        </p:txBody>
      </p:sp>
      <p:sp>
        <p:nvSpPr>
          <p:cNvPr id="77" name="TextBox 25"/>
          <p:cNvSpPr txBox="1">
            <a:spLocks noChangeArrowheads="1"/>
          </p:cNvSpPr>
          <p:nvPr/>
        </p:nvSpPr>
        <p:spPr bwMode="auto">
          <a:xfrm>
            <a:off x="-47625" y="2693988"/>
            <a:ext cx="1524000" cy="307975"/>
          </a:xfrm>
          <a:prstGeom prst="rect">
            <a:avLst/>
          </a:prstGeom>
          <a:noFill/>
          <a:ln w="9525">
            <a:noFill/>
            <a:miter lim="800000"/>
            <a:headEnd/>
            <a:tailEnd/>
          </a:ln>
        </p:spPr>
        <p:txBody>
          <a:bodyPr>
            <a:spAutoFit/>
          </a:bodyPr>
          <a:lstStyle/>
          <a:p>
            <a:r>
              <a:rPr lang="en-US" sz="1400" b="1" dirty="0"/>
              <a:t>Scalability</a:t>
            </a:r>
          </a:p>
        </p:txBody>
      </p:sp>
      <p:sp>
        <p:nvSpPr>
          <p:cNvPr id="78" name="TextBox 26"/>
          <p:cNvSpPr txBox="1">
            <a:spLocks noChangeArrowheads="1"/>
          </p:cNvSpPr>
          <p:nvPr/>
        </p:nvSpPr>
        <p:spPr bwMode="auto">
          <a:xfrm>
            <a:off x="-57150" y="3467100"/>
            <a:ext cx="1676400" cy="522288"/>
          </a:xfrm>
          <a:prstGeom prst="rect">
            <a:avLst/>
          </a:prstGeom>
          <a:noFill/>
          <a:ln w="9525">
            <a:noFill/>
            <a:miter lim="800000"/>
            <a:headEnd/>
            <a:tailEnd/>
          </a:ln>
        </p:spPr>
        <p:txBody>
          <a:bodyPr>
            <a:spAutoFit/>
          </a:bodyPr>
          <a:lstStyle/>
          <a:p>
            <a:r>
              <a:rPr lang="en-US" sz="1400" b="1" dirty="0"/>
              <a:t>Disaster Recovery</a:t>
            </a:r>
          </a:p>
        </p:txBody>
      </p:sp>
      <p:sp>
        <p:nvSpPr>
          <p:cNvPr id="79" name="TextBox 27"/>
          <p:cNvSpPr txBox="1">
            <a:spLocks noChangeArrowheads="1"/>
          </p:cNvSpPr>
          <p:nvPr/>
        </p:nvSpPr>
        <p:spPr bwMode="auto">
          <a:xfrm>
            <a:off x="-57150" y="4340225"/>
            <a:ext cx="1524000" cy="306388"/>
          </a:xfrm>
          <a:prstGeom prst="rect">
            <a:avLst/>
          </a:prstGeom>
          <a:noFill/>
          <a:ln w="9525">
            <a:noFill/>
            <a:miter lim="800000"/>
            <a:headEnd/>
            <a:tailEnd/>
          </a:ln>
        </p:spPr>
        <p:txBody>
          <a:bodyPr>
            <a:spAutoFit/>
          </a:bodyPr>
          <a:lstStyle/>
          <a:p>
            <a:r>
              <a:rPr lang="en-US" sz="1400" b="1" dirty="0"/>
              <a:t>Restore Need</a:t>
            </a:r>
          </a:p>
        </p:txBody>
      </p:sp>
      <p:sp>
        <p:nvSpPr>
          <p:cNvPr id="80" name="TextBox 28"/>
          <p:cNvSpPr txBox="1">
            <a:spLocks noChangeArrowheads="1"/>
          </p:cNvSpPr>
          <p:nvPr/>
        </p:nvSpPr>
        <p:spPr bwMode="auto">
          <a:xfrm>
            <a:off x="-66675" y="2998788"/>
            <a:ext cx="1524000" cy="523875"/>
          </a:xfrm>
          <a:prstGeom prst="rect">
            <a:avLst/>
          </a:prstGeom>
          <a:noFill/>
          <a:ln w="9525">
            <a:noFill/>
            <a:miter lim="800000"/>
            <a:headEnd/>
            <a:tailEnd/>
          </a:ln>
        </p:spPr>
        <p:txBody>
          <a:bodyPr>
            <a:spAutoFit/>
          </a:bodyPr>
          <a:lstStyle/>
          <a:p>
            <a:r>
              <a:rPr lang="en-US" sz="1400" b="1" dirty="0"/>
              <a:t>Performance Consistency</a:t>
            </a:r>
          </a:p>
        </p:txBody>
      </p:sp>
      <p:cxnSp>
        <p:nvCxnSpPr>
          <p:cNvPr id="81" name="Straight Connector 30"/>
          <p:cNvCxnSpPr>
            <a:cxnSpLocks noChangeShapeType="1"/>
          </p:cNvCxnSpPr>
          <p:nvPr/>
        </p:nvCxnSpPr>
        <p:spPr bwMode="auto">
          <a:xfrm rot="5400000">
            <a:off x="1134269" y="3494881"/>
            <a:ext cx="3124200" cy="1588"/>
          </a:xfrm>
          <a:prstGeom prst="line">
            <a:avLst/>
          </a:prstGeom>
          <a:noFill/>
          <a:ln w="38100" algn="ctr">
            <a:solidFill>
              <a:schemeClr val="tx2"/>
            </a:solidFill>
            <a:round/>
            <a:headEnd/>
            <a:tailEnd/>
          </a:ln>
        </p:spPr>
      </p:cxnSp>
      <p:sp>
        <p:nvSpPr>
          <p:cNvPr id="82" name="TextBox 35"/>
          <p:cNvSpPr txBox="1">
            <a:spLocks noChangeArrowheads="1"/>
          </p:cNvSpPr>
          <p:nvPr/>
        </p:nvSpPr>
        <p:spPr bwMode="auto">
          <a:xfrm>
            <a:off x="1095375" y="2235200"/>
            <a:ext cx="1524000" cy="306388"/>
          </a:xfrm>
          <a:prstGeom prst="rect">
            <a:avLst/>
          </a:prstGeom>
          <a:noFill/>
          <a:ln w="9525">
            <a:noFill/>
            <a:miter lim="800000"/>
            <a:headEnd/>
            <a:tailEnd/>
          </a:ln>
        </p:spPr>
        <p:txBody>
          <a:bodyPr>
            <a:spAutoFit/>
          </a:bodyPr>
          <a:lstStyle/>
          <a:p>
            <a:pPr algn="ctr"/>
            <a:r>
              <a:rPr lang="en-US" sz="1400" b="1">
                <a:solidFill>
                  <a:srgbClr val="FF0000"/>
                </a:solidFill>
              </a:rPr>
              <a:t>High</a:t>
            </a:r>
          </a:p>
        </p:txBody>
      </p:sp>
      <p:sp>
        <p:nvSpPr>
          <p:cNvPr id="83" name="TextBox 40"/>
          <p:cNvSpPr txBox="1">
            <a:spLocks noChangeArrowheads="1"/>
          </p:cNvSpPr>
          <p:nvPr/>
        </p:nvSpPr>
        <p:spPr bwMode="auto">
          <a:xfrm>
            <a:off x="1095375" y="2693988"/>
            <a:ext cx="1524000" cy="307975"/>
          </a:xfrm>
          <a:prstGeom prst="rect">
            <a:avLst/>
          </a:prstGeom>
          <a:noFill/>
          <a:ln w="9525">
            <a:noFill/>
            <a:miter lim="800000"/>
            <a:headEnd/>
            <a:tailEnd/>
          </a:ln>
        </p:spPr>
        <p:txBody>
          <a:bodyPr>
            <a:spAutoFit/>
          </a:bodyPr>
          <a:lstStyle/>
          <a:p>
            <a:pPr algn="ctr"/>
            <a:r>
              <a:rPr lang="en-US" sz="1400" b="1">
                <a:solidFill>
                  <a:srgbClr val="FF0000"/>
                </a:solidFill>
              </a:rPr>
              <a:t>High</a:t>
            </a:r>
          </a:p>
        </p:txBody>
      </p:sp>
      <p:sp>
        <p:nvSpPr>
          <p:cNvPr id="84" name="TextBox 45"/>
          <p:cNvSpPr txBox="1">
            <a:spLocks noChangeArrowheads="1"/>
          </p:cNvSpPr>
          <p:nvPr/>
        </p:nvSpPr>
        <p:spPr bwMode="auto">
          <a:xfrm>
            <a:off x="1095375" y="3146425"/>
            <a:ext cx="1524000" cy="307975"/>
          </a:xfrm>
          <a:prstGeom prst="rect">
            <a:avLst/>
          </a:prstGeom>
          <a:noFill/>
          <a:ln w="9525">
            <a:noFill/>
            <a:miter lim="800000"/>
            <a:headEnd/>
            <a:tailEnd/>
          </a:ln>
        </p:spPr>
        <p:txBody>
          <a:bodyPr>
            <a:spAutoFit/>
          </a:bodyPr>
          <a:lstStyle/>
          <a:p>
            <a:pPr algn="ctr"/>
            <a:r>
              <a:rPr lang="en-US" sz="1400" b="1">
                <a:solidFill>
                  <a:srgbClr val="FF0000"/>
                </a:solidFill>
              </a:rPr>
              <a:t>High</a:t>
            </a:r>
          </a:p>
        </p:txBody>
      </p:sp>
      <p:sp>
        <p:nvSpPr>
          <p:cNvPr id="85" name="TextBox 50"/>
          <p:cNvSpPr txBox="1">
            <a:spLocks noChangeArrowheads="1"/>
          </p:cNvSpPr>
          <p:nvPr/>
        </p:nvSpPr>
        <p:spPr bwMode="auto">
          <a:xfrm>
            <a:off x="1095375" y="3527425"/>
            <a:ext cx="1524000" cy="307975"/>
          </a:xfrm>
          <a:prstGeom prst="rect">
            <a:avLst/>
          </a:prstGeom>
          <a:noFill/>
          <a:ln w="9525">
            <a:noFill/>
            <a:miter lim="800000"/>
            <a:headEnd/>
            <a:tailEnd/>
          </a:ln>
        </p:spPr>
        <p:txBody>
          <a:bodyPr>
            <a:spAutoFit/>
          </a:bodyPr>
          <a:lstStyle/>
          <a:p>
            <a:pPr algn="ctr"/>
            <a:r>
              <a:rPr lang="en-US" sz="1400" b="1">
                <a:solidFill>
                  <a:srgbClr val="FF0000"/>
                </a:solidFill>
              </a:rPr>
              <a:t>High</a:t>
            </a:r>
          </a:p>
        </p:txBody>
      </p:sp>
      <p:sp>
        <p:nvSpPr>
          <p:cNvPr id="86" name="TextBox 55"/>
          <p:cNvSpPr txBox="1">
            <a:spLocks noChangeArrowheads="1"/>
          </p:cNvSpPr>
          <p:nvPr/>
        </p:nvSpPr>
        <p:spPr bwMode="auto">
          <a:xfrm>
            <a:off x="1095375" y="3913188"/>
            <a:ext cx="1524000" cy="307975"/>
          </a:xfrm>
          <a:prstGeom prst="rect">
            <a:avLst/>
          </a:prstGeom>
          <a:noFill/>
          <a:ln w="9525">
            <a:noFill/>
            <a:miter lim="800000"/>
            <a:headEnd/>
            <a:tailEnd/>
          </a:ln>
        </p:spPr>
        <p:txBody>
          <a:bodyPr>
            <a:spAutoFit/>
          </a:bodyPr>
          <a:lstStyle/>
          <a:p>
            <a:pPr algn="ctr"/>
            <a:r>
              <a:rPr lang="en-US" sz="1400" b="1">
                <a:solidFill>
                  <a:srgbClr val="00B050"/>
                </a:solidFill>
              </a:rPr>
              <a:t>Low</a:t>
            </a:r>
          </a:p>
        </p:txBody>
      </p:sp>
      <p:sp>
        <p:nvSpPr>
          <p:cNvPr id="87" name="TextBox 60"/>
          <p:cNvSpPr txBox="1">
            <a:spLocks noChangeArrowheads="1"/>
          </p:cNvSpPr>
          <p:nvPr/>
        </p:nvSpPr>
        <p:spPr bwMode="auto">
          <a:xfrm>
            <a:off x="1095375" y="4365625"/>
            <a:ext cx="1524000" cy="307975"/>
          </a:xfrm>
          <a:prstGeom prst="rect">
            <a:avLst/>
          </a:prstGeom>
          <a:noFill/>
          <a:ln w="9525">
            <a:noFill/>
            <a:miter lim="800000"/>
            <a:headEnd/>
            <a:tailEnd/>
          </a:ln>
        </p:spPr>
        <p:txBody>
          <a:bodyPr>
            <a:spAutoFit/>
          </a:bodyPr>
          <a:lstStyle/>
          <a:p>
            <a:pPr algn="ctr"/>
            <a:r>
              <a:rPr lang="en-US" sz="1400" b="1"/>
              <a:t>Files</a:t>
            </a:r>
          </a:p>
        </p:txBody>
      </p:sp>
      <p:sp>
        <p:nvSpPr>
          <p:cNvPr id="88" name="TextBox 66"/>
          <p:cNvSpPr txBox="1">
            <a:spLocks noChangeArrowheads="1"/>
          </p:cNvSpPr>
          <p:nvPr/>
        </p:nvSpPr>
        <p:spPr bwMode="auto">
          <a:xfrm>
            <a:off x="-76200" y="4756150"/>
            <a:ext cx="1524000" cy="307975"/>
          </a:xfrm>
          <a:prstGeom prst="rect">
            <a:avLst/>
          </a:prstGeom>
          <a:noFill/>
          <a:ln w="9525">
            <a:noFill/>
            <a:miter lim="800000"/>
            <a:headEnd/>
            <a:tailEnd/>
          </a:ln>
        </p:spPr>
        <p:txBody>
          <a:bodyPr>
            <a:spAutoFit/>
          </a:bodyPr>
          <a:lstStyle/>
          <a:p>
            <a:r>
              <a:rPr lang="en-US" sz="1400" b="1" dirty="0"/>
              <a:t>Special need</a:t>
            </a:r>
          </a:p>
        </p:txBody>
      </p:sp>
      <p:sp>
        <p:nvSpPr>
          <p:cNvPr id="89" name="TextBox 67"/>
          <p:cNvSpPr txBox="1">
            <a:spLocks noChangeArrowheads="1"/>
          </p:cNvSpPr>
          <p:nvPr/>
        </p:nvSpPr>
        <p:spPr bwMode="auto">
          <a:xfrm>
            <a:off x="1247775" y="4752975"/>
            <a:ext cx="1524000" cy="307975"/>
          </a:xfrm>
          <a:prstGeom prst="rect">
            <a:avLst/>
          </a:prstGeom>
          <a:noFill/>
          <a:ln w="9525">
            <a:noFill/>
            <a:miter lim="800000"/>
            <a:headEnd/>
            <a:tailEnd/>
          </a:ln>
        </p:spPr>
        <p:txBody>
          <a:bodyPr>
            <a:spAutoFit/>
          </a:bodyPr>
          <a:lstStyle/>
          <a:p>
            <a:pPr algn="ctr"/>
            <a:r>
              <a:rPr lang="en-US" sz="1400" b="1"/>
              <a:t>Composition</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5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a:xfrm>
            <a:off x="250438" y="382075"/>
            <a:ext cx="8777287" cy="616187"/>
          </a:xfrm>
        </p:spPr>
        <p:txBody>
          <a:bodyPr/>
          <a:lstStyle/>
          <a:p>
            <a:r>
              <a:rPr lang="ru-RU" sz="3200" dirty="0" smtClean="0"/>
              <a:t>Направления хранения</a:t>
            </a:r>
            <a:r>
              <a:rPr lang="en-US" sz="3200" dirty="0" smtClean="0"/>
              <a:t>– </a:t>
            </a:r>
            <a:r>
              <a:rPr lang="ru-RU" dirty="0" smtClean="0"/>
              <a:t>измерения </a:t>
            </a:r>
            <a:r>
              <a:rPr lang="ru-RU" dirty="0" err="1" smtClean="0"/>
              <a:t>еффективности</a:t>
            </a:r>
            <a:endParaRPr lang="en-US" sz="3200" dirty="0" smtClean="0"/>
          </a:p>
        </p:txBody>
      </p:sp>
      <p:cxnSp>
        <p:nvCxnSpPr>
          <p:cNvPr id="8" name="Straight Arrow Connector 7"/>
          <p:cNvCxnSpPr/>
          <p:nvPr/>
        </p:nvCxnSpPr>
        <p:spPr bwMode="auto">
          <a:xfrm rot="5400000" flipH="1" flipV="1">
            <a:off x="3173413" y="2744788"/>
            <a:ext cx="2816225" cy="3175"/>
          </a:xfrm>
          <a:prstGeom prst="straightConnector1">
            <a:avLst/>
          </a:prstGeom>
          <a:ln w="76200">
            <a:solidFill>
              <a:schemeClr val="tx2"/>
            </a:solidFill>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bwMode="auto">
          <a:xfrm rot="19800000" flipH="1" flipV="1">
            <a:off x="2014538" y="4838701"/>
            <a:ext cx="2747962" cy="3175"/>
          </a:xfrm>
          <a:prstGeom prst="straightConnector1">
            <a:avLst/>
          </a:prstGeom>
          <a:ln w="76200">
            <a:solidFill>
              <a:srgbClr val="7A000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bwMode="auto">
          <a:xfrm rot="12600000" flipH="1" flipV="1">
            <a:off x="4381500" y="4838701"/>
            <a:ext cx="2747963" cy="3175"/>
          </a:xfrm>
          <a:prstGeom prst="straightConnector1">
            <a:avLst/>
          </a:prstGeom>
          <a:ln w="76200">
            <a:solidFill>
              <a:srgbClr val="354E16"/>
            </a:solidFill>
            <a:tailEnd type="triangle"/>
          </a:ln>
        </p:spPr>
        <p:style>
          <a:lnRef idx="1">
            <a:schemeClr val="accent1"/>
          </a:lnRef>
          <a:fillRef idx="0">
            <a:schemeClr val="accent1"/>
          </a:fillRef>
          <a:effectRef idx="0">
            <a:schemeClr val="accent1"/>
          </a:effectRef>
          <a:fontRef idx="minor">
            <a:schemeClr val="tx1"/>
          </a:fontRef>
        </p:style>
      </p:cxnSp>
      <p:grpSp>
        <p:nvGrpSpPr>
          <p:cNvPr id="2" name="Group 43"/>
          <p:cNvGrpSpPr>
            <a:grpSpLocks/>
          </p:cNvGrpSpPr>
          <p:nvPr/>
        </p:nvGrpSpPr>
        <p:grpSpPr bwMode="auto">
          <a:xfrm>
            <a:off x="4402138" y="3941763"/>
            <a:ext cx="354012" cy="430213"/>
            <a:chOff x="4402264" y="4503544"/>
            <a:chExt cx="353429" cy="429844"/>
          </a:xfrm>
        </p:grpSpPr>
        <p:sp>
          <p:nvSpPr>
            <p:cNvPr id="33828" name="Oval 15"/>
            <p:cNvSpPr>
              <a:spLocks noChangeArrowheads="1"/>
            </p:cNvSpPr>
            <p:nvPr/>
          </p:nvSpPr>
          <p:spPr bwMode="auto">
            <a:xfrm>
              <a:off x="4498538" y="4642826"/>
              <a:ext cx="149254" cy="149247"/>
            </a:xfrm>
            <a:prstGeom prst="ellipse">
              <a:avLst/>
            </a:prstGeom>
            <a:solidFill>
              <a:schemeClr val="tx2"/>
            </a:solidFill>
            <a:ln w="12700" algn="ctr">
              <a:solidFill>
                <a:schemeClr val="tx1"/>
              </a:solidFill>
              <a:round/>
              <a:headEnd/>
              <a:tailEnd/>
            </a:ln>
          </p:spPr>
          <p:txBody>
            <a:bodyPr wrap="none" lIns="0" tIns="0" rIns="0" bIns="0" anchor="ctr"/>
            <a:lstStyle/>
            <a:p>
              <a:pPr algn="ctr"/>
              <a:endParaRPr lang="en-US"/>
            </a:p>
          </p:txBody>
        </p:sp>
        <p:cxnSp>
          <p:nvCxnSpPr>
            <p:cNvPr id="33829" name="Straight Connector 17"/>
            <p:cNvCxnSpPr>
              <a:cxnSpLocks noChangeShapeType="1"/>
            </p:cNvCxnSpPr>
            <p:nvPr/>
          </p:nvCxnSpPr>
          <p:spPr bwMode="auto">
            <a:xfrm>
              <a:off x="4606439" y="4503544"/>
              <a:ext cx="149254" cy="99498"/>
            </a:xfrm>
            <a:prstGeom prst="line">
              <a:avLst/>
            </a:prstGeom>
            <a:noFill/>
            <a:ln w="28575" algn="ctr">
              <a:solidFill>
                <a:schemeClr val="tx2"/>
              </a:solidFill>
              <a:round/>
              <a:headEnd/>
              <a:tailEnd/>
            </a:ln>
            <a:extLst>
              <a:ext uri="{909E8E84-426E-40DD-AFC4-6F175D3DCCD1}">
                <a14:hiddenFill xmlns="" xmlns:a14="http://schemas.microsoft.com/office/drawing/2010/main">
                  <a:noFill/>
                </a14:hiddenFill>
              </a:ext>
            </a:extLst>
          </p:spPr>
        </p:cxnSp>
        <p:cxnSp>
          <p:nvCxnSpPr>
            <p:cNvPr id="33830" name="Straight Connector 18"/>
            <p:cNvCxnSpPr>
              <a:cxnSpLocks noChangeShapeType="1"/>
            </p:cNvCxnSpPr>
            <p:nvPr/>
          </p:nvCxnSpPr>
          <p:spPr bwMode="auto">
            <a:xfrm flipV="1">
              <a:off x="4406601" y="4503544"/>
              <a:ext cx="149254" cy="99498"/>
            </a:xfrm>
            <a:prstGeom prst="line">
              <a:avLst/>
            </a:prstGeom>
            <a:noFill/>
            <a:ln w="28575" algn="ctr">
              <a:solidFill>
                <a:schemeClr val="tx2"/>
              </a:solidFill>
              <a:round/>
              <a:headEnd/>
              <a:tailEnd/>
            </a:ln>
            <a:extLst>
              <a:ext uri="{909E8E84-426E-40DD-AFC4-6F175D3DCCD1}">
                <a14:hiddenFill xmlns="" xmlns:a14="http://schemas.microsoft.com/office/drawing/2010/main">
                  <a:noFill/>
                </a14:hiddenFill>
              </a:ext>
            </a:extLst>
          </p:spPr>
        </p:cxnSp>
        <p:cxnSp>
          <p:nvCxnSpPr>
            <p:cNvPr id="33831" name="Straight Connector 21"/>
            <p:cNvCxnSpPr>
              <a:cxnSpLocks noChangeShapeType="1"/>
            </p:cNvCxnSpPr>
            <p:nvPr/>
          </p:nvCxnSpPr>
          <p:spPr bwMode="auto">
            <a:xfrm>
              <a:off x="4435670" y="4833890"/>
              <a:ext cx="149254" cy="99498"/>
            </a:xfrm>
            <a:prstGeom prst="line">
              <a:avLst/>
            </a:prstGeom>
            <a:noFill/>
            <a:ln w="28575" algn="ctr">
              <a:solidFill>
                <a:srgbClr val="7A0000"/>
              </a:solidFill>
              <a:round/>
              <a:headEnd/>
              <a:tailEnd/>
            </a:ln>
            <a:extLst>
              <a:ext uri="{909E8E84-426E-40DD-AFC4-6F175D3DCCD1}">
                <a14:hiddenFill xmlns="" xmlns:a14="http://schemas.microsoft.com/office/drawing/2010/main">
                  <a:noFill/>
                </a14:hiddenFill>
              </a:ext>
            </a:extLst>
          </p:spPr>
        </p:cxnSp>
        <p:cxnSp>
          <p:nvCxnSpPr>
            <p:cNvPr id="33832" name="Straight Connector 22"/>
            <p:cNvCxnSpPr>
              <a:cxnSpLocks noChangeShapeType="1"/>
            </p:cNvCxnSpPr>
            <p:nvPr/>
          </p:nvCxnSpPr>
          <p:spPr bwMode="auto">
            <a:xfrm flipV="1">
              <a:off x="4573758" y="4833890"/>
              <a:ext cx="149254" cy="99498"/>
            </a:xfrm>
            <a:prstGeom prst="line">
              <a:avLst/>
            </a:prstGeom>
            <a:noFill/>
            <a:ln w="28575" algn="ctr">
              <a:solidFill>
                <a:srgbClr val="354E16"/>
              </a:solidFill>
              <a:round/>
              <a:headEnd/>
              <a:tailEnd/>
            </a:ln>
            <a:extLst>
              <a:ext uri="{909E8E84-426E-40DD-AFC4-6F175D3DCCD1}">
                <a14:hiddenFill xmlns="" xmlns:a14="http://schemas.microsoft.com/office/drawing/2010/main">
                  <a:noFill/>
                </a14:hiddenFill>
              </a:ext>
            </a:extLst>
          </p:spPr>
        </p:cxnSp>
        <p:cxnSp>
          <p:nvCxnSpPr>
            <p:cNvPr id="33833" name="Straight Connector 30"/>
            <p:cNvCxnSpPr>
              <a:cxnSpLocks noChangeShapeType="1"/>
            </p:cNvCxnSpPr>
            <p:nvPr/>
          </p:nvCxnSpPr>
          <p:spPr bwMode="auto">
            <a:xfrm rot="5400000">
              <a:off x="4651023" y="4692577"/>
              <a:ext cx="198997" cy="0"/>
            </a:xfrm>
            <a:prstGeom prst="line">
              <a:avLst/>
            </a:prstGeom>
            <a:noFill/>
            <a:ln w="28575" algn="ctr">
              <a:solidFill>
                <a:srgbClr val="354E16"/>
              </a:solidFill>
              <a:round/>
              <a:headEnd/>
              <a:tailEnd/>
            </a:ln>
            <a:extLst>
              <a:ext uri="{909E8E84-426E-40DD-AFC4-6F175D3DCCD1}">
                <a14:hiddenFill xmlns="" xmlns:a14="http://schemas.microsoft.com/office/drawing/2010/main">
                  <a:noFill/>
                </a14:hiddenFill>
              </a:ext>
            </a:extLst>
          </p:spPr>
        </p:cxnSp>
        <p:cxnSp>
          <p:nvCxnSpPr>
            <p:cNvPr id="33834" name="Straight Connector 32"/>
            <p:cNvCxnSpPr>
              <a:cxnSpLocks noChangeShapeType="1"/>
            </p:cNvCxnSpPr>
            <p:nvPr/>
          </p:nvCxnSpPr>
          <p:spPr bwMode="auto">
            <a:xfrm rot="5400000">
              <a:off x="4302765" y="4692577"/>
              <a:ext cx="198997" cy="0"/>
            </a:xfrm>
            <a:prstGeom prst="line">
              <a:avLst/>
            </a:prstGeom>
            <a:noFill/>
            <a:ln w="28575" algn="ctr">
              <a:solidFill>
                <a:srgbClr val="7A0000"/>
              </a:solidFill>
              <a:round/>
              <a:headEnd/>
              <a:tailEnd/>
            </a:ln>
            <a:extLst>
              <a:ext uri="{909E8E84-426E-40DD-AFC4-6F175D3DCCD1}">
                <a14:hiddenFill xmlns="" xmlns:a14="http://schemas.microsoft.com/office/drawing/2010/main">
                  <a:noFill/>
                </a14:hiddenFill>
              </a:ext>
            </a:extLst>
          </p:spPr>
        </p:cxnSp>
      </p:grpSp>
      <p:sp>
        <p:nvSpPr>
          <p:cNvPr id="34" name="Rectangle 33"/>
          <p:cNvSpPr/>
          <p:nvPr/>
        </p:nvSpPr>
        <p:spPr>
          <a:xfrm>
            <a:off x="3248025" y="831835"/>
            <a:ext cx="2686050" cy="400091"/>
          </a:xfrm>
          <a:prstGeom prst="rect">
            <a:avLst/>
          </a:prstGeom>
          <a:noFill/>
        </p:spPr>
        <p:txBody>
          <a:bodyPr lIns="91420" tIns="45711" rIns="91420" bIns="45711">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defRPr/>
            </a:pPr>
            <a:r>
              <a:rPr lang="ru-RU" sz="2000" b="1" cap="all" dirty="0" smtClean="0">
                <a:ln w="0"/>
                <a:gradFill flip="none">
                  <a:gsLst>
                    <a:gs pos="0">
                      <a:schemeClr val="tx2">
                        <a:lumMod val="50000"/>
                      </a:schemeClr>
                    </a:gs>
                    <a:gs pos="49000">
                      <a:schemeClr val="tx2">
                        <a:lumMod val="75000"/>
                      </a:schemeClr>
                    </a:gs>
                    <a:gs pos="50000">
                      <a:schemeClr val="tx2"/>
                    </a:gs>
                    <a:gs pos="92000">
                      <a:schemeClr val="tx2"/>
                    </a:gs>
                    <a:gs pos="100000">
                      <a:schemeClr val="tx2"/>
                    </a:gs>
                  </a:gsLst>
                  <a:lin ang="5400000"/>
                </a:gradFill>
                <a:effectLst>
                  <a:reflection blurRad="12700" stA="50000" endPos="50000" dist="5000" dir="5400000" sy="-100000" rotWithShape="0"/>
                </a:effectLst>
                <a:latin typeface="Arial" charset="0"/>
                <a:cs typeface="Arial" charset="0"/>
              </a:rPr>
              <a:t>Гибкость</a:t>
            </a:r>
            <a:endParaRPr lang="en-US" sz="2000" b="1" cap="all" dirty="0">
              <a:ln w="0"/>
              <a:gradFill flip="none">
                <a:gsLst>
                  <a:gs pos="0">
                    <a:schemeClr val="tx2">
                      <a:lumMod val="50000"/>
                    </a:schemeClr>
                  </a:gs>
                  <a:gs pos="49000">
                    <a:schemeClr val="tx2">
                      <a:lumMod val="75000"/>
                    </a:schemeClr>
                  </a:gs>
                  <a:gs pos="50000">
                    <a:schemeClr val="tx2"/>
                  </a:gs>
                  <a:gs pos="92000">
                    <a:schemeClr val="tx2"/>
                  </a:gs>
                  <a:gs pos="100000">
                    <a:schemeClr val="tx2"/>
                  </a:gs>
                </a:gsLst>
                <a:lin ang="5400000"/>
              </a:gradFill>
              <a:effectLst>
                <a:reflection blurRad="12700" stA="50000" endPos="50000" dist="5000" dir="5400000" sy="-100000" rotWithShape="0"/>
              </a:effectLst>
              <a:latin typeface="Arial" charset="0"/>
              <a:cs typeface="Arial" charset="0"/>
            </a:endParaRPr>
          </a:p>
        </p:txBody>
      </p:sp>
      <p:sp>
        <p:nvSpPr>
          <p:cNvPr id="35" name="Rectangle 34"/>
          <p:cNvSpPr/>
          <p:nvPr/>
        </p:nvSpPr>
        <p:spPr>
          <a:xfrm>
            <a:off x="5905500" y="5552298"/>
            <a:ext cx="3238500" cy="369314"/>
          </a:xfrm>
          <a:prstGeom prst="rect">
            <a:avLst/>
          </a:prstGeom>
          <a:noFill/>
        </p:spPr>
        <p:txBody>
          <a:bodyPr wrap="square" lIns="91420" tIns="45711" rIns="91420" bIns="45711">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defRPr/>
            </a:pPr>
            <a:r>
              <a:rPr lang="ru-RU" b="1" cap="all" dirty="0" smtClean="0">
                <a:ln w="0"/>
                <a:gradFill flip="none">
                  <a:gsLst>
                    <a:gs pos="0">
                      <a:srgbClr val="354E16"/>
                    </a:gs>
                    <a:gs pos="49000">
                      <a:srgbClr val="354E16"/>
                    </a:gs>
                    <a:gs pos="50000">
                      <a:srgbClr val="354E16"/>
                    </a:gs>
                    <a:gs pos="92000">
                      <a:srgbClr val="42621C"/>
                    </a:gs>
                    <a:gs pos="100000">
                      <a:schemeClr val="tx2"/>
                    </a:gs>
                  </a:gsLst>
                  <a:lin ang="5400000"/>
                </a:gradFill>
                <a:effectLst>
                  <a:reflection blurRad="12700" stA="50000" endPos="50000" dist="5000" dir="5400000" sy="-100000" rotWithShape="0"/>
                </a:effectLst>
                <a:latin typeface="Arial" charset="0"/>
                <a:cs typeface="Arial" charset="0"/>
              </a:rPr>
              <a:t>производительность</a:t>
            </a:r>
            <a:endParaRPr lang="en-US" b="1" cap="all" dirty="0">
              <a:ln w="0"/>
              <a:gradFill flip="none">
                <a:gsLst>
                  <a:gs pos="0">
                    <a:srgbClr val="354E16"/>
                  </a:gs>
                  <a:gs pos="49000">
                    <a:srgbClr val="354E16"/>
                  </a:gs>
                  <a:gs pos="50000">
                    <a:srgbClr val="354E16"/>
                  </a:gs>
                  <a:gs pos="92000">
                    <a:srgbClr val="42621C"/>
                  </a:gs>
                  <a:gs pos="100000">
                    <a:schemeClr val="tx2"/>
                  </a:gs>
                </a:gsLst>
                <a:lin ang="5400000"/>
              </a:gradFill>
              <a:effectLst>
                <a:reflection blurRad="12700" stA="50000" endPos="50000" dist="5000" dir="5400000" sy="-100000" rotWithShape="0"/>
              </a:effectLst>
              <a:latin typeface="Arial" charset="0"/>
              <a:cs typeface="Arial" charset="0"/>
            </a:endParaRPr>
          </a:p>
        </p:txBody>
      </p:sp>
      <p:sp>
        <p:nvSpPr>
          <p:cNvPr id="36" name="Rectangle 35"/>
          <p:cNvSpPr/>
          <p:nvPr/>
        </p:nvSpPr>
        <p:spPr>
          <a:xfrm>
            <a:off x="400050" y="5552298"/>
            <a:ext cx="1828800" cy="400091"/>
          </a:xfrm>
          <a:prstGeom prst="rect">
            <a:avLst/>
          </a:prstGeom>
          <a:noFill/>
        </p:spPr>
        <p:txBody>
          <a:bodyPr lIns="91420" tIns="45711" rIns="91420" bIns="45711">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defRPr/>
            </a:pPr>
            <a:r>
              <a:rPr lang="ru-RU" sz="2000" b="1" cap="all" dirty="0" smtClean="0">
                <a:ln w="0"/>
                <a:gradFill flip="none">
                  <a:gsLst>
                    <a:gs pos="0">
                      <a:srgbClr val="7A0000"/>
                    </a:gs>
                    <a:gs pos="49000">
                      <a:srgbClr val="7A0000"/>
                    </a:gs>
                    <a:gs pos="50000">
                      <a:srgbClr val="7A0000"/>
                    </a:gs>
                    <a:gs pos="92000">
                      <a:srgbClr val="FF0000"/>
                    </a:gs>
                    <a:gs pos="100000">
                      <a:srgbClr val="FF0000"/>
                    </a:gs>
                  </a:gsLst>
                  <a:lin ang="5400000"/>
                </a:gradFill>
                <a:effectLst>
                  <a:reflection blurRad="12700" stA="50000" endPos="50000" dist="5000" dir="5400000" sy="-100000" rotWithShape="0"/>
                </a:effectLst>
                <a:latin typeface="Arial" charset="0"/>
                <a:cs typeface="Arial" charset="0"/>
              </a:rPr>
              <a:t>Объемы</a:t>
            </a:r>
            <a:endParaRPr lang="en-US" sz="2000" b="1" cap="all" dirty="0">
              <a:ln w="0"/>
              <a:gradFill flip="none">
                <a:gsLst>
                  <a:gs pos="0">
                    <a:srgbClr val="7A0000"/>
                  </a:gs>
                  <a:gs pos="49000">
                    <a:srgbClr val="7A0000"/>
                  </a:gs>
                  <a:gs pos="50000">
                    <a:srgbClr val="7A0000"/>
                  </a:gs>
                  <a:gs pos="92000">
                    <a:srgbClr val="FF0000"/>
                  </a:gs>
                  <a:gs pos="100000">
                    <a:srgbClr val="FF0000"/>
                  </a:gs>
                </a:gsLst>
                <a:lin ang="5400000"/>
              </a:gradFill>
              <a:effectLst>
                <a:reflection blurRad="12700" stA="50000" endPos="50000" dist="5000" dir="5400000" sy="-100000" rotWithShape="0"/>
              </a:effectLst>
              <a:latin typeface="Arial" charset="0"/>
              <a:cs typeface="Arial" charset="0"/>
            </a:endParaRPr>
          </a:p>
        </p:txBody>
      </p:sp>
      <p:sp>
        <p:nvSpPr>
          <p:cNvPr id="15367" name="TextBox 39"/>
          <p:cNvSpPr txBox="1">
            <a:spLocks noChangeArrowheads="1"/>
          </p:cNvSpPr>
          <p:nvPr/>
        </p:nvSpPr>
        <p:spPr bwMode="auto">
          <a:xfrm>
            <a:off x="4629149" y="3525838"/>
            <a:ext cx="4194406" cy="36931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91420" tIns="45711" rIns="91420" bIns="45711">
            <a:spAutoFit/>
          </a:bodyPr>
          <a:lstStyle>
            <a:lvl1pPr algn="ctr" eaLnBrk="0" hangingPunct="0">
              <a:defRPr sz="2000">
                <a:solidFill>
                  <a:schemeClr val="tx1"/>
                </a:solidFill>
                <a:latin typeface="Arial" pitchFamily="34" charset="0"/>
              </a:defRPr>
            </a:lvl1pPr>
            <a:lvl2pPr marL="742950" indent="-285750" algn="ctr" eaLnBrk="0" hangingPunct="0">
              <a:defRPr sz="2000">
                <a:solidFill>
                  <a:schemeClr val="tx1"/>
                </a:solidFill>
                <a:latin typeface="Arial" pitchFamily="34" charset="0"/>
              </a:defRPr>
            </a:lvl2pPr>
            <a:lvl3pPr marL="1143000" indent="-228600" algn="ctr" eaLnBrk="0" hangingPunct="0">
              <a:defRPr sz="2000">
                <a:solidFill>
                  <a:schemeClr val="tx1"/>
                </a:solidFill>
                <a:latin typeface="Arial" pitchFamily="34" charset="0"/>
              </a:defRPr>
            </a:lvl3pPr>
            <a:lvl4pPr marL="1600200" indent="-228600" algn="ctr" eaLnBrk="0" hangingPunct="0">
              <a:defRPr sz="2000">
                <a:solidFill>
                  <a:schemeClr val="tx1"/>
                </a:solidFill>
                <a:latin typeface="Arial" pitchFamily="34" charset="0"/>
              </a:defRPr>
            </a:lvl4pPr>
            <a:lvl5pPr marL="2057400" indent="-228600" algn="ctr" eaLnBrk="0" hangingPunct="0">
              <a:defRPr sz="2000">
                <a:solidFill>
                  <a:schemeClr val="tx1"/>
                </a:solidFill>
                <a:latin typeface="Arial" pitchFamily="34" charset="0"/>
              </a:defRPr>
            </a:lvl5pPr>
            <a:lvl6pPr marL="2514600" indent="-228600" algn="ctr" eaLnBrk="0" fontAlgn="base" hangingPunct="0">
              <a:spcBef>
                <a:spcPct val="0"/>
              </a:spcBef>
              <a:spcAft>
                <a:spcPct val="0"/>
              </a:spcAft>
              <a:defRPr sz="2000">
                <a:solidFill>
                  <a:schemeClr val="tx1"/>
                </a:solidFill>
                <a:latin typeface="Arial" pitchFamily="34" charset="0"/>
              </a:defRPr>
            </a:lvl6pPr>
            <a:lvl7pPr marL="2971800" indent="-228600" algn="ctr" eaLnBrk="0" fontAlgn="base" hangingPunct="0">
              <a:spcBef>
                <a:spcPct val="0"/>
              </a:spcBef>
              <a:spcAft>
                <a:spcPct val="0"/>
              </a:spcAft>
              <a:defRPr sz="2000">
                <a:solidFill>
                  <a:schemeClr val="tx1"/>
                </a:solidFill>
                <a:latin typeface="Arial" pitchFamily="34" charset="0"/>
              </a:defRPr>
            </a:lvl7pPr>
            <a:lvl8pPr marL="3429000" indent="-228600" algn="ctr" eaLnBrk="0" fontAlgn="base" hangingPunct="0">
              <a:spcBef>
                <a:spcPct val="0"/>
              </a:spcBef>
              <a:spcAft>
                <a:spcPct val="0"/>
              </a:spcAft>
              <a:defRPr sz="2000">
                <a:solidFill>
                  <a:schemeClr val="tx1"/>
                </a:solidFill>
                <a:latin typeface="Arial" pitchFamily="34" charset="0"/>
              </a:defRPr>
            </a:lvl8pPr>
            <a:lvl9pPr marL="3886200" indent="-228600" algn="ctr" eaLnBrk="0" fontAlgn="base" hangingPunct="0">
              <a:spcBef>
                <a:spcPct val="0"/>
              </a:spcBef>
              <a:spcAft>
                <a:spcPct val="0"/>
              </a:spcAft>
              <a:defRPr sz="2000">
                <a:solidFill>
                  <a:schemeClr val="tx1"/>
                </a:solidFill>
                <a:latin typeface="Arial" pitchFamily="34" charset="0"/>
              </a:defRPr>
            </a:lvl9pPr>
          </a:lstStyle>
          <a:p>
            <a:pPr algn="l" eaLnBrk="1" hangingPunct="1"/>
            <a:r>
              <a:rPr lang="en-US" sz="1800" b="1" dirty="0" smtClean="0">
                <a:solidFill>
                  <a:schemeClr val="tx2"/>
                </a:solidFill>
              </a:rPr>
              <a:t>IO </a:t>
            </a:r>
            <a:r>
              <a:rPr lang="ru-RU" sz="1800" b="1" dirty="0" smtClean="0">
                <a:solidFill>
                  <a:schemeClr val="tx2"/>
                </a:solidFill>
              </a:rPr>
              <a:t>Модульность</a:t>
            </a:r>
            <a:r>
              <a:rPr lang="en-US" sz="1800" b="1" dirty="0" smtClean="0">
                <a:solidFill>
                  <a:schemeClr val="tx2"/>
                </a:solidFill>
              </a:rPr>
              <a:t> + </a:t>
            </a:r>
            <a:r>
              <a:rPr lang="ru-RU" sz="1800" b="1" dirty="0" err="1" smtClean="0">
                <a:solidFill>
                  <a:schemeClr val="tx2"/>
                </a:solidFill>
              </a:rPr>
              <a:t>Мультипротокол</a:t>
            </a:r>
            <a:endParaRPr lang="en-US" sz="1800" b="1" dirty="0">
              <a:solidFill>
                <a:schemeClr val="tx2"/>
              </a:solidFill>
            </a:endParaRPr>
          </a:p>
        </p:txBody>
      </p:sp>
      <p:sp>
        <p:nvSpPr>
          <p:cNvPr id="15368" name="TextBox 40"/>
          <p:cNvSpPr txBox="1">
            <a:spLocks noChangeArrowheads="1"/>
          </p:cNvSpPr>
          <p:nvPr/>
        </p:nvSpPr>
        <p:spPr bwMode="auto">
          <a:xfrm>
            <a:off x="4625292" y="2964576"/>
            <a:ext cx="2527983" cy="36931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91420" tIns="45711" rIns="91420" bIns="45711">
            <a:spAutoFit/>
          </a:bodyPr>
          <a:lstStyle>
            <a:lvl1pPr algn="ctr" eaLnBrk="0" hangingPunct="0">
              <a:defRPr sz="2000">
                <a:solidFill>
                  <a:schemeClr val="tx1"/>
                </a:solidFill>
                <a:latin typeface="Arial" pitchFamily="34" charset="0"/>
              </a:defRPr>
            </a:lvl1pPr>
            <a:lvl2pPr marL="742950" indent="-285750" algn="ctr" eaLnBrk="0" hangingPunct="0">
              <a:defRPr sz="2000">
                <a:solidFill>
                  <a:schemeClr val="tx1"/>
                </a:solidFill>
                <a:latin typeface="Arial" pitchFamily="34" charset="0"/>
              </a:defRPr>
            </a:lvl2pPr>
            <a:lvl3pPr marL="1143000" indent="-228600" algn="ctr" eaLnBrk="0" hangingPunct="0">
              <a:defRPr sz="2000">
                <a:solidFill>
                  <a:schemeClr val="tx1"/>
                </a:solidFill>
                <a:latin typeface="Arial" pitchFamily="34" charset="0"/>
              </a:defRPr>
            </a:lvl3pPr>
            <a:lvl4pPr marL="1600200" indent="-228600" algn="ctr" eaLnBrk="0" hangingPunct="0">
              <a:defRPr sz="2000">
                <a:solidFill>
                  <a:schemeClr val="tx1"/>
                </a:solidFill>
                <a:latin typeface="Arial" pitchFamily="34" charset="0"/>
              </a:defRPr>
            </a:lvl4pPr>
            <a:lvl5pPr marL="2057400" indent="-228600" algn="ctr" eaLnBrk="0" hangingPunct="0">
              <a:defRPr sz="2000">
                <a:solidFill>
                  <a:schemeClr val="tx1"/>
                </a:solidFill>
                <a:latin typeface="Arial" pitchFamily="34" charset="0"/>
              </a:defRPr>
            </a:lvl5pPr>
            <a:lvl6pPr marL="2514600" indent="-228600" algn="ctr" eaLnBrk="0" fontAlgn="base" hangingPunct="0">
              <a:spcBef>
                <a:spcPct val="0"/>
              </a:spcBef>
              <a:spcAft>
                <a:spcPct val="0"/>
              </a:spcAft>
              <a:defRPr sz="2000">
                <a:solidFill>
                  <a:schemeClr val="tx1"/>
                </a:solidFill>
                <a:latin typeface="Arial" pitchFamily="34" charset="0"/>
              </a:defRPr>
            </a:lvl6pPr>
            <a:lvl7pPr marL="2971800" indent="-228600" algn="ctr" eaLnBrk="0" fontAlgn="base" hangingPunct="0">
              <a:spcBef>
                <a:spcPct val="0"/>
              </a:spcBef>
              <a:spcAft>
                <a:spcPct val="0"/>
              </a:spcAft>
              <a:defRPr sz="2000">
                <a:solidFill>
                  <a:schemeClr val="tx1"/>
                </a:solidFill>
                <a:latin typeface="Arial" pitchFamily="34" charset="0"/>
              </a:defRPr>
            </a:lvl7pPr>
            <a:lvl8pPr marL="3429000" indent="-228600" algn="ctr" eaLnBrk="0" fontAlgn="base" hangingPunct="0">
              <a:spcBef>
                <a:spcPct val="0"/>
              </a:spcBef>
              <a:spcAft>
                <a:spcPct val="0"/>
              </a:spcAft>
              <a:defRPr sz="2000">
                <a:solidFill>
                  <a:schemeClr val="tx1"/>
                </a:solidFill>
                <a:latin typeface="Arial" pitchFamily="34" charset="0"/>
              </a:defRPr>
            </a:lvl8pPr>
            <a:lvl9pPr marL="3886200" indent="-228600" algn="ctr" eaLnBrk="0" fontAlgn="base" hangingPunct="0">
              <a:spcBef>
                <a:spcPct val="0"/>
              </a:spcBef>
              <a:spcAft>
                <a:spcPct val="0"/>
              </a:spcAft>
              <a:defRPr sz="2000">
                <a:solidFill>
                  <a:schemeClr val="tx1"/>
                </a:solidFill>
                <a:latin typeface="Arial" pitchFamily="34" charset="0"/>
              </a:defRPr>
            </a:lvl9pPr>
          </a:lstStyle>
          <a:p>
            <a:pPr algn="l" eaLnBrk="1" hangingPunct="1"/>
            <a:r>
              <a:rPr lang="en-US" sz="1800" b="1" dirty="0" smtClean="0">
                <a:solidFill>
                  <a:schemeClr val="tx2"/>
                </a:solidFill>
              </a:rPr>
              <a:t>“</a:t>
            </a:r>
            <a:r>
              <a:rPr lang="ru-RU" sz="1800" b="1" dirty="0" smtClean="0">
                <a:solidFill>
                  <a:schemeClr val="tx2"/>
                </a:solidFill>
              </a:rPr>
              <a:t>всё без остановки</a:t>
            </a:r>
            <a:r>
              <a:rPr lang="en-US" sz="1800" b="1" dirty="0" smtClean="0">
                <a:solidFill>
                  <a:schemeClr val="tx2"/>
                </a:solidFill>
              </a:rPr>
              <a:t>”</a:t>
            </a:r>
            <a:endParaRPr lang="en-US" sz="1800" b="1" dirty="0">
              <a:solidFill>
                <a:schemeClr val="tx2"/>
              </a:solidFill>
            </a:endParaRPr>
          </a:p>
        </p:txBody>
      </p:sp>
      <p:sp>
        <p:nvSpPr>
          <p:cNvPr id="15369" name="TextBox 41"/>
          <p:cNvSpPr txBox="1">
            <a:spLocks noChangeArrowheads="1"/>
          </p:cNvSpPr>
          <p:nvPr/>
        </p:nvSpPr>
        <p:spPr bwMode="auto">
          <a:xfrm>
            <a:off x="5742300" y="4523533"/>
            <a:ext cx="2995565" cy="36931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91420" tIns="45711" rIns="91420" bIns="45711">
            <a:spAutoFit/>
          </a:bodyPr>
          <a:lstStyle>
            <a:lvl1pPr algn="ctr" eaLnBrk="0" hangingPunct="0">
              <a:defRPr sz="2000">
                <a:solidFill>
                  <a:schemeClr val="tx1"/>
                </a:solidFill>
                <a:latin typeface="Arial" pitchFamily="34" charset="0"/>
              </a:defRPr>
            </a:lvl1pPr>
            <a:lvl2pPr marL="742950" indent="-285750" algn="ctr" eaLnBrk="0" hangingPunct="0">
              <a:defRPr sz="2000">
                <a:solidFill>
                  <a:schemeClr val="tx1"/>
                </a:solidFill>
                <a:latin typeface="Arial" pitchFamily="34" charset="0"/>
              </a:defRPr>
            </a:lvl2pPr>
            <a:lvl3pPr marL="1143000" indent="-228600" algn="ctr" eaLnBrk="0" hangingPunct="0">
              <a:defRPr sz="2000">
                <a:solidFill>
                  <a:schemeClr val="tx1"/>
                </a:solidFill>
                <a:latin typeface="Arial" pitchFamily="34" charset="0"/>
              </a:defRPr>
            </a:lvl3pPr>
            <a:lvl4pPr marL="1600200" indent="-228600" algn="ctr" eaLnBrk="0" hangingPunct="0">
              <a:defRPr sz="2000">
                <a:solidFill>
                  <a:schemeClr val="tx1"/>
                </a:solidFill>
                <a:latin typeface="Arial" pitchFamily="34" charset="0"/>
              </a:defRPr>
            </a:lvl4pPr>
            <a:lvl5pPr marL="2057400" indent="-228600" algn="ctr" eaLnBrk="0" hangingPunct="0">
              <a:defRPr sz="2000">
                <a:solidFill>
                  <a:schemeClr val="tx1"/>
                </a:solidFill>
                <a:latin typeface="Arial" pitchFamily="34" charset="0"/>
              </a:defRPr>
            </a:lvl5pPr>
            <a:lvl6pPr marL="2514600" indent="-228600" algn="ctr" eaLnBrk="0" fontAlgn="base" hangingPunct="0">
              <a:spcBef>
                <a:spcPct val="0"/>
              </a:spcBef>
              <a:spcAft>
                <a:spcPct val="0"/>
              </a:spcAft>
              <a:defRPr sz="2000">
                <a:solidFill>
                  <a:schemeClr val="tx1"/>
                </a:solidFill>
                <a:latin typeface="Arial" pitchFamily="34" charset="0"/>
              </a:defRPr>
            </a:lvl6pPr>
            <a:lvl7pPr marL="2971800" indent="-228600" algn="ctr" eaLnBrk="0" fontAlgn="base" hangingPunct="0">
              <a:spcBef>
                <a:spcPct val="0"/>
              </a:spcBef>
              <a:spcAft>
                <a:spcPct val="0"/>
              </a:spcAft>
              <a:defRPr sz="2000">
                <a:solidFill>
                  <a:schemeClr val="tx1"/>
                </a:solidFill>
                <a:latin typeface="Arial" pitchFamily="34" charset="0"/>
              </a:defRPr>
            </a:lvl7pPr>
            <a:lvl8pPr marL="3429000" indent="-228600" algn="ctr" eaLnBrk="0" fontAlgn="base" hangingPunct="0">
              <a:spcBef>
                <a:spcPct val="0"/>
              </a:spcBef>
              <a:spcAft>
                <a:spcPct val="0"/>
              </a:spcAft>
              <a:defRPr sz="2000">
                <a:solidFill>
                  <a:schemeClr val="tx1"/>
                </a:solidFill>
                <a:latin typeface="Arial" pitchFamily="34" charset="0"/>
              </a:defRPr>
            </a:lvl8pPr>
            <a:lvl9pPr marL="3886200" indent="-228600" algn="ctr" eaLnBrk="0" fontAlgn="base" hangingPunct="0">
              <a:spcBef>
                <a:spcPct val="0"/>
              </a:spcBef>
              <a:spcAft>
                <a:spcPct val="0"/>
              </a:spcAft>
              <a:defRPr sz="2000">
                <a:solidFill>
                  <a:schemeClr val="tx1"/>
                </a:solidFill>
                <a:latin typeface="Arial" pitchFamily="34" charset="0"/>
              </a:defRPr>
            </a:lvl9pPr>
          </a:lstStyle>
          <a:p>
            <a:pPr algn="l" eaLnBrk="1" hangingPunct="1"/>
            <a:r>
              <a:rPr lang="en-US" sz="1800" b="1" dirty="0" smtClean="0">
                <a:solidFill>
                  <a:srgbClr val="354E16"/>
                </a:solidFill>
              </a:rPr>
              <a:t>SSD </a:t>
            </a:r>
            <a:endParaRPr lang="en-US" sz="1800" b="1" dirty="0">
              <a:solidFill>
                <a:srgbClr val="354E16"/>
              </a:solidFill>
            </a:endParaRPr>
          </a:p>
        </p:txBody>
      </p:sp>
      <p:sp>
        <p:nvSpPr>
          <p:cNvPr id="15370" name="TextBox 42"/>
          <p:cNvSpPr txBox="1">
            <a:spLocks noChangeArrowheads="1"/>
          </p:cNvSpPr>
          <p:nvPr/>
        </p:nvSpPr>
        <p:spPr bwMode="auto">
          <a:xfrm>
            <a:off x="7042697" y="5133538"/>
            <a:ext cx="2606128" cy="36931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91420" tIns="45711" rIns="91420" bIns="45711">
            <a:spAutoFit/>
          </a:bodyPr>
          <a:lstStyle>
            <a:lvl1pPr algn="ctr" eaLnBrk="0" hangingPunct="0">
              <a:defRPr sz="2000">
                <a:solidFill>
                  <a:schemeClr val="tx1"/>
                </a:solidFill>
                <a:latin typeface="Arial" pitchFamily="34" charset="0"/>
              </a:defRPr>
            </a:lvl1pPr>
            <a:lvl2pPr marL="742950" indent="-285750" algn="ctr" eaLnBrk="0" hangingPunct="0">
              <a:defRPr sz="2000">
                <a:solidFill>
                  <a:schemeClr val="tx1"/>
                </a:solidFill>
                <a:latin typeface="Arial" pitchFamily="34" charset="0"/>
              </a:defRPr>
            </a:lvl2pPr>
            <a:lvl3pPr marL="1143000" indent="-228600" algn="ctr" eaLnBrk="0" hangingPunct="0">
              <a:defRPr sz="2000">
                <a:solidFill>
                  <a:schemeClr val="tx1"/>
                </a:solidFill>
                <a:latin typeface="Arial" pitchFamily="34" charset="0"/>
              </a:defRPr>
            </a:lvl3pPr>
            <a:lvl4pPr marL="1600200" indent="-228600" algn="ctr" eaLnBrk="0" hangingPunct="0">
              <a:defRPr sz="2000">
                <a:solidFill>
                  <a:schemeClr val="tx1"/>
                </a:solidFill>
                <a:latin typeface="Arial" pitchFamily="34" charset="0"/>
              </a:defRPr>
            </a:lvl4pPr>
            <a:lvl5pPr marL="2057400" indent="-228600" algn="ctr" eaLnBrk="0" hangingPunct="0">
              <a:defRPr sz="2000">
                <a:solidFill>
                  <a:schemeClr val="tx1"/>
                </a:solidFill>
                <a:latin typeface="Arial" pitchFamily="34" charset="0"/>
              </a:defRPr>
            </a:lvl5pPr>
            <a:lvl6pPr marL="2514600" indent="-228600" algn="ctr" eaLnBrk="0" fontAlgn="base" hangingPunct="0">
              <a:spcBef>
                <a:spcPct val="0"/>
              </a:spcBef>
              <a:spcAft>
                <a:spcPct val="0"/>
              </a:spcAft>
              <a:defRPr sz="2000">
                <a:solidFill>
                  <a:schemeClr val="tx1"/>
                </a:solidFill>
                <a:latin typeface="Arial" pitchFamily="34" charset="0"/>
              </a:defRPr>
            </a:lvl6pPr>
            <a:lvl7pPr marL="2971800" indent="-228600" algn="ctr" eaLnBrk="0" fontAlgn="base" hangingPunct="0">
              <a:spcBef>
                <a:spcPct val="0"/>
              </a:spcBef>
              <a:spcAft>
                <a:spcPct val="0"/>
              </a:spcAft>
              <a:defRPr sz="2000">
                <a:solidFill>
                  <a:schemeClr val="tx1"/>
                </a:solidFill>
                <a:latin typeface="Arial" pitchFamily="34" charset="0"/>
              </a:defRPr>
            </a:lvl7pPr>
            <a:lvl8pPr marL="3429000" indent="-228600" algn="ctr" eaLnBrk="0" fontAlgn="base" hangingPunct="0">
              <a:spcBef>
                <a:spcPct val="0"/>
              </a:spcBef>
              <a:spcAft>
                <a:spcPct val="0"/>
              </a:spcAft>
              <a:defRPr sz="2000">
                <a:solidFill>
                  <a:schemeClr val="tx1"/>
                </a:solidFill>
                <a:latin typeface="Arial" pitchFamily="34" charset="0"/>
              </a:defRPr>
            </a:lvl8pPr>
            <a:lvl9pPr marL="3886200" indent="-228600" algn="ctr" eaLnBrk="0" fontAlgn="base" hangingPunct="0">
              <a:spcBef>
                <a:spcPct val="0"/>
              </a:spcBef>
              <a:spcAft>
                <a:spcPct val="0"/>
              </a:spcAft>
              <a:defRPr sz="2000">
                <a:solidFill>
                  <a:schemeClr val="tx1"/>
                </a:solidFill>
                <a:latin typeface="Arial" pitchFamily="34" charset="0"/>
              </a:defRPr>
            </a:lvl9pPr>
          </a:lstStyle>
          <a:p>
            <a:pPr algn="l" eaLnBrk="1" hangingPunct="1"/>
            <a:r>
              <a:rPr lang="ru-RU" sz="1800" b="1" dirty="0" smtClean="0">
                <a:solidFill>
                  <a:srgbClr val="354E16"/>
                </a:solidFill>
              </a:rPr>
              <a:t>Авто </a:t>
            </a:r>
            <a:r>
              <a:rPr lang="ru-RU" sz="1800" b="1" dirty="0" err="1" smtClean="0">
                <a:solidFill>
                  <a:srgbClr val="354E16"/>
                </a:solidFill>
              </a:rPr>
              <a:t>тиринг</a:t>
            </a:r>
            <a:endParaRPr lang="en-US" sz="1800" b="1" dirty="0">
              <a:solidFill>
                <a:srgbClr val="354E16"/>
              </a:solidFill>
            </a:endParaRPr>
          </a:p>
        </p:txBody>
      </p:sp>
      <p:sp>
        <p:nvSpPr>
          <p:cNvPr id="15371" name="TextBox 43"/>
          <p:cNvSpPr txBox="1">
            <a:spLocks noChangeArrowheads="1"/>
          </p:cNvSpPr>
          <p:nvPr/>
        </p:nvSpPr>
        <p:spPr bwMode="auto">
          <a:xfrm>
            <a:off x="5308830" y="4240008"/>
            <a:ext cx="1257300" cy="3698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1420" tIns="45711" rIns="91420" bIns="45711">
            <a:spAutoFit/>
          </a:bodyPr>
          <a:lstStyle>
            <a:lvl1pPr algn="ctr" eaLnBrk="0" hangingPunct="0">
              <a:defRPr sz="2000">
                <a:solidFill>
                  <a:schemeClr val="tx1"/>
                </a:solidFill>
                <a:latin typeface="Arial" pitchFamily="34" charset="0"/>
              </a:defRPr>
            </a:lvl1pPr>
            <a:lvl2pPr marL="742950" indent="-285750" algn="ctr" eaLnBrk="0" hangingPunct="0">
              <a:defRPr sz="2000">
                <a:solidFill>
                  <a:schemeClr val="tx1"/>
                </a:solidFill>
                <a:latin typeface="Arial" pitchFamily="34" charset="0"/>
              </a:defRPr>
            </a:lvl2pPr>
            <a:lvl3pPr marL="1143000" indent="-228600" algn="ctr" eaLnBrk="0" hangingPunct="0">
              <a:defRPr sz="2000">
                <a:solidFill>
                  <a:schemeClr val="tx1"/>
                </a:solidFill>
                <a:latin typeface="Arial" pitchFamily="34" charset="0"/>
              </a:defRPr>
            </a:lvl3pPr>
            <a:lvl4pPr marL="1600200" indent="-228600" algn="ctr" eaLnBrk="0" hangingPunct="0">
              <a:defRPr sz="2000">
                <a:solidFill>
                  <a:schemeClr val="tx1"/>
                </a:solidFill>
                <a:latin typeface="Arial" pitchFamily="34" charset="0"/>
              </a:defRPr>
            </a:lvl4pPr>
            <a:lvl5pPr marL="2057400" indent="-228600" algn="ctr" eaLnBrk="0" hangingPunct="0">
              <a:defRPr sz="2000">
                <a:solidFill>
                  <a:schemeClr val="tx1"/>
                </a:solidFill>
                <a:latin typeface="Arial" pitchFamily="34" charset="0"/>
              </a:defRPr>
            </a:lvl5pPr>
            <a:lvl6pPr marL="2514600" indent="-228600" algn="ctr" eaLnBrk="0" fontAlgn="base" hangingPunct="0">
              <a:spcBef>
                <a:spcPct val="0"/>
              </a:spcBef>
              <a:spcAft>
                <a:spcPct val="0"/>
              </a:spcAft>
              <a:defRPr sz="2000">
                <a:solidFill>
                  <a:schemeClr val="tx1"/>
                </a:solidFill>
                <a:latin typeface="Arial" pitchFamily="34" charset="0"/>
              </a:defRPr>
            </a:lvl6pPr>
            <a:lvl7pPr marL="2971800" indent="-228600" algn="ctr" eaLnBrk="0" fontAlgn="base" hangingPunct="0">
              <a:spcBef>
                <a:spcPct val="0"/>
              </a:spcBef>
              <a:spcAft>
                <a:spcPct val="0"/>
              </a:spcAft>
              <a:defRPr sz="2000">
                <a:solidFill>
                  <a:schemeClr val="tx1"/>
                </a:solidFill>
                <a:latin typeface="Arial" pitchFamily="34" charset="0"/>
              </a:defRPr>
            </a:lvl7pPr>
            <a:lvl8pPr marL="3429000" indent="-228600" algn="ctr" eaLnBrk="0" fontAlgn="base" hangingPunct="0">
              <a:spcBef>
                <a:spcPct val="0"/>
              </a:spcBef>
              <a:spcAft>
                <a:spcPct val="0"/>
              </a:spcAft>
              <a:defRPr sz="2000">
                <a:solidFill>
                  <a:schemeClr val="tx1"/>
                </a:solidFill>
                <a:latin typeface="Arial" pitchFamily="34" charset="0"/>
              </a:defRPr>
            </a:lvl8pPr>
            <a:lvl9pPr marL="3886200" indent="-228600" algn="ctr" eaLnBrk="0" fontAlgn="base" hangingPunct="0">
              <a:spcBef>
                <a:spcPct val="0"/>
              </a:spcBef>
              <a:spcAft>
                <a:spcPct val="0"/>
              </a:spcAft>
              <a:defRPr sz="2000">
                <a:solidFill>
                  <a:schemeClr val="tx1"/>
                </a:solidFill>
                <a:latin typeface="Arial" pitchFamily="34" charset="0"/>
              </a:defRPr>
            </a:lvl9pPr>
          </a:lstStyle>
          <a:p>
            <a:pPr algn="l" eaLnBrk="1" hangingPunct="1"/>
            <a:r>
              <a:rPr lang="en-US" sz="1800" b="1" dirty="0">
                <a:solidFill>
                  <a:srgbClr val="354E16"/>
                </a:solidFill>
              </a:rPr>
              <a:t>10GbE</a:t>
            </a:r>
          </a:p>
        </p:txBody>
      </p:sp>
      <p:sp>
        <p:nvSpPr>
          <p:cNvPr id="15372" name="TextBox 44"/>
          <p:cNvSpPr txBox="1">
            <a:spLocks noChangeArrowheads="1"/>
          </p:cNvSpPr>
          <p:nvPr/>
        </p:nvSpPr>
        <p:spPr bwMode="auto">
          <a:xfrm>
            <a:off x="3440113" y="3957638"/>
            <a:ext cx="914400" cy="369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1420" tIns="45711" rIns="91420" bIns="45711">
            <a:spAutoFit/>
          </a:bodyPr>
          <a:lstStyle>
            <a:lvl1pPr algn="ctr" eaLnBrk="0" hangingPunct="0">
              <a:defRPr sz="2000">
                <a:solidFill>
                  <a:schemeClr val="tx1"/>
                </a:solidFill>
                <a:latin typeface="Arial" pitchFamily="34" charset="0"/>
              </a:defRPr>
            </a:lvl1pPr>
            <a:lvl2pPr marL="742950" indent="-285750" algn="ctr" eaLnBrk="0" hangingPunct="0">
              <a:defRPr sz="2000">
                <a:solidFill>
                  <a:schemeClr val="tx1"/>
                </a:solidFill>
                <a:latin typeface="Arial" pitchFamily="34" charset="0"/>
              </a:defRPr>
            </a:lvl2pPr>
            <a:lvl3pPr marL="1143000" indent="-228600" algn="ctr" eaLnBrk="0" hangingPunct="0">
              <a:defRPr sz="2000">
                <a:solidFill>
                  <a:schemeClr val="tx1"/>
                </a:solidFill>
                <a:latin typeface="Arial" pitchFamily="34" charset="0"/>
              </a:defRPr>
            </a:lvl3pPr>
            <a:lvl4pPr marL="1600200" indent="-228600" algn="ctr" eaLnBrk="0" hangingPunct="0">
              <a:defRPr sz="2000">
                <a:solidFill>
                  <a:schemeClr val="tx1"/>
                </a:solidFill>
                <a:latin typeface="Arial" pitchFamily="34" charset="0"/>
              </a:defRPr>
            </a:lvl4pPr>
            <a:lvl5pPr marL="2057400" indent="-228600" algn="ctr" eaLnBrk="0" hangingPunct="0">
              <a:defRPr sz="2000">
                <a:solidFill>
                  <a:schemeClr val="tx1"/>
                </a:solidFill>
                <a:latin typeface="Arial" pitchFamily="34" charset="0"/>
              </a:defRPr>
            </a:lvl5pPr>
            <a:lvl6pPr marL="2514600" indent="-228600" algn="ctr" eaLnBrk="0" fontAlgn="base" hangingPunct="0">
              <a:spcBef>
                <a:spcPct val="0"/>
              </a:spcBef>
              <a:spcAft>
                <a:spcPct val="0"/>
              </a:spcAft>
              <a:defRPr sz="2000">
                <a:solidFill>
                  <a:schemeClr val="tx1"/>
                </a:solidFill>
                <a:latin typeface="Arial" pitchFamily="34" charset="0"/>
              </a:defRPr>
            </a:lvl6pPr>
            <a:lvl7pPr marL="2971800" indent="-228600" algn="ctr" eaLnBrk="0" fontAlgn="base" hangingPunct="0">
              <a:spcBef>
                <a:spcPct val="0"/>
              </a:spcBef>
              <a:spcAft>
                <a:spcPct val="0"/>
              </a:spcAft>
              <a:defRPr sz="2000">
                <a:solidFill>
                  <a:schemeClr val="tx1"/>
                </a:solidFill>
                <a:latin typeface="Arial" pitchFamily="34" charset="0"/>
              </a:defRPr>
            </a:lvl7pPr>
            <a:lvl8pPr marL="3429000" indent="-228600" algn="ctr" eaLnBrk="0" fontAlgn="base" hangingPunct="0">
              <a:spcBef>
                <a:spcPct val="0"/>
              </a:spcBef>
              <a:spcAft>
                <a:spcPct val="0"/>
              </a:spcAft>
              <a:defRPr sz="2000">
                <a:solidFill>
                  <a:schemeClr val="tx1"/>
                </a:solidFill>
                <a:latin typeface="Arial" pitchFamily="34" charset="0"/>
              </a:defRPr>
            </a:lvl8pPr>
            <a:lvl9pPr marL="3886200" indent="-228600" algn="ctr" eaLnBrk="0" fontAlgn="base" hangingPunct="0">
              <a:spcBef>
                <a:spcPct val="0"/>
              </a:spcBef>
              <a:spcAft>
                <a:spcPct val="0"/>
              </a:spcAft>
              <a:defRPr sz="2000">
                <a:solidFill>
                  <a:schemeClr val="tx1"/>
                </a:solidFill>
                <a:latin typeface="Arial" pitchFamily="34" charset="0"/>
              </a:defRPr>
            </a:lvl9pPr>
          </a:lstStyle>
          <a:p>
            <a:pPr eaLnBrk="1" hangingPunct="1"/>
            <a:r>
              <a:rPr lang="en-US" sz="1800" b="1" dirty="0" smtClean="0">
                <a:solidFill>
                  <a:srgbClr val="7A0000"/>
                </a:solidFill>
              </a:rPr>
              <a:t>3TB+</a:t>
            </a:r>
            <a:endParaRPr lang="en-US" sz="1800" b="1" dirty="0">
              <a:solidFill>
                <a:srgbClr val="7A0000"/>
              </a:solidFill>
            </a:endParaRPr>
          </a:p>
        </p:txBody>
      </p:sp>
      <p:sp>
        <p:nvSpPr>
          <p:cNvPr id="15373" name="TextBox 45"/>
          <p:cNvSpPr txBox="1">
            <a:spLocks noChangeArrowheads="1"/>
          </p:cNvSpPr>
          <p:nvPr/>
        </p:nvSpPr>
        <p:spPr bwMode="auto">
          <a:xfrm>
            <a:off x="2833688" y="4254501"/>
            <a:ext cx="971550" cy="3698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1420" tIns="45711" rIns="91420" bIns="45711">
            <a:spAutoFit/>
          </a:bodyPr>
          <a:lstStyle>
            <a:lvl1pPr algn="ctr" eaLnBrk="0" hangingPunct="0">
              <a:defRPr sz="2000">
                <a:solidFill>
                  <a:schemeClr val="tx1"/>
                </a:solidFill>
                <a:latin typeface="Arial" pitchFamily="34" charset="0"/>
              </a:defRPr>
            </a:lvl1pPr>
            <a:lvl2pPr marL="742950" indent="-285750" algn="ctr" eaLnBrk="0" hangingPunct="0">
              <a:defRPr sz="2000">
                <a:solidFill>
                  <a:schemeClr val="tx1"/>
                </a:solidFill>
                <a:latin typeface="Arial" pitchFamily="34" charset="0"/>
              </a:defRPr>
            </a:lvl2pPr>
            <a:lvl3pPr marL="1143000" indent="-228600" algn="ctr" eaLnBrk="0" hangingPunct="0">
              <a:defRPr sz="2000">
                <a:solidFill>
                  <a:schemeClr val="tx1"/>
                </a:solidFill>
                <a:latin typeface="Arial" pitchFamily="34" charset="0"/>
              </a:defRPr>
            </a:lvl3pPr>
            <a:lvl4pPr marL="1600200" indent="-228600" algn="ctr" eaLnBrk="0" hangingPunct="0">
              <a:defRPr sz="2000">
                <a:solidFill>
                  <a:schemeClr val="tx1"/>
                </a:solidFill>
                <a:latin typeface="Arial" pitchFamily="34" charset="0"/>
              </a:defRPr>
            </a:lvl4pPr>
            <a:lvl5pPr marL="2057400" indent="-228600" algn="ctr" eaLnBrk="0" hangingPunct="0">
              <a:defRPr sz="2000">
                <a:solidFill>
                  <a:schemeClr val="tx1"/>
                </a:solidFill>
                <a:latin typeface="Arial" pitchFamily="34" charset="0"/>
              </a:defRPr>
            </a:lvl5pPr>
            <a:lvl6pPr marL="2514600" indent="-228600" algn="ctr" eaLnBrk="0" fontAlgn="base" hangingPunct="0">
              <a:spcBef>
                <a:spcPct val="0"/>
              </a:spcBef>
              <a:spcAft>
                <a:spcPct val="0"/>
              </a:spcAft>
              <a:defRPr sz="2000">
                <a:solidFill>
                  <a:schemeClr val="tx1"/>
                </a:solidFill>
                <a:latin typeface="Arial" pitchFamily="34" charset="0"/>
              </a:defRPr>
            </a:lvl6pPr>
            <a:lvl7pPr marL="2971800" indent="-228600" algn="ctr" eaLnBrk="0" fontAlgn="base" hangingPunct="0">
              <a:spcBef>
                <a:spcPct val="0"/>
              </a:spcBef>
              <a:spcAft>
                <a:spcPct val="0"/>
              </a:spcAft>
              <a:defRPr sz="2000">
                <a:solidFill>
                  <a:schemeClr val="tx1"/>
                </a:solidFill>
                <a:latin typeface="Arial" pitchFamily="34" charset="0"/>
              </a:defRPr>
            </a:lvl7pPr>
            <a:lvl8pPr marL="3429000" indent="-228600" algn="ctr" eaLnBrk="0" fontAlgn="base" hangingPunct="0">
              <a:spcBef>
                <a:spcPct val="0"/>
              </a:spcBef>
              <a:spcAft>
                <a:spcPct val="0"/>
              </a:spcAft>
              <a:defRPr sz="2000">
                <a:solidFill>
                  <a:schemeClr val="tx1"/>
                </a:solidFill>
                <a:latin typeface="Arial" pitchFamily="34" charset="0"/>
              </a:defRPr>
            </a:lvl8pPr>
            <a:lvl9pPr marL="3886200" indent="-228600" algn="ctr" eaLnBrk="0" fontAlgn="base" hangingPunct="0">
              <a:spcBef>
                <a:spcPct val="0"/>
              </a:spcBef>
              <a:spcAft>
                <a:spcPct val="0"/>
              </a:spcAft>
              <a:defRPr sz="2000">
                <a:solidFill>
                  <a:schemeClr val="tx1"/>
                </a:solidFill>
                <a:latin typeface="Arial" pitchFamily="34" charset="0"/>
              </a:defRPr>
            </a:lvl9pPr>
          </a:lstStyle>
          <a:p>
            <a:pPr eaLnBrk="1" hangingPunct="1"/>
            <a:r>
              <a:rPr lang="ru-RU" sz="1800" b="1" dirty="0" smtClean="0">
                <a:solidFill>
                  <a:srgbClr val="7A0000"/>
                </a:solidFill>
              </a:rPr>
              <a:t>Тонкие</a:t>
            </a:r>
            <a:endParaRPr lang="en-US" sz="1800" b="1" dirty="0">
              <a:solidFill>
                <a:srgbClr val="7A0000"/>
              </a:solidFill>
            </a:endParaRPr>
          </a:p>
        </p:txBody>
      </p:sp>
      <p:sp>
        <p:nvSpPr>
          <p:cNvPr id="15374" name="TextBox 46"/>
          <p:cNvSpPr txBox="1">
            <a:spLocks noChangeArrowheads="1"/>
          </p:cNvSpPr>
          <p:nvPr/>
        </p:nvSpPr>
        <p:spPr bwMode="auto">
          <a:xfrm>
            <a:off x="195013" y="4888709"/>
            <a:ext cx="2311400" cy="6463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91420" tIns="45711" rIns="91420" bIns="45711">
            <a:spAutoFit/>
          </a:bodyPr>
          <a:lstStyle>
            <a:lvl1pPr algn="ctr" eaLnBrk="0" hangingPunct="0">
              <a:defRPr sz="2000">
                <a:solidFill>
                  <a:schemeClr val="tx1"/>
                </a:solidFill>
                <a:latin typeface="Arial" pitchFamily="34" charset="0"/>
              </a:defRPr>
            </a:lvl1pPr>
            <a:lvl2pPr marL="742950" indent="-285750" algn="ctr" eaLnBrk="0" hangingPunct="0">
              <a:defRPr sz="2000">
                <a:solidFill>
                  <a:schemeClr val="tx1"/>
                </a:solidFill>
                <a:latin typeface="Arial" pitchFamily="34" charset="0"/>
              </a:defRPr>
            </a:lvl2pPr>
            <a:lvl3pPr marL="1143000" indent="-228600" algn="ctr" eaLnBrk="0" hangingPunct="0">
              <a:defRPr sz="2000">
                <a:solidFill>
                  <a:schemeClr val="tx1"/>
                </a:solidFill>
                <a:latin typeface="Arial" pitchFamily="34" charset="0"/>
              </a:defRPr>
            </a:lvl3pPr>
            <a:lvl4pPr marL="1600200" indent="-228600" algn="ctr" eaLnBrk="0" hangingPunct="0">
              <a:defRPr sz="2000">
                <a:solidFill>
                  <a:schemeClr val="tx1"/>
                </a:solidFill>
                <a:latin typeface="Arial" pitchFamily="34" charset="0"/>
              </a:defRPr>
            </a:lvl4pPr>
            <a:lvl5pPr marL="2057400" indent="-228600" algn="ctr" eaLnBrk="0" hangingPunct="0">
              <a:defRPr sz="2000">
                <a:solidFill>
                  <a:schemeClr val="tx1"/>
                </a:solidFill>
                <a:latin typeface="Arial" pitchFamily="34" charset="0"/>
              </a:defRPr>
            </a:lvl5pPr>
            <a:lvl6pPr marL="2514600" indent="-228600" algn="ctr" eaLnBrk="0" fontAlgn="base" hangingPunct="0">
              <a:spcBef>
                <a:spcPct val="0"/>
              </a:spcBef>
              <a:spcAft>
                <a:spcPct val="0"/>
              </a:spcAft>
              <a:defRPr sz="2000">
                <a:solidFill>
                  <a:schemeClr val="tx1"/>
                </a:solidFill>
                <a:latin typeface="Arial" pitchFamily="34" charset="0"/>
              </a:defRPr>
            </a:lvl6pPr>
            <a:lvl7pPr marL="2971800" indent="-228600" algn="ctr" eaLnBrk="0" fontAlgn="base" hangingPunct="0">
              <a:spcBef>
                <a:spcPct val="0"/>
              </a:spcBef>
              <a:spcAft>
                <a:spcPct val="0"/>
              </a:spcAft>
              <a:defRPr sz="2000">
                <a:solidFill>
                  <a:schemeClr val="tx1"/>
                </a:solidFill>
                <a:latin typeface="Arial" pitchFamily="34" charset="0"/>
              </a:defRPr>
            </a:lvl7pPr>
            <a:lvl8pPr marL="3429000" indent="-228600" algn="ctr" eaLnBrk="0" fontAlgn="base" hangingPunct="0">
              <a:spcBef>
                <a:spcPct val="0"/>
              </a:spcBef>
              <a:spcAft>
                <a:spcPct val="0"/>
              </a:spcAft>
              <a:defRPr sz="2000">
                <a:solidFill>
                  <a:schemeClr val="tx1"/>
                </a:solidFill>
                <a:latin typeface="Arial" pitchFamily="34" charset="0"/>
              </a:defRPr>
            </a:lvl8pPr>
            <a:lvl9pPr marL="3886200" indent="-228600" algn="ctr" eaLnBrk="0" fontAlgn="base" hangingPunct="0">
              <a:spcBef>
                <a:spcPct val="0"/>
              </a:spcBef>
              <a:spcAft>
                <a:spcPct val="0"/>
              </a:spcAft>
              <a:defRPr sz="2000">
                <a:solidFill>
                  <a:schemeClr val="tx1"/>
                </a:solidFill>
                <a:latin typeface="Arial" pitchFamily="34" charset="0"/>
              </a:defRPr>
            </a:lvl9pPr>
          </a:lstStyle>
          <a:p>
            <a:pPr algn="r" eaLnBrk="1" hangingPunct="1"/>
            <a:r>
              <a:rPr lang="ru-RU" sz="1800" b="1" dirty="0" err="1" smtClean="0">
                <a:solidFill>
                  <a:srgbClr val="7A0000"/>
                </a:solidFill>
              </a:rPr>
              <a:t>компресия</a:t>
            </a:r>
            <a:r>
              <a:rPr lang="en-US" sz="1800" b="1" dirty="0" smtClean="0">
                <a:solidFill>
                  <a:srgbClr val="7A0000"/>
                </a:solidFill>
              </a:rPr>
              <a:t>/ </a:t>
            </a:r>
            <a:r>
              <a:rPr lang="ru-RU" sz="1800" b="1" dirty="0" err="1" smtClean="0">
                <a:solidFill>
                  <a:srgbClr val="7A0000"/>
                </a:solidFill>
              </a:rPr>
              <a:t>дедупликация</a:t>
            </a:r>
            <a:endParaRPr lang="en-US" sz="1800" b="1" dirty="0">
              <a:solidFill>
                <a:srgbClr val="7A0000"/>
              </a:solidFill>
            </a:endParaRPr>
          </a:p>
        </p:txBody>
      </p:sp>
      <p:sp>
        <p:nvSpPr>
          <p:cNvPr id="15375" name="TextBox 47"/>
          <p:cNvSpPr txBox="1">
            <a:spLocks noChangeArrowheads="1"/>
          </p:cNvSpPr>
          <p:nvPr/>
        </p:nvSpPr>
        <p:spPr bwMode="auto">
          <a:xfrm>
            <a:off x="4629149" y="1381126"/>
            <a:ext cx="2996021" cy="36931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91420" tIns="45711" rIns="91420" bIns="45711">
            <a:spAutoFit/>
          </a:bodyPr>
          <a:lstStyle>
            <a:lvl1pPr algn="ctr" eaLnBrk="0" hangingPunct="0">
              <a:defRPr sz="2000">
                <a:solidFill>
                  <a:schemeClr val="tx1"/>
                </a:solidFill>
                <a:latin typeface="Arial" pitchFamily="34" charset="0"/>
              </a:defRPr>
            </a:lvl1pPr>
            <a:lvl2pPr marL="742950" indent="-285750" algn="ctr" eaLnBrk="0" hangingPunct="0">
              <a:defRPr sz="2000">
                <a:solidFill>
                  <a:schemeClr val="tx1"/>
                </a:solidFill>
                <a:latin typeface="Arial" pitchFamily="34" charset="0"/>
              </a:defRPr>
            </a:lvl2pPr>
            <a:lvl3pPr marL="1143000" indent="-228600" algn="ctr" eaLnBrk="0" hangingPunct="0">
              <a:defRPr sz="2000">
                <a:solidFill>
                  <a:schemeClr val="tx1"/>
                </a:solidFill>
                <a:latin typeface="Arial" pitchFamily="34" charset="0"/>
              </a:defRPr>
            </a:lvl3pPr>
            <a:lvl4pPr marL="1600200" indent="-228600" algn="ctr" eaLnBrk="0" hangingPunct="0">
              <a:defRPr sz="2000">
                <a:solidFill>
                  <a:schemeClr val="tx1"/>
                </a:solidFill>
                <a:latin typeface="Arial" pitchFamily="34" charset="0"/>
              </a:defRPr>
            </a:lvl4pPr>
            <a:lvl5pPr marL="2057400" indent="-228600" algn="ctr" eaLnBrk="0" hangingPunct="0">
              <a:defRPr sz="2000">
                <a:solidFill>
                  <a:schemeClr val="tx1"/>
                </a:solidFill>
                <a:latin typeface="Arial" pitchFamily="34" charset="0"/>
              </a:defRPr>
            </a:lvl5pPr>
            <a:lvl6pPr marL="2514600" indent="-228600" algn="ctr" eaLnBrk="0" fontAlgn="base" hangingPunct="0">
              <a:spcBef>
                <a:spcPct val="0"/>
              </a:spcBef>
              <a:spcAft>
                <a:spcPct val="0"/>
              </a:spcAft>
              <a:defRPr sz="2000">
                <a:solidFill>
                  <a:schemeClr val="tx1"/>
                </a:solidFill>
                <a:latin typeface="Arial" pitchFamily="34" charset="0"/>
              </a:defRPr>
            </a:lvl6pPr>
            <a:lvl7pPr marL="2971800" indent="-228600" algn="ctr" eaLnBrk="0" fontAlgn="base" hangingPunct="0">
              <a:spcBef>
                <a:spcPct val="0"/>
              </a:spcBef>
              <a:spcAft>
                <a:spcPct val="0"/>
              </a:spcAft>
              <a:defRPr sz="2000">
                <a:solidFill>
                  <a:schemeClr val="tx1"/>
                </a:solidFill>
                <a:latin typeface="Arial" pitchFamily="34" charset="0"/>
              </a:defRPr>
            </a:lvl7pPr>
            <a:lvl8pPr marL="3429000" indent="-228600" algn="ctr" eaLnBrk="0" fontAlgn="base" hangingPunct="0">
              <a:spcBef>
                <a:spcPct val="0"/>
              </a:spcBef>
              <a:spcAft>
                <a:spcPct val="0"/>
              </a:spcAft>
              <a:defRPr sz="2000">
                <a:solidFill>
                  <a:schemeClr val="tx1"/>
                </a:solidFill>
                <a:latin typeface="Arial" pitchFamily="34" charset="0"/>
              </a:defRPr>
            </a:lvl8pPr>
            <a:lvl9pPr marL="3886200" indent="-228600" algn="ctr" eaLnBrk="0" fontAlgn="base" hangingPunct="0">
              <a:spcBef>
                <a:spcPct val="0"/>
              </a:spcBef>
              <a:spcAft>
                <a:spcPct val="0"/>
              </a:spcAft>
              <a:defRPr sz="2000">
                <a:solidFill>
                  <a:schemeClr val="tx1"/>
                </a:solidFill>
                <a:latin typeface="Arial" pitchFamily="34" charset="0"/>
              </a:defRPr>
            </a:lvl9pPr>
          </a:lstStyle>
          <a:p>
            <a:pPr algn="l" eaLnBrk="1" hangingPunct="1"/>
            <a:r>
              <a:rPr lang="en-US" sz="1800" b="1" dirty="0" smtClean="0">
                <a:solidFill>
                  <a:schemeClr val="tx2"/>
                </a:solidFill>
              </a:rPr>
              <a:t>VMware HW </a:t>
            </a:r>
            <a:r>
              <a:rPr lang="ru-RU" sz="1800" b="1" dirty="0" smtClean="0">
                <a:solidFill>
                  <a:schemeClr val="tx2"/>
                </a:solidFill>
              </a:rPr>
              <a:t>поддержка</a:t>
            </a:r>
            <a:endParaRPr lang="en-US" sz="1800" b="1" dirty="0">
              <a:solidFill>
                <a:schemeClr val="tx2"/>
              </a:solidFill>
            </a:endParaRPr>
          </a:p>
        </p:txBody>
      </p:sp>
      <p:sp>
        <p:nvSpPr>
          <p:cNvPr id="15376" name="TextBox 48"/>
          <p:cNvSpPr txBox="1">
            <a:spLocks noChangeArrowheads="1"/>
          </p:cNvSpPr>
          <p:nvPr/>
        </p:nvSpPr>
        <p:spPr bwMode="auto">
          <a:xfrm>
            <a:off x="4674465" y="1792332"/>
            <a:ext cx="2516910" cy="36931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91420" tIns="45711" rIns="91420" bIns="45711">
            <a:spAutoFit/>
          </a:bodyPr>
          <a:lstStyle>
            <a:lvl1pPr algn="ctr" eaLnBrk="0" hangingPunct="0">
              <a:defRPr sz="2000">
                <a:solidFill>
                  <a:schemeClr val="tx1"/>
                </a:solidFill>
                <a:latin typeface="Arial" pitchFamily="34" charset="0"/>
              </a:defRPr>
            </a:lvl1pPr>
            <a:lvl2pPr marL="742950" indent="-285750" algn="ctr" eaLnBrk="0" hangingPunct="0">
              <a:defRPr sz="2000">
                <a:solidFill>
                  <a:schemeClr val="tx1"/>
                </a:solidFill>
                <a:latin typeface="Arial" pitchFamily="34" charset="0"/>
              </a:defRPr>
            </a:lvl2pPr>
            <a:lvl3pPr marL="1143000" indent="-228600" algn="ctr" eaLnBrk="0" hangingPunct="0">
              <a:defRPr sz="2000">
                <a:solidFill>
                  <a:schemeClr val="tx1"/>
                </a:solidFill>
                <a:latin typeface="Arial" pitchFamily="34" charset="0"/>
              </a:defRPr>
            </a:lvl3pPr>
            <a:lvl4pPr marL="1600200" indent="-228600" algn="ctr" eaLnBrk="0" hangingPunct="0">
              <a:defRPr sz="2000">
                <a:solidFill>
                  <a:schemeClr val="tx1"/>
                </a:solidFill>
                <a:latin typeface="Arial" pitchFamily="34" charset="0"/>
              </a:defRPr>
            </a:lvl4pPr>
            <a:lvl5pPr marL="2057400" indent="-228600" algn="ctr" eaLnBrk="0" hangingPunct="0">
              <a:defRPr sz="2000">
                <a:solidFill>
                  <a:schemeClr val="tx1"/>
                </a:solidFill>
                <a:latin typeface="Arial" pitchFamily="34" charset="0"/>
              </a:defRPr>
            </a:lvl5pPr>
            <a:lvl6pPr marL="2514600" indent="-228600" algn="ctr" eaLnBrk="0" fontAlgn="base" hangingPunct="0">
              <a:spcBef>
                <a:spcPct val="0"/>
              </a:spcBef>
              <a:spcAft>
                <a:spcPct val="0"/>
              </a:spcAft>
              <a:defRPr sz="2000">
                <a:solidFill>
                  <a:schemeClr val="tx1"/>
                </a:solidFill>
                <a:latin typeface="Arial" pitchFamily="34" charset="0"/>
              </a:defRPr>
            </a:lvl6pPr>
            <a:lvl7pPr marL="2971800" indent="-228600" algn="ctr" eaLnBrk="0" fontAlgn="base" hangingPunct="0">
              <a:spcBef>
                <a:spcPct val="0"/>
              </a:spcBef>
              <a:spcAft>
                <a:spcPct val="0"/>
              </a:spcAft>
              <a:defRPr sz="2000">
                <a:solidFill>
                  <a:schemeClr val="tx1"/>
                </a:solidFill>
                <a:latin typeface="Arial" pitchFamily="34" charset="0"/>
              </a:defRPr>
            </a:lvl7pPr>
            <a:lvl8pPr marL="3429000" indent="-228600" algn="ctr" eaLnBrk="0" fontAlgn="base" hangingPunct="0">
              <a:spcBef>
                <a:spcPct val="0"/>
              </a:spcBef>
              <a:spcAft>
                <a:spcPct val="0"/>
              </a:spcAft>
              <a:defRPr sz="2000">
                <a:solidFill>
                  <a:schemeClr val="tx1"/>
                </a:solidFill>
                <a:latin typeface="Arial" pitchFamily="34" charset="0"/>
              </a:defRPr>
            </a:lvl8pPr>
            <a:lvl9pPr marL="3886200" indent="-228600" algn="ctr" eaLnBrk="0" fontAlgn="base" hangingPunct="0">
              <a:spcBef>
                <a:spcPct val="0"/>
              </a:spcBef>
              <a:spcAft>
                <a:spcPct val="0"/>
              </a:spcAft>
              <a:defRPr sz="2000">
                <a:solidFill>
                  <a:schemeClr val="tx1"/>
                </a:solidFill>
                <a:latin typeface="Arial" pitchFamily="34" charset="0"/>
              </a:defRPr>
            </a:lvl9pPr>
          </a:lstStyle>
          <a:p>
            <a:pPr algn="l" eaLnBrk="1" hangingPunct="1"/>
            <a:r>
              <a:rPr lang="en-US" sz="1800" b="1" dirty="0" err="1">
                <a:solidFill>
                  <a:schemeClr val="tx2"/>
                </a:solidFill>
              </a:rPr>
              <a:t>vCenter</a:t>
            </a:r>
            <a:r>
              <a:rPr lang="en-US" sz="1800" b="1" dirty="0">
                <a:solidFill>
                  <a:schemeClr val="tx2"/>
                </a:solidFill>
              </a:rPr>
              <a:t> </a:t>
            </a:r>
            <a:r>
              <a:rPr lang="ru-RU" sz="1800" b="1" dirty="0" smtClean="0">
                <a:solidFill>
                  <a:schemeClr val="tx2"/>
                </a:solidFill>
              </a:rPr>
              <a:t>Интеграция</a:t>
            </a:r>
            <a:endParaRPr lang="en-US" sz="1800" b="1" dirty="0">
              <a:solidFill>
                <a:schemeClr val="tx2"/>
              </a:solidFill>
            </a:endParaRPr>
          </a:p>
        </p:txBody>
      </p:sp>
      <p:sp>
        <p:nvSpPr>
          <p:cNvPr id="50" name="Oval 49"/>
          <p:cNvSpPr/>
          <p:nvPr/>
        </p:nvSpPr>
        <p:spPr bwMode="auto">
          <a:xfrm>
            <a:off x="6423255" y="2380473"/>
            <a:ext cx="285750" cy="285750"/>
          </a:xfrm>
          <a:prstGeom prst="ellipse">
            <a:avLst/>
          </a:prstGeom>
          <a:gradFill flip="none" rotWithShape="1">
            <a:gsLst>
              <a:gs pos="0">
                <a:srgbClr val="354E16"/>
              </a:gs>
              <a:gs pos="100000">
                <a:schemeClr val="tx2">
                  <a:lumMod val="50000"/>
                </a:schemeClr>
              </a:gs>
            </a:gsLst>
            <a:lin ang="13500000" scaled="1"/>
            <a:tileRect/>
          </a:gradFill>
          <a:ln w="12700" cap="flat" cmpd="sng" algn="ctr">
            <a:solidFill>
              <a:schemeClr val="tx1"/>
            </a:solidFill>
            <a:prstDash val="solid"/>
            <a:round/>
            <a:headEnd type="none" w="med" len="med"/>
            <a:tailEnd type="none" w="med" len="med"/>
          </a:ln>
          <a:effectLst/>
        </p:spPr>
        <p:txBody>
          <a:bodyPr wrap="none" lIns="0" tIns="0" rIns="0" bIns="0" anchor="ctr"/>
          <a:lstStyle/>
          <a:p>
            <a:pPr>
              <a:defRPr/>
            </a:pPr>
            <a:endParaRPr lang="en-US" sz="1800" dirty="0">
              <a:latin typeface="Arial" charset="0"/>
              <a:cs typeface="Arial" charset="0"/>
            </a:endParaRPr>
          </a:p>
        </p:txBody>
      </p:sp>
      <p:sp>
        <p:nvSpPr>
          <p:cNvPr id="15378" name="Oval 50"/>
          <p:cNvSpPr>
            <a:spLocks noChangeArrowheads="1"/>
          </p:cNvSpPr>
          <p:nvPr/>
        </p:nvSpPr>
        <p:spPr bwMode="auto">
          <a:xfrm>
            <a:off x="5829300" y="5267326"/>
            <a:ext cx="285750" cy="285750"/>
          </a:xfrm>
          <a:prstGeom prst="ellipse">
            <a:avLst/>
          </a:prstGeom>
          <a:solidFill>
            <a:srgbClr val="354E16"/>
          </a:solidFill>
          <a:ln w="12700" algn="ctr">
            <a:solidFill>
              <a:srgbClr val="354E16"/>
            </a:solidFill>
            <a:round/>
            <a:headEnd/>
            <a:tailEnd/>
          </a:ln>
        </p:spPr>
        <p:txBody>
          <a:bodyPr wrap="none" lIns="0" tIns="0" rIns="0" bIns="0" anchor="ctr"/>
          <a:lstStyle/>
          <a:p>
            <a:pPr algn="ctr"/>
            <a:endParaRPr lang="en-US"/>
          </a:p>
        </p:txBody>
      </p:sp>
      <p:sp>
        <p:nvSpPr>
          <p:cNvPr id="52" name="Oval 51"/>
          <p:cNvSpPr/>
          <p:nvPr/>
        </p:nvSpPr>
        <p:spPr bwMode="auto">
          <a:xfrm>
            <a:off x="3086100" y="2066926"/>
            <a:ext cx="285750" cy="285750"/>
          </a:xfrm>
          <a:prstGeom prst="ellipse">
            <a:avLst/>
          </a:prstGeom>
          <a:gradFill flip="none" rotWithShape="1">
            <a:gsLst>
              <a:gs pos="0">
                <a:srgbClr val="7A0000"/>
              </a:gs>
              <a:gs pos="100000">
                <a:schemeClr val="tx2">
                  <a:lumMod val="50000"/>
                </a:schemeClr>
              </a:gs>
            </a:gsLst>
            <a:path path="rect">
              <a:fillToRect t="100000" r="100000"/>
            </a:path>
            <a:tileRect l="-100000" b="-100000"/>
          </a:gradFill>
          <a:ln w="12700" cap="flat" cmpd="sng" algn="ctr">
            <a:noFill/>
            <a:prstDash val="solid"/>
            <a:round/>
            <a:headEnd type="none" w="med" len="med"/>
            <a:tailEnd type="none" w="med" len="med"/>
          </a:ln>
          <a:effectLst/>
        </p:spPr>
        <p:txBody>
          <a:bodyPr wrap="none" lIns="0" tIns="0" rIns="0" bIns="0" anchor="ctr"/>
          <a:lstStyle/>
          <a:p>
            <a:pPr algn="ctr">
              <a:defRPr/>
            </a:pPr>
            <a:endParaRPr lang="en-US" sz="1800" dirty="0">
              <a:latin typeface="Arial" charset="0"/>
              <a:cs typeface="Arial" charset="0"/>
            </a:endParaRPr>
          </a:p>
        </p:txBody>
      </p:sp>
      <p:sp>
        <p:nvSpPr>
          <p:cNvPr id="15380" name="Oval 52"/>
          <p:cNvSpPr>
            <a:spLocks noChangeArrowheads="1"/>
          </p:cNvSpPr>
          <p:nvPr/>
        </p:nvSpPr>
        <p:spPr bwMode="auto">
          <a:xfrm>
            <a:off x="2171700" y="3724276"/>
            <a:ext cx="285750" cy="285750"/>
          </a:xfrm>
          <a:prstGeom prst="ellipse">
            <a:avLst/>
          </a:prstGeom>
          <a:solidFill>
            <a:srgbClr val="7A0000"/>
          </a:solidFill>
          <a:ln w="12700" algn="ctr">
            <a:solidFill>
              <a:srgbClr val="7A0000"/>
            </a:solidFill>
            <a:round/>
            <a:headEnd/>
            <a:tailEnd/>
          </a:ln>
        </p:spPr>
        <p:txBody>
          <a:bodyPr wrap="none" lIns="0" tIns="0" rIns="0" bIns="0" anchor="ctr"/>
          <a:lstStyle/>
          <a:p>
            <a:pPr algn="ctr"/>
            <a:endParaRPr lang="en-US" sz="1800"/>
          </a:p>
        </p:txBody>
      </p:sp>
      <p:sp>
        <p:nvSpPr>
          <p:cNvPr id="15381" name="Oval 53"/>
          <p:cNvSpPr>
            <a:spLocks noChangeArrowheads="1"/>
          </p:cNvSpPr>
          <p:nvPr/>
        </p:nvSpPr>
        <p:spPr bwMode="auto">
          <a:xfrm>
            <a:off x="4114800" y="3267076"/>
            <a:ext cx="285750" cy="285750"/>
          </a:xfrm>
          <a:prstGeom prst="ellipse">
            <a:avLst/>
          </a:prstGeom>
          <a:gradFill rotWithShape="0">
            <a:gsLst>
              <a:gs pos="26000">
                <a:srgbClr val="7A0000"/>
              </a:gs>
              <a:gs pos="60000">
                <a:srgbClr val="354E16"/>
              </a:gs>
              <a:gs pos="71000">
                <a:schemeClr val="tx2">
                  <a:lumMod val="50000"/>
                </a:schemeClr>
              </a:gs>
            </a:gsLst>
            <a:lin ang="13500000" scaled="1"/>
          </a:gradFill>
          <a:ln w="12700" algn="ctr">
            <a:solidFill>
              <a:srgbClr val="354E16"/>
            </a:solidFill>
            <a:round/>
            <a:headEnd/>
            <a:tailEnd/>
          </a:ln>
        </p:spPr>
        <p:txBody>
          <a:bodyPr wrap="none" lIns="0" tIns="0" rIns="0" bIns="0" anchor="ctr"/>
          <a:lstStyle/>
          <a:p>
            <a:pPr algn="ctr">
              <a:defRPr/>
            </a:pPr>
            <a:endParaRPr lang="en-US">
              <a:latin typeface="Arial" charset="0"/>
              <a:cs typeface="+mn-cs"/>
            </a:endParaRPr>
          </a:p>
        </p:txBody>
      </p:sp>
      <p:sp>
        <p:nvSpPr>
          <p:cNvPr id="55" name="Oval 54"/>
          <p:cNvSpPr/>
          <p:nvPr/>
        </p:nvSpPr>
        <p:spPr bwMode="auto">
          <a:xfrm>
            <a:off x="6286529" y="3225963"/>
            <a:ext cx="285750" cy="285750"/>
          </a:xfrm>
          <a:prstGeom prst="ellipse">
            <a:avLst/>
          </a:prstGeom>
          <a:solidFill>
            <a:schemeClr val="tx2">
              <a:lumMod val="50000"/>
            </a:schemeClr>
          </a:solidFill>
          <a:ln w="12700" cap="flat" cmpd="sng" algn="ctr">
            <a:solidFill>
              <a:schemeClr val="tx1"/>
            </a:solidFill>
            <a:prstDash val="solid"/>
            <a:round/>
            <a:headEnd type="none" w="med" len="med"/>
            <a:tailEnd type="none" w="med" len="med"/>
          </a:ln>
          <a:effectLst/>
        </p:spPr>
        <p:txBody>
          <a:bodyPr wrap="none" lIns="0" tIns="0" rIns="0" bIns="0" anchor="ctr"/>
          <a:lstStyle/>
          <a:p>
            <a:pPr>
              <a:defRPr/>
            </a:pPr>
            <a:endParaRPr lang="en-US" sz="1800" dirty="0">
              <a:latin typeface="Arial" charset="0"/>
              <a:cs typeface="Arial" charset="0"/>
            </a:endParaRPr>
          </a:p>
        </p:txBody>
      </p:sp>
      <p:sp>
        <p:nvSpPr>
          <p:cNvPr id="15383" name="TextBox 55"/>
          <p:cNvSpPr txBox="1">
            <a:spLocks noChangeArrowheads="1"/>
          </p:cNvSpPr>
          <p:nvPr/>
        </p:nvSpPr>
        <p:spPr bwMode="auto">
          <a:xfrm>
            <a:off x="4687213" y="2195581"/>
            <a:ext cx="2466061" cy="36931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91420" tIns="45711" rIns="91420" bIns="45711">
            <a:spAutoFit/>
          </a:bodyPr>
          <a:lstStyle>
            <a:lvl1pPr algn="ctr" eaLnBrk="0" hangingPunct="0">
              <a:defRPr sz="2000">
                <a:solidFill>
                  <a:schemeClr val="tx1"/>
                </a:solidFill>
                <a:latin typeface="Arial" pitchFamily="34" charset="0"/>
              </a:defRPr>
            </a:lvl1pPr>
            <a:lvl2pPr marL="742950" indent="-285750" algn="ctr" eaLnBrk="0" hangingPunct="0">
              <a:defRPr sz="2000">
                <a:solidFill>
                  <a:schemeClr val="tx1"/>
                </a:solidFill>
                <a:latin typeface="Arial" pitchFamily="34" charset="0"/>
              </a:defRPr>
            </a:lvl2pPr>
            <a:lvl3pPr marL="1143000" indent="-228600" algn="ctr" eaLnBrk="0" hangingPunct="0">
              <a:defRPr sz="2000">
                <a:solidFill>
                  <a:schemeClr val="tx1"/>
                </a:solidFill>
                <a:latin typeface="Arial" pitchFamily="34" charset="0"/>
              </a:defRPr>
            </a:lvl3pPr>
            <a:lvl4pPr marL="1600200" indent="-228600" algn="ctr" eaLnBrk="0" hangingPunct="0">
              <a:defRPr sz="2000">
                <a:solidFill>
                  <a:schemeClr val="tx1"/>
                </a:solidFill>
                <a:latin typeface="Arial" pitchFamily="34" charset="0"/>
              </a:defRPr>
            </a:lvl4pPr>
            <a:lvl5pPr marL="2057400" indent="-228600" algn="ctr" eaLnBrk="0" hangingPunct="0">
              <a:defRPr sz="2000">
                <a:solidFill>
                  <a:schemeClr val="tx1"/>
                </a:solidFill>
                <a:latin typeface="Arial" pitchFamily="34" charset="0"/>
              </a:defRPr>
            </a:lvl5pPr>
            <a:lvl6pPr marL="2514600" indent="-228600" algn="ctr" eaLnBrk="0" fontAlgn="base" hangingPunct="0">
              <a:spcBef>
                <a:spcPct val="0"/>
              </a:spcBef>
              <a:spcAft>
                <a:spcPct val="0"/>
              </a:spcAft>
              <a:defRPr sz="2000">
                <a:solidFill>
                  <a:schemeClr val="tx1"/>
                </a:solidFill>
                <a:latin typeface="Arial" pitchFamily="34" charset="0"/>
              </a:defRPr>
            </a:lvl6pPr>
            <a:lvl7pPr marL="2971800" indent="-228600" algn="ctr" eaLnBrk="0" fontAlgn="base" hangingPunct="0">
              <a:spcBef>
                <a:spcPct val="0"/>
              </a:spcBef>
              <a:spcAft>
                <a:spcPct val="0"/>
              </a:spcAft>
              <a:defRPr sz="2000">
                <a:solidFill>
                  <a:schemeClr val="tx1"/>
                </a:solidFill>
                <a:latin typeface="Arial" pitchFamily="34" charset="0"/>
              </a:defRPr>
            </a:lvl7pPr>
            <a:lvl8pPr marL="3429000" indent="-228600" algn="ctr" eaLnBrk="0" fontAlgn="base" hangingPunct="0">
              <a:spcBef>
                <a:spcPct val="0"/>
              </a:spcBef>
              <a:spcAft>
                <a:spcPct val="0"/>
              </a:spcAft>
              <a:defRPr sz="2000">
                <a:solidFill>
                  <a:schemeClr val="tx1"/>
                </a:solidFill>
                <a:latin typeface="Arial" pitchFamily="34" charset="0"/>
              </a:defRPr>
            </a:lvl8pPr>
            <a:lvl9pPr marL="3886200" indent="-228600" algn="ctr" eaLnBrk="0" fontAlgn="base" hangingPunct="0">
              <a:spcBef>
                <a:spcPct val="0"/>
              </a:spcBef>
              <a:spcAft>
                <a:spcPct val="0"/>
              </a:spcAft>
              <a:defRPr sz="2000">
                <a:solidFill>
                  <a:schemeClr val="tx1"/>
                </a:solidFill>
                <a:latin typeface="Arial" pitchFamily="34" charset="0"/>
              </a:defRPr>
            </a:lvl9pPr>
          </a:lstStyle>
          <a:p>
            <a:pPr algn="l" eaLnBrk="1" hangingPunct="1"/>
            <a:r>
              <a:rPr lang="ru-RU" sz="1800" b="1" dirty="0" smtClean="0">
                <a:solidFill>
                  <a:schemeClr val="tx2"/>
                </a:solidFill>
              </a:rPr>
              <a:t>Авто</a:t>
            </a:r>
            <a:r>
              <a:rPr lang="en-US" sz="1800" b="1" dirty="0" smtClean="0">
                <a:solidFill>
                  <a:schemeClr val="tx2"/>
                </a:solidFill>
              </a:rPr>
              <a:t> </a:t>
            </a:r>
            <a:r>
              <a:rPr lang="ru-RU" sz="1800" b="1" dirty="0" err="1" smtClean="0">
                <a:solidFill>
                  <a:schemeClr val="tx2"/>
                </a:solidFill>
              </a:rPr>
              <a:t>тиринг</a:t>
            </a:r>
            <a:endParaRPr lang="en-US" sz="1800" b="1" dirty="0">
              <a:solidFill>
                <a:schemeClr val="tx2"/>
              </a:solidFill>
            </a:endParaRPr>
          </a:p>
        </p:txBody>
      </p:sp>
      <p:sp>
        <p:nvSpPr>
          <p:cNvPr id="15385" name="Line Callout 2 36"/>
          <p:cNvSpPr>
            <a:spLocks/>
          </p:cNvSpPr>
          <p:nvPr/>
        </p:nvSpPr>
        <p:spPr bwMode="auto">
          <a:xfrm>
            <a:off x="7223355" y="1980423"/>
            <a:ext cx="1600200" cy="400050"/>
          </a:xfrm>
          <a:prstGeom prst="borderCallout2">
            <a:avLst>
              <a:gd name="adj1" fmla="val 18750"/>
              <a:gd name="adj2" fmla="val -8333"/>
              <a:gd name="adj3" fmla="val 18750"/>
              <a:gd name="adj4" fmla="val -16667"/>
              <a:gd name="adj5" fmla="val 95833"/>
              <a:gd name="adj6" fmla="val -33574"/>
            </a:avLst>
          </a:prstGeom>
          <a:solidFill>
            <a:schemeClr val="tx2"/>
          </a:solidFill>
          <a:ln w="12700" algn="ctr">
            <a:solidFill>
              <a:schemeClr val="tx1"/>
            </a:solidFill>
            <a:round/>
            <a:headEnd/>
            <a:tailEnd/>
          </a:ln>
        </p:spPr>
        <p:txBody>
          <a:bodyPr lIns="0" tIns="0" rIns="0" bIns="0" anchor="ctr"/>
          <a:lstStyle/>
          <a:p>
            <a:pPr algn="ctr"/>
            <a:r>
              <a:rPr lang="ru-RU" sz="1200" b="1" dirty="0" smtClean="0">
                <a:solidFill>
                  <a:schemeClr val="bg1"/>
                </a:solidFill>
              </a:rPr>
              <a:t>количество</a:t>
            </a:r>
            <a:r>
              <a:rPr lang="en-US" sz="1200" b="1" dirty="0" smtClean="0">
                <a:solidFill>
                  <a:schemeClr val="bg1"/>
                </a:solidFill>
              </a:rPr>
              <a:t> </a:t>
            </a:r>
            <a:r>
              <a:rPr lang="en-US" sz="1200" b="1" dirty="0">
                <a:solidFill>
                  <a:schemeClr val="bg1"/>
                </a:solidFill>
              </a:rPr>
              <a:t>VMs </a:t>
            </a:r>
            <a:r>
              <a:rPr lang="ru-RU" sz="1200" b="1" dirty="0" smtClean="0">
                <a:solidFill>
                  <a:schemeClr val="bg1"/>
                </a:solidFill>
              </a:rPr>
              <a:t>быстро растёт</a:t>
            </a:r>
            <a:endParaRPr lang="en-US" sz="1200" b="1" dirty="0">
              <a:solidFill>
                <a:schemeClr val="bg1"/>
              </a:solidFill>
            </a:endParaRPr>
          </a:p>
        </p:txBody>
      </p:sp>
      <p:sp>
        <p:nvSpPr>
          <p:cNvPr id="15386" name="Line Callout 2 37"/>
          <p:cNvSpPr>
            <a:spLocks/>
          </p:cNvSpPr>
          <p:nvPr/>
        </p:nvSpPr>
        <p:spPr bwMode="auto">
          <a:xfrm>
            <a:off x="7372379" y="2883062"/>
            <a:ext cx="1600200" cy="555463"/>
          </a:xfrm>
          <a:prstGeom prst="borderCallout2">
            <a:avLst>
              <a:gd name="adj1" fmla="val 18750"/>
              <a:gd name="adj2" fmla="val -8333"/>
              <a:gd name="adj3" fmla="val 18750"/>
              <a:gd name="adj4" fmla="val -16667"/>
              <a:gd name="adj5" fmla="val 98213"/>
              <a:gd name="adj6" fmla="val -49644"/>
            </a:avLst>
          </a:prstGeom>
          <a:solidFill>
            <a:schemeClr val="tx2"/>
          </a:solidFill>
          <a:ln w="12700" algn="ctr">
            <a:solidFill>
              <a:schemeClr val="tx1"/>
            </a:solidFill>
            <a:round/>
            <a:headEnd/>
            <a:tailEnd/>
          </a:ln>
        </p:spPr>
        <p:txBody>
          <a:bodyPr lIns="0" tIns="0" rIns="0" bIns="0" anchor="ctr"/>
          <a:lstStyle/>
          <a:p>
            <a:pPr algn="ctr"/>
            <a:r>
              <a:rPr lang="en-US" sz="1200" b="1" dirty="0">
                <a:solidFill>
                  <a:schemeClr val="bg1"/>
                </a:solidFill>
              </a:rPr>
              <a:t>VMware </a:t>
            </a:r>
            <a:r>
              <a:rPr lang="ru-RU" sz="1200" b="1" dirty="0" smtClean="0">
                <a:solidFill>
                  <a:schemeClr val="bg1"/>
                </a:solidFill>
              </a:rPr>
              <a:t>быстро входят в </a:t>
            </a:r>
            <a:r>
              <a:rPr lang="ru-RU" sz="1200" b="1" dirty="0" err="1" smtClean="0">
                <a:solidFill>
                  <a:schemeClr val="bg1"/>
                </a:solidFill>
              </a:rPr>
              <a:t>продакшн</a:t>
            </a:r>
            <a:endParaRPr lang="en-US" sz="1200" b="1" dirty="0">
              <a:solidFill>
                <a:schemeClr val="bg1"/>
              </a:solidFill>
            </a:endParaRPr>
          </a:p>
        </p:txBody>
      </p:sp>
      <p:sp>
        <p:nvSpPr>
          <p:cNvPr id="15387" name="Line Callout 2 38"/>
          <p:cNvSpPr>
            <a:spLocks/>
          </p:cNvSpPr>
          <p:nvPr/>
        </p:nvSpPr>
        <p:spPr bwMode="auto">
          <a:xfrm flipH="1">
            <a:off x="228600" y="3038476"/>
            <a:ext cx="1943100" cy="400050"/>
          </a:xfrm>
          <a:prstGeom prst="borderCallout2">
            <a:avLst>
              <a:gd name="adj1" fmla="val 18750"/>
              <a:gd name="adj2" fmla="val -8333"/>
              <a:gd name="adj3" fmla="val 18750"/>
              <a:gd name="adj4" fmla="val -16667"/>
              <a:gd name="adj5" fmla="val 143454"/>
              <a:gd name="adj6" fmla="val -10528"/>
            </a:avLst>
          </a:prstGeom>
          <a:solidFill>
            <a:schemeClr val="tx2"/>
          </a:solidFill>
          <a:ln w="12700" algn="ctr">
            <a:solidFill>
              <a:schemeClr val="tx1"/>
            </a:solidFill>
            <a:round/>
            <a:headEnd/>
            <a:tailEnd/>
          </a:ln>
        </p:spPr>
        <p:txBody>
          <a:bodyPr lIns="0" tIns="0" rIns="0" bIns="0" anchor="ctr"/>
          <a:lstStyle/>
          <a:p>
            <a:pPr algn="ctr"/>
            <a:r>
              <a:rPr lang="ru-RU" sz="1200" b="1" dirty="0" smtClean="0">
                <a:solidFill>
                  <a:schemeClr val="bg1"/>
                </a:solidFill>
              </a:rPr>
              <a:t>Больше количество машин </a:t>
            </a:r>
            <a:r>
              <a:rPr lang="en-US" sz="1200" b="1" dirty="0" smtClean="0">
                <a:solidFill>
                  <a:schemeClr val="bg1"/>
                </a:solidFill>
              </a:rPr>
              <a:t>3 </a:t>
            </a:r>
            <a:r>
              <a:rPr lang="ru-RU" sz="1200" b="1" dirty="0" smtClean="0">
                <a:solidFill>
                  <a:schemeClr val="bg1"/>
                </a:solidFill>
              </a:rPr>
              <a:t>уровня</a:t>
            </a:r>
            <a:endParaRPr lang="en-US" sz="1200" b="1" dirty="0">
              <a:solidFill>
                <a:schemeClr val="bg1"/>
              </a:solidFill>
            </a:endParaRPr>
          </a:p>
        </p:txBody>
      </p:sp>
      <p:sp>
        <p:nvSpPr>
          <p:cNvPr id="15388" name="Line Callout 2 39"/>
          <p:cNvSpPr>
            <a:spLocks/>
          </p:cNvSpPr>
          <p:nvPr/>
        </p:nvSpPr>
        <p:spPr bwMode="auto">
          <a:xfrm flipH="1">
            <a:off x="2514600" y="5638800"/>
            <a:ext cx="1143000" cy="485776"/>
          </a:xfrm>
          <a:prstGeom prst="borderCallout2">
            <a:avLst>
              <a:gd name="adj1" fmla="val 18750"/>
              <a:gd name="adj2" fmla="val -8333"/>
              <a:gd name="adj3" fmla="val 18750"/>
              <a:gd name="adj4" fmla="val -16667"/>
              <a:gd name="adj5" fmla="val -447024"/>
              <a:gd name="adj6" fmla="val -52634"/>
            </a:avLst>
          </a:prstGeom>
          <a:solidFill>
            <a:schemeClr val="tx2"/>
          </a:solidFill>
          <a:ln w="12700" algn="ctr">
            <a:solidFill>
              <a:schemeClr val="tx1"/>
            </a:solidFill>
            <a:round/>
            <a:headEnd/>
            <a:tailEnd/>
          </a:ln>
        </p:spPr>
        <p:txBody>
          <a:bodyPr lIns="0" tIns="0" rIns="0" bIns="0" anchor="ctr"/>
          <a:lstStyle/>
          <a:p>
            <a:pPr algn="ctr"/>
            <a:r>
              <a:rPr lang="ru-RU" sz="1200" b="1" dirty="0" smtClean="0">
                <a:solidFill>
                  <a:schemeClr val="bg1"/>
                </a:solidFill>
              </a:rPr>
              <a:t>Виртуализация рабочих мест</a:t>
            </a:r>
            <a:endParaRPr lang="en-US" sz="1200" b="1" dirty="0">
              <a:solidFill>
                <a:schemeClr val="bg1"/>
              </a:solidFill>
            </a:endParaRPr>
          </a:p>
        </p:txBody>
      </p:sp>
      <p:sp>
        <p:nvSpPr>
          <p:cNvPr id="15389" name="Line Callout 2 40"/>
          <p:cNvSpPr>
            <a:spLocks/>
          </p:cNvSpPr>
          <p:nvPr/>
        </p:nvSpPr>
        <p:spPr bwMode="auto">
          <a:xfrm flipH="1">
            <a:off x="171450" y="4181476"/>
            <a:ext cx="1943100" cy="400050"/>
          </a:xfrm>
          <a:prstGeom prst="borderCallout2">
            <a:avLst>
              <a:gd name="adj1" fmla="val 18750"/>
              <a:gd name="adj2" fmla="val -8333"/>
              <a:gd name="adj3" fmla="val 18750"/>
              <a:gd name="adj4" fmla="val -16667"/>
              <a:gd name="adj5" fmla="val -27977"/>
              <a:gd name="adj6" fmla="val -13468"/>
            </a:avLst>
          </a:prstGeom>
          <a:solidFill>
            <a:schemeClr val="tx2"/>
          </a:solidFill>
          <a:ln w="12700" algn="ctr">
            <a:solidFill>
              <a:schemeClr val="tx1"/>
            </a:solidFill>
            <a:round/>
            <a:headEnd/>
            <a:tailEnd/>
          </a:ln>
        </p:spPr>
        <p:txBody>
          <a:bodyPr lIns="0" tIns="0" rIns="0" bIns="0" anchor="ctr"/>
          <a:lstStyle/>
          <a:p>
            <a:pPr algn="ctr"/>
            <a:r>
              <a:rPr lang="ru-RU" sz="1200" b="1" dirty="0" err="1" smtClean="0">
                <a:solidFill>
                  <a:schemeClr val="bg1"/>
                </a:solidFill>
              </a:rPr>
              <a:t>Бекап</a:t>
            </a:r>
            <a:r>
              <a:rPr lang="ru-RU" sz="1200" b="1" dirty="0" smtClean="0">
                <a:solidFill>
                  <a:schemeClr val="bg1"/>
                </a:solidFill>
              </a:rPr>
              <a:t> на диск</a:t>
            </a:r>
            <a:endParaRPr lang="en-US" sz="1200" b="1" dirty="0">
              <a:solidFill>
                <a:schemeClr val="bg1"/>
              </a:solidFill>
            </a:endParaRPr>
          </a:p>
        </p:txBody>
      </p:sp>
      <p:sp>
        <p:nvSpPr>
          <p:cNvPr id="15390" name="Line Callout 2 41"/>
          <p:cNvSpPr>
            <a:spLocks/>
          </p:cNvSpPr>
          <p:nvPr/>
        </p:nvSpPr>
        <p:spPr bwMode="auto">
          <a:xfrm flipH="1">
            <a:off x="571500" y="1724026"/>
            <a:ext cx="1943100" cy="400050"/>
          </a:xfrm>
          <a:prstGeom prst="borderCallout2">
            <a:avLst>
              <a:gd name="adj1" fmla="val 18750"/>
              <a:gd name="adj2" fmla="val -8333"/>
              <a:gd name="adj3" fmla="val 18750"/>
              <a:gd name="adj4" fmla="val -16667"/>
              <a:gd name="adj5" fmla="val 83926"/>
              <a:gd name="adj6" fmla="val -31116"/>
            </a:avLst>
          </a:prstGeom>
          <a:solidFill>
            <a:schemeClr val="tx2"/>
          </a:solidFill>
          <a:ln w="12700" algn="ctr">
            <a:solidFill>
              <a:schemeClr val="tx1"/>
            </a:solidFill>
            <a:round/>
            <a:headEnd/>
            <a:tailEnd/>
          </a:ln>
        </p:spPr>
        <p:txBody>
          <a:bodyPr lIns="0" tIns="0" rIns="0" bIns="0" anchor="ctr"/>
          <a:lstStyle/>
          <a:p>
            <a:pPr algn="ctr"/>
            <a:r>
              <a:rPr lang="ru-RU" sz="1200" b="1" dirty="0" smtClean="0">
                <a:solidFill>
                  <a:schemeClr val="bg1"/>
                </a:solidFill>
              </a:rPr>
              <a:t>Среднее количество главных</a:t>
            </a:r>
            <a:r>
              <a:rPr lang="en-US" sz="1200" b="1" dirty="0" smtClean="0">
                <a:solidFill>
                  <a:schemeClr val="bg1"/>
                </a:solidFill>
              </a:rPr>
              <a:t> </a:t>
            </a:r>
            <a:r>
              <a:rPr lang="en-US" sz="1200" b="1" dirty="0">
                <a:solidFill>
                  <a:schemeClr val="bg1"/>
                </a:solidFill>
              </a:rPr>
              <a:t>VMs</a:t>
            </a:r>
          </a:p>
        </p:txBody>
      </p:sp>
      <p:sp>
        <p:nvSpPr>
          <p:cNvPr id="15391" name="Line Callout 2 42"/>
          <p:cNvSpPr>
            <a:spLocks/>
          </p:cNvSpPr>
          <p:nvPr/>
        </p:nvSpPr>
        <p:spPr bwMode="auto">
          <a:xfrm flipH="1">
            <a:off x="4343400" y="5724526"/>
            <a:ext cx="1371600" cy="400050"/>
          </a:xfrm>
          <a:prstGeom prst="borderCallout2">
            <a:avLst>
              <a:gd name="adj1" fmla="val 18750"/>
              <a:gd name="adj2" fmla="val -8333"/>
              <a:gd name="adj3" fmla="val 18750"/>
              <a:gd name="adj4" fmla="val -16667"/>
              <a:gd name="adj5" fmla="val -30356"/>
              <a:gd name="adj6" fmla="val -18329"/>
            </a:avLst>
          </a:prstGeom>
          <a:solidFill>
            <a:schemeClr val="tx2"/>
          </a:solidFill>
          <a:ln w="12700" algn="ctr">
            <a:solidFill>
              <a:schemeClr val="tx1"/>
            </a:solidFill>
            <a:round/>
            <a:headEnd/>
            <a:tailEnd/>
          </a:ln>
        </p:spPr>
        <p:txBody>
          <a:bodyPr lIns="0" tIns="0" rIns="0" bIns="0" anchor="ctr"/>
          <a:lstStyle/>
          <a:p>
            <a:pPr algn="ctr"/>
            <a:r>
              <a:rPr lang="ru-RU" sz="1200" b="1" dirty="0" smtClean="0">
                <a:solidFill>
                  <a:schemeClr val="bg1"/>
                </a:solidFill>
              </a:rPr>
              <a:t>машины</a:t>
            </a:r>
            <a:r>
              <a:rPr lang="en-US" sz="1200" b="1" dirty="0" smtClean="0">
                <a:solidFill>
                  <a:schemeClr val="bg1"/>
                </a:solidFill>
              </a:rPr>
              <a:t> </a:t>
            </a:r>
            <a:r>
              <a:rPr lang="en-US" sz="1200" b="1" dirty="0">
                <a:solidFill>
                  <a:schemeClr val="bg1"/>
                </a:solidFill>
              </a:rPr>
              <a:t>1 </a:t>
            </a:r>
            <a:r>
              <a:rPr lang="ru-RU" sz="1200" b="1" dirty="0" smtClean="0">
                <a:solidFill>
                  <a:schemeClr val="bg1"/>
                </a:solidFill>
              </a:rPr>
              <a:t>уровня</a:t>
            </a:r>
            <a:endParaRPr lang="en-US" sz="1200" b="1" dirty="0">
              <a:solidFill>
                <a:schemeClr val="bg1"/>
              </a:solidFill>
            </a:endParaRPr>
          </a:p>
        </p:txBody>
      </p:sp>
      <p:sp>
        <p:nvSpPr>
          <p:cNvPr id="42" name="TextBox 45"/>
          <p:cNvSpPr txBox="1">
            <a:spLocks noChangeArrowheads="1"/>
          </p:cNvSpPr>
          <p:nvPr/>
        </p:nvSpPr>
        <p:spPr bwMode="auto">
          <a:xfrm>
            <a:off x="1695450" y="4570173"/>
            <a:ext cx="1473922" cy="36931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91420" tIns="45711" rIns="91420" bIns="45711">
            <a:spAutoFit/>
          </a:bodyPr>
          <a:lstStyle>
            <a:lvl1pPr algn="ctr" eaLnBrk="0" hangingPunct="0">
              <a:defRPr sz="2000">
                <a:solidFill>
                  <a:schemeClr val="tx1"/>
                </a:solidFill>
                <a:latin typeface="Arial" pitchFamily="34" charset="0"/>
              </a:defRPr>
            </a:lvl1pPr>
            <a:lvl2pPr marL="742950" indent="-285750" algn="ctr" eaLnBrk="0" hangingPunct="0">
              <a:defRPr sz="2000">
                <a:solidFill>
                  <a:schemeClr val="tx1"/>
                </a:solidFill>
                <a:latin typeface="Arial" pitchFamily="34" charset="0"/>
              </a:defRPr>
            </a:lvl2pPr>
            <a:lvl3pPr marL="1143000" indent="-228600" algn="ctr" eaLnBrk="0" hangingPunct="0">
              <a:defRPr sz="2000">
                <a:solidFill>
                  <a:schemeClr val="tx1"/>
                </a:solidFill>
                <a:latin typeface="Arial" pitchFamily="34" charset="0"/>
              </a:defRPr>
            </a:lvl3pPr>
            <a:lvl4pPr marL="1600200" indent="-228600" algn="ctr" eaLnBrk="0" hangingPunct="0">
              <a:defRPr sz="2000">
                <a:solidFill>
                  <a:schemeClr val="tx1"/>
                </a:solidFill>
                <a:latin typeface="Arial" pitchFamily="34" charset="0"/>
              </a:defRPr>
            </a:lvl4pPr>
            <a:lvl5pPr marL="2057400" indent="-228600" algn="ctr" eaLnBrk="0" hangingPunct="0">
              <a:defRPr sz="2000">
                <a:solidFill>
                  <a:schemeClr val="tx1"/>
                </a:solidFill>
                <a:latin typeface="Arial" pitchFamily="34" charset="0"/>
              </a:defRPr>
            </a:lvl5pPr>
            <a:lvl6pPr marL="2514600" indent="-228600" algn="ctr" eaLnBrk="0" fontAlgn="base" hangingPunct="0">
              <a:spcBef>
                <a:spcPct val="0"/>
              </a:spcBef>
              <a:spcAft>
                <a:spcPct val="0"/>
              </a:spcAft>
              <a:defRPr sz="2000">
                <a:solidFill>
                  <a:schemeClr val="tx1"/>
                </a:solidFill>
                <a:latin typeface="Arial" pitchFamily="34" charset="0"/>
              </a:defRPr>
            </a:lvl6pPr>
            <a:lvl7pPr marL="2971800" indent="-228600" algn="ctr" eaLnBrk="0" fontAlgn="base" hangingPunct="0">
              <a:spcBef>
                <a:spcPct val="0"/>
              </a:spcBef>
              <a:spcAft>
                <a:spcPct val="0"/>
              </a:spcAft>
              <a:defRPr sz="2000">
                <a:solidFill>
                  <a:schemeClr val="tx1"/>
                </a:solidFill>
                <a:latin typeface="Arial" pitchFamily="34" charset="0"/>
              </a:defRPr>
            </a:lvl7pPr>
            <a:lvl8pPr marL="3429000" indent="-228600" algn="ctr" eaLnBrk="0" fontAlgn="base" hangingPunct="0">
              <a:spcBef>
                <a:spcPct val="0"/>
              </a:spcBef>
              <a:spcAft>
                <a:spcPct val="0"/>
              </a:spcAft>
              <a:defRPr sz="2000">
                <a:solidFill>
                  <a:schemeClr val="tx1"/>
                </a:solidFill>
                <a:latin typeface="Arial" pitchFamily="34" charset="0"/>
              </a:defRPr>
            </a:lvl8pPr>
            <a:lvl9pPr marL="3886200" indent="-228600" algn="ctr" eaLnBrk="0" fontAlgn="base" hangingPunct="0">
              <a:spcBef>
                <a:spcPct val="0"/>
              </a:spcBef>
              <a:spcAft>
                <a:spcPct val="0"/>
              </a:spcAft>
              <a:defRPr sz="2000">
                <a:solidFill>
                  <a:schemeClr val="tx1"/>
                </a:solidFill>
                <a:latin typeface="Arial" pitchFamily="34" charset="0"/>
              </a:defRPr>
            </a:lvl9pPr>
          </a:lstStyle>
          <a:p>
            <a:pPr eaLnBrk="1" hangingPunct="1"/>
            <a:r>
              <a:rPr lang="ru-RU" sz="1800" b="1" dirty="0" smtClean="0">
                <a:solidFill>
                  <a:srgbClr val="7A0000"/>
                </a:solidFill>
              </a:rPr>
              <a:t>Плотность</a:t>
            </a:r>
            <a:endParaRPr lang="en-US" sz="1800" b="1" dirty="0">
              <a:solidFill>
                <a:srgbClr val="7A0000"/>
              </a:solidFill>
            </a:endParaRPr>
          </a:p>
        </p:txBody>
      </p:sp>
      <p:sp>
        <p:nvSpPr>
          <p:cNvPr id="43" name="TextBox 48"/>
          <p:cNvSpPr txBox="1">
            <a:spLocks noChangeArrowheads="1"/>
          </p:cNvSpPr>
          <p:nvPr/>
        </p:nvSpPr>
        <p:spPr bwMode="auto">
          <a:xfrm>
            <a:off x="4670785" y="2541223"/>
            <a:ext cx="2317029" cy="36931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91420" tIns="45711" rIns="91420" bIns="45711">
            <a:spAutoFit/>
          </a:bodyPr>
          <a:lstStyle>
            <a:lvl1pPr algn="ctr" eaLnBrk="0" hangingPunct="0">
              <a:defRPr sz="2000">
                <a:solidFill>
                  <a:schemeClr val="tx1"/>
                </a:solidFill>
                <a:latin typeface="Arial" pitchFamily="34" charset="0"/>
              </a:defRPr>
            </a:lvl1pPr>
            <a:lvl2pPr marL="742950" indent="-285750" algn="ctr" eaLnBrk="0" hangingPunct="0">
              <a:defRPr sz="2000">
                <a:solidFill>
                  <a:schemeClr val="tx1"/>
                </a:solidFill>
                <a:latin typeface="Arial" pitchFamily="34" charset="0"/>
              </a:defRPr>
            </a:lvl2pPr>
            <a:lvl3pPr marL="1143000" indent="-228600" algn="ctr" eaLnBrk="0" hangingPunct="0">
              <a:defRPr sz="2000">
                <a:solidFill>
                  <a:schemeClr val="tx1"/>
                </a:solidFill>
                <a:latin typeface="Arial" pitchFamily="34" charset="0"/>
              </a:defRPr>
            </a:lvl3pPr>
            <a:lvl4pPr marL="1600200" indent="-228600" algn="ctr" eaLnBrk="0" hangingPunct="0">
              <a:defRPr sz="2000">
                <a:solidFill>
                  <a:schemeClr val="tx1"/>
                </a:solidFill>
                <a:latin typeface="Arial" pitchFamily="34" charset="0"/>
              </a:defRPr>
            </a:lvl4pPr>
            <a:lvl5pPr marL="2057400" indent="-228600" algn="ctr" eaLnBrk="0" hangingPunct="0">
              <a:defRPr sz="2000">
                <a:solidFill>
                  <a:schemeClr val="tx1"/>
                </a:solidFill>
                <a:latin typeface="Arial" pitchFamily="34" charset="0"/>
              </a:defRPr>
            </a:lvl5pPr>
            <a:lvl6pPr marL="2514600" indent="-228600" algn="ctr" eaLnBrk="0" fontAlgn="base" hangingPunct="0">
              <a:spcBef>
                <a:spcPct val="0"/>
              </a:spcBef>
              <a:spcAft>
                <a:spcPct val="0"/>
              </a:spcAft>
              <a:defRPr sz="2000">
                <a:solidFill>
                  <a:schemeClr val="tx1"/>
                </a:solidFill>
                <a:latin typeface="Arial" pitchFamily="34" charset="0"/>
              </a:defRPr>
            </a:lvl6pPr>
            <a:lvl7pPr marL="2971800" indent="-228600" algn="ctr" eaLnBrk="0" fontAlgn="base" hangingPunct="0">
              <a:spcBef>
                <a:spcPct val="0"/>
              </a:spcBef>
              <a:spcAft>
                <a:spcPct val="0"/>
              </a:spcAft>
              <a:defRPr sz="2000">
                <a:solidFill>
                  <a:schemeClr val="tx1"/>
                </a:solidFill>
                <a:latin typeface="Arial" pitchFamily="34" charset="0"/>
              </a:defRPr>
            </a:lvl7pPr>
            <a:lvl8pPr marL="3429000" indent="-228600" algn="ctr" eaLnBrk="0" fontAlgn="base" hangingPunct="0">
              <a:spcBef>
                <a:spcPct val="0"/>
              </a:spcBef>
              <a:spcAft>
                <a:spcPct val="0"/>
              </a:spcAft>
              <a:defRPr sz="2000">
                <a:solidFill>
                  <a:schemeClr val="tx1"/>
                </a:solidFill>
                <a:latin typeface="Arial" pitchFamily="34" charset="0"/>
              </a:defRPr>
            </a:lvl8pPr>
            <a:lvl9pPr marL="3886200" indent="-228600" algn="ctr" eaLnBrk="0" fontAlgn="base" hangingPunct="0">
              <a:spcBef>
                <a:spcPct val="0"/>
              </a:spcBef>
              <a:spcAft>
                <a:spcPct val="0"/>
              </a:spcAft>
              <a:defRPr sz="2000">
                <a:solidFill>
                  <a:schemeClr val="tx1"/>
                </a:solidFill>
                <a:latin typeface="Arial" pitchFamily="34" charset="0"/>
              </a:defRPr>
            </a:lvl9pPr>
          </a:lstStyle>
          <a:p>
            <a:pPr algn="l" eaLnBrk="1" hangingPunct="1"/>
            <a:r>
              <a:rPr lang="ru-RU" sz="1800" b="1" dirty="0" err="1" smtClean="0">
                <a:solidFill>
                  <a:schemeClr val="tx2"/>
                </a:solidFill>
              </a:rPr>
              <a:t>Маштамируемость</a:t>
            </a:r>
            <a:endParaRPr lang="en-US" sz="1800" b="1" dirty="0">
              <a:solidFill>
                <a:schemeClr val="tx2"/>
              </a:solidFill>
            </a:endParaRPr>
          </a:p>
        </p:txBody>
      </p:sp>
      <p:sp>
        <p:nvSpPr>
          <p:cNvPr id="44" name="TextBox 41"/>
          <p:cNvSpPr txBox="1">
            <a:spLocks noChangeArrowheads="1"/>
          </p:cNvSpPr>
          <p:nvPr/>
        </p:nvSpPr>
        <p:spPr bwMode="auto">
          <a:xfrm>
            <a:off x="6321689" y="4845503"/>
            <a:ext cx="2686050" cy="36931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91420" tIns="45711" rIns="91420" bIns="45711">
            <a:spAutoFit/>
          </a:bodyPr>
          <a:lstStyle>
            <a:lvl1pPr algn="ctr" eaLnBrk="0" hangingPunct="0">
              <a:defRPr sz="2000">
                <a:solidFill>
                  <a:schemeClr val="tx1"/>
                </a:solidFill>
                <a:latin typeface="Arial" pitchFamily="34" charset="0"/>
              </a:defRPr>
            </a:lvl1pPr>
            <a:lvl2pPr marL="742950" indent="-285750" algn="ctr" eaLnBrk="0" hangingPunct="0">
              <a:defRPr sz="2000">
                <a:solidFill>
                  <a:schemeClr val="tx1"/>
                </a:solidFill>
                <a:latin typeface="Arial" pitchFamily="34" charset="0"/>
              </a:defRPr>
            </a:lvl2pPr>
            <a:lvl3pPr marL="1143000" indent="-228600" algn="ctr" eaLnBrk="0" hangingPunct="0">
              <a:defRPr sz="2000">
                <a:solidFill>
                  <a:schemeClr val="tx1"/>
                </a:solidFill>
                <a:latin typeface="Arial" pitchFamily="34" charset="0"/>
              </a:defRPr>
            </a:lvl3pPr>
            <a:lvl4pPr marL="1600200" indent="-228600" algn="ctr" eaLnBrk="0" hangingPunct="0">
              <a:defRPr sz="2000">
                <a:solidFill>
                  <a:schemeClr val="tx1"/>
                </a:solidFill>
                <a:latin typeface="Arial" pitchFamily="34" charset="0"/>
              </a:defRPr>
            </a:lvl4pPr>
            <a:lvl5pPr marL="2057400" indent="-228600" algn="ctr" eaLnBrk="0" hangingPunct="0">
              <a:defRPr sz="2000">
                <a:solidFill>
                  <a:schemeClr val="tx1"/>
                </a:solidFill>
                <a:latin typeface="Arial" pitchFamily="34" charset="0"/>
              </a:defRPr>
            </a:lvl5pPr>
            <a:lvl6pPr marL="2514600" indent="-228600" algn="ctr" eaLnBrk="0" fontAlgn="base" hangingPunct="0">
              <a:spcBef>
                <a:spcPct val="0"/>
              </a:spcBef>
              <a:spcAft>
                <a:spcPct val="0"/>
              </a:spcAft>
              <a:defRPr sz="2000">
                <a:solidFill>
                  <a:schemeClr val="tx1"/>
                </a:solidFill>
                <a:latin typeface="Arial" pitchFamily="34" charset="0"/>
              </a:defRPr>
            </a:lvl6pPr>
            <a:lvl7pPr marL="2971800" indent="-228600" algn="ctr" eaLnBrk="0" fontAlgn="base" hangingPunct="0">
              <a:spcBef>
                <a:spcPct val="0"/>
              </a:spcBef>
              <a:spcAft>
                <a:spcPct val="0"/>
              </a:spcAft>
              <a:defRPr sz="2000">
                <a:solidFill>
                  <a:schemeClr val="tx1"/>
                </a:solidFill>
                <a:latin typeface="Arial" pitchFamily="34" charset="0"/>
              </a:defRPr>
            </a:lvl7pPr>
            <a:lvl8pPr marL="3429000" indent="-228600" algn="ctr" eaLnBrk="0" fontAlgn="base" hangingPunct="0">
              <a:spcBef>
                <a:spcPct val="0"/>
              </a:spcBef>
              <a:spcAft>
                <a:spcPct val="0"/>
              </a:spcAft>
              <a:defRPr sz="2000">
                <a:solidFill>
                  <a:schemeClr val="tx1"/>
                </a:solidFill>
                <a:latin typeface="Arial" pitchFamily="34" charset="0"/>
              </a:defRPr>
            </a:lvl8pPr>
            <a:lvl9pPr marL="3886200" indent="-228600" algn="ctr" eaLnBrk="0" fontAlgn="base" hangingPunct="0">
              <a:spcBef>
                <a:spcPct val="0"/>
              </a:spcBef>
              <a:spcAft>
                <a:spcPct val="0"/>
              </a:spcAft>
              <a:defRPr sz="2000">
                <a:solidFill>
                  <a:schemeClr val="tx1"/>
                </a:solidFill>
                <a:latin typeface="Arial" pitchFamily="34" charset="0"/>
              </a:defRPr>
            </a:lvl9pPr>
          </a:lstStyle>
          <a:p>
            <a:pPr algn="l" eaLnBrk="1" hangingPunct="1"/>
            <a:r>
              <a:rPr lang="ru-RU" sz="1800" b="1" dirty="0" smtClean="0">
                <a:solidFill>
                  <a:srgbClr val="354E16"/>
                </a:solidFill>
              </a:rPr>
              <a:t>Мега Кэш</a:t>
            </a:r>
            <a:endParaRPr lang="en-US" sz="1800" b="1" dirty="0">
              <a:solidFill>
                <a:srgbClr val="354E16"/>
              </a:solidFill>
            </a:endParaRPr>
          </a:p>
        </p:txBody>
      </p:sp>
      <p:sp>
        <p:nvSpPr>
          <p:cNvPr id="45" name="TextBox 43"/>
          <p:cNvSpPr txBox="1">
            <a:spLocks noChangeArrowheads="1"/>
          </p:cNvSpPr>
          <p:nvPr/>
        </p:nvSpPr>
        <p:spPr bwMode="auto">
          <a:xfrm>
            <a:off x="4963035" y="3938509"/>
            <a:ext cx="3942840" cy="36931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91420" tIns="45711" rIns="91420" bIns="45711">
            <a:spAutoFit/>
          </a:bodyPr>
          <a:lstStyle>
            <a:lvl1pPr algn="ctr" eaLnBrk="0" hangingPunct="0">
              <a:defRPr sz="2000">
                <a:solidFill>
                  <a:schemeClr val="tx1"/>
                </a:solidFill>
                <a:latin typeface="Arial" pitchFamily="34" charset="0"/>
              </a:defRPr>
            </a:lvl1pPr>
            <a:lvl2pPr marL="742950" indent="-285750" algn="ctr" eaLnBrk="0" hangingPunct="0">
              <a:defRPr sz="2000">
                <a:solidFill>
                  <a:schemeClr val="tx1"/>
                </a:solidFill>
                <a:latin typeface="Arial" pitchFamily="34" charset="0"/>
              </a:defRPr>
            </a:lvl2pPr>
            <a:lvl3pPr marL="1143000" indent="-228600" algn="ctr" eaLnBrk="0" hangingPunct="0">
              <a:defRPr sz="2000">
                <a:solidFill>
                  <a:schemeClr val="tx1"/>
                </a:solidFill>
                <a:latin typeface="Arial" pitchFamily="34" charset="0"/>
              </a:defRPr>
            </a:lvl3pPr>
            <a:lvl4pPr marL="1600200" indent="-228600" algn="ctr" eaLnBrk="0" hangingPunct="0">
              <a:defRPr sz="2000">
                <a:solidFill>
                  <a:schemeClr val="tx1"/>
                </a:solidFill>
                <a:latin typeface="Arial" pitchFamily="34" charset="0"/>
              </a:defRPr>
            </a:lvl4pPr>
            <a:lvl5pPr marL="2057400" indent="-228600" algn="ctr" eaLnBrk="0" hangingPunct="0">
              <a:defRPr sz="2000">
                <a:solidFill>
                  <a:schemeClr val="tx1"/>
                </a:solidFill>
                <a:latin typeface="Arial" pitchFamily="34" charset="0"/>
              </a:defRPr>
            </a:lvl5pPr>
            <a:lvl6pPr marL="2514600" indent="-228600" algn="ctr" eaLnBrk="0" fontAlgn="base" hangingPunct="0">
              <a:spcBef>
                <a:spcPct val="0"/>
              </a:spcBef>
              <a:spcAft>
                <a:spcPct val="0"/>
              </a:spcAft>
              <a:defRPr sz="2000">
                <a:solidFill>
                  <a:schemeClr val="tx1"/>
                </a:solidFill>
                <a:latin typeface="Arial" pitchFamily="34" charset="0"/>
              </a:defRPr>
            </a:lvl6pPr>
            <a:lvl7pPr marL="2971800" indent="-228600" algn="ctr" eaLnBrk="0" fontAlgn="base" hangingPunct="0">
              <a:spcBef>
                <a:spcPct val="0"/>
              </a:spcBef>
              <a:spcAft>
                <a:spcPct val="0"/>
              </a:spcAft>
              <a:defRPr sz="2000">
                <a:solidFill>
                  <a:schemeClr val="tx1"/>
                </a:solidFill>
                <a:latin typeface="Arial" pitchFamily="34" charset="0"/>
              </a:defRPr>
            </a:lvl7pPr>
            <a:lvl8pPr marL="3429000" indent="-228600" algn="ctr" eaLnBrk="0" fontAlgn="base" hangingPunct="0">
              <a:spcBef>
                <a:spcPct val="0"/>
              </a:spcBef>
              <a:spcAft>
                <a:spcPct val="0"/>
              </a:spcAft>
              <a:defRPr sz="2000">
                <a:solidFill>
                  <a:schemeClr val="tx1"/>
                </a:solidFill>
                <a:latin typeface="Arial" pitchFamily="34" charset="0"/>
              </a:defRPr>
            </a:lvl8pPr>
            <a:lvl9pPr marL="3886200" indent="-228600" algn="ctr" eaLnBrk="0" fontAlgn="base" hangingPunct="0">
              <a:spcBef>
                <a:spcPct val="0"/>
              </a:spcBef>
              <a:spcAft>
                <a:spcPct val="0"/>
              </a:spcAft>
              <a:defRPr sz="2000">
                <a:solidFill>
                  <a:schemeClr val="tx1"/>
                </a:solidFill>
                <a:latin typeface="Arial" pitchFamily="34" charset="0"/>
              </a:defRPr>
            </a:lvl9pPr>
          </a:lstStyle>
          <a:p>
            <a:pPr algn="l" eaLnBrk="1" hangingPunct="1"/>
            <a:r>
              <a:rPr lang="ru-RU" sz="1800" b="1" dirty="0" smtClean="0">
                <a:solidFill>
                  <a:srgbClr val="354E16"/>
                </a:solidFill>
              </a:rPr>
              <a:t>многоядерные</a:t>
            </a:r>
            <a:r>
              <a:rPr lang="en-US" sz="1800" b="1" dirty="0" smtClean="0">
                <a:solidFill>
                  <a:srgbClr val="354E16"/>
                </a:solidFill>
              </a:rPr>
              <a:t> x86</a:t>
            </a:r>
            <a:r>
              <a:rPr lang="ru-RU" sz="1800" b="1" dirty="0" smtClean="0">
                <a:solidFill>
                  <a:srgbClr val="354E16"/>
                </a:solidFill>
              </a:rPr>
              <a:t>  </a:t>
            </a:r>
            <a:endParaRPr lang="en-US" sz="1800" b="1" dirty="0">
              <a:solidFill>
                <a:srgbClr val="354E16"/>
              </a:solidFill>
            </a:endParaRPr>
          </a:p>
        </p:txBody>
      </p:sp>
    </p:spTree>
    <p:extLst>
      <p:ext uri="{BB962C8B-B14F-4D97-AF65-F5344CB8AC3E}">
        <p14:creationId xmlns="" xmlns:p14="http://schemas.microsoft.com/office/powerpoint/2010/main" val="110480152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500"/>
                                        <p:tgtEl>
                                          <p:spTgt spid="35"/>
                                        </p:tgtEl>
                                      </p:cBhvr>
                                    </p:animEffect>
                                  </p:childTnLst>
                                </p:cTn>
                              </p:par>
                              <p:par>
                                <p:cTn id="8" presetID="10" presetClass="entr" presetSubtype="0" fill="hold" nodeType="withEffect">
                                  <p:stCondLst>
                                    <p:cond delay="0"/>
                                  </p:stCondLst>
                                  <p:childTnLst>
                                    <p:set>
                                      <p:cBhvr>
                                        <p:cTn id="9" dur="1" fill="hold">
                                          <p:stCondLst>
                                            <p:cond delay="0"/>
                                          </p:stCondLst>
                                        </p:cTn>
                                        <p:tgtEl>
                                          <p:spTgt spid="36"/>
                                        </p:tgtEl>
                                        <p:attrNameLst>
                                          <p:attrName>style.visibility</p:attrName>
                                        </p:attrNameLst>
                                      </p:cBhvr>
                                      <p:to>
                                        <p:strVal val="visible"/>
                                      </p:to>
                                    </p:set>
                                    <p:animEffect transition="in" filter="fade">
                                      <p:cBhvr>
                                        <p:cTn id="10" dur="500"/>
                                        <p:tgtEl>
                                          <p:spTgt spid="36"/>
                                        </p:tgtEl>
                                      </p:cBhvr>
                                    </p:animEffect>
                                  </p:childTnLst>
                                </p:cTn>
                              </p:par>
                              <p:par>
                                <p:cTn id="11" presetID="10" presetClass="entr" presetSubtype="0" fill="hold" nodeType="withEffect">
                                  <p:stCondLst>
                                    <p:cond delay="0"/>
                                  </p:stCondLst>
                                  <p:childTnLst>
                                    <p:set>
                                      <p:cBhvr>
                                        <p:cTn id="12" dur="1" fill="hold">
                                          <p:stCondLst>
                                            <p:cond delay="0"/>
                                          </p:stCondLst>
                                        </p:cTn>
                                        <p:tgtEl>
                                          <p:spTgt spid="34"/>
                                        </p:tgtEl>
                                        <p:attrNameLst>
                                          <p:attrName>style.visibility</p:attrName>
                                        </p:attrNameLst>
                                      </p:cBhvr>
                                      <p:to>
                                        <p:strVal val="visible"/>
                                      </p:to>
                                    </p:set>
                                    <p:animEffect transition="in" filter="fade">
                                      <p:cBhvr>
                                        <p:cTn id="13" dur="500"/>
                                        <p:tgtEl>
                                          <p:spTgt spid="34"/>
                                        </p:tgtEl>
                                      </p:cBhvr>
                                    </p:animEffect>
                                  </p:childTnLst>
                                </p:cTn>
                              </p:par>
                            </p:childTnLst>
                          </p:cTn>
                        </p:par>
                        <p:par>
                          <p:cTn id="14" fill="hold" nodeType="afterGroup">
                            <p:stCondLst>
                              <p:cond delay="500"/>
                            </p:stCondLst>
                            <p:childTnLst>
                              <p:par>
                                <p:cTn id="15" presetID="22" presetClass="entr" presetSubtype="2"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right)">
                                      <p:cBhvr>
                                        <p:cTn id="17" dur="500"/>
                                        <p:tgtEl>
                                          <p:spTgt spid="9"/>
                                        </p:tgtEl>
                                      </p:cBhvr>
                                    </p:animEffect>
                                  </p:childTnLst>
                                </p:cTn>
                              </p:par>
                            </p:childTnLst>
                          </p:cTn>
                        </p:par>
                        <p:par>
                          <p:cTn id="18" fill="hold" nodeType="afterGroup">
                            <p:stCondLst>
                              <p:cond delay="1000"/>
                            </p:stCondLst>
                            <p:childTnLst>
                              <p:par>
                                <p:cTn id="19" presetID="22" presetClass="entr" presetSubtype="8"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left)">
                                      <p:cBhvr>
                                        <p:cTn id="21" dur="500"/>
                                        <p:tgtEl>
                                          <p:spTgt spid="10"/>
                                        </p:tgtEl>
                                      </p:cBhvr>
                                    </p:animEffect>
                                  </p:childTnLst>
                                </p:cTn>
                              </p:par>
                            </p:childTnLst>
                          </p:cTn>
                        </p:par>
                        <p:par>
                          <p:cTn id="22" fill="hold" nodeType="afterGroup">
                            <p:stCondLst>
                              <p:cond delay="1500"/>
                            </p:stCondLst>
                            <p:childTnLst>
                              <p:par>
                                <p:cTn id="23" presetID="22" presetClass="entr" presetSubtype="4" fill="hold"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down)">
                                      <p:cBhvr>
                                        <p:cTn id="25" dur="500"/>
                                        <p:tgtEl>
                                          <p:spTgt spid="8"/>
                                        </p:tgtEl>
                                      </p:cBhvr>
                                    </p:animEffect>
                                  </p:childTnLst>
                                </p:cTn>
                              </p:par>
                            </p:childTnLst>
                          </p:cTn>
                        </p:par>
                        <p:par>
                          <p:cTn id="26" fill="hold" nodeType="withGroup">
                            <p:stCondLst>
                              <p:cond delay="2000"/>
                            </p:stCondLst>
                            <p:childTnLst>
                              <p:par>
                                <p:cTn id="27" presetID="53" presetClass="entr" presetSubtype="0"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500" fill="hold"/>
                                        <p:tgtEl>
                                          <p:spTgt spid="2"/>
                                        </p:tgtEl>
                                        <p:attrNameLst>
                                          <p:attrName>ppt_w</p:attrName>
                                        </p:attrNameLst>
                                      </p:cBhvr>
                                      <p:tavLst>
                                        <p:tav tm="0">
                                          <p:val>
                                            <p:fltVal val="0"/>
                                          </p:val>
                                        </p:tav>
                                        <p:tav tm="100000">
                                          <p:val>
                                            <p:strVal val="#ppt_w"/>
                                          </p:val>
                                        </p:tav>
                                      </p:tavLst>
                                    </p:anim>
                                    <p:anim calcmode="lin" valueType="num">
                                      <p:cBhvr>
                                        <p:cTn id="30" dur="500" fill="hold"/>
                                        <p:tgtEl>
                                          <p:spTgt spid="2"/>
                                        </p:tgtEl>
                                        <p:attrNameLst>
                                          <p:attrName>ppt_h</p:attrName>
                                        </p:attrNameLst>
                                      </p:cBhvr>
                                      <p:tavLst>
                                        <p:tav tm="0">
                                          <p:val>
                                            <p:fltVal val="0"/>
                                          </p:val>
                                        </p:tav>
                                        <p:tav tm="100000">
                                          <p:val>
                                            <p:strVal val="#ppt_h"/>
                                          </p:val>
                                        </p:tav>
                                      </p:tavLst>
                                    </p:anim>
                                    <p:animEffect transition="in" filter="fade">
                                      <p:cBhvr>
                                        <p:cTn id="31" dur="500"/>
                                        <p:tgtEl>
                                          <p:spTgt spid="2"/>
                                        </p:tgtEl>
                                      </p:cBhvr>
                                    </p:animEffect>
                                  </p:childTnLst>
                                </p:cTn>
                              </p:par>
                            </p:childTnLst>
                          </p:cTn>
                        </p:par>
                        <p:par>
                          <p:cTn id="32" fill="hold" nodeType="withGroup">
                            <p:stCondLst>
                              <p:cond delay="2500"/>
                            </p:stCondLst>
                            <p:childTnLst>
                              <p:par>
                                <p:cTn id="33" presetID="10" presetClass="entr" presetSubtype="0" fill="hold" grpId="0" nodeType="afterEffect">
                                  <p:stCondLst>
                                    <p:cond delay="0"/>
                                  </p:stCondLst>
                                  <p:childTnLst>
                                    <p:set>
                                      <p:cBhvr>
                                        <p:cTn id="34" dur="1" fill="hold">
                                          <p:stCondLst>
                                            <p:cond delay="0"/>
                                          </p:stCondLst>
                                        </p:cTn>
                                        <p:tgtEl>
                                          <p:spTgt spid="15372"/>
                                        </p:tgtEl>
                                        <p:attrNameLst>
                                          <p:attrName>style.visibility</p:attrName>
                                        </p:attrNameLst>
                                      </p:cBhvr>
                                      <p:to>
                                        <p:strVal val="visible"/>
                                      </p:to>
                                    </p:set>
                                    <p:animEffect transition="in" filter="fade">
                                      <p:cBhvr>
                                        <p:cTn id="35" dur="500"/>
                                        <p:tgtEl>
                                          <p:spTgt spid="15372"/>
                                        </p:tgtEl>
                                      </p:cBhvr>
                                    </p:animEffect>
                                  </p:childTnLst>
                                </p:cTn>
                              </p:par>
                            </p:childTnLst>
                          </p:cTn>
                        </p:par>
                        <p:par>
                          <p:cTn id="36" fill="hold" nodeType="afterGroup">
                            <p:stCondLst>
                              <p:cond delay="3000"/>
                            </p:stCondLst>
                            <p:childTnLst>
                              <p:par>
                                <p:cTn id="37" presetID="10" presetClass="entr" presetSubtype="0" fill="hold" grpId="0" nodeType="afterEffect">
                                  <p:stCondLst>
                                    <p:cond delay="0"/>
                                  </p:stCondLst>
                                  <p:childTnLst>
                                    <p:set>
                                      <p:cBhvr>
                                        <p:cTn id="38" dur="1" fill="hold">
                                          <p:stCondLst>
                                            <p:cond delay="0"/>
                                          </p:stCondLst>
                                        </p:cTn>
                                        <p:tgtEl>
                                          <p:spTgt spid="15373"/>
                                        </p:tgtEl>
                                        <p:attrNameLst>
                                          <p:attrName>style.visibility</p:attrName>
                                        </p:attrNameLst>
                                      </p:cBhvr>
                                      <p:to>
                                        <p:strVal val="visible"/>
                                      </p:to>
                                    </p:set>
                                    <p:animEffect transition="in" filter="fade">
                                      <p:cBhvr>
                                        <p:cTn id="39" dur="500"/>
                                        <p:tgtEl>
                                          <p:spTgt spid="15373"/>
                                        </p:tgtEl>
                                      </p:cBhvr>
                                    </p:animEffect>
                                  </p:childTnLst>
                                </p:cTn>
                              </p:par>
                            </p:childTnLst>
                          </p:cTn>
                        </p:par>
                        <p:par>
                          <p:cTn id="40" fill="hold" nodeType="afterGroup">
                            <p:stCondLst>
                              <p:cond delay="3500"/>
                            </p:stCondLst>
                            <p:childTnLst>
                              <p:par>
                                <p:cTn id="41" presetID="10" presetClass="entr" presetSubtype="0" fill="hold" grpId="0" nodeType="afterEffect">
                                  <p:stCondLst>
                                    <p:cond delay="0"/>
                                  </p:stCondLst>
                                  <p:childTnLst>
                                    <p:set>
                                      <p:cBhvr>
                                        <p:cTn id="42" dur="1" fill="hold">
                                          <p:stCondLst>
                                            <p:cond delay="0"/>
                                          </p:stCondLst>
                                        </p:cTn>
                                        <p:tgtEl>
                                          <p:spTgt spid="42"/>
                                        </p:tgtEl>
                                        <p:attrNameLst>
                                          <p:attrName>style.visibility</p:attrName>
                                        </p:attrNameLst>
                                      </p:cBhvr>
                                      <p:to>
                                        <p:strVal val="visible"/>
                                      </p:to>
                                    </p:set>
                                    <p:animEffect transition="in" filter="fade">
                                      <p:cBhvr>
                                        <p:cTn id="43" dur="500"/>
                                        <p:tgtEl>
                                          <p:spTgt spid="42"/>
                                        </p:tgtEl>
                                      </p:cBhvr>
                                    </p:animEffect>
                                  </p:childTnLst>
                                </p:cTn>
                              </p:par>
                            </p:childTnLst>
                          </p:cTn>
                        </p:par>
                        <p:par>
                          <p:cTn id="44" fill="hold" nodeType="afterGroup">
                            <p:stCondLst>
                              <p:cond delay="4000"/>
                            </p:stCondLst>
                            <p:childTnLst>
                              <p:par>
                                <p:cTn id="45" presetID="10" presetClass="entr" presetSubtype="0" fill="hold" grpId="0" nodeType="afterEffect">
                                  <p:stCondLst>
                                    <p:cond delay="0"/>
                                  </p:stCondLst>
                                  <p:childTnLst>
                                    <p:set>
                                      <p:cBhvr>
                                        <p:cTn id="46" dur="1" fill="hold">
                                          <p:stCondLst>
                                            <p:cond delay="0"/>
                                          </p:stCondLst>
                                        </p:cTn>
                                        <p:tgtEl>
                                          <p:spTgt spid="15374"/>
                                        </p:tgtEl>
                                        <p:attrNameLst>
                                          <p:attrName>style.visibility</p:attrName>
                                        </p:attrNameLst>
                                      </p:cBhvr>
                                      <p:to>
                                        <p:strVal val="visible"/>
                                      </p:to>
                                    </p:set>
                                    <p:animEffect transition="in" filter="fade">
                                      <p:cBhvr>
                                        <p:cTn id="47" dur="500"/>
                                        <p:tgtEl>
                                          <p:spTgt spid="15374"/>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45"/>
                                        </p:tgtEl>
                                        <p:attrNameLst>
                                          <p:attrName>style.visibility</p:attrName>
                                        </p:attrNameLst>
                                      </p:cBhvr>
                                      <p:to>
                                        <p:strVal val="visible"/>
                                      </p:to>
                                    </p:set>
                                    <p:animEffect transition="in" filter="fade">
                                      <p:cBhvr>
                                        <p:cTn id="52" dur="500"/>
                                        <p:tgtEl>
                                          <p:spTgt spid="45"/>
                                        </p:tgtEl>
                                      </p:cBhvr>
                                    </p:animEffect>
                                  </p:childTnLst>
                                </p:cTn>
                              </p:par>
                            </p:childTnLst>
                          </p:cTn>
                        </p:par>
                        <p:par>
                          <p:cTn id="53" fill="hold">
                            <p:stCondLst>
                              <p:cond delay="500"/>
                            </p:stCondLst>
                            <p:childTnLst>
                              <p:par>
                                <p:cTn id="54" presetID="10" presetClass="entr" presetSubtype="0" fill="hold" grpId="0" nodeType="afterEffect">
                                  <p:stCondLst>
                                    <p:cond delay="0"/>
                                  </p:stCondLst>
                                  <p:childTnLst>
                                    <p:set>
                                      <p:cBhvr>
                                        <p:cTn id="55" dur="1" fill="hold">
                                          <p:stCondLst>
                                            <p:cond delay="0"/>
                                          </p:stCondLst>
                                        </p:cTn>
                                        <p:tgtEl>
                                          <p:spTgt spid="15371"/>
                                        </p:tgtEl>
                                        <p:attrNameLst>
                                          <p:attrName>style.visibility</p:attrName>
                                        </p:attrNameLst>
                                      </p:cBhvr>
                                      <p:to>
                                        <p:strVal val="visible"/>
                                      </p:to>
                                    </p:set>
                                    <p:animEffect transition="in" filter="fade">
                                      <p:cBhvr>
                                        <p:cTn id="56" dur="500"/>
                                        <p:tgtEl>
                                          <p:spTgt spid="15371"/>
                                        </p:tgtEl>
                                      </p:cBhvr>
                                    </p:animEffect>
                                  </p:childTnLst>
                                </p:cTn>
                              </p:par>
                            </p:childTnLst>
                          </p:cTn>
                        </p:par>
                        <p:par>
                          <p:cTn id="57" fill="hold" nodeType="afterGroup">
                            <p:stCondLst>
                              <p:cond delay="1000"/>
                            </p:stCondLst>
                            <p:childTnLst>
                              <p:par>
                                <p:cTn id="58" presetID="10" presetClass="entr" presetSubtype="0" fill="hold" grpId="0" nodeType="afterEffect">
                                  <p:stCondLst>
                                    <p:cond delay="0"/>
                                  </p:stCondLst>
                                  <p:childTnLst>
                                    <p:set>
                                      <p:cBhvr>
                                        <p:cTn id="59" dur="1" fill="hold">
                                          <p:stCondLst>
                                            <p:cond delay="0"/>
                                          </p:stCondLst>
                                        </p:cTn>
                                        <p:tgtEl>
                                          <p:spTgt spid="15369"/>
                                        </p:tgtEl>
                                        <p:attrNameLst>
                                          <p:attrName>style.visibility</p:attrName>
                                        </p:attrNameLst>
                                      </p:cBhvr>
                                      <p:to>
                                        <p:strVal val="visible"/>
                                      </p:to>
                                    </p:set>
                                    <p:animEffect transition="in" filter="fade">
                                      <p:cBhvr>
                                        <p:cTn id="60" dur="500"/>
                                        <p:tgtEl>
                                          <p:spTgt spid="15369"/>
                                        </p:tgtEl>
                                      </p:cBhvr>
                                    </p:animEffect>
                                  </p:childTnLst>
                                </p:cTn>
                              </p:par>
                            </p:childTnLst>
                          </p:cTn>
                        </p:par>
                        <p:par>
                          <p:cTn id="61" fill="hold" nodeType="afterGroup">
                            <p:stCondLst>
                              <p:cond delay="1500"/>
                            </p:stCondLst>
                            <p:childTnLst>
                              <p:par>
                                <p:cTn id="62" presetID="10" presetClass="entr" presetSubtype="0" fill="hold" grpId="0" nodeType="afterEffect">
                                  <p:stCondLst>
                                    <p:cond delay="0"/>
                                  </p:stCondLst>
                                  <p:childTnLst>
                                    <p:set>
                                      <p:cBhvr>
                                        <p:cTn id="63" dur="1" fill="hold">
                                          <p:stCondLst>
                                            <p:cond delay="0"/>
                                          </p:stCondLst>
                                        </p:cTn>
                                        <p:tgtEl>
                                          <p:spTgt spid="44"/>
                                        </p:tgtEl>
                                        <p:attrNameLst>
                                          <p:attrName>style.visibility</p:attrName>
                                        </p:attrNameLst>
                                      </p:cBhvr>
                                      <p:to>
                                        <p:strVal val="visible"/>
                                      </p:to>
                                    </p:set>
                                    <p:animEffect transition="in" filter="fade">
                                      <p:cBhvr>
                                        <p:cTn id="64" dur="500"/>
                                        <p:tgtEl>
                                          <p:spTgt spid="44"/>
                                        </p:tgtEl>
                                      </p:cBhvr>
                                    </p:animEffect>
                                  </p:childTnLst>
                                </p:cTn>
                              </p:par>
                            </p:childTnLst>
                          </p:cTn>
                        </p:par>
                        <p:par>
                          <p:cTn id="65" fill="hold">
                            <p:stCondLst>
                              <p:cond delay="2000"/>
                            </p:stCondLst>
                            <p:childTnLst>
                              <p:par>
                                <p:cTn id="66" presetID="10" presetClass="entr" presetSubtype="0" fill="hold" grpId="0" nodeType="afterEffect">
                                  <p:stCondLst>
                                    <p:cond delay="0"/>
                                  </p:stCondLst>
                                  <p:childTnLst>
                                    <p:set>
                                      <p:cBhvr>
                                        <p:cTn id="67" dur="1" fill="hold">
                                          <p:stCondLst>
                                            <p:cond delay="0"/>
                                          </p:stCondLst>
                                        </p:cTn>
                                        <p:tgtEl>
                                          <p:spTgt spid="15370"/>
                                        </p:tgtEl>
                                        <p:attrNameLst>
                                          <p:attrName>style.visibility</p:attrName>
                                        </p:attrNameLst>
                                      </p:cBhvr>
                                      <p:to>
                                        <p:strVal val="visible"/>
                                      </p:to>
                                    </p:set>
                                    <p:animEffect transition="in" filter="fade">
                                      <p:cBhvr>
                                        <p:cTn id="68" dur="500"/>
                                        <p:tgtEl>
                                          <p:spTgt spid="15370"/>
                                        </p:tgtEl>
                                      </p:cBhvr>
                                    </p:animEffect>
                                  </p:childTnLst>
                                </p:cTn>
                              </p:par>
                            </p:childTnLst>
                          </p:cTn>
                        </p:par>
                      </p:childTnLst>
                    </p:cTn>
                  </p:par>
                  <p:par>
                    <p:cTn id="69" fill="hold">
                      <p:stCondLst>
                        <p:cond delay="indefinite"/>
                      </p:stCondLst>
                      <p:childTnLst>
                        <p:par>
                          <p:cTn id="70" fill="hold" nodeType="withGroup">
                            <p:stCondLst>
                              <p:cond delay="0"/>
                            </p:stCondLst>
                            <p:childTnLst>
                              <p:par>
                                <p:cTn id="71" presetID="10" presetClass="entr" presetSubtype="0" fill="hold" grpId="0" nodeType="clickEffect">
                                  <p:stCondLst>
                                    <p:cond delay="0"/>
                                  </p:stCondLst>
                                  <p:childTnLst>
                                    <p:set>
                                      <p:cBhvr>
                                        <p:cTn id="72" dur="1" fill="hold">
                                          <p:stCondLst>
                                            <p:cond delay="0"/>
                                          </p:stCondLst>
                                        </p:cTn>
                                        <p:tgtEl>
                                          <p:spTgt spid="15367"/>
                                        </p:tgtEl>
                                        <p:attrNameLst>
                                          <p:attrName>style.visibility</p:attrName>
                                        </p:attrNameLst>
                                      </p:cBhvr>
                                      <p:to>
                                        <p:strVal val="visible"/>
                                      </p:to>
                                    </p:set>
                                    <p:animEffect transition="in" filter="fade">
                                      <p:cBhvr>
                                        <p:cTn id="73" dur="500"/>
                                        <p:tgtEl>
                                          <p:spTgt spid="15367"/>
                                        </p:tgtEl>
                                      </p:cBhvr>
                                    </p:animEffect>
                                  </p:childTnLst>
                                </p:cTn>
                              </p:par>
                            </p:childTnLst>
                          </p:cTn>
                        </p:par>
                        <p:par>
                          <p:cTn id="74" fill="hold">
                            <p:stCondLst>
                              <p:cond delay="500"/>
                            </p:stCondLst>
                            <p:childTnLst>
                              <p:par>
                                <p:cTn id="75" presetID="10" presetClass="entr" presetSubtype="0" fill="hold" grpId="0" nodeType="afterEffect">
                                  <p:stCondLst>
                                    <p:cond delay="0"/>
                                  </p:stCondLst>
                                  <p:childTnLst>
                                    <p:set>
                                      <p:cBhvr>
                                        <p:cTn id="76" dur="1" fill="hold">
                                          <p:stCondLst>
                                            <p:cond delay="0"/>
                                          </p:stCondLst>
                                        </p:cTn>
                                        <p:tgtEl>
                                          <p:spTgt spid="15368"/>
                                        </p:tgtEl>
                                        <p:attrNameLst>
                                          <p:attrName>style.visibility</p:attrName>
                                        </p:attrNameLst>
                                      </p:cBhvr>
                                      <p:to>
                                        <p:strVal val="visible"/>
                                      </p:to>
                                    </p:set>
                                    <p:animEffect transition="in" filter="fade">
                                      <p:cBhvr>
                                        <p:cTn id="77" dur="500"/>
                                        <p:tgtEl>
                                          <p:spTgt spid="15368"/>
                                        </p:tgtEl>
                                      </p:cBhvr>
                                    </p:animEffect>
                                  </p:childTnLst>
                                </p:cTn>
                              </p:par>
                            </p:childTnLst>
                          </p:cTn>
                        </p:par>
                        <p:par>
                          <p:cTn id="78" fill="hold" nodeType="afterGroup">
                            <p:stCondLst>
                              <p:cond delay="1000"/>
                            </p:stCondLst>
                            <p:childTnLst>
                              <p:par>
                                <p:cTn id="79" presetID="10" presetClass="entr" presetSubtype="0" fill="hold" grpId="0" nodeType="afterEffect">
                                  <p:stCondLst>
                                    <p:cond delay="0"/>
                                  </p:stCondLst>
                                  <p:childTnLst>
                                    <p:set>
                                      <p:cBhvr>
                                        <p:cTn id="80" dur="1" fill="hold">
                                          <p:stCondLst>
                                            <p:cond delay="0"/>
                                          </p:stCondLst>
                                        </p:cTn>
                                        <p:tgtEl>
                                          <p:spTgt spid="43"/>
                                        </p:tgtEl>
                                        <p:attrNameLst>
                                          <p:attrName>style.visibility</p:attrName>
                                        </p:attrNameLst>
                                      </p:cBhvr>
                                      <p:to>
                                        <p:strVal val="visible"/>
                                      </p:to>
                                    </p:set>
                                    <p:animEffect transition="in" filter="fade">
                                      <p:cBhvr>
                                        <p:cTn id="81" dur="500"/>
                                        <p:tgtEl>
                                          <p:spTgt spid="43"/>
                                        </p:tgtEl>
                                      </p:cBhvr>
                                    </p:animEffect>
                                  </p:childTnLst>
                                </p:cTn>
                              </p:par>
                            </p:childTnLst>
                          </p:cTn>
                        </p:par>
                        <p:par>
                          <p:cTn id="82" fill="hold">
                            <p:stCondLst>
                              <p:cond delay="1500"/>
                            </p:stCondLst>
                            <p:childTnLst>
                              <p:par>
                                <p:cTn id="83" presetID="10" presetClass="entr" presetSubtype="0" fill="hold" grpId="0" nodeType="afterEffect">
                                  <p:stCondLst>
                                    <p:cond delay="0"/>
                                  </p:stCondLst>
                                  <p:childTnLst>
                                    <p:set>
                                      <p:cBhvr>
                                        <p:cTn id="84" dur="1" fill="hold">
                                          <p:stCondLst>
                                            <p:cond delay="0"/>
                                          </p:stCondLst>
                                        </p:cTn>
                                        <p:tgtEl>
                                          <p:spTgt spid="15383"/>
                                        </p:tgtEl>
                                        <p:attrNameLst>
                                          <p:attrName>style.visibility</p:attrName>
                                        </p:attrNameLst>
                                      </p:cBhvr>
                                      <p:to>
                                        <p:strVal val="visible"/>
                                      </p:to>
                                    </p:set>
                                    <p:animEffect transition="in" filter="fade">
                                      <p:cBhvr>
                                        <p:cTn id="85" dur="500"/>
                                        <p:tgtEl>
                                          <p:spTgt spid="15383"/>
                                        </p:tgtEl>
                                      </p:cBhvr>
                                    </p:animEffect>
                                  </p:childTnLst>
                                </p:cTn>
                              </p:par>
                            </p:childTnLst>
                          </p:cTn>
                        </p:par>
                        <p:par>
                          <p:cTn id="86" fill="hold">
                            <p:stCondLst>
                              <p:cond delay="2000"/>
                            </p:stCondLst>
                            <p:childTnLst>
                              <p:par>
                                <p:cTn id="87" presetID="10" presetClass="entr" presetSubtype="0" fill="hold" grpId="0" nodeType="afterEffect">
                                  <p:stCondLst>
                                    <p:cond delay="0"/>
                                  </p:stCondLst>
                                  <p:childTnLst>
                                    <p:set>
                                      <p:cBhvr>
                                        <p:cTn id="88" dur="1" fill="hold">
                                          <p:stCondLst>
                                            <p:cond delay="0"/>
                                          </p:stCondLst>
                                        </p:cTn>
                                        <p:tgtEl>
                                          <p:spTgt spid="15376"/>
                                        </p:tgtEl>
                                        <p:attrNameLst>
                                          <p:attrName>style.visibility</p:attrName>
                                        </p:attrNameLst>
                                      </p:cBhvr>
                                      <p:to>
                                        <p:strVal val="visible"/>
                                      </p:to>
                                    </p:set>
                                    <p:animEffect transition="in" filter="fade">
                                      <p:cBhvr>
                                        <p:cTn id="89" dur="500"/>
                                        <p:tgtEl>
                                          <p:spTgt spid="15376"/>
                                        </p:tgtEl>
                                      </p:cBhvr>
                                    </p:animEffect>
                                  </p:childTnLst>
                                </p:cTn>
                              </p:par>
                            </p:childTnLst>
                          </p:cTn>
                        </p:par>
                        <p:par>
                          <p:cTn id="90" fill="hold" nodeType="afterGroup">
                            <p:stCondLst>
                              <p:cond delay="2500"/>
                            </p:stCondLst>
                            <p:childTnLst>
                              <p:par>
                                <p:cTn id="91" presetID="10" presetClass="entr" presetSubtype="0" fill="hold" grpId="0" nodeType="afterEffect">
                                  <p:stCondLst>
                                    <p:cond delay="0"/>
                                  </p:stCondLst>
                                  <p:childTnLst>
                                    <p:set>
                                      <p:cBhvr>
                                        <p:cTn id="92" dur="1" fill="hold">
                                          <p:stCondLst>
                                            <p:cond delay="0"/>
                                          </p:stCondLst>
                                        </p:cTn>
                                        <p:tgtEl>
                                          <p:spTgt spid="15375"/>
                                        </p:tgtEl>
                                        <p:attrNameLst>
                                          <p:attrName>style.visibility</p:attrName>
                                        </p:attrNameLst>
                                      </p:cBhvr>
                                      <p:to>
                                        <p:strVal val="visible"/>
                                      </p:to>
                                    </p:set>
                                    <p:animEffect transition="in" filter="fade">
                                      <p:cBhvr>
                                        <p:cTn id="93" dur="500"/>
                                        <p:tgtEl>
                                          <p:spTgt spid="15375"/>
                                        </p:tgtEl>
                                      </p:cBhvr>
                                    </p:animEffect>
                                  </p:childTnLst>
                                </p:cTn>
                              </p:par>
                            </p:childTnLst>
                          </p:cTn>
                        </p:par>
                      </p:childTnLst>
                    </p:cTn>
                  </p:par>
                  <p:par>
                    <p:cTn id="94" fill="hold" nodeType="clickPar">
                      <p:stCondLst>
                        <p:cond delay="indefinite"/>
                      </p:stCondLst>
                      <p:childTnLst>
                        <p:par>
                          <p:cTn id="95" fill="hold" nodeType="withGroup">
                            <p:stCondLst>
                              <p:cond delay="0"/>
                            </p:stCondLst>
                            <p:childTnLst>
                              <p:par>
                                <p:cTn id="96" presetID="53" presetClass="entr" presetSubtype="0" fill="hold" grpId="0" nodeType="clickEffect">
                                  <p:stCondLst>
                                    <p:cond delay="0"/>
                                  </p:stCondLst>
                                  <p:childTnLst>
                                    <p:set>
                                      <p:cBhvr>
                                        <p:cTn id="97" dur="1" fill="hold">
                                          <p:stCondLst>
                                            <p:cond delay="0"/>
                                          </p:stCondLst>
                                        </p:cTn>
                                        <p:tgtEl>
                                          <p:spTgt spid="15385"/>
                                        </p:tgtEl>
                                        <p:attrNameLst>
                                          <p:attrName>style.visibility</p:attrName>
                                        </p:attrNameLst>
                                      </p:cBhvr>
                                      <p:to>
                                        <p:strVal val="visible"/>
                                      </p:to>
                                    </p:set>
                                    <p:anim calcmode="lin" valueType="num">
                                      <p:cBhvr>
                                        <p:cTn id="98" dur="500" fill="hold"/>
                                        <p:tgtEl>
                                          <p:spTgt spid="15385"/>
                                        </p:tgtEl>
                                        <p:attrNameLst>
                                          <p:attrName>ppt_w</p:attrName>
                                        </p:attrNameLst>
                                      </p:cBhvr>
                                      <p:tavLst>
                                        <p:tav tm="0">
                                          <p:val>
                                            <p:fltVal val="0"/>
                                          </p:val>
                                        </p:tav>
                                        <p:tav tm="100000">
                                          <p:val>
                                            <p:strVal val="#ppt_w"/>
                                          </p:val>
                                        </p:tav>
                                      </p:tavLst>
                                    </p:anim>
                                    <p:anim calcmode="lin" valueType="num">
                                      <p:cBhvr>
                                        <p:cTn id="99" dur="500" fill="hold"/>
                                        <p:tgtEl>
                                          <p:spTgt spid="15385"/>
                                        </p:tgtEl>
                                        <p:attrNameLst>
                                          <p:attrName>ppt_h</p:attrName>
                                        </p:attrNameLst>
                                      </p:cBhvr>
                                      <p:tavLst>
                                        <p:tav tm="0">
                                          <p:val>
                                            <p:fltVal val="0"/>
                                          </p:val>
                                        </p:tav>
                                        <p:tav tm="100000">
                                          <p:val>
                                            <p:strVal val="#ppt_h"/>
                                          </p:val>
                                        </p:tav>
                                      </p:tavLst>
                                    </p:anim>
                                    <p:animEffect transition="in" filter="fade">
                                      <p:cBhvr>
                                        <p:cTn id="100" dur="500"/>
                                        <p:tgtEl>
                                          <p:spTgt spid="15385"/>
                                        </p:tgtEl>
                                      </p:cBhvr>
                                    </p:animEffect>
                                  </p:childTnLst>
                                </p:cTn>
                              </p:par>
                              <p:par>
                                <p:cTn id="101" presetID="53" presetClass="entr" presetSubtype="0" fill="hold" grpId="0" nodeType="withEffect">
                                  <p:stCondLst>
                                    <p:cond delay="0"/>
                                  </p:stCondLst>
                                  <p:childTnLst>
                                    <p:set>
                                      <p:cBhvr>
                                        <p:cTn id="102" dur="1" fill="hold">
                                          <p:stCondLst>
                                            <p:cond delay="0"/>
                                          </p:stCondLst>
                                        </p:cTn>
                                        <p:tgtEl>
                                          <p:spTgt spid="50"/>
                                        </p:tgtEl>
                                        <p:attrNameLst>
                                          <p:attrName>style.visibility</p:attrName>
                                        </p:attrNameLst>
                                      </p:cBhvr>
                                      <p:to>
                                        <p:strVal val="visible"/>
                                      </p:to>
                                    </p:set>
                                    <p:anim calcmode="lin" valueType="num">
                                      <p:cBhvr>
                                        <p:cTn id="103" dur="500" fill="hold"/>
                                        <p:tgtEl>
                                          <p:spTgt spid="50"/>
                                        </p:tgtEl>
                                        <p:attrNameLst>
                                          <p:attrName>ppt_w</p:attrName>
                                        </p:attrNameLst>
                                      </p:cBhvr>
                                      <p:tavLst>
                                        <p:tav tm="0">
                                          <p:val>
                                            <p:fltVal val="0"/>
                                          </p:val>
                                        </p:tav>
                                        <p:tav tm="100000">
                                          <p:val>
                                            <p:strVal val="#ppt_w"/>
                                          </p:val>
                                        </p:tav>
                                      </p:tavLst>
                                    </p:anim>
                                    <p:anim calcmode="lin" valueType="num">
                                      <p:cBhvr>
                                        <p:cTn id="104" dur="500" fill="hold"/>
                                        <p:tgtEl>
                                          <p:spTgt spid="50"/>
                                        </p:tgtEl>
                                        <p:attrNameLst>
                                          <p:attrName>ppt_h</p:attrName>
                                        </p:attrNameLst>
                                      </p:cBhvr>
                                      <p:tavLst>
                                        <p:tav tm="0">
                                          <p:val>
                                            <p:fltVal val="0"/>
                                          </p:val>
                                        </p:tav>
                                        <p:tav tm="100000">
                                          <p:val>
                                            <p:strVal val="#ppt_h"/>
                                          </p:val>
                                        </p:tav>
                                      </p:tavLst>
                                    </p:anim>
                                    <p:animEffect transition="in" filter="fade">
                                      <p:cBhvr>
                                        <p:cTn id="105" dur="500"/>
                                        <p:tgtEl>
                                          <p:spTgt spid="50"/>
                                        </p:tgtEl>
                                      </p:cBhvr>
                                    </p:animEffect>
                                  </p:childTnLst>
                                </p:cTn>
                              </p:par>
                            </p:childTnLst>
                          </p:cTn>
                        </p:par>
                        <p:par>
                          <p:cTn id="106" fill="hold" nodeType="withGroup">
                            <p:stCondLst>
                              <p:cond delay="500"/>
                            </p:stCondLst>
                            <p:childTnLst>
                              <p:par>
                                <p:cTn id="107" presetID="53" presetClass="entr" presetSubtype="0" fill="hold" grpId="0" nodeType="afterEffect">
                                  <p:stCondLst>
                                    <p:cond delay="0"/>
                                  </p:stCondLst>
                                  <p:childTnLst>
                                    <p:set>
                                      <p:cBhvr>
                                        <p:cTn id="108" dur="1" fill="hold">
                                          <p:stCondLst>
                                            <p:cond delay="0"/>
                                          </p:stCondLst>
                                        </p:cTn>
                                        <p:tgtEl>
                                          <p:spTgt spid="15386"/>
                                        </p:tgtEl>
                                        <p:attrNameLst>
                                          <p:attrName>style.visibility</p:attrName>
                                        </p:attrNameLst>
                                      </p:cBhvr>
                                      <p:to>
                                        <p:strVal val="visible"/>
                                      </p:to>
                                    </p:set>
                                    <p:anim calcmode="lin" valueType="num">
                                      <p:cBhvr>
                                        <p:cTn id="109" dur="500" fill="hold"/>
                                        <p:tgtEl>
                                          <p:spTgt spid="15386"/>
                                        </p:tgtEl>
                                        <p:attrNameLst>
                                          <p:attrName>ppt_w</p:attrName>
                                        </p:attrNameLst>
                                      </p:cBhvr>
                                      <p:tavLst>
                                        <p:tav tm="0">
                                          <p:val>
                                            <p:fltVal val="0"/>
                                          </p:val>
                                        </p:tav>
                                        <p:tav tm="100000">
                                          <p:val>
                                            <p:strVal val="#ppt_w"/>
                                          </p:val>
                                        </p:tav>
                                      </p:tavLst>
                                    </p:anim>
                                    <p:anim calcmode="lin" valueType="num">
                                      <p:cBhvr>
                                        <p:cTn id="110" dur="500" fill="hold"/>
                                        <p:tgtEl>
                                          <p:spTgt spid="15386"/>
                                        </p:tgtEl>
                                        <p:attrNameLst>
                                          <p:attrName>ppt_h</p:attrName>
                                        </p:attrNameLst>
                                      </p:cBhvr>
                                      <p:tavLst>
                                        <p:tav tm="0">
                                          <p:val>
                                            <p:fltVal val="0"/>
                                          </p:val>
                                        </p:tav>
                                        <p:tav tm="100000">
                                          <p:val>
                                            <p:strVal val="#ppt_h"/>
                                          </p:val>
                                        </p:tav>
                                      </p:tavLst>
                                    </p:anim>
                                    <p:animEffect transition="in" filter="fade">
                                      <p:cBhvr>
                                        <p:cTn id="111" dur="500"/>
                                        <p:tgtEl>
                                          <p:spTgt spid="15386"/>
                                        </p:tgtEl>
                                      </p:cBhvr>
                                    </p:animEffect>
                                  </p:childTnLst>
                                </p:cTn>
                              </p:par>
                              <p:par>
                                <p:cTn id="112" presetID="53" presetClass="entr" presetSubtype="0" fill="hold" grpId="0" nodeType="withEffect">
                                  <p:stCondLst>
                                    <p:cond delay="0"/>
                                  </p:stCondLst>
                                  <p:childTnLst>
                                    <p:set>
                                      <p:cBhvr>
                                        <p:cTn id="113" dur="1" fill="hold">
                                          <p:stCondLst>
                                            <p:cond delay="0"/>
                                          </p:stCondLst>
                                        </p:cTn>
                                        <p:tgtEl>
                                          <p:spTgt spid="55"/>
                                        </p:tgtEl>
                                        <p:attrNameLst>
                                          <p:attrName>style.visibility</p:attrName>
                                        </p:attrNameLst>
                                      </p:cBhvr>
                                      <p:to>
                                        <p:strVal val="visible"/>
                                      </p:to>
                                    </p:set>
                                    <p:anim calcmode="lin" valueType="num">
                                      <p:cBhvr>
                                        <p:cTn id="114" dur="500" fill="hold"/>
                                        <p:tgtEl>
                                          <p:spTgt spid="55"/>
                                        </p:tgtEl>
                                        <p:attrNameLst>
                                          <p:attrName>ppt_w</p:attrName>
                                        </p:attrNameLst>
                                      </p:cBhvr>
                                      <p:tavLst>
                                        <p:tav tm="0">
                                          <p:val>
                                            <p:fltVal val="0"/>
                                          </p:val>
                                        </p:tav>
                                        <p:tav tm="100000">
                                          <p:val>
                                            <p:strVal val="#ppt_w"/>
                                          </p:val>
                                        </p:tav>
                                      </p:tavLst>
                                    </p:anim>
                                    <p:anim calcmode="lin" valueType="num">
                                      <p:cBhvr>
                                        <p:cTn id="115" dur="500" fill="hold"/>
                                        <p:tgtEl>
                                          <p:spTgt spid="55"/>
                                        </p:tgtEl>
                                        <p:attrNameLst>
                                          <p:attrName>ppt_h</p:attrName>
                                        </p:attrNameLst>
                                      </p:cBhvr>
                                      <p:tavLst>
                                        <p:tav tm="0">
                                          <p:val>
                                            <p:fltVal val="0"/>
                                          </p:val>
                                        </p:tav>
                                        <p:tav tm="100000">
                                          <p:val>
                                            <p:strVal val="#ppt_h"/>
                                          </p:val>
                                        </p:tav>
                                      </p:tavLst>
                                    </p:anim>
                                    <p:animEffect transition="in" filter="fade">
                                      <p:cBhvr>
                                        <p:cTn id="116" dur="500"/>
                                        <p:tgtEl>
                                          <p:spTgt spid="55"/>
                                        </p:tgtEl>
                                      </p:cBhvr>
                                    </p:animEffect>
                                  </p:childTnLst>
                                </p:cTn>
                              </p:par>
                            </p:childTnLst>
                          </p:cTn>
                        </p:par>
                        <p:par>
                          <p:cTn id="117" fill="hold" nodeType="withGroup">
                            <p:stCondLst>
                              <p:cond delay="1000"/>
                            </p:stCondLst>
                            <p:childTnLst>
                              <p:par>
                                <p:cTn id="118" presetID="53" presetClass="entr" presetSubtype="0" fill="hold" grpId="0" nodeType="afterEffect">
                                  <p:stCondLst>
                                    <p:cond delay="0"/>
                                  </p:stCondLst>
                                  <p:childTnLst>
                                    <p:set>
                                      <p:cBhvr>
                                        <p:cTn id="119" dur="1" fill="hold">
                                          <p:stCondLst>
                                            <p:cond delay="0"/>
                                          </p:stCondLst>
                                        </p:cTn>
                                        <p:tgtEl>
                                          <p:spTgt spid="15390"/>
                                        </p:tgtEl>
                                        <p:attrNameLst>
                                          <p:attrName>style.visibility</p:attrName>
                                        </p:attrNameLst>
                                      </p:cBhvr>
                                      <p:to>
                                        <p:strVal val="visible"/>
                                      </p:to>
                                    </p:set>
                                    <p:anim calcmode="lin" valueType="num">
                                      <p:cBhvr>
                                        <p:cTn id="120" dur="500" fill="hold"/>
                                        <p:tgtEl>
                                          <p:spTgt spid="15390"/>
                                        </p:tgtEl>
                                        <p:attrNameLst>
                                          <p:attrName>ppt_w</p:attrName>
                                        </p:attrNameLst>
                                      </p:cBhvr>
                                      <p:tavLst>
                                        <p:tav tm="0">
                                          <p:val>
                                            <p:fltVal val="0"/>
                                          </p:val>
                                        </p:tav>
                                        <p:tav tm="100000">
                                          <p:val>
                                            <p:strVal val="#ppt_w"/>
                                          </p:val>
                                        </p:tav>
                                      </p:tavLst>
                                    </p:anim>
                                    <p:anim calcmode="lin" valueType="num">
                                      <p:cBhvr>
                                        <p:cTn id="121" dur="500" fill="hold"/>
                                        <p:tgtEl>
                                          <p:spTgt spid="15390"/>
                                        </p:tgtEl>
                                        <p:attrNameLst>
                                          <p:attrName>ppt_h</p:attrName>
                                        </p:attrNameLst>
                                      </p:cBhvr>
                                      <p:tavLst>
                                        <p:tav tm="0">
                                          <p:val>
                                            <p:fltVal val="0"/>
                                          </p:val>
                                        </p:tav>
                                        <p:tav tm="100000">
                                          <p:val>
                                            <p:strVal val="#ppt_h"/>
                                          </p:val>
                                        </p:tav>
                                      </p:tavLst>
                                    </p:anim>
                                    <p:animEffect transition="in" filter="fade">
                                      <p:cBhvr>
                                        <p:cTn id="122" dur="500"/>
                                        <p:tgtEl>
                                          <p:spTgt spid="15390"/>
                                        </p:tgtEl>
                                      </p:cBhvr>
                                    </p:animEffect>
                                  </p:childTnLst>
                                </p:cTn>
                              </p:par>
                              <p:par>
                                <p:cTn id="123" presetID="53" presetClass="entr" presetSubtype="0" fill="hold" grpId="0" nodeType="withEffect">
                                  <p:stCondLst>
                                    <p:cond delay="0"/>
                                  </p:stCondLst>
                                  <p:childTnLst>
                                    <p:set>
                                      <p:cBhvr>
                                        <p:cTn id="124" dur="1" fill="hold">
                                          <p:stCondLst>
                                            <p:cond delay="0"/>
                                          </p:stCondLst>
                                        </p:cTn>
                                        <p:tgtEl>
                                          <p:spTgt spid="52"/>
                                        </p:tgtEl>
                                        <p:attrNameLst>
                                          <p:attrName>style.visibility</p:attrName>
                                        </p:attrNameLst>
                                      </p:cBhvr>
                                      <p:to>
                                        <p:strVal val="visible"/>
                                      </p:to>
                                    </p:set>
                                    <p:anim calcmode="lin" valueType="num">
                                      <p:cBhvr>
                                        <p:cTn id="125" dur="500" fill="hold"/>
                                        <p:tgtEl>
                                          <p:spTgt spid="52"/>
                                        </p:tgtEl>
                                        <p:attrNameLst>
                                          <p:attrName>ppt_w</p:attrName>
                                        </p:attrNameLst>
                                      </p:cBhvr>
                                      <p:tavLst>
                                        <p:tav tm="0">
                                          <p:val>
                                            <p:fltVal val="0"/>
                                          </p:val>
                                        </p:tav>
                                        <p:tav tm="100000">
                                          <p:val>
                                            <p:strVal val="#ppt_w"/>
                                          </p:val>
                                        </p:tav>
                                      </p:tavLst>
                                    </p:anim>
                                    <p:anim calcmode="lin" valueType="num">
                                      <p:cBhvr>
                                        <p:cTn id="126" dur="500" fill="hold"/>
                                        <p:tgtEl>
                                          <p:spTgt spid="52"/>
                                        </p:tgtEl>
                                        <p:attrNameLst>
                                          <p:attrName>ppt_h</p:attrName>
                                        </p:attrNameLst>
                                      </p:cBhvr>
                                      <p:tavLst>
                                        <p:tav tm="0">
                                          <p:val>
                                            <p:fltVal val="0"/>
                                          </p:val>
                                        </p:tav>
                                        <p:tav tm="100000">
                                          <p:val>
                                            <p:strVal val="#ppt_h"/>
                                          </p:val>
                                        </p:tav>
                                      </p:tavLst>
                                    </p:anim>
                                    <p:animEffect transition="in" filter="fade">
                                      <p:cBhvr>
                                        <p:cTn id="127" dur="500"/>
                                        <p:tgtEl>
                                          <p:spTgt spid="52"/>
                                        </p:tgtEl>
                                      </p:cBhvr>
                                    </p:animEffect>
                                  </p:childTnLst>
                                </p:cTn>
                              </p:par>
                            </p:childTnLst>
                          </p:cTn>
                        </p:par>
                        <p:par>
                          <p:cTn id="128" fill="hold" nodeType="withGroup">
                            <p:stCondLst>
                              <p:cond delay="1500"/>
                            </p:stCondLst>
                            <p:childTnLst>
                              <p:par>
                                <p:cTn id="129" presetID="53" presetClass="entr" presetSubtype="0" fill="hold" grpId="0" nodeType="afterEffect">
                                  <p:stCondLst>
                                    <p:cond delay="0"/>
                                  </p:stCondLst>
                                  <p:childTnLst>
                                    <p:set>
                                      <p:cBhvr>
                                        <p:cTn id="130" dur="1" fill="hold">
                                          <p:stCondLst>
                                            <p:cond delay="0"/>
                                          </p:stCondLst>
                                        </p:cTn>
                                        <p:tgtEl>
                                          <p:spTgt spid="15387"/>
                                        </p:tgtEl>
                                        <p:attrNameLst>
                                          <p:attrName>style.visibility</p:attrName>
                                        </p:attrNameLst>
                                      </p:cBhvr>
                                      <p:to>
                                        <p:strVal val="visible"/>
                                      </p:to>
                                    </p:set>
                                    <p:anim calcmode="lin" valueType="num">
                                      <p:cBhvr>
                                        <p:cTn id="131" dur="500" fill="hold"/>
                                        <p:tgtEl>
                                          <p:spTgt spid="15387"/>
                                        </p:tgtEl>
                                        <p:attrNameLst>
                                          <p:attrName>ppt_w</p:attrName>
                                        </p:attrNameLst>
                                      </p:cBhvr>
                                      <p:tavLst>
                                        <p:tav tm="0">
                                          <p:val>
                                            <p:fltVal val="0"/>
                                          </p:val>
                                        </p:tav>
                                        <p:tav tm="100000">
                                          <p:val>
                                            <p:strVal val="#ppt_w"/>
                                          </p:val>
                                        </p:tav>
                                      </p:tavLst>
                                    </p:anim>
                                    <p:anim calcmode="lin" valueType="num">
                                      <p:cBhvr>
                                        <p:cTn id="132" dur="500" fill="hold"/>
                                        <p:tgtEl>
                                          <p:spTgt spid="15387"/>
                                        </p:tgtEl>
                                        <p:attrNameLst>
                                          <p:attrName>ppt_h</p:attrName>
                                        </p:attrNameLst>
                                      </p:cBhvr>
                                      <p:tavLst>
                                        <p:tav tm="0">
                                          <p:val>
                                            <p:fltVal val="0"/>
                                          </p:val>
                                        </p:tav>
                                        <p:tav tm="100000">
                                          <p:val>
                                            <p:strVal val="#ppt_h"/>
                                          </p:val>
                                        </p:tav>
                                      </p:tavLst>
                                    </p:anim>
                                    <p:animEffect transition="in" filter="fade">
                                      <p:cBhvr>
                                        <p:cTn id="133" dur="500"/>
                                        <p:tgtEl>
                                          <p:spTgt spid="15387"/>
                                        </p:tgtEl>
                                      </p:cBhvr>
                                    </p:animEffect>
                                  </p:childTnLst>
                                </p:cTn>
                              </p:par>
                              <p:par>
                                <p:cTn id="134" presetID="53" presetClass="entr" presetSubtype="0" fill="hold" grpId="0" nodeType="withEffect">
                                  <p:stCondLst>
                                    <p:cond delay="0"/>
                                  </p:stCondLst>
                                  <p:childTnLst>
                                    <p:set>
                                      <p:cBhvr>
                                        <p:cTn id="135" dur="1" fill="hold">
                                          <p:stCondLst>
                                            <p:cond delay="0"/>
                                          </p:stCondLst>
                                        </p:cTn>
                                        <p:tgtEl>
                                          <p:spTgt spid="15380"/>
                                        </p:tgtEl>
                                        <p:attrNameLst>
                                          <p:attrName>style.visibility</p:attrName>
                                        </p:attrNameLst>
                                      </p:cBhvr>
                                      <p:to>
                                        <p:strVal val="visible"/>
                                      </p:to>
                                    </p:set>
                                    <p:anim calcmode="lin" valueType="num">
                                      <p:cBhvr>
                                        <p:cTn id="136" dur="500" fill="hold"/>
                                        <p:tgtEl>
                                          <p:spTgt spid="15380"/>
                                        </p:tgtEl>
                                        <p:attrNameLst>
                                          <p:attrName>ppt_w</p:attrName>
                                        </p:attrNameLst>
                                      </p:cBhvr>
                                      <p:tavLst>
                                        <p:tav tm="0">
                                          <p:val>
                                            <p:fltVal val="0"/>
                                          </p:val>
                                        </p:tav>
                                        <p:tav tm="100000">
                                          <p:val>
                                            <p:strVal val="#ppt_w"/>
                                          </p:val>
                                        </p:tav>
                                      </p:tavLst>
                                    </p:anim>
                                    <p:anim calcmode="lin" valueType="num">
                                      <p:cBhvr>
                                        <p:cTn id="137" dur="500" fill="hold"/>
                                        <p:tgtEl>
                                          <p:spTgt spid="15380"/>
                                        </p:tgtEl>
                                        <p:attrNameLst>
                                          <p:attrName>ppt_h</p:attrName>
                                        </p:attrNameLst>
                                      </p:cBhvr>
                                      <p:tavLst>
                                        <p:tav tm="0">
                                          <p:val>
                                            <p:fltVal val="0"/>
                                          </p:val>
                                        </p:tav>
                                        <p:tav tm="100000">
                                          <p:val>
                                            <p:strVal val="#ppt_h"/>
                                          </p:val>
                                        </p:tav>
                                      </p:tavLst>
                                    </p:anim>
                                    <p:animEffect transition="in" filter="fade">
                                      <p:cBhvr>
                                        <p:cTn id="138" dur="500"/>
                                        <p:tgtEl>
                                          <p:spTgt spid="15380"/>
                                        </p:tgtEl>
                                      </p:cBhvr>
                                    </p:animEffect>
                                  </p:childTnLst>
                                </p:cTn>
                              </p:par>
                            </p:childTnLst>
                          </p:cTn>
                        </p:par>
                        <p:par>
                          <p:cTn id="139" fill="hold" nodeType="withGroup">
                            <p:stCondLst>
                              <p:cond delay="2000"/>
                            </p:stCondLst>
                            <p:childTnLst>
                              <p:par>
                                <p:cTn id="140" presetID="53" presetClass="entr" presetSubtype="0" fill="hold" grpId="0" nodeType="afterEffect">
                                  <p:stCondLst>
                                    <p:cond delay="0"/>
                                  </p:stCondLst>
                                  <p:childTnLst>
                                    <p:set>
                                      <p:cBhvr>
                                        <p:cTn id="141" dur="1" fill="hold">
                                          <p:stCondLst>
                                            <p:cond delay="0"/>
                                          </p:stCondLst>
                                        </p:cTn>
                                        <p:tgtEl>
                                          <p:spTgt spid="15389"/>
                                        </p:tgtEl>
                                        <p:attrNameLst>
                                          <p:attrName>style.visibility</p:attrName>
                                        </p:attrNameLst>
                                      </p:cBhvr>
                                      <p:to>
                                        <p:strVal val="visible"/>
                                      </p:to>
                                    </p:set>
                                    <p:anim calcmode="lin" valueType="num">
                                      <p:cBhvr>
                                        <p:cTn id="142" dur="500" fill="hold"/>
                                        <p:tgtEl>
                                          <p:spTgt spid="15389"/>
                                        </p:tgtEl>
                                        <p:attrNameLst>
                                          <p:attrName>ppt_w</p:attrName>
                                        </p:attrNameLst>
                                      </p:cBhvr>
                                      <p:tavLst>
                                        <p:tav tm="0">
                                          <p:val>
                                            <p:fltVal val="0"/>
                                          </p:val>
                                        </p:tav>
                                        <p:tav tm="100000">
                                          <p:val>
                                            <p:strVal val="#ppt_w"/>
                                          </p:val>
                                        </p:tav>
                                      </p:tavLst>
                                    </p:anim>
                                    <p:anim calcmode="lin" valueType="num">
                                      <p:cBhvr>
                                        <p:cTn id="143" dur="500" fill="hold"/>
                                        <p:tgtEl>
                                          <p:spTgt spid="15389"/>
                                        </p:tgtEl>
                                        <p:attrNameLst>
                                          <p:attrName>ppt_h</p:attrName>
                                        </p:attrNameLst>
                                      </p:cBhvr>
                                      <p:tavLst>
                                        <p:tav tm="0">
                                          <p:val>
                                            <p:fltVal val="0"/>
                                          </p:val>
                                        </p:tav>
                                        <p:tav tm="100000">
                                          <p:val>
                                            <p:strVal val="#ppt_h"/>
                                          </p:val>
                                        </p:tav>
                                      </p:tavLst>
                                    </p:anim>
                                    <p:animEffect transition="in" filter="fade">
                                      <p:cBhvr>
                                        <p:cTn id="144" dur="500"/>
                                        <p:tgtEl>
                                          <p:spTgt spid="15389"/>
                                        </p:tgtEl>
                                      </p:cBhvr>
                                    </p:animEffect>
                                  </p:childTnLst>
                                </p:cTn>
                              </p:par>
                            </p:childTnLst>
                          </p:cTn>
                        </p:par>
                        <p:par>
                          <p:cTn id="145" fill="hold" nodeType="withGroup">
                            <p:stCondLst>
                              <p:cond delay="2500"/>
                            </p:stCondLst>
                            <p:childTnLst>
                              <p:par>
                                <p:cTn id="146" presetID="53" presetClass="entr" presetSubtype="0" fill="hold" grpId="0" nodeType="afterEffect">
                                  <p:stCondLst>
                                    <p:cond delay="0"/>
                                  </p:stCondLst>
                                  <p:childTnLst>
                                    <p:set>
                                      <p:cBhvr>
                                        <p:cTn id="147" dur="1" fill="hold">
                                          <p:stCondLst>
                                            <p:cond delay="0"/>
                                          </p:stCondLst>
                                        </p:cTn>
                                        <p:tgtEl>
                                          <p:spTgt spid="15391"/>
                                        </p:tgtEl>
                                        <p:attrNameLst>
                                          <p:attrName>style.visibility</p:attrName>
                                        </p:attrNameLst>
                                      </p:cBhvr>
                                      <p:to>
                                        <p:strVal val="visible"/>
                                      </p:to>
                                    </p:set>
                                    <p:anim calcmode="lin" valueType="num">
                                      <p:cBhvr>
                                        <p:cTn id="148" dur="500" fill="hold"/>
                                        <p:tgtEl>
                                          <p:spTgt spid="15391"/>
                                        </p:tgtEl>
                                        <p:attrNameLst>
                                          <p:attrName>ppt_w</p:attrName>
                                        </p:attrNameLst>
                                      </p:cBhvr>
                                      <p:tavLst>
                                        <p:tav tm="0">
                                          <p:val>
                                            <p:fltVal val="0"/>
                                          </p:val>
                                        </p:tav>
                                        <p:tav tm="100000">
                                          <p:val>
                                            <p:strVal val="#ppt_w"/>
                                          </p:val>
                                        </p:tav>
                                      </p:tavLst>
                                    </p:anim>
                                    <p:anim calcmode="lin" valueType="num">
                                      <p:cBhvr>
                                        <p:cTn id="149" dur="500" fill="hold"/>
                                        <p:tgtEl>
                                          <p:spTgt spid="15391"/>
                                        </p:tgtEl>
                                        <p:attrNameLst>
                                          <p:attrName>ppt_h</p:attrName>
                                        </p:attrNameLst>
                                      </p:cBhvr>
                                      <p:tavLst>
                                        <p:tav tm="0">
                                          <p:val>
                                            <p:fltVal val="0"/>
                                          </p:val>
                                        </p:tav>
                                        <p:tav tm="100000">
                                          <p:val>
                                            <p:strVal val="#ppt_h"/>
                                          </p:val>
                                        </p:tav>
                                      </p:tavLst>
                                    </p:anim>
                                    <p:animEffect transition="in" filter="fade">
                                      <p:cBhvr>
                                        <p:cTn id="150" dur="500"/>
                                        <p:tgtEl>
                                          <p:spTgt spid="15391"/>
                                        </p:tgtEl>
                                      </p:cBhvr>
                                    </p:animEffect>
                                  </p:childTnLst>
                                </p:cTn>
                              </p:par>
                              <p:par>
                                <p:cTn id="151" presetID="53" presetClass="entr" presetSubtype="0" fill="hold" grpId="0" nodeType="withEffect">
                                  <p:stCondLst>
                                    <p:cond delay="0"/>
                                  </p:stCondLst>
                                  <p:childTnLst>
                                    <p:set>
                                      <p:cBhvr>
                                        <p:cTn id="152" dur="1" fill="hold">
                                          <p:stCondLst>
                                            <p:cond delay="0"/>
                                          </p:stCondLst>
                                        </p:cTn>
                                        <p:tgtEl>
                                          <p:spTgt spid="15378"/>
                                        </p:tgtEl>
                                        <p:attrNameLst>
                                          <p:attrName>style.visibility</p:attrName>
                                        </p:attrNameLst>
                                      </p:cBhvr>
                                      <p:to>
                                        <p:strVal val="visible"/>
                                      </p:to>
                                    </p:set>
                                    <p:anim calcmode="lin" valueType="num">
                                      <p:cBhvr>
                                        <p:cTn id="153" dur="500" fill="hold"/>
                                        <p:tgtEl>
                                          <p:spTgt spid="15378"/>
                                        </p:tgtEl>
                                        <p:attrNameLst>
                                          <p:attrName>ppt_w</p:attrName>
                                        </p:attrNameLst>
                                      </p:cBhvr>
                                      <p:tavLst>
                                        <p:tav tm="0">
                                          <p:val>
                                            <p:fltVal val="0"/>
                                          </p:val>
                                        </p:tav>
                                        <p:tav tm="100000">
                                          <p:val>
                                            <p:strVal val="#ppt_w"/>
                                          </p:val>
                                        </p:tav>
                                      </p:tavLst>
                                    </p:anim>
                                    <p:anim calcmode="lin" valueType="num">
                                      <p:cBhvr>
                                        <p:cTn id="154" dur="500" fill="hold"/>
                                        <p:tgtEl>
                                          <p:spTgt spid="15378"/>
                                        </p:tgtEl>
                                        <p:attrNameLst>
                                          <p:attrName>ppt_h</p:attrName>
                                        </p:attrNameLst>
                                      </p:cBhvr>
                                      <p:tavLst>
                                        <p:tav tm="0">
                                          <p:val>
                                            <p:fltVal val="0"/>
                                          </p:val>
                                        </p:tav>
                                        <p:tav tm="100000">
                                          <p:val>
                                            <p:strVal val="#ppt_h"/>
                                          </p:val>
                                        </p:tav>
                                      </p:tavLst>
                                    </p:anim>
                                    <p:animEffect transition="in" filter="fade">
                                      <p:cBhvr>
                                        <p:cTn id="155" dur="500"/>
                                        <p:tgtEl>
                                          <p:spTgt spid="15378"/>
                                        </p:tgtEl>
                                      </p:cBhvr>
                                    </p:animEffect>
                                  </p:childTnLst>
                                </p:cTn>
                              </p:par>
                            </p:childTnLst>
                          </p:cTn>
                        </p:par>
                        <p:par>
                          <p:cTn id="156" fill="hold" nodeType="withGroup">
                            <p:stCondLst>
                              <p:cond delay="3000"/>
                            </p:stCondLst>
                            <p:childTnLst>
                              <p:par>
                                <p:cTn id="157" presetID="53" presetClass="entr" presetSubtype="0" fill="hold" grpId="0" nodeType="afterEffect">
                                  <p:stCondLst>
                                    <p:cond delay="0"/>
                                  </p:stCondLst>
                                  <p:childTnLst>
                                    <p:set>
                                      <p:cBhvr>
                                        <p:cTn id="158" dur="1" fill="hold">
                                          <p:stCondLst>
                                            <p:cond delay="0"/>
                                          </p:stCondLst>
                                        </p:cTn>
                                        <p:tgtEl>
                                          <p:spTgt spid="15388"/>
                                        </p:tgtEl>
                                        <p:attrNameLst>
                                          <p:attrName>style.visibility</p:attrName>
                                        </p:attrNameLst>
                                      </p:cBhvr>
                                      <p:to>
                                        <p:strVal val="visible"/>
                                      </p:to>
                                    </p:set>
                                    <p:anim calcmode="lin" valueType="num">
                                      <p:cBhvr>
                                        <p:cTn id="159" dur="500" fill="hold"/>
                                        <p:tgtEl>
                                          <p:spTgt spid="15388"/>
                                        </p:tgtEl>
                                        <p:attrNameLst>
                                          <p:attrName>ppt_w</p:attrName>
                                        </p:attrNameLst>
                                      </p:cBhvr>
                                      <p:tavLst>
                                        <p:tav tm="0">
                                          <p:val>
                                            <p:fltVal val="0"/>
                                          </p:val>
                                        </p:tav>
                                        <p:tav tm="100000">
                                          <p:val>
                                            <p:strVal val="#ppt_w"/>
                                          </p:val>
                                        </p:tav>
                                      </p:tavLst>
                                    </p:anim>
                                    <p:anim calcmode="lin" valueType="num">
                                      <p:cBhvr>
                                        <p:cTn id="160" dur="500" fill="hold"/>
                                        <p:tgtEl>
                                          <p:spTgt spid="15388"/>
                                        </p:tgtEl>
                                        <p:attrNameLst>
                                          <p:attrName>ppt_h</p:attrName>
                                        </p:attrNameLst>
                                      </p:cBhvr>
                                      <p:tavLst>
                                        <p:tav tm="0">
                                          <p:val>
                                            <p:fltVal val="0"/>
                                          </p:val>
                                        </p:tav>
                                        <p:tav tm="100000">
                                          <p:val>
                                            <p:strVal val="#ppt_h"/>
                                          </p:val>
                                        </p:tav>
                                      </p:tavLst>
                                    </p:anim>
                                    <p:animEffect transition="in" filter="fade">
                                      <p:cBhvr>
                                        <p:cTn id="161" dur="500"/>
                                        <p:tgtEl>
                                          <p:spTgt spid="15388"/>
                                        </p:tgtEl>
                                      </p:cBhvr>
                                    </p:animEffect>
                                  </p:childTnLst>
                                </p:cTn>
                              </p:par>
                              <p:par>
                                <p:cTn id="162" presetID="53" presetClass="entr" presetSubtype="0" fill="hold" grpId="0" nodeType="withEffect">
                                  <p:stCondLst>
                                    <p:cond delay="0"/>
                                  </p:stCondLst>
                                  <p:childTnLst>
                                    <p:set>
                                      <p:cBhvr>
                                        <p:cTn id="163" dur="1" fill="hold">
                                          <p:stCondLst>
                                            <p:cond delay="0"/>
                                          </p:stCondLst>
                                        </p:cTn>
                                        <p:tgtEl>
                                          <p:spTgt spid="15381"/>
                                        </p:tgtEl>
                                        <p:attrNameLst>
                                          <p:attrName>style.visibility</p:attrName>
                                        </p:attrNameLst>
                                      </p:cBhvr>
                                      <p:to>
                                        <p:strVal val="visible"/>
                                      </p:to>
                                    </p:set>
                                    <p:anim calcmode="lin" valueType="num">
                                      <p:cBhvr>
                                        <p:cTn id="164" dur="500" fill="hold"/>
                                        <p:tgtEl>
                                          <p:spTgt spid="15381"/>
                                        </p:tgtEl>
                                        <p:attrNameLst>
                                          <p:attrName>ppt_w</p:attrName>
                                        </p:attrNameLst>
                                      </p:cBhvr>
                                      <p:tavLst>
                                        <p:tav tm="0">
                                          <p:val>
                                            <p:fltVal val="0"/>
                                          </p:val>
                                        </p:tav>
                                        <p:tav tm="100000">
                                          <p:val>
                                            <p:strVal val="#ppt_w"/>
                                          </p:val>
                                        </p:tav>
                                      </p:tavLst>
                                    </p:anim>
                                    <p:anim calcmode="lin" valueType="num">
                                      <p:cBhvr>
                                        <p:cTn id="165" dur="500" fill="hold"/>
                                        <p:tgtEl>
                                          <p:spTgt spid="15381"/>
                                        </p:tgtEl>
                                        <p:attrNameLst>
                                          <p:attrName>ppt_h</p:attrName>
                                        </p:attrNameLst>
                                      </p:cBhvr>
                                      <p:tavLst>
                                        <p:tav tm="0">
                                          <p:val>
                                            <p:fltVal val="0"/>
                                          </p:val>
                                        </p:tav>
                                        <p:tav tm="100000">
                                          <p:val>
                                            <p:strVal val="#ppt_h"/>
                                          </p:val>
                                        </p:tav>
                                      </p:tavLst>
                                    </p:anim>
                                    <p:animEffect transition="in" filter="fade">
                                      <p:cBhvr>
                                        <p:cTn id="166" dur="500"/>
                                        <p:tgtEl>
                                          <p:spTgt spid="153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7" grpId="0"/>
      <p:bldP spid="15368" grpId="0"/>
      <p:bldP spid="15369" grpId="0"/>
      <p:bldP spid="15370" grpId="0"/>
      <p:bldP spid="15371" grpId="0"/>
      <p:bldP spid="15372" grpId="0"/>
      <p:bldP spid="15373" grpId="0"/>
      <p:bldP spid="15374" grpId="0"/>
      <p:bldP spid="15375" grpId="0"/>
      <p:bldP spid="15376" grpId="0"/>
      <p:bldP spid="50" grpId="0" animBg="1"/>
      <p:bldP spid="15378" grpId="0" animBg="1"/>
      <p:bldP spid="52" grpId="0" animBg="1"/>
      <p:bldP spid="15380" grpId="0" animBg="1"/>
      <p:bldP spid="15381" grpId="0" animBg="1"/>
      <p:bldP spid="55" grpId="0" animBg="1"/>
      <p:bldP spid="15383" grpId="0"/>
      <p:bldP spid="15385" grpId="0" animBg="1"/>
      <p:bldP spid="15386" grpId="0" animBg="1"/>
      <p:bldP spid="15387" grpId="0" animBg="1"/>
      <p:bldP spid="15388" grpId="0" animBg="1"/>
      <p:bldP spid="15389" grpId="0" animBg="1"/>
      <p:bldP spid="15390" grpId="0" animBg="1"/>
      <p:bldP spid="15391" grpId="0" animBg="1"/>
      <p:bldP spid="42" grpId="0"/>
      <p:bldP spid="43" grpId="0"/>
      <p:bldP spid="44" grpId="0"/>
      <p:bldP spid="4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bwMode="gray">
          <a:xfrm>
            <a:off x="0" y="3594100"/>
            <a:ext cx="9144000" cy="1583120"/>
          </a:xfrm>
          <a:prstGeom prst="rect">
            <a:avLst/>
          </a:prstGeom>
          <a:gradFill>
            <a:gsLst>
              <a:gs pos="0">
                <a:schemeClr val="bg2">
                  <a:lumMod val="20000"/>
                  <a:lumOff val="80000"/>
                </a:schemeClr>
              </a:gs>
              <a:gs pos="100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sz="2000" dirty="0" smtClean="0">
              <a:latin typeface="Arial Narrow" pitchFamily="34" charset="0"/>
            </a:endParaRPr>
          </a:p>
        </p:txBody>
      </p:sp>
      <p:sp>
        <p:nvSpPr>
          <p:cNvPr id="7" name="Title 6"/>
          <p:cNvSpPr>
            <a:spLocks noGrp="1"/>
          </p:cNvSpPr>
          <p:nvPr>
            <p:ph type="title"/>
          </p:nvPr>
        </p:nvSpPr>
        <p:spPr>
          <a:xfrm>
            <a:off x="366714" y="274918"/>
            <a:ext cx="8410575" cy="920751"/>
          </a:xfrm>
        </p:spPr>
        <p:txBody>
          <a:bodyPr/>
          <a:lstStyle/>
          <a:p>
            <a:pPr algn="l" defTabSz="914400">
              <a:lnSpc>
                <a:spcPts val="3600"/>
              </a:lnSpc>
              <a:spcBef>
                <a:spcPct val="0"/>
              </a:spcBef>
              <a:buNone/>
            </a:pPr>
            <a:r>
              <a:rPr lang="ru-RU" sz="3200" b="0" i="0" smtClean="0">
                <a:solidFill>
                  <a:srgbClr val="007DC3"/>
                </a:solidFill>
                <a:ea typeface="+mj-ea"/>
                <a:cs typeface="+mj-cs"/>
              </a:rPr>
              <a:t>Новый уровень эффективности: 1,8 ПБ на одно занимаемое место</a:t>
            </a:r>
            <a:endParaRPr lang="ru-RU" sz="3200" dirty="0"/>
          </a:p>
        </p:txBody>
      </p:sp>
      <p:grpSp>
        <p:nvGrpSpPr>
          <p:cNvPr id="2" name="Group 19"/>
          <p:cNvGrpSpPr/>
          <p:nvPr/>
        </p:nvGrpSpPr>
        <p:grpSpPr>
          <a:xfrm>
            <a:off x="194448" y="3857295"/>
            <a:ext cx="8755107" cy="1145196"/>
            <a:chOff x="-2608672" y="1877677"/>
            <a:chExt cx="9444890" cy="942244"/>
          </a:xfrm>
        </p:grpSpPr>
        <p:pic>
          <p:nvPicPr>
            <p:cNvPr id="10" name="Picture 9"/>
            <p:cNvPicPr>
              <a:picLocks noChangeAspect="1"/>
            </p:cNvPicPr>
            <p:nvPr/>
          </p:nvPicPr>
          <p:blipFill>
            <a:blip r:embed="rId3" cstate="print">
              <a:extLst>
                <a:ext uri="{BEBA8EAE-BF5A-486C-A8C5-ECC9F3942E4B}">
                  <a14:imgProps xmlns="" xmlns:a14="http://schemas.microsoft.com/office/drawing/2010/main">
                    <a14:imgLayer r:embed="rId4">
                      <a14:imgEffect>
                        <a14:sharpenSoften amount="25000"/>
                      </a14:imgEffect>
                      <a14:imgEffect>
                        <a14:brightnessContrast contrast="40000"/>
                      </a14:imgEffect>
                    </a14:imgLayer>
                  </a14:imgProps>
                </a:ext>
                <a:ext uri="{28A0092B-C50C-407E-A947-70E740481C1C}">
                  <a14:useLocalDpi xmlns="" xmlns:a14="http://schemas.microsoft.com/office/drawing/2010/main"/>
                </a:ext>
              </a:extLst>
            </a:blip>
            <a:stretch>
              <a:fillRect/>
            </a:stretch>
          </p:blipFill>
          <p:spPr>
            <a:xfrm rot="21389726">
              <a:off x="5456652" y="1877677"/>
              <a:ext cx="1379566" cy="942244"/>
            </a:xfrm>
            <a:prstGeom prst="rect">
              <a:avLst/>
            </a:prstGeom>
            <a:effectLst>
              <a:outerShdw blurRad="254000" dist="127000" dir="2700000" algn="tl" rotWithShape="0">
                <a:prstClr val="black">
                  <a:alpha val="40000"/>
                </a:prstClr>
              </a:outerShdw>
            </a:effectLst>
          </p:spPr>
        </p:pic>
        <p:pic>
          <p:nvPicPr>
            <p:cNvPr id="11" name="Picture 10"/>
            <p:cNvPicPr>
              <a:picLocks noChangeAspect="1"/>
            </p:cNvPicPr>
            <p:nvPr/>
          </p:nvPicPr>
          <p:blipFill>
            <a:blip r:embed="rId3" cstate="print">
              <a:extLst>
                <a:ext uri="{BEBA8EAE-BF5A-486C-A8C5-ECC9F3942E4B}">
                  <a14:imgProps xmlns="" xmlns:a14="http://schemas.microsoft.com/office/drawing/2010/main">
                    <a14:imgLayer r:embed="rId4">
                      <a14:imgEffect>
                        <a14:sharpenSoften amount="25000"/>
                      </a14:imgEffect>
                      <a14:imgEffect>
                        <a14:brightnessContrast contrast="40000"/>
                      </a14:imgEffect>
                    </a14:imgLayer>
                  </a14:imgProps>
                </a:ext>
                <a:ext uri="{28A0092B-C50C-407E-A947-70E740481C1C}">
                  <a14:useLocalDpi xmlns="" xmlns:a14="http://schemas.microsoft.com/office/drawing/2010/main"/>
                </a:ext>
              </a:extLst>
            </a:blip>
            <a:stretch>
              <a:fillRect/>
            </a:stretch>
          </p:blipFill>
          <p:spPr>
            <a:xfrm rot="21389726">
              <a:off x="4560504" y="1877677"/>
              <a:ext cx="1379566" cy="942244"/>
            </a:xfrm>
            <a:prstGeom prst="rect">
              <a:avLst/>
            </a:prstGeom>
            <a:effectLst>
              <a:outerShdw blurRad="254000" dist="127000" dir="2700000" algn="tl" rotWithShape="0">
                <a:prstClr val="black">
                  <a:alpha val="40000"/>
                </a:prstClr>
              </a:outerShdw>
            </a:effectLst>
          </p:spPr>
        </p:pic>
        <p:pic>
          <p:nvPicPr>
            <p:cNvPr id="12" name="Picture 11"/>
            <p:cNvPicPr>
              <a:picLocks noChangeAspect="1"/>
            </p:cNvPicPr>
            <p:nvPr/>
          </p:nvPicPr>
          <p:blipFill>
            <a:blip r:embed="rId3" cstate="print">
              <a:extLst>
                <a:ext uri="{BEBA8EAE-BF5A-486C-A8C5-ECC9F3942E4B}">
                  <a14:imgProps xmlns="" xmlns:a14="http://schemas.microsoft.com/office/drawing/2010/main">
                    <a14:imgLayer r:embed="rId4">
                      <a14:imgEffect>
                        <a14:sharpenSoften amount="25000"/>
                      </a14:imgEffect>
                      <a14:imgEffect>
                        <a14:brightnessContrast contrast="40000"/>
                      </a14:imgEffect>
                    </a14:imgLayer>
                  </a14:imgProps>
                </a:ext>
                <a:ext uri="{28A0092B-C50C-407E-A947-70E740481C1C}">
                  <a14:useLocalDpi xmlns="" xmlns:a14="http://schemas.microsoft.com/office/drawing/2010/main"/>
                </a:ext>
              </a:extLst>
            </a:blip>
            <a:stretch>
              <a:fillRect/>
            </a:stretch>
          </p:blipFill>
          <p:spPr>
            <a:xfrm rot="21389726">
              <a:off x="3664357" y="1877677"/>
              <a:ext cx="1379566" cy="942244"/>
            </a:xfrm>
            <a:prstGeom prst="rect">
              <a:avLst/>
            </a:prstGeom>
            <a:effectLst>
              <a:outerShdw blurRad="254000" dist="127000" dir="2700000" algn="tl" rotWithShape="0">
                <a:prstClr val="black">
                  <a:alpha val="40000"/>
                </a:prstClr>
              </a:outerShdw>
            </a:effectLst>
          </p:spPr>
        </p:pic>
        <p:pic>
          <p:nvPicPr>
            <p:cNvPr id="13" name="Picture 12"/>
            <p:cNvPicPr>
              <a:picLocks noChangeAspect="1"/>
            </p:cNvPicPr>
            <p:nvPr/>
          </p:nvPicPr>
          <p:blipFill>
            <a:blip r:embed="rId3" cstate="print">
              <a:extLst>
                <a:ext uri="{BEBA8EAE-BF5A-486C-A8C5-ECC9F3942E4B}">
                  <a14:imgProps xmlns="" xmlns:a14="http://schemas.microsoft.com/office/drawing/2010/main">
                    <a14:imgLayer r:embed="rId4">
                      <a14:imgEffect>
                        <a14:sharpenSoften amount="25000"/>
                      </a14:imgEffect>
                      <a14:imgEffect>
                        <a14:brightnessContrast contrast="40000"/>
                      </a14:imgEffect>
                    </a14:imgLayer>
                  </a14:imgProps>
                </a:ext>
                <a:ext uri="{28A0092B-C50C-407E-A947-70E740481C1C}">
                  <a14:useLocalDpi xmlns="" xmlns:a14="http://schemas.microsoft.com/office/drawing/2010/main"/>
                </a:ext>
              </a:extLst>
            </a:blip>
            <a:stretch>
              <a:fillRect/>
            </a:stretch>
          </p:blipFill>
          <p:spPr>
            <a:xfrm rot="21389726">
              <a:off x="2768210" y="1877677"/>
              <a:ext cx="1379566" cy="942244"/>
            </a:xfrm>
            <a:prstGeom prst="rect">
              <a:avLst/>
            </a:prstGeom>
            <a:effectLst>
              <a:outerShdw blurRad="254000" dist="127000" dir="2700000" algn="tl" rotWithShape="0">
                <a:prstClr val="black">
                  <a:alpha val="40000"/>
                </a:prstClr>
              </a:outerShdw>
            </a:effectLst>
          </p:spPr>
        </p:pic>
        <p:pic>
          <p:nvPicPr>
            <p:cNvPr id="14" name="Picture 13"/>
            <p:cNvPicPr>
              <a:picLocks noChangeAspect="1"/>
            </p:cNvPicPr>
            <p:nvPr/>
          </p:nvPicPr>
          <p:blipFill>
            <a:blip r:embed="rId3" cstate="print">
              <a:extLst>
                <a:ext uri="{BEBA8EAE-BF5A-486C-A8C5-ECC9F3942E4B}">
                  <a14:imgProps xmlns="" xmlns:a14="http://schemas.microsoft.com/office/drawing/2010/main">
                    <a14:imgLayer r:embed="rId4">
                      <a14:imgEffect>
                        <a14:sharpenSoften amount="25000"/>
                      </a14:imgEffect>
                      <a14:imgEffect>
                        <a14:brightnessContrast contrast="40000"/>
                      </a14:imgEffect>
                    </a14:imgLayer>
                  </a14:imgProps>
                </a:ext>
                <a:ext uri="{28A0092B-C50C-407E-A947-70E740481C1C}">
                  <a14:useLocalDpi xmlns="" xmlns:a14="http://schemas.microsoft.com/office/drawing/2010/main"/>
                </a:ext>
              </a:extLst>
            </a:blip>
            <a:stretch>
              <a:fillRect/>
            </a:stretch>
          </p:blipFill>
          <p:spPr>
            <a:xfrm rot="21389726">
              <a:off x="1872063" y="1877677"/>
              <a:ext cx="1379566" cy="942244"/>
            </a:xfrm>
            <a:prstGeom prst="rect">
              <a:avLst/>
            </a:prstGeom>
            <a:effectLst>
              <a:outerShdw blurRad="254000" dist="127000" dir="2700000" algn="tl" rotWithShape="0">
                <a:prstClr val="black">
                  <a:alpha val="40000"/>
                </a:prstClr>
              </a:outerShdw>
            </a:effectLst>
          </p:spPr>
        </p:pic>
        <p:pic>
          <p:nvPicPr>
            <p:cNvPr id="15" name="Picture 14"/>
            <p:cNvPicPr>
              <a:picLocks noChangeAspect="1"/>
            </p:cNvPicPr>
            <p:nvPr/>
          </p:nvPicPr>
          <p:blipFill>
            <a:blip r:embed="rId3" cstate="print">
              <a:extLst>
                <a:ext uri="{BEBA8EAE-BF5A-486C-A8C5-ECC9F3942E4B}">
                  <a14:imgProps xmlns="" xmlns:a14="http://schemas.microsoft.com/office/drawing/2010/main">
                    <a14:imgLayer r:embed="rId4">
                      <a14:imgEffect>
                        <a14:sharpenSoften amount="25000"/>
                      </a14:imgEffect>
                      <a14:imgEffect>
                        <a14:brightnessContrast contrast="40000"/>
                      </a14:imgEffect>
                    </a14:imgLayer>
                  </a14:imgProps>
                </a:ext>
                <a:ext uri="{28A0092B-C50C-407E-A947-70E740481C1C}">
                  <a14:useLocalDpi xmlns="" xmlns:a14="http://schemas.microsoft.com/office/drawing/2010/main"/>
                </a:ext>
              </a:extLst>
            </a:blip>
            <a:stretch>
              <a:fillRect/>
            </a:stretch>
          </p:blipFill>
          <p:spPr>
            <a:xfrm rot="21389726">
              <a:off x="975916" y="1877677"/>
              <a:ext cx="1379566" cy="942244"/>
            </a:xfrm>
            <a:prstGeom prst="rect">
              <a:avLst/>
            </a:prstGeom>
            <a:effectLst>
              <a:outerShdw blurRad="254000" dist="127000" dir="2700000" algn="tl" rotWithShape="0">
                <a:prstClr val="black">
                  <a:alpha val="40000"/>
                </a:prstClr>
              </a:outerShdw>
            </a:effectLst>
          </p:spPr>
        </p:pic>
        <p:pic>
          <p:nvPicPr>
            <p:cNvPr id="16" name="Picture 15"/>
            <p:cNvPicPr>
              <a:picLocks noChangeAspect="1"/>
            </p:cNvPicPr>
            <p:nvPr/>
          </p:nvPicPr>
          <p:blipFill>
            <a:blip r:embed="rId3" cstate="print">
              <a:extLst>
                <a:ext uri="{BEBA8EAE-BF5A-486C-A8C5-ECC9F3942E4B}">
                  <a14:imgProps xmlns="" xmlns:a14="http://schemas.microsoft.com/office/drawing/2010/main">
                    <a14:imgLayer r:embed="rId4">
                      <a14:imgEffect>
                        <a14:sharpenSoften amount="25000"/>
                      </a14:imgEffect>
                      <a14:imgEffect>
                        <a14:brightnessContrast contrast="40000"/>
                      </a14:imgEffect>
                    </a14:imgLayer>
                  </a14:imgProps>
                </a:ext>
                <a:ext uri="{28A0092B-C50C-407E-A947-70E740481C1C}">
                  <a14:useLocalDpi xmlns="" xmlns:a14="http://schemas.microsoft.com/office/drawing/2010/main"/>
                </a:ext>
              </a:extLst>
            </a:blip>
            <a:stretch>
              <a:fillRect/>
            </a:stretch>
          </p:blipFill>
          <p:spPr>
            <a:xfrm rot="21389726">
              <a:off x="79769" y="1877677"/>
              <a:ext cx="1379566" cy="942244"/>
            </a:xfrm>
            <a:prstGeom prst="rect">
              <a:avLst/>
            </a:prstGeom>
            <a:effectLst>
              <a:outerShdw blurRad="254000" dist="127000" dir="2700000" algn="tl" rotWithShape="0">
                <a:prstClr val="black">
                  <a:alpha val="40000"/>
                </a:prstClr>
              </a:outerShdw>
            </a:effectLst>
          </p:spPr>
        </p:pic>
        <p:pic>
          <p:nvPicPr>
            <p:cNvPr id="17" name="Picture 16"/>
            <p:cNvPicPr>
              <a:picLocks noChangeAspect="1"/>
            </p:cNvPicPr>
            <p:nvPr/>
          </p:nvPicPr>
          <p:blipFill>
            <a:blip r:embed="rId3" cstate="print">
              <a:extLst>
                <a:ext uri="{BEBA8EAE-BF5A-486C-A8C5-ECC9F3942E4B}">
                  <a14:imgProps xmlns="" xmlns:a14="http://schemas.microsoft.com/office/drawing/2010/main">
                    <a14:imgLayer r:embed="rId4">
                      <a14:imgEffect>
                        <a14:sharpenSoften amount="25000"/>
                      </a14:imgEffect>
                      <a14:imgEffect>
                        <a14:brightnessContrast contrast="40000"/>
                      </a14:imgEffect>
                    </a14:imgLayer>
                  </a14:imgProps>
                </a:ext>
                <a:ext uri="{28A0092B-C50C-407E-A947-70E740481C1C}">
                  <a14:useLocalDpi xmlns="" xmlns:a14="http://schemas.microsoft.com/office/drawing/2010/main"/>
                </a:ext>
              </a:extLst>
            </a:blip>
            <a:stretch>
              <a:fillRect/>
            </a:stretch>
          </p:blipFill>
          <p:spPr>
            <a:xfrm rot="21389726">
              <a:off x="-816378" y="1877677"/>
              <a:ext cx="1379566" cy="942244"/>
            </a:xfrm>
            <a:prstGeom prst="rect">
              <a:avLst/>
            </a:prstGeom>
            <a:effectLst>
              <a:outerShdw blurRad="254000" dist="127000" dir="2700000" algn="tl" rotWithShape="0">
                <a:prstClr val="black">
                  <a:alpha val="40000"/>
                </a:prstClr>
              </a:outerShdw>
            </a:effectLst>
          </p:spPr>
        </p:pic>
        <p:pic>
          <p:nvPicPr>
            <p:cNvPr id="18" name="Picture 17"/>
            <p:cNvPicPr>
              <a:picLocks noChangeAspect="1"/>
            </p:cNvPicPr>
            <p:nvPr/>
          </p:nvPicPr>
          <p:blipFill>
            <a:blip r:embed="rId3" cstate="print">
              <a:extLst>
                <a:ext uri="{BEBA8EAE-BF5A-486C-A8C5-ECC9F3942E4B}">
                  <a14:imgProps xmlns="" xmlns:a14="http://schemas.microsoft.com/office/drawing/2010/main">
                    <a14:imgLayer r:embed="rId4">
                      <a14:imgEffect>
                        <a14:sharpenSoften amount="25000"/>
                      </a14:imgEffect>
                      <a14:imgEffect>
                        <a14:brightnessContrast contrast="40000"/>
                      </a14:imgEffect>
                    </a14:imgLayer>
                  </a14:imgProps>
                </a:ext>
                <a:ext uri="{28A0092B-C50C-407E-A947-70E740481C1C}">
                  <a14:useLocalDpi xmlns="" xmlns:a14="http://schemas.microsoft.com/office/drawing/2010/main"/>
                </a:ext>
              </a:extLst>
            </a:blip>
            <a:stretch>
              <a:fillRect/>
            </a:stretch>
          </p:blipFill>
          <p:spPr>
            <a:xfrm rot="21389726">
              <a:off x="-1712525" y="1877677"/>
              <a:ext cx="1379566" cy="942244"/>
            </a:xfrm>
            <a:prstGeom prst="rect">
              <a:avLst/>
            </a:prstGeom>
            <a:effectLst>
              <a:outerShdw blurRad="254000" dist="127000" dir="2700000" algn="tl" rotWithShape="0">
                <a:prstClr val="black">
                  <a:alpha val="40000"/>
                </a:prstClr>
              </a:outerShdw>
            </a:effectLst>
          </p:spPr>
        </p:pic>
        <p:pic>
          <p:nvPicPr>
            <p:cNvPr id="19" name="Picture 18"/>
            <p:cNvPicPr>
              <a:picLocks noChangeAspect="1"/>
            </p:cNvPicPr>
            <p:nvPr/>
          </p:nvPicPr>
          <p:blipFill>
            <a:blip r:embed="rId3" cstate="print">
              <a:extLst>
                <a:ext uri="{BEBA8EAE-BF5A-486C-A8C5-ECC9F3942E4B}">
                  <a14:imgProps xmlns="" xmlns:a14="http://schemas.microsoft.com/office/drawing/2010/main">
                    <a14:imgLayer r:embed="rId4">
                      <a14:imgEffect>
                        <a14:sharpenSoften amount="25000"/>
                      </a14:imgEffect>
                      <a14:imgEffect>
                        <a14:brightnessContrast contrast="40000"/>
                      </a14:imgEffect>
                    </a14:imgLayer>
                  </a14:imgProps>
                </a:ext>
                <a:ext uri="{28A0092B-C50C-407E-A947-70E740481C1C}">
                  <a14:useLocalDpi xmlns="" xmlns:a14="http://schemas.microsoft.com/office/drawing/2010/main"/>
                </a:ext>
              </a:extLst>
            </a:blip>
            <a:stretch>
              <a:fillRect/>
            </a:stretch>
          </p:blipFill>
          <p:spPr>
            <a:xfrm rot="21389726">
              <a:off x="-2608672" y="1877677"/>
              <a:ext cx="1379566" cy="942244"/>
            </a:xfrm>
            <a:prstGeom prst="rect">
              <a:avLst/>
            </a:prstGeom>
            <a:effectLst>
              <a:outerShdw blurRad="254000" dist="127000" dir="2700000" algn="tl" rotWithShape="0">
                <a:prstClr val="black">
                  <a:alpha val="40000"/>
                </a:prstClr>
              </a:outerShdw>
            </a:effectLst>
          </p:spPr>
        </p:pic>
      </p:grpSp>
      <p:sp>
        <p:nvSpPr>
          <p:cNvPr id="23" name="Rounded Rectangle 22"/>
          <p:cNvSpPr/>
          <p:nvPr/>
        </p:nvSpPr>
        <p:spPr bwMode="gray">
          <a:xfrm>
            <a:off x="2530477" y="1856981"/>
            <a:ext cx="5975749" cy="1924887"/>
          </a:xfrm>
          <a:prstGeom prst="roundRect">
            <a:avLst>
              <a:gd name="adj" fmla="val 2500"/>
            </a:avLst>
          </a:prstGeom>
          <a:gradFill flip="none" rotWithShape="1">
            <a:gsLst>
              <a:gs pos="0">
                <a:schemeClr val="accent1">
                  <a:lumMod val="20000"/>
                  <a:lumOff val="80000"/>
                </a:schemeClr>
              </a:gs>
              <a:gs pos="100000">
                <a:schemeClr val="bg1"/>
              </a:gs>
            </a:gsLst>
            <a:lin ang="13500000" scaled="1"/>
            <a:tileRect/>
          </a:gradFill>
          <a:ln w="12700">
            <a:solidFill>
              <a:schemeClr val="bg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endParaRPr lang="ru-RU" dirty="0">
              <a:latin typeface="Arial Narrow" pitchFamily="34" charset="0"/>
            </a:endParaRPr>
          </a:p>
        </p:txBody>
      </p:sp>
      <p:sp>
        <p:nvSpPr>
          <p:cNvPr id="21" name="TextBox 20"/>
          <p:cNvSpPr txBox="1"/>
          <p:nvPr/>
        </p:nvSpPr>
        <p:spPr>
          <a:xfrm>
            <a:off x="2278630" y="2868514"/>
            <a:ext cx="2326103" cy="646331"/>
          </a:xfrm>
          <a:prstGeom prst="rect">
            <a:avLst/>
          </a:prstGeom>
          <a:noFill/>
        </p:spPr>
        <p:txBody>
          <a:bodyPr wrap="square" rtlCol="0">
            <a:spAutoFit/>
          </a:bodyPr>
          <a:lstStyle/>
          <a:p>
            <a:pPr algn="ctr" defTabSz="914400">
              <a:buNone/>
            </a:pPr>
            <a:r>
              <a:rPr lang="ru-RU" sz="1800" b="0" i="0" smtClean="0">
                <a:solidFill>
                  <a:srgbClr val="007DC3"/>
                </a:solidFill>
                <a:latin typeface="Arial Narrow" pitchFamily="34" charset="0"/>
                <a:ea typeface="+mn-ea"/>
                <a:cs typeface="+mn-cs"/>
              </a:rPr>
              <a:t>ДИСКОВ</a:t>
            </a:r>
            <a:br>
              <a:rPr lang="ru-RU" sz="1800" b="0" i="0" smtClean="0">
                <a:solidFill>
                  <a:srgbClr val="007DC3"/>
                </a:solidFill>
                <a:latin typeface="Arial Narrow" pitchFamily="34" charset="0"/>
                <a:ea typeface="+mn-ea"/>
                <a:cs typeface="+mn-cs"/>
              </a:rPr>
            </a:br>
            <a:r>
              <a:rPr lang="ru-RU" sz="1800" b="0" i="0" smtClean="0">
                <a:solidFill>
                  <a:srgbClr val="007DC3"/>
                </a:solidFill>
                <a:latin typeface="Arial Narrow" pitchFamily="34" charset="0"/>
                <a:ea typeface="+mn-ea"/>
                <a:cs typeface="+mn-cs"/>
              </a:rPr>
              <a:t>НА СТОЙКУ</a:t>
            </a:r>
            <a:endParaRPr lang="ru-RU" dirty="0">
              <a:solidFill>
                <a:schemeClr val="tx2"/>
              </a:solidFill>
              <a:latin typeface="Arial Narrow" pitchFamily="34" charset="0"/>
            </a:endParaRPr>
          </a:p>
        </p:txBody>
      </p:sp>
      <p:sp>
        <p:nvSpPr>
          <p:cNvPr id="22" name="TextBox 21"/>
          <p:cNvSpPr txBox="1"/>
          <p:nvPr/>
        </p:nvSpPr>
        <p:spPr>
          <a:xfrm>
            <a:off x="2278630" y="1906427"/>
            <a:ext cx="2326103" cy="923330"/>
          </a:xfrm>
          <a:prstGeom prst="rect">
            <a:avLst/>
          </a:prstGeom>
          <a:noFill/>
        </p:spPr>
        <p:txBody>
          <a:bodyPr wrap="square" rtlCol="0">
            <a:spAutoFit/>
          </a:bodyPr>
          <a:lstStyle/>
          <a:p>
            <a:pPr algn="ctr" defTabSz="914400">
              <a:buNone/>
            </a:pPr>
            <a:r>
              <a:rPr lang="ru-RU" sz="5400" b="0" i="0" smtClean="0">
                <a:solidFill>
                  <a:srgbClr val="007DC3"/>
                </a:solidFill>
                <a:latin typeface="Arial Narrow" pitchFamily="34" charset="0"/>
                <a:ea typeface="+mn-ea"/>
                <a:cs typeface="+mn-cs"/>
              </a:rPr>
              <a:t>600 </a:t>
            </a:r>
            <a:endParaRPr lang="ru-RU" dirty="0">
              <a:solidFill>
                <a:schemeClr val="tx2"/>
              </a:solidFill>
              <a:latin typeface="Arial Narrow" pitchFamily="34" charset="0"/>
            </a:endParaRPr>
          </a:p>
        </p:txBody>
      </p:sp>
      <p:sp>
        <p:nvSpPr>
          <p:cNvPr id="24" name="Rectangle 23"/>
          <p:cNvSpPr/>
          <p:nvPr/>
        </p:nvSpPr>
        <p:spPr bwMode="gray">
          <a:xfrm>
            <a:off x="4370126" y="2334676"/>
            <a:ext cx="4773874" cy="969496"/>
          </a:xfrm>
          <a:prstGeom prst="rect">
            <a:avLst/>
          </a:prstGeom>
        </p:spPr>
        <p:txBody>
          <a:bodyPr wrap="square" anchor="ctr" anchorCtr="0">
            <a:spAutoFit/>
          </a:bodyPr>
          <a:lstStyle/>
          <a:p>
            <a:pPr algn="l" defTabSz="914400">
              <a:buNone/>
            </a:pPr>
            <a:r>
              <a:rPr lang="ru-RU" sz="1900" b="0" i="0" smtClean="0">
                <a:solidFill>
                  <a:srgbClr val="5F5F5F"/>
                </a:solidFill>
                <a:latin typeface="Arial Narrow" pitchFamily="34" charset="0"/>
                <a:ea typeface="+mn-ea"/>
                <a:cs typeface="+mn-cs"/>
              </a:rPr>
              <a:t>120 миллионов видео с YouTube</a:t>
            </a:r>
          </a:p>
          <a:p>
            <a:pPr algn="l" defTabSz="914400">
              <a:buNone/>
            </a:pPr>
            <a:r>
              <a:rPr lang="ru-RU" sz="1900" b="0" i="0" smtClean="0">
                <a:solidFill>
                  <a:srgbClr val="5F5F5F"/>
                </a:solidFill>
                <a:latin typeface="Arial Narrow" pitchFamily="34" charset="0"/>
                <a:ea typeface="+mn-ea"/>
                <a:cs typeface="+mn-cs"/>
              </a:rPr>
              <a:t>180 миллионов файлов PowerPoint</a:t>
            </a:r>
          </a:p>
          <a:p>
            <a:pPr algn="l" defTabSz="914400">
              <a:buNone/>
            </a:pPr>
            <a:r>
              <a:rPr lang="ru-RU" sz="1900" b="0" i="0" smtClean="0">
                <a:solidFill>
                  <a:srgbClr val="5F5F5F"/>
                </a:solidFill>
                <a:latin typeface="Arial Narrow" pitchFamily="34" charset="0"/>
                <a:ea typeface="+mn-ea"/>
                <a:cs typeface="+mn-cs"/>
              </a:rPr>
              <a:t>360 миллионов файлов MP3</a:t>
            </a:r>
            <a:endParaRPr lang="ru-RU" sz="1900" b="1" dirty="0" smtClean="0">
              <a:solidFill>
                <a:schemeClr val="bg2"/>
              </a:solidFill>
              <a:latin typeface="Arial Narrow" pitchFamily="34" charset="0"/>
            </a:endParaRPr>
          </a:p>
        </p:txBody>
      </p:sp>
      <p:cxnSp>
        <p:nvCxnSpPr>
          <p:cNvPr id="25" name="Straight Connector 24"/>
          <p:cNvCxnSpPr/>
          <p:nvPr/>
        </p:nvCxnSpPr>
        <p:spPr bwMode="gray">
          <a:xfrm>
            <a:off x="4283369" y="1961285"/>
            <a:ext cx="0" cy="1702012"/>
          </a:xfrm>
          <a:prstGeom prst="line">
            <a:avLst/>
          </a:prstGeom>
          <a:ln>
            <a:solidFill>
              <a:schemeClr val="bg2">
                <a:lumMod val="40000"/>
                <a:lumOff val="60000"/>
              </a:schemeClr>
            </a:solidFill>
          </a:ln>
        </p:spPr>
        <p:style>
          <a:lnRef idx="1">
            <a:schemeClr val="accent1"/>
          </a:lnRef>
          <a:fillRef idx="0">
            <a:schemeClr val="accent1"/>
          </a:fillRef>
          <a:effectRef idx="0">
            <a:schemeClr val="accent1"/>
          </a:effectRef>
          <a:fontRef idx="minor">
            <a:schemeClr val="tx1"/>
          </a:fontRef>
        </p:style>
      </p:cxnSp>
      <p:pic>
        <p:nvPicPr>
          <p:cNvPr id="6" name="Picture 5"/>
          <p:cNvPicPr>
            <a:picLocks noChangeAspect="1"/>
          </p:cNvPicPr>
          <p:nvPr/>
        </p:nvPicPr>
        <p:blipFill rotWithShape="1">
          <a:blip r:embed="rId5" cstate="print">
            <a:extLst>
              <a:ext uri="{28A0092B-C50C-407E-A947-70E740481C1C}">
                <a14:useLocalDpi xmlns="" xmlns:a14="http://schemas.microsoft.com/office/drawing/2010/main"/>
              </a:ext>
            </a:extLst>
          </a:blip>
          <a:srcRect/>
          <a:stretch/>
        </p:blipFill>
        <p:spPr>
          <a:xfrm>
            <a:off x="504825" y="1263104"/>
            <a:ext cx="1692778" cy="4329064"/>
          </a:xfrm>
          <a:prstGeom prst="rect">
            <a:avLst/>
          </a:prstGeom>
          <a:effectLst>
            <a:reflection blurRad="6350" stA="52000" endA="300" endPos="10000" dir="5400000" sy="-100000" algn="bl" rotWithShape="0"/>
          </a:effectLst>
        </p:spPr>
      </p:pic>
    </p:spTree>
    <p:extLst>
      <p:ext uri="{BB962C8B-B14F-4D97-AF65-F5344CB8AC3E}">
        <p14:creationId xmlns="" xmlns:p14="http://schemas.microsoft.com/office/powerpoint/2010/main" val="258614754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2"/>
          <p:cNvGrpSpPr>
            <a:grpSpLocks/>
          </p:cNvGrpSpPr>
          <p:nvPr/>
        </p:nvGrpSpPr>
        <p:grpSpPr bwMode="auto">
          <a:xfrm>
            <a:off x="4608513" y="2636838"/>
            <a:ext cx="4002087" cy="2011362"/>
            <a:chOff x="533400" y="2420829"/>
            <a:chExt cx="4001896" cy="2011150"/>
          </a:xfrm>
        </p:grpSpPr>
        <p:pic>
          <p:nvPicPr>
            <p:cNvPr id="24" name="Picture 23" descr="cloud copy.png"/>
            <p:cNvPicPr>
              <a:picLocks noChangeAspect="1"/>
            </p:cNvPicPr>
            <p:nvPr/>
          </p:nvPicPr>
          <p:blipFill>
            <a:blip r:embed="rId3" cstate="email"/>
            <a:stretch>
              <a:fillRect/>
            </a:stretch>
          </p:blipFill>
          <p:spPr bwMode="gray">
            <a:xfrm>
              <a:off x="533400" y="2420829"/>
              <a:ext cx="4001896" cy="2011150"/>
            </a:xfrm>
            <a:prstGeom prst="rect">
              <a:avLst/>
            </a:prstGeom>
            <a:effectLst>
              <a:reflection blurRad="6350" stA="52000" endA="300" endPos="35000" dir="5400000" sy="-100000" algn="bl" rotWithShape="0"/>
            </a:effectLst>
          </p:spPr>
        </p:pic>
        <p:sp>
          <p:nvSpPr>
            <p:cNvPr id="55334" name="TextBox 25"/>
            <p:cNvSpPr txBox="1">
              <a:spLocks noChangeArrowheads="1"/>
            </p:cNvSpPr>
            <p:nvPr/>
          </p:nvSpPr>
          <p:spPr bwMode="gray">
            <a:xfrm>
              <a:off x="1760560" y="3562924"/>
              <a:ext cx="1563496" cy="369332"/>
            </a:xfrm>
            <a:prstGeom prst="rect">
              <a:avLst/>
            </a:prstGeom>
            <a:noFill/>
            <a:ln w="9525">
              <a:noFill/>
              <a:miter lim="800000"/>
              <a:headEnd/>
              <a:tailEnd/>
            </a:ln>
          </p:spPr>
          <p:txBody>
            <a:bodyPr>
              <a:spAutoFit/>
            </a:bodyPr>
            <a:lstStyle/>
            <a:p>
              <a:pPr algn="ctr"/>
              <a:r>
                <a:rPr lang="en-US">
                  <a:solidFill>
                    <a:schemeClr val="tx2"/>
                  </a:solidFill>
                  <a:latin typeface="MetaNormalLF-Roman" pitchFamily="34" charset="0"/>
                </a:rPr>
                <a:t>FC Network</a:t>
              </a:r>
            </a:p>
          </p:txBody>
        </p:sp>
      </p:grpSp>
      <p:grpSp>
        <p:nvGrpSpPr>
          <p:cNvPr id="3" name="Group 5"/>
          <p:cNvGrpSpPr>
            <a:grpSpLocks/>
          </p:cNvGrpSpPr>
          <p:nvPr/>
        </p:nvGrpSpPr>
        <p:grpSpPr bwMode="auto">
          <a:xfrm>
            <a:off x="533400" y="2636838"/>
            <a:ext cx="4002088" cy="2011362"/>
            <a:chOff x="533400" y="2428449"/>
            <a:chExt cx="4001896" cy="2011150"/>
          </a:xfrm>
        </p:grpSpPr>
        <p:pic>
          <p:nvPicPr>
            <p:cNvPr id="4" name="Picture 3" descr="cloud copy.png"/>
            <p:cNvPicPr>
              <a:picLocks noChangeAspect="1"/>
            </p:cNvPicPr>
            <p:nvPr/>
          </p:nvPicPr>
          <p:blipFill>
            <a:blip r:embed="rId3" cstate="email"/>
            <a:stretch>
              <a:fillRect/>
            </a:stretch>
          </p:blipFill>
          <p:spPr bwMode="gray">
            <a:xfrm>
              <a:off x="533400" y="2428449"/>
              <a:ext cx="4001896" cy="2011150"/>
            </a:xfrm>
            <a:prstGeom prst="rect">
              <a:avLst/>
            </a:prstGeom>
            <a:effectLst>
              <a:reflection blurRad="6350" stA="52000" endA="300" endPos="35000" dir="5400000" sy="-100000" algn="bl" rotWithShape="0"/>
            </a:effectLst>
          </p:spPr>
        </p:pic>
        <p:sp>
          <p:nvSpPr>
            <p:cNvPr id="55332" name="TextBox 10"/>
            <p:cNvSpPr txBox="1">
              <a:spLocks noChangeArrowheads="1"/>
            </p:cNvSpPr>
            <p:nvPr/>
          </p:nvSpPr>
          <p:spPr bwMode="gray">
            <a:xfrm>
              <a:off x="1828800" y="3562924"/>
              <a:ext cx="1371600" cy="369332"/>
            </a:xfrm>
            <a:prstGeom prst="rect">
              <a:avLst/>
            </a:prstGeom>
            <a:noFill/>
            <a:ln w="9525">
              <a:noFill/>
              <a:miter lim="800000"/>
              <a:headEnd/>
              <a:tailEnd/>
            </a:ln>
          </p:spPr>
          <p:txBody>
            <a:bodyPr>
              <a:spAutoFit/>
            </a:bodyPr>
            <a:lstStyle/>
            <a:p>
              <a:pPr algn="ctr"/>
              <a:r>
                <a:rPr lang="en-US">
                  <a:solidFill>
                    <a:schemeClr val="tx2"/>
                  </a:solidFill>
                  <a:latin typeface="MetaNormalLF-Roman" pitchFamily="34" charset="0"/>
                </a:rPr>
                <a:t>IP Network</a:t>
              </a:r>
            </a:p>
          </p:txBody>
        </p:sp>
      </p:grpSp>
      <p:sp>
        <p:nvSpPr>
          <p:cNvPr id="55299" name="Title 1"/>
          <p:cNvSpPr>
            <a:spLocks noGrp="1"/>
          </p:cNvSpPr>
          <p:nvPr>
            <p:ph type="title"/>
          </p:nvPr>
        </p:nvSpPr>
        <p:spPr>
          <a:xfrm>
            <a:off x="366713" y="206820"/>
            <a:ext cx="8410575" cy="634093"/>
          </a:xfrm>
          <a:noFill/>
          <a:ln>
            <a:miter lim="800000"/>
            <a:headEnd/>
            <a:tailEnd/>
          </a:ln>
        </p:spPr>
        <p:txBody>
          <a:bodyPr vert="horz" wrap="square" numCol="1" compatLnSpc="1">
            <a:prstTxWarp prst="textNoShape">
              <a:avLst/>
            </a:prstTxWarp>
          </a:bodyPr>
          <a:lstStyle/>
          <a:p>
            <a:r>
              <a:rPr lang="ru-RU" sz="2800" dirty="0" smtClean="0"/>
              <a:t>Следующее поколение сети данных</a:t>
            </a:r>
            <a:endParaRPr sz="2800" dirty="0" smtClean="0"/>
          </a:p>
        </p:txBody>
      </p:sp>
      <p:sp>
        <p:nvSpPr>
          <p:cNvPr id="40" name="Content Placeholder 39"/>
          <p:cNvSpPr>
            <a:spLocks noGrp="1"/>
          </p:cNvSpPr>
          <p:nvPr>
            <p:ph sz="quarter" idx="11"/>
          </p:nvPr>
        </p:nvSpPr>
        <p:spPr/>
        <p:txBody>
          <a:bodyPr/>
          <a:lstStyle/>
          <a:p>
            <a:endParaRPr lang="en-US" dirty="0"/>
          </a:p>
        </p:txBody>
      </p:sp>
      <p:sp>
        <p:nvSpPr>
          <p:cNvPr id="55300" name="Text Placeholder 2"/>
          <p:cNvSpPr>
            <a:spLocks noGrp="1"/>
          </p:cNvSpPr>
          <p:nvPr>
            <p:ph type="body" idx="1"/>
          </p:nvPr>
        </p:nvSpPr>
        <p:spPr>
          <a:xfrm>
            <a:off x="366713" y="851800"/>
            <a:ext cx="8410575" cy="403225"/>
          </a:xfrm>
          <a:noFill/>
          <a:ln>
            <a:miter lim="800000"/>
            <a:headEnd/>
            <a:tailEnd/>
          </a:ln>
        </p:spPr>
        <p:txBody>
          <a:bodyPr vert="horz" wrap="square" numCol="1" compatLnSpc="1">
            <a:prstTxWarp prst="textNoShape">
              <a:avLst/>
            </a:prstTxWarp>
          </a:bodyPr>
          <a:lstStyle/>
          <a:p>
            <a:r>
              <a:rPr lang="ru-RU" dirty="0" smtClean="0"/>
              <a:t>Конвергентные </a:t>
            </a:r>
            <a:r>
              <a:rPr dirty="0" smtClean="0"/>
              <a:t> </a:t>
            </a:r>
            <a:r>
              <a:rPr dirty="0"/>
              <a:t>10GbE </a:t>
            </a:r>
            <a:r>
              <a:rPr lang="ru-RU" dirty="0" smtClean="0"/>
              <a:t>сети</a:t>
            </a:r>
            <a:endParaRPr dirty="0"/>
          </a:p>
        </p:txBody>
      </p:sp>
      <p:pic>
        <p:nvPicPr>
          <p:cNvPr id="9" name="Picture 8"/>
          <p:cNvPicPr>
            <a:picLocks noChangeAspect="1"/>
          </p:cNvPicPr>
          <p:nvPr/>
        </p:nvPicPr>
        <p:blipFill>
          <a:blip r:embed="rId4" cstate="print"/>
          <a:stretch>
            <a:fillRect/>
          </a:stretch>
        </p:blipFill>
        <p:spPr bwMode="gray">
          <a:xfrm>
            <a:off x="4375150" y="1812925"/>
            <a:ext cx="393700" cy="779463"/>
          </a:xfrm>
          <a:prstGeom prst="rect">
            <a:avLst/>
          </a:prstGeom>
          <a:effectLst>
            <a:outerShdw blurRad="254000" dist="127000" dir="2700000" algn="tl" rotWithShape="0">
              <a:prstClr val="black">
                <a:alpha val="40000"/>
              </a:prstClr>
            </a:outerShdw>
          </a:effectLst>
        </p:spPr>
      </p:pic>
      <p:sp>
        <p:nvSpPr>
          <p:cNvPr id="13" name="TextBox 12"/>
          <p:cNvSpPr txBox="1">
            <a:spLocks noChangeArrowheads="1"/>
          </p:cNvSpPr>
          <p:nvPr/>
        </p:nvSpPr>
        <p:spPr bwMode="gray">
          <a:xfrm>
            <a:off x="4843463" y="2373313"/>
            <a:ext cx="1023937" cy="369887"/>
          </a:xfrm>
          <a:prstGeom prst="rect">
            <a:avLst/>
          </a:prstGeom>
          <a:noFill/>
          <a:ln w="9525">
            <a:noFill/>
            <a:miter lim="800000"/>
            <a:headEnd/>
            <a:tailEnd/>
          </a:ln>
        </p:spPr>
        <p:txBody>
          <a:bodyPr>
            <a:spAutoFit/>
          </a:bodyPr>
          <a:lstStyle/>
          <a:p>
            <a:r>
              <a:rPr lang="en-US">
                <a:solidFill>
                  <a:schemeClr val="bg2"/>
                </a:solidFill>
                <a:latin typeface="MetaNormalLF-Roman" pitchFamily="34" charset="0"/>
              </a:rPr>
              <a:t>HBA</a:t>
            </a:r>
          </a:p>
        </p:txBody>
      </p:sp>
      <p:sp>
        <p:nvSpPr>
          <p:cNvPr id="14" name="TextBox 13"/>
          <p:cNvSpPr txBox="1">
            <a:spLocks noChangeArrowheads="1"/>
          </p:cNvSpPr>
          <p:nvPr/>
        </p:nvSpPr>
        <p:spPr bwMode="gray">
          <a:xfrm>
            <a:off x="3276600" y="2373313"/>
            <a:ext cx="1023938" cy="369887"/>
          </a:xfrm>
          <a:prstGeom prst="rect">
            <a:avLst/>
          </a:prstGeom>
          <a:noFill/>
          <a:ln w="9525">
            <a:noFill/>
            <a:miter lim="800000"/>
            <a:headEnd/>
            <a:tailEnd/>
          </a:ln>
        </p:spPr>
        <p:txBody>
          <a:bodyPr>
            <a:spAutoFit/>
          </a:bodyPr>
          <a:lstStyle/>
          <a:p>
            <a:pPr algn="r"/>
            <a:r>
              <a:rPr lang="en-US">
                <a:solidFill>
                  <a:schemeClr val="bg2"/>
                </a:solidFill>
                <a:latin typeface="MetaNormalLF-Roman" pitchFamily="34" charset="0"/>
              </a:rPr>
              <a:t>NIC</a:t>
            </a:r>
          </a:p>
        </p:txBody>
      </p:sp>
      <p:cxnSp>
        <p:nvCxnSpPr>
          <p:cNvPr id="16" name="Elbow Connector 15"/>
          <p:cNvCxnSpPr>
            <a:stCxn id="8" idx="3"/>
            <a:endCxn id="4" idx="0"/>
          </p:cNvCxnSpPr>
          <p:nvPr/>
        </p:nvCxnSpPr>
        <p:spPr bwMode="gray">
          <a:xfrm rot="10800000" flipV="1">
            <a:off x="2533650" y="2278063"/>
            <a:ext cx="1352550" cy="358775"/>
          </a:xfrm>
          <a:prstGeom prst="bentConnector2">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8" name="Elbow Connector 17"/>
          <p:cNvCxnSpPr>
            <a:stCxn id="10" idx="3"/>
            <a:endCxn id="24" idx="0"/>
          </p:cNvCxnSpPr>
          <p:nvPr/>
        </p:nvCxnSpPr>
        <p:spPr bwMode="gray">
          <a:xfrm>
            <a:off x="5246688" y="2278063"/>
            <a:ext cx="1363662" cy="358775"/>
          </a:xfrm>
          <a:prstGeom prst="bentConnector2">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2" name="Elbow Connector 21"/>
          <p:cNvCxnSpPr>
            <a:stCxn id="21" idx="1"/>
            <a:endCxn id="4" idx="2"/>
          </p:cNvCxnSpPr>
          <p:nvPr/>
        </p:nvCxnSpPr>
        <p:spPr bwMode="gray">
          <a:xfrm rot="10800000">
            <a:off x="2533650" y="4648200"/>
            <a:ext cx="1563688" cy="550863"/>
          </a:xfrm>
          <a:prstGeom prst="bentConnector2">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5" name="Elbow Connector 24"/>
          <p:cNvCxnSpPr>
            <a:stCxn id="24" idx="2"/>
            <a:endCxn id="21" idx="3"/>
          </p:cNvCxnSpPr>
          <p:nvPr/>
        </p:nvCxnSpPr>
        <p:spPr bwMode="gray">
          <a:xfrm rot="5400000">
            <a:off x="5547518" y="4136232"/>
            <a:ext cx="550863" cy="1574800"/>
          </a:xfrm>
          <a:prstGeom prst="bentConnector2">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5" name="Group 26"/>
          <p:cNvGrpSpPr>
            <a:grpSpLocks/>
          </p:cNvGrpSpPr>
          <p:nvPr/>
        </p:nvGrpSpPr>
        <p:grpSpPr bwMode="auto">
          <a:xfrm>
            <a:off x="2571750" y="2627313"/>
            <a:ext cx="4000500" cy="2011362"/>
            <a:chOff x="533400" y="2428449"/>
            <a:chExt cx="4001896" cy="2011150"/>
          </a:xfrm>
        </p:grpSpPr>
        <p:pic>
          <p:nvPicPr>
            <p:cNvPr id="28" name="Picture 27" descr="cloud copy.png"/>
            <p:cNvPicPr>
              <a:picLocks noChangeAspect="1"/>
            </p:cNvPicPr>
            <p:nvPr/>
          </p:nvPicPr>
          <p:blipFill>
            <a:blip r:embed="rId3" cstate="email"/>
            <a:stretch>
              <a:fillRect/>
            </a:stretch>
          </p:blipFill>
          <p:spPr bwMode="gray">
            <a:xfrm>
              <a:off x="533400" y="2428449"/>
              <a:ext cx="4001896" cy="2011150"/>
            </a:xfrm>
            <a:prstGeom prst="rect">
              <a:avLst/>
            </a:prstGeom>
            <a:effectLst>
              <a:reflection blurRad="6350" stA="52000" endA="300" endPos="35000" dir="5400000" sy="-100000" algn="bl" rotWithShape="0"/>
            </a:effectLst>
          </p:spPr>
        </p:pic>
        <p:sp>
          <p:nvSpPr>
            <p:cNvPr id="55330" name="TextBox 28"/>
            <p:cNvSpPr txBox="1">
              <a:spLocks noChangeArrowheads="1"/>
            </p:cNvSpPr>
            <p:nvPr/>
          </p:nvSpPr>
          <p:spPr bwMode="gray">
            <a:xfrm>
              <a:off x="1238947" y="3562924"/>
              <a:ext cx="2546157" cy="369332"/>
            </a:xfrm>
            <a:prstGeom prst="rect">
              <a:avLst/>
            </a:prstGeom>
            <a:noFill/>
            <a:ln w="9525">
              <a:noFill/>
              <a:miter lim="800000"/>
              <a:headEnd/>
              <a:tailEnd/>
            </a:ln>
          </p:spPr>
          <p:txBody>
            <a:bodyPr>
              <a:spAutoFit/>
            </a:bodyPr>
            <a:lstStyle/>
            <a:p>
              <a:pPr algn="ctr"/>
              <a:r>
                <a:rPr lang="en-US">
                  <a:solidFill>
                    <a:schemeClr val="tx2"/>
                  </a:solidFill>
                  <a:latin typeface="MetaNormalLF-Roman" pitchFamily="34" charset="0"/>
                </a:rPr>
                <a:t>Converged Network</a:t>
              </a:r>
            </a:p>
          </p:txBody>
        </p:sp>
      </p:grpSp>
      <p:pic>
        <p:nvPicPr>
          <p:cNvPr id="21" name="Picture 20"/>
          <p:cNvPicPr>
            <a:picLocks noChangeAspect="1"/>
          </p:cNvPicPr>
          <p:nvPr/>
        </p:nvPicPr>
        <p:blipFill>
          <a:blip r:embed="rId5" cstate="print"/>
          <a:stretch>
            <a:fillRect/>
          </a:stretch>
        </p:blipFill>
        <p:spPr bwMode="gray">
          <a:xfrm>
            <a:off x="4116388" y="4267200"/>
            <a:ext cx="900112" cy="1862138"/>
          </a:xfrm>
          <a:prstGeom prst="rect">
            <a:avLst/>
          </a:prstGeom>
          <a:effectLst>
            <a:outerShdw blurRad="254000" dist="127000" dir="2700000" algn="tl" rotWithShape="0">
              <a:prstClr val="black">
                <a:alpha val="40000"/>
              </a:prstClr>
            </a:outerShdw>
          </a:effectLst>
        </p:spPr>
      </p:pic>
      <p:sp>
        <p:nvSpPr>
          <p:cNvPr id="44" name="TextBox 43"/>
          <p:cNvSpPr txBox="1">
            <a:spLocks noChangeArrowheads="1"/>
          </p:cNvSpPr>
          <p:nvPr/>
        </p:nvSpPr>
        <p:spPr bwMode="gray">
          <a:xfrm>
            <a:off x="2143125" y="2438400"/>
            <a:ext cx="2157414" cy="646331"/>
          </a:xfrm>
          <a:prstGeom prst="rect">
            <a:avLst/>
          </a:prstGeom>
          <a:noFill/>
          <a:ln w="9525">
            <a:noFill/>
            <a:miter lim="800000"/>
            <a:headEnd/>
            <a:tailEnd/>
          </a:ln>
        </p:spPr>
        <p:txBody>
          <a:bodyPr wrap="square">
            <a:spAutoFit/>
          </a:bodyPr>
          <a:lstStyle/>
          <a:p>
            <a:pPr algn="r"/>
            <a:r>
              <a:rPr lang="ru-RU" dirty="0" smtClean="0">
                <a:solidFill>
                  <a:schemeClr val="bg2"/>
                </a:solidFill>
                <a:latin typeface="MetaNormalLF-Roman" pitchFamily="34" charset="0"/>
              </a:rPr>
              <a:t>конвергентный</a:t>
            </a:r>
            <a:r>
              <a:rPr lang="en-US" dirty="0" smtClean="0">
                <a:solidFill>
                  <a:schemeClr val="bg2"/>
                </a:solidFill>
                <a:latin typeface="MetaNormalLF-Roman" pitchFamily="34" charset="0"/>
              </a:rPr>
              <a:t> </a:t>
            </a:r>
            <a:r>
              <a:rPr lang="ru-RU" dirty="0" smtClean="0">
                <a:solidFill>
                  <a:schemeClr val="bg2"/>
                </a:solidFill>
                <a:latin typeface="MetaNormalLF-Roman" pitchFamily="34" charset="0"/>
              </a:rPr>
              <a:t>Сетевой Адаптер</a:t>
            </a:r>
            <a:endParaRPr lang="en-US" dirty="0">
              <a:solidFill>
                <a:schemeClr val="bg2"/>
              </a:solidFill>
              <a:latin typeface="MetaNormalLF-Roman" pitchFamily="34" charset="0"/>
            </a:endParaRPr>
          </a:p>
        </p:txBody>
      </p:sp>
      <p:grpSp>
        <p:nvGrpSpPr>
          <p:cNvPr id="6" name="Group 57"/>
          <p:cNvGrpSpPr/>
          <p:nvPr/>
        </p:nvGrpSpPr>
        <p:grpSpPr bwMode="gray">
          <a:xfrm>
            <a:off x="4264648" y="4805003"/>
            <a:ext cx="584976" cy="236494"/>
            <a:chOff x="4279512" y="3310753"/>
            <a:chExt cx="584976" cy="236494"/>
          </a:xfrm>
          <a:effectLst>
            <a:outerShdw blurRad="254000" dist="127000" dir="2700000" algn="tl" rotWithShape="0">
              <a:prstClr val="black">
                <a:alpha val="40000"/>
              </a:prstClr>
            </a:outerShdw>
          </a:effectLst>
        </p:grpSpPr>
        <p:pic>
          <p:nvPicPr>
            <p:cNvPr id="59" name="Picture 58"/>
            <p:cNvPicPr>
              <a:picLocks noChangeAspect="1"/>
            </p:cNvPicPr>
            <p:nvPr/>
          </p:nvPicPr>
          <p:blipFill rotWithShape="1">
            <a:blip r:embed="rId6" cstate="email">
              <a:extLst/>
            </a:blip>
            <a:srcRect b="-2"/>
            <a:stretch/>
          </p:blipFill>
          <p:spPr bwMode="gray">
            <a:xfrm rot="5400000">
              <a:off x="4320575" y="3275299"/>
              <a:ext cx="227937" cy="310063"/>
            </a:xfrm>
            <a:prstGeom prst="rect">
              <a:avLst/>
            </a:prstGeom>
          </p:spPr>
        </p:pic>
        <p:pic>
          <p:nvPicPr>
            <p:cNvPr id="60" name="Picture 59"/>
            <p:cNvPicPr>
              <a:picLocks noChangeAspect="1"/>
            </p:cNvPicPr>
            <p:nvPr/>
          </p:nvPicPr>
          <p:blipFill rotWithShape="1">
            <a:blip r:embed="rId7" cstate="email">
              <a:extLst/>
            </a:blip>
            <a:srcRect/>
            <a:stretch/>
          </p:blipFill>
          <p:spPr bwMode="gray">
            <a:xfrm>
              <a:off x="4341426" y="3310753"/>
              <a:ext cx="523062" cy="233546"/>
            </a:xfrm>
            <a:prstGeom prst="rect">
              <a:avLst/>
            </a:prstGeom>
          </p:spPr>
        </p:pic>
        <p:sp>
          <p:nvSpPr>
            <p:cNvPr id="61" name="Rectangle 60"/>
            <p:cNvSpPr/>
            <p:nvPr/>
          </p:nvSpPr>
          <p:spPr bwMode="gray">
            <a:xfrm>
              <a:off x="4341426" y="3310753"/>
              <a:ext cx="523062" cy="236494"/>
            </a:xfrm>
            <a:prstGeom prst="rect">
              <a:avLst/>
            </a:pr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n-US" dirty="0"/>
            </a:p>
          </p:txBody>
        </p:sp>
      </p:grpSp>
      <p:sp>
        <p:nvSpPr>
          <p:cNvPr id="62" name="TextBox 61"/>
          <p:cNvSpPr txBox="1">
            <a:spLocks noChangeArrowheads="1"/>
          </p:cNvSpPr>
          <p:nvPr/>
        </p:nvSpPr>
        <p:spPr bwMode="gray">
          <a:xfrm>
            <a:off x="2667000" y="4581525"/>
            <a:ext cx="1481138" cy="646113"/>
          </a:xfrm>
          <a:prstGeom prst="rect">
            <a:avLst/>
          </a:prstGeom>
          <a:noFill/>
          <a:ln w="9525">
            <a:noFill/>
            <a:miter lim="800000"/>
            <a:headEnd/>
            <a:tailEnd/>
          </a:ln>
        </p:spPr>
        <p:txBody>
          <a:bodyPr>
            <a:spAutoFit/>
          </a:bodyPr>
          <a:lstStyle/>
          <a:p>
            <a:pPr algn="r"/>
            <a:r>
              <a:rPr lang="en-US">
                <a:solidFill>
                  <a:schemeClr val="bg2"/>
                </a:solidFill>
                <a:latin typeface="MetaNormalLF-Roman" pitchFamily="34" charset="0"/>
              </a:rPr>
              <a:t>FCoE IO Module</a:t>
            </a:r>
          </a:p>
        </p:txBody>
      </p:sp>
      <p:sp>
        <p:nvSpPr>
          <p:cNvPr id="70" name="Content Placeholder 63"/>
          <p:cNvSpPr txBox="1">
            <a:spLocks/>
          </p:cNvSpPr>
          <p:nvPr/>
        </p:nvSpPr>
        <p:spPr bwMode="gray">
          <a:xfrm>
            <a:off x="381000" y="2276475"/>
            <a:ext cx="2232025" cy="2609945"/>
          </a:xfrm>
          <a:prstGeom prst="rect">
            <a:avLst/>
          </a:prstGeom>
          <a:noFill/>
          <a:ln w="9525">
            <a:noFill/>
            <a:miter lim="800000"/>
            <a:headEnd/>
            <a:tailEnd/>
          </a:ln>
        </p:spPr>
        <p:txBody>
          <a:bodyPr lIns="0" tIns="0" rIns="0" bIns="0">
            <a:spAutoFit/>
          </a:bodyPr>
          <a:lstStyle/>
          <a:p>
            <a:pPr marL="169863" indent="-169863">
              <a:spcBef>
                <a:spcPct val="20000"/>
              </a:spcBef>
              <a:buClr>
                <a:schemeClr val="tx2"/>
              </a:buClr>
              <a:buFont typeface="Arial" pitchFamily="34" charset="0"/>
              <a:buChar char="•"/>
            </a:pPr>
            <a:r>
              <a:rPr lang="ru-RU" sz="1600" dirty="0" smtClean="0">
                <a:solidFill>
                  <a:schemeClr val="bg2"/>
                </a:solidFill>
                <a:latin typeface="MetaNormalLF-Roman" pitchFamily="34" charset="0"/>
              </a:rPr>
              <a:t>Направление ускоренное виртуализацией серверов</a:t>
            </a:r>
            <a:endParaRPr lang="en-US" sz="1600" dirty="0">
              <a:solidFill>
                <a:schemeClr val="bg2"/>
              </a:solidFill>
              <a:latin typeface="MetaNormalLF-Roman" pitchFamily="34" charset="0"/>
            </a:endParaRPr>
          </a:p>
          <a:p>
            <a:pPr marL="509588" lvl="1" indent="-169863">
              <a:spcBef>
                <a:spcPct val="20000"/>
              </a:spcBef>
              <a:buClr>
                <a:schemeClr val="tx2"/>
              </a:buClr>
              <a:buFont typeface="Arial" pitchFamily="34" charset="0"/>
              <a:buChar char="–"/>
            </a:pPr>
            <a:r>
              <a:rPr lang="en-US" sz="1200" dirty="0">
                <a:solidFill>
                  <a:schemeClr val="bg2"/>
                </a:solidFill>
                <a:latin typeface="MetaNormalLF-Roman" pitchFamily="34" charset="0"/>
              </a:rPr>
              <a:t>VMware </a:t>
            </a:r>
            <a:r>
              <a:rPr lang="ru-RU" sz="1200" dirty="0" smtClean="0">
                <a:solidFill>
                  <a:schemeClr val="bg2"/>
                </a:solidFill>
                <a:latin typeface="MetaNormalLF-Roman" pitchFamily="34" charset="0"/>
              </a:rPr>
              <a:t>поддерживает</a:t>
            </a:r>
            <a:r>
              <a:rPr lang="en-US" sz="1200" dirty="0" smtClean="0">
                <a:solidFill>
                  <a:schemeClr val="bg2"/>
                </a:solidFill>
                <a:latin typeface="MetaNormalLF-Roman" pitchFamily="34" charset="0"/>
              </a:rPr>
              <a:t> </a:t>
            </a:r>
            <a:r>
              <a:rPr lang="en-US" sz="1200" dirty="0" err="1">
                <a:solidFill>
                  <a:schemeClr val="bg2"/>
                </a:solidFill>
                <a:latin typeface="MetaNormalLF-Roman" pitchFamily="34" charset="0"/>
              </a:rPr>
              <a:t>FCoE</a:t>
            </a:r>
            <a:r>
              <a:rPr lang="en-US" sz="1200" dirty="0">
                <a:solidFill>
                  <a:schemeClr val="bg2"/>
                </a:solidFill>
                <a:latin typeface="MetaNormalLF-Roman" pitchFamily="34" charset="0"/>
              </a:rPr>
              <a:t>, </a:t>
            </a:r>
            <a:r>
              <a:rPr lang="en-US" sz="1200" dirty="0" err="1">
                <a:solidFill>
                  <a:schemeClr val="bg2"/>
                </a:solidFill>
                <a:latin typeface="MetaNormalLF-Roman" pitchFamily="34" charset="0"/>
              </a:rPr>
              <a:t>iSCSI</a:t>
            </a:r>
            <a:r>
              <a:rPr lang="en-US" sz="1200" dirty="0">
                <a:solidFill>
                  <a:schemeClr val="bg2"/>
                </a:solidFill>
                <a:latin typeface="MetaNormalLF-Roman" pitchFamily="34" charset="0"/>
              </a:rPr>
              <a:t>, </a:t>
            </a:r>
            <a:r>
              <a:rPr lang="ru-RU" sz="1200" dirty="0" smtClean="0">
                <a:solidFill>
                  <a:schemeClr val="bg2"/>
                </a:solidFill>
                <a:latin typeface="MetaNormalLF-Roman" pitchFamily="34" charset="0"/>
              </a:rPr>
              <a:t>и </a:t>
            </a:r>
            <a:r>
              <a:rPr lang="en-US" sz="1200" dirty="0" smtClean="0">
                <a:solidFill>
                  <a:schemeClr val="bg2"/>
                </a:solidFill>
                <a:latin typeface="MetaNormalLF-Roman" pitchFamily="34" charset="0"/>
              </a:rPr>
              <a:t>NAS </a:t>
            </a:r>
            <a:endParaRPr lang="en-US" sz="1200" dirty="0">
              <a:solidFill>
                <a:schemeClr val="bg2"/>
              </a:solidFill>
              <a:latin typeface="MetaNormalLF-Roman" pitchFamily="34" charset="0"/>
            </a:endParaRPr>
          </a:p>
          <a:p>
            <a:pPr marL="169863" indent="-169863">
              <a:spcBef>
                <a:spcPct val="20000"/>
              </a:spcBef>
              <a:buClr>
                <a:schemeClr val="tx2"/>
              </a:buClr>
              <a:buFont typeface="Arial" pitchFamily="34" charset="0"/>
              <a:buChar char="•"/>
            </a:pPr>
            <a:r>
              <a:rPr lang="en-US" sz="1600" dirty="0">
                <a:solidFill>
                  <a:schemeClr val="bg2"/>
                </a:solidFill>
                <a:latin typeface="MetaNormalLF-Roman" pitchFamily="34" charset="0"/>
              </a:rPr>
              <a:t>EMC </a:t>
            </a:r>
            <a:r>
              <a:rPr lang="ru-RU" sz="1600" dirty="0" smtClean="0">
                <a:solidFill>
                  <a:schemeClr val="bg2"/>
                </a:solidFill>
                <a:latin typeface="MetaNormalLF-Roman" pitchFamily="34" charset="0"/>
              </a:rPr>
              <a:t>сейчас предоставляет</a:t>
            </a:r>
            <a:r>
              <a:rPr lang="en-US" sz="1600" dirty="0" smtClean="0">
                <a:solidFill>
                  <a:schemeClr val="bg2"/>
                </a:solidFill>
                <a:latin typeface="MetaNormalLF-Roman" pitchFamily="34" charset="0"/>
              </a:rPr>
              <a:t> end-to-end Ethernet-</a:t>
            </a:r>
            <a:r>
              <a:rPr lang="ru-RU" sz="1600" dirty="0" smtClean="0">
                <a:solidFill>
                  <a:schemeClr val="bg2"/>
                </a:solidFill>
                <a:latin typeface="MetaNormalLF-Roman" pitchFamily="34" charset="0"/>
              </a:rPr>
              <a:t>решения с </a:t>
            </a:r>
            <a:r>
              <a:rPr lang="en-US" sz="1200" dirty="0" smtClean="0">
                <a:solidFill>
                  <a:schemeClr val="bg2"/>
                </a:solidFill>
                <a:latin typeface="MetaNormalLF-Roman" pitchFamily="34" charset="0"/>
              </a:rPr>
              <a:t>Ethernet/</a:t>
            </a:r>
            <a:r>
              <a:rPr lang="en-US" sz="1200" dirty="0" err="1" smtClean="0">
                <a:solidFill>
                  <a:schemeClr val="bg2"/>
                </a:solidFill>
                <a:latin typeface="MetaNormalLF-Roman" pitchFamily="34" charset="0"/>
              </a:rPr>
              <a:t>FCoE</a:t>
            </a:r>
            <a:r>
              <a:rPr lang="en-US" sz="1200" dirty="0" smtClean="0">
                <a:solidFill>
                  <a:schemeClr val="bg2"/>
                </a:solidFill>
                <a:latin typeface="MetaNormalLF-Roman" pitchFamily="34" charset="0"/>
              </a:rPr>
              <a:t> </a:t>
            </a:r>
            <a:r>
              <a:rPr lang="ru-RU" sz="1200" dirty="0" smtClean="0">
                <a:solidFill>
                  <a:schemeClr val="bg2"/>
                </a:solidFill>
                <a:latin typeface="MetaNormalLF-Roman" pitchFamily="34" charset="0"/>
              </a:rPr>
              <a:t>системами хранения</a:t>
            </a:r>
            <a:endParaRPr lang="en-US" sz="1600" dirty="0">
              <a:solidFill>
                <a:schemeClr val="bg2"/>
              </a:solidFill>
              <a:latin typeface="MetaNormalLF-Roman" pitchFamily="34" charset="0"/>
            </a:endParaRPr>
          </a:p>
        </p:txBody>
      </p:sp>
      <p:pic>
        <p:nvPicPr>
          <p:cNvPr id="8" name="Picture 7"/>
          <p:cNvPicPr>
            <a:picLocks noChangeAspect="1"/>
          </p:cNvPicPr>
          <p:nvPr/>
        </p:nvPicPr>
        <p:blipFill>
          <a:blip r:embed="rId8" cstate="print"/>
          <a:srcRect/>
          <a:stretch>
            <a:fillRect/>
          </a:stretch>
        </p:blipFill>
        <p:spPr bwMode="gray">
          <a:xfrm>
            <a:off x="3886200" y="2124075"/>
            <a:ext cx="522288" cy="309563"/>
          </a:xfrm>
          <a:prstGeom prst="rect">
            <a:avLst/>
          </a:prstGeom>
          <a:noFill/>
          <a:ln w="9525">
            <a:noFill/>
            <a:miter lim="800000"/>
            <a:headEnd/>
            <a:tailEnd/>
          </a:ln>
          <a:effectLst>
            <a:outerShdw dist="127001" dir="2700000" algn="tl" rotWithShape="0">
              <a:srgbClr val="000000">
                <a:alpha val="39999"/>
              </a:srgbClr>
            </a:outerShdw>
          </a:effectLst>
        </p:spPr>
      </p:pic>
      <p:pic>
        <p:nvPicPr>
          <p:cNvPr id="10" name="Picture 9"/>
          <p:cNvPicPr>
            <a:picLocks noChangeAspect="1"/>
          </p:cNvPicPr>
          <p:nvPr/>
        </p:nvPicPr>
        <p:blipFill>
          <a:blip r:embed="rId9" cstate="print"/>
          <a:stretch>
            <a:fillRect/>
          </a:stretch>
        </p:blipFill>
        <p:spPr bwMode="gray">
          <a:xfrm>
            <a:off x="4724400" y="2124075"/>
            <a:ext cx="522288" cy="309563"/>
          </a:xfrm>
          <a:prstGeom prst="rect">
            <a:avLst/>
          </a:prstGeom>
          <a:effectLst>
            <a:outerShdw blurRad="254000" dist="127000" dir="2700000" algn="tl" rotWithShape="0">
              <a:prstClr val="black">
                <a:alpha val="40000"/>
              </a:prstClr>
            </a:outerShdw>
          </a:effectLst>
        </p:spPr>
      </p:pic>
      <p:pic>
        <p:nvPicPr>
          <p:cNvPr id="48" name="Picture 9" descr="ICON_VM_detail_flat_R2_Q408.png"/>
          <p:cNvPicPr>
            <a:picLocks noChangeAspect="1"/>
          </p:cNvPicPr>
          <p:nvPr/>
        </p:nvPicPr>
        <p:blipFill>
          <a:blip r:embed="rId10" cstate="print"/>
          <a:srcRect/>
          <a:stretch>
            <a:fillRect/>
          </a:stretch>
        </p:blipFill>
        <p:spPr bwMode="gray">
          <a:xfrm>
            <a:off x="3911600" y="1752600"/>
            <a:ext cx="292100" cy="320675"/>
          </a:xfrm>
          <a:prstGeom prst="rect">
            <a:avLst/>
          </a:prstGeom>
          <a:noFill/>
          <a:ln w="9525">
            <a:noFill/>
            <a:miter lim="800000"/>
            <a:headEnd/>
            <a:tailEnd/>
          </a:ln>
          <a:effectLst>
            <a:outerShdw blurRad="254000" dist="127000" dir="2700000" algn="tl" rotWithShape="0">
              <a:prstClr val="black">
                <a:alpha val="40000"/>
              </a:prstClr>
            </a:outerShdw>
          </a:effectLst>
        </p:spPr>
      </p:pic>
      <p:pic>
        <p:nvPicPr>
          <p:cNvPr id="51" name="Picture 9" descr="ICON_VM_detail_flat_R2_Q408.png"/>
          <p:cNvPicPr>
            <a:picLocks noChangeAspect="1"/>
          </p:cNvPicPr>
          <p:nvPr/>
        </p:nvPicPr>
        <p:blipFill>
          <a:blip r:embed="rId10" cstate="print"/>
          <a:srcRect/>
          <a:stretch>
            <a:fillRect/>
          </a:stretch>
        </p:blipFill>
        <p:spPr bwMode="gray">
          <a:xfrm>
            <a:off x="4241800" y="1752600"/>
            <a:ext cx="292100" cy="320675"/>
          </a:xfrm>
          <a:prstGeom prst="rect">
            <a:avLst/>
          </a:prstGeom>
          <a:noFill/>
          <a:ln w="9525">
            <a:noFill/>
            <a:miter lim="800000"/>
            <a:headEnd/>
            <a:tailEnd/>
          </a:ln>
          <a:effectLst>
            <a:outerShdw blurRad="254000" dist="127000" dir="2700000" algn="tl" rotWithShape="0">
              <a:prstClr val="black">
                <a:alpha val="40000"/>
              </a:prstClr>
            </a:outerShdw>
          </a:effectLst>
        </p:spPr>
      </p:pic>
      <p:pic>
        <p:nvPicPr>
          <p:cNvPr id="50" name="Picture 9" descr="ICON_VM_detail_flat_R2_Q408.png"/>
          <p:cNvPicPr>
            <a:picLocks noChangeAspect="1"/>
          </p:cNvPicPr>
          <p:nvPr/>
        </p:nvPicPr>
        <p:blipFill>
          <a:blip r:embed="rId10" cstate="print"/>
          <a:srcRect/>
          <a:stretch>
            <a:fillRect/>
          </a:stretch>
        </p:blipFill>
        <p:spPr bwMode="gray">
          <a:xfrm>
            <a:off x="4578350" y="1752600"/>
            <a:ext cx="292100" cy="320675"/>
          </a:xfrm>
          <a:prstGeom prst="rect">
            <a:avLst/>
          </a:prstGeom>
          <a:noFill/>
          <a:ln w="9525">
            <a:noFill/>
            <a:miter lim="800000"/>
            <a:headEnd/>
            <a:tailEnd/>
          </a:ln>
          <a:effectLst>
            <a:outerShdw blurRad="254000" dist="127000" dir="2700000" algn="tl" rotWithShape="0">
              <a:prstClr val="black">
                <a:alpha val="40000"/>
              </a:prstClr>
            </a:outerShdw>
          </a:effectLst>
        </p:spPr>
      </p:pic>
      <p:pic>
        <p:nvPicPr>
          <p:cNvPr id="49" name="Picture 9" descr="ICON_VM_detail_flat_R2_Q408.png"/>
          <p:cNvPicPr>
            <a:picLocks noChangeAspect="1"/>
          </p:cNvPicPr>
          <p:nvPr/>
        </p:nvPicPr>
        <p:blipFill>
          <a:blip r:embed="rId10" cstate="print"/>
          <a:srcRect/>
          <a:stretch>
            <a:fillRect/>
          </a:stretch>
        </p:blipFill>
        <p:spPr bwMode="gray">
          <a:xfrm>
            <a:off x="4911725" y="1752600"/>
            <a:ext cx="292100" cy="320675"/>
          </a:xfrm>
          <a:prstGeom prst="rect">
            <a:avLst/>
          </a:prstGeom>
          <a:noFill/>
          <a:ln w="9525">
            <a:noFill/>
            <a:miter lim="800000"/>
            <a:headEnd/>
            <a:tailEnd/>
          </a:ln>
          <a:effectLst>
            <a:outerShdw blurRad="254000" dist="127000" dir="2700000" algn="tl" rotWithShape="0">
              <a:prstClr val="black">
                <a:alpha val="40000"/>
              </a:prstClr>
            </a:outerShdw>
          </a:effectLst>
        </p:spPr>
      </p:pic>
      <p:pic>
        <p:nvPicPr>
          <p:cNvPr id="80" name="Picture 9" descr="ICON_VM_detail_flat_R2_Q408.png"/>
          <p:cNvPicPr>
            <a:picLocks noChangeAspect="1"/>
          </p:cNvPicPr>
          <p:nvPr/>
        </p:nvPicPr>
        <p:blipFill>
          <a:blip r:embed="rId10" cstate="print"/>
          <a:srcRect/>
          <a:stretch>
            <a:fillRect/>
          </a:stretch>
        </p:blipFill>
        <p:spPr bwMode="gray">
          <a:xfrm>
            <a:off x="3908425" y="2114550"/>
            <a:ext cx="292100" cy="320675"/>
          </a:xfrm>
          <a:prstGeom prst="rect">
            <a:avLst/>
          </a:prstGeom>
          <a:noFill/>
          <a:ln w="9525">
            <a:noFill/>
            <a:miter lim="800000"/>
            <a:headEnd/>
            <a:tailEnd/>
          </a:ln>
          <a:effectLst>
            <a:outerShdw blurRad="254000" dist="127000" dir="2700000" algn="tl" rotWithShape="0">
              <a:prstClr val="black">
                <a:alpha val="40000"/>
              </a:prstClr>
            </a:outerShdw>
          </a:effectLst>
        </p:spPr>
      </p:pic>
      <p:pic>
        <p:nvPicPr>
          <p:cNvPr id="81" name="Picture 9" descr="ICON_VM_detail_flat_R2_Q408.png"/>
          <p:cNvPicPr>
            <a:picLocks noChangeAspect="1"/>
          </p:cNvPicPr>
          <p:nvPr/>
        </p:nvPicPr>
        <p:blipFill>
          <a:blip r:embed="rId10" cstate="print"/>
          <a:srcRect/>
          <a:stretch>
            <a:fillRect/>
          </a:stretch>
        </p:blipFill>
        <p:spPr bwMode="gray">
          <a:xfrm>
            <a:off x="4241800" y="2114550"/>
            <a:ext cx="292100" cy="320675"/>
          </a:xfrm>
          <a:prstGeom prst="rect">
            <a:avLst/>
          </a:prstGeom>
          <a:noFill/>
          <a:ln w="9525">
            <a:noFill/>
            <a:miter lim="800000"/>
            <a:headEnd/>
            <a:tailEnd/>
          </a:ln>
          <a:effectLst>
            <a:outerShdw blurRad="254000" dist="127000" dir="2700000" algn="tl" rotWithShape="0">
              <a:prstClr val="black">
                <a:alpha val="40000"/>
              </a:prstClr>
            </a:outerShdw>
          </a:effectLst>
        </p:spPr>
      </p:pic>
      <p:pic>
        <p:nvPicPr>
          <p:cNvPr id="82" name="Picture 9" descr="ICON_VM_detail_flat_R2_Q408.png"/>
          <p:cNvPicPr>
            <a:picLocks noChangeAspect="1"/>
          </p:cNvPicPr>
          <p:nvPr/>
        </p:nvPicPr>
        <p:blipFill>
          <a:blip r:embed="rId10" cstate="print"/>
          <a:srcRect/>
          <a:stretch>
            <a:fillRect/>
          </a:stretch>
        </p:blipFill>
        <p:spPr bwMode="gray">
          <a:xfrm>
            <a:off x="4575175" y="2114550"/>
            <a:ext cx="292100" cy="320675"/>
          </a:xfrm>
          <a:prstGeom prst="rect">
            <a:avLst/>
          </a:prstGeom>
          <a:noFill/>
          <a:ln w="9525">
            <a:noFill/>
            <a:miter lim="800000"/>
            <a:headEnd/>
            <a:tailEnd/>
          </a:ln>
          <a:effectLst>
            <a:outerShdw blurRad="254000" dist="127000" dir="2700000" algn="tl" rotWithShape="0">
              <a:prstClr val="black">
                <a:alpha val="40000"/>
              </a:prstClr>
            </a:outerShdw>
          </a:effectLst>
        </p:spPr>
      </p:pic>
      <p:pic>
        <p:nvPicPr>
          <p:cNvPr id="83" name="Picture 9" descr="ICON_VM_detail_flat_R2_Q408.png"/>
          <p:cNvPicPr>
            <a:picLocks noChangeAspect="1"/>
          </p:cNvPicPr>
          <p:nvPr/>
        </p:nvPicPr>
        <p:blipFill>
          <a:blip r:embed="rId10" cstate="print"/>
          <a:srcRect/>
          <a:stretch>
            <a:fillRect/>
          </a:stretch>
        </p:blipFill>
        <p:spPr bwMode="gray">
          <a:xfrm>
            <a:off x="4908550" y="2114550"/>
            <a:ext cx="292100" cy="320675"/>
          </a:xfrm>
          <a:prstGeom prst="rect">
            <a:avLst/>
          </a:prstGeom>
          <a:noFill/>
          <a:ln w="9525">
            <a:noFill/>
            <a:miter lim="800000"/>
            <a:headEnd/>
            <a:tailEnd/>
          </a:ln>
          <a:effectLst>
            <a:outerShdw blurRad="254000" dist="127000" dir="2700000" algn="tl" rotWithShape="0">
              <a:prstClr val="black">
                <a:alpha val="40000"/>
              </a:prstClr>
            </a:outerShdw>
          </a:effectLst>
        </p:spPr>
      </p:pic>
      <p:pic>
        <p:nvPicPr>
          <p:cNvPr id="42" name="Picture 41"/>
          <p:cNvPicPr>
            <a:picLocks noChangeAspect="1"/>
          </p:cNvPicPr>
          <p:nvPr/>
        </p:nvPicPr>
        <p:blipFill>
          <a:blip r:embed="rId9" cstate="print"/>
          <a:stretch>
            <a:fillRect/>
          </a:stretch>
        </p:blipFill>
        <p:spPr bwMode="gray">
          <a:xfrm>
            <a:off x="4310063" y="2495550"/>
            <a:ext cx="523875" cy="309563"/>
          </a:xfrm>
          <a:prstGeom prst="rect">
            <a:avLst/>
          </a:prstGeom>
          <a:effectLst>
            <a:outerShdw blurRad="254000" dist="127000" dir="2700000" algn="tl" rotWithShape="0">
              <a:prstClr val="black">
                <a:alpha val="40000"/>
              </a:prstClr>
            </a:outerShdw>
          </a:effectLst>
        </p:spPr>
      </p:pic>
    </p:spTree>
    <p:extLst>
      <p:ext uri="{BB962C8B-B14F-4D97-AF65-F5344CB8AC3E}">
        <p14:creationId xmlns="" xmlns:p14="http://schemas.microsoft.com/office/powerpoint/2010/main" val="106378668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path" presetSubtype="0" accel="50000" decel="50000" fill="hold" nodeType="clickEffect">
                                  <p:stCondLst>
                                    <p:cond delay="0"/>
                                  </p:stCondLst>
                                  <p:childTnLst>
                                    <p:animMotion origin="layout" path="M -3.05556E-6 0 L -0.22274 0 " pathEditMode="relative" rAng="0" ptsTypes="AA">
                                      <p:cBhvr>
                                        <p:cTn id="6" dur="2000" fill="hold"/>
                                        <p:tgtEl>
                                          <p:spTgt spid="2"/>
                                        </p:tgtEl>
                                        <p:attrNameLst>
                                          <p:attrName>ppt_x</p:attrName>
                                          <p:attrName>ppt_y</p:attrName>
                                        </p:attrNameLst>
                                      </p:cBhvr>
                                      <p:rCtr x="-11146" y="0"/>
                                    </p:animMotion>
                                  </p:childTnLst>
                                </p:cTn>
                              </p:par>
                              <p:par>
                                <p:cTn id="7" presetID="35" presetClass="path" presetSubtype="0" accel="50000" decel="50000" fill="hold" nodeType="withEffect">
                                  <p:stCondLst>
                                    <p:cond delay="0"/>
                                  </p:stCondLst>
                                  <p:childTnLst>
                                    <p:animMotion origin="layout" path="M -3.33333E-6 0 L 0.22292 0 " pathEditMode="relative" rAng="0" ptsTypes="AA">
                                      <p:cBhvr>
                                        <p:cTn id="8" dur="2000" fill="hold"/>
                                        <p:tgtEl>
                                          <p:spTgt spid="3"/>
                                        </p:tgtEl>
                                        <p:attrNameLst>
                                          <p:attrName>ppt_x</p:attrName>
                                          <p:attrName>ppt_y</p:attrName>
                                        </p:attrNameLst>
                                      </p:cBhvr>
                                      <p:rCtr x="11146" y="0"/>
                                    </p:animMotion>
                                  </p:childTnLst>
                                </p:cTn>
                              </p:par>
                              <p:par>
                                <p:cTn id="9" presetID="10" presetClass="exit" presetSubtype="0" fill="hold" nodeType="withEffect">
                                  <p:stCondLst>
                                    <p:cond delay="0"/>
                                  </p:stCondLst>
                                  <p:childTnLst>
                                    <p:animEffect transition="out" filter="fade">
                                      <p:cBhvr>
                                        <p:cTn id="10" dur="500"/>
                                        <p:tgtEl>
                                          <p:spTgt spid="8"/>
                                        </p:tgtEl>
                                      </p:cBhvr>
                                    </p:animEffect>
                                    <p:set>
                                      <p:cBhvr>
                                        <p:cTn id="11" dur="1" fill="hold">
                                          <p:stCondLst>
                                            <p:cond delay="499"/>
                                          </p:stCondLst>
                                        </p:cTn>
                                        <p:tgtEl>
                                          <p:spTgt spid="8"/>
                                        </p:tgtEl>
                                        <p:attrNameLst>
                                          <p:attrName>style.visibility</p:attrName>
                                        </p:attrNameLst>
                                      </p:cBhvr>
                                      <p:to>
                                        <p:strVal val="hidden"/>
                                      </p:to>
                                    </p:set>
                                  </p:childTnLst>
                                </p:cTn>
                              </p:par>
                              <p:par>
                                <p:cTn id="12" presetID="10" presetClass="exit" presetSubtype="0" fill="hold" nodeType="withEffect">
                                  <p:stCondLst>
                                    <p:cond delay="0"/>
                                  </p:stCondLst>
                                  <p:childTnLst>
                                    <p:animEffect transition="out" filter="fade">
                                      <p:cBhvr>
                                        <p:cTn id="13" dur="500"/>
                                        <p:tgtEl>
                                          <p:spTgt spid="10"/>
                                        </p:tgtEl>
                                      </p:cBhvr>
                                    </p:animEffect>
                                    <p:set>
                                      <p:cBhvr>
                                        <p:cTn id="14" dur="1" fill="hold">
                                          <p:stCondLst>
                                            <p:cond delay="499"/>
                                          </p:stCondLst>
                                        </p:cTn>
                                        <p:tgtEl>
                                          <p:spTgt spid="10"/>
                                        </p:tgtEl>
                                        <p:attrNameLst>
                                          <p:attrName>style.visibility</p:attrName>
                                        </p:attrNameLst>
                                      </p:cBhvr>
                                      <p:to>
                                        <p:strVal val="hidden"/>
                                      </p:to>
                                    </p:set>
                                  </p:childTnLst>
                                </p:cTn>
                              </p:par>
                              <p:par>
                                <p:cTn id="15" presetID="10" presetClass="exit" presetSubtype="0" fill="hold" nodeType="withEffect">
                                  <p:stCondLst>
                                    <p:cond delay="0"/>
                                  </p:stCondLst>
                                  <p:childTnLst>
                                    <p:animEffect transition="out" filter="fade">
                                      <p:cBhvr>
                                        <p:cTn id="16" dur="500"/>
                                        <p:tgtEl>
                                          <p:spTgt spid="16"/>
                                        </p:tgtEl>
                                      </p:cBhvr>
                                    </p:animEffect>
                                    <p:set>
                                      <p:cBhvr>
                                        <p:cTn id="17" dur="1" fill="hold">
                                          <p:stCondLst>
                                            <p:cond delay="499"/>
                                          </p:stCondLst>
                                        </p:cTn>
                                        <p:tgtEl>
                                          <p:spTgt spid="16"/>
                                        </p:tgtEl>
                                        <p:attrNameLst>
                                          <p:attrName>style.visibility</p:attrName>
                                        </p:attrNameLst>
                                      </p:cBhvr>
                                      <p:to>
                                        <p:strVal val="hidden"/>
                                      </p:to>
                                    </p:set>
                                  </p:childTnLst>
                                </p:cTn>
                              </p:par>
                              <p:par>
                                <p:cTn id="18" presetID="10" presetClass="exit" presetSubtype="0" fill="hold" nodeType="withEffect">
                                  <p:stCondLst>
                                    <p:cond delay="0"/>
                                  </p:stCondLst>
                                  <p:childTnLst>
                                    <p:animEffect transition="out" filter="fade">
                                      <p:cBhvr>
                                        <p:cTn id="19" dur="500"/>
                                        <p:tgtEl>
                                          <p:spTgt spid="18"/>
                                        </p:tgtEl>
                                      </p:cBhvr>
                                    </p:animEffect>
                                    <p:set>
                                      <p:cBhvr>
                                        <p:cTn id="20" dur="1" fill="hold">
                                          <p:stCondLst>
                                            <p:cond delay="499"/>
                                          </p:stCondLst>
                                        </p:cTn>
                                        <p:tgtEl>
                                          <p:spTgt spid="18"/>
                                        </p:tgtEl>
                                        <p:attrNameLst>
                                          <p:attrName>style.visibility</p:attrName>
                                        </p:attrNameLst>
                                      </p:cBhvr>
                                      <p:to>
                                        <p:strVal val="hidden"/>
                                      </p:to>
                                    </p:set>
                                  </p:childTnLst>
                                </p:cTn>
                              </p:par>
                              <p:par>
                                <p:cTn id="21" presetID="10" presetClass="exit" presetSubtype="0" fill="hold" grpId="0" nodeType="withEffect">
                                  <p:stCondLst>
                                    <p:cond delay="0"/>
                                  </p:stCondLst>
                                  <p:childTnLst>
                                    <p:animEffect transition="out" filter="fade">
                                      <p:cBhvr>
                                        <p:cTn id="22" dur="500"/>
                                        <p:tgtEl>
                                          <p:spTgt spid="14"/>
                                        </p:tgtEl>
                                      </p:cBhvr>
                                    </p:animEffect>
                                    <p:set>
                                      <p:cBhvr>
                                        <p:cTn id="23" dur="1" fill="hold">
                                          <p:stCondLst>
                                            <p:cond delay="499"/>
                                          </p:stCondLst>
                                        </p:cTn>
                                        <p:tgtEl>
                                          <p:spTgt spid="14"/>
                                        </p:tgtEl>
                                        <p:attrNameLst>
                                          <p:attrName>style.visibility</p:attrName>
                                        </p:attrNameLst>
                                      </p:cBhvr>
                                      <p:to>
                                        <p:strVal val="hidden"/>
                                      </p:to>
                                    </p:set>
                                  </p:childTnLst>
                                </p:cTn>
                              </p:par>
                              <p:par>
                                <p:cTn id="24" presetID="10" presetClass="exit" presetSubtype="0" fill="hold" grpId="0" nodeType="withEffect">
                                  <p:stCondLst>
                                    <p:cond delay="0"/>
                                  </p:stCondLst>
                                  <p:childTnLst>
                                    <p:animEffect transition="out" filter="fade">
                                      <p:cBhvr>
                                        <p:cTn id="25" dur="500"/>
                                        <p:tgtEl>
                                          <p:spTgt spid="13"/>
                                        </p:tgtEl>
                                      </p:cBhvr>
                                    </p:animEffect>
                                    <p:set>
                                      <p:cBhvr>
                                        <p:cTn id="26" dur="1" fill="hold">
                                          <p:stCondLst>
                                            <p:cond delay="499"/>
                                          </p:stCondLst>
                                        </p:cTn>
                                        <p:tgtEl>
                                          <p:spTgt spid="13"/>
                                        </p:tgtEl>
                                        <p:attrNameLst>
                                          <p:attrName>style.visibility</p:attrName>
                                        </p:attrNameLst>
                                      </p:cBhvr>
                                      <p:to>
                                        <p:strVal val="hidden"/>
                                      </p:to>
                                    </p:set>
                                  </p:childTnLst>
                                </p:cTn>
                              </p:par>
                              <p:par>
                                <p:cTn id="27" presetID="10" presetClass="exit" presetSubtype="0" fill="hold" nodeType="withEffect">
                                  <p:stCondLst>
                                    <p:cond delay="0"/>
                                  </p:stCondLst>
                                  <p:childTnLst>
                                    <p:animEffect transition="out" filter="fade">
                                      <p:cBhvr>
                                        <p:cTn id="28" dur="500"/>
                                        <p:tgtEl>
                                          <p:spTgt spid="25"/>
                                        </p:tgtEl>
                                      </p:cBhvr>
                                    </p:animEffect>
                                    <p:set>
                                      <p:cBhvr>
                                        <p:cTn id="29" dur="1" fill="hold">
                                          <p:stCondLst>
                                            <p:cond delay="499"/>
                                          </p:stCondLst>
                                        </p:cTn>
                                        <p:tgtEl>
                                          <p:spTgt spid="25"/>
                                        </p:tgtEl>
                                        <p:attrNameLst>
                                          <p:attrName>style.visibility</p:attrName>
                                        </p:attrNameLst>
                                      </p:cBhvr>
                                      <p:to>
                                        <p:strVal val="hidden"/>
                                      </p:to>
                                    </p:set>
                                  </p:childTnLst>
                                </p:cTn>
                              </p:par>
                              <p:par>
                                <p:cTn id="30" presetID="10" presetClass="exit" presetSubtype="0" fill="hold" nodeType="withEffect">
                                  <p:stCondLst>
                                    <p:cond delay="0"/>
                                  </p:stCondLst>
                                  <p:childTnLst>
                                    <p:animEffect transition="out" filter="fade">
                                      <p:cBhvr>
                                        <p:cTn id="31" dur="500"/>
                                        <p:tgtEl>
                                          <p:spTgt spid="22"/>
                                        </p:tgtEl>
                                      </p:cBhvr>
                                    </p:animEffect>
                                    <p:set>
                                      <p:cBhvr>
                                        <p:cTn id="32" dur="1" fill="hold">
                                          <p:stCondLst>
                                            <p:cond delay="499"/>
                                          </p:stCondLst>
                                        </p:cTn>
                                        <p:tgtEl>
                                          <p:spTgt spid="22"/>
                                        </p:tgtEl>
                                        <p:attrNameLst>
                                          <p:attrName>style.visibility</p:attrName>
                                        </p:attrNameLst>
                                      </p:cBhvr>
                                      <p:to>
                                        <p:strVal val="hidden"/>
                                      </p:to>
                                    </p:set>
                                  </p:childTnLst>
                                </p:cTn>
                              </p:par>
                            </p:childTnLst>
                          </p:cTn>
                        </p:par>
                        <p:par>
                          <p:cTn id="33" fill="hold">
                            <p:stCondLst>
                              <p:cond delay="2000"/>
                            </p:stCondLst>
                            <p:childTnLst>
                              <p:par>
                                <p:cTn id="34" presetID="10" presetClass="entr" presetSubtype="0" fill="hold" nodeType="after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fade">
                                      <p:cBhvr>
                                        <p:cTn id="36" dur="500"/>
                                        <p:tgtEl>
                                          <p:spTgt spid="5"/>
                                        </p:tgtEl>
                                      </p:cBhvr>
                                    </p:animEffect>
                                  </p:childTnLst>
                                </p:cTn>
                              </p:par>
                              <p:par>
                                <p:cTn id="37" presetID="53" presetClass="entr" presetSubtype="16" fill="hold" nodeType="withEffect">
                                  <p:stCondLst>
                                    <p:cond delay="0"/>
                                  </p:stCondLst>
                                  <p:childTnLst>
                                    <p:set>
                                      <p:cBhvr>
                                        <p:cTn id="38" dur="1" fill="hold">
                                          <p:stCondLst>
                                            <p:cond delay="0"/>
                                          </p:stCondLst>
                                        </p:cTn>
                                        <p:tgtEl>
                                          <p:spTgt spid="48"/>
                                        </p:tgtEl>
                                        <p:attrNameLst>
                                          <p:attrName>style.visibility</p:attrName>
                                        </p:attrNameLst>
                                      </p:cBhvr>
                                      <p:to>
                                        <p:strVal val="visible"/>
                                      </p:to>
                                    </p:set>
                                    <p:anim calcmode="lin" valueType="num">
                                      <p:cBhvr>
                                        <p:cTn id="39" dur="500" fill="hold"/>
                                        <p:tgtEl>
                                          <p:spTgt spid="48"/>
                                        </p:tgtEl>
                                        <p:attrNameLst>
                                          <p:attrName>ppt_w</p:attrName>
                                        </p:attrNameLst>
                                      </p:cBhvr>
                                      <p:tavLst>
                                        <p:tav tm="0">
                                          <p:val>
                                            <p:fltVal val="0"/>
                                          </p:val>
                                        </p:tav>
                                        <p:tav tm="100000">
                                          <p:val>
                                            <p:strVal val="#ppt_w"/>
                                          </p:val>
                                        </p:tav>
                                      </p:tavLst>
                                    </p:anim>
                                    <p:anim calcmode="lin" valueType="num">
                                      <p:cBhvr>
                                        <p:cTn id="40" dur="500" fill="hold"/>
                                        <p:tgtEl>
                                          <p:spTgt spid="48"/>
                                        </p:tgtEl>
                                        <p:attrNameLst>
                                          <p:attrName>ppt_h</p:attrName>
                                        </p:attrNameLst>
                                      </p:cBhvr>
                                      <p:tavLst>
                                        <p:tav tm="0">
                                          <p:val>
                                            <p:fltVal val="0"/>
                                          </p:val>
                                        </p:tav>
                                        <p:tav tm="100000">
                                          <p:val>
                                            <p:strVal val="#ppt_h"/>
                                          </p:val>
                                        </p:tav>
                                      </p:tavLst>
                                    </p:anim>
                                    <p:animEffect transition="in" filter="fade">
                                      <p:cBhvr>
                                        <p:cTn id="41" dur="500"/>
                                        <p:tgtEl>
                                          <p:spTgt spid="48"/>
                                        </p:tgtEl>
                                      </p:cBhvr>
                                    </p:animEffect>
                                  </p:childTnLst>
                                </p:cTn>
                              </p:par>
                              <p:par>
                                <p:cTn id="42" presetID="53" presetClass="entr" presetSubtype="16" fill="hold" nodeType="withEffect">
                                  <p:stCondLst>
                                    <p:cond delay="0"/>
                                  </p:stCondLst>
                                  <p:childTnLst>
                                    <p:set>
                                      <p:cBhvr>
                                        <p:cTn id="43" dur="1" fill="hold">
                                          <p:stCondLst>
                                            <p:cond delay="0"/>
                                          </p:stCondLst>
                                        </p:cTn>
                                        <p:tgtEl>
                                          <p:spTgt spid="49"/>
                                        </p:tgtEl>
                                        <p:attrNameLst>
                                          <p:attrName>style.visibility</p:attrName>
                                        </p:attrNameLst>
                                      </p:cBhvr>
                                      <p:to>
                                        <p:strVal val="visible"/>
                                      </p:to>
                                    </p:set>
                                    <p:anim calcmode="lin" valueType="num">
                                      <p:cBhvr>
                                        <p:cTn id="44" dur="500" fill="hold"/>
                                        <p:tgtEl>
                                          <p:spTgt spid="49"/>
                                        </p:tgtEl>
                                        <p:attrNameLst>
                                          <p:attrName>ppt_w</p:attrName>
                                        </p:attrNameLst>
                                      </p:cBhvr>
                                      <p:tavLst>
                                        <p:tav tm="0">
                                          <p:val>
                                            <p:fltVal val="0"/>
                                          </p:val>
                                        </p:tav>
                                        <p:tav tm="100000">
                                          <p:val>
                                            <p:strVal val="#ppt_w"/>
                                          </p:val>
                                        </p:tav>
                                      </p:tavLst>
                                    </p:anim>
                                    <p:anim calcmode="lin" valueType="num">
                                      <p:cBhvr>
                                        <p:cTn id="45" dur="500" fill="hold"/>
                                        <p:tgtEl>
                                          <p:spTgt spid="49"/>
                                        </p:tgtEl>
                                        <p:attrNameLst>
                                          <p:attrName>ppt_h</p:attrName>
                                        </p:attrNameLst>
                                      </p:cBhvr>
                                      <p:tavLst>
                                        <p:tav tm="0">
                                          <p:val>
                                            <p:fltVal val="0"/>
                                          </p:val>
                                        </p:tav>
                                        <p:tav tm="100000">
                                          <p:val>
                                            <p:strVal val="#ppt_h"/>
                                          </p:val>
                                        </p:tav>
                                      </p:tavLst>
                                    </p:anim>
                                    <p:animEffect transition="in" filter="fade">
                                      <p:cBhvr>
                                        <p:cTn id="46" dur="500"/>
                                        <p:tgtEl>
                                          <p:spTgt spid="49"/>
                                        </p:tgtEl>
                                      </p:cBhvr>
                                    </p:animEffect>
                                  </p:childTnLst>
                                </p:cTn>
                              </p:par>
                              <p:par>
                                <p:cTn id="47" presetID="53" presetClass="entr" presetSubtype="16" fill="hold" nodeType="withEffect">
                                  <p:stCondLst>
                                    <p:cond delay="0"/>
                                  </p:stCondLst>
                                  <p:childTnLst>
                                    <p:set>
                                      <p:cBhvr>
                                        <p:cTn id="48" dur="1" fill="hold">
                                          <p:stCondLst>
                                            <p:cond delay="0"/>
                                          </p:stCondLst>
                                        </p:cTn>
                                        <p:tgtEl>
                                          <p:spTgt spid="50"/>
                                        </p:tgtEl>
                                        <p:attrNameLst>
                                          <p:attrName>style.visibility</p:attrName>
                                        </p:attrNameLst>
                                      </p:cBhvr>
                                      <p:to>
                                        <p:strVal val="visible"/>
                                      </p:to>
                                    </p:set>
                                    <p:anim calcmode="lin" valueType="num">
                                      <p:cBhvr>
                                        <p:cTn id="49" dur="500" fill="hold"/>
                                        <p:tgtEl>
                                          <p:spTgt spid="50"/>
                                        </p:tgtEl>
                                        <p:attrNameLst>
                                          <p:attrName>ppt_w</p:attrName>
                                        </p:attrNameLst>
                                      </p:cBhvr>
                                      <p:tavLst>
                                        <p:tav tm="0">
                                          <p:val>
                                            <p:fltVal val="0"/>
                                          </p:val>
                                        </p:tav>
                                        <p:tav tm="100000">
                                          <p:val>
                                            <p:strVal val="#ppt_w"/>
                                          </p:val>
                                        </p:tav>
                                      </p:tavLst>
                                    </p:anim>
                                    <p:anim calcmode="lin" valueType="num">
                                      <p:cBhvr>
                                        <p:cTn id="50" dur="500" fill="hold"/>
                                        <p:tgtEl>
                                          <p:spTgt spid="50"/>
                                        </p:tgtEl>
                                        <p:attrNameLst>
                                          <p:attrName>ppt_h</p:attrName>
                                        </p:attrNameLst>
                                      </p:cBhvr>
                                      <p:tavLst>
                                        <p:tav tm="0">
                                          <p:val>
                                            <p:fltVal val="0"/>
                                          </p:val>
                                        </p:tav>
                                        <p:tav tm="100000">
                                          <p:val>
                                            <p:strVal val="#ppt_h"/>
                                          </p:val>
                                        </p:tav>
                                      </p:tavLst>
                                    </p:anim>
                                    <p:animEffect transition="in" filter="fade">
                                      <p:cBhvr>
                                        <p:cTn id="51" dur="500"/>
                                        <p:tgtEl>
                                          <p:spTgt spid="50"/>
                                        </p:tgtEl>
                                      </p:cBhvr>
                                    </p:animEffect>
                                  </p:childTnLst>
                                </p:cTn>
                              </p:par>
                              <p:par>
                                <p:cTn id="52" presetID="53" presetClass="entr" presetSubtype="16" fill="hold" nodeType="withEffect">
                                  <p:stCondLst>
                                    <p:cond delay="0"/>
                                  </p:stCondLst>
                                  <p:childTnLst>
                                    <p:set>
                                      <p:cBhvr>
                                        <p:cTn id="53" dur="1" fill="hold">
                                          <p:stCondLst>
                                            <p:cond delay="0"/>
                                          </p:stCondLst>
                                        </p:cTn>
                                        <p:tgtEl>
                                          <p:spTgt spid="51"/>
                                        </p:tgtEl>
                                        <p:attrNameLst>
                                          <p:attrName>style.visibility</p:attrName>
                                        </p:attrNameLst>
                                      </p:cBhvr>
                                      <p:to>
                                        <p:strVal val="visible"/>
                                      </p:to>
                                    </p:set>
                                    <p:anim calcmode="lin" valueType="num">
                                      <p:cBhvr>
                                        <p:cTn id="54" dur="500" fill="hold"/>
                                        <p:tgtEl>
                                          <p:spTgt spid="51"/>
                                        </p:tgtEl>
                                        <p:attrNameLst>
                                          <p:attrName>ppt_w</p:attrName>
                                        </p:attrNameLst>
                                      </p:cBhvr>
                                      <p:tavLst>
                                        <p:tav tm="0">
                                          <p:val>
                                            <p:fltVal val="0"/>
                                          </p:val>
                                        </p:tav>
                                        <p:tav tm="100000">
                                          <p:val>
                                            <p:strVal val="#ppt_w"/>
                                          </p:val>
                                        </p:tav>
                                      </p:tavLst>
                                    </p:anim>
                                    <p:anim calcmode="lin" valueType="num">
                                      <p:cBhvr>
                                        <p:cTn id="55" dur="500" fill="hold"/>
                                        <p:tgtEl>
                                          <p:spTgt spid="51"/>
                                        </p:tgtEl>
                                        <p:attrNameLst>
                                          <p:attrName>ppt_h</p:attrName>
                                        </p:attrNameLst>
                                      </p:cBhvr>
                                      <p:tavLst>
                                        <p:tav tm="0">
                                          <p:val>
                                            <p:fltVal val="0"/>
                                          </p:val>
                                        </p:tav>
                                        <p:tav tm="100000">
                                          <p:val>
                                            <p:strVal val="#ppt_h"/>
                                          </p:val>
                                        </p:tav>
                                      </p:tavLst>
                                    </p:anim>
                                    <p:animEffect transition="in" filter="fade">
                                      <p:cBhvr>
                                        <p:cTn id="56" dur="500"/>
                                        <p:tgtEl>
                                          <p:spTgt spid="51"/>
                                        </p:tgtEl>
                                      </p:cBhvr>
                                    </p:animEffect>
                                  </p:childTnLst>
                                </p:cTn>
                              </p:par>
                              <p:par>
                                <p:cTn id="57" presetID="53" presetClass="entr" presetSubtype="16" fill="hold" nodeType="withEffect">
                                  <p:stCondLst>
                                    <p:cond delay="0"/>
                                  </p:stCondLst>
                                  <p:childTnLst>
                                    <p:set>
                                      <p:cBhvr>
                                        <p:cTn id="58" dur="1" fill="hold">
                                          <p:stCondLst>
                                            <p:cond delay="0"/>
                                          </p:stCondLst>
                                        </p:cTn>
                                        <p:tgtEl>
                                          <p:spTgt spid="80"/>
                                        </p:tgtEl>
                                        <p:attrNameLst>
                                          <p:attrName>style.visibility</p:attrName>
                                        </p:attrNameLst>
                                      </p:cBhvr>
                                      <p:to>
                                        <p:strVal val="visible"/>
                                      </p:to>
                                    </p:set>
                                    <p:anim calcmode="lin" valueType="num">
                                      <p:cBhvr>
                                        <p:cTn id="59" dur="500" fill="hold"/>
                                        <p:tgtEl>
                                          <p:spTgt spid="80"/>
                                        </p:tgtEl>
                                        <p:attrNameLst>
                                          <p:attrName>ppt_w</p:attrName>
                                        </p:attrNameLst>
                                      </p:cBhvr>
                                      <p:tavLst>
                                        <p:tav tm="0">
                                          <p:val>
                                            <p:fltVal val="0"/>
                                          </p:val>
                                        </p:tav>
                                        <p:tav tm="100000">
                                          <p:val>
                                            <p:strVal val="#ppt_w"/>
                                          </p:val>
                                        </p:tav>
                                      </p:tavLst>
                                    </p:anim>
                                    <p:anim calcmode="lin" valueType="num">
                                      <p:cBhvr>
                                        <p:cTn id="60" dur="500" fill="hold"/>
                                        <p:tgtEl>
                                          <p:spTgt spid="80"/>
                                        </p:tgtEl>
                                        <p:attrNameLst>
                                          <p:attrName>ppt_h</p:attrName>
                                        </p:attrNameLst>
                                      </p:cBhvr>
                                      <p:tavLst>
                                        <p:tav tm="0">
                                          <p:val>
                                            <p:fltVal val="0"/>
                                          </p:val>
                                        </p:tav>
                                        <p:tav tm="100000">
                                          <p:val>
                                            <p:strVal val="#ppt_h"/>
                                          </p:val>
                                        </p:tav>
                                      </p:tavLst>
                                    </p:anim>
                                    <p:animEffect transition="in" filter="fade">
                                      <p:cBhvr>
                                        <p:cTn id="61" dur="500"/>
                                        <p:tgtEl>
                                          <p:spTgt spid="80"/>
                                        </p:tgtEl>
                                      </p:cBhvr>
                                    </p:animEffect>
                                  </p:childTnLst>
                                </p:cTn>
                              </p:par>
                              <p:par>
                                <p:cTn id="62" presetID="53" presetClass="entr" presetSubtype="16" fill="hold" nodeType="withEffect">
                                  <p:stCondLst>
                                    <p:cond delay="0"/>
                                  </p:stCondLst>
                                  <p:childTnLst>
                                    <p:set>
                                      <p:cBhvr>
                                        <p:cTn id="63" dur="1" fill="hold">
                                          <p:stCondLst>
                                            <p:cond delay="0"/>
                                          </p:stCondLst>
                                        </p:cTn>
                                        <p:tgtEl>
                                          <p:spTgt spid="83"/>
                                        </p:tgtEl>
                                        <p:attrNameLst>
                                          <p:attrName>style.visibility</p:attrName>
                                        </p:attrNameLst>
                                      </p:cBhvr>
                                      <p:to>
                                        <p:strVal val="visible"/>
                                      </p:to>
                                    </p:set>
                                    <p:anim calcmode="lin" valueType="num">
                                      <p:cBhvr>
                                        <p:cTn id="64" dur="500" fill="hold"/>
                                        <p:tgtEl>
                                          <p:spTgt spid="83"/>
                                        </p:tgtEl>
                                        <p:attrNameLst>
                                          <p:attrName>ppt_w</p:attrName>
                                        </p:attrNameLst>
                                      </p:cBhvr>
                                      <p:tavLst>
                                        <p:tav tm="0">
                                          <p:val>
                                            <p:fltVal val="0"/>
                                          </p:val>
                                        </p:tav>
                                        <p:tav tm="100000">
                                          <p:val>
                                            <p:strVal val="#ppt_w"/>
                                          </p:val>
                                        </p:tav>
                                      </p:tavLst>
                                    </p:anim>
                                    <p:anim calcmode="lin" valueType="num">
                                      <p:cBhvr>
                                        <p:cTn id="65" dur="500" fill="hold"/>
                                        <p:tgtEl>
                                          <p:spTgt spid="83"/>
                                        </p:tgtEl>
                                        <p:attrNameLst>
                                          <p:attrName>ppt_h</p:attrName>
                                        </p:attrNameLst>
                                      </p:cBhvr>
                                      <p:tavLst>
                                        <p:tav tm="0">
                                          <p:val>
                                            <p:fltVal val="0"/>
                                          </p:val>
                                        </p:tav>
                                        <p:tav tm="100000">
                                          <p:val>
                                            <p:strVal val="#ppt_h"/>
                                          </p:val>
                                        </p:tav>
                                      </p:tavLst>
                                    </p:anim>
                                    <p:animEffect transition="in" filter="fade">
                                      <p:cBhvr>
                                        <p:cTn id="66" dur="500"/>
                                        <p:tgtEl>
                                          <p:spTgt spid="83"/>
                                        </p:tgtEl>
                                      </p:cBhvr>
                                    </p:animEffect>
                                  </p:childTnLst>
                                </p:cTn>
                              </p:par>
                              <p:par>
                                <p:cTn id="67" presetID="53" presetClass="entr" presetSubtype="16" fill="hold" nodeType="withEffect">
                                  <p:stCondLst>
                                    <p:cond delay="0"/>
                                  </p:stCondLst>
                                  <p:childTnLst>
                                    <p:set>
                                      <p:cBhvr>
                                        <p:cTn id="68" dur="1" fill="hold">
                                          <p:stCondLst>
                                            <p:cond delay="0"/>
                                          </p:stCondLst>
                                        </p:cTn>
                                        <p:tgtEl>
                                          <p:spTgt spid="82"/>
                                        </p:tgtEl>
                                        <p:attrNameLst>
                                          <p:attrName>style.visibility</p:attrName>
                                        </p:attrNameLst>
                                      </p:cBhvr>
                                      <p:to>
                                        <p:strVal val="visible"/>
                                      </p:to>
                                    </p:set>
                                    <p:anim calcmode="lin" valueType="num">
                                      <p:cBhvr>
                                        <p:cTn id="69" dur="500" fill="hold"/>
                                        <p:tgtEl>
                                          <p:spTgt spid="82"/>
                                        </p:tgtEl>
                                        <p:attrNameLst>
                                          <p:attrName>ppt_w</p:attrName>
                                        </p:attrNameLst>
                                      </p:cBhvr>
                                      <p:tavLst>
                                        <p:tav tm="0">
                                          <p:val>
                                            <p:fltVal val="0"/>
                                          </p:val>
                                        </p:tav>
                                        <p:tav tm="100000">
                                          <p:val>
                                            <p:strVal val="#ppt_w"/>
                                          </p:val>
                                        </p:tav>
                                      </p:tavLst>
                                    </p:anim>
                                    <p:anim calcmode="lin" valueType="num">
                                      <p:cBhvr>
                                        <p:cTn id="70" dur="500" fill="hold"/>
                                        <p:tgtEl>
                                          <p:spTgt spid="82"/>
                                        </p:tgtEl>
                                        <p:attrNameLst>
                                          <p:attrName>ppt_h</p:attrName>
                                        </p:attrNameLst>
                                      </p:cBhvr>
                                      <p:tavLst>
                                        <p:tav tm="0">
                                          <p:val>
                                            <p:fltVal val="0"/>
                                          </p:val>
                                        </p:tav>
                                        <p:tav tm="100000">
                                          <p:val>
                                            <p:strVal val="#ppt_h"/>
                                          </p:val>
                                        </p:tav>
                                      </p:tavLst>
                                    </p:anim>
                                    <p:animEffect transition="in" filter="fade">
                                      <p:cBhvr>
                                        <p:cTn id="71" dur="500"/>
                                        <p:tgtEl>
                                          <p:spTgt spid="82"/>
                                        </p:tgtEl>
                                      </p:cBhvr>
                                    </p:animEffect>
                                  </p:childTnLst>
                                </p:cTn>
                              </p:par>
                              <p:par>
                                <p:cTn id="72" presetID="53" presetClass="entr" presetSubtype="16" fill="hold" nodeType="withEffect">
                                  <p:stCondLst>
                                    <p:cond delay="0"/>
                                  </p:stCondLst>
                                  <p:childTnLst>
                                    <p:set>
                                      <p:cBhvr>
                                        <p:cTn id="73" dur="1" fill="hold">
                                          <p:stCondLst>
                                            <p:cond delay="0"/>
                                          </p:stCondLst>
                                        </p:cTn>
                                        <p:tgtEl>
                                          <p:spTgt spid="81"/>
                                        </p:tgtEl>
                                        <p:attrNameLst>
                                          <p:attrName>style.visibility</p:attrName>
                                        </p:attrNameLst>
                                      </p:cBhvr>
                                      <p:to>
                                        <p:strVal val="visible"/>
                                      </p:to>
                                    </p:set>
                                    <p:anim calcmode="lin" valueType="num">
                                      <p:cBhvr>
                                        <p:cTn id="74" dur="500" fill="hold"/>
                                        <p:tgtEl>
                                          <p:spTgt spid="81"/>
                                        </p:tgtEl>
                                        <p:attrNameLst>
                                          <p:attrName>ppt_w</p:attrName>
                                        </p:attrNameLst>
                                      </p:cBhvr>
                                      <p:tavLst>
                                        <p:tav tm="0">
                                          <p:val>
                                            <p:fltVal val="0"/>
                                          </p:val>
                                        </p:tav>
                                        <p:tav tm="100000">
                                          <p:val>
                                            <p:strVal val="#ppt_w"/>
                                          </p:val>
                                        </p:tav>
                                      </p:tavLst>
                                    </p:anim>
                                    <p:anim calcmode="lin" valueType="num">
                                      <p:cBhvr>
                                        <p:cTn id="75" dur="500" fill="hold"/>
                                        <p:tgtEl>
                                          <p:spTgt spid="81"/>
                                        </p:tgtEl>
                                        <p:attrNameLst>
                                          <p:attrName>ppt_h</p:attrName>
                                        </p:attrNameLst>
                                      </p:cBhvr>
                                      <p:tavLst>
                                        <p:tav tm="0">
                                          <p:val>
                                            <p:fltVal val="0"/>
                                          </p:val>
                                        </p:tav>
                                        <p:tav tm="100000">
                                          <p:val>
                                            <p:strVal val="#ppt_h"/>
                                          </p:val>
                                        </p:tav>
                                      </p:tavLst>
                                    </p:anim>
                                    <p:animEffect transition="in" filter="fade">
                                      <p:cBhvr>
                                        <p:cTn id="76" dur="500"/>
                                        <p:tgtEl>
                                          <p:spTgt spid="81"/>
                                        </p:tgtEl>
                                      </p:cBhvr>
                                    </p:animEffect>
                                  </p:childTnLst>
                                </p:cTn>
                              </p:par>
                              <p:par>
                                <p:cTn id="77" presetID="2" presetClass="entr" presetSubtype="1" fill="hold" nodeType="withEffect">
                                  <p:stCondLst>
                                    <p:cond delay="0"/>
                                  </p:stCondLst>
                                  <p:childTnLst>
                                    <p:set>
                                      <p:cBhvr>
                                        <p:cTn id="78" dur="1" fill="hold">
                                          <p:stCondLst>
                                            <p:cond delay="0"/>
                                          </p:stCondLst>
                                        </p:cTn>
                                        <p:tgtEl>
                                          <p:spTgt spid="42"/>
                                        </p:tgtEl>
                                        <p:attrNameLst>
                                          <p:attrName>style.visibility</p:attrName>
                                        </p:attrNameLst>
                                      </p:cBhvr>
                                      <p:to>
                                        <p:strVal val="visible"/>
                                      </p:to>
                                    </p:set>
                                    <p:anim calcmode="lin" valueType="num">
                                      <p:cBhvr additive="base">
                                        <p:cTn id="79" dur="500" fill="hold"/>
                                        <p:tgtEl>
                                          <p:spTgt spid="42"/>
                                        </p:tgtEl>
                                        <p:attrNameLst>
                                          <p:attrName>ppt_x</p:attrName>
                                        </p:attrNameLst>
                                      </p:cBhvr>
                                      <p:tavLst>
                                        <p:tav tm="0">
                                          <p:val>
                                            <p:strVal val="#ppt_x"/>
                                          </p:val>
                                        </p:tav>
                                        <p:tav tm="100000">
                                          <p:val>
                                            <p:strVal val="#ppt_x"/>
                                          </p:val>
                                        </p:tav>
                                      </p:tavLst>
                                    </p:anim>
                                    <p:anim calcmode="lin" valueType="num">
                                      <p:cBhvr additive="base">
                                        <p:cTn id="80" dur="500" fill="hold"/>
                                        <p:tgtEl>
                                          <p:spTgt spid="42"/>
                                        </p:tgtEl>
                                        <p:attrNameLst>
                                          <p:attrName>ppt_y</p:attrName>
                                        </p:attrNameLst>
                                      </p:cBhvr>
                                      <p:tavLst>
                                        <p:tav tm="0">
                                          <p:val>
                                            <p:strVal val="0-#ppt_h/2"/>
                                          </p:val>
                                        </p:tav>
                                        <p:tav tm="100000">
                                          <p:val>
                                            <p:strVal val="#ppt_y"/>
                                          </p:val>
                                        </p:tav>
                                      </p:tavLst>
                                    </p:anim>
                                  </p:childTnLst>
                                </p:cTn>
                              </p:par>
                            </p:childTnLst>
                          </p:cTn>
                        </p:par>
                        <p:par>
                          <p:cTn id="81" fill="hold">
                            <p:stCondLst>
                              <p:cond delay="2500"/>
                            </p:stCondLst>
                            <p:childTnLst>
                              <p:par>
                                <p:cTn id="82" presetID="1" presetClass="entr" presetSubtype="0" fill="hold" grpId="0" nodeType="afterEffect">
                                  <p:stCondLst>
                                    <p:cond delay="0"/>
                                  </p:stCondLst>
                                  <p:childTnLst>
                                    <p:set>
                                      <p:cBhvr>
                                        <p:cTn id="83" dur="1" fill="hold">
                                          <p:stCondLst>
                                            <p:cond delay="0"/>
                                          </p:stCondLst>
                                        </p:cTn>
                                        <p:tgtEl>
                                          <p:spTgt spid="44"/>
                                        </p:tgtEl>
                                        <p:attrNameLst>
                                          <p:attrName>style.visibility</p:attrName>
                                        </p:attrNameLst>
                                      </p:cBhvr>
                                      <p:to>
                                        <p:strVal val="visible"/>
                                      </p:to>
                                    </p:set>
                                  </p:childTnLst>
                                </p:cTn>
                              </p:par>
                              <p:par>
                                <p:cTn id="84" presetID="10" presetClass="exit" presetSubtype="0" fill="hold" nodeType="withEffect">
                                  <p:stCondLst>
                                    <p:cond delay="0"/>
                                  </p:stCondLst>
                                  <p:childTnLst>
                                    <p:animEffect transition="out" filter="fade">
                                      <p:cBhvr>
                                        <p:cTn id="85" dur="500"/>
                                        <p:tgtEl>
                                          <p:spTgt spid="2"/>
                                        </p:tgtEl>
                                      </p:cBhvr>
                                    </p:animEffect>
                                    <p:set>
                                      <p:cBhvr>
                                        <p:cTn id="86" dur="1" fill="hold">
                                          <p:stCondLst>
                                            <p:cond delay="499"/>
                                          </p:stCondLst>
                                        </p:cTn>
                                        <p:tgtEl>
                                          <p:spTgt spid="2"/>
                                        </p:tgtEl>
                                        <p:attrNameLst>
                                          <p:attrName>style.visibility</p:attrName>
                                        </p:attrNameLst>
                                      </p:cBhvr>
                                      <p:to>
                                        <p:strVal val="hidden"/>
                                      </p:to>
                                    </p:set>
                                  </p:childTnLst>
                                </p:cTn>
                              </p:par>
                              <p:par>
                                <p:cTn id="87" presetID="10" presetClass="exit" presetSubtype="0" fill="hold" nodeType="withEffect">
                                  <p:stCondLst>
                                    <p:cond delay="0"/>
                                  </p:stCondLst>
                                  <p:childTnLst>
                                    <p:animEffect transition="out" filter="fade">
                                      <p:cBhvr>
                                        <p:cTn id="88" dur="500"/>
                                        <p:tgtEl>
                                          <p:spTgt spid="3"/>
                                        </p:tgtEl>
                                      </p:cBhvr>
                                    </p:animEffect>
                                    <p:set>
                                      <p:cBhvr>
                                        <p:cTn id="89" dur="1" fill="hold">
                                          <p:stCondLst>
                                            <p:cond delay="499"/>
                                          </p:stCondLst>
                                        </p:cTn>
                                        <p:tgtEl>
                                          <p:spTgt spid="3"/>
                                        </p:tgtEl>
                                        <p:attrNameLst>
                                          <p:attrName>style.visibility</p:attrName>
                                        </p:attrNameLst>
                                      </p:cBhvr>
                                      <p:to>
                                        <p:strVal val="hidden"/>
                                      </p:to>
                                    </p:set>
                                  </p:childTnLst>
                                </p:cTn>
                              </p:par>
                            </p:childTnLst>
                          </p:cTn>
                        </p:par>
                        <p:par>
                          <p:cTn id="90" fill="hold">
                            <p:stCondLst>
                              <p:cond delay="3000"/>
                            </p:stCondLst>
                            <p:childTnLst>
                              <p:par>
                                <p:cTn id="91" presetID="2" presetClass="entr" presetSubtype="4" fill="hold" nodeType="afterEffect">
                                  <p:stCondLst>
                                    <p:cond delay="0"/>
                                  </p:stCondLst>
                                  <p:childTnLst>
                                    <p:set>
                                      <p:cBhvr>
                                        <p:cTn id="92" dur="1" fill="hold">
                                          <p:stCondLst>
                                            <p:cond delay="0"/>
                                          </p:stCondLst>
                                        </p:cTn>
                                        <p:tgtEl>
                                          <p:spTgt spid="6"/>
                                        </p:tgtEl>
                                        <p:attrNameLst>
                                          <p:attrName>style.visibility</p:attrName>
                                        </p:attrNameLst>
                                      </p:cBhvr>
                                      <p:to>
                                        <p:strVal val="visible"/>
                                      </p:to>
                                    </p:set>
                                    <p:anim calcmode="lin" valueType="num">
                                      <p:cBhvr additive="base">
                                        <p:cTn id="93" dur="500" fill="hold"/>
                                        <p:tgtEl>
                                          <p:spTgt spid="6"/>
                                        </p:tgtEl>
                                        <p:attrNameLst>
                                          <p:attrName>ppt_x</p:attrName>
                                        </p:attrNameLst>
                                      </p:cBhvr>
                                      <p:tavLst>
                                        <p:tav tm="0">
                                          <p:val>
                                            <p:strVal val="#ppt_x"/>
                                          </p:val>
                                        </p:tav>
                                        <p:tav tm="100000">
                                          <p:val>
                                            <p:strVal val="#ppt_x"/>
                                          </p:val>
                                        </p:tav>
                                      </p:tavLst>
                                    </p:anim>
                                    <p:anim calcmode="lin" valueType="num">
                                      <p:cBhvr additive="base">
                                        <p:cTn id="94" dur="500" fill="hold"/>
                                        <p:tgtEl>
                                          <p:spTgt spid="6"/>
                                        </p:tgtEl>
                                        <p:attrNameLst>
                                          <p:attrName>ppt_y</p:attrName>
                                        </p:attrNameLst>
                                      </p:cBhvr>
                                      <p:tavLst>
                                        <p:tav tm="0">
                                          <p:val>
                                            <p:strVal val="1+#ppt_h/2"/>
                                          </p:val>
                                        </p:tav>
                                        <p:tav tm="100000">
                                          <p:val>
                                            <p:strVal val="#ppt_y"/>
                                          </p:val>
                                        </p:tav>
                                      </p:tavLst>
                                    </p:anim>
                                  </p:childTnLst>
                                </p:cTn>
                              </p:par>
                            </p:childTnLst>
                          </p:cTn>
                        </p:par>
                        <p:par>
                          <p:cTn id="95" fill="hold">
                            <p:stCondLst>
                              <p:cond delay="3500"/>
                            </p:stCondLst>
                            <p:childTnLst>
                              <p:par>
                                <p:cTn id="96" presetID="1" presetClass="entr" presetSubtype="0" fill="hold" grpId="0" nodeType="afterEffect">
                                  <p:stCondLst>
                                    <p:cond delay="0"/>
                                  </p:stCondLst>
                                  <p:childTnLst>
                                    <p:set>
                                      <p:cBhvr>
                                        <p:cTn id="97" dur="1" fill="hold">
                                          <p:stCondLst>
                                            <p:cond delay="0"/>
                                          </p:stCondLst>
                                        </p:cTn>
                                        <p:tgtEl>
                                          <p:spTgt spid="62">
                                            <p:txEl>
                                              <p:pRg st="0" end="0"/>
                                            </p:txEl>
                                          </p:spTgt>
                                        </p:tgtEl>
                                        <p:attrNameLst>
                                          <p:attrName>style.visibility</p:attrName>
                                        </p:attrNameLst>
                                      </p:cBhvr>
                                      <p:to>
                                        <p:strVal val="visible"/>
                                      </p:to>
                                    </p:set>
                                  </p:childTnLst>
                                </p:cTn>
                              </p:par>
                            </p:childTnLst>
                          </p:cTn>
                        </p:par>
                        <p:par>
                          <p:cTn id="98" fill="hold">
                            <p:stCondLst>
                              <p:cond delay="3500"/>
                            </p:stCondLst>
                            <p:childTnLst>
                              <p:par>
                                <p:cTn id="99" presetID="10" presetClass="entr" presetSubtype="0" fill="hold" grpId="0" nodeType="afterEffect">
                                  <p:stCondLst>
                                    <p:cond delay="0"/>
                                  </p:stCondLst>
                                  <p:childTnLst>
                                    <p:set>
                                      <p:cBhvr>
                                        <p:cTn id="100" dur="1" fill="hold">
                                          <p:stCondLst>
                                            <p:cond delay="0"/>
                                          </p:stCondLst>
                                        </p:cTn>
                                        <p:tgtEl>
                                          <p:spTgt spid="70">
                                            <p:txEl>
                                              <p:pRg st="0" end="0"/>
                                            </p:txEl>
                                          </p:spTgt>
                                        </p:tgtEl>
                                        <p:attrNameLst>
                                          <p:attrName>style.visibility</p:attrName>
                                        </p:attrNameLst>
                                      </p:cBhvr>
                                      <p:to>
                                        <p:strVal val="visible"/>
                                      </p:to>
                                    </p:set>
                                    <p:animEffect transition="in" filter="fade">
                                      <p:cBhvr>
                                        <p:cTn id="101" dur="500"/>
                                        <p:tgtEl>
                                          <p:spTgt spid="70">
                                            <p:txEl>
                                              <p:pRg st="0" end="0"/>
                                            </p:txEl>
                                          </p:spTgt>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70">
                                            <p:txEl>
                                              <p:pRg st="1" end="1"/>
                                            </p:txEl>
                                          </p:spTgt>
                                        </p:tgtEl>
                                        <p:attrNameLst>
                                          <p:attrName>style.visibility</p:attrName>
                                        </p:attrNameLst>
                                      </p:cBhvr>
                                      <p:to>
                                        <p:strVal val="visible"/>
                                      </p:to>
                                    </p:set>
                                    <p:animEffect transition="in" filter="fade">
                                      <p:cBhvr>
                                        <p:cTn id="104" dur="500"/>
                                        <p:tgtEl>
                                          <p:spTgt spid="70">
                                            <p:txEl>
                                              <p:pRg st="1" end="1"/>
                                            </p:txEl>
                                          </p:spTgt>
                                        </p:tgtEl>
                                      </p:cBhvr>
                                    </p:animEffect>
                                  </p:childTnLst>
                                </p:cTn>
                              </p:par>
                            </p:childTnLst>
                          </p:cTn>
                        </p:par>
                        <p:par>
                          <p:cTn id="105" fill="hold">
                            <p:stCondLst>
                              <p:cond delay="4000"/>
                            </p:stCondLst>
                            <p:childTnLst>
                              <p:par>
                                <p:cTn id="106" presetID="10" presetClass="entr" presetSubtype="0" fill="hold" grpId="0" nodeType="afterEffect">
                                  <p:stCondLst>
                                    <p:cond delay="0"/>
                                  </p:stCondLst>
                                  <p:childTnLst>
                                    <p:set>
                                      <p:cBhvr>
                                        <p:cTn id="107" dur="1" fill="hold">
                                          <p:stCondLst>
                                            <p:cond delay="0"/>
                                          </p:stCondLst>
                                        </p:cTn>
                                        <p:tgtEl>
                                          <p:spTgt spid="70">
                                            <p:txEl>
                                              <p:pRg st="2" end="2"/>
                                            </p:txEl>
                                          </p:spTgt>
                                        </p:tgtEl>
                                        <p:attrNameLst>
                                          <p:attrName>style.visibility</p:attrName>
                                        </p:attrNameLst>
                                      </p:cBhvr>
                                      <p:to>
                                        <p:strVal val="visible"/>
                                      </p:to>
                                    </p:set>
                                    <p:animEffect transition="in" filter="fade">
                                      <p:cBhvr>
                                        <p:cTn id="108" dur="500"/>
                                        <p:tgtEl>
                                          <p:spTgt spid="7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44" grpId="0"/>
      <p:bldP spid="62" grpId="0" build="p" advAuto="0"/>
      <p:bldP spid="70" grpId="0" build="p" advAuto="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Rectangle 35"/>
          <p:cNvSpPr/>
          <p:nvPr/>
        </p:nvSpPr>
        <p:spPr>
          <a:xfrm flipV="1">
            <a:off x="1" y="1239733"/>
            <a:ext cx="9143999" cy="4904246"/>
          </a:xfrm>
          <a:prstGeom prst="rect">
            <a:avLst/>
          </a:prstGeom>
          <a:gradFill flip="none" rotWithShape="1">
            <a:gsLst>
              <a:gs pos="0">
                <a:srgbClr val="C2D3E8"/>
              </a:gs>
              <a:gs pos="100000">
                <a:schemeClr val="bg1"/>
              </a:gs>
            </a:gsLst>
            <a:lin ang="16200000" scaled="1"/>
            <a:tileRect/>
          </a:gradFill>
          <a:ln w="6350">
            <a:noFill/>
          </a:ln>
          <a:effectLst/>
        </p:spPr>
        <p:style>
          <a:lnRef idx="1">
            <a:schemeClr val="accent6"/>
          </a:lnRef>
          <a:fillRef idx="2">
            <a:schemeClr val="accent6"/>
          </a:fillRef>
          <a:effectRef idx="1">
            <a:schemeClr val="accent6"/>
          </a:effectRef>
          <a:fontRef idx="minor">
            <a:schemeClr val="dk1"/>
          </a:fontRef>
        </p:style>
        <p:txBody>
          <a:bodyPr rtlCol="0" anchor="ctr"/>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ctr"/>
            <a:endParaRPr lang="en-US">
              <a:solidFill>
                <a:srgbClr val="000000"/>
              </a:solidFill>
            </a:endParaRPr>
          </a:p>
        </p:txBody>
      </p:sp>
      <p:pic>
        <p:nvPicPr>
          <p:cNvPr id="4" name="Picture 3" descr="sun-solaris-box.png"/>
          <p:cNvPicPr>
            <a:picLocks noChangeAspect="1"/>
          </p:cNvPicPr>
          <p:nvPr/>
        </p:nvPicPr>
        <p:blipFill>
          <a:blip r:embed="rId3" cstate="print"/>
          <a:stretch>
            <a:fillRect/>
          </a:stretch>
        </p:blipFill>
        <p:spPr>
          <a:xfrm>
            <a:off x="217329" y="2800894"/>
            <a:ext cx="1709350" cy="3863596"/>
          </a:xfrm>
          <a:prstGeom prst="rect">
            <a:avLst/>
          </a:prstGeom>
          <a:effectLst>
            <a:outerShdw blurRad="50800" dist="38100" dir="13500000" algn="br" rotWithShape="0">
              <a:prstClr val="black">
                <a:alpha val="40000"/>
              </a:prstClr>
            </a:outerShdw>
          </a:effectLst>
        </p:spPr>
      </p:pic>
      <p:sp>
        <p:nvSpPr>
          <p:cNvPr id="25" name="Content Placeholder 3"/>
          <p:cNvSpPr txBox="1">
            <a:spLocks/>
          </p:cNvSpPr>
          <p:nvPr/>
        </p:nvSpPr>
        <p:spPr bwMode="gray">
          <a:xfrm>
            <a:off x="5654918" y="1221855"/>
            <a:ext cx="3751347" cy="2473585"/>
          </a:xfrm>
          <a:prstGeom prst="rect">
            <a:avLst/>
          </a:prstGeom>
          <a:noFill/>
        </p:spPr>
        <p:txBody>
          <a:bodyPr lIns="0" tIns="0" rIns="0" bIns="0">
            <a:noAutofit/>
          </a:bodyPr>
          <a:lstStyle/>
          <a:p>
            <a:pPr marL="230188" indent="-230188">
              <a:lnSpc>
                <a:spcPts val="2160"/>
              </a:lnSpc>
              <a:spcBef>
                <a:spcPts val="200"/>
              </a:spcBef>
              <a:buClr>
                <a:srgbClr val="007DC3"/>
              </a:buClr>
              <a:buFont typeface="Arial" pitchFamily="34" charset="0"/>
              <a:buChar char="•"/>
              <a:defRPr/>
            </a:pPr>
            <a:r>
              <a:rPr lang="en-US" sz="2000" dirty="0" smtClean="0">
                <a:solidFill>
                  <a:srgbClr val="000000"/>
                </a:solidFill>
              </a:rPr>
              <a:t>Cisco UCS B440</a:t>
            </a:r>
          </a:p>
          <a:p>
            <a:pPr marL="230188" indent="-230188">
              <a:lnSpc>
                <a:spcPts val="2160"/>
              </a:lnSpc>
              <a:spcBef>
                <a:spcPts val="200"/>
              </a:spcBef>
              <a:buClr>
                <a:srgbClr val="007DC3"/>
              </a:buClr>
              <a:buFont typeface="Arial" pitchFamily="34" charset="0"/>
              <a:buChar char="•"/>
              <a:defRPr/>
            </a:pPr>
            <a:r>
              <a:rPr lang="en-US" sz="2000" dirty="0" smtClean="0">
                <a:solidFill>
                  <a:srgbClr val="000000"/>
                </a:solidFill>
              </a:rPr>
              <a:t>Intel  Nehalem EX processor</a:t>
            </a:r>
          </a:p>
          <a:p>
            <a:pPr marL="230188" indent="-230188">
              <a:lnSpc>
                <a:spcPts val="2160"/>
              </a:lnSpc>
              <a:spcBef>
                <a:spcPts val="200"/>
              </a:spcBef>
              <a:buClr>
                <a:srgbClr val="007DC3"/>
              </a:buClr>
              <a:buFont typeface="Arial" pitchFamily="34" charset="0"/>
              <a:buChar char="•"/>
              <a:defRPr/>
            </a:pPr>
            <a:r>
              <a:rPr lang="en-US" sz="2000" dirty="0" smtClean="0">
                <a:solidFill>
                  <a:srgbClr val="000000"/>
                </a:solidFill>
              </a:rPr>
              <a:t>CPU – 192 Cores</a:t>
            </a:r>
          </a:p>
          <a:p>
            <a:pPr marL="230188" indent="-230188">
              <a:lnSpc>
                <a:spcPts val="2160"/>
              </a:lnSpc>
              <a:spcBef>
                <a:spcPts val="200"/>
              </a:spcBef>
              <a:buClr>
                <a:srgbClr val="007DC3"/>
              </a:buClr>
              <a:buFont typeface="Arial" pitchFamily="34" charset="0"/>
              <a:buChar char="•"/>
              <a:defRPr/>
            </a:pPr>
            <a:r>
              <a:rPr lang="en-US" sz="2000" dirty="0" smtClean="0">
                <a:solidFill>
                  <a:srgbClr val="000000"/>
                </a:solidFill>
              </a:rPr>
              <a:t>CPU  utilization 10%</a:t>
            </a:r>
          </a:p>
          <a:p>
            <a:pPr marL="230188" indent="-230188">
              <a:lnSpc>
                <a:spcPts val="2160"/>
              </a:lnSpc>
              <a:spcBef>
                <a:spcPts val="200"/>
              </a:spcBef>
              <a:buClr>
                <a:srgbClr val="007DC3"/>
              </a:buClr>
              <a:buFont typeface="Arial" pitchFamily="34" charset="0"/>
              <a:buChar char="•"/>
              <a:defRPr/>
            </a:pPr>
            <a:r>
              <a:rPr lang="en-US" sz="2000" dirty="0" smtClean="0">
                <a:solidFill>
                  <a:srgbClr val="000000"/>
                </a:solidFill>
              </a:rPr>
              <a:t>OS – Red Hat Linux / </a:t>
            </a:r>
            <a:r>
              <a:rPr lang="en-US" sz="2000" dirty="0" err="1" smtClean="0">
                <a:solidFill>
                  <a:srgbClr val="000000"/>
                </a:solidFill>
              </a:rPr>
              <a:t>vSphere</a:t>
            </a:r>
            <a:r>
              <a:rPr lang="en-US" sz="2000" baseline="30000" dirty="0" smtClean="0">
                <a:solidFill>
                  <a:srgbClr val="000000"/>
                </a:solidFill>
              </a:rPr>
              <a:t>*</a:t>
            </a:r>
          </a:p>
          <a:p>
            <a:pPr marL="230188" indent="-230188">
              <a:lnSpc>
                <a:spcPts val="2160"/>
              </a:lnSpc>
              <a:spcBef>
                <a:spcPts val="200"/>
              </a:spcBef>
              <a:buClr>
                <a:srgbClr val="007DC3"/>
              </a:buClr>
              <a:buFont typeface="Arial" pitchFamily="34" charset="0"/>
              <a:buChar char="•"/>
              <a:defRPr/>
            </a:pPr>
            <a:r>
              <a:rPr lang="en-US" sz="2000" dirty="0" smtClean="0">
                <a:solidFill>
                  <a:srgbClr val="000000"/>
                </a:solidFill>
              </a:rPr>
              <a:t>Storage – Symmetrix VMAX</a:t>
            </a:r>
            <a:endParaRPr lang="en-US" sz="2000" dirty="0">
              <a:solidFill>
                <a:srgbClr val="000000"/>
              </a:solidFill>
            </a:endParaRPr>
          </a:p>
        </p:txBody>
      </p:sp>
      <p:sp>
        <p:nvSpPr>
          <p:cNvPr id="26" name="Content Placeholder 3"/>
          <p:cNvSpPr txBox="1">
            <a:spLocks/>
          </p:cNvSpPr>
          <p:nvPr/>
        </p:nvSpPr>
        <p:spPr bwMode="gray">
          <a:xfrm>
            <a:off x="1510038" y="1269479"/>
            <a:ext cx="3610972" cy="2481936"/>
          </a:xfrm>
          <a:prstGeom prst="rect">
            <a:avLst/>
          </a:prstGeom>
          <a:noFill/>
        </p:spPr>
        <p:txBody>
          <a:bodyPr lIns="0" tIns="0" rIns="0" bIns="0">
            <a:noAutofit/>
          </a:bodyPr>
          <a:lstStyle/>
          <a:p>
            <a:pPr marL="228600" indent="-228600">
              <a:lnSpc>
                <a:spcPts val="2160"/>
              </a:lnSpc>
              <a:spcBef>
                <a:spcPts val="200"/>
              </a:spcBef>
              <a:buClr>
                <a:srgbClr val="2C95DD"/>
              </a:buClr>
              <a:buFont typeface="Arial" pitchFamily="34" charset="0"/>
              <a:buChar char="•"/>
              <a:defRPr/>
            </a:pPr>
            <a:r>
              <a:rPr lang="en-US" sz="2000" dirty="0" smtClean="0">
                <a:solidFill>
                  <a:srgbClr val="000000"/>
                </a:solidFill>
              </a:rPr>
              <a:t>Sun Fire E25K</a:t>
            </a:r>
          </a:p>
          <a:p>
            <a:pPr marL="228600" indent="-228600">
              <a:lnSpc>
                <a:spcPts val="2160"/>
              </a:lnSpc>
              <a:spcBef>
                <a:spcPts val="200"/>
              </a:spcBef>
              <a:buClr>
                <a:srgbClr val="2C95DD"/>
              </a:buClr>
              <a:buFont typeface="Arial" pitchFamily="34" charset="0"/>
              <a:buChar char="•"/>
              <a:defRPr/>
            </a:pPr>
            <a:r>
              <a:rPr lang="en-US" sz="2000" dirty="0" err="1" smtClean="0">
                <a:solidFill>
                  <a:srgbClr val="000000"/>
                </a:solidFill>
              </a:rPr>
              <a:t>UltraSPARC</a:t>
            </a:r>
            <a:r>
              <a:rPr lang="en-US" sz="2000" dirty="0" smtClean="0">
                <a:solidFill>
                  <a:srgbClr val="000000"/>
                </a:solidFill>
              </a:rPr>
              <a:t>  IV processor</a:t>
            </a:r>
          </a:p>
          <a:p>
            <a:pPr marL="228600" indent="-228600">
              <a:lnSpc>
                <a:spcPts val="2160"/>
              </a:lnSpc>
              <a:spcBef>
                <a:spcPts val="200"/>
              </a:spcBef>
              <a:buClr>
                <a:srgbClr val="2C95DD"/>
              </a:buClr>
              <a:buFont typeface="Arial" pitchFamily="34" charset="0"/>
              <a:buChar char="•"/>
              <a:defRPr/>
            </a:pPr>
            <a:r>
              <a:rPr lang="en-US" sz="2000" dirty="0" smtClean="0">
                <a:solidFill>
                  <a:srgbClr val="000000"/>
                </a:solidFill>
              </a:rPr>
              <a:t>CPU – 224 Cores</a:t>
            </a:r>
          </a:p>
          <a:p>
            <a:pPr marL="228600" indent="-228600">
              <a:lnSpc>
                <a:spcPts val="2160"/>
              </a:lnSpc>
              <a:spcBef>
                <a:spcPts val="200"/>
              </a:spcBef>
              <a:buClr>
                <a:srgbClr val="2C95DD"/>
              </a:buClr>
              <a:buFont typeface="Arial" pitchFamily="34" charset="0"/>
              <a:buChar char="•"/>
              <a:defRPr/>
            </a:pPr>
            <a:r>
              <a:rPr lang="en-US" sz="2000" dirty="0" smtClean="0">
                <a:solidFill>
                  <a:srgbClr val="000000"/>
                </a:solidFill>
              </a:rPr>
              <a:t>CPU  utilization 80%</a:t>
            </a:r>
          </a:p>
          <a:p>
            <a:pPr marL="228600" indent="-228600">
              <a:lnSpc>
                <a:spcPts val="2160"/>
              </a:lnSpc>
              <a:spcBef>
                <a:spcPts val="200"/>
              </a:spcBef>
              <a:buClr>
                <a:srgbClr val="2C95DD"/>
              </a:buClr>
              <a:buFont typeface="Arial" pitchFamily="34" charset="0"/>
              <a:buChar char="•"/>
              <a:defRPr/>
            </a:pPr>
            <a:r>
              <a:rPr lang="en-US" sz="2000" dirty="0" smtClean="0">
                <a:solidFill>
                  <a:srgbClr val="000000"/>
                </a:solidFill>
              </a:rPr>
              <a:t>OS – Solaris 10</a:t>
            </a:r>
          </a:p>
          <a:p>
            <a:pPr marL="228600" indent="-228600">
              <a:lnSpc>
                <a:spcPts val="2160"/>
              </a:lnSpc>
              <a:spcBef>
                <a:spcPts val="200"/>
              </a:spcBef>
              <a:buClr>
                <a:srgbClr val="2C95DD"/>
              </a:buClr>
              <a:buFont typeface="Arial" pitchFamily="34" charset="0"/>
              <a:buChar char="•"/>
              <a:defRPr/>
            </a:pPr>
            <a:r>
              <a:rPr lang="en-US" sz="2000" dirty="0" smtClean="0">
                <a:solidFill>
                  <a:srgbClr val="000000"/>
                </a:solidFill>
              </a:rPr>
              <a:t>Storage – Symmetrix DMX-3</a:t>
            </a:r>
          </a:p>
          <a:p>
            <a:pPr marL="228600" indent="-228600">
              <a:lnSpc>
                <a:spcPts val="2160"/>
              </a:lnSpc>
              <a:spcBef>
                <a:spcPts val="200"/>
              </a:spcBef>
              <a:buClr>
                <a:srgbClr val="2C95DD"/>
              </a:buClr>
              <a:buFont typeface="Arial" pitchFamily="34" charset="0"/>
              <a:buChar char="•"/>
              <a:defRPr/>
            </a:pPr>
            <a:endParaRPr lang="en-US" b="1" dirty="0" smtClean="0">
              <a:solidFill>
                <a:srgbClr val="000000"/>
              </a:solidFill>
            </a:endParaRPr>
          </a:p>
        </p:txBody>
      </p:sp>
      <p:pic>
        <p:nvPicPr>
          <p:cNvPr id="26628" name="Picture 4" descr="http://media.techtarget.com/rms/misc/Cisco_logo.jpg"/>
          <p:cNvPicPr>
            <a:picLocks noChangeAspect="1" noChangeArrowheads="1"/>
          </p:cNvPicPr>
          <p:nvPr/>
        </p:nvPicPr>
        <p:blipFill>
          <a:blip r:embed="rId4" cstate="print"/>
          <a:srcRect r="5509"/>
          <a:stretch>
            <a:fillRect/>
          </a:stretch>
        </p:blipFill>
        <p:spPr bwMode="auto">
          <a:xfrm>
            <a:off x="4726391" y="306463"/>
            <a:ext cx="1004137" cy="862464"/>
          </a:xfrm>
          <a:prstGeom prst="rect">
            <a:avLst/>
          </a:prstGeom>
          <a:noFill/>
        </p:spPr>
      </p:pic>
      <p:sp>
        <p:nvSpPr>
          <p:cNvPr id="28" name="TextBox 27"/>
          <p:cNvSpPr txBox="1"/>
          <p:nvPr/>
        </p:nvSpPr>
        <p:spPr>
          <a:xfrm>
            <a:off x="5652081" y="693607"/>
            <a:ext cx="3134191" cy="369332"/>
          </a:xfrm>
          <a:prstGeom prst="rect">
            <a:avLst/>
          </a:prstGeom>
          <a:noFill/>
        </p:spPr>
        <p:txBody>
          <a:bodyPr wrap="none" rtlCol="0">
            <a:spAutoFit/>
          </a:bodyPr>
          <a:lstStyle/>
          <a:p>
            <a:r>
              <a:rPr lang="en-US" b="1" dirty="0" smtClean="0">
                <a:solidFill>
                  <a:srgbClr val="000000">
                    <a:lumMod val="95000"/>
                    <a:lumOff val="5000"/>
                  </a:srgbClr>
                </a:solidFill>
              </a:rPr>
              <a:t>Unified Computing System</a:t>
            </a:r>
            <a:endParaRPr lang="en-US" b="1" dirty="0">
              <a:solidFill>
                <a:srgbClr val="000000">
                  <a:lumMod val="95000"/>
                  <a:lumOff val="5000"/>
                </a:srgbClr>
              </a:solidFill>
            </a:endParaRPr>
          </a:p>
        </p:txBody>
      </p:sp>
      <p:sp>
        <p:nvSpPr>
          <p:cNvPr id="33" name="Isosceles Triangle 32"/>
          <p:cNvSpPr/>
          <p:nvPr/>
        </p:nvSpPr>
        <p:spPr>
          <a:xfrm rot="5400000">
            <a:off x="3070026" y="4322692"/>
            <a:ext cx="2817769" cy="533400"/>
          </a:xfrm>
          <a:prstGeom prst="triangle">
            <a:avLst/>
          </a:prstGeom>
          <a:gradFill flip="none" rotWithShape="1">
            <a:gsLst>
              <a:gs pos="0">
                <a:schemeClr val="accent1">
                  <a:lumMod val="20000"/>
                  <a:lumOff val="80000"/>
                  <a:shade val="30000"/>
                  <a:satMod val="115000"/>
                </a:schemeClr>
              </a:gs>
              <a:gs pos="50000">
                <a:schemeClr val="accent1">
                  <a:lumMod val="20000"/>
                  <a:lumOff val="80000"/>
                  <a:shade val="67500"/>
                  <a:satMod val="115000"/>
                </a:schemeClr>
              </a:gs>
              <a:gs pos="100000">
                <a:schemeClr val="accent1">
                  <a:lumMod val="20000"/>
                  <a:lumOff val="8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pic>
        <p:nvPicPr>
          <p:cNvPr id="27" name="Picture 8" descr="http://blogs.sun.com/tatkar/resource/Oracle_Sun_joint_logo.bmp"/>
          <p:cNvPicPr>
            <a:picLocks noChangeAspect="1" noChangeArrowheads="1"/>
          </p:cNvPicPr>
          <p:nvPr/>
        </p:nvPicPr>
        <p:blipFill>
          <a:blip r:embed="rId5" cstate="print"/>
          <a:srcRect/>
          <a:stretch>
            <a:fillRect/>
          </a:stretch>
        </p:blipFill>
        <p:spPr bwMode="auto">
          <a:xfrm>
            <a:off x="829064" y="157763"/>
            <a:ext cx="1134888" cy="1028608"/>
          </a:xfrm>
          <a:prstGeom prst="roundRect">
            <a:avLst>
              <a:gd name="adj" fmla="val 8639"/>
            </a:avLst>
          </a:prstGeom>
          <a:noFill/>
          <a:ln>
            <a:noFill/>
          </a:ln>
        </p:spPr>
      </p:pic>
      <p:sp>
        <p:nvSpPr>
          <p:cNvPr id="32" name="TextBox 31"/>
          <p:cNvSpPr txBox="1"/>
          <p:nvPr/>
        </p:nvSpPr>
        <p:spPr>
          <a:xfrm>
            <a:off x="1858718" y="663599"/>
            <a:ext cx="1890261" cy="369332"/>
          </a:xfrm>
          <a:prstGeom prst="rect">
            <a:avLst/>
          </a:prstGeom>
          <a:noFill/>
        </p:spPr>
        <p:txBody>
          <a:bodyPr wrap="none" rtlCol="0">
            <a:spAutoFit/>
          </a:bodyPr>
          <a:lstStyle/>
          <a:p>
            <a:r>
              <a:rPr lang="en-US" b="1" dirty="0" smtClean="0">
                <a:solidFill>
                  <a:srgbClr val="000000">
                    <a:lumMod val="95000"/>
                    <a:lumOff val="5000"/>
                  </a:srgbClr>
                </a:solidFill>
              </a:rPr>
              <a:t>Sun Fire Server</a:t>
            </a:r>
            <a:endParaRPr lang="en-US" b="1" dirty="0">
              <a:solidFill>
                <a:srgbClr val="000000">
                  <a:lumMod val="95000"/>
                  <a:lumOff val="5000"/>
                </a:srgbClr>
              </a:solidFill>
            </a:endParaRPr>
          </a:p>
        </p:txBody>
      </p:sp>
      <p:pic>
        <p:nvPicPr>
          <p:cNvPr id="26626" name="Picture 2" descr="http://blogs.cisco.com/upload/images/UCS.jpg"/>
          <p:cNvPicPr>
            <a:picLocks noChangeAspect="1" noChangeArrowheads="1"/>
          </p:cNvPicPr>
          <p:nvPr/>
        </p:nvPicPr>
        <p:blipFill>
          <a:blip r:embed="rId6" cstate="print"/>
          <a:srcRect l="8944" t="21658" r="8585" b="21171"/>
          <a:stretch>
            <a:fillRect/>
          </a:stretch>
        </p:blipFill>
        <p:spPr bwMode="auto">
          <a:xfrm>
            <a:off x="5681763" y="4201757"/>
            <a:ext cx="1891824" cy="1921327"/>
          </a:xfrm>
          <a:prstGeom prst="rect">
            <a:avLst/>
          </a:prstGeom>
          <a:noFill/>
          <a:effectLst>
            <a:outerShdw blurRad="76200" dist="12700" dir="8100000" sy="-23000" kx="800400" algn="br" rotWithShape="0">
              <a:prstClr val="black">
                <a:alpha val="20000"/>
              </a:prstClr>
            </a:outerShdw>
          </a:effectLst>
        </p:spPr>
      </p:pic>
    </p:spTree>
    <p:extLst>
      <p:ext uri="{BB962C8B-B14F-4D97-AF65-F5344CB8AC3E}">
        <p14:creationId xmlns:p14="http://schemas.microsoft.com/office/powerpoint/2010/main" xmlns="" val="3311102294"/>
      </p:ext>
    </p:extLst>
  </p:cSld>
  <p:clrMapOvr>
    <a:masterClrMapping/>
  </p:clrMapOvr>
  <p:transition>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7" descr="ICON_Cloud_Q308"/>
          <p:cNvPicPr>
            <a:picLocks noChangeAspect="1" noChangeArrowheads="1"/>
          </p:cNvPicPr>
          <p:nvPr/>
        </p:nvPicPr>
        <p:blipFill>
          <a:blip r:embed="rId3" cstate="print"/>
          <a:srcRect/>
          <a:stretch>
            <a:fillRect/>
          </a:stretch>
        </p:blipFill>
        <p:spPr bwMode="auto">
          <a:xfrm>
            <a:off x="2345131" y="897620"/>
            <a:ext cx="4034746" cy="1971087"/>
          </a:xfrm>
          <a:prstGeom prst="rect">
            <a:avLst/>
          </a:prstGeom>
          <a:noFill/>
          <a:ln w="9525">
            <a:noFill/>
            <a:miter lim="800000"/>
            <a:headEnd/>
            <a:tailEnd/>
          </a:ln>
          <a:effectLst>
            <a:outerShdw blurRad="152400" dist="63500" dir="5400000" sx="90000" sy="-19000" rotWithShape="0">
              <a:prstClr val="black">
                <a:alpha val="15000"/>
              </a:prstClr>
            </a:outerShdw>
          </a:effectLst>
        </p:spPr>
      </p:pic>
      <p:pic>
        <p:nvPicPr>
          <p:cNvPr id="4" name="Picture 3" descr="iStock_000006581233XSmall.jpg"/>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a:off x="3351288" y="3327511"/>
            <a:ext cx="2173855" cy="2713812"/>
          </a:xfrm>
          <a:prstGeom prst="rect">
            <a:avLst/>
          </a:prstGeom>
        </p:spPr>
      </p:pic>
      <p:sp>
        <p:nvSpPr>
          <p:cNvPr id="2" name="Title 1"/>
          <p:cNvSpPr>
            <a:spLocks noGrp="1"/>
          </p:cNvSpPr>
          <p:nvPr>
            <p:ph type="title"/>
          </p:nvPr>
        </p:nvSpPr>
        <p:spPr>
          <a:xfrm>
            <a:off x="529892" y="206525"/>
            <a:ext cx="8229600" cy="514350"/>
          </a:xfrm>
        </p:spPr>
        <p:txBody>
          <a:bodyPr/>
          <a:lstStyle/>
          <a:p>
            <a:pPr algn="ctr"/>
            <a:r>
              <a:rPr lang="uk-UA" dirty="0" err="1" smtClean="0"/>
              <a:t>Как</a:t>
            </a:r>
            <a:r>
              <a:rPr lang="uk-UA" dirty="0" smtClean="0"/>
              <a:t> </a:t>
            </a:r>
            <a:r>
              <a:rPr lang="uk-UA" dirty="0" err="1" smtClean="0"/>
              <a:t>обезопасить</a:t>
            </a:r>
            <a:r>
              <a:rPr lang="uk-UA" dirty="0" smtClean="0"/>
              <a:t> </a:t>
            </a:r>
            <a:r>
              <a:rPr lang="uk-UA" dirty="0" err="1" smtClean="0"/>
              <a:t>облако</a:t>
            </a:r>
            <a:r>
              <a:rPr lang="en-US" dirty="0" smtClean="0"/>
              <a:t>?</a:t>
            </a:r>
            <a:endParaRPr lang="en-US" dirty="0"/>
          </a:p>
        </p:txBody>
      </p:sp>
      <p:pic>
        <p:nvPicPr>
          <p:cNvPr id="69" name="Picture 68" descr="VNX-3D.png"/>
          <p:cNvPicPr>
            <a:picLocks noChangeAspect="1"/>
          </p:cNvPicPr>
          <p:nvPr/>
        </p:nvPicPr>
        <p:blipFill>
          <a:blip r:embed="rId5" cstate="print">
            <a:extLst>
              <a:ext uri="{28A0092B-C50C-407E-A947-70E740481C1C}">
                <a14:useLocalDpi xmlns="" xmlns:a14="http://schemas.microsoft.com/office/drawing/2010/main" val="0"/>
              </a:ext>
            </a:extLst>
          </a:blip>
          <a:stretch>
            <a:fillRect/>
          </a:stretch>
        </p:blipFill>
        <p:spPr>
          <a:xfrm>
            <a:off x="1488371" y="3173185"/>
            <a:ext cx="2075662" cy="3022808"/>
          </a:xfrm>
          <a:prstGeom prst="rect">
            <a:avLst/>
          </a:prstGeom>
        </p:spPr>
      </p:pic>
      <p:sp>
        <p:nvSpPr>
          <p:cNvPr id="70" name="Trapezoid 69"/>
          <p:cNvSpPr/>
          <p:nvPr/>
        </p:nvSpPr>
        <p:spPr bwMode="gray">
          <a:xfrm rot="10800000">
            <a:off x="1947733" y="3124867"/>
            <a:ext cx="1140068" cy="584201"/>
          </a:xfrm>
          <a:prstGeom prst="trapezoid">
            <a:avLst>
              <a:gd name="adj" fmla="val 59447"/>
            </a:avLst>
          </a:prstGeom>
          <a:gradFill flip="none" rotWithShape="1">
            <a:gsLst>
              <a:gs pos="0">
                <a:schemeClr val="tx2">
                  <a:lumMod val="40000"/>
                  <a:lumOff val="60000"/>
                </a:schemeClr>
              </a:gs>
              <a:gs pos="100000">
                <a:schemeClr val="bg1"/>
              </a:gs>
            </a:gsLst>
            <a:lin ang="5400000" scaled="1"/>
            <a:tileRect/>
          </a:gradFill>
          <a:ln w="12700" cap="flat" cmpd="sng" algn="ctr">
            <a:noFill/>
            <a:prstDash val="solid"/>
            <a:round/>
            <a:headEnd type="none" w="med" len="med"/>
            <a:tailEnd type="none" w="med" len="med"/>
          </a:ln>
          <a:effectLst/>
        </p:spPr>
        <p:txBody>
          <a:bodyPr vert="horz" wrap="square" lIns="0" tIns="0" rIns="0" bIns="0" numCol="1" rtlCol="0" anchor="t" anchorCtr="0" compatLnSpc="1">
            <a:prstTxWarp prst="textNoShape">
              <a:avLst/>
            </a:prstTxWarp>
            <a:noAutofit/>
          </a:bodyPr>
          <a:lstStyle/>
          <a:p>
            <a:pPr marL="0" marR="0" indent="0" algn="l" defTabSz="914400" rtl="0" eaLnBrk="1" fontAlgn="base" latinLnBrk="0" hangingPunct="1">
              <a:lnSpc>
                <a:spcPct val="90000"/>
              </a:lnSpc>
              <a:spcBef>
                <a:spcPct val="35000"/>
              </a:spcBef>
              <a:spcAft>
                <a:spcPct val="0"/>
              </a:spcAft>
              <a:buClr>
                <a:srgbClr val="A1C9E6"/>
              </a:buClr>
              <a:buSzPct val="75000"/>
              <a:buFont typeface="Wingdings" pitchFamily="2" charset="2"/>
              <a:buChar char="n"/>
              <a:tabLst/>
            </a:pPr>
            <a:endParaRPr kumimoji="0" lang="en-US" sz="2000" b="0" i="0" u="none" strike="noStrike" cap="none" normalizeH="0" baseline="0" dirty="0" smtClean="0">
              <a:ln>
                <a:noFill/>
              </a:ln>
              <a:solidFill>
                <a:schemeClr val="bg2"/>
              </a:solidFill>
              <a:effectLst/>
              <a:latin typeface="MetaNormalLF-Roman" pitchFamily="34" charset="0"/>
            </a:endParaRPr>
          </a:p>
        </p:txBody>
      </p:sp>
      <p:pic>
        <p:nvPicPr>
          <p:cNvPr id="71" name="Picture 5" descr="C:\Users\testuser\AppData\Local\Temp\VMwareDnD\3b7e691f\DGRM_Server_VMs_detail_6_VMware_Q408_Comm.png"/>
          <p:cNvPicPr>
            <a:picLocks noChangeAspect="1" noChangeArrowheads="1"/>
          </p:cNvPicPr>
          <p:nvPr/>
        </p:nvPicPr>
        <p:blipFill>
          <a:blip r:embed="rId6" cstate="print"/>
          <a:srcRect/>
          <a:stretch>
            <a:fillRect/>
          </a:stretch>
        </p:blipFill>
        <p:spPr bwMode="auto">
          <a:xfrm>
            <a:off x="1331960" y="958284"/>
            <a:ext cx="2367459" cy="2527777"/>
          </a:xfrm>
          <a:prstGeom prst="rect">
            <a:avLst/>
          </a:prstGeom>
          <a:noFill/>
        </p:spPr>
      </p:pic>
      <p:pic>
        <p:nvPicPr>
          <p:cNvPr id="75" name="Picture 74" descr="lock.png"/>
          <p:cNvPicPr>
            <a:picLocks noChangeAspect="1"/>
          </p:cNvPicPr>
          <p:nvPr/>
        </p:nvPicPr>
        <p:blipFill>
          <a:blip r:embed="rId7" cstate="print">
            <a:extLst>
              <a:ext uri="{28A0092B-C50C-407E-A947-70E740481C1C}">
                <a14:useLocalDpi xmlns="" xmlns:a14="http://schemas.microsoft.com/office/drawing/2010/main" val="0"/>
              </a:ext>
            </a:extLst>
          </a:blip>
          <a:srcRect/>
          <a:stretch>
            <a:fillRect/>
          </a:stretch>
        </p:blipFill>
        <p:spPr bwMode="gray">
          <a:xfrm>
            <a:off x="1965788" y="1943502"/>
            <a:ext cx="898525" cy="14208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77" name="Picture 76"/>
          <p:cNvPicPr>
            <a:picLocks noChangeAspect="1"/>
          </p:cNvPicPr>
          <p:nvPr/>
        </p:nvPicPr>
        <p:blipFill>
          <a:blip r:embed="rId8" cstate="print"/>
          <a:stretch>
            <a:fillRect/>
          </a:stretch>
        </p:blipFill>
        <p:spPr>
          <a:xfrm rot="192712">
            <a:off x="2133657" y="2822520"/>
            <a:ext cx="447150" cy="237067"/>
          </a:xfrm>
          <a:prstGeom prst="rect">
            <a:avLst/>
          </a:prstGeom>
        </p:spPr>
      </p:pic>
      <p:pic>
        <p:nvPicPr>
          <p:cNvPr id="3" name="Picture 2" descr="iStock_000013811360XSmall.jpg"/>
          <p:cNvPicPr>
            <a:picLocks noChangeAspect="1"/>
          </p:cNvPicPr>
          <p:nvPr/>
        </p:nvPicPr>
        <p:blipFill>
          <a:blip r:embed="rId9" cstate="print">
            <a:extLst>
              <a:ext uri="{28A0092B-C50C-407E-A947-70E740481C1C}">
                <a14:useLocalDpi xmlns="" xmlns:a14="http://schemas.microsoft.com/office/drawing/2010/main" val="0"/>
              </a:ext>
            </a:extLst>
          </a:blip>
          <a:stretch>
            <a:fillRect/>
          </a:stretch>
        </p:blipFill>
        <p:spPr>
          <a:xfrm>
            <a:off x="6816312" y="2898584"/>
            <a:ext cx="2297928" cy="2868703"/>
          </a:xfrm>
          <a:prstGeom prst="rect">
            <a:avLst/>
          </a:prstGeom>
        </p:spPr>
      </p:pic>
      <p:pic>
        <p:nvPicPr>
          <p:cNvPr id="5" name="Picture 4"/>
          <p:cNvPicPr>
            <a:picLocks noChangeAspect="1"/>
          </p:cNvPicPr>
          <p:nvPr/>
        </p:nvPicPr>
        <p:blipFill>
          <a:blip r:embed="rId10" cstate="print"/>
          <a:stretch>
            <a:fillRect/>
          </a:stretch>
        </p:blipFill>
        <p:spPr>
          <a:xfrm>
            <a:off x="7785283" y="4734489"/>
            <a:ext cx="842667" cy="828906"/>
          </a:xfrm>
          <a:prstGeom prst="rect">
            <a:avLst/>
          </a:prstGeom>
        </p:spPr>
      </p:pic>
      <p:pic>
        <p:nvPicPr>
          <p:cNvPr id="79" name="Picture 78"/>
          <p:cNvPicPr>
            <a:picLocks noChangeAspect="1"/>
          </p:cNvPicPr>
          <p:nvPr/>
        </p:nvPicPr>
        <p:blipFill>
          <a:blip r:embed="rId11" cstate="print"/>
          <a:stretch>
            <a:fillRect/>
          </a:stretch>
        </p:blipFill>
        <p:spPr>
          <a:xfrm rot="20797305">
            <a:off x="7784232" y="3900607"/>
            <a:ext cx="381119" cy="202059"/>
          </a:xfrm>
          <a:prstGeom prst="rect">
            <a:avLst/>
          </a:prstGeom>
        </p:spPr>
      </p:pic>
      <p:pic>
        <p:nvPicPr>
          <p:cNvPr id="80" name="Picture 79"/>
          <p:cNvPicPr>
            <a:picLocks noChangeAspect="1"/>
          </p:cNvPicPr>
          <p:nvPr/>
        </p:nvPicPr>
        <p:blipFill>
          <a:blip r:embed="rId12" cstate="print"/>
          <a:stretch>
            <a:fillRect/>
          </a:stretch>
        </p:blipFill>
        <p:spPr>
          <a:xfrm rot="19769524">
            <a:off x="4327995" y="4374961"/>
            <a:ext cx="370658" cy="196513"/>
          </a:xfrm>
          <a:prstGeom prst="rect">
            <a:avLst/>
          </a:prstGeom>
        </p:spPr>
      </p:pic>
      <p:pic>
        <p:nvPicPr>
          <p:cNvPr id="72" name="Picture 71" descr="VNX-3D.png"/>
          <p:cNvPicPr>
            <a:picLocks noChangeAspect="1"/>
          </p:cNvPicPr>
          <p:nvPr/>
        </p:nvPicPr>
        <p:blipFill>
          <a:blip r:embed="rId5" cstate="print">
            <a:extLst>
              <a:ext uri="{28A0092B-C50C-407E-A947-70E740481C1C}">
                <a14:useLocalDpi xmlns="" xmlns:a14="http://schemas.microsoft.com/office/drawing/2010/main" val="0"/>
              </a:ext>
            </a:extLst>
          </a:blip>
          <a:stretch>
            <a:fillRect/>
          </a:stretch>
        </p:blipFill>
        <p:spPr>
          <a:xfrm>
            <a:off x="5120045" y="3180235"/>
            <a:ext cx="2075662" cy="3022808"/>
          </a:xfrm>
          <a:prstGeom prst="rect">
            <a:avLst/>
          </a:prstGeom>
        </p:spPr>
      </p:pic>
      <p:sp>
        <p:nvSpPr>
          <p:cNvPr id="73" name="Trapezoid 72"/>
          <p:cNvSpPr/>
          <p:nvPr/>
        </p:nvSpPr>
        <p:spPr bwMode="gray">
          <a:xfrm rot="10800000">
            <a:off x="5579407" y="3161799"/>
            <a:ext cx="1140068" cy="584201"/>
          </a:xfrm>
          <a:prstGeom prst="trapezoid">
            <a:avLst>
              <a:gd name="adj" fmla="val 59447"/>
            </a:avLst>
          </a:prstGeom>
          <a:gradFill flip="none" rotWithShape="1">
            <a:gsLst>
              <a:gs pos="0">
                <a:schemeClr val="tx2">
                  <a:lumMod val="40000"/>
                  <a:lumOff val="60000"/>
                </a:schemeClr>
              </a:gs>
              <a:gs pos="100000">
                <a:schemeClr val="bg1"/>
              </a:gs>
            </a:gsLst>
            <a:lin ang="5400000" scaled="1"/>
            <a:tileRect/>
          </a:gradFill>
          <a:ln w="12700" cap="flat" cmpd="sng" algn="ctr">
            <a:noFill/>
            <a:prstDash val="solid"/>
            <a:round/>
            <a:headEnd type="none" w="med" len="med"/>
            <a:tailEnd type="none" w="med" len="med"/>
          </a:ln>
          <a:effectLst/>
        </p:spPr>
        <p:txBody>
          <a:bodyPr vert="horz" wrap="square" lIns="0" tIns="0" rIns="0" bIns="0" numCol="1" rtlCol="0" anchor="t" anchorCtr="0" compatLnSpc="1">
            <a:prstTxWarp prst="textNoShape">
              <a:avLst/>
            </a:prstTxWarp>
            <a:noAutofit/>
          </a:bodyPr>
          <a:lstStyle/>
          <a:p>
            <a:pPr marL="0" marR="0" indent="0" algn="l" defTabSz="914400" rtl="0" eaLnBrk="1" fontAlgn="base" latinLnBrk="0" hangingPunct="1">
              <a:lnSpc>
                <a:spcPct val="90000"/>
              </a:lnSpc>
              <a:spcBef>
                <a:spcPct val="35000"/>
              </a:spcBef>
              <a:spcAft>
                <a:spcPct val="0"/>
              </a:spcAft>
              <a:buClr>
                <a:srgbClr val="A1C9E6"/>
              </a:buClr>
              <a:buSzPct val="75000"/>
              <a:buFont typeface="Wingdings" pitchFamily="2" charset="2"/>
              <a:buChar char="n"/>
              <a:tabLst/>
            </a:pPr>
            <a:endParaRPr kumimoji="0" lang="en-US" sz="2000" b="0" i="0" u="none" strike="noStrike" cap="none" normalizeH="0" baseline="0" dirty="0" smtClean="0">
              <a:ln>
                <a:noFill/>
              </a:ln>
              <a:solidFill>
                <a:schemeClr val="bg2"/>
              </a:solidFill>
              <a:effectLst/>
              <a:latin typeface="MetaNormalLF-Roman" pitchFamily="34" charset="0"/>
            </a:endParaRPr>
          </a:p>
        </p:txBody>
      </p:sp>
      <p:pic>
        <p:nvPicPr>
          <p:cNvPr id="74" name="Picture 5" descr="C:\Users\testuser\AppData\Local\Temp\VMwareDnD\3b7e691f\DGRM_Server_VMs_detail_6_VMware_Q408_Comm.png"/>
          <p:cNvPicPr>
            <a:picLocks noChangeAspect="1" noChangeArrowheads="1"/>
          </p:cNvPicPr>
          <p:nvPr/>
        </p:nvPicPr>
        <p:blipFill>
          <a:blip r:embed="rId6" cstate="print"/>
          <a:srcRect/>
          <a:stretch>
            <a:fillRect/>
          </a:stretch>
        </p:blipFill>
        <p:spPr bwMode="auto">
          <a:xfrm>
            <a:off x="4963634" y="995216"/>
            <a:ext cx="2367459" cy="2527777"/>
          </a:xfrm>
          <a:prstGeom prst="rect">
            <a:avLst/>
          </a:prstGeom>
          <a:noFill/>
        </p:spPr>
      </p:pic>
      <p:pic>
        <p:nvPicPr>
          <p:cNvPr id="76" name="Picture 75" descr="lock.png"/>
          <p:cNvPicPr>
            <a:picLocks noChangeAspect="1"/>
          </p:cNvPicPr>
          <p:nvPr/>
        </p:nvPicPr>
        <p:blipFill>
          <a:blip r:embed="rId7" cstate="print">
            <a:extLst>
              <a:ext uri="{28A0092B-C50C-407E-A947-70E740481C1C}">
                <a14:useLocalDpi xmlns="" xmlns:a14="http://schemas.microsoft.com/office/drawing/2010/main" val="0"/>
              </a:ext>
            </a:extLst>
          </a:blip>
          <a:srcRect/>
          <a:stretch>
            <a:fillRect/>
          </a:stretch>
        </p:blipFill>
        <p:spPr bwMode="gray">
          <a:xfrm>
            <a:off x="5690063" y="1968902"/>
            <a:ext cx="898525" cy="14208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78" name="Picture 77"/>
          <p:cNvPicPr>
            <a:picLocks noChangeAspect="1"/>
          </p:cNvPicPr>
          <p:nvPr/>
        </p:nvPicPr>
        <p:blipFill>
          <a:blip r:embed="rId8" cstate="print"/>
          <a:stretch>
            <a:fillRect/>
          </a:stretch>
        </p:blipFill>
        <p:spPr>
          <a:xfrm rot="188376">
            <a:off x="5858445" y="2832045"/>
            <a:ext cx="447150" cy="237067"/>
          </a:xfrm>
          <a:prstGeom prst="rect">
            <a:avLst/>
          </a:prstGeom>
        </p:spPr>
      </p:pic>
    </p:spTree>
    <p:extLst>
      <p:ext uri="{BB962C8B-B14F-4D97-AF65-F5344CB8AC3E}">
        <p14:creationId xmlns="" xmlns:p14="http://schemas.microsoft.com/office/powerpoint/2010/main" val="2945169046"/>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5"/>
                                        </p:tgtEl>
                                        <p:attrNameLst>
                                          <p:attrName>style.visibility</p:attrName>
                                        </p:attrNameLst>
                                      </p:cBhvr>
                                      <p:to>
                                        <p:strVal val="visible"/>
                                      </p:to>
                                    </p:set>
                                    <p:animEffect transition="in" filter="fade">
                                      <p:cBhvr>
                                        <p:cTn id="7" dur="1000"/>
                                        <p:tgtEl>
                                          <p:spTgt spid="75"/>
                                        </p:tgtEl>
                                      </p:cBhvr>
                                    </p:animEffect>
                                  </p:childTnLst>
                                </p:cTn>
                              </p:par>
                              <p:par>
                                <p:cTn id="8" presetID="10" presetClass="entr" presetSubtype="0" fill="hold" nodeType="withEffect">
                                  <p:stCondLst>
                                    <p:cond delay="0"/>
                                  </p:stCondLst>
                                  <p:childTnLst>
                                    <p:set>
                                      <p:cBhvr>
                                        <p:cTn id="9" dur="1" fill="hold">
                                          <p:stCondLst>
                                            <p:cond delay="0"/>
                                          </p:stCondLst>
                                        </p:cTn>
                                        <p:tgtEl>
                                          <p:spTgt spid="77"/>
                                        </p:tgtEl>
                                        <p:attrNameLst>
                                          <p:attrName>style.visibility</p:attrName>
                                        </p:attrNameLst>
                                      </p:cBhvr>
                                      <p:to>
                                        <p:strVal val="visible"/>
                                      </p:to>
                                    </p:set>
                                    <p:animEffect transition="in" filter="fade">
                                      <p:cBhvr>
                                        <p:cTn id="10" dur="500"/>
                                        <p:tgtEl>
                                          <p:spTgt spid="77"/>
                                        </p:tgtEl>
                                      </p:cBhvr>
                                    </p:animEffect>
                                  </p:childTnLst>
                                </p:cTn>
                              </p:par>
                              <p:par>
                                <p:cTn id="11" presetID="10" presetClass="entr" presetSubtype="0" fill="hold" nodeType="withEffect">
                                  <p:stCondLst>
                                    <p:cond delay="0"/>
                                  </p:stCondLst>
                                  <p:childTnLst>
                                    <p:set>
                                      <p:cBhvr>
                                        <p:cTn id="12" dur="1" fill="hold">
                                          <p:stCondLst>
                                            <p:cond delay="0"/>
                                          </p:stCondLst>
                                        </p:cTn>
                                        <p:tgtEl>
                                          <p:spTgt spid="76"/>
                                        </p:tgtEl>
                                        <p:attrNameLst>
                                          <p:attrName>style.visibility</p:attrName>
                                        </p:attrNameLst>
                                      </p:cBhvr>
                                      <p:to>
                                        <p:strVal val="visible"/>
                                      </p:to>
                                    </p:set>
                                    <p:animEffect transition="in" filter="fade">
                                      <p:cBhvr>
                                        <p:cTn id="13" dur="1000"/>
                                        <p:tgtEl>
                                          <p:spTgt spid="76"/>
                                        </p:tgtEl>
                                      </p:cBhvr>
                                    </p:animEffect>
                                  </p:childTnLst>
                                </p:cTn>
                              </p:par>
                              <p:par>
                                <p:cTn id="14" presetID="10" presetClass="entr" presetSubtype="0" fill="hold" nodeType="withEffect">
                                  <p:stCondLst>
                                    <p:cond delay="0"/>
                                  </p:stCondLst>
                                  <p:childTnLst>
                                    <p:set>
                                      <p:cBhvr>
                                        <p:cTn id="15" dur="1" fill="hold">
                                          <p:stCondLst>
                                            <p:cond delay="0"/>
                                          </p:stCondLst>
                                        </p:cTn>
                                        <p:tgtEl>
                                          <p:spTgt spid="78"/>
                                        </p:tgtEl>
                                        <p:attrNameLst>
                                          <p:attrName>style.visibility</p:attrName>
                                        </p:attrNameLst>
                                      </p:cBhvr>
                                      <p:to>
                                        <p:strVal val="visible"/>
                                      </p:to>
                                    </p:set>
                                    <p:animEffect transition="in" filter="fade">
                                      <p:cBhvr>
                                        <p:cTn id="16" dur="500"/>
                                        <p:tgtEl>
                                          <p:spTgt spid="78"/>
                                        </p:tgtEl>
                                      </p:cBhvr>
                                    </p:animEffect>
                                  </p:childTnLst>
                                </p:cTn>
                              </p:par>
                              <p:par>
                                <p:cTn id="17" presetID="10" presetClass="entr" presetSubtype="0" fill="hold" nodeType="withEffect">
                                  <p:stCondLst>
                                    <p:cond delay="0"/>
                                  </p:stCondLst>
                                  <p:childTnLst>
                                    <p:set>
                                      <p:cBhvr>
                                        <p:cTn id="18" dur="1" fill="hold">
                                          <p:stCondLst>
                                            <p:cond delay="0"/>
                                          </p:stCondLst>
                                        </p:cTn>
                                        <p:tgtEl>
                                          <p:spTgt spid="80"/>
                                        </p:tgtEl>
                                        <p:attrNameLst>
                                          <p:attrName>style.visibility</p:attrName>
                                        </p:attrNameLst>
                                      </p:cBhvr>
                                      <p:to>
                                        <p:strVal val="visible"/>
                                      </p:to>
                                    </p:set>
                                    <p:animEffect transition="in" filter="fade">
                                      <p:cBhvr>
                                        <p:cTn id="19" dur="500"/>
                                        <p:tgtEl>
                                          <p:spTgt spid="80"/>
                                        </p:tgtEl>
                                      </p:cBhvr>
                                    </p:animEffect>
                                  </p:childTnLst>
                                </p:cTn>
                              </p:par>
                              <p:par>
                                <p:cTn id="20" presetID="10" presetClass="entr" presetSubtype="0" fill="hold" nodeType="withEffect">
                                  <p:stCondLst>
                                    <p:cond delay="0"/>
                                  </p:stCondLst>
                                  <p:childTnLst>
                                    <p:set>
                                      <p:cBhvr>
                                        <p:cTn id="21" dur="1" fill="hold">
                                          <p:stCondLst>
                                            <p:cond delay="0"/>
                                          </p:stCondLst>
                                        </p:cTn>
                                        <p:tgtEl>
                                          <p:spTgt spid="79"/>
                                        </p:tgtEl>
                                        <p:attrNameLst>
                                          <p:attrName>style.visibility</p:attrName>
                                        </p:attrNameLst>
                                      </p:cBhvr>
                                      <p:to>
                                        <p:strVal val="visible"/>
                                      </p:to>
                                    </p:set>
                                    <p:animEffect transition="in" filter="fade">
                                      <p:cBhvr>
                                        <p:cTn id="22" dur="500"/>
                                        <p:tgtEl>
                                          <p:spTgt spid="79"/>
                                        </p:tgtEl>
                                      </p:cBhvr>
                                    </p:animEffect>
                                  </p:childTnLst>
                                </p:cTn>
                              </p:par>
                              <p:par>
                                <p:cTn id="23" presetID="10" presetClass="entr" presetSubtype="0"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Rectangle 21"/>
          <p:cNvSpPr>
            <a:spLocks noChangeArrowheads="1"/>
          </p:cNvSpPr>
          <p:nvPr/>
        </p:nvSpPr>
        <p:spPr bwMode="gray">
          <a:xfrm>
            <a:off x="0" y="1948488"/>
            <a:ext cx="9144000" cy="3433762"/>
          </a:xfrm>
          <a:prstGeom prst="rect">
            <a:avLst/>
          </a:prstGeom>
          <a:gradFill rotWithShape="1">
            <a:gsLst>
              <a:gs pos="0">
                <a:schemeClr val="accent1">
                  <a:gamma/>
                  <a:tint val="0"/>
                  <a:invGamma/>
                </a:schemeClr>
              </a:gs>
              <a:gs pos="50000">
                <a:srgbClr val="C5D0D5"/>
              </a:gs>
              <a:gs pos="100000">
                <a:schemeClr val="accent1">
                  <a:gamma/>
                  <a:tint val="0"/>
                  <a:invGamma/>
                </a:schemeClr>
              </a:gs>
            </a:gsLst>
            <a:lin ang="5400000" scaled="1"/>
          </a:gradFill>
          <a:ln w="9525">
            <a:noFill/>
            <a:miter lim="800000"/>
            <a:headEnd/>
            <a:tailEnd/>
          </a:ln>
          <a:effectLst/>
        </p:spPr>
        <p:txBody>
          <a:bodyPr wrap="none" lIns="91432" tIns="45716" rIns="91432" bIns="45716" anchor="ctr"/>
          <a:lstStyle/>
          <a:p>
            <a:pPr algn="ctr" eaLnBrk="0" hangingPunct="0">
              <a:defRPr/>
            </a:pPr>
            <a:endParaRPr lang="en-US">
              <a:cs typeface="+mn-cs"/>
            </a:endParaRPr>
          </a:p>
        </p:txBody>
      </p:sp>
      <p:grpSp>
        <p:nvGrpSpPr>
          <p:cNvPr id="2" name="Group 68"/>
          <p:cNvGrpSpPr>
            <a:grpSpLocks/>
          </p:cNvGrpSpPr>
          <p:nvPr/>
        </p:nvGrpSpPr>
        <p:grpSpPr bwMode="auto">
          <a:xfrm>
            <a:off x="954088" y="1308726"/>
            <a:ext cx="7504112" cy="3814763"/>
            <a:chOff x="809769" y="2564300"/>
            <a:chExt cx="7504425" cy="3815269"/>
          </a:xfrm>
        </p:grpSpPr>
        <p:sp>
          <p:nvSpPr>
            <p:cNvPr id="56339" name="Parallelogram 117"/>
            <p:cNvSpPr>
              <a:spLocks noChangeArrowheads="1"/>
            </p:cNvSpPr>
            <p:nvPr/>
          </p:nvSpPr>
          <p:spPr bwMode="gray">
            <a:xfrm rot="1080470">
              <a:off x="3591058" y="4645857"/>
              <a:ext cx="2372386" cy="400416"/>
            </a:xfrm>
            <a:prstGeom prst="parallelogram">
              <a:avLst>
                <a:gd name="adj" fmla="val 138163"/>
              </a:avLst>
            </a:prstGeom>
            <a:solidFill>
              <a:schemeClr val="accent1">
                <a:alpha val="56862"/>
              </a:schemeClr>
            </a:solidFill>
            <a:ln w="9525" algn="ctr">
              <a:noFill/>
              <a:miter lim="800000"/>
              <a:headEnd/>
              <a:tailEnd/>
            </a:ln>
          </p:spPr>
          <p:txBody>
            <a:bodyPr wrap="none"/>
            <a:lstStyle/>
            <a:p>
              <a:pPr algn="ctr" eaLnBrk="0" hangingPunct="0"/>
              <a:endParaRPr lang="en-US"/>
            </a:p>
          </p:txBody>
        </p:sp>
        <p:cxnSp>
          <p:nvCxnSpPr>
            <p:cNvPr id="56340" name="Straight Connector 118"/>
            <p:cNvCxnSpPr>
              <a:cxnSpLocks noChangeShapeType="1"/>
            </p:cNvCxnSpPr>
            <p:nvPr/>
          </p:nvCxnSpPr>
          <p:spPr bwMode="gray">
            <a:xfrm>
              <a:off x="5264294" y="5000743"/>
              <a:ext cx="1703430" cy="559156"/>
            </a:xfrm>
            <a:prstGeom prst="line">
              <a:avLst/>
            </a:prstGeom>
            <a:noFill/>
            <a:ln w="38100" algn="ctr">
              <a:solidFill>
                <a:schemeClr val="accent1"/>
              </a:solidFill>
              <a:miter lim="800000"/>
              <a:headEnd/>
              <a:tailEnd/>
            </a:ln>
          </p:spPr>
        </p:cxnSp>
        <p:cxnSp>
          <p:nvCxnSpPr>
            <p:cNvPr id="56341" name="Straight Connector 119"/>
            <p:cNvCxnSpPr>
              <a:cxnSpLocks noChangeShapeType="1"/>
              <a:endCxn id="56362" idx="1"/>
            </p:cNvCxnSpPr>
            <p:nvPr/>
          </p:nvCxnSpPr>
          <p:spPr bwMode="gray">
            <a:xfrm rot="10800000" flipV="1">
              <a:off x="2458700" y="5688914"/>
              <a:ext cx="664014" cy="339593"/>
            </a:xfrm>
            <a:prstGeom prst="line">
              <a:avLst/>
            </a:prstGeom>
            <a:noFill/>
            <a:ln w="38100" algn="ctr">
              <a:solidFill>
                <a:schemeClr val="accent1"/>
              </a:solidFill>
              <a:miter lim="800000"/>
              <a:headEnd/>
              <a:tailEnd/>
            </a:ln>
          </p:spPr>
        </p:cxnSp>
        <p:cxnSp>
          <p:nvCxnSpPr>
            <p:cNvPr id="56342" name="Straight Connector 120"/>
            <p:cNvCxnSpPr>
              <a:cxnSpLocks noChangeShapeType="1"/>
            </p:cNvCxnSpPr>
            <p:nvPr/>
          </p:nvCxnSpPr>
          <p:spPr bwMode="gray">
            <a:xfrm rot="10800000" flipV="1">
              <a:off x="1109509" y="5288184"/>
              <a:ext cx="752366" cy="265783"/>
            </a:xfrm>
            <a:prstGeom prst="line">
              <a:avLst/>
            </a:prstGeom>
            <a:noFill/>
            <a:ln w="38100" algn="ctr">
              <a:solidFill>
                <a:schemeClr val="accent1"/>
              </a:solidFill>
              <a:prstDash val="sysDot"/>
              <a:miter lim="800000"/>
              <a:headEnd/>
              <a:tailEnd/>
            </a:ln>
          </p:spPr>
        </p:cxnSp>
        <p:sp>
          <p:nvSpPr>
            <p:cNvPr id="56343" name="Parallelogram 121"/>
            <p:cNvSpPr>
              <a:spLocks noChangeArrowheads="1"/>
            </p:cNvSpPr>
            <p:nvPr/>
          </p:nvSpPr>
          <p:spPr bwMode="gray">
            <a:xfrm rot="1080470">
              <a:off x="2554731" y="5109192"/>
              <a:ext cx="1560896" cy="400416"/>
            </a:xfrm>
            <a:prstGeom prst="parallelogram">
              <a:avLst>
                <a:gd name="adj" fmla="val 138169"/>
              </a:avLst>
            </a:prstGeom>
            <a:solidFill>
              <a:schemeClr val="accent1">
                <a:alpha val="56862"/>
              </a:schemeClr>
            </a:solidFill>
            <a:ln w="9525" algn="ctr">
              <a:noFill/>
              <a:miter lim="800000"/>
              <a:headEnd/>
              <a:tailEnd/>
            </a:ln>
          </p:spPr>
          <p:txBody>
            <a:bodyPr wrap="none"/>
            <a:lstStyle/>
            <a:p>
              <a:pPr algn="ctr" eaLnBrk="0" hangingPunct="0"/>
              <a:endParaRPr lang="en-US"/>
            </a:p>
          </p:txBody>
        </p:sp>
        <p:cxnSp>
          <p:nvCxnSpPr>
            <p:cNvPr id="56344" name="Straight Connector 122"/>
            <p:cNvCxnSpPr>
              <a:cxnSpLocks noChangeShapeType="1"/>
            </p:cNvCxnSpPr>
            <p:nvPr/>
          </p:nvCxnSpPr>
          <p:spPr bwMode="gray">
            <a:xfrm>
              <a:off x="1849539" y="5282009"/>
              <a:ext cx="1703430" cy="559156"/>
            </a:xfrm>
            <a:prstGeom prst="line">
              <a:avLst/>
            </a:prstGeom>
            <a:noFill/>
            <a:ln w="38100" algn="ctr">
              <a:solidFill>
                <a:schemeClr val="accent1"/>
              </a:solidFill>
              <a:miter lim="800000"/>
              <a:headEnd/>
              <a:tailEnd/>
            </a:ln>
          </p:spPr>
        </p:cxnSp>
        <p:cxnSp>
          <p:nvCxnSpPr>
            <p:cNvPr id="56345" name="Straight Connector 123"/>
            <p:cNvCxnSpPr>
              <a:cxnSpLocks noChangeShapeType="1"/>
            </p:cNvCxnSpPr>
            <p:nvPr/>
          </p:nvCxnSpPr>
          <p:spPr bwMode="gray">
            <a:xfrm rot="10800000" flipV="1">
              <a:off x="1847994" y="4796215"/>
              <a:ext cx="3034630" cy="1032249"/>
            </a:xfrm>
            <a:prstGeom prst="line">
              <a:avLst/>
            </a:prstGeom>
            <a:noFill/>
            <a:ln w="38100" algn="ctr">
              <a:solidFill>
                <a:schemeClr val="accent1"/>
              </a:solidFill>
              <a:miter lim="800000"/>
              <a:headEnd/>
              <a:tailEnd/>
            </a:ln>
          </p:spPr>
        </p:cxnSp>
        <p:cxnSp>
          <p:nvCxnSpPr>
            <p:cNvPr id="56346" name="Straight Connector 124"/>
            <p:cNvCxnSpPr>
              <a:cxnSpLocks noChangeShapeType="1"/>
            </p:cNvCxnSpPr>
            <p:nvPr/>
          </p:nvCxnSpPr>
          <p:spPr bwMode="gray">
            <a:xfrm rot="10800000" flipV="1">
              <a:off x="5264294" y="4658128"/>
              <a:ext cx="752366" cy="265783"/>
            </a:xfrm>
            <a:prstGeom prst="line">
              <a:avLst/>
            </a:prstGeom>
            <a:noFill/>
            <a:ln w="38100" algn="ctr">
              <a:solidFill>
                <a:schemeClr val="accent1"/>
              </a:solidFill>
              <a:miter lim="800000"/>
              <a:headEnd/>
              <a:tailEnd/>
            </a:ln>
          </p:spPr>
        </p:cxnSp>
        <p:sp>
          <p:nvSpPr>
            <p:cNvPr id="126" name="TextBox 125"/>
            <p:cNvSpPr txBox="1"/>
            <p:nvPr/>
          </p:nvSpPr>
          <p:spPr bwMode="gray">
            <a:xfrm>
              <a:off x="1151095" y="6103307"/>
              <a:ext cx="1166862" cy="276262"/>
            </a:xfrm>
            <a:prstGeom prst="rect">
              <a:avLst/>
            </a:prstGeom>
            <a:noFill/>
          </p:spPr>
          <p:txBody>
            <a:bodyPr>
              <a:spAutoFit/>
            </a:bodyPr>
            <a:lstStyle/>
            <a:p>
              <a:pPr algn="ctr" eaLnBrk="0" hangingPunct="0">
                <a:defRPr/>
              </a:pPr>
              <a:r>
                <a:rPr lang="en-US" sz="1200" dirty="0">
                  <a:solidFill>
                    <a:schemeClr val="accent1">
                      <a:lumMod val="75000"/>
                    </a:schemeClr>
                  </a:solidFill>
                </a:rPr>
                <a:t>Clients</a:t>
              </a:r>
            </a:p>
          </p:txBody>
        </p:sp>
        <p:sp>
          <p:nvSpPr>
            <p:cNvPr id="127" name="TextBox 126"/>
            <p:cNvSpPr txBox="1"/>
            <p:nvPr/>
          </p:nvSpPr>
          <p:spPr bwMode="gray">
            <a:xfrm>
              <a:off x="2598956" y="3431190"/>
              <a:ext cx="1287517" cy="462024"/>
            </a:xfrm>
            <a:prstGeom prst="rect">
              <a:avLst/>
            </a:prstGeom>
            <a:noFill/>
          </p:spPr>
          <p:txBody>
            <a:bodyPr>
              <a:spAutoFit/>
            </a:bodyPr>
            <a:lstStyle/>
            <a:p>
              <a:pPr algn="r" eaLnBrk="0" hangingPunct="0">
                <a:defRPr/>
              </a:pPr>
              <a:r>
                <a:rPr lang="en-US" sz="1200" dirty="0">
                  <a:solidFill>
                    <a:schemeClr val="accent1">
                      <a:lumMod val="75000"/>
                    </a:schemeClr>
                  </a:solidFill>
                </a:rPr>
                <a:t>VMware Infrastructure </a:t>
              </a:r>
            </a:p>
          </p:txBody>
        </p:sp>
        <p:sp>
          <p:nvSpPr>
            <p:cNvPr id="128" name="TextBox 127"/>
            <p:cNvSpPr txBox="1"/>
            <p:nvPr/>
          </p:nvSpPr>
          <p:spPr bwMode="gray">
            <a:xfrm>
              <a:off x="3818206" y="5107812"/>
              <a:ext cx="1285929" cy="462024"/>
            </a:xfrm>
            <a:prstGeom prst="rect">
              <a:avLst/>
            </a:prstGeom>
            <a:noFill/>
          </p:spPr>
          <p:txBody>
            <a:bodyPr>
              <a:spAutoFit/>
            </a:bodyPr>
            <a:lstStyle/>
            <a:p>
              <a:pPr eaLnBrk="0" hangingPunct="0">
                <a:defRPr/>
              </a:pPr>
              <a:r>
                <a:rPr lang="en-US" sz="1200" dirty="0">
                  <a:solidFill>
                    <a:schemeClr val="accent1">
                      <a:lumMod val="75000"/>
                    </a:schemeClr>
                  </a:solidFill>
                </a:rPr>
                <a:t>VMware</a:t>
              </a:r>
              <a:br>
                <a:rPr lang="en-US" sz="1200" dirty="0">
                  <a:solidFill>
                    <a:schemeClr val="accent1">
                      <a:lumMod val="75000"/>
                    </a:schemeClr>
                  </a:solidFill>
                </a:rPr>
              </a:br>
              <a:r>
                <a:rPr lang="en-US" sz="1200" dirty="0">
                  <a:solidFill>
                    <a:schemeClr val="accent1">
                      <a:lumMod val="75000"/>
                    </a:schemeClr>
                  </a:solidFill>
                </a:rPr>
                <a:t>View Manager</a:t>
              </a:r>
            </a:p>
          </p:txBody>
        </p:sp>
        <p:sp>
          <p:nvSpPr>
            <p:cNvPr id="129" name="TextBox 128"/>
            <p:cNvSpPr txBox="1"/>
            <p:nvPr/>
          </p:nvSpPr>
          <p:spPr bwMode="gray">
            <a:xfrm>
              <a:off x="7028265" y="5107812"/>
              <a:ext cx="1285929" cy="462024"/>
            </a:xfrm>
            <a:prstGeom prst="rect">
              <a:avLst/>
            </a:prstGeom>
            <a:noFill/>
          </p:spPr>
          <p:txBody>
            <a:bodyPr>
              <a:spAutoFit/>
            </a:bodyPr>
            <a:lstStyle/>
            <a:p>
              <a:pPr eaLnBrk="0" hangingPunct="0">
                <a:defRPr/>
              </a:pPr>
              <a:r>
                <a:rPr lang="en-US" sz="1200" dirty="0">
                  <a:solidFill>
                    <a:schemeClr val="accent1">
                      <a:lumMod val="75000"/>
                    </a:schemeClr>
                  </a:solidFill>
                </a:rPr>
                <a:t>VMware</a:t>
              </a:r>
              <a:br>
                <a:rPr lang="en-US" sz="1200" dirty="0">
                  <a:solidFill>
                    <a:schemeClr val="accent1">
                      <a:lumMod val="75000"/>
                    </a:schemeClr>
                  </a:solidFill>
                </a:rPr>
              </a:br>
              <a:r>
                <a:rPr lang="en-US" sz="1200" dirty="0">
                  <a:solidFill>
                    <a:schemeClr val="accent1">
                      <a:lumMod val="75000"/>
                    </a:schemeClr>
                  </a:solidFill>
                </a:rPr>
                <a:t>vCenter</a:t>
              </a:r>
            </a:p>
          </p:txBody>
        </p:sp>
        <p:sp>
          <p:nvSpPr>
            <p:cNvPr id="130" name="TextBox 129"/>
            <p:cNvSpPr txBox="1"/>
            <p:nvPr/>
          </p:nvSpPr>
          <p:spPr bwMode="gray">
            <a:xfrm>
              <a:off x="6504369" y="4121845"/>
              <a:ext cx="1123997" cy="410937"/>
            </a:xfrm>
            <a:prstGeom prst="rect">
              <a:avLst/>
            </a:prstGeom>
            <a:noFill/>
          </p:spPr>
          <p:txBody>
            <a:bodyPr>
              <a:spAutoFit/>
            </a:bodyPr>
            <a:lstStyle/>
            <a:p>
              <a:pPr eaLnBrk="0" hangingPunct="0">
                <a:lnSpc>
                  <a:spcPct val="85000"/>
                </a:lnSpc>
                <a:defRPr/>
              </a:pPr>
              <a:r>
                <a:rPr lang="en-US" sz="1200" dirty="0">
                  <a:solidFill>
                    <a:schemeClr val="accent1">
                      <a:lumMod val="75000"/>
                    </a:schemeClr>
                  </a:solidFill>
                </a:rPr>
                <a:t>Active Directory</a:t>
              </a:r>
            </a:p>
          </p:txBody>
        </p:sp>
        <p:grpSp>
          <p:nvGrpSpPr>
            <p:cNvPr id="3" name="Group 32"/>
            <p:cNvGrpSpPr>
              <a:grpSpLocks/>
            </p:cNvGrpSpPr>
            <p:nvPr/>
          </p:nvGrpSpPr>
          <p:grpSpPr bwMode="auto">
            <a:xfrm>
              <a:off x="3896307" y="3294413"/>
              <a:ext cx="1755677" cy="1857796"/>
              <a:chOff x="3632638" y="2650723"/>
              <a:chExt cx="1755677" cy="1857796"/>
            </a:xfrm>
          </p:grpSpPr>
          <p:pic>
            <p:nvPicPr>
              <p:cNvPr id="56371" name="Picture 149" descr="storage - generic.png"/>
              <p:cNvPicPr>
                <a:picLocks noChangeAspect="1"/>
              </p:cNvPicPr>
              <p:nvPr/>
            </p:nvPicPr>
            <p:blipFill>
              <a:blip r:embed="rId3" cstate="print"/>
              <a:srcRect/>
              <a:stretch>
                <a:fillRect/>
              </a:stretch>
            </p:blipFill>
            <p:spPr bwMode="gray">
              <a:xfrm>
                <a:off x="3632638" y="2650723"/>
                <a:ext cx="775380" cy="1538922"/>
              </a:xfrm>
              <a:prstGeom prst="rect">
                <a:avLst/>
              </a:prstGeom>
              <a:noFill/>
              <a:ln w="9525">
                <a:noFill/>
                <a:miter lim="800000"/>
                <a:headEnd/>
                <a:tailEnd/>
              </a:ln>
            </p:spPr>
          </p:pic>
          <p:pic>
            <p:nvPicPr>
              <p:cNvPr id="56372" name="Picture 150" descr="storage - generic.png"/>
              <p:cNvPicPr>
                <a:picLocks noChangeAspect="1"/>
              </p:cNvPicPr>
              <p:nvPr/>
            </p:nvPicPr>
            <p:blipFill>
              <a:blip r:embed="rId3" cstate="print"/>
              <a:srcRect/>
              <a:stretch>
                <a:fillRect/>
              </a:stretch>
            </p:blipFill>
            <p:spPr bwMode="gray">
              <a:xfrm>
                <a:off x="4122787" y="2808573"/>
                <a:ext cx="775380" cy="1538922"/>
              </a:xfrm>
              <a:prstGeom prst="rect">
                <a:avLst/>
              </a:prstGeom>
              <a:noFill/>
              <a:ln w="9525">
                <a:noFill/>
                <a:miter lim="800000"/>
                <a:headEnd/>
                <a:tailEnd/>
              </a:ln>
            </p:spPr>
          </p:pic>
          <p:pic>
            <p:nvPicPr>
              <p:cNvPr id="56373" name="Picture 151" descr="storage - generic.png"/>
              <p:cNvPicPr>
                <a:picLocks noChangeAspect="1"/>
              </p:cNvPicPr>
              <p:nvPr/>
            </p:nvPicPr>
            <p:blipFill>
              <a:blip r:embed="rId3" cstate="print"/>
              <a:srcRect/>
              <a:stretch>
                <a:fillRect/>
              </a:stretch>
            </p:blipFill>
            <p:spPr bwMode="gray">
              <a:xfrm>
                <a:off x="4612935" y="2969597"/>
                <a:ext cx="775380" cy="1538922"/>
              </a:xfrm>
              <a:prstGeom prst="rect">
                <a:avLst/>
              </a:prstGeom>
              <a:noFill/>
              <a:ln w="9525">
                <a:noFill/>
                <a:miter lim="800000"/>
                <a:headEnd/>
                <a:tailEnd/>
              </a:ln>
            </p:spPr>
          </p:pic>
        </p:grpSp>
        <p:grpSp>
          <p:nvGrpSpPr>
            <p:cNvPr id="4" name="Group 28"/>
            <p:cNvGrpSpPr>
              <a:grpSpLocks/>
            </p:cNvGrpSpPr>
            <p:nvPr/>
          </p:nvGrpSpPr>
          <p:grpSpPr bwMode="auto">
            <a:xfrm>
              <a:off x="2843379" y="4627160"/>
              <a:ext cx="945611" cy="866245"/>
              <a:chOff x="3261622" y="4239167"/>
              <a:chExt cx="945611" cy="866245"/>
            </a:xfrm>
          </p:grpSpPr>
          <p:pic>
            <p:nvPicPr>
              <p:cNvPr id="56368" name="Picture 18" descr="server.png"/>
              <p:cNvPicPr>
                <a:picLocks noChangeAspect="1"/>
              </p:cNvPicPr>
              <p:nvPr/>
            </p:nvPicPr>
            <p:blipFill>
              <a:blip r:embed="rId4" cstate="print"/>
              <a:srcRect/>
              <a:stretch>
                <a:fillRect/>
              </a:stretch>
            </p:blipFill>
            <p:spPr bwMode="gray">
              <a:xfrm>
                <a:off x="3261622" y="4239167"/>
                <a:ext cx="502369" cy="721351"/>
              </a:xfrm>
              <a:prstGeom prst="rect">
                <a:avLst/>
              </a:prstGeom>
              <a:noFill/>
              <a:ln w="9525">
                <a:noFill/>
                <a:miter lim="800000"/>
                <a:headEnd/>
                <a:tailEnd/>
              </a:ln>
            </p:spPr>
          </p:pic>
          <p:pic>
            <p:nvPicPr>
              <p:cNvPr id="56369" name="Picture 26" descr="server.png"/>
              <p:cNvPicPr>
                <a:picLocks noChangeAspect="1"/>
              </p:cNvPicPr>
              <p:nvPr/>
            </p:nvPicPr>
            <p:blipFill>
              <a:blip r:embed="rId4" cstate="print"/>
              <a:srcRect/>
              <a:stretch>
                <a:fillRect/>
              </a:stretch>
            </p:blipFill>
            <p:spPr bwMode="gray">
              <a:xfrm>
                <a:off x="3483243" y="4311614"/>
                <a:ext cx="502369" cy="721351"/>
              </a:xfrm>
              <a:prstGeom prst="rect">
                <a:avLst/>
              </a:prstGeom>
              <a:noFill/>
              <a:ln w="9525">
                <a:noFill/>
                <a:miter lim="800000"/>
                <a:headEnd/>
                <a:tailEnd/>
              </a:ln>
            </p:spPr>
          </p:pic>
          <p:pic>
            <p:nvPicPr>
              <p:cNvPr id="56370" name="Picture 27" descr="server.png"/>
              <p:cNvPicPr>
                <a:picLocks noChangeAspect="1"/>
              </p:cNvPicPr>
              <p:nvPr/>
            </p:nvPicPr>
            <p:blipFill>
              <a:blip r:embed="rId4" cstate="print"/>
              <a:srcRect/>
              <a:stretch>
                <a:fillRect/>
              </a:stretch>
            </p:blipFill>
            <p:spPr bwMode="gray">
              <a:xfrm>
                <a:off x="3704864" y="4384061"/>
                <a:ext cx="502369" cy="721351"/>
              </a:xfrm>
              <a:prstGeom prst="rect">
                <a:avLst/>
              </a:prstGeom>
              <a:noFill/>
              <a:ln w="9525">
                <a:noFill/>
                <a:miter lim="800000"/>
                <a:headEnd/>
                <a:tailEnd/>
              </a:ln>
            </p:spPr>
          </p:pic>
        </p:grpSp>
        <p:pic>
          <p:nvPicPr>
            <p:cNvPr id="56354" name="Picture 132" descr="server.png"/>
            <p:cNvPicPr>
              <a:picLocks noChangeAspect="1"/>
            </p:cNvPicPr>
            <p:nvPr/>
          </p:nvPicPr>
          <p:blipFill>
            <a:blip r:embed="rId4" cstate="print"/>
            <a:srcRect/>
            <a:stretch>
              <a:fillRect/>
            </a:stretch>
          </p:blipFill>
          <p:spPr bwMode="gray">
            <a:xfrm>
              <a:off x="6547409" y="4976611"/>
              <a:ext cx="502369" cy="721351"/>
            </a:xfrm>
            <a:prstGeom prst="rect">
              <a:avLst/>
            </a:prstGeom>
            <a:noFill/>
            <a:ln w="9525">
              <a:noFill/>
              <a:miter lim="800000"/>
              <a:headEnd/>
              <a:tailEnd/>
            </a:ln>
          </p:spPr>
        </p:pic>
        <p:grpSp>
          <p:nvGrpSpPr>
            <p:cNvPr id="5" name="Group 56"/>
            <p:cNvGrpSpPr>
              <a:grpSpLocks/>
            </p:cNvGrpSpPr>
            <p:nvPr/>
          </p:nvGrpSpPr>
          <p:grpSpPr bwMode="auto">
            <a:xfrm>
              <a:off x="5902695" y="4005456"/>
              <a:ext cx="617976" cy="810830"/>
              <a:chOff x="6082063" y="3497645"/>
              <a:chExt cx="617976" cy="810830"/>
            </a:xfrm>
          </p:grpSpPr>
          <p:pic>
            <p:nvPicPr>
              <p:cNvPr id="56366" name="Picture 144" descr="server.png"/>
              <p:cNvPicPr>
                <a:picLocks noChangeAspect="1"/>
              </p:cNvPicPr>
              <p:nvPr/>
            </p:nvPicPr>
            <p:blipFill>
              <a:blip r:embed="rId4" cstate="print"/>
              <a:srcRect/>
              <a:stretch>
                <a:fillRect/>
              </a:stretch>
            </p:blipFill>
            <p:spPr bwMode="gray">
              <a:xfrm>
                <a:off x="6082063" y="3497645"/>
                <a:ext cx="502369" cy="721351"/>
              </a:xfrm>
              <a:prstGeom prst="rect">
                <a:avLst/>
              </a:prstGeom>
              <a:noFill/>
              <a:ln w="9525">
                <a:noFill/>
                <a:miter lim="800000"/>
                <a:headEnd/>
                <a:tailEnd/>
              </a:ln>
            </p:spPr>
          </p:pic>
          <p:pic>
            <p:nvPicPr>
              <p:cNvPr id="56367" name="Picture 145" descr="Server5.png"/>
              <p:cNvPicPr>
                <a:picLocks noChangeAspect="1"/>
              </p:cNvPicPr>
              <p:nvPr/>
            </p:nvPicPr>
            <p:blipFill>
              <a:blip r:embed="rId5" cstate="print"/>
              <a:srcRect/>
              <a:stretch>
                <a:fillRect/>
              </a:stretch>
            </p:blipFill>
            <p:spPr bwMode="gray">
              <a:xfrm>
                <a:off x="6269884" y="4127004"/>
                <a:ext cx="430155" cy="181471"/>
              </a:xfrm>
              <a:prstGeom prst="rect">
                <a:avLst/>
              </a:prstGeom>
              <a:noFill/>
              <a:ln w="9525">
                <a:noFill/>
                <a:miter lim="800000"/>
                <a:headEnd/>
                <a:tailEnd/>
              </a:ln>
            </p:spPr>
          </p:pic>
        </p:grpSp>
        <p:sp>
          <p:nvSpPr>
            <p:cNvPr id="56356" name="Parallelogram 134"/>
            <p:cNvSpPr>
              <a:spLocks noChangeArrowheads="1"/>
            </p:cNvSpPr>
            <p:nvPr/>
          </p:nvSpPr>
          <p:spPr bwMode="gray">
            <a:xfrm rot="1080470">
              <a:off x="4587753" y="3156963"/>
              <a:ext cx="1893677" cy="327375"/>
            </a:xfrm>
            <a:prstGeom prst="parallelogram">
              <a:avLst>
                <a:gd name="adj" fmla="val 138157"/>
              </a:avLst>
            </a:prstGeom>
            <a:solidFill>
              <a:schemeClr val="accent1">
                <a:alpha val="56862"/>
              </a:schemeClr>
            </a:solidFill>
            <a:ln w="9525" algn="ctr">
              <a:noFill/>
              <a:miter lim="800000"/>
              <a:headEnd/>
              <a:tailEnd/>
            </a:ln>
          </p:spPr>
          <p:txBody>
            <a:bodyPr wrap="none"/>
            <a:lstStyle/>
            <a:p>
              <a:pPr algn="ctr" eaLnBrk="0" hangingPunct="0"/>
              <a:endParaRPr lang="en-US"/>
            </a:p>
          </p:txBody>
        </p:sp>
        <p:grpSp>
          <p:nvGrpSpPr>
            <p:cNvPr id="6" name="Group 31"/>
            <p:cNvGrpSpPr>
              <a:grpSpLocks/>
            </p:cNvGrpSpPr>
            <p:nvPr/>
          </p:nvGrpSpPr>
          <p:grpSpPr bwMode="auto">
            <a:xfrm>
              <a:off x="4818855" y="2564300"/>
              <a:ext cx="1415931" cy="953692"/>
              <a:chOff x="3844776" y="1644296"/>
              <a:chExt cx="1415931" cy="953692"/>
            </a:xfrm>
          </p:grpSpPr>
          <p:pic>
            <p:nvPicPr>
              <p:cNvPr id="56363" name="Picture 141" descr="desktop2.png"/>
              <p:cNvPicPr>
                <a:picLocks noChangeAspect="1"/>
              </p:cNvPicPr>
              <p:nvPr/>
            </p:nvPicPr>
            <p:blipFill>
              <a:blip r:embed="rId6" cstate="print"/>
              <a:srcRect/>
              <a:stretch>
                <a:fillRect/>
              </a:stretch>
            </p:blipFill>
            <p:spPr bwMode="gray">
              <a:xfrm>
                <a:off x="3844776" y="1644296"/>
                <a:ext cx="485387" cy="653528"/>
              </a:xfrm>
              <a:prstGeom prst="rect">
                <a:avLst/>
              </a:prstGeom>
              <a:noFill/>
              <a:ln w="9525">
                <a:noFill/>
                <a:miter lim="800000"/>
                <a:headEnd/>
                <a:tailEnd/>
              </a:ln>
            </p:spPr>
          </p:pic>
          <p:pic>
            <p:nvPicPr>
              <p:cNvPr id="56364" name="Picture 142" descr="desktop2.png"/>
              <p:cNvPicPr>
                <a:picLocks noChangeAspect="1"/>
              </p:cNvPicPr>
              <p:nvPr/>
            </p:nvPicPr>
            <p:blipFill>
              <a:blip r:embed="rId6" cstate="print"/>
              <a:srcRect/>
              <a:stretch>
                <a:fillRect/>
              </a:stretch>
            </p:blipFill>
            <p:spPr bwMode="gray">
              <a:xfrm>
                <a:off x="4309988" y="1795966"/>
                <a:ext cx="485387" cy="653528"/>
              </a:xfrm>
              <a:prstGeom prst="rect">
                <a:avLst/>
              </a:prstGeom>
              <a:noFill/>
              <a:ln w="9525">
                <a:noFill/>
                <a:miter lim="800000"/>
                <a:headEnd/>
                <a:tailEnd/>
              </a:ln>
            </p:spPr>
          </p:pic>
          <p:pic>
            <p:nvPicPr>
              <p:cNvPr id="56365" name="Picture 143" descr="desktop2.png"/>
              <p:cNvPicPr>
                <a:picLocks noChangeAspect="1"/>
              </p:cNvPicPr>
              <p:nvPr/>
            </p:nvPicPr>
            <p:blipFill>
              <a:blip r:embed="rId6" cstate="print"/>
              <a:srcRect/>
              <a:stretch>
                <a:fillRect/>
              </a:stretch>
            </p:blipFill>
            <p:spPr bwMode="gray">
              <a:xfrm>
                <a:off x="4775320" y="1944460"/>
                <a:ext cx="485387" cy="653528"/>
              </a:xfrm>
              <a:prstGeom prst="rect">
                <a:avLst/>
              </a:prstGeom>
              <a:noFill/>
              <a:ln w="9525">
                <a:noFill/>
                <a:miter lim="800000"/>
                <a:headEnd/>
                <a:tailEnd/>
              </a:ln>
            </p:spPr>
          </p:pic>
        </p:grpSp>
        <p:sp>
          <p:nvSpPr>
            <p:cNvPr id="56358" name="Freeform 136"/>
            <p:cNvSpPr>
              <a:spLocks/>
            </p:cNvSpPr>
            <p:nvPr/>
          </p:nvSpPr>
          <p:spPr bwMode="gray">
            <a:xfrm rot="-9659486">
              <a:off x="5096933" y="3380463"/>
              <a:ext cx="334723" cy="141128"/>
            </a:xfrm>
            <a:custGeom>
              <a:avLst/>
              <a:gdLst>
                <a:gd name="T0" fmla="*/ 0 w 334723"/>
                <a:gd name="T1" fmla="*/ 141128 h 141128"/>
                <a:gd name="T2" fmla="*/ 334723 w 334723"/>
                <a:gd name="T3" fmla="*/ 0 h 141128"/>
                <a:gd name="T4" fmla="*/ 298336 w 334723"/>
                <a:gd name="T5" fmla="*/ 141128 h 141128"/>
                <a:gd name="T6" fmla="*/ 0 w 334723"/>
                <a:gd name="T7" fmla="*/ 141128 h 14112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34723" h="141128">
                  <a:moveTo>
                    <a:pt x="0" y="141128"/>
                  </a:moveTo>
                  <a:lnTo>
                    <a:pt x="334723" y="0"/>
                  </a:lnTo>
                  <a:lnTo>
                    <a:pt x="298336" y="141128"/>
                  </a:lnTo>
                  <a:lnTo>
                    <a:pt x="0" y="141128"/>
                  </a:lnTo>
                  <a:close/>
                </a:path>
              </a:pathLst>
            </a:custGeom>
            <a:solidFill>
              <a:schemeClr val="accent1">
                <a:alpha val="87057"/>
              </a:schemeClr>
            </a:solidFill>
            <a:ln w="9525" cap="flat" cmpd="sng" algn="ctr">
              <a:noFill/>
              <a:prstDash val="solid"/>
              <a:miter lim="800000"/>
              <a:headEnd type="none" w="med" len="med"/>
              <a:tailEnd type="none" w="med" len="med"/>
            </a:ln>
          </p:spPr>
          <p:txBody>
            <a:bodyPr wrap="none"/>
            <a:lstStyle/>
            <a:p>
              <a:endParaRPr lang="en-US"/>
            </a:p>
          </p:txBody>
        </p:sp>
        <p:grpSp>
          <p:nvGrpSpPr>
            <p:cNvPr id="7" name="Group 33"/>
            <p:cNvGrpSpPr>
              <a:grpSpLocks/>
            </p:cNvGrpSpPr>
            <p:nvPr/>
          </p:nvGrpSpPr>
          <p:grpSpPr bwMode="auto">
            <a:xfrm>
              <a:off x="809769" y="5198114"/>
              <a:ext cx="2134318" cy="1157157"/>
              <a:chOff x="1286763" y="4805008"/>
              <a:chExt cx="2134318" cy="1157157"/>
            </a:xfrm>
          </p:grpSpPr>
          <p:pic>
            <p:nvPicPr>
              <p:cNvPr id="56360" name="Picture 138" descr="laptop.png"/>
              <p:cNvPicPr>
                <a:picLocks noChangeAspect="1"/>
              </p:cNvPicPr>
              <p:nvPr/>
            </p:nvPicPr>
            <p:blipFill>
              <a:blip r:embed="rId7" cstate="print"/>
              <a:srcRect/>
              <a:stretch>
                <a:fillRect/>
              </a:stretch>
            </p:blipFill>
            <p:spPr bwMode="gray">
              <a:xfrm>
                <a:off x="1286763" y="4805008"/>
                <a:ext cx="541039" cy="634583"/>
              </a:xfrm>
              <a:prstGeom prst="rect">
                <a:avLst/>
              </a:prstGeom>
              <a:noFill/>
              <a:ln w="9525">
                <a:noFill/>
                <a:miter lim="800000"/>
                <a:headEnd/>
                <a:tailEnd/>
              </a:ln>
            </p:spPr>
          </p:pic>
          <p:pic>
            <p:nvPicPr>
              <p:cNvPr id="56361" name="Picture 139" descr="desktop2.png"/>
              <p:cNvPicPr>
                <a:picLocks noChangeAspect="1"/>
              </p:cNvPicPr>
              <p:nvPr/>
            </p:nvPicPr>
            <p:blipFill>
              <a:blip r:embed="rId6" cstate="print"/>
              <a:srcRect/>
              <a:stretch>
                <a:fillRect/>
              </a:stretch>
            </p:blipFill>
            <p:spPr bwMode="gray">
              <a:xfrm>
                <a:off x="2041801" y="5026619"/>
                <a:ext cx="485387" cy="653528"/>
              </a:xfrm>
              <a:prstGeom prst="rect">
                <a:avLst/>
              </a:prstGeom>
              <a:noFill/>
              <a:ln w="9525">
                <a:noFill/>
                <a:miter lim="800000"/>
                <a:headEnd/>
                <a:tailEnd/>
              </a:ln>
            </p:spPr>
          </p:pic>
          <p:pic>
            <p:nvPicPr>
              <p:cNvPr id="56362" name="Picture 25" descr="desktop2.png"/>
              <p:cNvPicPr>
                <a:picLocks noChangeAspect="1"/>
              </p:cNvPicPr>
              <p:nvPr/>
            </p:nvPicPr>
            <p:blipFill>
              <a:blip r:embed="rId6" cstate="print"/>
              <a:srcRect/>
              <a:stretch>
                <a:fillRect/>
              </a:stretch>
            </p:blipFill>
            <p:spPr bwMode="gray">
              <a:xfrm>
                <a:off x="2935694" y="5308637"/>
                <a:ext cx="485387" cy="653528"/>
              </a:xfrm>
              <a:prstGeom prst="rect">
                <a:avLst/>
              </a:prstGeom>
              <a:noFill/>
              <a:ln w="9525">
                <a:noFill/>
                <a:miter lim="800000"/>
                <a:headEnd/>
                <a:tailEnd/>
              </a:ln>
            </p:spPr>
          </p:pic>
        </p:grpSp>
      </p:grpSp>
      <p:sp>
        <p:nvSpPr>
          <p:cNvPr id="56323" name="Title 5"/>
          <p:cNvSpPr>
            <a:spLocks noGrp="1"/>
          </p:cNvSpPr>
          <p:nvPr>
            <p:ph type="title"/>
          </p:nvPr>
        </p:nvSpPr>
        <p:spPr bwMode="gray">
          <a:xfrm>
            <a:off x="457200" y="331969"/>
            <a:ext cx="8229600" cy="516381"/>
          </a:xfrm>
        </p:spPr>
        <p:txBody>
          <a:bodyPr/>
          <a:lstStyle/>
          <a:p>
            <a:pPr eaLnBrk="1" hangingPunct="1"/>
            <a:r>
              <a:rPr lang="en-US" dirty="0" smtClean="0"/>
              <a:t>RSA </a:t>
            </a:r>
            <a:r>
              <a:rPr lang="uk-UA" dirty="0" err="1" smtClean="0"/>
              <a:t>решения</a:t>
            </a:r>
            <a:r>
              <a:rPr lang="uk-UA" dirty="0" smtClean="0"/>
              <a:t> для </a:t>
            </a:r>
            <a:r>
              <a:rPr lang="en-US" dirty="0" smtClean="0"/>
              <a:t>VMware </a:t>
            </a:r>
            <a:endParaRPr lang="en-US" sz="2400" i="1" dirty="0"/>
          </a:p>
        </p:txBody>
      </p:sp>
      <p:sp>
        <p:nvSpPr>
          <p:cNvPr id="49" name="AutoShape 110"/>
          <p:cNvSpPr>
            <a:spLocks noChangeArrowheads="1"/>
          </p:cNvSpPr>
          <p:nvPr/>
        </p:nvSpPr>
        <p:spPr bwMode="gray">
          <a:xfrm>
            <a:off x="457201" y="1301750"/>
            <a:ext cx="1251894" cy="1161088"/>
          </a:xfrm>
          <a:prstGeom prst="roundRect">
            <a:avLst>
              <a:gd name="adj" fmla="val 6673"/>
            </a:avLst>
          </a:prstGeom>
          <a:solidFill>
            <a:srgbClr val="FFFFFF"/>
          </a:solidFill>
          <a:ln w="38100">
            <a:solidFill>
              <a:schemeClr val="accent1">
                <a:lumMod val="20000"/>
                <a:lumOff val="80000"/>
              </a:schemeClr>
            </a:solidFill>
            <a:miter lim="800000"/>
            <a:headEnd/>
            <a:tailEnd/>
          </a:ln>
          <a:effectLst>
            <a:outerShdw blurRad="25400" algn="ctr" rotWithShape="0">
              <a:prstClr val="black"/>
            </a:outerShdw>
          </a:effectLst>
        </p:spPr>
        <p:txBody>
          <a:bodyPr wrap="none" lIns="91432" tIns="45716" rIns="91432" bIns="45716" anchor="ctr"/>
          <a:lstStyle/>
          <a:p>
            <a:pPr algn="ctr" eaLnBrk="0" hangingPunct="0">
              <a:defRPr/>
            </a:pPr>
            <a:r>
              <a:rPr lang="en-US" sz="1500" b="1" i="1" dirty="0">
                <a:solidFill>
                  <a:srgbClr val="FF0000"/>
                </a:solidFill>
              </a:rPr>
              <a:t>RSA Archer</a:t>
            </a:r>
            <a:r>
              <a:rPr lang="en-US" sz="1500" dirty="0"/>
              <a:t> </a:t>
            </a:r>
            <a:br>
              <a:rPr lang="en-US" sz="1500" dirty="0"/>
            </a:br>
            <a:r>
              <a:rPr lang="en-US" sz="1500" dirty="0"/>
              <a:t>Compliance </a:t>
            </a:r>
          </a:p>
          <a:p>
            <a:pPr algn="ctr" eaLnBrk="0" hangingPunct="0">
              <a:defRPr/>
            </a:pPr>
            <a:r>
              <a:rPr lang="en-US" sz="1500" dirty="0"/>
              <a:t>Dashboard</a:t>
            </a:r>
          </a:p>
        </p:txBody>
      </p:sp>
      <p:grpSp>
        <p:nvGrpSpPr>
          <p:cNvPr id="8" name="Group 57"/>
          <p:cNvGrpSpPr>
            <a:grpSpLocks/>
          </p:cNvGrpSpPr>
          <p:nvPr/>
        </p:nvGrpSpPr>
        <p:grpSpPr bwMode="auto">
          <a:xfrm>
            <a:off x="1095375" y="2862889"/>
            <a:ext cx="1579966" cy="1163184"/>
            <a:chOff x="934634" y="3505200"/>
            <a:chExt cx="1579966" cy="1163184"/>
          </a:xfrm>
        </p:grpSpPr>
        <p:sp>
          <p:nvSpPr>
            <p:cNvPr id="53" name="AutoShape 110"/>
            <p:cNvSpPr>
              <a:spLocks noChangeArrowheads="1"/>
            </p:cNvSpPr>
            <p:nvPr/>
          </p:nvSpPr>
          <p:spPr bwMode="gray">
            <a:xfrm>
              <a:off x="934634" y="3505200"/>
              <a:ext cx="1579966" cy="838200"/>
            </a:xfrm>
            <a:prstGeom prst="roundRect">
              <a:avLst>
                <a:gd name="adj" fmla="val 6673"/>
              </a:avLst>
            </a:prstGeom>
            <a:solidFill>
              <a:srgbClr val="FFFFFF"/>
            </a:solidFill>
            <a:ln w="38100">
              <a:solidFill>
                <a:schemeClr val="accent1">
                  <a:lumMod val="20000"/>
                  <a:lumOff val="80000"/>
                </a:schemeClr>
              </a:solidFill>
              <a:miter lim="800000"/>
              <a:headEnd/>
              <a:tailEnd/>
            </a:ln>
            <a:effectLst>
              <a:outerShdw blurRad="25400" algn="ctr" rotWithShape="0">
                <a:prstClr val="black"/>
              </a:outerShdw>
            </a:effectLst>
          </p:spPr>
          <p:txBody>
            <a:bodyPr wrap="none" anchor="ctr"/>
            <a:lstStyle/>
            <a:p>
              <a:pPr algn="ctr" eaLnBrk="0" hangingPunct="0">
                <a:defRPr/>
              </a:pPr>
              <a:r>
                <a:rPr lang="en-US" sz="1400" b="1" i="1" dirty="0">
                  <a:solidFill>
                    <a:srgbClr val="FF0000"/>
                  </a:solidFill>
                </a:rPr>
                <a:t>RSA SecurID</a:t>
              </a:r>
            </a:p>
            <a:p>
              <a:pPr algn="ctr" eaLnBrk="0" hangingPunct="0">
                <a:defRPr/>
              </a:pPr>
              <a:r>
                <a:rPr lang="en-US" sz="1400" dirty="0"/>
                <a:t> </a:t>
              </a:r>
              <a:r>
                <a:rPr lang="ru-RU" sz="1400" dirty="0" smtClean="0"/>
                <a:t>для удалённой</a:t>
              </a:r>
            </a:p>
            <a:p>
              <a:pPr algn="ctr" eaLnBrk="0" hangingPunct="0">
                <a:defRPr/>
              </a:pPr>
              <a:r>
                <a:rPr lang="ru-RU" sz="1400" dirty="0" smtClean="0"/>
                <a:t> аутентификации</a:t>
              </a:r>
              <a:endParaRPr lang="en-US" sz="1400" dirty="0"/>
            </a:p>
          </p:txBody>
        </p:sp>
        <p:pic>
          <p:nvPicPr>
            <p:cNvPr id="56338" name="Picture 6" descr="SID700"/>
            <p:cNvPicPr>
              <a:picLocks noChangeAspect="1" noChangeArrowheads="1"/>
            </p:cNvPicPr>
            <p:nvPr/>
          </p:nvPicPr>
          <p:blipFill>
            <a:blip r:embed="rId8" cstate="print"/>
            <a:srcRect/>
            <a:stretch>
              <a:fillRect/>
            </a:stretch>
          </p:blipFill>
          <p:spPr bwMode="gray">
            <a:xfrm>
              <a:off x="1260537" y="4158797"/>
              <a:ext cx="921788" cy="509587"/>
            </a:xfrm>
            <a:prstGeom prst="rect">
              <a:avLst/>
            </a:prstGeom>
            <a:noFill/>
            <a:ln w="9525">
              <a:noFill/>
              <a:miter lim="800000"/>
              <a:headEnd/>
              <a:tailEnd/>
            </a:ln>
          </p:spPr>
        </p:pic>
      </p:grpSp>
      <p:cxnSp>
        <p:nvCxnSpPr>
          <p:cNvPr id="84" name="Straight Connector 83"/>
          <p:cNvCxnSpPr>
            <a:cxnSpLocks noChangeShapeType="1"/>
          </p:cNvCxnSpPr>
          <p:nvPr/>
        </p:nvCxnSpPr>
        <p:spPr bwMode="gray">
          <a:xfrm>
            <a:off x="2690814" y="3531225"/>
            <a:ext cx="203200" cy="0"/>
          </a:xfrm>
          <a:prstGeom prst="line">
            <a:avLst/>
          </a:prstGeom>
          <a:noFill/>
          <a:ln w="28575" algn="ctr">
            <a:solidFill>
              <a:srgbClr val="FF0000"/>
            </a:solidFill>
            <a:miter lim="800000"/>
            <a:headEnd/>
            <a:tailEnd type="triangle" w="med" len="med"/>
          </a:ln>
        </p:spPr>
      </p:cxnSp>
      <p:cxnSp>
        <p:nvCxnSpPr>
          <p:cNvPr id="89" name="Straight Connector 88"/>
          <p:cNvCxnSpPr>
            <a:cxnSpLocks noChangeShapeType="1"/>
          </p:cNvCxnSpPr>
          <p:nvPr/>
        </p:nvCxnSpPr>
        <p:spPr bwMode="gray">
          <a:xfrm flipH="1">
            <a:off x="6518275" y="1770689"/>
            <a:ext cx="304800" cy="1587"/>
          </a:xfrm>
          <a:prstGeom prst="line">
            <a:avLst/>
          </a:prstGeom>
          <a:noFill/>
          <a:ln w="28575" algn="ctr">
            <a:solidFill>
              <a:srgbClr val="FF0000"/>
            </a:solidFill>
            <a:miter lim="800000"/>
            <a:headEnd/>
            <a:tailEnd type="triangle" w="med" len="med"/>
          </a:ln>
        </p:spPr>
      </p:cxnSp>
      <p:cxnSp>
        <p:nvCxnSpPr>
          <p:cNvPr id="97" name="Straight Arrow Connector 96"/>
          <p:cNvCxnSpPr>
            <a:cxnSpLocks noChangeShapeType="1"/>
          </p:cNvCxnSpPr>
          <p:nvPr/>
        </p:nvCxnSpPr>
        <p:spPr bwMode="gray">
          <a:xfrm rot="5400000" flipH="1" flipV="1">
            <a:off x="4876801" y="4428162"/>
            <a:ext cx="914400" cy="3175"/>
          </a:xfrm>
          <a:prstGeom prst="straightConnector1">
            <a:avLst/>
          </a:prstGeom>
          <a:noFill/>
          <a:ln w="28575" algn="ctr">
            <a:solidFill>
              <a:srgbClr val="FF0000"/>
            </a:solidFill>
            <a:miter lim="800000"/>
            <a:headEnd/>
            <a:tailEnd type="triangle" w="med" len="med"/>
          </a:ln>
        </p:spPr>
      </p:cxnSp>
      <p:cxnSp>
        <p:nvCxnSpPr>
          <p:cNvPr id="99" name="Straight Arrow Connector 98"/>
          <p:cNvCxnSpPr>
            <a:cxnSpLocks noChangeShapeType="1"/>
            <a:stCxn id="56" idx="0"/>
          </p:cNvCxnSpPr>
          <p:nvPr/>
        </p:nvCxnSpPr>
        <p:spPr bwMode="gray">
          <a:xfrm flipH="1" flipV="1">
            <a:off x="7199316" y="4318627"/>
            <a:ext cx="242884" cy="304798"/>
          </a:xfrm>
          <a:prstGeom prst="straightConnector1">
            <a:avLst/>
          </a:prstGeom>
          <a:noFill/>
          <a:ln w="28575" algn="ctr">
            <a:solidFill>
              <a:srgbClr val="FF0000"/>
            </a:solidFill>
            <a:miter lim="800000"/>
            <a:headEnd/>
            <a:tailEnd type="triangle" w="med" len="med"/>
          </a:ln>
        </p:spPr>
      </p:cxnSp>
      <p:grpSp>
        <p:nvGrpSpPr>
          <p:cNvPr id="9" name="Group 58"/>
          <p:cNvGrpSpPr>
            <a:grpSpLocks/>
          </p:cNvGrpSpPr>
          <p:nvPr/>
        </p:nvGrpSpPr>
        <p:grpSpPr bwMode="auto">
          <a:xfrm>
            <a:off x="3886200" y="4813925"/>
            <a:ext cx="1981200" cy="1123951"/>
            <a:chOff x="3733800" y="5676900"/>
            <a:chExt cx="1981200" cy="1123951"/>
          </a:xfrm>
        </p:grpSpPr>
        <p:sp>
          <p:nvSpPr>
            <p:cNvPr id="57" name="AutoShape 110"/>
            <p:cNvSpPr>
              <a:spLocks noChangeArrowheads="1"/>
            </p:cNvSpPr>
            <p:nvPr/>
          </p:nvSpPr>
          <p:spPr bwMode="gray">
            <a:xfrm>
              <a:off x="3733800" y="5676900"/>
              <a:ext cx="1981200" cy="838200"/>
            </a:xfrm>
            <a:prstGeom prst="roundRect">
              <a:avLst>
                <a:gd name="adj" fmla="val 6673"/>
              </a:avLst>
            </a:prstGeom>
            <a:solidFill>
              <a:srgbClr val="FFFFFF"/>
            </a:solidFill>
            <a:ln w="38100">
              <a:solidFill>
                <a:schemeClr val="accent1">
                  <a:lumMod val="20000"/>
                  <a:lumOff val="80000"/>
                </a:schemeClr>
              </a:solidFill>
              <a:miter lim="800000"/>
              <a:headEnd/>
              <a:tailEnd/>
            </a:ln>
            <a:effectLst>
              <a:outerShdw blurRad="25400" algn="ctr" rotWithShape="0">
                <a:prstClr val="black"/>
              </a:outerShdw>
            </a:effectLst>
          </p:spPr>
          <p:txBody>
            <a:bodyPr wrap="none" anchor="ctr"/>
            <a:lstStyle/>
            <a:p>
              <a:pPr algn="ctr" eaLnBrk="0" hangingPunct="0">
                <a:defRPr/>
              </a:pPr>
              <a:r>
                <a:rPr lang="en-US" sz="1400" b="1" i="1" dirty="0">
                  <a:solidFill>
                    <a:srgbClr val="FF0000"/>
                  </a:solidFill>
                </a:rPr>
                <a:t>RSA SecurID</a:t>
              </a:r>
            </a:p>
            <a:p>
              <a:pPr algn="ctr" eaLnBrk="0" hangingPunct="0">
                <a:defRPr/>
              </a:pPr>
              <a:r>
                <a:rPr lang="ru-RU" sz="1400" dirty="0" smtClean="0"/>
                <a:t>для </a:t>
              </a:r>
              <a:r>
                <a:rPr lang="en-US" sz="1400" dirty="0" smtClean="0"/>
                <a:t>ESX </a:t>
              </a:r>
              <a:r>
                <a:rPr lang="ru-RU" sz="1400" dirty="0" smtClean="0"/>
                <a:t>сервисная</a:t>
              </a:r>
            </a:p>
            <a:p>
              <a:pPr algn="ctr" eaLnBrk="0" hangingPunct="0">
                <a:defRPr/>
              </a:pPr>
              <a:r>
                <a:rPr lang="ru-RU" sz="1400" dirty="0" smtClean="0"/>
                <a:t> консоль и </a:t>
              </a:r>
              <a:r>
                <a:rPr lang="en-US" sz="1400" dirty="0" err="1" smtClean="0"/>
                <a:t>vMA</a:t>
              </a:r>
              <a:endParaRPr lang="en-US" sz="1400" dirty="0"/>
            </a:p>
          </p:txBody>
        </p:sp>
        <p:pic>
          <p:nvPicPr>
            <p:cNvPr id="56336" name="Picture 6" descr="SID700"/>
            <p:cNvPicPr>
              <a:picLocks noChangeAspect="1" noChangeArrowheads="1"/>
            </p:cNvPicPr>
            <p:nvPr/>
          </p:nvPicPr>
          <p:blipFill>
            <a:blip r:embed="rId8" cstate="print"/>
            <a:srcRect/>
            <a:stretch>
              <a:fillRect/>
            </a:stretch>
          </p:blipFill>
          <p:spPr bwMode="gray">
            <a:xfrm>
              <a:off x="4358407" y="6372225"/>
              <a:ext cx="775336" cy="428626"/>
            </a:xfrm>
            <a:prstGeom prst="rect">
              <a:avLst/>
            </a:prstGeom>
            <a:noFill/>
            <a:ln w="9525">
              <a:noFill/>
              <a:miter lim="800000"/>
              <a:headEnd/>
              <a:tailEnd/>
            </a:ln>
          </p:spPr>
        </p:pic>
      </p:grpSp>
      <p:pic>
        <p:nvPicPr>
          <p:cNvPr id="60" name="Picture 2"/>
          <p:cNvPicPr>
            <a:picLocks noChangeAspect="1" noChangeArrowheads="1"/>
          </p:cNvPicPr>
          <p:nvPr/>
        </p:nvPicPr>
        <p:blipFill>
          <a:blip r:embed="rId9" cstate="print"/>
          <a:srcRect/>
          <a:stretch>
            <a:fillRect/>
          </a:stretch>
        </p:blipFill>
        <p:spPr bwMode="auto">
          <a:xfrm>
            <a:off x="3200400" y="4585325"/>
            <a:ext cx="691592" cy="878898"/>
          </a:xfrm>
          <a:prstGeom prst="rect">
            <a:avLst/>
          </a:prstGeom>
          <a:noFill/>
          <a:ln w="9525">
            <a:noFill/>
            <a:miter lim="800000"/>
            <a:headEnd/>
            <a:tailEnd/>
          </a:ln>
          <a:effectLst/>
          <a:scene3d>
            <a:camera prst="perspectiveContrastingLeftFacing"/>
            <a:lightRig rig="threePt" dir="t"/>
          </a:scene3d>
        </p:spPr>
      </p:pic>
      <p:cxnSp>
        <p:nvCxnSpPr>
          <p:cNvPr id="58" name="Straight Connector 57"/>
          <p:cNvCxnSpPr>
            <a:cxnSpLocks noChangeShapeType="1"/>
          </p:cNvCxnSpPr>
          <p:nvPr/>
        </p:nvCxnSpPr>
        <p:spPr bwMode="gray">
          <a:xfrm rot="10800000">
            <a:off x="2786643" y="2080250"/>
            <a:ext cx="4070612" cy="357188"/>
          </a:xfrm>
          <a:prstGeom prst="line">
            <a:avLst/>
          </a:prstGeom>
          <a:noFill/>
          <a:ln w="28575" algn="ctr">
            <a:solidFill>
              <a:srgbClr val="FF0000"/>
            </a:solidFill>
            <a:miter lim="800000"/>
            <a:headEnd/>
            <a:tailEnd type="triangle" w="med" len="med"/>
          </a:ln>
        </p:spPr>
      </p:cxnSp>
      <p:cxnSp>
        <p:nvCxnSpPr>
          <p:cNvPr id="61" name="Straight Connector 60"/>
          <p:cNvCxnSpPr>
            <a:cxnSpLocks noChangeShapeType="1"/>
          </p:cNvCxnSpPr>
          <p:nvPr/>
        </p:nvCxnSpPr>
        <p:spPr bwMode="gray">
          <a:xfrm rot="10800000">
            <a:off x="2715229" y="2294562"/>
            <a:ext cx="3427884" cy="2357438"/>
          </a:xfrm>
          <a:prstGeom prst="line">
            <a:avLst/>
          </a:prstGeom>
          <a:noFill/>
          <a:ln w="28575" algn="ctr">
            <a:solidFill>
              <a:srgbClr val="FF0000"/>
            </a:solidFill>
            <a:miter lim="800000"/>
            <a:headEnd/>
            <a:tailEnd type="triangle" w="med" len="med"/>
          </a:ln>
        </p:spPr>
      </p:cxnSp>
      <p:sp>
        <p:nvSpPr>
          <p:cNvPr id="56" name="AutoShape 110"/>
          <p:cNvSpPr>
            <a:spLocks noChangeArrowheads="1"/>
          </p:cNvSpPr>
          <p:nvPr/>
        </p:nvSpPr>
        <p:spPr bwMode="gray">
          <a:xfrm>
            <a:off x="5978525" y="4623425"/>
            <a:ext cx="2927350" cy="1457325"/>
          </a:xfrm>
          <a:prstGeom prst="roundRect">
            <a:avLst>
              <a:gd name="adj" fmla="val 6673"/>
            </a:avLst>
          </a:prstGeom>
          <a:solidFill>
            <a:srgbClr val="FFFFFF"/>
          </a:solidFill>
          <a:ln w="38100">
            <a:solidFill>
              <a:schemeClr val="accent1">
                <a:lumMod val="20000"/>
                <a:lumOff val="80000"/>
              </a:schemeClr>
            </a:solidFill>
            <a:miter lim="800000"/>
            <a:headEnd/>
            <a:tailEnd/>
          </a:ln>
          <a:effectLst>
            <a:outerShdw blurRad="25400" algn="ctr" rotWithShape="0">
              <a:prstClr val="black"/>
            </a:outerShdw>
          </a:effectLst>
        </p:spPr>
        <p:txBody>
          <a:bodyPr wrap="none" lIns="91432" tIns="45716" rIns="91432" bIns="45716" anchor="ctr"/>
          <a:lstStyle/>
          <a:p>
            <a:r>
              <a:rPr lang="en-US" sz="1400" b="1" i="1" dirty="0">
                <a:solidFill>
                  <a:srgbClr val="FF0000"/>
                </a:solidFill>
              </a:rPr>
              <a:t>RSA </a:t>
            </a:r>
            <a:r>
              <a:rPr lang="en-US" sz="1400" b="1" i="1" dirty="0" err="1">
                <a:solidFill>
                  <a:srgbClr val="FF0000"/>
                </a:solidFill>
              </a:rPr>
              <a:t>enVision</a:t>
            </a:r>
            <a:r>
              <a:rPr lang="en-US" sz="1400" dirty="0"/>
              <a:t> </a:t>
            </a:r>
            <a:r>
              <a:rPr lang="ru-RU" sz="1400" dirty="0" smtClean="0"/>
              <a:t>управление</a:t>
            </a:r>
          </a:p>
          <a:p>
            <a:r>
              <a:rPr lang="ru-RU" sz="1400" dirty="0" smtClean="0"/>
              <a:t> журналами</a:t>
            </a:r>
            <a:endParaRPr lang="en-US" sz="1400" dirty="0"/>
          </a:p>
          <a:p>
            <a:pPr marL="284672" indent="-284672">
              <a:buFont typeface="Arial" pitchFamily="34" charset="0"/>
              <a:buChar char="•"/>
            </a:pPr>
            <a:r>
              <a:rPr lang="en-US" sz="1400" dirty="0"/>
              <a:t>VMware vCenter &amp; ESX(i)</a:t>
            </a:r>
          </a:p>
          <a:p>
            <a:pPr marL="284672" indent="-284672">
              <a:buFont typeface="Arial" pitchFamily="34" charset="0"/>
              <a:buChar char="•"/>
            </a:pPr>
            <a:r>
              <a:rPr lang="en-US" sz="1400" dirty="0"/>
              <a:t>VMware View</a:t>
            </a:r>
          </a:p>
          <a:p>
            <a:pPr marL="284672" indent="-284672">
              <a:buFont typeface="Arial" pitchFamily="34" charset="0"/>
              <a:buChar char="•"/>
            </a:pPr>
            <a:r>
              <a:rPr lang="en-US" sz="1400" b="1" i="1" dirty="0">
                <a:solidFill>
                  <a:srgbClr val="FF0000"/>
                </a:solidFill>
              </a:rPr>
              <a:t>RSA </a:t>
            </a:r>
            <a:r>
              <a:rPr lang="en-US" sz="1400" b="1" i="1" dirty="0" err="1">
                <a:solidFill>
                  <a:srgbClr val="FF0000"/>
                </a:solidFill>
              </a:rPr>
              <a:t>SecurID</a:t>
            </a:r>
            <a:endParaRPr lang="en-US" sz="1400" b="1" i="1" dirty="0">
              <a:solidFill>
                <a:srgbClr val="FF0000"/>
              </a:solidFill>
            </a:endParaRPr>
          </a:p>
          <a:p>
            <a:pPr marL="284672" indent="-284672">
              <a:buFont typeface="Arial" pitchFamily="34" charset="0"/>
              <a:buChar char="•"/>
            </a:pPr>
            <a:r>
              <a:rPr lang="en-US" sz="1400" b="1" i="1" dirty="0">
                <a:solidFill>
                  <a:srgbClr val="FF0000"/>
                </a:solidFill>
              </a:rPr>
              <a:t>RSA DLP</a:t>
            </a:r>
          </a:p>
          <a:p>
            <a:pPr marL="284672" indent="-284672">
              <a:buFont typeface="Arial" pitchFamily="34" charset="0"/>
              <a:buChar char="•"/>
            </a:pPr>
            <a:r>
              <a:rPr lang="en-US" sz="1400" dirty="0"/>
              <a:t>Active Directory</a:t>
            </a:r>
          </a:p>
        </p:txBody>
      </p:sp>
      <p:sp>
        <p:nvSpPr>
          <p:cNvPr id="55" name="AutoShape 110"/>
          <p:cNvSpPr>
            <a:spLocks noChangeArrowheads="1"/>
          </p:cNvSpPr>
          <p:nvPr/>
        </p:nvSpPr>
        <p:spPr bwMode="gray">
          <a:xfrm>
            <a:off x="6858000" y="1643688"/>
            <a:ext cx="1508125" cy="838200"/>
          </a:xfrm>
          <a:prstGeom prst="roundRect">
            <a:avLst>
              <a:gd name="adj" fmla="val 6673"/>
            </a:avLst>
          </a:prstGeom>
          <a:solidFill>
            <a:srgbClr val="FFFFFF"/>
          </a:solidFill>
          <a:ln w="38100">
            <a:solidFill>
              <a:schemeClr val="accent1">
                <a:lumMod val="20000"/>
                <a:lumOff val="80000"/>
              </a:schemeClr>
            </a:solidFill>
            <a:miter lim="800000"/>
            <a:headEnd/>
            <a:tailEnd/>
          </a:ln>
          <a:effectLst>
            <a:outerShdw blurRad="25400" algn="ctr" rotWithShape="0">
              <a:prstClr val="black"/>
            </a:outerShdw>
          </a:effectLst>
        </p:spPr>
        <p:txBody>
          <a:bodyPr wrap="none" lIns="91432" tIns="45716" rIns="91432" bIns="45716" anchor="ctr"/>
          <a:lstStyle/>
          <a:p>
            <a:pPr algn="ctr" eaLnBrk="0" hangingPunct="0">
              <a:defRPr/>
            </a:pPr>
            <a:r>
              <a:rPr lang="en-US" sz="1400" b="1" i="1" dirty="0">
                <a:solidFill>
                  <a:srgbClr val="FF0000"/>
                </a:solidFill>
              </a:rPr>
              <a:t>RSA DLP</a:t>
            </a:r>
            <a:r>
              <a:rPr lang="en-US" sz="1400" dirty="0"/>
              <a:t> </a:t>
            </a:r>
            <a:r>
              <a:rPr lang="uk-UA" sz="1400" dirty="0" smtClean="0"/>
              <a:t>для </a:t>
            </a:r>
          </a:p>
          <a:p>
            <a:pPr algn="ctr" eaLnBrk="0" hangingPunct="0">
              <a:defRPr/>
            </a:pPr>
            <a:r>
              <a:rPr lang="uk-UA" sz="1400" dirty="0" err="1" smtClean="0"/>
              <a:t>защи</a:t>
            </a:r>
            <a:r>
              <a:rPr lang="ru-RU" sz="1400" dirty="0" smtClean="0"/>
              <a:t>ты</a:t>
            </a:r>
            <a:endParaRPr lang="en-US" sz="1400" dirty="0"/>
          </a:p>
          <a:p>
            <a:pPr algn="ctr" eaLnBrk="0" hangingPunct="0">
              <a:defRPr/>
            </a:pPr>
            <a:r>
              <a:rPr lang="ru-RU" sz="1400" dirty="0" smtClean="0"/>
              <a:t>данных </a:t>
            </a:r>
            <a:endParaRPr lang="en-US" sz="1400" dirty="0"/>
          </a:p>
        </p:txBody>
      </p:sp>
      <p:pic>
        <p:nvPicPr>
          <p:cNvPr id="59" name="Picture 37" descr="Monitor.png"/>
          <p:cNvPicPr>
            <a:picLocks noChangeAspect="1"/>
          </p:cNvPicPr>
          <p:nvPr/>
        </p:nvPicPr>
        <p:blipFill>
          <a:blip r:embed="rId10" cstate="print"/>
          <a:srcRect l="14999" t="8888" r="15833"/>
          <a:stretch>
            <a:fillRect/>
          </a:stretch>
        </p:blipFill>
        <p:spPr bwMode="auto">
          <a:xfrm flipH="1">
            <a:off x="1562100" y="1058231"/>
            <a:ext cx="1400400" cy="1754678"/>
          </a:xfrm>
          <a:prstGeom prst="rect">
            <a:avLst/>
          </a:prstGeom>
          <a:noFill/>
          <a:ln w="9525">
            <a:noFill/>
            <a:miter lim="800000"/>
            <a:headEnd/>
            <a:tailEnd/>
          </a:ln>
        </p:spPr>
      </p:pic>
    </p:spTree>
    <p:extLst>
      <p:ext uri="{BB962C8B-B14F-4D97-AF65-F5344CB8AC3E}">
        <p14:creationId xmlns="" xmlns:p14="http://schemas.microsoft.com/office/powerpoint/2010/main" val="214392637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2" presetClass="entr" presetSubtype="8" fill="hold" nodeType="withEffect">
                                  <p:stCondLst>
                                    <p:cond delay="0"/>
                                  </p:stCondLst>
                                  <p:childTnLst>
                                    <p:set>
                                      <p:cBhvr>
                                        <p:cTn id="9" dur="1" fill="hold">
                                          <p:stCondLst>
                                            <p:cond delay="0"/>
                                          </p:stCondLst>
                                        </p:cTn>
                                        <p:tgtEl>
                                          <p:spTgt spid="84"/>
                                        </p:tgtEl>
                                        <p:attrNameLst>
                                          <p:attrName>style.visibility</p:attrName>
                                        </p:attrNameLst>
                                      </p:cBhvr>
                                      <p:to>
                                        <p:strVal val="visible"/>
                                      </p:to>
                                    </p:set>
                                    <p:animEffect transition="in" filter="slide(fromLeft)">
                                      <p:cBhvr>
                                        <p:cTn id="10" dur="500"/>
                                        <p:tgtEl>
                                          <p:spTgt spid="8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par>
                                <p:cTn id="16" presetID="12" presetClass="entr" presetSubtype="4" fill="hold" nodeType="withEffect">
                                  <p:stCondLst>
                                    <p:cond delay="0"/>
                                  </p:stCondLst>
                                  <p:childTnLst>
                                    <p:set>
                                      <p:cBhvr>
                                        <p:cTn id="17" dur="1" fill="hold">
                                          <p:stCondLst>
                                            <p:cond delay="0"/>
                                          </p:stCondLst>
                                        </p:cTn>
                                        <p:tgtEl>
                                          <p:spTgt spid="97"/>
                                        </p:tgtEl>
                                        <p:attrNameLst>
                                          <p:attrName>style.visibility</p:attrName>
                                        </p:attrNameLst>
                                      </p:cBhvr>
                                      <p:to>
                                        <p:strVal val="visible"/>
                                      </p:to>
                                    </p:set>
                                    <p:animEffect transition="in" filter="slide(fromBottom)">
                                      <p:cBhvr>
                                        <p:cTn id="18" dur="500"/>
                                        <p:tgtEl>
                                          <p:spTgt spid="97"/>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55"/>
                                        </p:tgtEl>
                                        <p:attrNameLst>
                                          <p:attrName>style.visibility</p:attrName>
                                        </p:attrNameLst>
                                      </p:cBhvr>
                                      <p:to>
                                        <p:strVal val="visible"/>
                                      </p:to>
                                    </p:set>
                                    <p:animEffect transition="in" filter="fade">
                                      <p:cBhvr>
                                        <p:cTn id="23" dur="500"/>
                                        <p:tgtEl>
                                          <p:spTgt spid="55"/>
                                        </p:tgtEl>
                                      </p:cBhvr>
                                    </p:animEffect>
                                  </p:childTnLst>
                                </p:cTn>
                              </p:par>
                              <p:par>
                                <p:cTn id="24" presetID="12" presetClass="entr" presetSubtype="2" fill="hold" nodeType="withEffect">
                                  <p:stCondLst>
                                    <p:cond delay="0"/>
                                  </p:stCondLst>
                                  <p:childTnLst>
                                    <p:set>
                                      <p:cBhvr>
                                        <p:cTn id="25" dur="1" fill="hold">
                                          <p:stCondLst>
                                            <p:cond delay="0"/>
                                          </p:stCondLst>
                                        </p:cTn>
                                        <p:tgtEl>
                                          <p:spTgt spid="89"/>
                                        </p:tgtEl>
                                        <p:attrNameLst>
                                          <p:attrName>style.visibility</p:attrName>
                                        </p:attrNameLst>
                                      </p:cBhvr>
                                      <p:to>
                                        <p:strVal val="visible"/>
                                      </p:to>
                                    </p:set>
                                    <p:animEffect transition="in" filter="slide(fromRight)">
                                      <p:cBhvr>
                                        <p:cTn id="26" dur="500"/>
                                        <p:tgtEl>
                                          <p:spTgt spid="89"/>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56"/>
                                        </p:tgtEl>
                                        <p:attrNameLst>
                                          <p:attrName>style.visibility</p:attrName>
                                        </p:attrNameLst>
                                      </p:cBhvr>
                                      <p:to>
                                        <p:strVal val="visible"/>
                                      </p:to>
                                    </p:set>
                                    <p:animEffect transition="in" filter="fade">
                                      <p:cBhvr>
                                        <p:cTn id="31" dur="500"/>
                                        <p:tgtEl>
                                          <p:spTgt spid="56"/>
                                        </p:tgtEl>
                                      </p:cBhvr>
                                    </p:animEffect>
                                  </p:childTnLst>
                                </p:cTn>
                              </p:par>
                              <p:par>
                                <p:cTn id="32" presetID="12" presetClass="entr" presetSubtype="4" fill="hold" nodeType="withEffect">
                                  <p:stCondLst>
                                    <p:cond delay="0"/>
                                  </p:stCondLst>
                                  <p:childTnLst>
                                    <p:set>
                                      <p:cBhvr>
                                        <p:cTn id="33" dur="1" fill="hold">
                                          <p:stCondLst>
                                            <p:cond delay="0"/>
                                          </p:stCondLst>
                                        </p:cTn>
                                        <p:tgtEl>
                                          <p:spTgt spid="99"/>
                                        </p:tgtEl>
                                        <p:attrNameLst>
                                          <p:attrName>style.visibility</p:attrName>
                                        </p:attrNameLst>
                                      </p:cBhvr>
                                      <p:to>
                                        <p:strVal val="visible"/>
                                      </p:to>
                                    </p:set>
                                    <p:animEffect transition="in" filter="slide(fromBottom)">
                                      <p:cBhvr>
                                        <p:cTn id="34" dur="500"/>
                                        <p:tgtEl>
                                          <p:spTgt spid="99"/>
                                        </p:tgtEl>
                                      </p:cBhvr>
                                    </p:animEffect>
                                  </p:childTnLst>
                                </p:cTn>
                              </p:par>
                            </p:childTnLst>
                          </p:cTn>
                        </p:par>
                      </p:childTnLst>
                    </p:cTn>
                  </p:par>
                  <p:par>
                    <p:cTn id="35" fill="hold">
                      <p:stCondLst>
                        <p:cond delay="indefinite"/>
                      </p:stCondLst>
                      <p:childTnLst>
                        <p:par>
                          <p:cTn id="36" fill="hold">
                            <p:stCondLst>
                              <p:cond delay="0"/>
                            </p:stCondLst>
                            <p:childTnLst>
                              <p:par>
                                <p:cTn id="37" presetID="9" presetClass="exit" presetSubtype="0" fill="hold" nodeType="clickEffect">
                                  <p:stCondLst>
                                    <p:cond delay="0"/>
                                  </p:stCondLst>
                                  <p:childTnLst>
                                    <p:animEffect transition="out" filter="dissolve">
                                      <p:cBhvr>
                                        <p:cTn id="38" dur="500"/>
                                        <p:tgtEl>
                                          <p:spTgt spid="89"/>
                                        </p:tgtEl>
                                      </p:cBhvr>
                                    </p:animEffect>
                                    <p:set>
                                      <p:cBhvr>
                                        <p:cTn id="39" dur="1" fill="hold">
                                          <p:stCondLst>
                                            <p:cond delay="499"/>
                                          </p:stCondLst>
                                        </p:cTn>
                                        <p:tgtEl>
                                          <p:spTgt spid="89"/>
                                        </p:tgtEl>
                                        <p:attrNameLst>
                                          <p:attrName>style.visibility</p:attrName>
                                        </p:attrNameLst>
                                      </p:cBhvr>
                                      <p:to>
                                        <p:strVal val="hidden"/>
                                      </p:to>
                                    </p:set>
                                  </p:childTnLst>
                                </p:cTn>
                              </p:par>
                              <p:par>
                                <p:cTn id="40" presetID="9" presetClass="exit" presetSubtype="0" fill="hold" nodeType="withEffect">
                                  <p:stCondLst>
                                    <p:cond delay="0"/>
                                  </p:stCondLst>
                                  <p:childTnLst>
                                    <p:animEffect transition="out" filter="dissolve">
                                      <p:cBhvr>
                                        <p:cTn id="41" dur="500"/>
                                        <p:tgtEl>
                                          <p:spTgt spid="97"/>
                                        </p:tgtEl>
                                      </p:cBhvr>
                                    </p:animEffect>
                                    <p:set>
                                      <p:cBhvr>
                                        <p:cTn id="42" dur="1" fill="hold">
                                          <p:stCondLst>
                                            <p:cond delay="499"/>
                                          </p:stCondLst>
                                        </p:cTn>
                                        <p:tgtEl>
                                          <p:spTgt spid="97"/>
                                        </p:tgtEl>
                                        <p:attrNameLst>
                                          <p:attrName>style.visibility</p:attrName>
                                        </p:attrNameLst>
                                      </p:cBhvr>
                                      <p:to>
                                        <p:strVal val="hidden"/>
                                      </p:to>
                                    </p:set>
                                  </p:childTnLst>
                                </p:cTn>
                              </p:par>
                              <p:par>
                                <p:cTn id="43" presetID="9" presetClass="exit" presetSubtype="0" fill="hold" nodeType="withEffect">
                                  <p:stCondLst>
                                    <p:cond delay="0"/>
                                  </p:stCondLst>
                                  <p:childTnLst>
                                    <p:animEffect transition="out" filter="dissolve">
                                      <p:cBhvr>
                                        <p:cTn id="44" dur="500"/>
                                        <p:tgtEl>
                                          <p:spTgt spid="99"/>
                                        </p:tgtEl>
                                      </p:cBhvr>
                                    </p:animEffect>
                                    <p:set>
                                      <p:cBhvr>
                                        <p:cTn id="45" dur="1" fill="hold">
                                          <p:stCondLst>
                                            <p:cond delay="499"/>
                                          </p:stCondLst>
                                        </p:cTn>
                                        <p:tgtEl>
                                          <p:spTgt spid="99"/>
                                        </p:tgtEl>
                                        <p:attrNameLst>
                                          <p:attrName>style.visibility</p:attrName>
                                        </p:attrNameLst>
                                      </p:cBhvr>
                                      <p:to>
                                        <p:strVal val="hidden"/>
                                      </p:to>
                                    </p:se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49"/>
                                        </p:tgtEl>
                                        <p:attrNameLst>
                                          <p:attrName>style.visibility</p:attrName>
                                        </p:attrNameLst>
                                      </p:cBhvr>
                                      <p:to>
                                        <p:strVal val="visible"/>
                                      </p:to>
                                    </p:set>
                                    <p:animEffect transition="in" filter="fade">
                                      <p:cBhvr>
                                        <p:cTn id="50" dur="500"/>
                                        <p:tgtEl>
                                          <p:spTgt spid="49"/>
                                        </p:tgtEl>
                                      </p:cBhvr>
                                    </p:animEffect>
                                  </p:childTnLst>
                                </p:cTn>
                              </p:par>
                              <p:par>
                                <p:cTn id="51" presetID="1" presetClass="entr" presetSubtype="0" fill="hold" nodeType="withEffect">
                                  <p:stCondLst>
                                    <p:cond delay="0"/>
                                  </p:stCondLst>
                                  <p:childTnLst>
                                    <p:set>
                                      <p:cBhvr>
                                        <p:cTn id="52" dur="1" fill="hold">
                                          <p:stCondLst>
                                            <p:cond delay="0"/>
                                          </p:stCondLst>
                                        </p:cTn>
                                        <p:tgtEl>
                                          <p:spTgt spid="59"/>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9" presetClass="entr" presetSubtype="0" fill="hold" nodeType="clickEffect">
                                  <p:stCondLst>
                                    <p:cond delay="0"/>
                                  </p:stCondLst>
                                  <p:childTnLst>
                                    <p:set>
                                      <p:cBhvr>
                                        <p:cTn id="56" dur="1" fill="hold">
                                          <p:stCondLst>
                                            <p:cond delay="0"/>
                                          </p:stCondLst>
                                        </p:cTn>
                                        <p:tgtEl>
                                          <p:spTgt spid="61"/>
                                        </p:tgtEl>
                                        <p:attrNameLst>
                                          <p:attrName>style.visibility</p:attrName>
                                        </p:attrNameLst>
                                      </p:cBhvr>
                                      <p:to>
                                        <p:strVal val="visible"/>
                                      </p:to>
                                    </p:set>
                                    <p:animEffect transition="in" filter="dissolve">
                                      <p:cBhvr>
                                        <p:cTn id="57" dur="500"/>
                                        <p:tgtEl>
                                          <p:spTgt spid="61"/>
                                        </p:tgtEl>
                                      </p:cBhvr>
                                    </p:animEffect>
                                  </p:childTnLst>
                                </p:cTn>
                              </p:par>
                              <p:par>
                                <p:cTn id="58" presetID="9" presetClass="entr" presetSubtype="0" fill="hold" nodeType="withEffect">
                                  <p:stCondLst>
                                    <p:cond delay="0"/>
                                  </p:stCondLst>
                                  <p:childTnLst>
                                    <p:set>
                                      <p:cBhvr>
                                        <p:cTn id="59" dur="1" fill="hold">
                                          <p:stCondLst>
                                            <p:cond delay="0"/>
                                          </p:stCondLst>
                                        </p:cTn>
                                        <p:tgtEl>
                                          <p:spTgt spid="58"/>
                                        </p:tgtEl>
                                        <p:attrNameLst>
                                          <p:attrName>style.visibility</p:attrName>
                                        </p:attrNameLst>
                                      </p:cBhvr>
                                      <p:to>
                                        <p:strVal val="visible"/>
                                      </p:to>
                                    </p:set>
                                    <p:animEffect transition="in" filter="dissolve">
                                      <p:cBhvr>
                                        <p:cTn id="60"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6" grpId="0" animBg="1"/>
      <p:bldP spid="5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00463" y="796950"/>
            <a:ext cx="8777287" cy="616197"/>
          </a:xfrm>
        </p:spPr>
        <p:txBody>
          <a:bodyPr/>
          <a:lstStyle/>
          <a:p>
            <a:pPr algn="ctr"/>
            <a:r>
              <a:rPr lang="en-US" sz="3200" dirty="0" smtClean="0"/>
              <a:t>EMC #1</a:t>
            </a:r>
            <a:r>
              <a:rPr lang="ru-RU" sz="3200" dirty="0" smtClean="0"/>
              <a:t>Выбор для</a:t>
            </a:r>
            <a:r>
              <a:rPr lang="en-US" sz="3200" dirty="0" smtClean="0"/>
              <a:t> VMware</a:t>
            </a:r>
            <a:endParaRPr lang="en-US" sz="3200" dirty="0"/>
          </a:p>
        </p:txBody>
      </p:sp>
      <p:grpSp>
        <p:nvGrpSpPr>
          <p:cNvPr id="2" name="Group 73"/>
          <p:cNvGrpSpPr/>
          <p:nvPr/>
        </p:nvGrpSpPr>
        <p:grpSpPr>
          <a:xfrm>
            <a:off x="0" y="1452619"/>
            <a:ext cx="8637576" cy="4675355"/>
            <a:chOff x="0" y="1452619"/>
            <a:chExt cx="8637576" cy="4675355"/>
          </a:xfrm>
        </p:grpSpPr>
        <p:pic>
          <p:nvPicPr>
            <p:cNvPr id="46" name="Picture 45"/>
            <p:cNvPicPr>
              <a:picLocks noChangeAspect="1"/>
            </p:cNvPicPr>
            <p:nvPr/>
          </p:nvPicPr>
          <p:blipFill>
            <a:blip r:embed="rId3" cstate="print">
              <a:duotone>
                <a:schemeClr val="bg2">
                  <a:shade val="45000"/>
                  <a:satMod val="135000"/>
                </a:schemeClr>
                <a:prstClr val="white"/>
              </a:duotone>
            </a:blip>
            <a:stretch>
              <a:fillRect/>
            </a:stretch>
          </p:blipFill>
          <p:spPr>
            <a:xfrm>
              <a:off x="5136835" y="5335853"/>
              <a:ext cx="634447" cy="634448"/>
            </a:xfrm>
            <a:prstGeom prst="rect">
              <a:avLst/>
            </a:prstGeom>
          </p:spPr>
        </p:pic>
        <p:sp>
          <p:nvSpPr>
            <p:cNvPr id="9" name="TextBox 8"/>
            <p:cNvSpPr txBox="1"/>
            <p:nvPr/>
          </p:nvSpPr>
          <p:spPr>
            <a:xfrm>
              <a:off x="0" y="5881753"/>
              <a:ext cx="3692522" cy="246221"/>
            </a:xfrm>
            <a:prstGeom prst="rect">
              <a:avLst/>
            </a:prstGeom>
            <a:noFill/>
          </p:spPr>
          <p:txBody>
            <a:bodyPr wrap="square" rtlCol="0">
              <a:spAutoFit/>
            </a:bodyPr>
            <a:lstStyle/>
            <a:p>
              <a:r>
                <a:rPr lang="en-US" sz="1000" dirty="0" smtClean="0">
                  <a:solidFill>
                    <a:srgbClr val="5F5F5F"/>
                  </a:solidFill>
                  <a:latin typeface="MetaNormalLF-Roman"/>
                  <a:cs typeface="MetaNormalLF-Roman"/>
                </a:rPr>
                <a:t>Source: Goldman Sachs IT Spending Survey, March 2011.</a:t>
              </a:r>
              <a:endParaRPr lang="en-US" sz="1000" dirty="0">
                <a:solidFill>
                  <a:srgbClr val="5F5F5F"/>
                </a:solidFill>
                <a:latin typeface="MetaNormalLF-Roman"/>
                <a:cs typeface="MetaNormalLF-Roman"/>
              </a:endParaRPr>
            </a:p>
          </p:txBody>
        </p:sp>
        <p:sp>
          <p:nvSpPr>
            <p:cNvPr id="29" name="TextBox 28"/>
            <p:cNvSpPr txBox="1"/>
            <p:nvPr/>
          </p:nvSpPr>
          <p:spPr>
            <a:xfrm>
              <a:off x="2406582" y="2940654"/>
              <a:ext cx="683619" cy="307777"/>
            </a:xfrm>
            <a:prstGeom prst="rect">
              <a:avLst/>
            </a:prstGeom>
            <a:noFill/>
          </p:spPr>
          <p:txBody>
            <a:bodyPr wrap="square" rtlCol="0">
              <a:spAutoFit/>
            </a:bodyPr>
            <a:lstStyle/>
            <a:p>
              <a:pPr algn="r"/>
              <a:r>
                <a:rPr lang="en-US" sz="1400" dirty="0" smtClean="0">
                  <a:solidFill>
                    <a:schemeClr val="bg2"/>
                  </a:solidFill>
                </a:rPr>
                <a:t>25%</a:t>
              </a:r>
              <a:endParaRPr lang="en-US" sz="1400" dirty="0">
                <a:solidFill>
                  <a:schemeClr val="bg2"/>
                </a:solidFill>
              </a:endParaRPr>
            </a:p>
          </p:txBody>
        </p:sp>
        <p:sp>
          <p:nvSpPr>
            <p:cNvPr id="30" name="TextBox 29"/>
            <p:cNvSpPr txBox="1"/>
            <p:nvPr/>
          </p:nvSpPr>
          <p:spPr>
            <a:xfrm>
              <a:off x="2406582" y="3412146"/>
              <a:ext cx="683619" cy="307777"/>
            </a:xfrm>
            <a:prstGeom prst="rect">
              <a:avLst/>
            </a:prstGeom>
            <a:noFill/>
          </p:spPr>
          <p:txBody>
            <a:bodyPr wrap="square" rtlCol="0">
              <a:spAutoFit/>
            </a:bodyPr>
            <a:lstStyle/>
            <a:p>
              <a:pPr algn="r"/>
              <a:r>
                <a:rPr lang="en-US" sz="1400" dirty="0" smtClean="0">
                  <a:solidFill>
                    <a:schemeClr val="bg2"/>
                  </a:solidFill>
                </a:rPr>
                <a:t>20%</a:t>
              </a:r>
              <a:endParaRPr lang="en-US" sz="1400" dirty="0">
                <a:solidFill>
                  <a:schemeClr val="bg2"/>
                </a:solidFill>
              </a:endParaRPr>
            </a:p>
          </p:txBody>
        </p:sp>
        <p:sp>
          <p:nvSpPr>
            <p:cNvPr id="31" name="TextBox 30"/>
            <p:cNvSpPr txBox="1"/>
            <p:nvPr/>
          </p:nvSpPr>
          <p:spPr>
            <a:xfrm>
              <a:off x="2406582" y="3877924"/>
              <a:ext cx="683619" cy="307777"/>
            </a:xfrm>
            <a:prstGeom prst="rect">
              <a:avLst/>
            </a:prstGeom>
            <a:noFill/>
          </p:spPr>
          <p:txBody>
            <a:bodyPr wrap="square" rtlCol="0">
              <a:spAutoFit/>
            </a:bodyPr>
            <a:lstStyle/>
            <a:p>
              <a:pPr algn="r"/>
              <a:r>
                <a:rPr lang="en-US" sz="1400" dirty="0" smtClean="0">
                  <a:solidFill>
                    <a:schemeClr val="bg2"/>
                  </a:solidFill>
                </a:rPr>
                <a:t>15%</a:t>
              </a:r>
              <a:endParaRPr lang="en-US" sz="1400" dirty="0">
                <a:solidFill>
                  <a:schemeClr val="bg2"/>
                </a:solidFill>
              </a:endParaRPr>
            </a:p>
          </p:txBody>
        </p:sp>
        <p:sp>
          <p:nvSpPr>
            <p:cNvPr id="32" name="TextBox 31"/>
            <p:cNvSpPr txBox="1"/>
            <p:nvPr/>
          </p:nvSpPr>
          <p:spPr>
            <a:xfrm>
              <a:off x="2412780" y="4343701"/>
              <a:ext cx="683619" cy="307777"/>
            </a:xfrm>
            <a:prstGeom prst="rect">
              <a:avLst/>
            </a:prstGeom>
            <a:noFill/>
          </p:spPr>
          <p:txBody>
            <a:bodyPr wrap="square" rtlCol="0">
              <a:spAutoFit/>
            </a:bodyPr>
            <a:lstStyle/>
            <a:p>
              <a:pPr algn="r"/>
              <a:r>
                <a:rPr lang="en-US" sz="1400" dirty="0" smtClean="0">
                  <a:solidFill>
                    <a:schemeClr val="bg2"/>
                  </a:solidFill>
                </a:rPr>
                <a:t>10%</a:t>
              </a:r>
              <a:endParaRPr lang="en-US" sz="1400" dirty="0">
                <a:solidFill>
                  <a:schemeClr val="bg2"/>
                </a:solidFill>
              </a:endParaRPr>
            </a:p>
          </p:txBody>
        </p:sp>
        <p:sp>
          <p:nvSpPr>
            <p:cNvPr id="33" name="TextBox 32"/>
            <p:cNvSpPr txBox="1"/>
            <p:nvPr/>
          </p:nvSpPr>
          <p:spPr>
            <a:xfrm>
              <a:off x="2406582" y="4809482"/>
              <a:ext cx="683619" cy="307777"/>
            </a:xfrm>
            <a:prstGeom prst="rect">
              <a:avLst/>
            </a:prstGeom>
            <a:noFill/>
          </p:spPr>
          <p:txBody>
            <a:bodyPr wrap="square" rtlCol="0">
              <a:spAutoFit/>
            </a:bodyPr>
            <a:lstStyle/>
            <a:p>
              <a:pPr algn="r"/>
              <a:r>
                <a:rPr lang="en-US" sz="1400" dirty="0" smtClean="0">
                  <a:solidFill>
                    <a:schemeClr val="bg2"/>
                  </a:solidFill>
                </a:rPr>
                <a:t>5%</a:t>
              </a:r>
              <a:endParaRPr lang="en-US" sz="1400" dirty="0">
                <a:solidFill>
                  <a:schemeClr val="bg2"/>
                </a:solidFill>
              </a:endParaRPr>
            </a:p>
          </p:txBody>
        </p:sp>
        <p:sp>
          <p:nvSpPr>
            <p:cNvPr id="45" name="Rectangle 44"/>
            <p:cNvSpPr/>
            <p:nvPr/>
          </p:nvSpPr>
          <p:spPr>
            <a:xfrm>
              <a:off x="2412779" y="1531892"/>
              <a:ext cx="674322" cy="307777"/>
            </a:xfrm>
            <a:prstGeom prst="rect">
              <a:avLst/>
            </a:prstGeom>
            <a:noFill/>
          </p:spPr>
          <p:txBody>
            <a:bodyPr wrap="square" rtlCol="0">
              <a:spAutoFit/>
            </a:bodyPr>
            <a:lstStyle/>
            <a:p>
              <a:pPr algn="r"/>
              <a:r>
                <a:rPr lang="en-US" sz="1400" dirty="0" smtClean="0">
                  <a:solidFill>
                    <a:schemeClr val="bg2"/>
                  </a:solidFill>
                </a:rPr>
                <a:t>40%</a:t>
              </a:r>
              <a:endParaRPr lang="en-US" sz="1400" dirty="0">
                <a:solidFill>
                  <a:schemeClr val="bg2"/>
                </a:solidFill>
              </a:endParaRPr>
            </a:p>
          </p:txBody>
        </p:sp>
        <p:sp>
          <p:nvSpPr>
            <p:cNvPr id="53" name="TextBox 52"/>
            <p:cNvSpPr txBox="1"/>
            <p:nvPr/>
          </p:nvSpPr>
          <p:spPr>
            <a:xfrm>
              <a:off x="2409681" y="2474877"/>
              <a:ext cx="683619" cy="307777"/>
            </a:xfrm>
            <a:prstGeom prst="rect">
              <a:avLst/>
            </a:prstGeom>
            <a:noFill/>
          </p:spPr>
          <p:txBody>
            <a:bodyPr wrap="square" rtlCol="0">
              <a:spAutoFit/>
            </a:bodyPr>
            <a:lstStyle/>
            <a:p>
              <a:pPr algn="r"/>
              <a:r>
                <a:rPr lang="en-US" sz="1400" dirty="0" smtClean="0">
                  <a:solidFill>
                    <a:schemeClr val="bg2"/>
                  </a:solidFill>
                </a:rPr>
                <a:t>30%</a:t>
              </a:r>
              <a:endParaRPr lang="en-US" sz="1400" dirty="0">
                <a:solidFill>
                  <a:schemeClr val="bg2"/>
                </a:solidFill>
              </a:endParaRPr>
            </a:p>
          </p:txBody>
        </p:sp>
        <p:sp>
          <p:nvSpPr>
            <p:cNvPr id="55" name="TextBox 54"/>
            <p:cNvSpPr txBox="1"/>
            <p:nvPr/>
          </p:nvSpPr>
          <p:spPr>
            <a:xfrm>
              <a:off x="2412780" y="1997670"/>
              <a:ext cx="683619" cy="307777"/>
            </a:xfrm>
            <a:prstGeom prst="rect">
              <a:avLst/>
            </a:prstGeom>
            <a:noFill/>
          </p:spPr>
          <p:txBody>
            <a:bodyPr wrap="square" rtlCol="0">
              <a:spAutoFit/>
            </a:bodyPr>
            <a:lstStyle/>
            <a:p>
              <a:pPr algn="r"/>
              <a:r>
                <a:rPr lang="en-US" sz="1400" dirty="0" smtClean="0">
                  <a:solidFill>
                    <a:schemeClr val="bg2"/>
                  </a:solidFill>
                </a:rPr>
                <a:t>35%</a:t>
              </a:r>
              <a:endParaRPr lang="en-US" sz="1400" dirty="0">
                <a:solidFill>
                  <a:schemeClr val="bg2"/>
                </a:solidFill>
              </a:endParaRPr>
            </a:p>
          </p:txBody>
        </p:sp>
        <p:cxnSp>
          <p:nvCxnSpPr>
            <p:cNvPr id="23" name="Straight Connector 22"/>
            <p:cNvCxnSpPr/>
            <p:nvPr/>
          </p:nvCxnSpPr>
          <p:spPr>
            <a:xfrm>
              <a:off x="3087101" y="3145839"/>
              <a:ext cx="5550475"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3087101" y="3617331"/>
              <a:ext cx="5550475"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3087101" y="4083108"/>
              <a:ext cx="5550475"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3087101" y="5003376"/>
              <a:ext cx="5550475"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3165851" y="1737077"/>
              <a:ext cx="0" cy="3593752"/>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3087101" y="5325627"/>
              <a:ext cx="5550475"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3087101" y="1737075"/>
              <a:ext cx="5550475"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a:off x="3087101" y="2674347"/>
              <a:ext cx="5550475"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a:off x="3087101" y="2202855"/>
              <a:ext cx="5550475"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a:off x="3087101" y="4548885"/>
              <a:ext cx="5550475"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grpSp>
          <p:nvGrpSpPr>
            <p:cNvPr id="3" name="Group 12"/>
            <p:cNvGrpSpPr/>
            <p:nvPr/>
          </p:nvGrpSpPr>
          <p:grpSpPr>
            <a:xfrm>
              <a:off x="7114630" y="5446965"/>
              <a:ext cx="306994" cy="404428"/>
              <a:chOff x="1111623" y="157032"/>
              <a:chExt cx="6181725" cy="6334125"/>
            </a:xfrm>
          </p:grpSpPr>
          <p:sp>
            <p:nvSpPr>
              <p:cNvPr id="40" name="Oval 39"/>
              <p:cNvSpPr/>
              <p:nvPr/>
            </p:nvSpPr>
            <p:spPr>
              <a:xfrm>
                <a:off x="1111623" y="172987"/>
                <a:ext cx="6181725" cy="630221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pic>
            <p:nvPicPr>
              <p:cNvPr id="41" name="Picture 40"/>
              <p:cNvPicPr>
                <a:picLocks noChangeAspect="1"/>
              </p:cNvPicPr>
              <p:nvPr/>
            </p:nvPicPr>
            <p:blipFill>
              <a:blip r:embed="rId4" cstate="print">
                <a:duotone>
                  <a:schemeClr val="bg2">
                    <a:shade val="45000"/>
                    <a:satMod val="135000"/>
                  </a:schemeClr>
                  <a:prstClr val="white"/>
                </a:duotone>
                <a:extLst>
                  <a:ext uri="{28A0092B-C50C-407E-A947-70E740481C1C}">
                    <a14:useLocalDpi xmlns:a14="http://schemas.microsoft.com/office/drawing/2010/main" xmlns="" val="0"/>
                  </a:ext>
                </a:extLst>
              </a:blip>
              <a:stretch>
                <a:fillRect/>
              </a:stretch>
            </p:blipFill>
            <p:spPr>
              <a:xfrm>
                <a:off x="1111623" y="157032"/>
                <a:ext cx="6181725" cy="6334125"/>
              </a:xfrm>
              <a:prstGeom prst="rect">
                <a:avLst/>
              </a:prstGeom>
            </p:spPr>
          </p:pic>
        </p:grpSp>
        <p:sp>
          <p:nvSpPr>
            <p:cNvPr id="61" name="Rectangle 60"/>
            <p:cNvSpPr/>
            <p:nvPr/>
          </p:nvSpPr>
          <p:spPr bwMode="auto">
            <a:xfrm>
              <a:off x="7301286" y="3877924"/>
              <a:ext cx="360166" cy="1452211"/>
            </a:xfrm>
            <a:prstGeom prst="rect">
              <a:avLst/>
            </a:prstGeom>
            <a:ln>
              <a:headEnd/>
              <a:tailEnd/>
            </a:ln>
          </p:spPr>
          <p:style>
            <a:lnRef idx="1">
              <a:schemeClr val="dk1"/>
            </a:lnRef>
            <a:fillRef idx="2">
              <a:schemeClr val="dk1"/>
            </a:fillRef>
            <a:effectRef idx="1">
              <a:schemeClr val="dk1"/>
            </a:effectRef>
            <a:fontRef idx="minor">
              <a:schemeClr val="dk1"/>
            </a:fontRef>
          </p:style>
          <p:txBody>
            <a:bodyPr wrap="none" lIns="0" tIns="0" rIns="0" bIns="0" rtlCol="0" anchor="ctr"/>
            <a:lstStyle/>
            <a:p>
              <a:pPr algn="ctr" fontAlgn="base">
                <a:spcBef>
                  <a:spcPct val="0"/>
                </a:spcBef>
                <a:spcAft>
                  <a:spcPct val="40000"/>
                </a:spcAft>
              </a:pPr>
              <a:endParaRPr lang="en-US" dirty="0" err="1">
                <a:solidFill>
                  <a:srgbClr val="333333"/>
                </a:solidFill>
              </a:endParaRPr>
            </a:p>
          </p:txBody>
        </p:sp>
        <p:sp>
          <p:nvSpPr>
            <p:cNvPr id="62" name="Rectangle 61"/>
            <p:cNvSpPr/>
            <p:nvPr/>
          </p:nvSpPr>
          <p:spPr bwMode="auto">
            <a:xfrm>
              <a:off x="6943449" y="3351023"/>
              <a:ext cx="360166" cy="1979111"/>
            </a:xfrm>
            <a:prstGeom prst="rect">
              <a:avLst/>
            </a:prstGeom>
            <a:ln w="9525" cmpd="sng">
              <a:headEnd/>
              <a:tailEnd/>
            </a:ln>
          </p:spPr>
          <p:style>
            <a:lnRef idx="2">
              <a:schemeClr val="dk1"/>
            </a:lnRef>
            <a:fillRef idx="1">
              <a:schemeClr val="lt1"/>
            </a:fillRef>
            <a:effectRef idx="0">
              <a:schemeClr val="dk1"/>
            </a:effectRef>
            <a:fontRef idx="minor">
              <a:schemeClr val="dk1"/>
            </a:fontRef>
          </p:style>
          <p:txBody>
            <a:bodyPr wrap="none" lIns="0" tIns="0" rIns="0" bIns="0" rtlCol="0" anchor="ctr"/>
            <a:lstStyle/>
            <a:p>
              <a:pPr algn="ctr" fontAlgn="base">
                <a:spcBef>
                  <a:spcPct val="0"/>
                </a:spcBef>
                <a:spcAft>
                  <a:spcPct val="40000"/>
                </a:spcAft>
              </a:pPr>
              <a:endParaRPr lang="en-US" dirty="0" err="1">
                <a:solidFill>
                  <a:srgbClr val="333333"/>
                </a:solidFill>
              </a:endParaRPr>
            </a:p>
          </p:txBody>
        </p:sp>
        <p:sp>
          <p:nvSpPr>
            <p:cNvPr id="69" name="TextBox 68"/>
            <p:cNvSpPr txBox="1"/>
            <p:nvPr/>
          </p:nvSpPr>
          <p:spPr>
            <a:xfrm>
              <a:off x="7161961" y="3588699"/>
              <a:ext cx="539920" cy="246221"/>
            </a:xfrm>
            <a:prstGeom prst="rect">
              <a:avLst/>
            </a:prstGeom>
            <a:noFill/>
          </p:spPr>
          <p:txBody>
            <a:bodyPr wrap="square" rtlCol="0">
              <a:spAutoFit/>
            </a:bodyPr>
            <a:lstStyle/>
            <a:p>
              <a:pPr algn="r"/>
              <a:r>
                <a:rPr lang="en-US" sz="1000" dirty="0" smtClean="0">
                  <a:solidFill>
                    <a:schemeClr val="bg2"/>
                  </a:solidFill>
                </a:rPr>
                <a:t>17%</a:t>
              </a:r>
              <a:endParaRPr lang="en-US" sz="1000" dirty="0">
                <a:solidFill>
                  <a:schemeClr val="bg2"/>
                </a:solidFill>
              </a:endParaRPr>
            </a:p>
          </p:txBody>
        </p:sp>
        <p:pic>
          <p:nvPicPr>
            <p:cNvPr id="51" name="Picture 50"/>
            <p:cNvPicPr>
              <a:picLocks noChangeAspect="1"/>
            </p:cNvPicPr>
            <p:nvPr/>
          </p:nvPicPr>
          <p:blipFill>
            <a:blip r:embed="rId5" cstate="print"/>
            <a:stretch>
              <a:fillRect/>
            </a:stretch>
          </p:blipFill>
          <p:spPr>
            <a:xfrm>
              <a:off x="7821289" y="5464245"/>
              <a:ext cx="737994" cy="369868"/>
            </a:xfrm>
            <a:prstGeom prst="roundRect">
              <a:avLst>
                <a:gd name="adj" fmla="val 16667"/>
              </a:avLst>
            </a:prstGeom>
            <a:ln>
              <a:noFill/>
            </a:ln>
            <a:effectLst/>
          </p:spPr>
        </p:pic>
        <p:sp>
          <p:nvSpPr>
            <p:cNvPr id="58" name="Rectangle 57"/>
            <p:cNvSpPr/>
            <p:nvPr/>
          </p:nvSpPr>
          <p:spPr bwMode="auto">
            <a:xfrm>
              <a:off x="8184462" y="1737075"/>
              <a:ext cx="369385" cy="3583987"/>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wrap="none" lIns="0" tIns="0" rIns="0" bIns="0" rtlCol="0" anchor="ctr"/>
            <a:lstStyle/>
            <a:p>
              <a:pPr algn="ctr" fontAlgn="base">
                <a:spcBef>
                  <a:spcPct val="0"/>
                </a:spcBef>
                <a:spcAft>
                  <a:spcPct val="40000"/>
                </a:spcAft>
              </a:pPr>
              <a:endParaRPr lang="en-US" dirty="0" err="1">
                <a:solidFill>
                  <a:srgbClr val="333333"/>
                </a:solidFill>
              </a:endParaRPr>
            </a:p>
          </p:txBody>
        </p:sp>
        <p:sp>
          <p:nvSpPr>
            <p:cNvPr id="60" name="Rectangle 59"/>
            <p:cNvSpPr/>
            <p:nvPr/>
          </p:nvSpPr>
          <p:spPr bwMode="auto">
            <a:xfrm>
              <a:off x="7815077" y="2408039"/>
              <a:ext cx="369385" cy="2913023"/>
            </a:xfrm>
            <a:prstGeom prst="rect">
              <a:avLst/>
            </a:prstGeom>
            <a:ln w="9525" cmpd="sng">
              <a:headEnd/>
              <a:tailEnd/>
            </a:ln>
          </p:spPr>
          <p:style>
            <a:lnRef idx="2">
              <a:schemeClr val="accent1"/>
            </a:lnRef>
            <a:fillRef idx="1">
              <a:schemeClr val="lt1"/>
            </a:fillRef>
            <a:effectRef idx="0">
              <a:schemeClr val="accent1"/>
            </a:effectRef>
            <a:fontRef idx="minor">
              <a:schemeClr val="dk1"/>
            </a:fontRef>
          </p:style>
          <p:txBody>
            <a:bodyPr wrap="none" lIns="0" tIns="0" rIns="0" bIns="0" rtlCol="0" anchor="ctr"/>
            <a:lstStyle/>
            <a:p>
              <a:pPr algn="ctr" fontAlgn="base">
                <a:spcBef>
                  <a:spcPct val="0"/>
                </a:spcBef>
                <a:spcAft>
                  <a:spcPct val="40000"/>
                </a:spcAft>
              </a:pPr>
              <a:endParaRPr lang="en-US" dirty="0" err="1">
                <a:solidFill>
                  <a:srgbClr val="333333"/>
                </a:solidFill>
              </a:endParaRPr>
            </a:p>
          </p:txBody>
        </p:sp>
        <p:sp>
          <p:nvSpPr>
            <p:cNvPr id="71" name="TextBox 70"/>
            <p:cNvSpPr txBox="1"/>
            <p:nvPr/>
          </p:nvSpPr>
          <p:spPr>
            <a:xfrm>
              <a:off x="8067942" y="1452619"/>
              <a:ext cx="517131" cy="246221"/>
            </a:xfrm>
            <a:prstGeom prst="rect">
              <a:avLst/>
            </a:prstGeom>
            <a:noFill/>
          </p:spPr>
          <p:txBody>
            <a:bodyPr wrap="square" rtlCol="0">
              <a:spAutoFit/>
            </a:bodyPr>
            <a:lstStyle/>
            <a:p>
              <a:pPr algn="r"/>
              <a:r>
                <a:rPr lang="en-US" sz="1000" dirty="0" smtClean="0">
                  <a:solidFill>
                    <a:srgbClr val="3399CC"/>
                  </a:solidFill>
                </a:rPr>
                <a:t>40%</a:t>
              </a:r>
              <a:endParaRPr lang="en-US" sz="1000" dirty="0">
                <a:solidFill>
                  <a:srgbClr val="3399CC"/>
                </a:solidFill>
              </a:endParaRPr>
            </a:p>
          </p:txBody>
        </p:sp>
        <p:sp>
          <p:nvSpPr>
            <p:cNvPr id="72" name="TextBox 71"/>
            <p:cNvSpPr txBox="1"/>
            <p:nvPr/>
          </p:nvSpPr>
          <p:spPr>
            <a:xfrm>
              <a:off x="7692053" y="2126794"/>
              <a:ext cx="517131" cy="246221"/>
            </a:xfrm>
            <a:prstGeom prst="rect">
              <a:avLst/>
            </a:prstGeom>
            <a:noFill/>
          </p:spPr>
          <p:txBody>
            <a:bodyPr wrap="square" rtlCol="0">
              <a:spAutoFit/>
            </a:bodyPr>
            <a:lstStyle>
              <a:defPPr>
                <a:defRPr lang="en-US"/>
              </a:defPPr>
              <a:lvl1pPr algn="r">
                <a:defRPr sz="800">
                  <a:solidFill>
                    <a:srgbClr val="3399CC"/>
                  </a:solidFill>
                </a:defRPr>
              </a:lvl1pPr>
            </a:lstStyle>
            <a:p>
              <a:r>
                <a:rPr lang="en-US" sz="1000" dirty="0" smtClean="0"/>
                <a:t>33</a:t>
              </a:r>
              <a:r>
                <a:rPr lang="en-US" sz="1000" dirty="0"/>
                <a:t>%</a:t>
              </a:r>
            </a:p>
          </p:txBody>
        </p:sp>
        <p:pic>
          <p:nvPicPr>
            <p:cNvPr id="42" name="Picture 41"/>
            <p:cNvPicPr>
              <a:picLocks noChangeAspect="1"/>
            </p:cNvPicPr>
            <p:nvPr/>
          </p:nvPicPr>
          <p:blipFill>
            <a:blip r:embed="rId6" cstate="print">
              <a:duotone>
                <a:schemeClr val="bg2">
                  <a:shade val="45000"/>
                  <a:satMod val="135000"/>
                </a:schemeClr>
                <a:prstClr val="white"/>
              </a:duotone>
              <a:extLst>
                <a:ext uri="{28A0092B-C50C-407E-A947-70E740481C1C}">
                  <a14:useLocalDpi xmlns:a14="http://schemas.microsoft.com/office/drawing/2010/main" xmlns="" val="0"/>
                </a:ext>
              </a:extLst>
            </a:blip>
            <a:stretch>
              <a:fillRect/>
            </a:stretch>
          </p:blipFill>
          <p:spPr>
            <a:xfrm>
              <a:off x="6287978" y="5465073"/>
              <a:ext cx="255925" cy="368212"/>
            </a:xfrm>
            <a:prstGeom prst="rect">
              <a:avLst/>
            </a:prstGeom>
          </p:spPr>
        </p:pic>
        <p:sp>
          <p:nvSpPr>
            <p:cNvPr id="64" name="Rectangle 63"/>
            <p:cNvSpPr/>
            <p:nvPr/>
          </p:nvSpPr>
          <p:spPr bwMode="auto">
            <a:xfrm>
              <a:off x="6050744" y="3975947"/>
              <a:ext cx="360166" cy="1354187"/>
            </a:xfrm>
            <a:prstGeom prst="rect">
              <a:avLst/>
            </a:prstGeom>
            <a:ln w="9525" cmpd="sng">
              <a:headEnd/>
              <a:tailEnd/>
            </a:ln>
          </p:spPr>
          <p:style>
            <a:lnRef idx="2">
              <a:schemeClr val="dk1"/>
            </a:lnRef>
            <a:fillRef idx="1">
              <a:schemeClr val="lt1"/>
            </a:fillRef>
            <a:effectRef idx="0">
              <a:schemeClr val="dk1"/>
            </a:effectRef>
            <a:fontRef idx="minor">
              <a:schemeClr val="dk1"/>
            </a:fontRef>
          </p:style>
          <p:txBody>
            <a:bodyPr wrap="none" lIns="0" tIns="0" rIns="0" bIns="0" rtlCol="0" anchor="ctr"/>
            <a:lstStyle/>
            <a:p>
              <a:pPr algn="ctr" fontAlgn="base">
                <a:spcBef>
                  <a:spcPct val="0"/>
                </a:spcBef>
                <a:spcAft>
                  <a:spcPct val="40000"/>
                </a:spcAft>
              </a:pPr>
              <a:endParaRPr lang="en-US" dirty="0" err="1">
                <a:solidFill>
                  <a:srgbClr val="333333"/>
                </a:solidFill>
              </a:endParaRPr>
            </a:p>
          </p:txBody>
        </p:sp>
        <p:sp>
          <p:nvSpPr>
            <p:cNvPr id="57" name="Rectangle 56"/>
            <p:cNvSpPr/>
            <p:nvPr/>
          </p:nvSpPr>
          <p:spPr bwMode="auto">
            <a:xfrm>
              <a:off x="5497243" y="4166957"/>
              <a:ext cx="360166" cy="1151625"/>
            </a:xfrm>
            <a:prstGeom prst="rect">
              <a:avLst/>
            </a:prstGeom>
            <a:ln>
              <a:headEnd/>
              <a:tailEnd/>
            </a:ln>
          </p:spPr>
          <p:style>
            <a:lnRef idx="1">
              <a:schemeClr val="dk1"/>
            </a:lnRef>
            <a:fillRef idx="2">
              <a:schemeClr val="dk1"/>
            </a:fillRef>
            <a:effectRef idx="1">
              <a:schemeClr val="dk1"/>
            </a:effectRef>
            <a:fontRef idx="minor">
              <a:schemeClr val="dk1"/>
            </a:fontRef>
          </p:style>
          <p:txBody>
            <a:bodyPr wrap="none" lIns="0" tIns="0" rIns="0" bIns="0" rtlCol="0" anchor="ctr"/>
            <a:lstStyle/>
            <a:p>
              <a:pPr algn="ctr" fontAlgn="base">
                <a:spcBef>
                  <a:spcPct val="0"/>
                </a:spcBef>
                <a:spcAft>
                  <a:spcPct val="40000"/>
                </a:spcAft>
              </a:pPr>
              <a:endParaRPr lang="en-US" dirty="0" err="1">
                <a:solidFill>
                  <a:srgbClr val="333333"/>
                </a:solidFill>
              </a:endParaRPr>
            </a:p>
          </p:txBody>
        </p:sp>
        <p:sp>
          <p:nvSpPr>
            <p:cNvPr id="59" name="Rectangle 58"/>
            <p:cNvSpPr/>
            <p:nvPr/>
          </p:nvSpPr>
          <p:spPr bwMode="auto">
            <a:xfrm>
              <a:off x="5138883" y="4480223"/>
              <a:ext cx="358360" cy="838359"/>
            </a:xfrm>
            <a:prstGeom prst="rect">
              <a:avLst/>
            </a:prstGeom>
            <a:ln w="9525" cmpd="sng">
              <a:headEnd/>
              <a:tailEnd/>
            </a:ln>
          </p:spPr>
          <p:style>
            <a:lnRef idx="2">
              <a:schemeClr val="dk1"/>
            </a:lnRef>
            <a:fillRef idx="1">
              <a:schemeClr val="lt1"/>
            </a:fillRef>
            <a:effectRef idx="0">
              <a:schemeClr val="dk1"/>
            </a:effectRef>
            <a:fontRef idx="minor">
              <a:schemeClr val="dk1"/>
            </a:fontRef>
          </p:style>
          <p:txBody>
            <a:bodyPr wrap="none" lIns="0" tIns="0" rIns="0" bIns="0" rtlCol="0" anchor="ctr"/>
            <a:lstStyle/>
            <a:p>
              <a:pPr algn="ctr" fontAlgn="base">
                <a:spcBef>
                  <a:spcPct val="0"/>
                </a:spcBef>
                <a:spcAft>
                  <a:spcPct val="40000"/>
                </a:spcAft>
              </a:pPr>
              <a:endParaRPr lang="en-US" dirty="0" err="1">
                <a:solidFill>
                  <a:srgbClr val="333333"/>
                </a:solidFill>
              </a:endParaRPr>
            </a:p>
          </p:txBody>
        </p:sp>
        <p:pic>
          <p:nvPicPr>
            <p:cNvPr id="50" name="Picture 49"/>
            <p:cNvPicPr>
              <a:picLocks noChangeAspect="1"/>
            </p:cNvPicPr>
            <p:nvPr/>
          </p:nvPicPr>
          <p:blipFill rotWithShape="1">
            <a:blip r:embed="rId7" cstate="print">
              <a:duotone>
                <a:schemeClr val="bg2">
                  <a:shade val="45000"/>
                  <a:satMod val="135000"/>
                </a:schemeClr>
                <a:prstClr val="white"/>
              </a:duotone>
            </a:blip>
            <a:srcRect b="47597"/>
            <a:stretch/>
          </p:blipFill>
          <p:spPr>
            <a:xfrm>
              <a:off x="3297773" y="5579848"/>
              <a:ext cx="692088" cy="138659"/>
            </a:xfrm>
            <a:prstGeom prst="rect">
              <a:avLst/>
            </a:prstGeom>
          </p:spPr>
        </p:pic>
        <p:sp>
          <p:nvSpPr>
            <p:cNvPr id="65" name="Rectangle 64"/>
            <p:cNvSpPr/>
            <p:nvPr/>
          </p:nvSpPr>
          <p:spPr bwMode="auto">
            <a:xfrm>
              <a:off x="3688192" y="5014667"/>
              <a:ext cx="359560" cy="306395"/>
            </a:xfrm>
            <a:prstGeom prst="rect">
              <a:avLst/>
            </a:prstGeom>
            <a:ln>
              <a:headEnd/>
              <a:tailEnd/>
            </a:ln>
          </p:spPr>
          <p:style>
            <a:lnRef idx="1">
              <a:schemeClr val="dk1"/>
            </a:lnRef>
            <a:fillRef idx="2">
              <a:schemeClr val="dk1"/>
            </a:fillRef>
            <a:effectRef idx="1">
              <a:schemeClr val="dk1"/>
            </a:effectRef>
            <a:fontRef idx="minor">
              <a:schemeClr val="dk1"/>
            </a:fontRef>
          </p:style>
          <p:txBody>
            <a:bodyPr wrap="none" lIns="0" tIns="0" rIns="0" bIns="0" rtlCol="0" anchor="ctr"/>
            <a:lstStyle/>
            <a:p>
              <a:pPr algn="ctr" fontAlgn="base">
                <a:spcBef>
                  <a:spcPct val="0"/>
                </a:spcBef>
                <a:spcAft>
                  <a:spcPct val="40000"/>
                </a:spcAft>
              </a:pPr>
              <a:endParaRPr lang="en-US" dirty="0" err="1">
                <a:solidFill>
                  <a:srgbClr val="333333"/>
                </a:solidFill>
              </a:endParaRPr>
            </a:p>
          </p:txBody>
        </p:sp>
        <p:sp>
          <p:nvSpPr>
            <p:cNvPr id="66" name="Rectangle 65"/>
            <p:cNvSpPr/>
            <p:nvPr/>
          </p:nvSpPr>
          <p:spPr bwMode="auto">
            <a:xfrm>
              <a:off x="3326242" y="5170255"/>
              <a:ext cx="359560" cy="150804"/>
            </a:xfrm>
            <a:prstGeom prst="rect">
              <a:avLst/>
            </a:prstGeom>
            <a:ln w="9525" cmpd="sng">
              <a:headEnd/>
              <a:tailEnd/>
            </a:ln>
          </p:spPr>
          <p:style>
            <a:lnRef idx="2">
              <a:schemeClr val="dk1"/>
            </a:lnRef>
            <a:fillRef idx="1">
              <a:schemeClr val="lt1"/>
            </a:fillRef>
            <a:effectRef idx="0">
              <a:schemeClr val="dk1"/>
            </a:effectRef>
            <a:fontRef idx="minor">
              <a:schemeClr val="dk1"/>
            </a:fontRef>
          </p:style>
          <p:txBody>
            <a:bodyPr wrap="none" lIns="0" tIns="0" rIns="0" bIns="0" rtlCol="0" anchor="ctr"/>
            <a:lstStyle/>
            <a:p>
              <a:pPr algn="ctr" fontAlgn="base">
                <a:spcBef>
                  <a:spcPct val="0"/>
                </a:spcBef>
                <a:spcAft>
                  <a:spcPct val="40000"/>
                </a:spcAft>
              </a:pPr>
              <a:endParaRPr lang="en-US" dirty="0" err="1">
                <a:solidFill>
                  <a:srgbClr val="333333"/>
                </a:solidFill>
              </a:endParaRPr>
            </a:p>
          </p:txBody>
        </p:sp>
        <p:sp>
          <p:nvSpPr>
            <p:cNvPr id="82" name="TextBox 81"/>
            <p:cNvSpPr txBox="1"/>
            <p:nvPr/>
          </p:nvSpPr>
          <p:spPr>
            <a:xfrm>
              <a:off x="3307543" y="4908397"/>
              <a:ext cx="417741" cy="246221"/>
            </a:xfrm>
            <a:prstGeom prst="rect">
              <a:avLst/>
            </a:prstGeom>
            <a:noFill/>
          </p:spPr>
          <p:txBody>
            <a:bodyPr wrap="square" rtlCol="0">
              <a:spAutoFit/>
            </a:bodyPr>
            <a:lstStyle>
              <a:defPPr>
                <a:defRPr lang="en-US"/>
              </a:defPPr>
              <a:lvl1pPr algn="r">
                <a:defRPr sz="800">
                  <a:solidFill>
                    <a:srgbClr val="3399CC"/>
                  </a:solidFill>
                </a:defRPr>
              </a:lvl1pPr>
            </a:lstStyle>
            <a:p>
              <a:pPr algn="ctr"/>
              <a:r>
                <a:rPr lang="en-US" sz="1000" dirty="0">
                  <a:solidFill>
                    <a:schemeClr val="bg2"/>
                  </a:solidFill>
                </a:rPr>
                <a:t>3</a:t>
              </a:r>
              <a:r>
                <a:rPr lang="en-US" sz="1000" dirty="0" smtClean="0">
                  <a:solidFill>
                    <a:schemeClr val="bg2"/>
                  </a:solidFill>
                </a:rPr>
                <a:t>%</a:t>
              </a:r>
              <a:endParaRPr lang="en-US" sz="1000" dirty="0">
                <a:solidFill>
                  <a:schemeClr val="bg2"/>
                </a:solidFill>
              </a:endParaRPr>
            </a:p>
          </p:txBody>
        </p:sp>
        <p:sp>
          <p:nvSpPr>
            <p:cNvPr id="83" name="TextBox 82"/>
            <p:cNvSpPr txBox="1"/>
            <p:nvPr/>
          </p:nvSpPr>
          <p:spPr>
            <a:xfrm>
              <a:off x="3677420" y="4731399"/>
              <a:ext cx="417741" cy="246221"/>
            </a:xfrm>
            <a:prstGeom prst="rect">
              <a:avLst/>
            </a:prstGeom>
            <a:noFill/>
          </p:spPr>
          <p:txBody>
            <a:bodyPr wrap="square" rtlCol="0">
              <a:spAutoFit/>
            </a:bodyPr>
            <a:lstStyle/>
            <a:p>
              <a:pPr algn="ctr"/>
              <a:r>
                <a:rPr lang="en-US" sz="1000" dirty="0">
                  <a:solidFill>
                    <a:schemeClr val="bg2"/>
                  </a:solidFill>
                </a:rPr>
                <a:t>5</a:t>
              </a:r>
              <a:r>
                <a:rPr lang="en-US" sz="1000" dirty="0" smtClean="0">
                  <a:solidFill>
                    <a:schemeClr val="bg2"/>
                  </a:solidFill>
                </a:rPr>
                <a:t>%</a:t>
              </a:r>
              <a:endParaRPr lang="en-US" sz="1000" dirty="0">
                <a:solidFill>
                  <a:schemeClr val="bg2"/>
                </a:solidFill>
              </a:endParaRPr>
            </a:p>
          </p:txBody>
        </p:sp>
        <p:grpSp>
          <p:nvGrpSpPr>
            <p:cNvPr id="4" name="Group 99"/>
            <p:cNvGrpSpPr/>
            <p:nvPr/>
          </p:nvGrpSpPr>
          <p:grpSpPr>
            <a:xfrm>
              <a:off x="4261921" y="5457117"/>
              <a:ext cx="570958" cy="384124"/>
              <a:chOff x="3642845" y="4719483"/>
              <a:chExt cx="578022" cy="291657"/>
            </a:xfrm>
          </p:grpSpPr>
          <p:sp>
            <p:nvSpPr>
              <p:cNvPr id="48" name="Rectangle 47"/>
              <p:cNvSpPr/>
              <p:nvPr/>
            </p:nvSpPr>
            <p:spPr>
              <a:xfrm>
                <a:off x="3656553" y="4719483"/>
                <a:ext cx="550606" cy="27530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9" name="Picture 48"/>
              <p:cNvPicPr>
                <a:picLocks noChangeAspect="1"/>
              </p:cNvPicPr>
              <p:nvPr/>
            </p:nvPicPr>
            <p:blipFill>
              <a:blip r:embed="rId8" cstate="print">
                <a:duotone>
                  <a:schemeClr val="bg2">
                    <a:shade val="45000"/>
                    <a:satMod val="135000"/>
                  </a:schemeClr>
                  <a:prstClr val="white"/>
                </a:duotone>
                <a:extLst>
                  <a:ext uri="{28A0092B-C50C-407E-A947-70E740481C1C}">
                    <a14:useLocalDpi xmlns:a14="http://schemas.microsoft.com/office/drawing/2010/main" xmlns="" val="0"/>
                  </a:ext>
                </a:extLst>
              </a:blip>
              <a:stretch>
                <a:fillRect/>
              </a:stretch>
            </p:blipFill>
            <p:spPr>
              <a:xfrm>
                <a:off x="3642845" y="4728313"/>
                <a:ext cx="578022" cy="282827"/>
              </a:xfrm>
              <a:prstGeom prst="rect">
                <a:avLst/>
              </a:prstGeom>
            </p:spPr>
          </p:pic>
        </p:grpSp>
        <p:sp>
          <p:nvSpPr>
            <p:cNvPr id="67" name="Rectangle 66"/>
            <p:cNvSpPr/>
            <p:nvPr/>
          </p:nvSpPr>
          <p:spPr bwMode="auto">
            <a:xfrm>
              <a:off x="4592760" y="4869690"/>
              <a:ext cx="360465" cy="448892"/>
            </a:xfrm>
            <a:prstGeom prst="rect">
              <a:avLst/>
            </a:prstGeom>
            <a:ln>
              <a:headEnd/>
              <a:tailEnd/>
            </a:ln>
          </p:spPr>
          <p:style>
            <a:lnRef idx="1">
              <a:schemeClr val="dk1"/>
            </a:lnRef>
            <a:fillRef idx="2">
              <a:schemeClr val="dk1"/>
            </a:fillRef>
            <a:effectRef idx="1">
              <a:schemeClr val="dk1"/>
            </a:effectRef>
            <a:fontRef idx="minor">
              <a:schemeClr val="dk1"/>
            </a:fontRef>
          </p:style>
          <p:txBody>
            <a:bodyPr wrap="none" lIns="0" tIns="0" rIns="0" bIns="0" rtlCol="0" anchor="ctr"/>
            <a:lstStyle/>
            <a:p>
              <a:pPr algn="ctr" fontAlgn="base">
                <a:spcBef>
                  <a:spcPct val="0"/>
                </a:spcBef>
                <a:spcAft>
                  <a:spcPct val="40000"/>
                </a:spcAft>
              </a:pPr>
              <a:endParaRPr lang="en-US" dirty="0" err="1">
                <a:solidFill>
                  <a:srgbClr val="333333"/>
                </a:solidFill>
              </a:endParaRPr>
            </a:p>
          </p:txBody>
        </p:sp>
        <p:sp>
          <p:nvSpPr>
            <p:cNvPr id="68" name="Rectangle 67"/>
            <p:cNvSpPr/>
            <p:nvPr/>
          </p:nvSpPr>
          <p:spPr bwMode="auto">
            <a:xfrm>
              <a:off x="4230091" y="4284882"/>
              <a:ext cx="359560" cy="1033700"/>
            </a:xfrm>
            <a:prstGeom prst="rect">
              <a:avLst/>
            </a:prstGeom>
            <a:ln w="9525" cmpd="sng">
              <a:headEnd/>
              <a:tailEnd/>
            </a:ln>
          </p:spPr>
          <p:style>
            <a:lnRef idx="2">
              <a:schemeClr val="dk1"/>
            </a:lnRef>
            <a:fillRef idx="1">
              <a:schemeClr val="lt1"/>
            </a:fillRef>
            <a:effectRef idx="0">
              <a:schemeClr val="dk1"/>
            </a:effectRef>
            <a:fontRef idx="minor">
              <a:schemeClr val="dk1"/>
            </a:fontRef>
          </p:style>
          <p:txBody>
            <a:bodyPr wrap="none" lIns="0" tIns="0" rIns="0" bIns="0" rtlCol="0" anchor="ctr"/>
            <a:lstStyle/>
            <a:p>
              <a:pPr algn="ctr" fontAlgn="base">
                <a:spcBef>
                  <a:spcPct val="0"/>
                </a:spcBef>
                <a:spcAft>
                  <a:spcPct val="40000"/>
                </a:spcAft>
              </a:pPr>
              <a:endParaRPr lang="en-US" dirty="0" err="1">
                <a:solidFill>
                  <a:srgbClr val="333333"/>
                </a:solidFill>
              </a:endParaRPr>
            </a:p>
          </p:txBody>
        </p:sp>
        <p:sp>
          <p:nvSpPr>
            <p:cNvPr id="84" name="TextBox 83"/>
            <p:cNvSpPr txBox="1"/>
            <p:nvPr/>
          </p:nvSpPr>
          <p:spPr>
            <a:xfrm>
              <a:off x="4111253" y="4008914"/>
              <a:ext cx="595865" cy="246221"/>
            </a:xfrm>
            <a:prstGeom prst="rect">
              <a:avLst/>
            </a:prstGeom>
            <a:noFill/>
          </p:spPr>
          <p:txBody>
            <a:bodyPr wrap="square" rtlCol="0">
              <a:spAutoFit/>
            </a:bodyPr>
            <a:lstStyle>
              <a:defPPr>
                <a:defRPr lang="en-US"/>
              </a:defPPr>
              <a:lvl1pPr algn="r">
                <a:defRPr sz="800">
                  <a:solidFill>
                    <a:srgbClr val="3399CC"/>
                  </a:solidFill>
                </a:defRPr>
              </a:lvl1pPr>
            </a:lstStyle>
            <a:p>
              <a:pPr algn="ctr"/>
              <a:r>
                <a:rPr lang="en-US" sz="1000" dirty="0" smtClean="0">
                  <a:solidFill>
                    <a:schemeClr val="bg2"/>
                  </a:solidFill>
                </a:rPr>
                <a:t>13%</a:t>
              </a:r>
              <a:endParaRPr lang="en-US" sz="1000" dirty="0">
                <a:solidFill>
                  <a:schemeClr val="bg2"/>
                </a:solidFill>
              </a:endParaRPr>
            </a:p>
          </p:txBody>
        </p:sp>
        <p:sp>
          <p:nvSpPr>
            <p:cNvPr id="85" name="TextBox 84"/>
            <p:cNvSpPr txBox="1"/>
            <p:nvPr/>
          </p:nvSpPr>
          <p:spPr>
            <a:xfrm>
              <a:off x="4477061" y="4573921"/>
              <a:ext cx="595865" cy="246221"/>
            </a:xfrm>
            <a:prstGeom prst="rect">
              <a:avLst/>
            </a:prstGeom>
            <a:noFill/>
          </p:spPr>
          <p:txBody>
            <a:bodyPr wrap="square" rtlCol="0">
              <a:spAutoFit/>
            </a:bodyPr>
            <a:lstStyle/>
            <a:p>
              <a:pPr algn="ctr"/>
              <a:r>
                <a:rPr lang="en-US" sz="1000" dirty="0" smtClean="0">
                  <a:solidFill>
                    <a:schemeClr val="bg2"/>
                  </a:solidFill>
                </a:rPr>
                <a:t>7%</a:t>
              </a:r>
              <a:endParaRPr lang="en-US" sz="1000" dirty="0">
                <a:solidFill>
                  <a:schemeClr val="bg2"/>
                </a:solidFill>
              </a:endParaRPr>
            </a:p>
          </p:txBody>
        </p:sp>
        <p:sp>
          <p:nvSpPr>
            <p:cNvPr id="70" name="TextBox 69"/>
            <p:cNvSpPr txBox="1"/>
            <p:nvPr/>
          </p:nvSpPr>
          <p:spPr>
            <a:xfrm>
              <a:off x="6800763" y="3072562"/>
              <a:ext cx="539920" cy="246221"/>
            </a:xfrm>
            <a:prstGeom prst="rect">
              <a:avLst/>
            </a:prstGeom>
            <a:noFill/>
          </p:spPr>
          <p:txBody>
            <a:bodyPr wrap="square" rtlCol="0">
              <a:spAutoFit/>
            </a:bodyPr>
            <a:lstStyle>
              <a:defPPr>
                <a:defRPr lang="en-US"/>
              </a:defPPr>
              <a:lvl1pPr algn="r">
                <a:defRPr sz="800">
                  <a:solidFill>
                    <a:srgbClr val="3399CC"/>
                  </a:solidFill>
                </a:defRPr>
              </a:lvl1pPr>
            </a:lstStyle>
            <a:p>
              <a:r>
                <a:rPr lang="en-US" sz="1000" dirty="0">
                  <a:solidFill>
                    <a:schemeClr val="bg2"/>
                  </a:solidFill>
                </a:rPr>
                <a:t>23%</a:t>
              </a:r>
            </a:p>
          </p:txBody>
        </p:sp>
        <p:sp>
          <p:nvSpPr>
            <p:cNvPr id="89" name="Rectangle 88"/>
            <p:cNvSpPr/>
            <p:nvPr/>
          </p:nvSpPr>
          <p:spPr>
            <a:xfrm>
              <a:off x="5514182" y="3922844"/>
              <a:ext cx="335086" cy="181709"/>
            </a:xfrm>
            <a:prstGeom prst="rect">
              <a:avLst/>
            </a:prstGeom>
            <a:solidFill>
              <a:schemeClr val="bg1">
                <a:alpha val="89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000"/>
            </a:p>
          </p:txBody>
        </p:sp>
        <p:sp>
          <p:nvSpPr>
            <p:cNvPr id="90" name="TextBox 89"/>
            <p:cNvSpPr txBox="1"/>
            <p:nvPr/>
          </p:nvSpPr>
          <p:spPr>
            <a:xfrm>
              <a:off x="5391726" y="3891730"/>
              <a:ext cx="594780" cy="246221"/>
            </a:xfrm>
            <a:prstGeom prst="rect">
              <a:avLst/>
            </a:prstGeom>
            <a:noFill/>
          </p:spPr>
          <p:txBody>
            <a:bodyPr wrap="square" rtlCol="0">
              <a:spAutoFit/>
            </a:bodyPr>
            <a:lstStyle/>
            <a:p>
              <a:pPr algn="ctr"/>
              <a:r>
                <a:rPr lang="en-US" sz="1000" dirty="0" smtClean="0">
                  <a:solidFill>
                    <a:schemeClr val="bg2"/>
                  </a:solidFill>
                </a:rPr>
                <a:t>14%</a:t>
              </a:r>
              <a:endParaRPr lang="en-US" sz="1000" dirty="0">
                <a:solidFill>
                  <a:schemeClr val="bg2"/>
                </a:solidFill>
              </a:endParaRPr>
            </a:p>
          </p:txBody>
        </p:sp>
        <p:sp>
          <p:nvSpPr>
            <p:cNvPr id="80" name="Rectangle 79"/>
            <p:cNvSpPr/>
            <p:nvPr/>
          </p:nvSpPr>
          <p:spPr bwMode="auto">
            <a:xfrm>
              <a:off x="645357" y="4578214"/>
              <a:ext cx="120392" cy="143673"/>
            </a:xfrm>
            <a:prstGeom prst="rect">
              <a:avLst/>
            </a:prstGeom>
            <a:ln>
              <a:headEnd/>
              <a:tailEnd/>
            </a:ln>
          </p:spPr>
          <p:style>
            <a:lnRef idx="1">
              <a:schemeClr val="dk1"/>
            </a:lnRef>
            <a:fillRef idx="2">
              <a:schemeClr val="dk1"/>
            </a:fillRef>
            <a:effectRef idx="1">
              <a:schemeClr val="dk1"/>
            </a:effectRef>
            <a:fontRef idx="minor">
              <a:schemeClr val="dk1"/>
            </a:fontRef>
          </p:style>
          <p:txBody>
            <a:bodyPr wrap="none" lIns="0" tIns="0" rIns="0" bIns="0" rtlCol="0" anchor="ctr"/>
            <a:lstStyle/>
            <a:p>
              <a:pPr algn="ctr" fontAlgn="base">
                <a:spcBef>
                  <a:spcPct val="0"/>
                </a:spcBef>
                <a:spcAft>
                  <a:spcPct val="40000"/>
                </a:spcAft>
              </a:pPr>
              <a:endParaRPr lang="en-US" dirty="0" err="1">
                <a:solidFill>
                  <a:srgbClr val="333333"/>
                </a:solidFill>
              </a:endParaRPr>
            </a:p>
          </p:txBody>
        </p:sp>
        <p:sp>
          <p:nvSpPr>
            <p:cNvPr id="81" name="Rectangle 80"/>
            <p:cNvSpPr/>
            <p:nvPr/>
          </p:nvSpPr>
          <p:spPr bwMode="auto">
            <a:xfrm>
              <a:off x="491667" y="4575102"/>
              <a:ext cx="120392" cy="143673"/>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wrap="none" lIns="0" tIns="0" rIns="0" bIns="0" rtlCol="0" anchor="ctr"/>
            <a:lstStyle/>
            <a:p>
              <a:pPr algn="ctr" fontAlgn="base">
                <a:spcBef>
                  <a:spcPct val="0"/>
                </a:spcBef>
                <a:spcAft>
                  <a:spcPct val="40000"/>
                </a:spcAft>
              </a:pPr>
              <a:endParaRPr lang="en-US" dirty="0" err="1">
                <a:solidFill>
                  <a:srgbClr val="333333"/>
                </a:solidFill>
              </a:endParaRPr>
            </a:p>
          </p:txBody>
        </p:sp>
        <p:sp>
          <p:nvSpPr>
            <p:cNvPr id="86" name="TextBox 85"/>
            <p:cNvSpPr txBox="1"/>
            <p:nvPr/>
          </p:nvSpPr>
          <p:spPr>
            <a:xfrm>
              <a:off x="816653" y="4474494"/>
              <a:ext cx="865493" cy="246221"/>
            </a:xfrm>
            <a:prstGeom prst="rect">
              <a:avLst/>
            </a:prstGeom>
            <a:noFill/>
          </p:spPr>
          <p:txBody>
            <a:bodyPr wrap="none" lIns="0" tIns="0" rIns="0" bIns="0" rtlCol="0">
              <a:spAutoFit/>
            </a:bodyPr>
            <a:lstStyle/>
            <a:p>
              <a:pPr algn="l" fontAlgn="base">
                <a:spcBef>
                  <a:spcPct val="0"/>
                </a:spcBef>
                <a:spcAft>
                  <a:spcPct val="40000"/>
                </a:spcAft>
              </a:pPr>
              <a:r>
                <a:rPr lang="en-US" sz="1600" b="1" dirty="0" smtClean="0">
                  <a:solidFill>
                    <a:schemeClr val="bg2"/>
                  </a:solidFill>
                  <a:latin typeface="+mn-lt"/>
                </a:rPr>
                <a:t>Feb 2011</a:t>
              </a:r>
              <a:endParaRPr lang="en-US" sz="1600" b="1" dirty="0">
                <a:solidFill>
                  <a:schemeClr val="bg2"/>
                </a:solidFill>
                <a:latin typeface="+mn-lt"/>
              </a:endParaRPr>
            </a:p>
          </p:txBody>
        </p:sp>
        <p:sp>
          <p:nvSpPr>
            <p:cNvPr id="87" name="Rectangle 86"/>
            <p:cNvSpPr/>
            <p:nvPr/>
          </p:nvSpPr>
          <p:spPr bwMode="auto">
            <a:xfrm>
              <a:off x="647098" y="4222965"/>
              <a:ext cx="120392" cy="143673"/>
            </a:xfrm>
            <a:prstGeom prst="rect">
              <a:avLst/>
            </a:prstGeom>
            <a:ln w="9525" cmpd="sng">
              <a:headEnd/>
              <a:tailEnd/>
            </a:ln>
          </p:spPr>
          <p:style>
            <a:lnRef idx="2">
              <a:schemeClr val="dk1"/>
            </a:lnRef>
            <a:fillRef idx="1">
              <a:schemeClr val="lt1"/>
            </a:fillRef>
            <a:effectRef idx="0">
              <a:schemeClr val="dk1"/>
            </a:effectRef>
            <a:fontRef idx="minor">
              <a:schemeClr val="dk1"/>
            </a:fontRef>
          </p:style>
          <p:txBody>
            <a:bodyPr wrap="none" lIns="0" tIns="0" rIns="0" bIns="0" rtlCol="0" anchor="ctr"/>
            <a:lstStyle/>
            <a:p>
              <a:pPr algn="ctr" fontAlgn="base">
                <a:spcBef>
                  <a:spcPct val="0"/>
                </a:spcBef>
                <a:spcAft>
                  <a:spcPct val="40000"/>
                </a:spcAft>
              </a:pPr>
              <a:endParaRPr lang="en-US" dirty="0" err="1">
                <a:solidFill>
                  <a:srgbClr val="333333"/>
                </a:solidFill>
              </a:endParaRPr>
            </a:p>
          </p:txBody>
        </p:sp>
        <p:sp>
          <p:nvSpPr>
            <p:cNvPr id="88" name="Rectangle 87"/>
            <p:cNvSpPr/>
            <p:nvPr/>
          </p:nvSpPr>
          <p:spPr bwMode="auto">
            <a:xfrm>
              <a:off x="493889" y="4222965"/>
              <a:ext cx="120392" cy="143673"/>
            </a:xfrm>
            <a:prstGeom prst="rect">
              <a:avLst/>
            </a:prstGeom>
            <a:ln w="9525" cmpd="sng">
              <a:headEnd/>
              <a:tailEnd/>
            </a:ln>
          </p:spPr>
          <p:style>
            <a:lnRef idx="2">
              <a:schemeClr val="accent1"/>
            </a:lnRef>
            <a:fillRef idx="1">
              <a:schemeClr val="lt1"/>
            </a:fillRef>
            <a:effectRef idx="0">
              <a:schemeClr val="accent1"/>
            </a:effectRef>
            <a:fontRef idx="minor">
              <a:schemeClr val="dk1"/>
            </a:fontRef>
          </p:style>
          <p:txBody>
            <a:bodyPr wrap="none" lIns="0" tIns="0" rIns="0" bIns="0" rtlCol="0" anchor="ctr"/>
            <a:lstStyle/>
            <a:p>
              <a:pPr algn="ctr" fontAlgn="base">
                <a:spcBef>
                  <a:spcPct val="0"/>
                </a:spcBef>
                <a:spcAft>
                  <a:spcPct val="40000"/>
                </a:spcAft>
              </a:pPr>
              <a:endParaRPr lang="en-US" dirty="0" err="1">
                <a:solidFill>
                  <a:srgbClr val="333333"/>
                </a:solidFill>
              </a:endParaRPr>
            </a:p>
          </p:txBody>
        </p:sp>
        <p:sp>
          <p:nvSpPr>
            <p:cNvPr id="91" name="TextBox 90"/>
            <p:cNvSpPr txBox="1"/>
            <p:nvPr/>
          </p:nvSpPr>
          <p:spPr>
            <a:xfrm>
              <a:off x="816653" y="4104336"/>
              <a:ext cx="888064" cy="246221"/>
            </a:xfrm>
            <a:prstGeom prst="rect">
              <a:avLst/>
            </a:prstGeom>
            <a:noFill/>
          </p:spPr>
          <p:txBody>
            <a:bodyPr wrap="none" lIns="0" tIns="0" rIns="0" bIns="0" rtlCol="0">
              <a:spAutoFit/>
            </a:bodyPr>
            <a:lstStyle/>
            <a:p>
              <a:pPr algn="l" fontAlgn="base">
                <a:spcBef>
                  <a:spcPct val="0"/>
                </a:spcBef>
                <a:spcAft>
                  <a:spcPct val="40000"/>
                </a:spcAft>
              </a:pPr>
              <a:r>
                <a:rPr lang="en-US" sz="1600" b="1" dirty="0" smtClean="0">
                  <a:solidFill>
                    <a:schemeClr val="bg2"/>
                  </a:solidFill>
                  <a:latin typeface="+mn-lt"/>
                </a:rPr>
                <a:t>Dec 2010</a:t>
              </a:r>
              <a:endParaRPr lang="en-US" sz="1600" b="1" dirty="0">
                <a:solidFill>
                  <a:schemeClr val="bg2"/>
                </a:solidFill>
                <a:latin typeface="+mn-lt"/>
              </a:endParaRPr>
            </a:p>
          </p:txBody>
        </p:sp>
        <p:sp>
          <p:nvSpPr>
            <p:cNvPr id="92" name="TextBox 91"/>
            <p:cNvSpPr txBox="1"/>
            <p:nvPr/>
          </p:nvSpPr>
          <p:spPr>
            <a:xfrm>
              <a:off x="91641" y="1813169"/>
              <a:ext cx="2450193" cy="2031325"/>
            </a:xfrm>
            <a:prstGeom prst="rect">
              <a:avLst/>
            </a:prstGeom>
            <a:noFill/>
          </p:spPr>
          <p:txBody>
            <a:bodyPr wrap="square" rtlCol="0">
              <a:spAutoFit/>
            </a:bodyPr>
            <a:lstStyle/>
            <a:p>
              <a:pPr marL="115888" indent="-115888"/>
              <a:r>
                <a:rPr lang="en-US" b="1" dirty="0" smtClean="0">
                  <a:solidFill>
                    <a:srgbClr val="5F5F5F"/>
                  </a:solidFill>
                  <a:latin typeface="MetaNormalLF-Roman"/>
                  <a:cs typeface="MetaNormalLF-Roman"/>
                </a:rPr>
                <a:t>“</a:t>
              </a:r>
              <a:r>
                <a:rPr lang="ru-RU" b="1" dirty="0" smtClean="0">
                  <a:solidFill>
                    <a:srgbClr val="5F5F5F"/>
                  </a:solidFill>
                  <a:latin typeface="MetaNormalLF-Roman"/>
                  <a:cs typeface="MetaNormalLF-Roman"/>
                </a:rPr>
                <a:t>какой ваш выбор среди производителей платформ хранения для виртуализации серверов</a:t>
              </a:r>
              <a:r>
                <a:rPr lang="en-US" b="1" dirty="0" smtClean="0">
                  <a:solidFill>
                    <a:srgbClr val="5F5F5F"/>
                  </a:solidFill>
                  <a:latin typeface="MetaNormalLF-Roman"/>
                  <a:cs typeface="MetaNormalLF-Roman"/>
                </a:rPr>
                <a:t>?”</a:t>
              </a:r>
              <a:endParaRPr lang="en-US" b="1" dirty="0">
                <a:solidFill>
                  <a:srgbClr val="5F5F5F"/>
                </a:solidFill>
                <a:latin typeface="MetaNormalLF-Roman"/>
                <a:cs typeface="MetaNormalLF-Roman"/>
              </a:endParaRPr>
            </a:p>
          </p:txBody>
        </p:sp>
        <p:sp>
          <p:nvSpPr>
            <p:cNvPr id="77" name="TextBox 76"/>
            <p:cNvSpPr txBox="1"/>
            <p:nvPr/>
          </p:nvSpPr>
          <p:spPr>
            <a:xfrm>
              <a:off x="5067869" y="4197449"/>
              <a:ext cx="530705" cy="246221"/>
            </a:xfrm>
            <a:prstGeom prst="rect">
              <a:avLst/>
            </a:prstGeom>
            <a:noFill/>
          </p:spPr>
          <p:txBody>
            <a:bodyPr wrap="square" rtlCol="0">
              <a:spAutoFit/>
            </a:bodyPr>
            <a:lstStyle>
              <a:defPPr>
                <a:defRPr lang="en-US"/>
              </a:defPPr>
              <a:lvl1pPr algn="r">
                <a:defRPr sz="800">
                  <a:solidFill>
                    <a:srgbClr val="3399CC"/>
                  </a:solidFill>
                </a:defRPr>
              </a:lvl1pPr>
            </a:lstStyle>
            <a:p>
              <a:pPr algn="ctr"/>
              <a:r>
                <a:rPr lang="en-US" sz="1000" dirty="0" smtClean="0">
                  <a:solidFill>
                    <a:schemeClr val="bg2"/>
                  </a:solidFill>
                </a:rPr>
                <a:t>11%</a:t>
              </a:r>
              <a:endParaRPr lang="en-US" sz="1000" dirty="0">
                <a:solidFill>
                  <a:schemeClr val="bg2"/>
                </a:solidFill>
              </a:endParaRPr>
            </a:p>
          </p:txBody>
        </p:sp>
        <p:sp>
          <p:nvSpPr>
            <p:cNvPr id="63" name="Rectangle 62"/>
            <p:cNvSpPr/>
            <p:nvPr/>
          </p:nvSpPr>
          <p:spPr bwMode="auto">
            <a:xfrm>
              <a:off x="6415401" y="4157683"/>
              <a:ext cx="360166" cy="1172451"/>
            </a:xfrm>
            <a:prstGeom prst="rect">
              <a:avLst/>
            </a:prstGeom>
            <a:ln>
              <a:headEnd/>
              <a:tailEnd/>
            </a:ln>
          </p:spPr>
          <p:style>
            <a:lnRef idx="1">
              <a:schemeClr val="dk1"/>
            </a:lnRef>
            <a:fillRef idx="2">
              <a:schemeClr val="dk1"/>
            </a:fillRef>
            <a:effectRef idx="1">
              <a:schemeClr val="dk1"/>
            </a:effectRef>
            <a:fontRef idx="minor">
              <a:schemeClr val="dk1"/>
            </a:fontRef>
          </p:style>
          <p:txBody>
            <a:bodyPr wrap="none" lIns="0" tIns="0" rIns="0" bIns="0" rtlCol="0" anchor="ctr"/>
            <a:lstStyle/>
            <a:p>
              <a:pPr algn="ctr" fontAlgn="base">
                <a:spcBef>
                  <a:spcPct val="0"/>
                </a:spcBef>
                <a:spcAft>
                  <a:spcPct val="40000"/>
                </a:spcAft>
              </a:pPr>
              <a:endParaRPr lang="en-US" dirty="0" err="1">
                <a:solidFill>
                  <a:srgbClr val="333333"/>
                </a:solidFill>
              </a:endParaRPr>
            </a:p>
          </p:txBody>
        </p:sp>
        <p:sp>
          <p:nvSpPr>
            <p:cNvPr id="93" name="TextBox 92"/>
            <p:cNvSpPr txBox="1"/>
            <p:nvPr/>
          </p:nvSpPr>
          <p:spPr>
            <a:xfrm>
              <a:off x="5859498" y="3692299"/>
              <a:ext cx="594780" cy="246221"/>
            </a:xfrm>
            <a:prstGeom prst="rect">
              <a:avLst/>
            </a:prstGeom>
            <a:noFill/>
          </p:spPr>
          <p:txBody>
            <a:bodyPr wrap="square" rtlCol="0">
              <a:spAutoFit/>
            </a:bodyPr>
            <a:lstStyle>
              <a:defPPr>
                <a:defRPr lang="en-US"/>
              </a:defPPr>
              <a:lvl1pPr algn="r">
                <a:defRPr sz="800">
                  <a:solidFill>
                    <a:srgbClr val="3399CC"/>
                  </a:solidFill>
                </a:defRPr>
              </a:lvl1pPr>
            </a:lstStyle>
            <a:p>
              <a:r>
                <a:rPr lang="en-US" sz="1000" dirty="0" smtClean="0">
                  <a:solidFill>
                    <a:schemeClr val="bg2"/>
                  </a:solidFill>
                </a:rPr>
                <a:t>16%</a:t>
              </a:r>
              <a:endParaRPr lang="en-US" sz="1000" dirty="0">
                <a:solidFill>
                  <a:schemeClr val="bg2"/>
                </a:solidFill>
              </a:endParaRPr>
            </a:p>
          </p:txBody>
        </p:sp>
        <p:sp>
          <p:nvSpPr>
            <p:cNvPr id="94" name="Rectangle 93"/>
            <p:cNvSpPr/>
            <p:nvPr/>
          </p:nvSpPr>
          <p:spPr>
            <a:xfrm>
              <a:off x="6416299" y="3932732"/>
              <a:ext cx="350764" cy="213045"/>
            </a:xfrm>
            <a:prstGeom prst="rect">
              <a:avLst/>
            </a:prstGeom>
            <a:solidFill>
              <a:schemeClr val="bg1">
                <a:alpha val="89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000"/>
            </a:p>
          </p:txBody>
        </p:sp>
        <p:sp>
          <p:nvSpPr>
            <p:cNvPr id="95" name="TextBox 94"/>
            <p:cNvSpPr txBox="1"/>
            <p:nvPr/>
          </p:nvSpPr>
          <p:spPr>
            <a:xfrm>
              <a:off x="6297869" y="3874797"/>
              <a:ext cx="594780" cy="246221"/>
            </a:xfrm>
            <a:prstGeom prst="rect">
              <a:avLst/>
            </a:prstGeom>
            <a:noFill/>
          </p:spPr>
          <p:txBody>
            <a:bodyPr wrap="square" rtlCol="0">
              <a:spAutoFit/>
            </a:bodyPr>
            <a:lstStyle/>
            <a:p>
              <a:pPr algn="ctr"/>
              <a:r>
                <a:rPr lang="en-US" sz="1000" dirty="0" smtClean="0">
                  <a:solidFill>
                    <a:schemeClr val="bg2"/>
                  </a:solidFill>
                </a:rPr>
                <a:t>14%</a:t>
              </a:r>
              <a:endParaRPr lang="en-US" sz="1000" dirty="0">
                <a:solidFill>
                  <a:schemeClr val="bg2"/>
                </a:solidFill>
              </a:endParaRPr>
            </a:p>
          </p:txBody>
        </p:sp>
      </p:grpSp>
      <p:sp>
        <p:nvSpPr>
          <p:cNvPr id="73" name="Title 4"/>
          <p:cNvSpPr txBox="1">
            <a:spLocks/>
          </p:cNvSpPr>
          <p:nvPr/>
        </p:nvSpPr>
        <p:spPr bwMode="gray">
          <a:xfrm>
            <a:off x="190005" y="201225"/>
            <a:ext cx="8785770" cy="616197"/>
          </a:xfrm>
          <a:prstGeom prst="rect">
            <a:avLst/>
          </a:prstGeom>
          <a:noFill/>
        </p:spPr>
        <p:txBody>
          <a:bodyPr lIns="0" tIns="0" rIns="0" bIns="0" anchor="b" anchorCtr="0"/>
          <a:lstStyle/>
          <a:p>
            <a:pPr marL="0" marR="0" lvl="0" indent="0" algn="ctr" defTabSz="914400" rtl="0" eaLnBrk="1" fontAlgn="auto" latinLnBrk="0" hangingPunct="1">
              <a:lnSpc>
                <a:spcPts val="3600"/>
              </a:lnSpc>
              <a:spcBef>
                <a:spcPct val="0"/>
              </a:spcBef>
              <a:spcAft>
                <a:spcPts val="0"/>
              </a:spcAft>
              <a:buClrTx/>
              <a:buSzTx/>
              <a:buFontTx/>
              <a:buNone/>
              <a:tabLst/>
              <a:defRPr/>
            </a:pPr>
            <a:r>
              <a:rPr lang="en-US" sz="3200" dirty="0" smtClean="0">
                <a:solidFill>
                  <a:schemeClr val="tx2"/>
                </a:solidFill>
                <a:latin typeface="MetaNormalLF-Roman" pitchFamily="34" charset="0"/>
                <a:ea typeface="+mj-ea"/>
                <a:cs typeface="+mj-cs"/>
              </a:rPr>
              <a:t>VMware</a:t>
            </a:r>
            <a:r>
              <a:rPr kumimoji="0" lang="en-US" sz="3200" b="0" i="0" u="none" strike="noStrike" kern="1200" cap="none" spc="0" normalizeH="0" baseline="0" noProof="0" dirty="0" smtClean="0">
                <a:ln>
                  <a:noFill/>
                </a:ln>
                <a:solidFill>
                  <a:schemeClr val="tx2"/>
                </a:solidFill>
                <a:effectLst/>
                <a:uLnTx/>
                <a:uFillTx/>
                <a:latin typeface="MetaNormalLF-Roman" pitchFamily="34" charset="0"/>
                <a:ea typeface="+mj-ea"/>
                <a:cs typeface="+mj-cs"/>
              </a:rPr>
              <a:t> #1</a:t>
            </a:r>
            <a:r>
              <a:rPr kumimoji="0" lang="ru-RU" sz="3200" b="0" i="0" u="none" strike="noStrike" kern="1200" cap="none" spc="0" normalizeH="0" baseline="0" noProof="0" dirty="0" smtClean="0">
                <a:ln>
                  <a:noFill/>
                </a:ln>
                <a:solidFill>
                  <a:schemeClr val="tx2"/>
                </a:solidFill>
                <a:effectLst/>
                <a:uLnTx/>
                <a:uFillTx/>
                <a:latin typeface="MetaNormalLF-Roman" pitchFamily="34" charset="0"/>
                <a:ea typeface="+mj-ea"/>
                <a:cs typeface="+mj-cs"/>
              </a:rPr>
              <a:t> Выбор</a:t>
            </a:r>
            <a:r>
              <a:rPr kumimoji="0" lang="ru-RU" sz="3200" b="0" i="0" u="none" strike="noStrike" kern="1200" cap="none" spc="0" normalizeH="0" noProof="0" dirty="0" smtClean="0">
                <a:ln>
                  <a:noFill/>
                </a:ln>
                <a:solidFill>
                  <a:schemeClr val="tx2"/>
                </a:solidFill>
                <a:effectLst/>
                <a:uLnTx/>
                <a:uFillTx/>
                <a:latin typeface="MetaNormalLF-Roman" pitchFamily="34" charset="0"/>
                <a:ea typeface="+mj-ea"/>
                <a:cs typeface="+mj-cs"/>
              </a:rPr>
              <a:t> для облачной платформы</a:t>
            </a:r>
            <a:endParaRPr kumimoji="0" lang="en-US" sz="3200" b="0" i="0" u="none" strike="noStrike" kern="1200" cap="none" spc="0" normalizeH="0" baseline="0" noProof="0" dirty="0">
              <a:ln>
                <a:noFill/>
              </a:ln>
              <a:solidFill>
                <a:schemeClr val="tx2"/>
              </a:solidFill>
              <a:effectLst/>
              <a:uLnTx/>
              <a:uFillTx/>
              <a:latin typeface="MetaNormalLF-Roman" pitchFamily="34" charset="0"/>
              <a:ea typeface="+mj-ea"/>
              <a:cs typeface="+mj-cs"/>
            </a:endParaRPr>
          </a:p>
        </p:txBody>
      </p:sp>
    </p:spTree>
    <p:extLst>
      <p:ext uri="{BB962C8B-B14F-4D97-AF65-F5344CB8AC3E}">
        <p14:creationId xmlns:p14="http://schemas.microsoft.com/office/powerpoint/2010/main" xmlns="" val="347533880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3"/>
                                        </p:tgtEl>
                                        <p:attrNameLst>
                                          <p:attrName>style.visibility</p:attrName>
                                        </p:attrNameLst>
                                      </p:cBhvr>
                                      <p:to>
                                        <p:strVal val="visible"/>
                                      </p:to>
                                    </p:set>
                                    <p:animEffect transition="in" filter="wipe(left)">
                                      <p:cBhvr>
                                        <p:cTn id="7" dur="500"/>
                                        <p:tgtEl>
                                          <p:spTgt spid="7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500"/>
                                        <p:tgtEl>
                                          <p:spTgt spid="5"/>
                                        </p:tgtEl>
                                      </p:cBhvr>
                                    </p:animEffect>
                                  </p:childTnLst>
                                </p:cTn>
                              </p:par>
                            </p:childTnLst>
                          </p:cTn>
                        </p:par>
                        <p:par>
                          <p:cTn id="13" fill="hold">
                            <p:stCondLst>
                              <p:cond delay="500"/>
                            </p:stCondLst>
                            <p:childTnLst>
                              <p:par>
                                <p:cTn id="14" presetID="9" presetClass="entr" presetSubtype="0" fill="hold" nodeType="afterEffect">
                                  <p:stCondLst>
                                    <p:cond delay="1500"/>
                                  </p:stCondLst>
                                  <p:childTnLst>
                                    <p:set>
                                      <p:cBhvr>
                                        <p:cTn id="15" dur="1" fill="hold">
                                          <p:stCondLst>
                                            <p:cond delay="0"/>
                                          </p:stCondLst>
                                        </p:cTn>
                                        <p:tgtEl>
                                          <p:spTgt spid="2"/>
                                        </p:tgtEl>
                                        <p:attrNameLst>
                                          <p:attrName>style.visibility</p:attrName>
                                        </p:attrNameLst>
                                      </p:cBhvr>
                                      <p:to>
                                        <p:strVal val="visible"/>
                                      </p:to>
                                    </p:set>
                                    <p:animEffect transition="in" filter="dissolve">
                                      <p:cBhvr>
                                        <p:cTn id="1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28" name="Picture 16"/>
          <p:cNvPicPr>
            <a:picLocks noChangeAspect="1" noChangeArrowheads="1"/>
          </p:cNvPicPr>
          <p:nvPr/>
        </p:nvPicPr>
        <p:blipFill>
          <a:blip r:embed="rId3" cstate="print"/>
          <a:srcRect/>
          <a:stretch>
            <a:fillRect/>
          </a:stretch>
        </p:blipFill>
        <p:spPr bwMode="auto">
          <a:xfrm>
            <a:off x="2781300" y="2660104"/>
            <a:ext cx="706438" cy="909638"/>
          </a:xfrm>
          <a:prstGeom prst="rect">
            <a:avLst/>
          </a:prstGeom>
          <a:ln w="3175">
            <a:solidFill>
              <a:schemeClr val="tx1"/>
            </a:solidFill>
          </a:ln>
          <a:effectLst>
            <a:outerShdw blurRad="292100" dist="139700" dir="2700000" algn="tl" rotWithShape="0">
              <a:srgbClr val="333333">
                <a:alpha val="65000"/>
              </a:srgbClr>
            </a:outerShdw>
          </a:effectLst>
        </p:spPr>
      </p:pic>
      <p:pic>
        <p:nvPicPr>
          <p:cNvPr id="13329" name="Picture 17"/>
          <p:cNvPicPr>
            <a:picLocks noChangeAspect="1" noChangeArrowheads="1"/>
          </p:cNvPicPr>
          <p:nvPr/>
        </p:nvPicPr>
        <p:blipFill>
          <a:blip r:embed="rId4" cstate="print"/>
          <a:srcRect/>
          <a:stretch>
            <a:fillRect/>
          </a:stretch>
        </p:blipFill>
        <p:spPr bwMode="auto">
          <a:xfrm>
            <a:off x="3581400" y="2660104"/>
            <a:ext cx="704850" cy="914400"/>
          </a:xfrm>
          <a:prstGeom prst="rect">
            <a:avLst/>
          </a:prstGeom>
          <a:ln w="3175">
            <a:solidFill>
              <a:schemeClr val="tx1"/>
            </a:solidFill>
          </a:ln>
          <a:effectLst>
            <a:outerShdw blurRad="292100" dist="139700" dir="2700000" algn="tl" rotWithShape="0">
              <a:srgbClr val="333333">
                <a:alpha val="65000"/>
              </a:srgbClr>
            </a:outerShdw>
          </a:effectLst>
        </p:spPr>
      </p:pic>
      <p:pic>
        <p:nvPicPr>
          <p:cNvPr id="13330" name="Picture 18"/>
          <p:cNvPicPr>
            <a:picLocks noChangeAspect="1" noChangeArrowheads="1"/>
          </p:cNvPicPr>
          <p:nvPr/>
        </p:nvPicPr>
        <p:blipFill>
          <a:blip r:embed="rId5" cstate="print"/>
          <a:srcRect/>
          <a:stretch>
            <a:fillRect/>
          </a:stretch>
        </p:blipFill>
        <p:spPr bwMode="auto">
          <a:xfrm>
            <a:off x="4381500" y="2663279"/>
            <a:ext cx="704850" cy="912813"/>
          </a:xfrm>
          <a:prstGeom prst="rect">
            <a:avLst/>
          </a:prstGeom>
          <a:ln w="3175">
            <a:solidFill>
              <a:schemeClr val="tx1"/>
            </a:solidFill>
          </a:ln>
          <a:effectLst>
            <a:outerShdw blurRad="292100" dist="139700" dir="2700000" algn="tl" rotWithShape="0">
              <a:srgbClr val="333333">
                <a:alpha val="65000"/>
              </a:srgbClr>
            </a:outerShdw>
          </a:effectLst>
        </p:spPr>
      </p:pic>
      <p:pic>
        <p:nvPicPr>
          <p:cNvPr id="13331" name="Picture 19"/>
          <p:cNvPicPr>
            <a:picLocks noChangeAspect="1" noChangeArrowheads="1"/>
          </p:cNvPicPr>
          <p:nvPr/>
        </p:nvPicPr>
        <p:blipFill>
          <a:blip r:embed="rId6" cstate="print"/>
          <a:srcRect/>
          <a:stretch>
            <a:fillRect/>
          </a:stretch>
        </p:blipFill>
        <p:spPr bwMode="auto">
          <a:xfrm>
            <a:off x="5181600" y="2660104"/>
            <a:ext cx="709613" cy="914400"/>
          </a:xfrm>
          <a:prstGeom prst="rect">
            <a:avLst/>
          </a:prstGeom>
          <a:ln w="3175">
            <a:solidFill>
              <a:schemeClr val="tx1"/>
            </a:solidFill>
          </a:ln>
          <a:effectLst>
            <a:outerShdw blurRad="292100" dist="139700" dir="2700000" algn="tl" rotWithShape="0">
              <a:srgbClr val="333333">
                <a:alpha val="65000"/>
              </a:srgbClr>
            </a:outerShdw>
          </a:effectLst>
        </p:spPr>
      </p:pic>
      <p:sp>
        <p:nvSpPr>
          <p:cNvPr id="98309" name="Line 13"/>
          <p:cNvSpPr>
            <a:spLocks noChangeShapeType="1"/>
          </p:cNvSpPr>
          <p:nvPr/>
        </p:nvSpPr>
        <p:spPr bwMode="gray">
          <a:xfrm>
            <a:off x="381000" y="2474367"/>
            <a:ext cx="8410575" cy="0"/>
          </a:xfrm>
          <a:prstGeom prst="line">
            <a:avLst/>
          </a:prstGeom>
          <a:noFill/>
          <a:ln w="9525">
            <a:solidFill>
              <a:schemeClr val="bg2"/>
            </a:solidFill>
            <a:round/>
            <a:headEnd/>
            <a:tailEnd/>
          </a:ln>
        </p:spPr>
        <p:txBody>
          <a:bodyPr lIns="0" tIns="0" rIns="0" bIns="0" anchor="ctr"/>
          <a:lstStyle/>
          <a:p>
            <a:endParaRPr lang="en-US" dirty="0"/>
          </a:p>
        </p:txBody>
      </p:sp>
      <p:sp>
        <p:nvSpPr>
          <p:cNvPr id="98310" name="Line 15"/>
          <p:cNvSpPr>
            <a:spLocks noChangeShapeType="1"/>
          </p:cNvSpPr>
          <p:nvPr/>
        </p:nvSpPr>
        <p:spPr bwMode="gray">
          <a:xfrm>
            <a:off x="366713" y="4412704"/>
            <a:ext cx="8410575" cy="0"/>
          </a:xfrm>
          <a:prstGeom prst="line">
            <a:avLst/>
          </a:prstGeom>
          <a:noFill/>
          <a:ln w="9525">
            <a:solidFill>
              <a:schemeClr val="bg2"/>
            </a:solidFill>
            <a:round/>
            <a:headEnd/>
            <a:tailEnd/>
          </a:ln>
        </p:spPr>
        <p:txBody>
          <a:bodyPr lIns="0" tIns="0" rIns="0" bIns="0" anchor="ctr"/>
          <a:lstStyle/>
          <a:p>
            <a:endParaRPr lang="en-US" dirty="0"/>
          </a:p>
        </p:txBody>
      </p:sp>
      <p:pic>
        <p:nvPicPr>
          <p:cNvPr id="13342" name="Picture 30"/>
          <p:cNvPicPr>
            <a:picLocks noChangeAspect="1" noChangeArrowheads="1"/>
          </p:cNvPicPr>
          <p:nvPr/>
        </p:nvPicPr>
        <p:blipFill>
          <a:blip r:embed="rId7" cstate="print"/>
          <a:srcRect/>
          <a:stretch>
            <a:fillRect/>
          </a:stretch>
        </p:blipFill>
        <p:spPr bwMode="auto">
          <a:xfrm>
            <a:off x="2771775" y="797967"/>
            <a:ext cx="704850" cy="912812"/>
          </a:xfrm>
          <a:prstGeom prst="rect">
            <a:avLst/>
          </a:prstGeom>
          <a:ln w="6350">
            <a:solidFill>
              <a:schemeClr val="tx1"/>
            </a:solidFill>
          </a:ln>
          <a:effectLst>
            <a:outerShdw blurRad="292100" dist="139700" dir="2700000" algn="tl" rotWithShape="0">
              <a:srgbClr val="333333">
                <a:alpha val="65000"/>
              </a:srgbClr>
            </a:outerShdw>
          </a:effectLst>
        </p:spPr>
      </p:pic>
      <p:pic>
        <p:nvPicPr>
          <p:cNvPr id="13343" name="Picture 31"/>
          <p:cNvPicPr>
            <a:picLocks noChangeAspect="1" noChangeArrowheads="1"/>
          </p:cNvPicPr>
          <p:nvPr/>
        </p:nvPicPr>
        <p:blipFill>
          <a:blip r:embed="rId8" cstate="print"/>
          <a:srcRect/>
          <a:stretch>
            <a:fillRect/>
          </a:stretch>
        </p:blipFill>
        <p:spPr bwMode="auto">
          <a:xfrm>
            <a:off x="2868613" y="912267"/>
            <a:ext cx="760412" cy="912812"/>
          </a:xfrm>
          <a:prstGeom prst="rect">
            <a:avLst/>
          </a:prstGeom>
          <a:ln w="6350">
            <a:solidFill>
              <a:schemeClr val="tx1"/>
            </a:solidFill>
          </a:ln>
          <a:effectLst>
            <a:outerShdw blurRad="292100" dist="139700" dir="2700000" algn="tl" rotWithShape="0">
              <a:srgbClr val="333333">
                <a:alpha val="65000"/>
              </a:srgbClr>
            </a:outerShdw>
          </a:effectLst>
        </p:spPr>
      </p:pic>
      <p:pic>
        <p:nvPicPr>
          <p:cNvPr id="13344" name="Picture 32"/>
          <p:cNvPicPr>
            <a:picLocks noChangeAspect="1" noChangeArrowheads="1"/>
          </p:cNvPicPr>
          <p:nvPr/>
        </p:nvPicPr>
        <p:blipFill>
          <a:blip r:embed="rId9" cstate="print"/>
          <a:srcRect/>
          <a:stretch>
            <a:fillRect/>
          </a:stretch>
        </p:blipFill>
        <p:spPr bwMode="auto">
          <a:xfrm>
            <a:off x="3000375" y="1026567"/>
            <a:ext cx="706438" cy="912812"/>
          </a:xfrm>
          <a:prstGeom prst="rect">
            <a:avLst/>
          </a:prstGeom>
          <a:ln w="6350">
            <a:solidFill>
              <a:schemeClr val="tx1"/>
            </a:solidFill>
          </a:ln>
          <a:effectLst>
            <a:outerShdw blurRad="292100" dist="139700" dir="2700000" algn="tl" rotWithShape="0">
              <a:srgbClr val="333333">
                <a:alpha val="65000"/>
              </a:srgbClr>
            </a:outerShdw>
          </a:effectLst>
        </p:spPr>
      </p:pic>
      <p:pic>
        <p:nvPicPr>
          <p:cNvPr id="13345" name="Picture 33"/>
          <p:cNvPicPr>
            <a:picLocks noChangeAspect="1" noChangeArrowheads="1"/>
          </p:cNvPicPr>
          <p:nvPr/>
        </p:nvPicPr>
        <p:blipFill>
          <a:blip r:embed="rId10" cstate="print"/>
          <a:srcRect/>
          <a:stretch>
            <a:fillRect/>
          </a:stretch>
        </p:blipFill>
        <p:spPr bwMode="auto">
          <a:xfrm>
            <a:off x="3114675" y="1140867"/>
            <a:ext cx="706438" cy="912812"/>
          </a:xfrm>
          <a:prstGeom prst="rect">
            <a:avLst/>
          </a:prstGeom>
          <a:ln w="6350">
            <a:solidFill>
              <a:schemeClr val="tx1"/>
            </a:solidFill>
          </a:ln>
          <a:effectLst>
            <a:outerShdw blurRad="292100" dist="139700" dir="2700000" algn="tl" rotWithShape="0">
              <a:srgbClr val="333333">
                <a:alpha val="65000"/>
              </a:srgbClr>
            </a:outerShdw>
          </a:effectLst>
        </p:spPr>
      </p:pic>
      <p:pic>
        <p:nvPicPr>
          <p:cNvPr id="13335" name="Picture 23"/>
          <p:cNvPicPr>
            <a:picLocks noChangeAspect="1" noChangeArrowheads="1"/>
          </p:cNvPicPr>
          <p:nvPr/>
        </p:nvPicPr>
        <p:blipFill>
          <a:blip r:embed="rId11" cstate="print"/>
          <a:srcRect/>
          <a:stretch>
            <a:fillRect/>
          </a:stretch>
        </p:blipFill>
        <p:spPr bwMode="auto">
          <a:xfrm>
            <a:off x="7350125" y="785267"/>
            <a:ext cx="739775" cy="954087"/>
          </a:xfrm>
          <a:prstGeom prst="rect">
            <a:avLst/>
          </a:prstGeom>
          <a:ln w="6350">
            <a:solidFill>
              <a:schemeClr val="tx1"/>
            </a:solidFill>
          </a:ln>
          <a:effectLst>
            <a:outerShdw blurRad="292100" dist="139700" dir="2700000" algn="tl" rotWithShape="0">
              <a:srgbClr val="333333">
                <a:alpha val="65000"/>
              </a:srgbClr>
            </a:outerShdw>
          </a:effectLst>
        </p:spPr>
      </p:pic>
      <p:pic>
        <p:nvPicPr>
          <p:cNvPr id="13336" name="Picture 24"/>
          <p:cNvPicPr>
            <a:picLocks noChangeAspect="1" noChangeArrowheads="1"/>
          </p:cNvPicPr>
          <p:nvPr/>
        </p:nvPicPr>
        <p:blipFill>
          <a:blip r:embed="rId12" cstate="print"/>
          <a:srcRect/>
          <a:stretch>
            <a:fillRect/>
          </a:stretch>
        </p:blipFill>
        <p:spPr bwMode="auto">
          <a:xfrm>
            <a:off x="7429500" y="880517"/>
            <a:ext cx="695325" cy="977900"/>
          </a:xfrm>
          <a:prstGeom prst="rect">
            <a:avLst/>
          </a:prstGeom>
          <a:ln w="6350">
            <a:solidFill>
              <a:schemeClr val="tx1"/>
            </a:solidFill>
          </a:ln>
          <a:effectLst>
            <a:outerShdw blurRad="292100" dist="139700" dir="2700000" algn="tl" rotWithShape="0">
              <a:srgbClr val="333333">
                <a:alpha val="65000"/>
              </a:srgbClr>
            </a:outerShdw>
          </a:effectLst>
        </p:spPr>
      </p:pic>
      <p:pic>
        <p:nvPicPr>
          <p:cNvPr id="13337" name="Picture 25"/>
          <p:cNvPicPr>
            <a:picLocks noChangeAspect="1" noChangeArrowheads="1"/>
          </p:cNvPicPr>
          <p:nvPr/>
        </p:nvPicPr>
        <p:blipFill>
          <a:blip r:embed="rId13" cstate="print"/>
          <a:srcRect/>
          <a:stretch>
            <a:fillRect/>
          </a:stretch>
        </p:blipFill>
        <p:spPr bwMode="auto">
          <a:xfrm>
            <a:off x="7510463" y="991642"/>
            <a:ext cx="731837" cy="942975"/>
          </a:xfrm>
          <a:prstGeom prst="rect">
            <a:avLst/>
          </a:prstGeom>
          <a:ln w="6350">
            <a:solidFill>
              <a:schemeClr val="tx1"/>
            </a:solidFill>
          </a:ln>
          <a:effectLst>
            <a:outerShdw blurRad="292100" dist="139700" dir="2700000" algn="tl" rotWithShape="0">
              <a:srgbClr val="333333">
                <a:alpha val="65000"/>
              </a:srgbClr>
            </a:outerShdw>
          </a:effectLst>
        </p:spPr>
      </p:pic>
      <p:pic>
        <p:nvPicPr>
          <p:cNvPr id="13338" name="Picture 26"/>
          <p:cNvPicPr>
            <a:picLocks noChangeAspect="1" noChangeArrowheads="1"/>
          </p:cNvPicPr>
          <p:nvPr/>
        </p:nvPicPr>
        <p:blipFill>
          <a:blip r:embed="rId14" cstate="print"/>
          <a:srcRect/>
          <a:stretch>
            <a:fillRect/>
          </a:stretch>
        </p:blipFill>
        <p:spPr bwMode="auto">
          <a:xfrm>
            <a:off x="7612063" y="1102767"/>
            <a:ext cx="706437" cy="914400"/>
          </a:xfrm>
          <a:prstGeom prst="rect">
            <a:avLst/>
          </a:prstGeom>
          <a:ln w="6350">
            <a:solidFill>
              <a:schemeClr val="tx1"/>
            </a:solidFill>
          </a:ln>
          <a:effectLst>
            <a:outerShdw blurRad="292100" dist="139700" dir="2700000" algn="tl" rotWithShape="0">
              <a:srgbClr val="333333">
                <a:alpha val="65000"/>
              </a:srgbClr>
            </a:outerShdw>
          </a:effectLst>
        </p:spPr>
      </p:pic>
      <p:pic>
        <p:nvPicPr>
          <p:cNvPr id="19495" name="Picture 39"/>
          <p:cNvPicPr>
            <a:picLocks noChangeAspect="1" noChangeArrowheads="1"/>
          </p:cNvPicPr>
          <p:nvPr/>
        </p:nvPicPr>
        <p:blipFill>
          <a:blip r:embed="rId15" cstate="print"/>
          <a:srcRect/>
          <a:stretch>
            <a:fillRect/>
          </a:stretch>
        </p:blipFill>
        <p:spPr bwMode="auto">
          <a:xfrm>
            <a:off x="3981450" y="797967"/>
            <a:ext cx="747713" cy="960437"/>
          </a:xfrm>
          <a:prstGeom prst="rect">
            <a:avLst/>
          </a:prstGeom>
          <a:ln w="6350">
            <a:solidFill>
              <a:schemeClr val="tx1"/>
            </a:solidFill>
          </a:ln>
          <a:effectLst>
            <a:outerShdw blurRad="292100" dist="139700" dir="2700000" algn="tl" rotWithShape="0">
              <a:srgbClr val="333333">
                <a:alpha val="65000"/>
              </a:srgbClr>
            </a:outerShdw>
          </a:effectLst>
        </p:spPr>
      </p:pic>
      <p:pic>
        <p:nvPicPr>
          <p:cNvPr id="19496" name="Picture 40"/>
          <p:cNvPicPr>
            <a:picLocks noChangeAspect="1" noChangeArrowheads="1"/>
          </p:cNvPicPr>
          <p:nvPr/>
        </p:nvPicPr>
        <p:blipFill>
          <a:blip r:embed="rId16" cstate="print"/>
          <a:srcRect/>
          <a:stretch>
            <a:fillRect/>
          </a:stretch>
        </p:blipFill>
        <p:spPr bwMode="auto">
          <a:xfrm>
            <a:off x="4070350" y="912267"/>
            <a:ext cx="742950" cy="960437"/>
          </a:xfrm>
          <a:prstGeom prst="rect">
            <a:avLst/>
          </a:prstGeom>
          <a:ln w="6350">
            <a:solidFill>
              <a:schemeClr val="tx1"/>
            </a:solidFill>
          </a:ln>
          <a:effectLst>
            <a:outerShdw blurRad="292100" dist="139700" dir="2700000" algn="tl" rotWithShape="0">
              <a:srgbClr val="333333">
                <a:alpha val="65000"/>
              </a:srgbClr>
            </a:outerShdw>
          </a:effectLst>
        </p:spPr>
      </p:pic>
      <p:pic>
        <p:nvPicPr>
          <p:cNvPr id="19498" name="Picture 42"/>
          <p:cNvPicPr>
            <a:picLocks noChangeAspect="1" noChangeArrowheads="1"/>
          </p:cNvPicPr>
          <p:nvPr/>
        </p:nvPicPr>
        <p:blipFill>
          <a:blip r:embed="rId17" cstate="print"/>
          <a:srcRect/>
          <a:stretch>
            <a:fillRect/>
          </a:stretch>
        </p:blipFill>
        <p:spPr bwMode="auto">
          <a:xfrm>
            <a:off x="4191000" y="1013867"/>
            <a:ext cx="752475" cy="971550"/>
          </a:xfrm>
          <a:prstGeom prst="rect">
            <a:avLst/>
          </a:prstGeom>
          <a:ln w="6350">
            <a:solidFill>
              <a:schemeClr val="tx1"/>
            </a:solidFill>
          </a:ln>
          <a:effectLst>
            <a:outerShdw blurRad="292100" dist="139700" dir="2700000" algn="tl" rotWithShape="0">
              <a:srgbClr val="333333">
                <a:alpha val="65000"/>
              </a:srgbClr>
            </a:outerShdw>
          </a:effectLst>
        </p:spPr>
      </p:pic>
      <p:pic>
        <p:nvPicPr>
          <p:cNvPr id="19501" name="Picture 45"/>
          <p:cNvPicPr>
            <a:picLocks noChangeAspect="1" noChangeArrowheads="1"/>
          </p:cNvPicPr>
          <p:nvPr/>
        </p:nvPicPr>
        <p:blipFill>
          <a:blip r:embed="rId18" cstate="print"/>
          <a:srcRect/>
          <a:stretch>
            <a:fillRect/>
          </a:stretch>
        </p:blipFill>
        <p:spPr bwMode="auto">
          <a:xfrm>
            <a:off x="6262688" y="797967"/>
            <a:ext cx="682625" cy="823912"/>
          </a:xfrm>
          <a:prstGeom prst="rect">
            <a:avLst/>
          </a:prstGeom>
          <a:ln w="6350">
            <a:solidFill>
              <a:schemeClr val="tx1"/>
            </a:solidFill>
          </a:ln>
          <a:effectLst>
            <a:outerShdw blurRad="292100" dist="139700" dir="2700000" algn="tl" rotWithShape="0">
              <a:srgbClr val="333333">
                <a:alpha val="65000"/>
              </a:srgbClr>
            </a:outerShdw>
          </a:effectLst>
        </p:spPr>
      </p:pic>
      <p:pic>
        <p:nvPicPr>
          <p:cNvPr id="19502" name="Picture 46"/>
          <p:cNvPicPr>
            <a:picLocks noChangeAspect="1" noChangeArrowheads="1"/>
          </p:cNvPicPr>
          <p:nvPr/>
        </p:nvPicPr>
        <p:blipFill>
          <a:blip r:embed="rId19" cstate="print"/>
          <a:srcRect/>
          <a:stretch>
            <a:fillRect/>
          </a:stretch>
        </p:blipFill>
        <p:spPr bwMode="auto">
          <a:xfrm>
            <a:off x="6335713" y="886867"/>
            <a:ext cx="636587" cy="822325"/>
          </a:xfrm>
          <a:prstGeom prst="rect">
            <a:avLst/>
          </a:prstGeom>
          <a:ln w="6350">
            <a:solidFill>
              <a:schemeClr val="tx1"/>
            </a:solidFill>
          </a:ln>
          <a:effectLst>
            <a:outerShdw blurRad="292100" dist="139700" dir="2700000" algn="tl" rotWithShape="0">
              <a:srgbClr val="333333">
                <a:alpha val="65000"/>
              </a:srgbClr>
            </a:outerShdw>
          </a:effectLst>
        </p:spPr>
      </p:pic>
      <p:pic>
        <p:nvPicPr>
          <p:cNvPr id="19500" name="Picture 44"/>
          <p:cNvPicPr>
            <a:picLocks noChangeAspect="1" noChangeArrowheads="1"/>
          </p:cNvPicPr>
          <p:nvPr/>
        </p:nvPicPr>
        <p:blipFill>
          <a:blip r:embed="rId20" cstate="print"/>
          <a:srcRect/>
          <a:stretch>
            <a:fillRect/>
          </a:stretch>
        </p:blipFill>
        <p:spPr bwMode="auto">
          <a:xfrm>
            <a:off x="6418263" y="975767"/>
            <a:ext cx="633412" cy="823912"/>
          </a:xfrm>
          <a:prstGeom prst="rect">
            <a:avLst/>
          </a:prstGeom>
          <a:ln w="6350">
            <a:solidFill>
              <a:schemeClr val="tx1"/>
            </a:solidFill>
          </a:ln>
          <a:effectLst>
            <a:outerShdw blurRad="292100" dist="139700" dir="2700000" algn="tl" rotWithShape="0">
              <a:srgbClr val="333333">
                <a:alpha val="65000"/>
              </a:srgbClr>
            </a:outerShdw>
          </a:effectLst>
        </p:spPr>
      </p:pic>
      <p:pic>
        <p:nvPicPr>
          <p:cNvPr id="19507" name="Picture 51"/>
          <p:cNvPicPr>
            <a:picLocks noChangeAspect="1" noChangeArrowheads="1"/>
          </p:cNvPicPr>
          <p:nvPr/>
        </p:nvPicPr>
        <p:blipFill>
          <a:blip r:embed="rId21" cstate="print"/>
          <a:srcRect/>
          <a:stretch>
            <a:fillRect/>
          </a:stretch>
        </p:blipFill>
        <p:spPr bwMode="auto">
          <a:xfrm>
            <a:off x="5159375" y="797967"/>
            <a:ext cx="787400" cy="1027112"/>
          </a:xfrm>
          <a:prstGeom prst="rect">
            <a:avLst/>
          </a:prstGeom>
          <a:ln w="6350">
            <a:solidFill>
              <a:schemeClr val="tx1"/>
            </a:solidFill>
          </a:ln>
          <a:effectLst>
            <a:outerShdw blurRad="292100" dist="139700" dir="2700000" algn="tl" rotWithShape="0">
              <a:srgbClr val="333333">
                <a:alpha val="65000"/>
              </a:srgbClr>
            </a:outerShdw>
          </a:effectLst>
        </p:spPr>
      </p:pic>
      <p:pic>
        <p:nvPicPr>
          <p:cNvPr id="19508" name="Picture 52"/>
          <p:cNvPicPr>
            <a:picLocks noChangeAspect="1" noChangeArrowheads="1"/>
          </p:cNvPicPr>
          <p:nvPr/>
        </p:nvPicPr>
        <p:blipFill>
          <a:blip r:embed="rId22" cstate="print"/>
          <a:srcRect/>
          <a:stretch>
            <a:fillRect/>
          </a:stretch>
        </p:blipFill>
        <p:spPr bwMode="auto">
          <a:xfrm>
            <a:off x="5229225" y="912267"/>
            <a:ext cx="765175" cy="989012"/>
          </a:xfrm>
          <a:prstGeom prst="rect">
            <a:avLst/>
          </a:prstGeom>
          <a:ln w="6350">
            <a:solidFill>
              <a:schemeClr val="tx1"/>
            </a:solidFill>
          </a:ln>
          <a:effectLst>
            <a:outerShdw blurRad="292100" dist="139700" dir="2700000" algn="tl" rotWithShape="0">
              <a:srgbClr val="333333">
                <a:alpha val="65000"/>
              </a:srgbClr>
            </a:outerShdw>
          </a:effectLst>
        </p:spPr>
      </p:pic>
      <p:pic>
        <p:nvPicPr>
          <p:cNvPr id="19509" name="Picture 53"/>
          <p:cNvPicPr>
            <a:picLocks noChangeAspect="1" noChangeArrowheads="1"/>
          </p:cNvPicPr>
          <p:nvPr/>
        </p:nvPicPr>
        <p:blipFill>
          <a:blip r:embed="rId23" cstate="print"/>
          <a:srcRect/>
          <a:stretch>
            <a:fillRect/>
          </a:stretch>
        </p:blipFill>
        <p:spPr bwMode="auto">
          <a:xfrm>
            <a:off x="5286375" y="1026567"/>
            <a:ext cx="762000" cy="989012"/>
          </a:xfrm>
          <a:prstGeom prst="rect">
            <a:avLst/>
          </a:prstGeom>
          <a:ln w="6350">
            <a:solidFill>
              <a:schemeClr val="tx1"/>
            </a:solidFill>
          </a:ln>
          <a:effectLst>
            <a:outerShdw blurRad="292100" dist="139700" dir="2700000" algn="tl" rotWithShape="0">
              <a:srgbClr val="333333">
                <a:alpha val="65000"/>
              </a:srgbClr>
            </a:outerShdw>
          </a:effectLst>
        </p:spPr>
      </p:pic>
      <p:pic>
        <p:nvPicPr>
          <p:cNvPr id="19510" name="Picture 54"/>
          <p:cNvPicPr>
            <a:picLocks noChangeAspect="1" noChangeArrowheads="1"/>
          </p:cNvPicPr>
          <p:nvPr/>
        </p:nvPicPr>
        <p:blipFill>
          <a:blip r:embed="rId24" cstate="print"/>
          <a:srcRect/>
          <a:stretch>
            <a:fillRect/>
          </a:stretch>
        </p:blipFill>
        <p:spPr bwMode="auto">
          <a:xfrm>
            <a:off x="2784475" y="4717504"/>
            <a:ext cx="765175" cy="989013"/>
          </a:xfrm>
          <a:prstGeom prst="rect">
            <a:avLst/>
          </a:prstGeom>
          <a:ln w="6350">
            <a:solidFill>
              <a:schemeClr val="tx1"/>
            </a:solidFill>
          </a:ln>
          <a:effectLst>
            <a:outerShdw blurRad="292100" dist="139700" dir="2700000" algn="tl" rotWithShape="0">
              <a:srgbClr val="333333">
                <a:alpha val="65000"/>
              </a:srgbClr>
            </a:outerShdw>
          </a:effectLst>
        </p:spPr>
      </p:pic>
      <p:pic>
        <p:nvPicPr>
          <p:cNvPr id="19511" name="Picture 55"/>
          <p:cNvPicPr>
            <a:picLocks noChangeAspect="1" noChangeArrowheads="1"/>
          </p:cNvPicPr>
          <p:nvPr/>
        </p:nvPicPr>
        <p:blipFill>
          <a:blip r:embed="rId25" cstate="print"/>
          <a:srcRect/>
          <a:stretch>
            <a:fillRect/>
          </a:stretch>
        </p:blipFill>
        <p:spPr bwMode="auto">
          <a:xfrm>
            <a:off x="3679825" y="4717504"/>
            <a:ext cx="695325" cy="989013"/>
          </a:xfrm>
          <a:prstGeom prst="rect">
            <a:avLst/>
          </a:prstGeom>
          <a:ln w="6350">
            <a:solidFill>
              <a:schemeClr val="tx1"/>
            </a:solidFill>
          </a:ln>
          <a:effectLst>
            <a:outerShdw blurRad="292100" dist="139700" dir="2700000" algn="tl" rotWithShape="0">
              <a:srgbClr val="333333">
                <a:alpha val="65000"/>
              </a:srgbClr>
            </a:outerShdw>
          </a:effectLst>
        </p:spPr>
      </p:pic>
      <p:pic>
        <p:nvPicPr>
          <p:cNvPr id="19512" name="Picture 56"/>
          <p:cNvPicPr>
            <a:picLocks noChangeAspect="1" noChangeArrowheads="1"/>
          </p:cNvPicPr>
          <p:nvPr/>
        </p:nvPicPr>
        <p:blipFill>
          <a:blip r:embed="rId26" cstate="print"/>
          <a:srcRect/>
          <a:stretch>
            <a:fillRect/>
          </a:stretch>
        </p:blipFill>
        <p:spPr bwMode="auto">
          <a:xfrm>
            <a:off x="4537075" y="4717504"/>
            <a:ext cx="698500" cy="990600"/>
          </a:xfrm>
          <a:prstGeom prst="rect">
            <a:avLst/>
          </a:prstGeom>
          <a:ln w="6350">
            <a:solidFill>
              <a:schemeClr val="tx1"/>
            </a:solidFill>
          </a:ln>
          <a:effectLst>
            <a:outerShdw blurRad="292100" dist="139700" dir="2700000" algn="tl" rotWithShape="0">
              <a:srgbClr val="333333">
                <a:alpha val="65000"/>
              </a:srgbClr>
            </a:outerShdw>
          </a:effectLst>
        </p:spPr>
      </p:pic>
      <p:pic>
        <p:nvPicPr>
          <p:cNvPr id="19513" name="Picture 57"/>
          <p:cNvPicPr>
            <a:picLocks noChangeAspect="1" noChangeArrowheads="1"/>
          </p:cNvPicPr>
          <p:nvPr/>
        </p:nvPicPr>
        <p:blipFill>
          <a:blip r:embed="rId27" cstate="print"/>
          <a:srcRect/>
          <a:stretch>
            <a:fillRect/>
          </a:stretch>
        </p:blipFill>
        <p:spPr bwMode="auto">
          <a:xfrm>
            <a:off x="5394325" y="4727029"/>
            <a:ext cx="765175" cy="989013"/>
          </a:xfrm>
          <a:prstGeom prst="rect">
            <a:avLst/>
          </a:prstGeom>
          <a:ln w="6350">
            <a:solidFill>
              <a:schemeClr val="tx1"/>
            </a:solidFill>
          </a:ln>
          <a:effectLst>
            <a:outerShdw blurRad="292100" dist="139700" dir="2700000" algn="tl" rotWithShape="0">
              <a:srgbClr val="333333">
                <a:alpha val="65000"/>
              </a:srgbClr>
            </a:outerShdw>
          </a:effectLst>
        </p:spPr>
      </p:pic>
      <p:pic>
        <p:nvPicPr>
          <p:cNvPr id="2" name="Picture 32"/>
          <p:cNvPicPr>
            <a:picLocks noChangeAspect="1" noChangeArrowheads="1"/>
          </p:cNvPicPr>
          <p:nvPr/>
        </p:nvPicPr>
        <p:blipFill>
          <a:blip r:embed="rId9" cstate="print"/>
          <a:srcRect/>
          <a:stretch>
            <a:fillRect/>
          </a:stretch>
        </p:blipFill>
        <p:spPr bwMode="auto">
          <a:xfrm>
            <a:off x="6053138" y="2664867"/>
            <a:ext cx="706437" cy="912812"/>
          </a:xfrm>
          <a:prstGeom prst="rect">
            <a:avLst/>
          </a:prstGeom>
          <a:ln w="6350">
            <a:solidFill>
              <a:schemeClr val="tx1"/>
            </a:solidFill>
          </a:ln>
          <a:effectLst>
            <a:outerShdw blurRad="292100" dist="139700" dir="2700000" algn="tl" rotWithShape="0">
              <a:srgbClr val="333333">
                <a:alpha val="65000"/>
              </a:srgbClr>
            </a:outerShdw>
          </a:effectLst>
        </p:spPr>
      </p:pic>
      <p:pic>
        <p:nvPicPr>
          <p:cNvPr id="3" name="Picture 52"/>
          <p:cNvPicPr>
            <a:picLocks noChangeAspect="1" noChangeArrowheads="1"/>
          </p:cNvPicPr>
          <p:nvPr/>
        </p:nvPicPr>
        <p:blipFill>
          <a:blip r:embed="rId22" cstate="print"/>
          <a:srcRect/>
          <a:stretch>
            <a:fillRect/>
          </a:stretch>
        </p:blipFill>
        <p:spPr bwMode="auto">
          <a:xfrm>
            <a:off x="6973888" y="2664867"/>
            <a:ext cx="765175" cy="954087"/>
          </a:xfrm>
          <a:prstGeom prst="rect">
            <a:avLst/>
          </a:prstGeom>
          <a:ln w="6350">
            <a:solidFill>
              <a:schemeClr val="tx1"/>
            </a:solidFill>
          </a:ln>
          <a:effectLst>
            <a:outerShdw blurRad="292100" dist="139700" dir="2700000" algn="tl" rotWithShape="0">
              <a:srgbClr val="333333">
                <a:alpha val="65000"/>
              </a:srgbClr>
            </a:outerShdw>
          </a:effectLst>
        </p:spPr>
      </p:pic>
      <p:pic>
        <p:nvPicPr>
          <p:cNvPr id="4" name="Picture 24"/>
          <p:cNvPicPr>
            <a:picLocks noChangeAspect="1" noChangeArrowheads="1"/>
          </p:cNvPicPr>
          <p:nvPr/>
        </p:nvPicPr>
        <p:blipFill>
          <a:blip r:embed="rId12" cstate="print"/>
          <a:srcRect/>
          <a:stretch>
            <a:fillRect/>
          </a:stretch>
        </p:blipFill>
        <p:spPr bwMode="auto">
          <a:xfrm>
            <a:off x="7896225" y="2672804"/>
            <a:ext cx="695325" cy="977900"/>
          </a:xfrm>
          <a:prstGeom prst="rect">
            <a:avLst/>
          </a:prstGeom>
          <a:ln w="6350">
            <a:solidFill>
              <a:schemeClr val="tx1"/>
            </a:solidFill>
          </a:ln>
          <a:effectLst>
            <a:outerShdw blurRad="292100" dist="139700" dir="2700000" algn="tl" rotWithShape="0">
              <a:srgbClr val="333333">
                <a:alpha val="65000"/>
              </a:srgbClr>
            </a:outerShdw>
          </a:effectLst>
        </p:spPr>
      </p:pic>
      <p:pic>
        <p:nvPicPr>
          <p:cNvPr id="5" name="Picture 39"/>
          <p:cNvPicPr>
            <a:picLocks noChangeAspect="1" noChangeArrowheads="1"/>
          </p:cNvPicPr>
          <p:nvPr/>
        </p:nvPicPr>
        <p:blipFill>
          <a:blip r:embed="rId15" cstate="print"/>
          <a:srcRect/>
          <a:stretch>
            <a:fillRect/>
          </a:stretch>
        </p:blipFill>
        <p:spPr bwMode="auto">
          <a:xfrm>
            <a:off x="6267450" y="4738142"/>
            <a:ext cx="747713" cy="960437"/>
          </a:xfrm>
          <a:prstGeom prst="rect">
            <a:avLst/>
          </a:prstGeom>
          <a:ln w="6350">
            <a:solidFill>
              <a:schemeClr val="tx1"/>
            </a:solidFill>
          </a:ln>
          <a:effectLst>
            <a:outerShdw blurRad="292100" dist="139700" dir="2700000" algn="tl" rotWithShape="0">
              <a:srgbClr val="333333">
                <a:alpha val="65000"/>
              </a:srgbClr>
            </a:outerShdw>
          </a:effectLst>
        </p:spPr>
      </p:pic>
      <p:pic>
        <p:nvPicPr>
          <p:cNvPr id="6" name="Picture 33"/>
          <p:cNvPicPr>
            <a:picLocks noChangeAspect="1" noChangeArrowheads="1"/>
          </p:cNvPicPr>
          <p:nvPr/>
        </p:nvPicPr>
        <p:blipFill>
          <a:blip r:embed="rId10" cstate="print"/>
          <a:srcRect/>
          <a:stretch>
            <a:fillRect/>
          </a:stretch>
        </p:blipFill>
        <p:spPr bwMode="auto">
          <a:xfrm>
            <a:off x="7131050" y="4758779"/>
            <a:ext cx="706438" cy="912813"/>
          </a:xfrm>
          <a:prstGeom prst="rect">
            <a:avLst/>
          </a:prstGeom>
          <a:ln w="6350">
            <a:solidFill>
              <a:schemeClr val="tx1"/>
            </a:solidFill>
          </a:ln>
          <a:effectLst>
            <a:outerShdw blurRad="292100" dist="139700" dir="2700000" algn="tl" rotWithShape="0">
              <a:srgbClr val="333333">
                <a:alpha val="65000"/>
              </a:srgbClr>
            </a:outerShdw>
          </a:effectLst>
        </p:spPr>
      </p:pic>
      <p:pic>
        <p:nvPicPr>
          <p:cNvPr id="7" name="Picture 23"/>
          <p:cNvPicPr>
            <a:picLocks noChangeAspect="1" noChangeArrowheads="1"/>
          </p:cNvPicPr>
          <p:nvPr/>
        </p:nvPicPr>
        <p:blipFill>
          <a:blip r:embed="rId11" cstate="print"/>
          <a:srcRect/>
          <a:stretch>
            <a:fillRect/>
          </a:stretch>
        </p:blipFill>
        <p:spPr bwMode="auto">
          <a:xfrm>
            <a:off x="7947025" y="4758779"/>
            <a:ext cx="739775" cy="954088"/>
          </a:xfrm>
          <a:prstGeom prst="rect">
            <a:avLst/>
          </a:prstGeom>
          <a:ln w="6350">
            <a:solidFill>
              <a:schemeClr val="tx1"/>
            </a:solidFill>
          </a:ln>
          <a:effectLst>
            <a:outerShdw blurRad="292100" dist="139700" dir="2700000" algn="tl" rotWithShape="0">
              <a:srgbClr val="333333">
                <a:alpha val="65000"/>
              </a:srgbClr>
            </a:outerShdw>
          </a:effectLst>
        </p:spPr>
      </p:pic>
      <p:sp>
        <p:nvSpPr>
          <p:cNvPr id="98338" name="AutoShape 13"/>
          <p:cNvSpPr>
            <a:spLocks noChangeArrowheads="1"/>
          </p:cNvSpPr>
          <p:nvPr/>
        </p:nvSpPr>
        <p:spPr bwMode="gray">
          <a:xfrm>
            <a:off x="328613" y="1085304"/>
            <a:ext cx="2185987" cy="889000"/>
          </a:xfrm>
          <a:prstGeom prst="roundRect">
            <a:avLst>
              <a:gd name="adj" fmla="val 12125"/>
            </a:avLst>
          </a:prstGeom>
          <a:gradFill rotWithShape="1">
            <a:gsLst>
              <a:gs pos="0">
                <a:srgbClr val="0B4F82"/>
              </a:gs>
              <a:gs pos="50000">
                <a:srgbClr val="159BFF"/>
              </a:gs>
              <a:gs pos="100000">
                <a:srgbClr val="0B4F82"/>
              </a:gs>
            </a:gsLst>
            <a:lin ang="5400000" scaled="1"/>
          </a:gradFill>
          <a:ln w="9525">
            <a:round/>
            <a:headEnd/>
            <a:tailEnd/>
          </a:ln>
          <a:scene3d>
            <a:camera prst="legacyObliqueTopRight"/>
            <a:lightRig rig="legacyFlat3" dir="b"/>
          </a:scene3d>
          <a:sp3d prstMaterial="legacyMatte">
            <a:bevelT w="13500" h="13500" prst="angle"/>
            <a:bevelB w="13500" h="13500" prst="angle"/>
            <a:extrusionClr>
              <a:srgbClr val="6FA1D5"/>
            </a:extrusionClr>
          </a:sp3d>
        </p:spPr>
        <p:txBody>
          <a:bodyPr wrap="none" lIns="0" tIns="0" rIns="0" bIns="0" anchor="ctr">
            <a:flatTx/>
          </a:bodyPr>
          <a:lstStyle/>
          <a:p>
            <a:pPr algn="ctr"/>
            <a:r>
              <a:rPr lang="ru-RU" dirty="0" smtClean="0">
                <a:solidFill>
                  <a:schemeClr val="bg1"/>
                </a:solidFill>
              </a:rPr>
              <a:t>Решения</a:t>
            </a:r>
          </a:p>
          <a:p>
            <a:pPr algn="ctr"/>
            <a:r>
              <a:rPr lang="ru-RU" dirty="0" smtClean="0">
                <a:solidFill>
                  <a:schemeClr val="bg1"/>
                </a:solidFill>
              </a:rPr>
              <a:t>для приложений</a:t>
            </a:r>
            <a:endParaRPr lang="en-US" dirty="0">
              <a:solidFill>
                <a:schemeClr val="bg1"/>
              </a:solidFill>
            </a:endParaRPr>
          </a:p>
        </p:txBody>
      </p:sp>
      <p:sp>
        <p:nvSpPr>
          <p:cNvPr id="98339" name="AutoShape 13"/>
          <p:cNvSpPr>
            <a:spLocks noChangeArrowheads="1"/>
          </p:cNvSpPr>
          <p:nvPr/>
        </p:nvSpPr>
        <p:spPr bwMode="gray">
          <a:xfrm>
            <a:off x="328613" y="2914104"/>
            <a:ext cx="2185987" cy="889000"/>
          </a:xfrm>
          <a:prstGeom prst="roundRect">
            <a:avLst>
              <a:gd name="adj" fmla="val 12125"/>
            </a:avLst>
          </a:prstGeom>
          <a:gradFill rotWithShape="1">
            <a:gsLst>
              <a:gs pos="0">
                <a:srgbClr val="0B4F82"/>
              </a:gs>
              <a:gs pos="50000">
                <a:srgbClr val="159BFF"/>
              </a:gs>
              <a:gs pos="100000">
                <a:srgbClr val="0B4F82"/>
              </a:gs>
            </a:gsLst>
            <a:lin ang="5400000" scaled="1"/>
          </a:gradFill>
          <a:ln w="9525">
            <a:round/>
            <a:headEnd/>
            <a:tailEnd/>
          </a:ln>
          <a:scene3d>
            <a:camera prst="legacyObliqueTopRight"/>
            <a:lightRig rig="legacyFlat3" dir="b"/>
          </a:scene3d>
          <a:sp3d prstMaterial="legacyMatte">
            <a:bevelT w="13500" h="13500" prst="angle"/>
            <a:bevelB w="13500" h="13500" prst="angle"/>
            <a:extrusionClr>
              <a:srgbClr val="6FA1D5"/>
            </a:extrusionClr>
          </a:sp3d>
        </p:spPr>
        <p:txBody>
          <a:bodyPr wrap="none" lIns="0" tIns="0" rIns="0" bIns="0" anchor="ctr">
            <a:flatTx/>
          </a:bodyPr>
          <a:lstStyle/>
          <a:p>
            <a:pPr algn="ctr"/>
            <a:r>
              <a:rPr lang="ru-RU" dirty="0" smtClean="0">
                <a:solidFill>
                  <a:schemeClr val="bg1"/>
                </a:solidFill>
              </a:rPr>
              <a:t>Решения по</a:t>
            </a:r>
          </a:p>
          <a:p>
            <a:pPr algn="ctr"/>
            <a:r>
              <a:rPr lang="ru-RU" dirty="0" smtClean="0">
                <a:solidFill>
                  <a:schemeClr val="bg1"/>
                </a:solidFill>
              </a:rPr>
              <a:t> использованию</a:t>
            </a:r>
            <a:endParaRPr lang="en-US" dirty="0">
              <a:solidFill>
                <a:schemeClr val="bg1"/>
              </a:solidFill>
            </a:endParaRPr>
          </a:p>
        </p:txBody>
      </p:sp>
      <p:sp>
        <p:nvSpPr>
          <p:cNvPr id="98340" name="AutoShape 13"/>
          <p:cNvSpPr>
            <a:spLocks noChangeArrowheads="1"/>
          </p:cNvSpPr>
          <p:nvPr/>
        </p:nvSpPr>
        <p:spPr bwMode="gray">
          <a:xfrm>
            <a:off x="328613" y="4819104"/>
            <a:ext cx="2185987" cy="889000"/>
          </a:xfrm>
          <a:prstGeom prst="roundRect">
            <a:avLst>
              <a:gd name="adj" fmla="val 12125"/>
            </a:avLst>
          </a:prstGeom>
          <a:gradFill rotWithShape="1">
            <a:gsLst>
              <a:gs pos="0">
                <a:srgbClr val="0B4F82"/>
              </a:gs>
              <a:gs pos="50000">
                <a:srgbClr val="159BFF"/>
              </a:gs>
              <a:gs pos="100000">
                <a:srgbClr val="0B4F82"/>
              </a:gs>
            </a:gsLst>
            <a:lin ang="5400000" scaled="1"/>
          </a:gradFill>
          <a:ln w="9525">
            <a:round/>
            <a:headEnd/>
            <a:tailEnd/>
          </a:ln>
          <a:scene3d>
            <a:camera prst="legacyObliqueTopRight"/>
            <a:lightRig rig="legacyFlat3" dir="b"/>
          </a:scene3d>
          <a:sp3d prstMaterial="legacyMatte">
            <a:bevelT w="13500" h="13500" prst="angle"/>
            <a:bevelB w="13500" h="13500" prst="angle"/>
            <a:extrusionClr>
              <a:srgbClr val="6FA1D5"/>
            </a:extrusionClr>
          </a:sp3d>
        </p:spPr>
        <p:txBody>
          <a:bodyPr wrap="none" lIns="0" tIns="0" rIns="0" bIns="0" anchor="ctr">
            <a:flatTx/>
          </a:bodyPr>
          <a:lstStyle/>
          <a:p>
            <a:pPr algn="ctr"/>
            <a:r>
              <a:rPr lang="ru-RU" dirty="0" smtClean="0">
                <a:solidFill>
                  <a:schemeClr val="bg1"/>
                </a:solidFill>
              </a:rPr>
              <a:t>Решения по</a:t>
            </a:r>
          </a:p>
          <a:p>
            <a:pPr algn="ctr"/>
            <a:r>
              <a:rPr lang="ru-RU" dirty="0" smtClean="0">
                <a:solidFill>
                  <a:schemeClr val="bg1"/>
                </a:solidFill>
              </a:rPr>
              <a:t> продуктам</a:t>
            </a:r>
            <a:endParaRPr lang="en-US" dirty="0">
              <a:solidFill>
                <a:schemeClr val="bg1"/>
              </a:solidFill>
            </a:endParaRPr>
          </a:p>
        </p:txBody>
      </p:sp>
      <p:pic>
        <p:nvPicPr>
          <p:cNvPr id="13334" name="Picture 22"/>
          <p:cNvPicPr>
            <a:picLocks noChangeAspect="1" noChangeArrowheads="1"/>
          </p:cNvPicPr>
          <p:nvPr/>
        </p:nvPicPr>
        <p:blipFill>
          <a:blip r:embed="rId28" cstate="print"/>
          <a:srcRect/>
          <a:stretch>
            <a:fillRect/>
          </a:stretch>
        </p:blipFill>
        <p:spPr bwMode="auto">
          <a:xfrm>
            <a:off x="2952750" y="3023642"/>
            <a:ext cx="719138" cy="928687"/>
          </a:xfrm>
          <a:prstGeom prst="rect">
            <a:avLst/>
          </a:prstGeom>
          <a:ln w="6350">
            <a:solidFill>
              <a:schemeClr val="tx1"/>
            </a:solidFill>
          </a:ln>
          <a:effectLst>
            <a:outerShdw blurRad="292100" dist="139700" dir="2700000" algn="tl" rotWithShape="0">
              <a:srgbClr val="333333">
                <a:alpha val="65000"/>
              </a:srgbClr>
            </a:outerShdw>
          </a:effectLst>
        </p:spPr>
      </p:pic>
      <p:pic>
        <p:nvPicPr>
          <p:cNvPr id="13333" name="Picture 21"/>
          <p:cNvPicPr>
            <a:picLocks noChangeAspect="1" noChangeArrowheads="1"/>
          </p:cNvPicPr>
          <p:nvPr/>
        </p:nvPicPr>
        <p:blipFill>
          <a:blip r:embed="rId29" cstate="print"/>
          <a:srcRect/>
          <a:stretch>
            <a:fillRect/>
          </a:stretch>
        </p:blipFill>
        <p:spPr bwMode="auto">
          <a:xfrm>
            <a:off x="3752850" y="3023642"/>
            <a:ext cx="658813" cy="928687"/>
          </a:xfrm>
          <a:prstGeom prst="rect">
            <a:avLst/>
          </a:prstGeom>
          <a:ln w="6350">
            <a:solidFill>
              <a:schemeClr val="tx1"/>
            </a:solidFill>
          </a:ln>
          <a:effectLst>
            <a:outerShdw blurRad="292100" dist="139700" dir="2700000" algn="tl" rotWithShape="0">
              <a:srgbClr val="333333">
                <a:alpha val="65000"/>
              </a:srgbClr>
            </a:outerShdw>
          </a:effectLst>
        </p:spPr>
      </p:pic>
      <p:pic>
        <p:nvPicPr>
          <p:cNvPr id="19506" name="Picture 50"/>
          <p:cNvPicPr>
            <a:picLocks noChangeAspect="1" noChangeArrowheads="1"/>
          </p:cNvPicPr>
          <p:nvPr/>
        </p:nvPicPr>
        <p:blipFill>
          <a:blip r:embed="rId30" cstate="print"/>
          <a:srcRect/>
          <a:stretch>
            <a:fillRect/>
          </a:stretch>
        </p:blipFill>
        <p:spPr bwMode="auto">
          <a:xfrm>
            <a:off x="5475288" y="3023642"/>
            <a:ext cx="703262" cy="914400"/>
          </a:xfrm>
          <a:prstGeom prst="rect">
            <a:avLst/>
          </a:prstGeom>
          <a:ln w="6350">
            <a:solidFill>
              <a:schemeClr val="tx1"/>
            </a:solidFill>
          </a:ln>
          <a:effectLst>
            <a:outerShdw blurRad="292100" dist="139700" dir="2700000" algn="tl" rotWithShape="0">
              <a:srgbClr val="333333">
                <a:alpha val="65000"/>
              </a:srgbClr>
            </a:outerShdw>
          </a:effectLst>
        </p:spPr>
      </p:pic>
      <p:pic>
        <p:nvPicPr>
          <p:cNvPr id="19505" name="Picture 49"/>
          <p:cNvPicPr>
            <a:picLocks noChangeAspect="1" noChangeArrowheads="1"/>
          </p:cNvPicPr>
          <p:nvPr/>
        </p:nvPicPr>
        <p:blipFill>
          <a:blip r:embed="rId31" cstate="print"/>
          <a:srcRect/>
          <a:stretch>
            <a:fillRect/>
          </a:stretch>
        </p:blipFill>
        <p:spPr bwMode="auto">
          <a:xfrm>
            <a:off x="6365875" y="3023642"/>
            <a:ext cx="758825" cy="914400"/>
          </a:xfrm>
          <a:prstGeom prst="rect">
            <a:avLst/>
          </a:prstGeom>
          <a:ln w="6350">
            <a:solidFill>
              <a:schemeClr val="tx1"/>
            </a:solidFill>
          </a:ln>
          <a:effectLst>
            <a:outerShdw blurRad="292100" dist="139700" dir="2700000" algn="tl" rotWithShape="0">
              <a:srgbClr val="333333">
                <a:alpha val="65000"/>
              </a:srgbClr>
            </a:outerShdw>
          </a:effectLst>
        </p:spPr>
      </p:pic>
      <p:pic>
        <p:nvPicPr>
          <p:cNvPr id="19504" name="Picture 48"/>
          <p:cNvPicPr>
            <a:picLocks noChangeAspect="1" noChangeArrowheads="1"/>
          </p:cNvPicPr>
          <p:nvPr/>
        </p:nvPicPr>
        <p:blipFill>
          <a:blip r:embed="rId32" cstate="print"/>
          <a:srcRect/>
          <a:stretch>
            <a:fillRect/>
          </a:stretch>
        </p:blipFill>
        <p:spPr bwMode="auto">
          <a:xfrm>
            <a:off x="7223125" y="3023642"/>
            <a:ext cx="758825" cy="914400"/>
          </a:xfrm>
          <a:prstGeom prst="rect">
            <a:avLst/>
          </a:prstGeom>
          <a:ln w="6350">
            <a:solidFill>
              <a:schemeClr val="tx1"/>
            </a:solidFill>
          </a:ln>
          <a:effectLst>
            <a:outerShdw blurRad="292100" dist="139700" dir="2700000" algn="tl" rotWithShape="0">
              <a:srgbClr val="333333">
                <a:alpha val="65000"/>
              </a:srgbClr>
            </a:outerShdw>
          </a:effectLst>
        </p:spPr>
      </p:pic>
      <p:pic>
        <p:nvPicPr>
          <p:cNvPr id="19503" name="Picture 47"/>
          <p:cNvPicPr>
            <a:picLocks noChangeAspect="1" noChangeArrowheads="1"/>
          </p:cNvPicPr>
          <p:nvPr/>
        </p:nvPicPr>
        <p:blipFill>
          <a:blip r:embed="rId33" cstate="print"/>
          <a:srcRect/>
          <a:stretch>
            <a:fillRect/>
          </a:stretch>
        </p:blipFill>
        <p:spPr bwMode="auto">
          <a:xfrm>
            <a:off x="8080375" y="3023642"/>
            <a:ext cx="758825" cy="914400"/>
          </a:xfrm>
          <a:prstGeom prst="rect">
            <a:avLst/>
          </a:prstGeom>
          <a:ln w="6350">
            <a:solidFill>
              <a:schemeClr val="tx1"/>
            </a:solidFill>
          </a:ln>
          <a:effectLst>
            <a:outerShdw blurRad="292100" dist="139700" dir="2700000" algn="tl" rotWithShape="0">
              <a:srgbClr val="333333">
                <a:alpha val="65000"/>
              </a:srgbClr>
            </a:outerShdw>
          </a:effectLst>
        </p:spPr>
      </p:pic>
      <p:pic>
        <p:nvPicPr>
          <p:cNvPr id="13332" name="Picture 20"/>
          <p:cNvPicPr>
            <a:picLocks noChangeAspect="1" noChangeArrowheads="1"/>
          </p:cNvPicPr>
          <p:nvPr/>
        </p:nvPicPr>
        <p:blipFill>
          <a:blip r:embed="rId34" cstate="print"/>
          <a:srcRect/>
          <a:stretch>
            <a:fillRect/>
          </a:stretch>
        </p:blipFill>
        <p:spPr bwMode="auto">
          <a:xfrm>
            <a:off x="4518025" y="3023642"/>
            <a:ext cx="720725" cy="931862"/>
          </a:xfrm>
          <a:prstGeom prst="rect">
            <a:avLst/>
          </a:prstGeom>
          <a:ln w="6350">
            <a:solidFill>
              <a:schemeClr val="tx1"/>
            </a:solidFill>
          </a:ln>
          <a:effectLst>
            <a:outerShdw blurRad="292100" dist="139700" dir="2700000" algn="tl" rotWithShape="0">
              <a:srgbClr val="333333">
                <a:alpha val="65000"/>
              </a:srgbClr>
            </a:outerShdw>
          </a:effectLst>
        </p:spPr>
      </p:pic>
      <p:pic>
        <p:nvPicPr>
          <p:cNvPr id="13346" name="Picture 34"/>
          <p:cNvPicPr>
            <a:picLocks noChangeAspect="1" noChangeArrowheads="1"/>
          </p:cNvPicPr>
          <p:nvPr/>
        </p:nvPicPr>
        <p:blipFill>
          <a:blip r:embed="rId35" cstate="print"/>
          <a:srcRect/>
          <a:stretch>
            <a:fillRect/>
          </a:stretch>
        </p:blipFill>
        <p:spPr bwMode="auto">
          <a:xfrm>
            <a:off x="6477000" y="1102767"/>
            <a:ext cx="706438" cy="914400"/>
          </a:xfrm>
          <a:prstGeom prst="rect">
            <a:avLst/>
          </a:prstGeom>
          <a:ln w="6350">
            <a:solidFill>
              <a:schemeClr val="tx1"/>
            </a:solidFill>
          </a:ln>
          <a:effectLst>
            <a:outerShdw blurRad="292100" dist="139700" dir="2700000" algn="tl" rotWithShape="0">
              <a:srgbClr val="333333">
                <a:alpha val="65000"/>
              </a:srgbClr>
            </a:outerShdw>
          </a:effectLst>
        </p:spPr>
      </p:pic>
      <p:pic>
        <p:nvPicPr>
          <p:cNvPr id="19497" name="Picture 41"/>
          <p:cNvPicPr>
            <a:picLocks noChangeAspect="1" noChangeArrowheads="1"/>
          </p:cNvPicPr>
          <p:nvPr/>
        </p:nvPicPr>
        <p:blipFill>
          <a:blip r:embed="rId36" cstate="print"/>
          <a:srcRect/>
          <a:stretch>
            <a:fillRect/>
          </a:stretch>
        </p:blipFill>
        <p:spPr bwMode="auto">
          <a:xfrm>
            <a:off x="4302125" y="1178967"/>
            <a:ext cx="720725" cy="865187"/>
          </a:xfrm>
          <a:prstGeom prst="rect">
            <a:avLst/>
          </a:prstGeom>
          <a:ln w="6350">
            <a:solidFill>
              <a:schemeClr val="tx1"/>
            </a:solidFill>
          </a:ln>
          <a:effectLst>
            <a:outerShdw blurRad="292100" dist="139700" dir="2700000" algn="tl" rotWithShape="0">
              <a:srgbClr val="333333">
                <a:alpha val="65000"/>
              </a:srgbClr>
            </a:outerShdw>
          </a:effectLst>
        </p:spPr>
      </p:pic>
      <p:sp>
        <p:nvSpPr>
          <p:cNvPr id="15408" name="TextBox 49"/>
          <p:cNvSpPr txBox="1">
            <a:spLocks noChangeArrowheads="1"/>
          </p:cNvSpPr>
          <p:nvPr/>
        </p:nvSpPr>
        <p:spPr bwMode="auto">
          <a:xfrm>
            <a:off x="2743200" y="2169149"/>
            <a:ext cx="6019800" cy="338555"/>
          </a:xfrm>
          <a:prstGeom prst="rect">
            <a:avLst/>
          </a:prstGeom>
          <a:gradFill flip="none" rotWithShape="1">
            <a:gsLst>
              <a:gs pos="0">
                <a:srgbClr val="8488C4">
                  <a:alpha val="21000"/>
                </a:srgbClr>
              </a:gs>
              <a:gs pos="53000">
                <a:srgbClr val="D4DEFF"/>
              </a:gs>
              <a:gs pos="83000">
                <a:srgbClr val="D4DEFF"/>
              </a:gs>
              <a:gs pos="100000">
                <a:srgbClr val="96AB94"/>
              </a:gs>
            </a:gsLst>
            <a:lin ang="5400000" scaled="0"/>
            <a:tileRect/>
          </a:grad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txBody>
          <a:bodyPr>
            <a:spAutoFit/>
          </a:bodyPr>
          <a:lstStyle/>
          <a:p>
            <a:pPr algn="ctr">
              <a:defRPr/>
            </a:pPr>
            <a:r>
              <a:rPr lang="en-US" sz="1600" dirty="0">
                <a:latin typeface="Arial" pitchFamily="-112" charset="0"/>
                <a:ea typeface="Arial" pitchFamily="-112" charset="0"/>
                <a:cs typeface="Arial" pitchFamily="-112" charset="0"/>
              </a:rPr>
              <a:t>Exchange       SQLserver       Sharepoint       Oracle        SAP  </a:t>
            </a:r>
          </a:p>
        </p:txBody>
      </p:sp>
      <p:sp>
        <p:nvSpPr>
          <p:cNvPr id="52" name="TextBox 49"/>
          <p:cNvSpPr txBox="1">
            <a:spLocks noChangeArrowheads="1"/>
          </p:cNvSpPr>
          <p:nvPr/>
        </p:nvSpPr>
        <p:spPr bwMode="auto">
          <a:xfrm>
            <a:off x="2743199" y="4074149"/>
            <a:ext cx="6264539" cy="338555"/>
          </a:xfrm>
          <a:prstGeom prst="rect">
            <a:avLst/>
          </a:prstGeom>
          <a:gradFill flip="none" rotWithShape="1">
            <a:gsLst>
              <a:gs pos="0">
                <a:srgbClr val="8488C4">
                  <a:alpha val="21000"/>
                </a:srgbClr>
              </a:gs>
              <a:gs pos="53000">
                <a:srgbClr val="D4DEFF"/>
              </a:gs>
              <a:gs pos="83000">
                <a:srgbClr val="D4DEFF"/>
              </a:gs>
              <a:gs pos="100000">
                <a:srgbClr val="96AB94"/>
              </a:gs>
            </a:gsLst>
            <a:lin ang="5400000" scaled="0"/>
            <a:tileRect/>
          </a:grad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txBody>
          <a:bodyPr wrap="square">
            <a:spAutoFit/>
          </a:bodyPr>
          <a:lstStyle/>
          <a:p>
            <a:pPr algn="ctr">
              <a:defRPr/>
            </a:pPr>
            <a:r>
              <a:rPr lang="en-US" sz="1600" dirty="0">
                <a:latin typeface="Arial" pitchFamily="-112" charset="0"/>
                <a:ea typeface="Arial" pitchFamily="-112" charset="0"/>
                <a:cs typeface="Arial" pitchFamily="-112" charset="0"/>
              </a:rPr>
              <a:t>Infrastructure      Backup      Management      DR     Client / VDI</a:t>
            </a:r>
          </a:p>
        </p:txBody>
      </p:sp>
      <p:sp>
        <p:nvSpPr>
          <p:cNvPr id="54" name="TextBox 49"/>
          <p:cNvSpPr txBox="1">
            <a:spLocks noChangeArrowheads="1"/>
          </p:cNvSpPr>
          <p:nvPr/>
        </p:nvSpPr>
        <p:spPr bwMode="auto">
          <a:xfrm>
            <a:off x="2667000" y="5826749"/>
            <a:ext cx="6248400" cy="338555"/>
          </a:xfrm>
          <a:prstGeom prst="rect">
            <a:avLst/>
          </a:prstGeom>
          <a:gradFill flip="none" rotWithShape="1">
            <a:gsLst>
              <a:gs pos="0">
                <a:srgbClr val="8488C4">
                  <a:alpha val="21000"/>
                </a:srgbClr>
              </a:gs>
              <a:gs pos="53000">
                <a:srgbClr val="D4DEFF"/>
              </a:gs>
              <a:gs pos="83000">
                <a:srgbClr val="D4DEFF"/>
              </a:gs>
              <a:gs pos="100000">
                <a:srgbClr val="96AB94"/>
              </a:gs>
            </a:gsLst>
            <a:lin ang="5400000" scaled="0"/>
            <a:tileRect/>
          </a:grad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txBody>
          <a:bodyPr>
            <a:spAutoFit/>
          </a:bodyPr>
          <a:lstStyle/>
          <a:p>
            <a:pPr algn="ctr">
              <a:defRPr/>
            </a:pPr>
            <a:r>
              <a:rPr lang="en-US" sz="1600" dirty="0">
                <a:latin typeface="Arial" pitchFamily="-112" charset="0"/>
                <a:ea typeface="Arial" pitchFamily="-112" charset="0"/>
                <a:cs typeface="Arial" pitchFamily="-112" charset="0"/>
              </a:rPr>
              <a:t>Unified Storage   Avamar    Replication   Dedupe  IONIX     RSA </a:t>
            </a:r>
          </a:p>
        </p:txBody>
      </p:sp>
      <p:sp>
        <p:nvSpPr>
          <p:cNvPr id="50" name="Rectangle 49"/>
          <p:cNvSpPr/>
          <p:nvPr/>
        </p:nvSpPr>
        <p:spPr>
          <a:xfrm>
            <a:off x="1676400" y="5822404"/>
            <a:ext cx="914400" cy="3048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2400" dirty="0">
              <a:solidFill>
                <a:schemeClr val="accent2">
                  <a:lumMod val="75000"/>
                </a:schemeClr>
              </a:solidFill>
            </a:endParaRPr>
          </a:p>
        </p:txBody>
      </p:sp>
      <p:sp>
        <p:nvSpPr>
          <p:cNvPr id="8" name="TextBox 7"/>
          <p:cNvSpPr txBox="1"/>
          <p:nvPr/>
        </p:nvSpPr>
        <p:spPr>
          <a:xfrm>
            <a:off x="366713" y="179929"/>
            <a:ext cx="8215312" cy="584775"/>
          </a:xfrm>
          <a:prstGeom prst="rect">
            <a:avLst/>
          </a:prstGeom>
          <a:noFill/>
        </p:spPr>
        <p:txBody>
          <a:bodyPr wrap="square" rtlCol="0">
            <a:spAutoFit/>
          </a:bodyPr>
          <a:lstStyle/>
          <a:p>
            <a:r>
              <a:rPr lang="en-IE" sz="3200" b="0" dirty="0" smtClean="0">
                <a:solidFill>
                  <a:schemeClr val="tx2"/>
                </a:solidFill>
                <a:latin typeface="+mj-lt"/>
              </a:rPr>
              <a:t>EMC </a:t>
            </a:r>
            <a:r>
              <a:rPr lang="ru-RU" sz="3200" b="0" dirty="0" smtClean="0">
                <a:solidFill>
                  <a:schemeClr val="tx2"/>
                </a:solidFill>
                <a:latin typeface="+mj-lt"/>
              </a:rPr>
              <a:t>проверенные решения</a:t>
            </a:r>
            <a:endParaRPr lang="en-IE" sz="3200" b="0" dirty="0">
              <a:solidFill>
                <a:schemeClr val="tx2"/>
              </a:solidFill>
              <a:latin typeface="+mj-lt"/>
            </a:endParaRPr>
          </a:p>
        </p:txBody>
      </p:sp>
    </p:spTree>
    <p:extLst>
      <p:ext uri="{BB962C8B-B14F-4D97-AF65-F5344CB8AC3E}">
        <p14:creationId xmlns="" xmlns:p14="http://schemas.microsoft.com/office/powerpoint/2010/main" val="47494347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00"/>
                                  </p:stCondLst>
                                  <p:childTnLst>
                                    <p:set>
                                      <p:cBhvr>
                                        <p:cTn id="6" dur="1" fill="hold">
                                          <p:stCondLst>
                                            <p:cond delay="0"/>
                                          </p:stCondLst>
                                        </p:cTn>
                                        <p:tgtEl>
                                          <p:spTgt spid="13342"/>
                                        </p:tgtEl>
                                        <p:attrNameLst>
                                          <p:attrName>style.visibility</p:attrName>
                                        </p:attrNameLst>
                                      </p:cBhvr>
                                      <p:to>
                                        <p:strVal val="visible"/>
                                      </p:to>
                                    </p:set>
                                  </p:childTnLst>
                                </p:cTn>
                              </p:par>
                            </p:childTnLst>
                          </p:cTn>
                        </p:par>
                        <p:par>
                          <p:cTn id="7" fill="hold">
                            <p:stCondLst>
                              <p:cond delay="100"/>
                            </p:stCondLst>
                            <p:childTnLst>
                              <p:par>
                                <p:cTn id="8" presetID="1" presetClass="entr" presetSubtype="0" fill="hold" nodeType="afterEffect">
                                  <p:stCondLst>
                                    <p:cond delay="100"/>
                                  </p:stCondLst>
                                  <p:childTnLst>
                                    <p:set>
                                      <p:cBhvr>
                                        <p:cTn id="9" dur="1" fill="hold">
                                          <p:stCondLst>
                                            <p:cond delay="0"/>
                                          </p:stCondLst>
                                        </p:cTn>
                                        <p:tgtEl>
                                          <p:spTgt spid="13343"/>
                                        </p:tgtEl>
                                        <p:attrNameLst>
                                          <p:attrName>style.visibility</p:attrName>
                                        </p:attrNameLst>
                                      </p:cBhvr>
                                      <p:to>
                                        <p:strVal val="visible"/>
                                      </p:to>
                                    </p:set>
                                  </p:childTnLst>
                                </p:cTn>
                              </p:par>
                            </p:childTnLst>
                          </p:cTn>
                        </p:par>
                        <p:par>
                          <p:cTn id="10" fill="hold">
                            <p:stCondLst>
                              <p:cond delay="200"/>
                            </p:stCondLst>
                            <p:childTnLst>
                              <p:par>
                                <p:cTn id="11" presetID="1" presetClass="entr" presetSubtype="0" fill="hold" nodeType="afterEffect">
                                  <p:stCondLst>
                                    <p:cond delay="100"/>
                                  </p:stCondLst>
                                  <p:childTnLst>
                                    <p:set>
                                      <p:cBhvr>
                                        <p:cTn id="12" dur="1" fill="hold">
                                          <p:stCondLst>
                                            <p:cond delay="0"/>
                                          </p:stCondLst>
                                        </p:cTn>
                                        <p:tgtEl>
                                          <p:spTgt spid="13344"/>
                                        </p:tgtEl>
                                        <p:attrNameLst>
                                          <p:attrName>style.visibility</p:attrName>
                                        </p:attrNameLst>
                                      </p:cBhvr>
                                      <p:to>
                                        <p:strVal val="visible"/>
                                      </p:to>
                                    </p:set>
                                  </p:childTnLst>
                                </p:cTn>
                              </p:par>
                            </p:childTnLst>
                          </p:cTn>
                        </p:par>
                        <p:par>
                          <p:cTn id="13" fill="hold">
                            <p:stCondLst>
                              <p:cond delay="300"/>
                            </p:stCondLst>
                            <p:childTnLst>
                              <p:par>
                                <p:cTn id="14" presetID="1" presetClass="entr" presetSubtype="0" fill="hold" nodeType="afterEffect">
                                  <p:stCondLst>
                                    <p:cond delay="100"/>
                                  </p:stCondLst>
                                  <p:childTnLst>
                                    <p:set>
                                      <p:cBhvr>
                                        <p:cTn id="15" dur="1" fill="hold">
                                          <p:stCondLst>
                                            <p:cond delay="0"/>
                                          </p:stCondLst>
                                        </p:cTn>
                                        <p:tgtEl>
                                          <p:spTgt spid="13345"/>
                                        </p:tgtEl>
                                        <p:attrNameLst>
                                          <p:attrName>style.visibility</p:attrName>
                                        </p:attrNameLst>
                                      </p:cBhvr>
                                      <p:to>
                                        <p:strVal val="visible"/>
                                      </p:to>
                                    </p:set>
                                  </p:childTnLst>
                                </p:cTn>
                              </p:par>
                            </p:childTnLst>
                          </p:cTn>
                        </p:par>
                        <p:par>
                          <p:cTn id="16" fill="hold">
                            <p:stCondLst>
                              <p:cond delay="400"/>
                            </p:stCondLst>
                            <p:childTnLst>
                              <p:par>
                                <p:cTn id="17" presetID="1" presetClass="entr" presetSubtype="0" fill="hold" nodeType="afterEffect">
                                  <p:stCondLst>
                                    <p:cond delay="100"/>
                                  </p:stCondLst>
                                  <p:childTnLst>
                                    <p:set>
                                      <p:cBhvr>
                                        <p:cTn id="18" dur="1" fill="hold">
                                          <p:stCondLst>
                                            <p:cond delay="0"/>
                                          </p:stCondLst>
                                        </p:cTn>
                                        <p:tgtEl>
                                          <p:spTgt spid="19495"/>
                                        </p:tgtEl>
                                        <p:attrNameLst>
                                          <p:attrName>style.visibility</p:attrName>
                                        </p:attrNameLst>
                                      </p:cBhvr>
                                      <p:to>
                                        <p:strVal val="visible"/>
                                      </p:to>
                                    </p:set>
                                  </p:childTnLst>
                                </p:cTn>
                              </p:par>
                            </p:childTnLst>
                          </p:cTn>
                        </p:par>
                        <p:par>
                          <p:cTn id="19" fill="hold">
                            <p:stCondLst>
                              <p:cond delay="500"/>
                            </p:stCondLst>
                            <p:childTnLst>
                              <p:par>
                                <p:cTn id="20" presetID="1" presetClass="entr" presetSubtype="0" fill="hold" nodeType="afterEffect">
                                  <p:stCondLst>
                                    <p:cond delay="100"/>
                                  </p:stCondLst>
                                  <p:childTnLst>
                                    <p:set>
                                      <p:cBhvr>
                                        <p:cTn id="21" dur="1" fill="hold">
                                          <p:stCondLst>
                                            <p:cond delay="0"/>
                                          </p:stCondLst>
                                        </p:cTn>
                                        <p:tgtEl>
                                          <p:spTgt spid="19496"/>
                                        </p:tgtEl>
                                        <p:attrNameLst>
                                          <p:attrName>style.visibility</p:attrName>
                                        </p:attrNameLst>
                                      </p:cBhvr>
                                      <p:to>
                                        <p:strVal val="visible"/>
                                      </p:to>
                                    </p:set>
                                  </p:childTnLst>
                                </p:cTn>
                              </p:par>
                            </p:childTnLst>
                          </p:cTn>
                        </p:par>
                        <p:par>
                          <p:cTn id="22" fill="hold">
                            <p:stCondLst>
                              <p:cond delay="600"/>
                            </p:stCondLst>
                            <p:childTnLst>
                              <p:par>
                                <p:cTn id="23" presetID="1" presetClass="entr" presetSubtype="0" fill="hold" nodeType="afterEffect">
                                  <p:stCondLst>
                                    <p:cond delay="100"/>
                                  </p:stCondLst>
                                  <p:childTnLst>
                                    <p:set>
                                      <p:cBhvr>
                                        <p:cTn id="24" dur="1" fill="hold">
                                          <p:stCondLst>
                                            <p:cond delay="0"/>
                                          </p:stCondLst>
                                        </p:cTn>
                                        <p:tgtEl>
                                          <p:spTgt spid="19498"/>
                                        </p:tgtEl>
                                        <p:attrNameLst>
                                          <p:attrName>style.visibility</p:attrName>
                                        </p:attrNameLst>
                                      </p:cBhvr>
                                      <p:to>
                                        <p:strVal val="visible"/>
                                      </p:to>
                                    </p:set>
                                  </p:childTnLst>
                                </p:cTn>
                              </p:par>
                            </p:childTnLst>
                          </p:cTn>
                        </p:par>
                        <p:par>
                          <p:cTn id="25" fill="hold">
                            <p:stCondLst>
                              <p:cond delay="700"/>
                            </p:stCondLst>
                            <p:childTnLst>
                              <p:par>
                                <p:cTn id="26" presetID="1" presetClass="entr" presetSubtype="0" fill="hold" nodeType="afterEffect">
                                  <p:stCondLst>
                                    <p:cond delay="0"/>
                                  </p:stCondLst>
                                  <p:childTnLst>
                                    <p:set>
                                      <p:cBhvr>
                                        <p:cTn id="27" dur="1" fill="hold">
                                          <p:stCondLst>
                                            <p:cond delay="0"/>
                                          </p:stCondLst>
                                        </p:cTn>
                                        <p:tgtEl>
                                          <p:spTgt spid="19497"/>
                                        </p:tgtEl>
                                        <p:attrNameLst>
                                          <p:attrName>style.visibility</p:attrName>
                                        </p:attrNameLst>
                                      </p:cBhvr>
                                      <p:to>
                                        <p:strVal val="visible"/>
                                      </p:to>
                                    </p:set>
                                  </p:childTnLst>
                                </p:cTn>
                              </p:par>
                            </p:childTnLst>
                          </p:cTn>
                        </p:par>
                        <p:par>
                          <p:cTn id="28" fill="hold">
                            <p:stCondLst>
                              <p:cond delay="700"/>
                            </p:stCondLst>
                            <p:childTnLst>
                              <p:par>
                                <p:cTn id="29" presetID="1" presetClass="entr" presetSubtype="0" fill="hold" nodeType="afterEffect">
                                  <p:stCondLst>
                                    <p:cond delay="100"/>
                                  </p:stCondLst>
                                  <p:childTnLst>
                                    <p:set>
                                      <p:cBhvr>
                                        <p:cTn id="30" dur="1" fill="hold">
                                          <p:stCondLst>
                                            <p:cond delay="0"/>
                                          </p:stCondLst>
                                        </p:cTn>
                                        <p:tgtEl>
                                          <p:spTgt spid="19507"/>
                                        </p:tgtEl>
                                        <p:attrNameLst>
                                          <p:attrName>style.visibility</p:attrName>
                                        </p:attrNameLst>
                                      </p:cBhvr>
                                      <p:to>
                                        <p:strVal val="visible"/>
                                      </p:to>
                                    </p:set>
                                  </p:childTnLst>
                                </p:cTn>
                              </p:par>
                            </p:childTnLst>
                          </p:cTn>
                        </p:par>
                        <p:par>
                          <p:cTn id="31" fill="hold">
                            <p:stCondLst>
                              <p:cond delay="800"/>
                            </p:stCondLst>
                            <p:childTnLst>
                              <p:par>
                                <p:cTn id="32" presetID="1" presetClass="entr" presetSubtype="0" fill="hold" nodeType="afterEffect">
                                  <p:stCondLst>
                                    <p:cond delay="100"/>
                                  </p:stCondLst>
                                  <p:childTnLst>
                                    <p:set>
                                      <p:cBhvr>
                                        <p:cTn id="33" dur="1" fill="hold">
                                          <p:stCondLst>
                                            <p:cond delay="0"/>
                                          </p:stCondLst>
                                        </p:cTn>
                                        <p:tgtEl>
                                          <p:spTgt spid="19508"/>
                                        </p:tgtEl>
                                        <p:attrNameLst>
                                          <p:attrName>style.visibility</p:attrName>
                                        </p:attrNameLst>
                                      </p:cBhvr>
                                      <p:to>
                                        <p:strVal val="visible"/>
                                      </p:to>
                                    </p:set>
                                  </p:childTnLst>
                                </p:cTn>
                              </p:par>
                            </p:childTnLst>
                          </p:cTn>
                        </p:par>
                        <p:par>
                          <p:cTn id="34" fill="hold">
                            <p:stCondLst>
                              <p:cond delay="900"/>
                            </p:stCondLst>
                            <p:childTnLst>
                              <p:par>
                                <p:cTn id="35" presetID="1" presetClass="entr" presetSubtype="0" fill="hold" nodeType="afterEffect">
                                  <p:stCondLst>
                                    <p:cond delay="100"/>
                                  </p:stCondLst>
                                  <p:childTnLst>
                                    <p:set>
                                      <p:cBhvr>
                                        <p:cTn id="36" dur="1" fill="hold">
                                          <p:stCondLst>
                                            <p:cond delay="0"/>
                                          </p:stCondLst>
                                        </p:cTn>
                                        <p:tgtEl>
                                          <p:spTgt spid="19509"/>
                                        </p:tgtEl>
                                        <p:attrNameLst>
                                          <p:attrName>style.visibility</p:attrName>
                                        </p:attrNameLst>
                                      </p:cBhvr>
                                      <p:to>
                                        <p:strVal val="visible"/>
                                      </p:to>
                                    </p:set>
                                  </p:childTnLst>
                                </p:cTn>
                              </p:par>
                            </p:childTnLst>
                          </p:cTn>
                        </p:par>
                        <p:par>
                          <p:cTn id="37" fill="hold">
                            <p:stCondLst>
                              <p:cond delay="1000"/>
                            </p:stCondLst>
                            <p:childTnLst>
                              <p:par>
                                <p:cTn id="38" presetID="1" presetClass="entr" presetSubtype="0" fill="hold" nodeType="afterEffect">
                                  <p:stCondLst>
                                    <p:cond delay="100"/>
                                  </p:stCondLst>
                                  <p:childTnLst>
                                    <p:set>
                                      <p:cBhvr>
                                        <p:cTn id="39" dur="1" fill="hold">
                                          <p:stCondLst>
                                            <p:cond delay="0"/>
                                          </p:stCondLst>
                                        </p:cTn>
                                        <p:tgtEl>
                                          <p:spTgt spid="19501"/>
                                        </p:tgtEl>
                                        <p:attrNameLst>
                                          <p:attrName>style.visibility</p:attrName>
                                        </p:attrNameLst>
                                      </p:cBhvr>
                                      <p:to>
                                        <p:strVal val="visible"/>
                                      </p:to>
                                    </p:set>
                                  </p:childTnLst>
                                </p:cTn>
                              </p:par>
                            </p:childTnLst>
                          </p:cTn>
                        </p:par>
                        <p:par>
                          <p:cTn id="40" fill="hold">
                            <p:stCondLst>
                              <p:cond delay="1100"/>
                            </p:stCondLst>
                            <p:childTnLst>
                              <p:par>
                                <p:cTn id="41" presetID="1" presetClass="entr" presetSubtype="0" fill="hold" nodeType="afterEffect">
                                  <p:stCondLst>
                                    <p:cond delay="100"/>
                                  </p:stCondLst>
                                  <p:childTnLst>
                                    <p:set>
                                      <p:cBhvr>
                                        <p:cTn id="42" dur="1" fill="hold">
                                          <p:stCondLst>
                                            <p:cond delay="0"/>
                                          </p:stCondLst>
                                        </p:cTn>
                                        <p:tgtEl>
                                          <p:spTgt spid="19502"/>
                                        </p:tgtEl>
                                        <p:attrNameLst>
                                          <p:attrName>style.visibility</p:attrName>
                                        </p:attrNameLst>
                                      </p:cBhvr>
                                      <p:to>
                                        <p:strVal val="visible"/>
                                      </p:to>
                                    </p:set>
                                  </p:childTnLst>
                                </p:cTn>
                              </p:par>
                            </p:childTnLst>
                          </p:cTn>
                        </p:par>
                        <p:par>
                          <p:cTn id="43" fill="hold">
                            <p:stCondLst>
                              <p:cond delay="1200"/>
                            </p:stCondLst>
                            <p:childTnLst>
                              <p:par>
                                <p:cTn id="44" presetID="1" presetClass="entr" presetSubtype="0" fill="hold" nodeType="afterEffect">
                                  <p:stCondLst>
                                    <p:cond delay="100"/>
                                  </p:stCondLst>
                                  <p:childTnLst>
                                    <p:set>
                                      <p:cBhvr>
                                        <p:cTn id="45" dur="1" fill="hold">
                                          <p:stCondLst>
                                            <p:cond delay="0"/>
                                          </p:stCondLst>
                                        </p:cTn>
                                        <p:tgtEl>
                                          <p:spTgt spid="19500"/>
                                        </p:tgtEl>
                                        <p:attrNameLst>
                                          <p:attrName>style.visibility</p:attrName>
                                        </p:attrNameLst>
                                      </p:cBhvr>
                                      <p:to>
                                        <p:strVal val="visible"/>
                                      </p:to>
                                    </p:set>
                                  </p:childTnLst>
                                </p:cTn>
                              </p:par>
                            </p:childTnLst>
                          </p:cTn>
                        </p:par>
                        <p:par>
                          <p:cTn id="46" fill="hold">
                            <p:stCondLst>
                              <p:cond delay="1300"/>
                            </p:stCondLst>
                            <p:childTnLst>
                              <p:par>
                                <p:cTn id="47" presetID="1" presetClass="entr" presetSubtype="0" fill="hold" nodeType="afterEffect">
                                  <p:stCondLst>
                                    <p:cond delay="0"/>
                                  </p:stCondLst>
                                  <p:childTnLst>
                                    <p:set>
                                      <p:cBhvr>
                                        <p:cTn id="48" dur="1" fill="hold">
                                          <p:stCondLst>
                                            <p:cond delay="0"/>
                                          </p:stCondLst>
                                        </p:cTn>
                                        <p:tgtEl>
                                          <p:spTgt spid="13346"/>
                                        </p:tgtEl>
                                        <p:attrNameLst>
                                          <p:attrName>style.visibility</p:attrName>
                                        </p:attrNameLst>
                                      </p:cBhvr>
                                      <p:to>
                                        <p:strVal val="visible"/>
                                      </p:to>
                                    </p:set>
                                  </p:childTnLst>
                                </p:cTn>
                              </p:par>
                            </p:childTnLst>
                          </p:cTn>
                        </p:par>
                        <p:par>
                          <p:cTn id="49" fill="hold">
                            <p:stCondLst>
                              <p:cond delay="1300"/>
                            </p:stCondLst>
                            <p:childTnLst>
                              <p:par>
                                <p:cTn id="50" presetID="1" presetClass="entr" presetSubtype="0" fill="hold" nodeType="afterEffect">
                                  <p:stCondLst>
                                    <p:cond delay="0"/>
                                  </p:stCondLst>
                                  <p:childTnLst>
                                    <p:set>
                                      <p:cBhvr>
                                        <p:cTn id="51" dur="1" fill="hold">
                                          <p:stCondLst>
                                            <p:cond delay="0"/>
                                          </p:stCondLst>
                                        </p:cTn>
                                        <p:tgtEl>
                                          <p:spTgt spid="13335"/>
                                        </p:tgtEl>
                                        <p:attrNameLst>
                                          <p:attrName>style.visibility</p:attrName>
                                        </p:attrNameLst>
                                      </p:cBhvr>
                                      <p:to>
                                        <p:strVal val="visible"/>
                                      </p:to>
                                    </p:set>
                                  </p:childTnLst>
                                </p:cTn>
                              </p:par>
                            </p:childTnLst>
                          </p:cTn>
                        </p:par>
                        <p:par>
                          <p:cTn id="52" fill="hold">
                            <p:stCondLst>
                              <p:cond delay="1300"/>
                            </p:stCondLst>
                            <p:childTnLst>
                              <p:par>
                                <p:cTn id="53" presetID="1" presetClass="entr" presetSubtype="0" fill="hold" nodeType="afterEffect">
                                  <p:stCondLst>
                                    <p:cond delay="100"/>
                                  </p:stCondLst>
                                  <p:childTnLst>
                                    <p:set>
                                      <p:cBhvr>
                                        <p:cTn id="54" dur="1" fill="hold">
                                          <p:stCondLst>
                                            <p:cond delay="0"/>
                                          </p:stCondLst>
                                        </p:cTn>
                                        <p:tgtEl>
                                          <p:spTgt spid="13336"/>
                                        </p:tgtEl>
                                        <p:attrNameLst>
                                          <p:attrName>style.visibility</p:attrName>
                                        </p:attrNameLst>
                                      </p:cBhvr>
                                      <p:to>
                                        <p:strVal val="visible"/>
                                      </p:to>
                                    </p:set>
                                  </p:childTnLst>
                                </p:cTn>
                              </p:par>
                            </p:childTnLst>
                          </p:cTn>
                        </p:par>
                        <p:par>
                          <p:cTn id="55" fill="hold">
                            <p:stCondLst>
                              <p:cond delay="1400"/>
                            </p:stCondLst>
                            <p:childTnLst>
                              <p:par>
                                <p:cTn id="56" presetID="1" presetClass="entr" presetSubtype="0" fill="hold" nodeType="afterEffect">
                                  <p:stCondLst>
                                    <p:cond delay="100"/>
                                  </p:stCondLst>
                                  <p:childTnLst>
                                    <p:set>
                                      <p:cBhvr>
                                        <p:cTn id="57" dur="1" fill="hold">
                                          <p:stCondLst>
                                            <p:cond delay="0"/>
                                          </p:stCondLst>
                                        </p:cTn>
                                        <p:tgtEl>
                                          <p:spTgt spid="13337"/>
                                        </p:tgtEl>
                                        <p:attrNameLst>
                                          <p:attrName>style.visibility</p:attrName>
                                        </p:attrNameLst>
                                      </p:cBhvr>
                                      <p:to>
                                        <p:strVal val="visible"/>
                                      </p:to>
                                    </p:set>
                                  </p:childTnLst>
                                </p:cTn>
                              </p:par>
                            </p:childTnLst>
                          </p:cTn>
                        </p:par>
                        <p:par>
                          <p:cTn id="58" fill="hold">
                            <p:stCondLst>
                              <p:cond delay="1500"/>
                            </p:stCondLst>
                            <p:childTnLst>
                              <p:par>
                                <p:cTn id="59" presetID="1" presetClass="entr" presetSubtype="0" fill="hold" nodeType="afterEffect">
                                  <p:stCondLst>
                                    <p:cond delay="100"/>
                                  </p:stCondLst>
                                  <p:childTnLst>
                                    <p:set>
                                      <p:cBhvr>
                                        <p:cTn id="60" dur="1" fill="hold">
                                          <p:stCondLst>
                                            <p:cond delay="0"/>
                                          </p:stCondLst>
                                        </p:cTn>
                                        <p:tgtEl>
                                          <p:spTgt spid="133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113"/>
          <p:cNvSpPr>
            <a:spLocks noChangeArrowheads="1"/>
          </p:cNvSpPr>
          <p:nvPr/>
        </p:nvSpPr>
        <p:spPr bwMode="auto">
          <a:xfrm rot="5400000" flipV="1">
            <a:off x="4777582" y="850250"/>
            <a:ext cx="4171950" cy="4560887"/>
          </a:xfrm>
          <a:prstGeom prst="rect">
            <a:avLst/>
          </a:prstGeom>
          <a:gradFill rotWithShape="1">
            <a:gsLst>
              <a:gs pos="0">
                <a:srgbClr val="000000">
                  <a:alpha val="35001"/>
                </a:srgbClr>
              </a:gs>
              <a:gs pos="100000">
                <a:srgbClr val="000000">
                  <a:alpha val="0"/>
                </a:srgbClr>
              </a:gs>
            </a:gsLst>
            <a:lin ang="0" scaled="1"/>
          </a:gradFill>
          <a:ln w="9525">
            <a:noFill/>
            <a:miter lim="800000"/>
            <a:headEnd/>
            <a:tailEnd/>
          </a:ln>
        </p:spPr>
        <p:txBody>
          <a:bodyPr wrap="none" lIns="73025" tIns="36511" rIns="73025" bIns="36511" anchor="ctr"/>
          <a:lstStyle/>
          <a:p>
            <a:pPr algn="ctr"/>
            <a:endParaRPr lang="en-US">
              <a:solidFill>
                <a:srgbClr val="000000"/>
              </a:solidFill>
            </a:endParaRPr>
          </a:p>
        </p:txBody>
      </p:sp>
      <p:sp>
        <p:nvSpPr>
          <p:cNvPr id="16387" name="Oval 14"/>
          <p:cNvSpPr>
            <a:spLocks noChangeArrowheads="1"/>
          </p:cNvSpPr>
          <p:nvPr/>
        </p:nvSpPr>
        <p:spPr bwMode="auto">
          <a:xfrm rot="5400000">
            <a:off x="5481637" y="1619526"/>
            <a:ext cx="2663825" cy="4660900"/>
          </a:xfrm>
          <a:prstGeom prst="ellipse">
            <a:avLst/>
          </a:prstGeom>
          <a:gradFill rotWithShape="1">
            <a:gsLst>
              <a:gs pos="0">
                <a:srgbClr val="000000">
                  <a:alpha val="35001"/>
                </a:srgbClr>
              </a:gs>
              <a:gs pos="100000">
                <a:srgbClr val="FFFFFF">
                  <a:alpha val="0"/>
                </a:srgbClr>
              </a:gs>
            </a:gsLst>
            <a:path path="shape">
              <a:fillToRect l="50000" t="50000" r="50000" b="50000"/>
            </a:path>
          </a:gradFill>
          <a:ln w="9525" algn="ctr">
            <a:noFill/>
            <a:miter lim="800000"/>
            <a:headEnd/>
            <a:tailEnd/>
          </a:ln>
        </p:spPr>
        <p:txBody>
          <a:bodyPr wrap="none" lIns="73025" tIns="36511" rIns="73025" bIns="36511" anchor="ctr"/>
          <a:lstStyle/>
          <a:p>
            <a:pPr algn="ctr"/>
            <a:endParaRPr lang="en-US">
              <a:solidFill>
                <a:srgbClr val="000000"/>
              </a:solidFill>
            </a:endParaRPr>
          </a:p>
        </p:txBody>
      </p:sp>
      <p:sp>
        <p:nvSpPr>
          <p:cNvPr id="16388" name="Rectangle 14"/>
          <p:cNvSpPr>
            <a:spLocks noGrp="1"/>
          </p:cNvSpPr>
          <p:nvPr>
            <p:ph type="title" idx="4294967295"/>
          </p:nvPr>
        </p:nvSpPr>
        <p:spPr>
          <a:xfrm>
            <a:off x="914400" y="157163"/>
            <a:ext cx="8229600" cy="514350"/>
          </a:xfrm>
          <a:prstGeom prst="rect">
            <a:avLst/>
          </a:prstGeom>
        </p:spPr>
        <p:txBody>
          <a:bodyPr/>
          <a:lstStyle/>
          <a:p>
            <a:pPr eaLnBrk="1" hangingPunct="1"/>
            <a:r>
              <a:rPr lang="en-US" sz="3600" dirty="0" err="1" smtClean="0"/>
              <a:t>Vblock</a:t>
            </a:r>
            <a:r>
              <a:rPr lang="en-US" sz="3600" dirty="0" smtClean="0"/>
              <a:t> </a:t>
            </a:r>
            <a:r>
              <a:rPr lang="ru-RU" sz="3600" dirty="0" smtClean="0"/>
              <a:t>инфраструктурный блок</a:t>
            </a:r>
            <a:endParaRPr lang="en-US" b="0" dirty="0" smtClean="0">
              <a:solidFill>
                <a:srgbClr val="000000"/>
              </a:solidFill>
            </a:endParaRPr>
          </a:p>
        </p:txBody>
      </p:sp>
      <p:sp>
        <p:nvSpPr>
          <p:cNvPr id="16389" name="Content Placeholder 17"/>
          <p:cNvSpPr>
            <a:spLocks noGrp="1"/>
          </p:cNvSpPr>
          <p:nvPr>
            <p:ph idx="4294967295"/>
          </p:nvPr>
        </p:nvSpPr>
        <p:spPr>
          <a:xfrm>
            <a:off x="0" y="1068388"/>
            <a:ext cx="4103688" cy="4302125"/>
          </a:xfrm>
          <a:prstGeom prst="rect">
            <a:avLst/>
          </a:prstGeom>
        </p:spPr>
        <p:txBody>
          <a:bodyPr/>
          <a:lstStyle/>
          <a:p>
            <a:pPr eaLnBrk="1" hangingPunct="1"/>
            <a:r>
              <a:rPr lang="ru-RU" sz="2000" dirty="0" smtClean="0"/>
              <a:t>Лучшие технологии</a:t>
            </a:r>
            <a:endParaRPr lang="en-US" sz="2000" dirty="0" smtClean="0"/>
          </a:p>
          <a:p>
            <a:pPr lvl="1" eaLnBrk="1" hangingPunct="1"/>
            <a:r>
              <a:rPr lang="ru-RU" sz="1600" dirty="0" smtClean="0"/>
              <a:t>вычислители</a:t>
            </a:r>
            <a:r>
              <a:rPr lang="en-US" sz="1600" dirty="0" smtClean="0"/>
              <a:t>: Cisco UCS family</a:t>
            </a:r>
          </a:p>
          <a:p>
            <a:pPr lvl="1" eaLnBrk="1" hangingPunct="1"/>
            <a:r>
              <a:rPr lang="ru-RU" sz="1600" dirty="0" smtClean="0"/>
              <a:t>Сеть</a:t>
            </a:r>
            <a:r>
              <a:rPr lang="en-US" sz="1600" dirty="0" smtClean="0"/>
              <a:t>: Cisco Nexus family, Cisco MDS 9000 series</a:t>
            </a:r>
          </a:p>
          <a:p>
            <a:pPr lvl="1" eaLnBrk="1" hangingPunct="1"/>
            <a:r>
              <a:rPr lang="ru-RU" sz="1600" dirty="0" smtClean="0"/>
              <a:t>Хранилища</a:t>
            </a:r>
            <a:r>
              <a:rPr lang="en-US" sz="1600" dirty="0" smtClean="0"/>
              <a:t>: </a:t>
            </a:r>
          </a:p>
          <a:p>
            <a:pPr lvl="2"/>
            <a:r>
              <a:rPr lang="en-US" sz="1600" dirty="0" smtClean="0"/>
              <a:t>EMC </a:t>
            </a:r>
            <a:r>
              <a:rPr lang="en-US" sz="1600" dirty="0" err="1" smtClean="0"/>
              <a:t>Symmetrix</a:t>
            </a:r>
            <a:r>
              <a:rPr lang="en-US" sz="1600" dirty="0" smtClean="0"/>
              <a:t> V-Max </a:t>
            </a:r>
          </a:p>
          <a:p>
            <a:pPr lvl="2"/>
            <a:r>
              <a:rPr lang="en-US" sz="1600" dirty="0" smtClean="0"/>
              <a:t>EMC VNX</a:t>
            </a:r>
          </a:p>
          <a:p>
            <a:pPr lvl="1" eaLnBrk="1" hangingPunct="1"/>
            <a:r>
              <a:rPr lang="ru-RU" sz="1600" dirty="0" smtClean="0"/>
              <a:t>Виртуализация</a:t>
            </a:r>
            <a:r>
              <a:rPr lang="en-US" sz="1600" dirty="0" smtClean="0"/>
              <a:t>: VMware </a:t>
            </a:r>
            <a:r>
              <a:rPr lang="en-US" sz="1600" dirty="0" err="1" smtClean="0"/>
              <a:t>vSphere</a:t>
            </a:r>
            <a:r>
              <a:rPr lang="en-US" sz="1600" dirty="0" smtClean="0"/>
              <a:t> </a:t>
            </a:r>
            <a:r>
              <a:rPr lang="ru-RU" sz="1600" dirty="0" smtClean="0"/>
              <a:t>5</a:t>
            </a:r>
            <a:endParaRPr lang="en-US" sz="1600" dirty="0" smtClean="0"/>
          </a:p>
          <a:p>
            <a:pPr lvl="1" eaLnBrk="1" hangingPunct="1"/>
            <a:r>
              <a:rPr lang="ru-RU" sz="1600" dirty="0" smtClean="0"/>
              <a:t>Управление</a:t>
            </a:r>
            <a:r>
              <a:rPr lang="en-US" sz="1600" dirty="0" smtClean="0"/>
              <a:t>: Unified Infrastructure management </a:t>
            </a:r>
          </a:p>
          <a:p>
            <a:r>
              <a:rPr lang="ru-RU" sz="2000" dirty="0" smtClean="0"/>
              <a:t>Единая поддержка</a:t>
            </a:r>
            <a:endParaRPr lang="en-US" sz="2000" dirty="0" smtClean="0"/>
          </a:p>
          <a:p>
            <a:pPr eaLnBrk="1" hangingPunct="1"/>
            <a:endParaRPr lang="en-US" sz="1800" dirty="0" smtClean="0"/>
          </a:p>
        </p:txBody>
      </p:sp>
      <p:sp>
        <p:nvSpPr>
          <p:cNvPr id="16390" name="Rectangle 30"/>
          <p:cNvSpPr>
            <a:spLocks noChangeArrowheads="1"/>
          </p:cNvSpPr>
          <p:nvPr/>
        </p:nvSpPr>
        <p:spPr bwMode="auto">
          <a:xfrm>
            <a:off x="2174875" y="1482929"/>
            <a:ext cx="4564063" cy="3929062"/>
          </a:xfrm>
          <a:prstGeom prst="rect">
            <a:avLst/>
          </a:prstGeom>
          <a:noFill/>
          <a:ln w="9525">
            <a:noFill/>
            <a:miter lim="800000"/>
            <a:headEnd/>
            <a:tailEnd/>
          </a:ln>
        </p:spPr>
        <p:txBody>
          <a:bodyPr lIns="0" tIns="0" rIns="0" bIns="0"/>
          <a:lstStyle/>
          <a:p>
            <a:pPr marL="285750" indent="-285750">
              <a:lnSpc>
                <a:spcPct val="85000"/>
              </a:lnSpc>
              <a:spcBef>
                <a:spcPct val="50000"/>
              </a:spcBef>
              <a:buClr>
                <a:schemeClr val="tx2"/>
              </a:buClr>
              <a:buFont typeface="Wingdings" pitchFamily="2" charset="2"/>
              <a:buChar char=""/>
            </a:pPr>
            <a:endParaRPr lang="en-US"/>
          </a:p>
        </p:txBody>
      </p:sp>
      <p:sp>
        <p:nvSpPr>
          <p:cNvPr id="16391" name="Rectangle 158"/>
          <p:cNvSpPr>
            <a:spLocks noChangeArrowheads="1"/>
          </p:cNvSpPr>
          <p:nvPr/>
        </p:nvSpPr>
        <p:spPr bwMode="auto">
          <a:xfrm>
            <a:off x="167709" y="5751638"/>
            <a:ext cx="8622874" cy="461665"/>
          </a:xfrm>
          <a:prstGeom prst="rect">
            <a:avLst/>
          </a:prstGeom>
          <a:noFill/>
          <a:ln w="9525">
            <a:noFill/>
            <a:miter lim="800000"/>
            <a:headEnd/>
            <a:tailEnd/>
          </a:ln>
        </p:spPr>
        <p:txBody>
          <a:bodyPr wrap="none" anchor="ctr">
            <a:spAutoFit/>
          </a:bodyPr>
          <a:lstStyle/>
          <a:p>
            <a:pPr algn="ctr">
              <a:spcBef>
                <a:spcPct val="50000"/>
              </a:spcBef>
            </a:pPr>
            <a:r>
              <a:rPr lang="ru-RU" sz="2400" dirty="0" smtClean="0"/>
              <a:t>спроектирован</a:t>
            </a:r>
            <a:r>
              <a:rPr lang="en-US" sz="2400" dirty="0" smtClean="0">
                <a:solidFill>
                  <a:schemeClr val="tx1"/>
                </a:solidFill>
              </a:rPr>
              <a:t>, </a:t>
            </a:r>
            <a:r>
              <a:rPr lang="ru-RU" sz="2400" dirty="0" smtClean="0"/>
              <a:t>интегрирован</a:t>
            </a:r>
            <a:r>
              <a:rPr lang="en-US" sz="2400" dirty="0" smtClean="0">
                <a:solidFill>
                  <a:schemeClr val="tx1"/>
                </a:solidFill>
              </a:rPr>
              <a:t> </a:t>
            </a:r>
            <a:r>
              <a:rPr lang="ru-RU" sz="2400" dirty="0" smtClean="0">
                <a:solidFill>
                  <a:schemeClr val="tx1"/>
                </a:solidFill>
              </a:rPr>
              <a:t>и проверен на заводе</a:t>
            </a:r>
            <a:endParaRPr lang="en-US" sz="2400" dirty="0">
              <a:solidFill>
                <a:schemeClr val="tx1"/>
              </a:solidFill>
            </a:endParaRPr>
          </a:p>
        </p:txBody>
      </p:sp>
      <p:pic>
        <p:nvPicPr>
          <p:cNvPr id="16392" name="Picture 21" descr="vBlock Workshop 2_image.png"/>
          <p:cNvPicPr>
            <a:picLocks noChangeAspect="1"/>
          </p:cNvPicPr>
          <p:nvPr/>
        </p:nvPicPr>
        <p:blipFill>
          <a:blip r:embed="rId3" cstate="print"/>
          <a:srcRect b="18750"/>
          <a:stretch>
            <a:fillRect/>
          </a:stretch>
        </p:blipFill>
        <p:spPr bwMode="auto">
          <a:xfrm>
            <a:off x="4456113" y="1530148"/>
            <a:ext cx="4878387" cy="2971800"/>
          </a:xfrm>
          <a:prstGeom prst="rect">
            <a:avLst/>
          </a:prstGeom>
          <a:noFill/>
          <a:ln w="9525">
            <a:noFill/>
            <a:miter lim="800000"/>
            <a:headEnd/>
            <a:tailEnd/>
          </a:ln>
        </p:spPr>
      </p:pic>
    </p:spTree>
  </p:cSld>
  <p:clrMapOvr>
    <a:masterClrMapping/>
  </p:clrMapOvr>
  <p:transition>
    <p:wipe dir="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ru-RU" dirty="0" smtClean="0"/>
              <a:t>Как вам получить вашу серверную платформу</a:t>
            </a:r>
            <a:r>
              <a:rPr lang="en-US" dirty="0" smtClean="0"/>
              <a:t>?</a:t>
            </a:r>
            <a:endParaRPr lang="en-US" dirty="0"/>
          </a:p>
        </p:txBody>
      </p:sp>
      <p:sp>
        <p:nvSpPr>
          <p:cNvPr id="5" name="Text Placeholder 4"/>
          <p:cNvSpPr>
            <a:spLocks noGrp="1"/>
          </p:cNvSpPr>
          <p:nvPr>
            <p:ph type="body" idx="1"/>
          </p:nvPr>
        </p:nvSpPr>
        <p:spPr>
          <a:xfrm>
            <a:off x="366713" y="1543014"/>
            <a:ext cx="4040188" cy="358775"/>
          </a:xfrm>
        </p:spPr>
        <p:txBody>
          <a:bodyPr/>
          <a:lstStyle/>
          <a:p>
            <a:r>
              <a:rPr lang="ru-RU" dirty="0" smtClean="0"/>
              <a:t>Приготовить ваш сервер</a:t>
            </a:r>
            <a:endParaRPr lang="en-US" dirty="0"/>
          </a:p>
        </p:txBody>
      </p:sp>
      <p:sp>
        <p:nvSpPr>
          <p:cNvPr id="6" name="Content Placeholder 5"/>
          <p:cNvSpPr>
            <a:spLocks noGrp="1"/>
          </p:cNvSpPr>
          <p:nvPr>
            <p:ph sz="half" idx="2"/>
          </p:nvPr>
        </p:nvSpPr>
        <p:spPr>
          <a:xfrm>
            <a:off x="366713" y="1946239"/>
            <a:ext cx="4040188" cy="4205288"/>
          </a:xfrm>
        </p:spPr>
        <p:txBody>
          <a:bodyPr/>
          <a:lstStyle/>
          <a:p>
            <a:r>
              <a:rPr lang="en-US" dirty="0" smtClean="0"/>
              <a:t>Any motherboard</a:t>
            </a:r>
          </a:p>
          <a:p>
            <a:r>
              <a:rPr lang="en-US" dirty="0" smtClean="0"/>
              <a:t>Any CPU</a:t>
            </a:r>
          </a:p>
          <a:p>
            <a:r>
              <a:rPr lang="en-US" dirty="0" smtClean="0"/>
              <a:t>Any NIC</a:t>
            </a:r>
          </a:p>
          <a:p>
            <a:r>
              <a:rPr lang="en-US" dirty="0" smtClean="0"/>
              <a:t>Any HBA</a:t>
            </a:r>
          </a:p>
          <a:p>
            <a:r>
              <a:rPr lang="en-US" dirty="0" smtClean="0"/>
              <a:t>Any </a:t>
            </a:r>
            <a:r>
              <a:rPr lang="en-US" dirty="0" err="1" smtClean="0"/>
              <a:t>Powersupply</a:t>
            </a:r>
            <a:endParaRPr lang="en-US" dirty="0" smtClean="0"/>
          </a:p>
          <a:p>
            <a:r>
              <a:rPr lang="en-US" dirty="0" smtClean="0"/>
              <a:t>Any Case</a:t>
            </a:r>
          </a:p>
          <a:p>
            <a:r>
              <a:rPr lang="en-US" dirty="0" smtClean="0"/>
              <a:t>etc</a:t>
            </a:r>
          </a:p>
          <a:p>
            <a:endParaRPr lang="en-US" dirty="0"/>
          </a:p>
        </p:txBody>
      </p:sp>
      <p:sp>
        <p:nvSpPr>
          <p:cNvPr id="7" name="Text Placeholder 6"/>
          <p:cNvSpPr>
            <a:spLocks noGrp="1"/>
          </p:cNvSpPr>
          <p:nvPr>
            <p:ph type="body" sz="quarter" idx="3"/>
          </p:nvPr>
        </p:nvSpPr>
        <p:spPr>
          <a:xfrm>
            <a:off x="4735513" y="1543014"/>
            <a:ext cx="4041775" cy="358775"/>
          </a:xfrm>
        </p:spPr>
        <p:txBody>
          <a:bodyPr/>
          <a:lstStyle/>
          <a:p>
            <a:r>
              <a:rPr lang="ru-RU" dirty="0" smtClean="0"/>
              <a:t>Сервер продукт</a:t>
            </a:r>
            <a:endParaRPr lang="en-US" dirty="0"/>
          </a:p>
        </p:txBody>
      </p:sp>
      <p:sp>
        <p:nvSpPr>
          <p:cNvPr id="8" name="Content Placeholder 7"/>
          <p:cNvSpPr>
            <a:spLocks noGrp="1"/>
          </p:cNvSpPr>
          <p:nvPr>
            <p:ph sz="quarter" idx="4"/>
          </p:nvPr>
        </p:nvSpPr>
        <p:spPr>
          <a:xfrm>
            <a:off x="4735514" y="1946239"/>
            <a:ext cx="3855594" cy="4205288"/>
          </a:xfrm>
        </p:spPr>
        <p:txBody>
          <a:bodyPr>
            <a:normAutofit fontScale="70000" lnSpcReduction="20000"/>
          </a:bodyPr>
          <a:lstStyle/>
          <a:p>
            <a:r>
              <a:rPr lang="en-US" dirty="0" smtClean="0"/>
              <a:t>1 U server</a:t>
            </a:r>
          </a:p>
          <a:p>
            <a:r>
              <a:rPr lang="en-US" dirty="0" smtClean="0"/>
              <a:t>2 U server</a:t>
            </a:r>
          </a:p>
          <a:p>
            <a:r>
              <a:rPr lang="en-US" dirty="0" smtClean="0"/>
              <a:t>4U server</a:t>
            </a:r>
          </a:p>
          <a:p>
            <a:r>
              <a:rPr lang="en-US" dirty="0" smtClean="0"/>
              <a:t>Blade System</a:t>
            </a:r>
          </a:p>
          <a:p>
            <a:r>
              <a:rPr lang="en-US" dirty="0" smtClean="0"/>
              <a:t>Insight Manager / Open Manage / UCS Manager</a:t>
            </a:r>
          </a:p>
          <a:p>
            <a:endParaRPr lang="en-US" dirty="0" smtClean="0"/>
          </a:p>
          <a:p>
            <a:pPr>
              <a:buNone/>
            </a:pPr>
            <a:r>
              <a:rPr lang="en-US" u="sng" dirty="0" smtClean="0"/>
              <a:t>Pre-determined Options</a:t>
            </a:r>
          </a:p>
          <a:p>
            <a:r>
              <a:rPr lang="en-US" dirty="0" smtClean="0"/>
              <a:t># of DIMMS</a:t>
            </a:r>
          </a:p>
          <a:p>
            <a:r>
              <a:rPr lang="en-US" dirty="0" smtClean="0"/>
              <a:t># of Drives</a:t>
            </a:r>
          </a:p>
          <a:p>
            <a:r>
              <a:rPr lang="en-US" dirty="0" smtClean="0"/>
              <a:t># of HBAs</a:t>
            </a:r>
          </a:p>
          <a:p>
            <a:r>
              <a:rPr lang="en-US" dirty="0" smtClean="0"/>
              <a:t># of NICs</a:t>
            </a:r>
            <a:endParaRPr lang="en-US" dirty="0"/>
          </a:p>
        </p:txBody>
      </p:sp>
      <p:pic>
        <p:nvPicPr>
          <p:cNvPr id="9" name="Picture 2" descr="http://t1.gstatic.com/images?q=tbn:ANd9GcTihbmgsXicZUFoObJty_6iV4HhHB9j4166CQIzcbR09GnVXn5-"/>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4732576" y="1853392"/>
            <a:ext cx="3532650" cy="3624646"/>
          </a:xfrm>
          <a:prstGeom prst="rect">
            <a:avLst/>
          </a:prstGeom>
          <a:noFill/>
          <a:effectLst>
            <a:reflection blurRad="6350" stA="52000" endA="300" endPos="35000" dir="5400000" sy="-100000" algn="bl" rotWithShape="0"/>
          </a:effectLst>
          <a:extLst>
            <a:ext uri="{909E8E84-426E-40DD-AFC4-6F175D3DCCD1}">
              <a14:hiddenFill xmlns="" xmlns:a14="http://schemas.microsoft.com/office/drawing/2010/main">
                <a:solidFill>
                  <a:srgbClr val="FFFFFF"/>
                </a:solidFill>
              </a14:hiddenFill>
            </a:ext>
          </a:extLst>
        </p:spPr>
      </p:pic>
      <p:pic>
        <p:nvPicPr>
          <p:cNvPr id="10" name="Picture 6" descr="http://t1.gstatic.com/images?q=tbn:ANd9GcT3UgeWcEhJJrNir-5MoH5ketFVbDq017ishXNeFQxHU0CqPwUe"/>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390112" y="1845905"/>
            <a:ext cx="3660173" cy="3655464"/>
          </a:xfrm>
          <a:prstGeom prst="rect">
            <a:avLst/>
          </a:prstGeom>
          <a:noFill/>
          <a:effectLst>
            <a:reflection blurRad="6350" stA="52000" endA="300" endPos="35000" dir="5400000" sy="-100000" algn="bl" rotWithShape="0"/>
          </a:effectLst>
          <a:extLst>
            <a:ext uri="{909E8E84-426E-40DD-AFC4-6F175D3DCCD1}">
              <a14:hiddenFill xmlns="" xmlns:a14="http://schemas.microsoft.com/office/drawing/2010/main">
                <a:solidFill>
                  <a:srgbClr val="FFFFFF"/>
                </a:solidFill>
              </a14:hiddenFill>
            </a:ext>
          </a:extLst>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animEffect transition="in" filter="fade">
                                      <p:cBhvr>
                                        <p:cTn id="11" dur="500"/>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6">
                                            <p:txEl>
                                              <p:pRg st="0" end="0"/>
                                            </p:txEl>
                                          </p:spTgt>
                                        </p:tgtEl>
                                        <p:attrNameLst>
                                          <p:attrName>style.visibility</p:attrName>
                                        </p:attrNameLst>
                                      </p:cBhvr>
                                      <p:to>
                                        <p:strVal val="visible"/>
                                      </p:to>
                                    </p:set>
                                    <p:animEffect transition="in" filter="wipe(left)">
                                      <p:cBhvr>
                                        <p:cTn id="16" dur="500"/>
                                        <p:tgtEl>
                                          <p:spTgt spid="6">
                                            <p:txEl>
                                              <p:pRg st="0" end="0"/>
                                            </p:txEl>
                                          </p:spTgt>
                                        </p:tgtEl>
                                      </p:cBhvr>
                                    </p:animEffect>
                                  </p:childTnLst>
                                </p:cTn>
                              </p:par>
                            </p:childTnLst>
                          </p:cTn>
                        </p:par>
                        <p:par>
                          <p:cTn id="17" fill="hold">
                            <p:stCondLst>
                              <p:cond delay="500"/>
                            </p:stCondLst>
                            <p:childTnLst>
                              <p:par>
                                <p:cTn id="18" presetID="22" presetClass="entr" presetSubtype="8" fill="hold" nodeType="afterEffect">
                                  <p:stCondLst>
                                    <p:cond delay="0"/>
                                  </p:stCondLst>
                                  <p:childTnLst>
                                    <p:set>
                                      <p:cBhvr>
                                        <p:cTn id="19" dur="1" fill="hold">
                                          <p:stCondLst>
                                            <p:cond delay="0"/>
                                          </p:stCondLst>
                                        </p:cTn>
                                        <p:tgtEl>
                                          <p:spTgt spid="6">
                                            <p:txEl>
                                              <p:pRg st="1" end="1"/>
                                            </p:txEl>
                                          </p:spTgt>
                                        </p:tgtEl>
                                        <p:attrNameLst>
                                          <p:attrName>style.visibility</p:attrName>
                                        </p:attrNameLst>
                                      </p:cBhvr>
                                      <p:to>
                                        <p:strVal val="visible"/>
                                      </p:to>
                                    </p:set>
                                    <p:animEffect transition="in" filter="wipe(left)">
                                      <p:cBhvr>
                                        <p:cTn id="20" dur="500"/>
                                        <p:tgtEl>
                                          <p:spTgt spid="6">
                                            <p:txEl>
                                              <p:pRg st="1" end="1"/>
                                            </p:txEl>
                                          </p:spTgt>
                                        </p:tgtEl>
                                      </p:cBhvr>
                                    </p:animEffect>
                                  </p:childTnLst>
                                </p:cTn>
                              </p:par>
                            </p:childTnLst>
                          </p:cTn>
                        </p:par>
                        <p:par>
                          <p:cTn id="21" fill="hold">
                            <p:stCondLst>
                              <p:cond delay="1000"/>
                            </p:stCondLst>
                            <p:childTnLst>
                              <p:par>
                                <p:cTn id="22" presetID="22" presetClass="entr" presetSubtype="8" fill="hold" nodeType="afterEffect">
                                  <p:stCondLst>
                                    <p:cond delay="0"/>
                                  </p:stCondLst>
                                  <p:childTnLst>
                                    <p:set>
                                      <p:cBhvr>
                                        <p:cTn id="23" dur="1" fill="hold">
                                          <p:stCondLst>
                                            <p:cond delay="0"/>
                                          </p:stCondLst>
                                        </p:cTn>
                                        <p:tgtEl>
                                          <p:spTgt spid="6">
                                            <p:txEl>
                                              <p:pRg st="2" end="2"/>
                                            </p:txEl>
                                          </p:spTgt>
                                        </p:tgtEl>
                                        <p:attrNameLst>
                                          <p:attrName>style.visibility</p:attrName>
                                        </p:attrNameLst>
                                      </p:cBhvr>
                                      <p:to>
                                        <p:strVal val="visible"/>
                                      </p:to>
                                    </p:set>
                                    <p:animEffect transition="in" filter="wipe(left)">
                                      <p:cBhvr>
                                        <p:cTn id="24" dur="500"/>
                                        <p:tgtEl>
                                          <p:spTgt spid="6">
                                            <p:txEl>
                                              <p:pRg st="2" end="2"/>
                                            </p:txEl>
                                          </p:spTgt>
                                        </p:tgtEl>
                                      </p:cBhvr>
                                    </p:animEffect>
                                  </p:childTnLst>
                                </p:cTn>
                              </p:par>
                            </p:childTnLst>
                          </p:cTn>
                        </p:par>
                        <p:par>
                          <p:cTn id="25" fill="hold">
                            <p:stCondLst>
                              <p:cond delay="1500"/>
                            </p:stCondLst>
                            <p:childTnLst>
                              <p:par>
                                <p:cTn id="26" presetID="22" presetClass="entr" presetSubtype="8" fill="hold" nodeType="afterEffect">
                                  <p:stCondLst>
                                    <p:cond delay="0"/>
                                  </p:stCondLst>
                                  <p:childTnLst>
                                    <p:set>
                                      <p:cBhvr>
                                        <p:cTn id="27" dur="1" fill="hold">
                                          <p:stCondLst>
                                            <p:cond delay="0"/>
                                          </p:stCondLst>
                                        </p:cTn>
                                        <p:tgtEl>
                                          <p:spTgt spid="6">
                                            <p:txEl>
                                              <p:pRg st="3" end="3"/>
                                            </p:txEl>
                                          </p:spTgt>
                                        </p:tgtEl>
                                        <p:attrNameLst>
                                          <p:attrName>style.visibility</p:attrName>
                                        </p:attrNameLst>
                                      </p:cBhvr>
                                      <p:to>
                                        <p:strVal val="visible"/>
                                      </p:to>
                                    </p:set>
                                    <p:animEffect transition="in" filter="wipe(left)">
                                      <p:cBhvr>
                                        <p:cTn id="28" dur="500"/>
                                        <p:tgtEl>
                                          <p:spTgt spid="6">
                                            <p:txEl>
                                              <p:pRg st="3" end="3"/>
                                            </p:txEl>
                                          </p:spTgt>
                                        </p:tgtEl>
                                      </p:cBhvr>
                                    </p:animEffect>
                                  </p:childTnLst>
                                </p:cTn>
                              </p:par>
                            </p:childTnLst>
                          </p:cTn>
                        </p:par>
                        <p:par>
                          <p:cTn id="29" fill="hold">
                            <p:stCondLst>
                              <p:cond delay="2000"/>
                            </p:stCondLst>
                            <p:childTnLst>
                              <p:par>
                                <p:cTn id="30" presetID="22" presetClass="entr" presetSubtype="8" fill="hold" nodeType="afterEffect">
                                  <p:stCondLst>
                                    <p:cond delay="0"/>
                                  </p:stCondLst>
                                  <p:childTnLst>
                                    <p:set>
                                      <p:cBhvr>
                                        <p:cTn id="31" dur="1" fill="hold">
                                          <p:stCondLst>
                                            <p:cond delay="0"/>
                                          </p:stCondLst>
                                        </p:cTn>
                                        <p:tgtEl>
                                          <p:spTgt spid="6">
                                            <p:txEl>
                                              <p:pRg st="4" end="4"/>
                                            </p:txEl>
                                          </p:spTgt>
                                        </p:tgtEl>
                                        <p:attrNameLst>
                                          <p:attrName>style.visibility</p:attrName>
                                        </p:attrNameLst>
                                      </p:cBhvr>
                                      <p:to>
                                        <p:strVal val="visible"/>
                                      </p:to>
                                    </p:set>
                                    <p:animEffect transition="in" filter="wipe(left)">
                                      <p:cBhvr>
                                        <p:cTn id="32" dur="500"/>
                                        <p:tgtEl>
                                          <p:spTgt spid="6">
                                            <p:txEl>
                                              <p:pRg st="4" end="4"/>
                                            </p:txEl>
                                          </p:spTgt>
                                        </p:tgtEl>
                                      </p:cBhvr>
                                    </p:animEffect>
                                  </p:childTnLst>
                                </p:cTn>
                              </p:par>
                            </p:childTnLst>
                          </p:cTn>
                        </p:par>
                        <p:par>
                          <p:cTn id="33" fill="hold">
                            <p:stCondLst>
                              <p:cond delay="2500"/>
                            </p:stCondLst>
                            <p:childTnLst>
                              <p:par>
                                <p:cTn id="34" presetID="22" presetClass="entr" presetSubtype="8" fill="hold" nodeType="afterEffect">
                                  <p:stCondLst>
                                    <p:cond delay="0"/>
                                  </p:stCondLst>
                                  <p:childTnLst>
                                    <p:set>
                                      <p:cBhvr>
                                        <p:cTn id="35" dur="1" fill="hold">
                                          <p:stCondLst>
                                            <p:cond delay="0"/>
                                          </p:stCondLst>
                                        </p:cTn>
                                        <p:tgtEl>
                                          <p:spTgt spid="6">
                                            <p:txEl>
                                              <p:pRg st="5" end="5"/>
                                            </p:txEl>
                                          </p:spTgt>
                                        </p:tgtEl>
                                        <p:attrNameLst>
                                          <p:attrName>style.visibility</p:attrName>
                                        </p:attrNameLst>
                                      </p:cBhvr>
                                      <p:to>
                                        <p:strVal val="visible"/>
                                      </p:to>
                                    </p:set>
                                    <p:animEffect transition="in" filter="wipe(left)">
                                      <p:cBhvr>
                                        <p:cTn id="36" dur="500"/>
                                        <p:tgtEl>
                                          <p:spTgt spid="6">
                                            <p:txEl>
                                              <p:pRg st="5" end="5"/>
                                            </p:txEl>
                                          </p:spTgt>
                                        </p:tgtEl>
                                      </p:cBhvr>
                                    </p:animEffect>
                                  </p:childTnLst>
                                </p:cTn>
                              </p:par>
                            </p:childTnLst>
                          </p:cTn>
                        </p:par>
                        <p:par>
                          <p:cTn id="37" fill="hold">
                            <p:stCondLst>
                              <p:cond delay="3000"/>
                            </p:stCondLst>
                            <p:childTnLst>
                              <p:par>
                                <p:cTn id="38" presetID="22" presetClass="entr" presetSubtype="8" fill="hold" nodeType="afterEffect">
                                  <p:stCondLst>
                                    <p:cond delay="0"/>
                                  </p:stCondLst>
                                  <p:childTnLst>
                                    <p:set>
                                      <p:cBhvr>
                                        <p:cTn id="39" dur="1" fill="hold">
                                          <p:stCondLst>
                                            <p:cond delay="0"/>
                                          </p:stCondLst>
                                        </p:cTn>
                                        <p:tgtEl>
                                          <p:spTgt spid="6">
                                            <p:txEl>
                                              <p:pRg st="6" end="6"/>
                                            </p:txEl>
                                          </p:spTgt>
                                        </p:tgtEl>
                                        <p:attrNameLst>
                                          <p:attrName>style.visibility</p:attrName>
                                        </p:attrNameLst>
                                      </p:cBhvr>
                                      <p:to>
                                        <p:strVal val="visible"/>
                                      </p:to>
                                    </p:set>
                                    <p:animEffect transition="in" filter="wipe(left)">
                                      <p:cBhvr>
                                        <p:cTn id="40" dur="500"/>
                                        <p:tgtEl>
                                          <p:spTgt spid="6">
                                            <p:txEl>
                                              <p:pRg st="6" end="6"/>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8" fill="hold" nodeType="clickEffect">
                                  <p:stCondLst>
                                    <p:cond delay="0"/>
                                  </p:stCondLst>
                                  <p:childTnLst>
                                    <p:set>
                                      <p:cBhvr>
                                        <p:cTn id="44" dur="1" fill="hold">
                                          <p:stCondLst>
                                            <p:cond delay="0"/>
                                          </p:stCondLst>
                                        </p:cTn>
                                        <p:tgtEl>
                                          <p:spTgt spid="8">
                                            <p:txEl>
                                              <p:pRg st="0" end="0"/>
                                            </p:txEl>
                                          </p:spTgt>
                                        </p:tgtEl>
                                        <p:attrNameLst>
                                          <p:attrName>style.visibility</p:attrName>
                                        </p:attrNameLst>
                                      </p:cBhvr>
                                      <p:to>
                                        <p:strVal val="visible"/>
                                      </p:to>
                                    </p:set>
                                    <p:animEffect transition="in" filter="wipe(left)">
                                      <p:cBhvr>
                                        <p:cTn id="45" dur="500"/>
                                        <p:tgtEl>
                                          <p:spTgt spid="8">
                                            <p:txEl>
                                              <p:pRg st="0" end="0"/>
                                            </p:txEl>
                                          </p:spTgt>
                                        </p:tgtEl>
                                      </p:cBhvr>
                                    </p:animEffect>
                                  </p:childTnLst>
                                </p:cTn>
                              </p:par>
                            </p:childTnLst>
                          </p:cTn>
                        </p:par>
                        <p:par>
                          <p:cTn id="46" fill="hold">
                            <p:stCondLst>
                              <p:cond delay="500"/>
                            </p:stCondLst>
                            <p:childTnLst>
                              <p:par>
                                <p:cTn id="47" presetID="22" presetClass="entr" presetSubtype="8" fill="hold" nodeType="afterEffect">
                                  <p:stCondLst>
                                    <p:cond delay="0"/>
                                  </p:stCondLst>
                                  <p:childTnLst>
                                    <p:set>
                                      <p:cBhvr>
                                        <p:cTn id="48" dur="1" fill="hold">
                                          <p:stCondLst>
                                            <p:cond delay="0"/>
                                          </p:stCondLst>
                                        </p:cTn>
                                        <p:tgtEl>
                                          <p:spTgt spid="8">
                                            <p:txEl>
                                              <p:pRg st="1" end="1"/>
                                            </p:txEl>
                                          </p:spTgt>
                                        </p:tgtEl>
                                        <p:attrNameLst>
                                          <p:attrName>style.visibility</p:attrName>
                                        </p:attrNameLst>
                                      </p:cBhvr>
                                      <p:to>
                                        <p:strVal val="visible"/>
                                      </p:to>
                                    </p:set>
                                    <p:animEffect transition="in" filter="wipe(left)">
                                      <p:cBhvr>
                                        <p:cTn id="49" dur="500"/>
                                        <p:tgtEl>
                                          <p:spTgt spid="8">
                                            <p:txEl>
                                              <p:pRg st="1" end="1"/>
                                            </p:txEl>
                                          </p:spTgt>
                                        </p:tgtEl>
                                      </p:cBhvr>
                                    </p:animEffect>
                                  </p:childTnLst>
                                </p:cTn>
                              </p:par>
                            </p:childTnLst>
                          </p:cTn>
                        </p:par>
                        <p:par>
                          <p:cTn id="50" fill="hold">
                            <p:stCondLst>
                              <p:cond delay="1000"/>
                            </p:stCondLst>
                            <p:childTnLst>
                              <p:par>
                                <p:cTn id="51" presetID="22" presetClass="entr" presetSubtype="8" fill="hold" nodeType="afterEffect">
                                  <p:stCondLst>
                                    <p:cond delay="0"/>
                                  </p:stCondLst>
                                  <p:childTnLst>
                                    <p:set>
                                      <p:cBhvr>
                                        <p:cTn id="52" dur="1" fill="hold">
                                          <p:stCondLst>
                                            <p:cond delay="0"/>
                                          </p:stCondLst>
                                        </p:cTn>
                                        <p:tgtEl>
                                          <p:spTgt spid="8">
                                            <p:txEl>
                                              <p:pRg st="2" end="2"/>
                                            </p:txEl>
                                          </p:spTgt>
                                        </p:tgtEl>
                                        <p:attrNameLst>
                                          <p:attrName>style.visibility</p:attrName>
                                        </p:attrNameLst>
                                      </p:cBhvr>
                                      <p:to>
                                        <p:strVal val="visible"/>
                                      </p:to>
                                    </p:set>
                                    <p:animEffect transition="in" filter="wipe(left)">
                                      <p:cBhvr>
                                        <p:cTn id="53" dur="500"/>
                                        <p:tgtEl>
                                          <p:spTgt spid="8">
                                            <p:txEl>
                                              <p:pRg st="2" end="2"/>
                                            </p:txEl>
                                          </p:spTgt>
                                        </p:tgtEl>
                                      </p:cBhvr>
                                    </p:animEffect>
                                  </p:childTnLst>
                                </p:cTn>
                              </p:par>
                            </p:childTnLst>
                          </p:cTn>
                        </p:par>
                        <p:par>
                          <p:cTn id="54" fill="hold">
                            <p:stCondLst>
                              <p:cond delay="1500"/>
                            </p:stCondLst>
                            <p:childTnLst>
                              <p:par>
                                <p:cTn id="55" presetID="22" presetClass="entr" presetSubtype="8" fill="hold" nodeType="afterEffect">
                                  <p:stCondLst>
                                    <p:cond delay="0"/>
                                  </p:stCondLst>
                                  <p:childTnLst>
                                    <p:set>
                                      <p:cBhvr>
                                        <p:cTn id="56" dur="1" fill="hold">
                                          <p:stCondLst>
                                            <p:cond delay="0"/>
                                          </p:stCondLst>
                                        </p:cTn>
                                        <p:tgtEl>
                                          <p:spTgt spid="8">
                                            <p:txEl>
                                              <p:pRg st="3" end="3"/>
                                            </p:txEl>
                                          </p:spTgt>
                                        </p:tgtEl>
                                        <p:attrNameLst>
                                          <p:attrName>style.visibility</p:attrName>
                                        </p:attrNameLst>
                                      </p:cBhvr>
                                      <p:to>
                                        <p:strVal val="visible"/>
                                      </p:to>
                                    </p:set>
                                    <p:animEffect transition="in" filter="wipe(left)">
                                      <p:cBhvr>
                                        <p:cTn id="57" dur="500"/>
                                        <p:tgtEl>
                                          <p:spTgt spid="8">
                                            <p:txEl>
                                              <p:pRg st="3" end="3"/>
                                            </p:txEl>
                                          </p:spTgt>
                                        </p:tgtEl>
                                      </p:cBhvr>
                                    </p:animEffect>
                                  </p:childTnLst>
                                </p:cTn>
                              </p:par>
                            </p:childTnLst>
                          </p:cTn>
                        </p:par>
                        <p:par>
                          <p:cTn id="58" fill="hold">
                            <p:stCondLst>
                              <p:cond delay="2000"/>
                            </p:stCondLst>
                            <p:childTnLst>
                              <p:par>
                                <p:cTn id="59" presetID="22" presetClass="entr" presetSubtype="8" fill="hold" nodeType="afterEffect">
                                  <p:stCondLst>
                                    <p:cond delay="0"/>
                                  </p:stCondLst>
                                  <p:childTnLst>
                                    <p:set>
                                      <p:cBhvr>
                                        <p:cTn id="60" dur="1" fill="hold">
                                          <p:stCondLst>
                                            <p:cond delay="0"/>
                                          </p:stCondLst>
                                        </p:cTn>
                                        <p:tgtEl>
                                          <p:spTgt spid="8">
                                            <p:txEl>
                                              <p:pRg st="4" end="4"/>
                                            </p:txEl>
                                          </p:spTgt>
                                        </p:tgtEl>
                                        <p:attrNameLst>
                                          <p:attrName>style.visibility</p:attrName>
                                        </p:attrNameLst>
                                      </p:cBhvr>
                                      <p:to>
                                        <p:strVal val="visible"/>
                                      </p:to>
                                    </p:set>
                                    <p:animEffect transition="in" filter="wipe(left)">
                                      <p:cBhvr>
                                        <p:cTn id="61" dur="500"/>
                                        <p:tgtEl>
                                          <p:spTgt spid="8">
                                            <p:txEl>
                                              <p:pRg st="4" end="4"/>
                                            </p:txEl>
                                          </p:spTgt>
                                        </p:tgtEl>
                                      </p:cBhvr>
                                    </p:animEffect>
                                  </p:childTnLst>
                                </p:cTn>
                              </p:par>
                            </p:childTnLst>
                          </p:cTn>
                        </p:par>
                        <p:par>
                          <p:cTn id="62" fill="hold">
                            <p:stCondLst>
                              <p:cond delay="2500"/>
                            </p:stCondLst>
                            <p:childTnLst>
                              <p:par>
                                <p:cTn id="63" presetID="22" presetClass="entr" presetSubtype="8" fill="hold" nodeType="afterEffect">
                                  <p:stCondLst>
                                    <p:cond delay="0"/>
                                  </p:stCondLst>
                                  <p:childTnLst>
                                    <p:set>
                                      <p:cBhvr>
                                        <p:cTn id="64" dur="1" fill="hold">
                                          <p:stCondLst>
                                            <p:cond delay="0"/>
                                          </p:stCondLst>
                                        </p:cTn>
                                        <p:tgtEl>
                                          <p:spTgt spid="8">
                                            <p:txEl>
                                              <p:pRg st="6" end="6"/>
                                            </p:txEl>
                                          </p:spTgt>
                                        </p:tgtEl>
                                        <p:attrNameLst>
                                          <p:attrName>style.visibility</p:attrName>
                                        </p:attrNameLst>
                                      </p:cBhvr>
                                      <p:to>
                                        <p:strVal val="visible"/>
                                      </p:to>
                                    </p:set>
                                    <p:animEffect transition="in" filter="wipe(left)">
                                      <p:cBhvr>
                                        <p:cTn id="65" dur="500"/>
                                        <p:tgtEl>
                                          <p:spTgt spid="8">
                                            <p:txEl>
                                              <p:pRg st="6" end="6"/>
                                            </p:txEl>
                                          </p:spTgt>
                                        </p:tgtEl>
                                      </p:cBhvr>
                                    </p:animEffect>
                                  </p:childTnLst>
                                </p:cTn>
                              </p:par>
                            </p:childTnLst>
                          </p:cTn>
                        </p:par>
                        <p:par>
                          <p:cTn id="66" fill="hold">
                            <p:stCondLst>
                              <p:cond delay="3000"/>
                            </p:stCondLst>
                            <p:childTnLst>
                              <p:par>
                                <p:cTn id="67" presetID="22" presetClass="entr" presetSubtype="8" fill="hold" nodeType="afterEffect">
                                  <p:stCondLst>
                                    <p:cond delay="0"/>
                                  </p:stCondLst>
                                  <p:childTnLst>
                                    <p:set>
                                      <p:cBhvr>
                                        <p:cTn id="68" dur="1" fill="hold">
                                          <p:stCondLst>
                                            <p:cond delay="0"/>
                                          </p:stCondLst>
                                        </p:cTn>
                                        <p:tgtEl>
                                          <p:spTgt spid="8">
                                            <p:txEl>
                                              <p:pRg st="7" end="7"/>
                                            </p:txEl>
                                          </p:spTgt>
                                        </p:tgtEl>
                                        <p:attrNameLst>
                                          <p:attrName>style.visibility</p:attrName>
                                        </p:attrNameLst>
                                      </p:cBhvr>
                                      <p:to>
                                        <p:strVal val="visible"/>
                                      </p:to>
                                    </p:set>
                                    <p:animEffect transition="in" filter="wipe(left)">
                                      <p:cBhvr>
                                        <p:cTn id="69" dur="500"/>
                                        <p:tgtEl>
                                          <p:spTgt spid="8">
                                            <p:txEl>
                                              <p:pRg st="7" end="7"/>
                                            </p:txEl>
                                          </p:spTgt>
                                        </p:tgtEl>
                                      </p:cBhvr>
                                    </p:animEffect>
                                  </p:childTnLst>
                                </p:cTn>
                              </p:par>
                            </p:childTnLst>
                          </p:cTn>
                        </p:par>
                        <p:par>
                          <p:cTn id="70" fill="hold">
                            <p:stCondLst>
                              <p:cond delay="3500"/>
                            </p:stCondLst>
                            <p:childTnLst>
                              <p:par>
                                <p:cTn id="71" presetID="22" presetClass="entr" presetSubtype="8" fill="hold" nodeType="afterEffect">
                                  <p:stCondLst>
                                    <p:cond delay="0"/>
                                  </p:stCondLst>
                                  <p:childTnLst>
                                    <p:set>
                                      <p:cBhvr>
                                        <p:cTn id="72" dur="1" fill="hold">
                                          <p:stCondLst>
                                            <p:cond delay="0"/>
                                          </p:stCondLst>
                                        </p:cTn>
                                        <p:tgtEl>
                                          <p:spTgt spid="8">
                                            <p:txEl>
                                              <p:pRg st="8" end="8"/>
                                            </p:txEl>
                                          </p:spTgt>
                                        </p:tgtEl>
                                        <p:attrNameLst>
                                          <p:attrName>style.visibility</p:attrName>
                                        </p:attrNameLst>
                                      </p:cBhvr>
                                      <p:to>
                                        <p:strVal val="visible"/>
                                      </p:to>
                                    </p:set>
                                    <p:animEffect transition="in" filter="wipe(left)">
                                      <p:cBhvr>
                                        <p:cTn id="73" dur="500"/>
                                        <p:tgtEl>
                                          <p:spTgt spid="8">
                                            <p:txEl>
                                              <p:pRg st="8" end="8"/>
                                            </p:txEl>
                                          </p:spTgt>
                                        </p:tgtEl>
                                      </p:cBhvr>
                                    </p:animEffect>
                                  </p:childTnLst>
                                </p:cTn>
                              </p:par>
                            </p:childTnLst>
                          </p:cTn>
                        </p:par>
                        <p:par>
                          <p:cTn id="74" fill="hold">
                            <p:stCondLst>
                              <p:cond delay="4000"/>
                            </p:stCondLst>
                            <p:childTnLst>
                              <p:par>
                                <p:cTn id="75" presetID="22" presetClass="entr" presetSubtype="8" fill="hold" nodeType="afterEffect">
                                  <p:stCondLst>
                                    <p:cond delay="0"/>
                                  </p:stCondLst>
                                  <p:childTnLst>
                                    <p:set>
                                      <p:cBhvr>
                                        <p:cTn id="76" dur="1" fill="hold">
                                          <p:stCondLst>
                                            <p:cond delay="0"/>
                                          </p:stCondLst>
                                        </p:cTn>
                                        <p:tgtEl>
                                          <p:spTgt spid="8">
                                            <p:txEl>
                                              <p:pRg st="9" end="9"/>
                                            </p:txEl>
                                          </p:spTgt>
                                        </p:tgtEl>
                                        <p:attrNameLst>
                                          <p:attrName>style.visibility</p:attrName>
                                        </p:attrNameLst>
                                      </p:cBhvr>
                                      <p:to>
                                        <p:strVal val="visible"/>
                                      </p:to>
                                    </p:set>
                                    <p:animEffect transition="in" filter="wipe(left)">
                                      <p:cBhvr>
                                        <p:cTn id="77" dur="500"/>
                                        <p:tgtEl>
                                          <p:spTgt spid="8">
                                            <p:txEl>
                                              <p:pRg st="9" end="9"/>
                                            </p:txEl>
                                          </p:spTgt>
                                        </p:tgtEl>
                                      </p:cBhvr>
                                    </p:animEffect>
                                  </p:childTnLst>
                                </p:cTn>
                              </p:par>
                            </p:childTnLst>
                          </p:cTn>
                        </p:par>
                        <p:par>
                          <p:cTn id="78" fill="hold">
                            <p:stCondLst>
                              <p:cond delay="4500"/>
                            </p:stCondLst>
                            <p:childTnLst>
                              <p:par>
                                <p:cTn id="79" presetID="22" presetClass="entr" presetSubtype="8" fill="hold" nodeType="afterEffect">
                                  <p:stCondLst>
                                    <p:cond delay="0"/>
                                  </p:stCondLst>
                                  <p:childTnLst>
                                    <p:set>
                                      <p:cBhvr>
                                        <p:cTn id="80" dur="1" fill="hold">
                                          <p:stCondLst>
                                            <p:cond delay="0"/>
                                          </p:stCondLst>
                                        </p:cTn>
                                        <p:tgtEl>
                                          <p:spTgt spid="8">
                                            <p:txEl>
                                              <p:pRg st="10" end="10"/>
                                            </p:txEl>
                                          </p:spTgt>
                                        </p:tgtEl>
                                        <p:attrNameLst>
                                          <p:attrName>style.visibility</p:attrName>
                                        </p:attrNameLst>
                                      </p:cBhvr>
                                      <p:to>
                                        <p:strVal val="visible"/>
                                      </p:to>
                                    </p:set>
                                    <p:animEffect transition="in" filter="wipe(left)">
                                      <p:cBhvr>
                                        <p:cTn id="81" dur="500"/>
                                        <p:tgtEl>
                                          <p:spTgt spid="8">
                                            <p:txEl>
                                              <p:pRg st="10" end="10"/>
                                            </p:txEl>
                                          </p:spTgt>
                                        </p:tgtEl>
                                      </p:cBhvr>
                                    </p:animEffect>
                                  </p:childTnLst>
                                </p:cTn>
                              </p:par>
                            </p:childTnLst>
                          </p:cTn>
                        </p:par>
                      </p:childTnLst>
                    </p:cTn>
                  </p:par>
                  <p:par>
                    <p:cTn id="82" fill="hold">
                      <p:stCondLst>
                        <p:cond delay="indefinite"/>
                      </p:stCondLst>
                      <p:childTnLst>
                        <p:par>
                          <p:cTn id="83" fill="hold">
                            <p:stCondLst>
                              <p:cond delay="0"/>
                            </p:stCondLst>
                            <p:childTnLst>
                              <p:par>
                                <p:cTn id="84" presetID="10" presetClass="entr" presetSubtype="0" fill="hold" nodeType="clickEffect">
                                  <p:stCondLst>
                                    <p:cond delay="0"/>
                                  </p:stCondLst>
                                  <p:childTnLst>
                                    <p:set>
                                      <p:cBhvr>
                                        <p:cTn id="85" dur="1" fill="hold">
                                          <p:stCondLst>
                                            <p:cond delay="0"/>
                                          </p:stCondLst>
                                        </p:cTn>
                                        <p:tgtEl>
                                          <p:spTgt spid="10"/>
                                        </p:tgtEl>
                                        <p:attrNameLst>
                                          <p:attrName>style.visibility</p:attrName>
                                        </p:attrNameLst>
                                      </p:cBhvr>
                                      <p:to>
                                        <p:strVal val="visible"/>
                                      </p:to>
                                    </p:set>
                                    <p:animEffect transition="in" filter="fade">
                                      <p:cBhvr>
                                        <p:cTn id="86" dur="500"/>
                                        <p:tgtEl>
                                          <p:spTgt spid="10"/>
                                        </p:tgtEl>
                                      </p:cBhvr>
                                    </p:animEffect>
                                  </p:childTnLst>
                                </p:cTn>
                              </p:par>
                            </p:childTnLst>
                          </p:cTn>
                        </p:par>
                        <p:par>
                          <p:cTn id="87" fill="hold">
                            <p:stCondLst>
                              <p:cond delay="500"/>
                            </p:stCondLst>
                            <p:childTnLst>
                              <p:par>
                                <p:cTn id="88" presetID="10" presetClass="entr" presetSubtype="0" fill="hold" nodeType="afterEffect">
                                  <p:stCondLst>
                                    <p:cond delay="0"/>
                                  </p:stCondLst>
                                  <p:childTnLst>
                                    <p:set>
                                      <p:cBhvr>
                                        <p:cTn id="89" dur="1" fill="hold">
                                          <p:stCondLst>
                                            <p:cond delay="0"/>
                                          </p:stCondLst>
                                        </p:cTn>
                                        <p:tgtEl>
                                          <p:spTgt spid="9"/>
                                        </p:tgtEl>
                                        <p:attrNameLst>
                                          <p:attrName>style.visibility</p:attrName>
                                        </p:attrNameLst>
                                      </p:cBhvr>
                                      <p:to>
                                        <p:strVal val="visible"/>
                                      </p:to>
                                    </p:set>
                                    <p:animEffect transition="in" filter="fade">
                                      <p:cBhvr>
                                        <p:cTn id="9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7"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3238" y="617514"/>
            <a:ext cx="8229600" cy="514350"/>
          </a:xfrm>
        </p:spPr>
        <p:txBody>
          <a:bodyPr/>
          <a:lstStyle/>
          <a:p>
            <a:pPr algn="ctr"/>
            <a:r>
              <a:rPr lang="en-US" sz="3200" dirty="0" smtClean="0"/>
              <a:t> </a:t>
            </a:r>
            <a:r>
              <a:rPr lang="en-US" sz="3200" dirty="0" err="1" smtClean="0"/>
              <a:t>Vblock</a:t>
            </a:r>
            <a:r>
              <a:rPr lang="en-US" sz="3200" dirty="0" smtClean="0"/>
              <a:t> </a:t>
            </a:r>
            <a:r>
              <a:rPr lang="ru-RU" sz="3200" dirty="0" smtClean="0"/>
              <a:t>Модель</a:t>
            </a:r>
            <a:endParaRPr lang="en-US" sz="2800" dirty="0"/>
          </a:p>
        </p:txBody>
      </p:sp>
      <p:pic>
        <p:nvPicPr>
          <p:cNvPr id="2050" name="Picture 2" descr="Integrated vBlock.jpg"/>
          <p:cNvPicPr>
            <a:picLocks noChangeAspect="1" noChangeArrowheads="1"/>
          </p:cNvPicPr>
          <p:nvPr/>
        </p:nvPicPr>
        <p:blipFill>
          <a:blip r:embed="rId3" cstate="print"/>
          <a:srcRect/>
          <a:stretch>
            <a:fillRect/>
          </a:stretch>
        </p:blipFill>
        <p:spPr bwMode="auto">
          <a:xfrm>
            <a:off x="1028700" y="2151038"/>
            <a:ext cx="7200900" cy="3317821"/>
          </a:xfrm>
          <a:prstGeom prst="rect">
            <a:avLst/>
          </a:prstGeom>
          <a:noFill/>
          <a:ln w="9525">
            <a:noFill/>
            <a:miter lim="800000"/>
            <a:headEnd/>
            <a:tailEnd/>
          </a:ln>
        </p:spPr>
      </p:pic>
      <p:sp>
        <p:nvSpPr>
          <p:cNvPr id="5" name="Title 1"/>
          <p:cNvSpPr txBox="1">
            <a:spLocks/>
          </p:cNvSpPr>
          <p:nvPr/>
        </p:nvSpPr>
        <p:spPr>
          <a:xfrm>
            <a:off x="512417" y="1056356"/>
            <a:ext cx="8229600" cy="514350"/>
          </a:xfrm>
          <a:prstGeom prst="rect">
            <a:avLst/>
          </a:prstGeom>
        </p:spPr>
        <p:txBody>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ru-RU" sz="2400" b="0" i="0" u="none" strike="noStrike" kern="1200" cap="none" spc="0" normalizeH="0" baseline="0" noProof="0" dirty="0" smtClean="0">
                <a:ln>
                  <a:noFill/>
                </a:ln>
                <a:solidFill>
                  <a:srgbClr val="2C95DD"/>
                </a:solidFill>
                <a:effectLst/>
                <a:uLnTx/>
                <a:uFillTx/>
                <a:latin typeface="MetaNormalLF-Roman" pitchFamily="34" charset="0"/>
                <a:ea typeface="+mj-ea"/>
                <a:cs typeface="+mj-cs"/>
              </a:rPr>
              <a:t>От </a:t>
            </a:r>
            <a:r>
              <a:rPr lang="ru-RU" sz="2400" dirty="0" smtClean="0">
                <a:solidFill>
                  <a:srgbClr val="2C95DD"/>
                </a:solidFill>
                <a:latin typeface="MetaNormalLF-Roman" pitchFamily="34" charset="0"/>
                <a:ea typeface="+mj-ea"/>
                <a:cs typeface="+mj-cs"/>
              </a:rPr>
              <a:t>г</a:t>
            </a:r>
            <a:r>
              <a:rPr kumimoji="0" lang="ru-RU" sz="2400" b="0" i="0" u="none" strike="noStrike" kern="1200" cap="none" spc="0" normalizeH="0" baseline="0" noProof="0" dirty="0" err="1" smtClean="0">
                <a:ln>
                  <a:noFill/>
                </a:ln>
                <a:solidFill>
                  <a:srgbClr val="2C95DD"/>
                </a:solidFill>
                <a:effectLst/>
                <a:uLnTx/>
                <a:uFillTx/>
                <a:latin typeface="MetaNormalLF-Roman" pitchFamily="34" charset="0"/>
                <a:ea typeface="+mj-ea"/>
                <a:cs typeface="+mj-cs"/>
              </a:rPr>
              <a:t>ипервизора</a:t>
            </a:r>
            <a:r>
              <a:rPr kumimoji="0" lang="ru-RU" sz="2400" b="0" i="0" u="none" strike="noStrike" kern="1200" cap="none" spc="0" normalizeH="0" baseline="0" noProof="0" dirty="0" smtClean="0">
                <a:ln>
                  <a:noFill/>
                </a:ln>
                <a:solidFill>
                  <a:srgbClr val="2C95DD"/>
                </a:solidFill>
                <a:effectLst/>
                <a:uLnTx/>
                <a:uFillTx/>
                <a:latin typeface="MetaNormalLF-Roman" pitchFamily="34" charset="0"/>
                <a:ea typeface="+mj-ea"/>
                <a:cs typeface="+mj-cs"/>
              </a:rPr>
              <a:t> к хранилищу – одна поддерживаемая единица</a:t>
            </a:r>
            <a:endParaRPr kumimoji="0" lang="en-US" sz="2400" b="0" i="0" u="none" strike="noStrike" kern="1200" cap="none" spc="0" normalizeH="0" baseline="0" noProof="0" dirty="0">
              <a:ln>
                <a:noFill/>
              </a:ln>
              <a:solidFill>
                <a:srgbClr val="2C95DD"/>
              </a:solidFill>
              <a:effectLst/>
              <a:uLnTx/>
              <a:uFillTx/>
              <a:latin typeface="MetaNormalLF-Roman" pitchFamily="34" charset="0"/>
              <a:ea typeface="+mj-ea"/>
              <a:cs typeface="+mj-cs"/>
            </a:endParaRPr>
          </a:p>
        </p:txBody>
      </p:sp>
    </p:spTree>
  </p:cSld>
  <p:clrMapOvr>
    <a:masterClrMapping/>
  </p:clrMapOvr>
  <p:transition>
    <p:wipe dir="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ransition>
    <p:fade/>
  </p:transition>
</p:sld>
</file>

<file path=ppt/theme/theme1.xml><?xml version="1.0" encoding="utf-8"?>
<a:theme xmlns:a="http://schemas.openxmlformats.org/drawingml/2006/main" name="2012 4x3 external new font template">
  <a:themeElements>
    <a:clrScheme name="*Revised Palette">
      <a:dk1>
        <a:srgbClr val="000000"/>
      </a:dk1>
      <a:lt1>
        <a:srgbClr val="FFFFFF"/>
      </a:lt1>
      <a:dk2>
        <a:srgbClr val="3892D0"/>
      </a:dk2>
      <a:lt2>
        <a:srgbClr val="4D4D4D"/>
      </a:lt2>
      <a:accent1>
        <a:srgbClr val="3892D0"/>
      </a:accent1>
      <a:accent2>
        <a:srgbClr val="49A942"/>
      </a:accent2>
      <a:accent3>
        <a:srgbClr val="93C5FF"/>
      </a:accent3>
      <a:accent4>
        <a:srgbClr val="FFC425"/>
      </a:accent4>
      <a:accent5>
        <a:srgbClr val="E36F1E"/>
      </a:accent5>
      <a:accent6>
        <a:srgbClr val="B5121B"/>
      </a:accent6>
      <a:hlink>
        <a:srgbClr val="3892D0"/>
      </a:hlink>
      <a:folHlink>
        <a:srgbClr val="4D4D4D"/>
      </a:folHlink>
    </a:clrScheme>
    <a:fontScheme name="Verdana-EMC New PPTX Font">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w="12700">
          <a:solidFill>
            <a:schemeClr val="bg2"/>
          </a:solid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19050">
          <a:solidFill>
            <a:schemeClr val="bg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algn="ctr">
          <a:defRPr dirty="0" smtClean="0">
            <a:solidFill>
              <a:schemeClr val="bg2"/>
            </a:solidFill>
          </a:defRPr>
        </a:defPPr>
      </a:lstStyle>
    </a:txDef>
  </a:objectDefaults>
  <a:extraClrSchemeLst/>
</a:theme>
</file>

<file path=ppt/theme/theme2.xml><?xml version="1.0" encoding="utf-8"?>
<a:theme xmlns:a="http://schemas.openxmlformats.org/drawingml/2006/main" name="Office Theme">
  <a:themeElements>
    <a:clrScheme name="**New 2010 Template">
      <a:dk1>
        <a:srgbClr val="000000"/>
      </a:dk1>
      <a:lt1>
        <a:srgbClr val="FFFFFF"/>
      </a:lt1>
      <a:dk2>
        <a:srgbClr val="007DC3"/>
      </a:dk2>
      <a:lt2>
        <a:srgbClr val="5F5F5F"/>
      </a:lt2>
      <a:accent1>
        <a:srgbClr val="2C95DD"/>
      </a:accent1>
      <a:accent2>
        <a:srgbClr val="49A942"/>
      </a:accent2>
      <a:accent3>
        <a:srgbClr val="B4D88B"/>
      </a:accent3>
      <a:accent4>
        <a:srgbClr val="FFC425"/>
      </a:accent4>
      <a:accent5>
        <a:srgbClr val="E36F1E"/>
      </a:accent5>
      <a:accent6>
        <a:srgbClr val="B5121B"/>
      </a:accent6>
      <a:hlink>
        <a:srgbClr val="007DC3"/>
      </a:hlink>
      <a:folHlink>
        <a:srgbClr val="49A942"/>
      </a:folHlink>
    </a:clrScheme>
    <a:fontScheme name="Meta">
      <a:majorFont>
        <a:latin typeface="MetaNormalLF-Roman"/>
        <a:ea typeface=""/>
        <a:cs typeface=""/>
      </a:majorFont>
      <a:minorFont>
        <a:latin typeface="MetaNormalLF-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New 2010 Template">
      <a:dk1>
        <a:srgbClr val="000000"/>
      </a:dk1>
      <a:lt1>
        <a:srgbClr val="FFFFFF"/>
      </a:lt1>
      <a:dk2>
        <a:srgbClr val="007DC3"/>
      </a:dk2>
      <a:lt2>
        <a:srgbClr val="5F5F5F"/>
      </a:lt2>
      <a:accent1>
        <a:srgbClr val="2C95DD"/>
      </a:accent1>
      <a:accent2>
        <a:srgbClr val="49A942"/>
      </a:accent2>
      <a:accent3>
        <a:srgbClr val="B4D88B"/>
      </a:accent3>
      <a:accent4>
        <a:srgbClr val="FFC425"/>
      </a:accent4>
      <a:accent5>
        <a:srgbClr val="E36F1E"/>
      </a:accent5>
      <a:accent6>
        <a:srgbClr val="B5121B"/>
      </a:accent6>
      <a:hlink>
        <a:srgbClr val="007DC3"/>
      </a:hlink>
      <a:folHlink>
        <a:srgbClr val="49A942"/>
      </a:folHlink>
    </a:clrScheme>
    <a:fontScheme name="Meta">
      <a:majorFont>
        <a:latin typeface="MetaNormalLF-Roman"/>
        <a:ea typeface=""/>
        <a:cs typeface=""/>
      </a:majorFont>
      <a:minorFont>
        <a:latin typeface="MetaNormalLF-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37591</TotalTime>
  <Words>5937</Words>
  <Application>Microsoft Office PowerPoint</Application>
  <PresentationFormat>On-screen Show (4:3)</PresentationFormat>
  <Paragraphs>882</Paragraphs>
  <Slides>44</Slides>
  <Notes>31</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2012 4x3 external new font template</vt:lpstr>
      <vt:lpstr>Построение виртуальных инфраструктур для бизнес приложений под VMware от ЕМС</vt:lpstr>
      <vt:lpstr>Slide 2</vt:lpstr>
      <vt:lpstr>Slide 3</vt:lpstr>
      <vt:lpstr>Slide 4</vt:lpstr>
      <vt:lpstr>Slide 5</vt:lpstr>
      <vt:lpstr>Жизненный цикл информации под управлением FAST VP</vt:lpstr>
      <vt:lpstr>Сравнения стоимостей</vt:lpstr>
      <vt:lpstr>Ускорение приложений с помощью FLASH</vt:lpstr>
      <vt:lpstr>Скорость улучшения</vt:lpstr>
      <vt:lpstr>Разогрев кэша не теряется после файловера</vt:lpstr>
      <vt:lpstr>Slide 11</vt:lpstr>
      <vt:lpstr>Slide 12</vt:lpstr>
      <vt:lpstr>Slide 13</vt:lpstr>
      <vt:lpstr>Slide 14</vt:lpstr>
      <vt:lpstr>VMware vStorage API для Mutli-Pathing  EMC PowerPath/VE</vt:lpstr>
      <vt:lpstr>VFCache</vt:lpstr>
      <vt:lpstr>VMware vStorage API for Array Integration (VAAI) присутствует на всех  EMC платформах хранения</vt:lpstr>
      <vt:lpstr>Slide 18</vt:lpstr>
      <vt:lpstr>VMware vStorage API for Array Integration (VAAI) присутствует на всех  EMC платформах хранения</vt:lpstr>
      <vt:lpstr>vSphere 5 – Возвращение (рекламация) пространства</vt:lpstr>
      <vt:lpstr>Динамическое распределение пространства с помощью EMC Virtual Provisioning</vt:lpstr>
      <vt:lpstr>vSphere 5 – NFS «полная копия»</vt:lpstr>
      <vt:lpstr>Что такое VASA?</vt:lpstr>
      <vt:lpstr>Storage DRS QoS операции</vt:lpstr>
      <vt:lpstr>Storage DRS – Affinity/Anti-Affinity</vt:lpstr>
      <vt:lpstr>Оптимизация для виртуальных сред</vt:lpstr>
      <vt:lpstr>Slide 27</vt:lpstr>
      <vt:lpstr>Slide 28</vt:lpstr>
      <vt:lpstr>Компрессия на блочном и файловом уровне </vt:lpstr>
      <vt:lpstr>Slide 30</vt:lpstr>
      <vt:lpstr>Как пользователь сэкономит деньги, уменьшит аппаратную платформу,  сохранит, защитит, обезопасит и управится со своими данными? </vt:lpstr>
      <vt:lpstr>Что пользователи пытаются виртуализировать и как? </vt:lpstr>
      <vt:lpstr>Направления хранения– измерения еффективности</vt:lpstr>
      <vt:lpstr>Новый уровень эффективности: 1,8 ПБ на одно занимаемое место</vt:lpstr>
      <vt:lpstr>Следующее поколение сети данных</vt:lpstr>
      <vt:lpstr>Slide 36</vt:lpstr>
      <vt:lpstr>Как обезопасить облако?</vt:lpstr>
      <vt:lpstr>RSA решения для VMware </vt:lpstr>
      <vt:lpstr>EMC #1Выбор для VMware</vt:lpstr>
      <vt:lpstr>Slide 40</vt:lpstr>
      <vt:lpstr>Vblock инфраструктурный блок</vt:lpstr>
      <vt:lpstr>Как вам получить вашу серверную платформу?</vt:lpstr>
      <vt:lpstr> Vblock Модель</vt:lpstr>
      <vt:lpstr>Slide 44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EMC AND VMWARE Integrated Solutions for the Private Cloud</dc:title>
  <dc:creator>Aaron</dc:creator>
  <cp:lastModifiedBy>EMC</cp:lastModifiedBy>
  <cp:revision>264</cp:revision>
  <dcterms:created xsi:type="dcterms:W3CDTF">2011-02-14T01:27:17Z</dcterms:created>
  <dcterms:modified xsi:type="dcterms:W3CDTF">2012-04-03T19:08:27Z</dcterms:modified>
</cp:coreProperties>
</file>