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64"/>
  </p:notesMasterIdLst>
  <p:handoutMasterIdLst>
    <p:handoutMasterId r:id="rId65"/>
  </p:handoutMasterIdLst>
  <p:sldIdLst>
    <p:sldId id="256" r:id="rId2"/>
    <p:sldId id="295" r:id="rId3"/>
    <p:sldId id="365" r:id="rId4"/>
    <p:sldId id="366" r:id="rId5"/>
    <p:sldId id="367" r:id="rId6"/>
    <p:sldId id="368" r:id="rId7"/>
    <p:sldId id="345" r:id="rId8"/>
    <p:sldId id="369" r:id="rId9"/>
    <p:sldId id="342" r:id="rId10"/>
    <p:sldId id="371" r:id="rId11"/>
    <p:sldId id="323" r:id="rId12"/>
    <p:sldId id="364" r:id="rId13"/>
    <p:sldId id="370" r:id="rId14"/>
    <p:sldId id="343" r:id="rId15"/>
    <p:sldId id="346" r:id="rId16"/>
    <p:sldId id="357" r:id="rId17"/>
    <p:sldId id="322" r:id="rId18"/>
    <p:sldId id="351" r:id="rId19"/>
    <p:sldId id="317" r:id="rId20"/>
    <p:sldId id="360" r:id="rId21"/>
    <p:sldId id="362" r:id="rId22"/>
    <p:sldId id="361" r:id="rId23"/>
    <p:sldId id="352" r:id="rId24"/>
    <p:sldId id="321" r:id="rId25"/>
    <p:sldId id="316" r:id="rId26"/>
    <p:sldId id="318" r:id="rId27"/>
    <p:sldId id="353" r:id="rId28"/>
    <p:sldId id="354" r:id="rId29"/>
    <p:sldId id="355" r:id="rId30"/>
    <p:sldId id="319" r:id="rId31"/>
    <p:sldId id="285" r:id="rId32"/>
    <p:sldId id="356" r:id="rId33"/>
    <p:sldId id="334" r:id="rId34"/>
    <p:sldId id="339" r:id="rId35"/>
    <p:sldId id="337" r:id="rId36"/>
    <p:sldId id="336" r:id="rId37"/>
    <p:sldId id="302" r:id="rId38"/>
    <p:sldId id="303" r:id="rId39"/>
    <p:sldId id="349" r:id="rId40"/>
    <p:sldId id="341" r:id="rId41"/>
    <p:sldId id="335" r:id="rId42"/>
    <p:sldId id="363" r:id="rId43"/>
    <p:sldId id="338" r:id="rId44"/>
    <p:sldId id="329" r:id="rId45"/>
    <p:sldId id="304" r:id="rId46"/>
    <p:sldId id="347" r:id="rId47"/>
    <p:sldId id="305" r:id="rId48"/>
    <p:sldId id="328" r:id="rId49"/>
    <p:sldId id="312" r:id="rId50"/>
    <p:sldId id="313" r:id="rId51"/>
    <p:sldId id="330" r:id="rId52"/>
    <p:sldId id="306" r:id="rId53"/>
    <p:sldId id="314" r:id="rId54"/>
    <p:sldId id="309" r:id="rId55"/>
    <p:sldId id="308" r:id="rId56"/>
    <p:sldId id="327" r:id="rId57"/>
    <p:sldId id="310" r:id="rId58"/>
    <p:sldId id="331" r:id="rId59"/>
    <p:sldId id="332" r:id="rId60"/>
    <p:sldId id="348" r:id="rId61"/>
    <p:sldId id="333" r:id="rId62"/>
    <p:sldId id="284" r:id="rId6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0C9"/>
    <a:srgbClr val="E7E7E7"/>
    <a:srgbClr val="49A942"/>
    <a:srgbClr val="73C167"/>
    <a:srgbClr val="4E917A"/>
    <a:srgbClr val="76AE99"/>
    <a:srgbClr val="005C42"/>
    <a:srgbClr val="9DC8BA"/>
    <a:srgbClr val="B5121B"/>
    <a:srgbClr val="A8D59D"/>
  </p:clrMru>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1" autoAdjust="0"/>
    <p:restoredTop sz="94704" autoAdjust="0"/>
  </p:normalViewPr>
  <p:slideViewPr>
    <p:cSldViewPr showGuides="1">
      <p:cViewPr>
        <p:scale>
          <a:sx n="125" d="100"/>
          <a:sy n="125" d="100"/>
        </p:scale>
        <p:origin x="-276" y="354"/>
      </p:cViewPr>
      <p:guideLst>
        <p:guide orient="horz" pos="1289"/>
        <p:guide orient="horz" pos="2886"/>
        <p:guide pos="5529"/>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6" d="100"/>
          <a:sy n="76" d="100"/>
        </p:scale>
        <p:origin x="-2046" y="-102"/>
      </p:cViewPr>
      <p:guideLst>
        <p:guide orient="horz" pos="110"/>
        <p:guide pos="4180"/>
        <p:guide pos="18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1A0E0-B9F9-E149-A4C7-7B4CBCBC5858}" type="doc">
      <dgm:prSet loTypeId="urn:microsoft.com/office/officeart/2005/8/layout/cycle8" loCatId="cycle" qsTypeId="urn:microsoft.com/office/officeart/2005/8/quickstyle/simple4" qsCatId="simple" csTypeId="urn:microsoft.com/office/officeart/2005/8/colors/accent0_3" csCatId="mainScheme" phldr="1"/>
      <dgm:spPr/>
    </dgm:pt>
    <dgm:pt modelId="{8A95CF40-57F7-A745-8D6F-BECBC1AFA011}">
      <dgm:prSet phldrT="[Text]"/>
      <dgm:spPr/>
      <dgm:t>
        <a:bodyPr/>
        <a:lstStyle/>
        <a:p>
          <a:r>
            <a:rPr lang="en-US" dirty="0" smtClean="0"/>
            <a:t>Virtual Machines</a:t>
          </a:r>
          <a:endParaRPr lang="en-US" dirty="0"/>
        </a:p>
      </dgm:t>
    </dgm:pt>
    <dgm:pt modelId="{BDE237B1-E443-7649-AD15-9A6B83FC2BFB}" type="parTrans" cxnId="{FC184385-03D9-054E-91B8-96ACFD5AD09D}">
      <dgm:prSet/>
      <dgm:spPr/>
      <dgm:t>
        <a:bodyPr/>
        <a:lstStyle/>
        <a:p>
          <a:endParaRPr lang="en-US"/>
        </a:p>
      </dgm:t>
    </dgm:pt>
    <dgm:pt modelId="{C15B86F4-2C4F-8B40-8257-96B98758DB9B}" type="sibTrans" cxnId="{FC184385-03D9-054E-91B8-96ACFD5AD09D}">
      <dgm:prSet/>
      <dgm:spPr/>
      <dgm:t>
        <a:bodyPr/>
        <a:lstStyle/>
        <a:p>
          <a:endParaRPr lang="en-US"/>
        </a:p>
      </dgm:t>
    </dgm:pt>
    <dgm:pt modelId="{6646D3FE-9D95-204C-B6B9-0BE99404E73E}">
      <dgm:prSet phldrT="[Text]"/>
      <dgm:spPr/>
      <dgm:t>
        <a:bodyPr/>
        <a:lstStyle/>
        <a:p>
          <a:r>
            <a:rPr lang="en-US" dirty="0" smtClean="0"/>
            <a:t>Sites</a:t>
          </a:r>
          <a:endParaRPr lang="en-US" dirty="0"/>
        </a:p>
      </dgm:t>
    </dgm:pt>
    <dgm:pt modelId="{43F84943-A467-1841-BD2A-D836DDAADD27}" type="parTrans" cxnId="{250F0955-9C32-D347-8F41-F20FEBD35523}">
      <dgm:prSet/>
      <dgm:spPr/>
      <dgm:t>
        <a:bodyPr/>
        <a:lstStyle/>
        <a:p>
          <a:endParaRPr lang="en-US"/>
        </a:p>
      </dgm:t>
    </dgm:pt>
    <dgm:pt modelId="{EE1F91AD-D45D-FA42-868C-EABC9EE69635}" type="sibTrans" cxnId="{250F0955-9C32-D347-8F41-F20FEBD35523}">
      <dgm:prSet/>
      <dgm:spPr/>
      <dgm:t>
        <a:bodyPr/>
        <a:lstStyle/>
        <a:p>
          <a:endParaRPr lang="en-US"/>
        </a:p>
      </dgm:t>
    </dgm:pt>
    <dgm:pt modelId="{885E6EEC-9687-B344-A2CF-11FE5F656840}">
      <dgm:prSet phldrT="[Text]"/>
      <dgm:spPr/>
      <dgm:t>
        <a:bodyPr/>
        <a:lstStyle/>
        <a:p>
          <a:r>
            <a:rPr lang="en-US" dirty="0" smtClean="0"/>
            <a:t>Files</a:t>
          </a:r>
          <a:endParaRPr lang="en-US" dirty="0"/>
        </a:p>
      </dgm:t>
    </dgm:pt>
    <dgm:pt modelId="{1EB052F4-76AE-1C43-9873-A3473BAF7CCD}" type="parTrans" cxnId="{D1D3F004-3EF9-2C42-B973-78B7C76659DA}">
      <dgm:prSet/>
      <dgm:spPr/>
      <dgm:t>
        <a:bodyPr/>
        <a:lstStyle/>
        <a:p>
          <a:endParaRPr lang="en-US"/>
        </a:p>
      </dgm:t>
    </dgm:pt>
    <dgm:pt modelId="{1B575349-8850-4B48-82E3-07622C0BB640}" type="sibTrans" cxnId="{D1D3F004-3EF9-2C42-B973-78B7C76659DA}">
      <dgm:prSet/>
      <dgm:spPr/>
      <dgm:t>
        <a:bodyPr/>
        <a:lstStyle/>
        <a:p>
          <a:endParaRPr lang="en-US"/>
        </a:p>
      </dgm:t>
    </dgm:pt>
    <dgm:pt modelId="{A94F4E8A-7F83-1149-A8B0-E966D26E0F2F}" type="pres">
      <dgm:prSet presAssocID="{9031A0E0-B9F9-E149-A4C7-7B4CBCBC5858}" presName="compositeShape" presStyleCnt="0">
        <dgm:presLayoutVars>
          <dgm:chMax val="7"/>
          <dgm:dir/>
          <dgm:resizeHandles val="exact"/>
        </dgm:presLayoutVars>
      </dgm:prSet>
      <dgm:spPr/>
    </dgm:pt>
    <dgm:pt modelId="{E99AE694-4CBF-AA44-B29D-6D5B953C79F7}" type="pres">
      <dgm:prSet presAssocID="{9031A0E0-B9F9-E149-A4C7-7B4CBCBC5858}" presName="wedge1" presStyleLbl="node1" presStyleIdx="0" presStyleCnt="3"/>
      <dgm:spPr/>
      <dgm:t>
        <a:bodyPr/>
        <a:lstStyle/>
        <a:p>
          <a:endParaRPr lang="en-US"/>
        </a:p>
      </dgm:t>
    </dgm:pt>
    <dgm:pt modelId="{7A96D299-78E2-6C4F-A8D9-DE2B71BB3A50}" type="pres">
      <dgm:prSet presAssocID="{9031A0E0-B9F9-E149-A4C7-7B4CBCBC5858}" presName="dummy1a" presStyleCnt="0"/>
      <dgm:spPr/>
    </dgm:pt>
    <dgm:pt modelId="{94245221-2D51-E44F-9874-3A0D9217E407}" type="pres">
      <dgm:prSet presAssocID="{9031A0E0-B9F9-E149-A4C7-7B4CBCBC5858}" presName="dummy1b" presStyleCnt="0"/>
      <dgm:spPr/>
    </dgm:pt>
    <dgm:pt modelId="{E3C58E2F-9F1A-6F49-B67E-F1980DE48078}" type="pres">
      <dgm:prSet presAssocID="{9031A0E0-B9F9-E149-A4C7-7B4CBCBC5858}" presName="wedge1Tx" presStyleLbl="node1" presStyleIdx="0" presStyleCnt="3">
        <dgm:presLayoutVars>
          <dgm:chMax val="0"/>
          <dgm:chPref val="0"/>
          <dgm:bulletEnabled val="1"/>
        </dgm:presLayoutVars>
      </dgm:prSet>
      <dgm:spPr/>
      <dgm:t>
        <a:bodyPr/>
        <a:lstStyle/>
        <a:p>
          <a:endParaRPr lang="en-US"/>
        </a:p>
      </dgm:t>
    </dgm:pt>
    <dgm:pt modelId="{3D35DDE1-18E6-EE4B-B6E3-28549FB157A4}" type="pres">
      <dgm:prSet presAssocID="{9031A0E0-B9F9-E149-A4C7-7B4CBCBC5858}" presName="wedge2" presStyleLbl="node1" presStyleIdx="1" presStyleCnt="3"/>
      <dgm:spPr/>
      <dgm:t>
        <a:bodyPr/>
        <a:lstStyle/>
        <a:p>
          <a:endParaRPr lang="en-US"/>
        </a:p>
      </dgm:t>
    </dgm:pt>
    <dgm:pt modelId="{A9EC46B8-1F3B-674E-B3F2-67EBCE7B4645}" type="pres">
      <dgm:prSet presAssocID="{9031A0E0-B9F9-E149-A4C7-7B4CBCBC5858}" presName="dummy2a" presStyleCnt="0"/>
      <dgm:spPr/>
    </dgm:pt>
    <dgm:pt modelId="{1C219888-A247-F641-B105-E2C1BF269F3B}" type="pres">
      <dgm:prSet presAssocID="{9031A0E0-B9F9-E149-A4C7-7B4CBCBC5858}" presName="dummy2b" presStyleCnt="0"/>
      <dgm:spPr/>
    </dgm:pt>
    <dgm:pt modelId="{82D35692-DA22-9F48-8947-C237010BC07E}" type="pres">
      <dgm:prSet presAssocID="{9031A0E0-B9F9-E149-A4C7-7B4CBCBC5858}" presName="wedge2Tx" presStyleLbl="node1" presStyleIdx="1" presStyleCnt="3">
        <dgm:presLayoutVars>
          <dgm:chMax val="0"/>
          <dgm:chPref val="0"/>
          <dgm:bulletEnabled val="1"/>
        </dgm:presLayoutVars>
      </dgm:prSet>
      <dgm:spPr/>
      <dgm:t>
        <a:bodyPr/>
        <a:lstStyle/>
        <a:p>
          <a:endParaRPr lang="en-US"/>
        </a:p>
      </dgm:t>
    </dgm:pt>
    <dgm:pt modelId="{9D6445CA-487D-124E-AC0C-31393CCC7AA9}" type="pres">
      <dgm:prSet presAssocID="{9031A0E0-B9F9-E149-A4C7-7B4CBCBC5858}" presName="wedge3" presStyleLbl="node1" presStyleIdx="2" presStyleCnt="3"/>
      <dgm:spPr/>
      <dgm:t>
        <a:bodyPr/>
        <a:lstStyle/>
        <a:p>
          <a:endParaRPr lang="en-US"/>
        </a:p>
      </dgm:t>
    </dgm:pt>
    <dgm:pt modelId="{6785073A-946B-7C41-9A41-2847CE5AF8C5}" type="pres">
      <dgm:prSet presAssocID="{9031A0E0-B9F9-E149-A4C7-7B4CBCBC5858}" presName="dummy3a" presStyleCnt="0"/>
      <dgm:spPr/>
    </dgm:pt>
    <dgm:pt modelId="{379FDE08-4024-7443-A2B1-9DCE83BB159C}" type="pres">
      <dgm:prSet presAssocID="{9031A0E0-B9F9-E149-A4C7-7B4CBCBC5858}" presName="dummy3b" presStyleCnt="0"/>
      <dgm:spPr/>
    </dgm:pt>
    <dgm:pt modelId="{ED8C387D-EA70-C342-8F1E-DD1BE8683054}" type="pres">
      <dgm:prSet presAssocID="{9031A0E0-B9F9-E149-A4C7-7B4CBCBC5858}" presName="wedge3Tx" presStyleLbl="node1" presStyleIdx="2" presStyleCnt="3">
        <dgm:presLayoutVars>
          <dgm:chMax val="0"/>
          <dgm:chPref val="0"/>
          <dgm:bulletEnabled val="1"/>
        </dgm:presLayoutVars>
      </dgm:prSet>
      <dgm:spPr/>
      <dgm:t>
        <a:bodyPr/>
        <a:lstStyle/>
        <a:p>
          <a:endParaRPr lang="en-US"/>
        </a:p>
      </dgm:t>
    </dgm:pt>
    <dgm:pt modelId="{C8AAB857-BCFD-7B40-81AB-87F99A99B0F4}" type="pres">
      <dgm:prSet presAssocID="{C15B86F4-2C4F-8B40-8257-96B98758DB9B}" presName="arrowWedge1" presStyleLbl="fgSibTrans2D1" presStyleIdx="0" presStyleCnt="3"/>
      <dgm:spPr/>
    </dgm:pt>
    <dgm:pt modelId="{4CDFE81C-0E13-7D4E-BBF8-E7ED511EB1C1}" type="pres">
      <dgm:prSet presAssocID="{EE1F91AD-D45D-FA42-868C-EABC9EE69635}" presName="arrowWedge2" presStyleLbl="fgSibTrans2D1" presStyleIdx="1" presStyleCnt="3"/>
      <dgm:spPr/>
    </dgm:pt>
    <dgm:pt modelId="{5D6939E9-677F-A045-A452-4A81C930A0D1}" type="pres">
      <dgm:prSet presAssocID="{1B575349-8850-4B48-82E3-07622C0BB640}" presName="arrowWedge3" presStyleLbl="fgSibTrans2D1" presStyleIdx="2" presStyleCnt="3"/>
      <dgm:spPr/>
    </dgm:pt>
  </dgm:ptLst>
  <dgm:cxnLst>
    <dgm:cxn modelId="{1A0B3B3A-E5F4-49B5-89A6-03FB81983700}" type="presOf" srcId="{8A95CF40-57F7-A745-8D6F-BECBC1AFA011}" destId="{E3C58E2F-9F1A-6F49-B67E-F1980DE48078}" srcOrd="1" destOrd="0" presId="urn:microsoft.com/office/officeart/2005/8/layout/cycle8"/>
    <dgm:cxn modelId="{13CA944F-38B5-4BE2-A1E8-6177F9812C2C}" type="presOf" srcId="{8A95CF40-57F7-A745-8D6F-BECBC1AFA011}" destId="{E99AE694-4CBF-AA44-B29D-6D5B953C79F7}" srcOrd="0" destOrd="0" presId="urn:microsoft.com/office/officeart/2005/8/layout/cycle8"/>
    <dgm:cxn modelId="{250F0955-9C32-D347-8F41-F20FEBD35523}" srcId="{9031A0E0-B9F9-E149-A4C7-7B4CBCBC5858}" destId="{6646D3FE-9D95-204C-B6B9-0BE99404E73E}" srcOrd="1" destOrd="0" parTransId="{43F84943-A467-1841-BD2A-D836DDAADD27}" sibTransId="{EE1F91AD-D45D-FA42-868C-EABC9EE69635}"/>
    <dgm:cxn modelId="{24868157-5FC7-48F9-809F-6DB074BBB7E1}" type="presOf" srcId="{885E6EEC-9687-B344-A2CF-11FE5F656840}" destId="{ED8C387D-EA70-C342-8F1E-DD1BE8683054}" srcOrd="1" destOrd="0" presId="urn:microsoft.com/office/officeart/2005/8/layout/cycle8"/>
    <dgm:cxn modelId="{D1D3F004-3EF9-2C42-B973-78B7C76659DA}" srcId="{9031A0E0-B9F9-E149-A4C7-7B4CBCBC5858}" destId="{885E6EEC-9687-B344-A2CF-11FE5F656840}" srcOrd="2" destOrd="0" parTransId="{1EB052F4-76AE-1C43-9873-A3473BAF7CCD}" sibTransId="{1B575349-8850-4B48-82E3-07622C0BB640}"/>
    <dgm:cxn modelId="{A5A7709D-5B1A-47D0-AD63-F2E27C7E7F40}" type="presOf" srcId="{6646D3FE-9D95-204C-B6B9-0BE99404E73E}" destId="{82D35692-DA22-9F48-8947-C237010BC07E}" srcOrd="1" destOrd="0" presId="urn:microsoft.com/office/officeart/2005/8/layout/cycle8"/>
    <dgm:cxn modelId="{5F12ADEF-7052-40D5-84DC-8D25771F6522}" type="presOf" srcId="{6646D3FE-9D95-204C-B6B9-0BE99404E73E}" destId="{3D35DDE1-18E6-EE4B-B6E3-28549FB157A4}" srcOrd="0" destOrd="0" presId="urn:microsoft.com/office/officeart/2005/8/layout/cycle8"/>
    <dgm:cxn modelId="{E8E4B47E-0B41-450F-92A0-A81A977D82B8}" type="presOf" srcId="{885E6EEC-9687-B344-A2CF-11FE5F656840}" destId="{9D6445CA-487D-124E-AC0C-31393CCC7AA9}" srcOrd="0" destOrd="0" presId="urn:microsoft.com/office/officeart/2005/8/layout/cycle8"/>
    <dgm:cxn modelId="{09560440-2352-4988-B773-F6DAF2184D01}" type="presOf" srcId="{9031A0E0-B9F9-E149-A4C7-7B4CBCBC5858}" destId="{A94F4E8A-7F83-1149-A8B0-E966D26E0F2F}" srcOrd="0" destOrd="0" presId="urn:microsoft.com/office/officeart/2005/8/layout/cycle8"/>
    <dgm:cxn modelId="{FC184385-03D9-054E-91B8-96ACFD5AD09D}" srcId="{9031A0E0-B9F9-E149-A4C7-7B4CBCBC5858}" destId="{8A95CF40-57F7-A745-8D6F-BECBC1AFA011}" srcOrd="0" destOrd="0" parTransId="{BDE237B1-E443-7649-AD15-9A6B83FC2BFB}" sibTransId="{C15B86F4-2C4F-8B40-8257-96B98758DB9B}"/>
    <dgm:cxn modelId="{B1B5646A-A800-40DE-99C2-EA5D1DFD529B}" type="presParOf" srcId="{A94F4E8A-7F83-1149-A8B0-E966D26E0F2F}" destId="{E99AE694-4CBF-AA44-B29D-6D5B953C79F7}" srcOrd="0" destOrd="0" presId="urn:microsoft.com/office/officeart/2005/8/layout/cycle8"/>
    <dgm:cxn modelId="{693C0E64-2878-42E9-91AF-24571578D6F4}" type="presParOf" srcId="{A94F4E8A-7F83-1149-A8B0-E966D26E0F2F}" destId="{7A96D299-78E2-6C4F-A8D9-DE2B71BB3A50}" srcOrd="1" destOrd="0" presId="urn:microsoft.com/office/officeart/2005/8/layout/cycle8"/>
    <dgm:cxn modelId="{BECA5098-C770-4F61-BCF1-5135156C0531}" type="presParOf" srcId="{A94F4E8A-7F83-1149-A8B0-E966D26E0F2F}" destId="{94245221-2D51-E44F-9874-3A0D9217E407}" srcOrd="2" destOrd="0" presId="urn:microsoft.com/office/officeart/2005/8/layout/cycle8"/>
    <dgm:cxn modelId="{7BEE7050-8675-4B10-90E9-311C986AE9AA}" type="presParOf" srcId="{A94F4E8A-7F83-1149-A8B0-E966D26E0F2F}" destId="{E3C58E2F-9F1A-6F49-B67E-F1980DE48078}" srcOrd="3" destOrd="0" presId="urn:microsoft.com/office/officeart/2005/8/layout/cycle8"/>
    <dgm:cxn modelId="{E0E57B77-BD34-4A2D-8963-7BFF4529F026}" type="presParOf" srcId="{A94F4E8A-7F83-1149-A8B0-E966D26E0F2F}" destId="{3D35DDE1-18E6-EE4B-B6E3-28549FB157A4}" srcOrd="4" destOrd="0" presId="urn:microsoft.com/office/officeart/2005/8/layout/cycle8"/>
    <dgm:cxn modelId="{F1FD2303-B926-485B-92C5-77C8839FCEAA}" type="presParOf" srcId="{A94F4E8A-7F83-1149-A8B0-E966D26E0F2F}" destId="{A9EC46B8-1F3B-674E-B3F2-67EBCE7B4645}" srcOrd="5" destOrd="0" presId="urn:microsoft.com/office/officeart/2005/8/layout/cycle8"/>
    <dgm:cxn modelId="{E8164494-0FAC-4796-AEB0-EEF0735564A0}" type="presParOf" srcId="{A94F4E8A-7F83-1149-A8B0-E966D26E0F2F}" destId="{1C219888-A247-F641-B105-E2C1BF269F3B}" srcOrd="6" destOrd="0" presId="urn:microsoft.com/office/officeart/2005/8/layout/cycle8"/>
    <dgm:cxn modelId="{2DC54A72-377F-49EC-B78A-90719CC67D6E}" type="presParOf" srcId="{A94F4E8A-7F83-1149-A8B0-E966D26E0F2F}" destId="{82D35692-DA22-9F48-8947-C237010BC07E}" srcOrd="7" destOrd="0" presId="urn:microsoft.com/office/officeart/2005/8/layout/cycle8"/>
    <dgm:cxn modelId="{AA2A510C-12E8-4F30-8D45-5427301C691A}" type="presParOf" srcId="{A94F4E8A-7F83-1149-A8B0-E966D26E0F2F}" destId="{9D6445CA-487D-124E-AC0C-31393CCC7AA9}" srcOrd="8" destOrd="0" presId="urn:microsoft.com/office/officeart/2005/8/layout/cycle8"/>
    <dgm:cxn modelId="{D5409E4B-9DD3-4407-95F0-77B2AEB79817}" type="presParOf" srcId="{A94F4E8A-7F83-1149-A8B0-E966D26E0F2F}" destId="{6785073A-946B-7C41-9A41-2847CE5AF8C5}" srcOrd="9" destOrd="0" presId="urn:microsoft.com/office/officeart/2005/8/layout/cycle8"/>
    <dgm:cxn modelId="{C009D6F9-C5D7-49CF-A89C-29AA57919415}" type="presParOf" srcId="{A94F4E8A-7F83-1149-A8B0-E966D26E0F2F}" destId="{379FDE08-4024-7443-A2B1-9DCE83BB159C}" srcOrd="10" destOrd="0" presId="urn:microsoft.com/office/officeart/2005/8/layout/cycle8"/>
    <dgm:cxn modelId="{2F94F076-A9A4-4723-B3C4-D7914A5B78B8}" type="presParOf" srcId="{A94F4E8A-7F83-1149-A8B0-E966D26E0F2F}" destId="{ED8C387D-EA70-C342-8F1E-DD1BE8683054}" srcOrd="11" destOrd="0" presId="urn:microsoft.com/office/officeart/2005/8/layout/cycle8"/>
    <dgm:cxn modelId="{0C3FC850-8566-46C0-BF28-6D54B9DEF0C6}" type="presParOf" srcId="{A94F4E8A-7F83-1149-A8B0-E966D26E0F2F}" destId="{C8AAB857-BCFD-7B40-81AB-87F99A99B0F4}" srcOrd="12" destOrd="0" presId="urn:microsoft.com/office/officeart/2005/8/layout/cycle8"/>
    <dgm:cxn modelId="{80F2F95E-31B2-4C1A-BD17-C06EF1D5CE1C}" type="presParOf" srcId="{A94F4E8A-7F83-1149-A8B0-E966D26E0F2F}" destId="{4CDFE81C-0E13-7D4E-BBF8-E7ED511EB1C1}" srcOrd="13" destOrd="0" presId="urn:microsoft.com/office/officeart/2005/8/layout/cycle8"/>
    <dgm:cxn modelId="{55466CBA-70CB-437B-8026-BF755A361450}" type="presParOf" srcId="{A94F4E8A-7F83-1149-A8B0-E966D26E0F2F}" destId="{5D6939E9-677F-A045-A452-4A81C930A0D1}"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3313853" y="8953500"/>
            <a:ext cx="36099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14F65B6-1DED-4BB3-85B7-01A8FEA87DE0}" type="slidenum">
              <a:rPr lang="en-US" sz="800" smtClean="0">
                <a:latin typeface="Verdana"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800" dirty="0" smtClean="0">
              <a:latin typeface="Verdana" pitchFamily="34" charset="0"/>
              <a:cs typeface="Arial" pitchFamily="34" charset="0"/>
            </a:endParaRPr>
          </a:p>
        </p:txBody>
      </p:sp>
      <p:sp>
        <p:nvSpPr>
          <p:cNvPr id="6" name="TextBox 5"/>
          <p:cNvSpPr txBox="1"/>
          <p:nvPr/>
        </p:nvSpPr>
        <p:spPr>
          <a:xfrm>
            <a:off x="298450" y="174625"/>
            <a:ext cx="6337300" cy="369332"/>
          </a:xfrm>
          <a:prstGeom prst="rect">
            <a:avLst/>
          </a:prstGeom>
          <a:noFill/>
        </p:spPr>
        <p:txBody>
          <a:bodyPr wrap="square" lIns="0" tIns="0" rIns="182880" bIns="0" rtlCol="0">
            <a:spAutoFit/>
          </a:bodyPr>
          <a:lstStyle/>
          <a:p>
            <a:pPr algn="ctr"/>
            <a:r>
              <a:rPr lang="en-US" sz="1400" b="0" dirty="0" smtClean="0">
                <a:latin typeface="Verdana" pitchFamily="34" charset="0"/>
                <a:cs typeface="Arial" pitchFamily="34" charset="0"/>
              </a:rPr>
              <a:t>TITLE</a:t>
            </a:r>
          </a:p>
          <a:p>
            <a:pPr algn="ctr"/>
            <a:r>
              <a:rPr lang="en-US" sz="1000" i="0" dirty="0" smtClean="0">
                <a:latin typeface="Verdana" pitchFamily="34" charset="0"/>
                <a:cs typeface="Arial" pitchFamily="34" charset="0"/>
              </a:rPr>
              <a:t>Month Year</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95500" y="692150"/>
            <a:ext cx="2800350" cy="2100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8450" y="2997200"/>
            <a:ext cx="6337300" cy="584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3313853" y="8953500"/>
            <a:ext cx="36099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14F65B6-1DED-4BB3-85B7-01A8FEA87DE0}" type="slidenum">
              <a:rPr lang="en-US" sz="800" smtClean="0">
                <a:latin typeface="Verdana"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800" dirty="0" smtClean="0">
              <a:latin typeface="Verdana" pitchFamily="34" charset="0"/>
              <a:cs typeface="Arial" pitchFamily="34" charset="0"/>
            </a:endParaRPr>
          </a:p>
        </p:txBody>
      </p:sp>
      <p:sp>
        <p:nvSpPr>
          <p:cNvPr id="7" name="TextBox 6"/>
          <p:cNvSpPr txBox="1"/>
          <p:nvPr/>
        </p:nvSpPr>
        <p:spPr>
          <a:xfrm>
            <a:off x="298450" y="174625"/>
            <a:ext cx="6337300" cy="369332"/>
          </a:xfrm>
          <a:prstGeom prst="rect">
            <a:avLst/>
          </a:prstGeom>
          <a:noFill/>
        </p:spPr>
        <p:txBody>
          <a:bodyPr wrap="square" lIns="0" tIns="0" rIns="0" bIns="0" rtlCol="0">
            <a:spAutoFit/>
          </a:bodyPr>
          <a:lstStyle/>
          <a:p>
            <a:pPr algn="ctr"/>
            <a:r>
              <a:rPr lang="en-US" sz="1400" b="0" dirty="0" smtClean="0">
                <a:latin typeface="Verdana" pitchFamily="34" charset="0"/>
                <a:cs typeface="Arial" pitchFamily="34" charset="0"/>
              </a:rPr>
              <a:t>TITLE</a:t>
            </a:r>
          </a:p>
          <a:p>
            <a:pPr algn="ctr"/>
            <a:r>
              <a:rPr lang="en-US" sz="1000" i="0" dirty="0" smtClean="0">
                <a:latin typeface="Verdana" pitchFamily="34" charset="0"/>
                <a:cs typeface="Arial" pitchFamily="34" charset="0"/>
              </a:rPr>
              <a:t>Month Year</a:t>
            </a:r>
          </a:p>
        </p:txBody>
      </p:sp>
    </p:spTree>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buFont typeface="Arial" pitchFamily="34" charset="0"/>
      <a:buNone/>
      <a:defRPr sz="1100" kern="1200">
        <a:solidFill>
          <a:schemeClr val="tx1"/>
        </a:solidFill>
        <a:latin typeface="Verdana" pitchFamily="34" charset="0"/>
        <a:ea typeface="+mn-ea"/>
        <a:cs typeface="Arial" pitchFamily="34" charset="0"/>
      </a:defRPr>
    </a:lvl1pPr>
    <a:lvl2pPr marL="400050" indent="-174625" algn="l" defTabSz="914400" rtl="0" eaLnBrk="1" latinLnBrk="0" hangingPunct="1">
      <a:spcBef>
        <a:spcPts val="600"/>
      </a:spcBef>
      <a:buFont typeface="Wingdings" pitchFamily="2" charset="2"/>
      <a:buChar char=""/>
      <a:defRPr sz="1100" kern="1200">
        <a:solidFill>
          <a:schemeClr val="tx1"/>
        </a:solidFill>
        <a:latin typeface="Verdana" pitchFamily="34" charset="0"/>
        <a:ea typeface="+mn-ea"/>
        <a:cs typeface="Arial" pitchFamily="34" charset="0"/>
      </a:defRPr>
    </a:lvl2pPr>
    <a:lvl3pPr marL="576263" indent="-176213"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3pPr>
    <a:lvl4pPr marL="801688" indent="-174625"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4pPr>
    <a:lvl5pPr marL="1027113" indent="-225425"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692150"/>
            <a:ext cx="2800350" cy="2100263"/>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type="body" idx="1"/>
          </p:nvPr>
        </p:nvSpPr>
        <p:spPr/>
        <p:txBody>
          <a:bodyPr>
            <a:normAutofit/>
          </a:bodyPr>
          <a:lstStyle/>
          <a:p>
            <a:r>
              <a:rPr lang="en-US" dirty="0" smtClean="0"/>
              <a:t>One of the unique characteristics of the VPLEX architecture is its distributed cache coherency. Managing multiple disparate cache devices is nothing new and has been around for a while. However, what is unique is VPLEX’s implementation of distributed cache coherence.</a:t>
            </a:r>
          </a:p>
          <a:p>
            <a:r>
              <a:rPr lang="en-US" dirty="0" smtClean="0"/>
              <a:t>The VPLEX environment is very dynamic and uses a hierarchy to keep track of where I/O goes. </a:t>
            </a:r>
          </a:p>
          <a:p>
            <a:r>
              <a:rPr lang="en-US" b="1" i="1" u="sng" dirty="0" smtClean="0">
                <a:solidFill>
                  <a:srgbClr val="0000FF"/>
                </a:solidFill>
              </a:rPr>
              <a:t>Note to Presenter: </a:t>
            </a:r>
            <a:r>
              <a:rPr lang="en-US" i="1" dirty="0" smtClean="0">
                <a:solidFill>
                  <a:srgbClr val="0000FF"/>
                </a:solidFill>
              </a:rPr>
              <a:t>Click now in Slide Show mode for animation.</a:t>
            </a:r>
          </a:p>
          <a:p>
            <a:r>
              <a:rPr lang="en-US" dirty="0" smtClean="0"/>
              <a:t>An I/O request can come in from anywhere, and it will be serviced by any available engine in the VPLEX cluster. VPLEX abstract the ownership model into a high-level directory that’s updated for every I/O and shared across all engines. The directory uses a small amount of metadata and tells all other engines in the cluster, in 4k blocks, which block of data is owned by which engine and at what time. The communication that actually occurs is much less than the 4k blocks that are actually being updated. </a:t>
            </a:r>
          </a:p>
          <a:p>
            <a:r>
              <a:rPr lang="en-US" b="1" i="1" u="sng" dirty="0" smtClean="0">
                <a:solidFill>
                  <a:srgbClr val="0000FF"/>
                </a:solidFill>
              </a:rPr>
              <a:t>Note to Presenter: </a:t>
            </a:r>
            <a:r>
              <a:rPr lang="en-US" i="1" dirty="0" smtClean="0">
                <a:solidFill>
                  <a:srgbClr val="0000FF"/>
                </a:solidFill>
              </a:rPr>
              <a:t>Click now in Slide Show mode for animation.</a:t>
            </a:r>
          </a:p>
          <a:p>
            <a:r>
              <a:rPr lang="en-US" dirty="0" smtClean="0"/>
              <a:t>If a read request comes in, VPLEX automatically checks the directory for an owner. Once the owner is located,</a:t>
            </a:r>
            <a:r>
              <a:rPr lang="en-US" dirty="0" smtClean="0">
                <a:latin typeface="MetaBoldLF-Roman" pitchFamily="34" charset="0"/>
              </a:rPr>
              <a:t> </a:t>
            </a:r>
            <a:r>
              <a:rPr lang="en-US" dirty="0" smtClean="0"/>
              <a:t>the read request goes directly to that engine.</a:t>
            </a:r>
          </a:p>
          <a:p>
            <a:r>
              <a:rPr lang="en-US" b="1" i="1" u="sng" dirty="0" smtClean="0">
                <a:solidFill>
                  <a:srgbClr val="0000FF"/>
                </a:solidFill>
              </a:rPr>
              <a:t>Note to Presenter: </a:t>
            </a:r>
            <a:r>
              <a:rPr lang="en-US" i="1" dirty="0" smtClean="0">
                <a:solidFill>
                  <a:srgbClr val="0000FF"/>
                </a:solidFill>
              </a:rPr>
              <a:t>Click now in Slide Show mode for animation.</a:t>
            </a:r>
            <a:endParaRPr lang="en-US" b="1" dirty="0" smtClean="0">
              <a:solidFill>
                <a:srgbClr val="FF0000"/>
              </a:solidFill>
            </a:endParaRPr>
          </a:p>
          <a:p>
            <a:r>
              <a:rPr lang="en-US" dirty="0" smtClean="0"/>
              <a:t>Once a write is done and the table is modified, if another read request comes in from another engine, it checks the table and then can pull the read directly from that engine’s cache—if it’s still in cache, there is no need to go to the disk to satisfy the read. This model also enables VPLEX to stretch the cluster, as we can distribute this directory between clusters and therefore between sites. Overall, VPLEX has minimal overhead, is very efficient, and enables communications to occur simply over distance.</a:t>
            </a:r>
            <a:endParaRPr lang="en-US" dirty="0"/>
          </a:p>
        </p:txBody>
      </p:sp>
      <p:sp>
        <p:nvSpPr>
          <p:cNvPr id="6" name="Slide Image Placeholder 5"/>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0"/>
          <p:cNvSpPr>
            <a:spLocks noGrp="1" noChangeArrowheads="1"/>
          </p:cNvSpPr>
          <p:nvPr>
            <p:ph type="sldNum" sz="quarter" idx="5"/>
          </p:nvPr>
        </p:nvSpPr>
        <p:spPr>
          <a:xfrm>
            <a:off x="3927775" y="8757590"/>
            <a:ext cx="3004820" cy="46101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2309" tIns="46154" rIns="92309" bIns="46154"/>
          <a:lstStyle>
            <a:lvl1pPr defTabSz="415069" eaLnBrk="0" hangingPunct="0">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cs typeface="ＭＳ Ｐゴシック" charset="0"/>
              </a:defRPr>
            </a:lvl1pPr>
            <a:lvl2pPr marL="750008" indent="-288465" defTabSz="415069" eaLnBrk="0" hangingPunct="0">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defRPr>
            </a:lvl2pPr>
            <a:lvl3pPr marL="1153859" indent="-230772" defTabSz="415069" eaLnBrk="0" hangingPunct="0">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defRPr>
            </a:lvl3pPr>
            <a:lvl4pPr marL="1615402" indent="-230772" defTabSz="415069" eaLnBrk="0" hangingPunct="0">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defRPr>
            </a:lvl4pPr>
            <a:lvl5pPr marL="2076945" indent="-230772" defTabSz="415069" eaLnBrk="0" hangingPunct="0">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defRPr>
            </a:lvl5pPr>
            <a:lvl6pPr marL="2538489" indent="-230772" defTabSz="415069" eaLnBrk="0" fontAlgn="base" hangingPunct="0">
              <a:spcBef>
                <a:spcPct val="0"/>
              </a:spcBef>
              <a:spcAft>
                <a:spcPct val="0"/>
              </a:spcAft>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defRPr>
            </a:lvl6pPr>
            <a:lvl7pPr marL="3000032" indent="-230772" defTabSz="415069" eaLnBrk="0" fontAlgn="base" hangingPunct="0">
              <a:spcBef>
                <a:spcPct val="0"/>
              </a:spcBef>
              <a:spcAft>
                <a:spcPct val="0"/>
              </a:spcAft>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defRPr>
            </a:lvl7pPr>
            <a:lvl8pPr marL="3461576" indent="-230772" defTabSz="415069" eaLnBrk="0" fontAlgn="base" hangingPunct="0">
              <a:spcBef>
                <a:spcPct val="0"/>
              </a:spcBef>
              <a:spcAft>
                <a:spcPct val="0"/>
              </a:spcAft>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defRPr>
            </a:lvl8pPr>
            <a:lvl9pPr marL="3923119" indent="-230772" defTabSz="415069" eaLnBrk="0" fontAlgn="base" hangingPunct="0">
              <a:spcBef>
                <a:spcPct val="0"/>
              </a:spcBef>
              <a:spcAft>
                <a:spcPct val="0"/>
              </a:spcAft>
              <a:tabLst>
                <a:tab pos="0" algn="l"/>
                <a:tab pos="416671" algn="l"/>
                <a:tab pos="834945" algn="l"/>
                <a:tab pos="1253219" algn="l"/>
                <a:tab pos="1671493" algn="l"/>
                <a:tab pos="2089766" algn="l"/>
                <a:tab pos="2508040" algn="l"/>
                <a:tab pos="2926313" algn="l"/>
                <a:tab pos="3344588" algn="l"/>
                <a:tab pos="3762861" algn="l"/>
                <a:tab pos="4179532" algn="l"/>
                <a:tab pos="4597806" algn="l"/>
                <a:tab pos="5016079" algn="l"/>
                <a:tab pos="5434354" algn="l"/>
                <a:tab pos="5852627" algn="l"/>
                <a:tab pos="6270901" algn="l"/>
                <a:tab pos="6689174" algn="l"/>
                <a:tab pos="7107448" algn="l"/>
                <a:tab pos="7525722" algn="l"/>
                <a:tab pos="7943996" algn="l"/>
                <a:tab pos="8360667" algn="l"/>
              </a:tabLst>
              <a:defRPr sz="2400">
                <a:solidFill>
                  <a:schemeClr val="tx1"/>
                </a:solidFill>
                <a:latin typeface="Arial" charset="0"/>
                <a:ea typeface="ＭＳ Ｐゴシック" charset="0"/>
              </a:defRPr>
            </a:lvl9pPr>
          </a:lstStyle>
          <a:p>
            <a:pPr eaLnBrk="1" hangingPunct="1">
              <a:lnSpc>
                <a:spcPct val="96000"/>
              </a:lnSpc>
              <a:buClr>
                <a:srgbClr val="000000"/>
              </a:buClr>
              <a:buSzPct val="100000"/>
              <a:buFont typeface="Times New Roman" charset="0"/>
              <a:buNone/>
            </a:pPr>
            <a:fld id="{B05B3B60-C122-8E47-BEB1-45BAE8685D32}" type="slidenum">
              <a:rPr lang="en-US" sz="1200">
                <a:solidFill>
                  <a:srgbClr val="000000"/>
                </a:solidFill>
                <a:latin typeface="Times New Roman" charset="0"/>
                <a:cs typeface="MS Gothic" charset="0"/>
              </a:rPr>
              <a:pPr eaLnBrk="1" hangingPunct="1">
                <a:lnSpc>
                  <a:spcPct val="96000"/>
                </a:lnSpc>
                <a:buClr>
                  <a:srgbClr val="000000"/>
                </a:buClr>
                <a:buSzPct val="100000"/>
                <a:buFont typeface="Times New Roman" charset="0"/>
                <a:buNone/>
              </a:pPr>
              <a:t>11</a:t>
            </a:fld>
            <a:endParaRPr lang="en-US" sz="1200">
              <a:solidFill>
                <a:srgbClr val="000000"/>
              </a:solidFill>
              <a:latin typeface="Times New Roman" charset="0"/>
              <a:cs typeface="MS Gothic" charset="0"/>
            </a:endParaRPr>
          </a:p>
        </p:txBody>
      </p:sp>
      <p:sp>
        <p:nvSpPr>
          <p:cNvPr id="140291" name="Text Box 1"/>
          <p:cNvSpPr txBox="1">
            <a:spLocks noChangeArrowheads="1"/>
          </p:cNvSpPr>
          <p:nvPr/>
        </p:nvSpPr>
        <p:spPr bwMode="auto">
          <a:xfrm>
            <a:off x="1155700" y="689915"/>
            <a:ext cx="4622800" cy="3457575"/>
          </a:xfrm>
          <a:prstGeom prst="rect">
            <a:avLst/>
          </a:prstGeom>
          <a:solidFill>
            <a:srgbClr val="FFFFFF"/>
          </a:solidFill>
          <a:ln w="9360">
            <a:solidFill>
              <a:srgbClr val="000000"/>
            </a:solidFill>
            <a:miter lim="800000"/>
            <a:headEnd/>
            <a:tailEnd/>
          </a:ln>
        </p:spPr>
        <p:txBody>
          <a:bodyPr wrap="none" lIns="83622" tIns="41811" rIns="83622" bIns="41811"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a:lnSpc>
                <a:spcPct val="96000"/>
              </a:lnSpc>
              <a:buClr>
                <a:srgbClr val="000000"/>
              </a:buClr>
              <a:buSzPct val="100000"/>
              <a:buFont typeface="Times New Roman" charset="0"/>
              <a:buNone/>
            </a:pPr>
            <a:endParaRPr lang="en-US" sz="1800">
              <a:solidFill>
                <a:schemeClr val="bg1"/>
              </a:solidFill>
              <a:cs typeface="MS Gothic" charset="0"/>
            </a:endParaRPr>
          </a:p>
        </p:txBody>
      </p:sp>
      <p:sp>
        <p:nvSpPr>
          <p:cNvPr id="140292" name="Rectangle 2"/>
          <p:cNvSpPr>
            <a:spLocks noGrp="1" noChangeArrowheads="1"/>
          </p:cNvSpPr>
          <p:nvPr>
            <p:ph type="body"/>
          </p:nvPr>
        </p:nvSpPr>
        <p:spPr>
          <a:xfrm>
            <a:off x="648476" y="4656522"/>
            <a:ext cx="6285724" cy="456367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r>
              <a:rPr lang="en-US" dirty="0" smtClean="0">
                <a:latin typeface="Times New Roman" charset="0"/>
              </a:rPr>
              <a:t>If customers want to go beyond the walls of a single data center,</a:t>
            </a:r>
          </a:p>
          <a:p>
            <a:endParaRPr lang="en-US" dirty="0" smtClean="0">
              <a:latin typeface="Times New Roman" charset="0"/>
            </a:endParaRPr>
          </a:p>
          <a:p>
            <a:r>
              <a:rPr lang="en-US" dirty="0" smtClean="0">
                <a:latin typeface="Times New Roman" charset="0"/>
              </a:rPr>
              <a:t>EMC VPLEX allows them to use VMware </a:t>
            </a:r>
            <a:r>
              <a:rPr lang="en-US" dirty="0" err="1" smtClean="0">
                <a:latin typeface="Times New Roman" charset="0"/>
              </a:rPr>
              <a:t>vMotion</a:t>
            </a:r>
            <a:r>
              <a:rPr lang="en-US" dirty="0" smtClean="0">
                <a:latin typeface="Times New Roman" charset="0"/>
              </a:rPr>
              <a:t> over distance, allowing for the migration and relocation of VMs, workloads, and data between physical sites, over distance, all non-disruptively.</a:t>
            </a:r>
          </a:p>
          <a:p>
            <a:endParaRPr lang="en-US" dirty="0" smtClean="0">
              <a:latin typeface="Times New Roman" charset="0"/>
            </a:endParaRPr>
          </a:p>
          <a:p>
            <a:r>
              <a:rPr lang="en-US" dirty="0" smtClean="0">
                <a:latin typeface="Times New Roman" charset="0"/>
              </a:rPr>
              <a:t>Today, with VPLEX Metro, this capability is limited to data centers within synchronous replication distance of each other. EMC has announced that we will release the VPLEX GEO product in 2011, allowing this non-disruptive </a:t>
            </a:r>
            <a:r>
              <a:rPr lang="en-US" dirty="0" err="1" smtClean="0">
                <a:latin typeface="Times New Roman" charset="0"/>
              </a:rPr>
              <a:t>vMotion</a:t>
            </a:r>
            <a:r>
              <a:rPr lang="en-US" dirty="0" smtClean="0">
                <a:latin typeface="Times New Roman" charset="0"/>
              </a:rPr>
              <a:t> (and Storage </a:t>
            </a:r>
            <a:r>
              <a:rPr lang="en-US" dirty="0" err="1" smtClean="0">
                <a:latin typeface="Times New Roman" charset="0"/>
              </a:rPr>
              <a:t>vMotion</a:t>
            </a:r>
            <a:r>
              <a:rPr lang="en-US" dirty="0" smtClean="0">
                <a:latin typeface="Times New Roman" charset="0"/>
              </a:rPr>
              <a:t>) to occur over any distance.</a:t>
            </a:r>
          </a:p>
          <a:p>
            <a:endParaRPr lang="en-US" dirty="0" smtClean="0">
              <a:latin typeface="Times New Roman" charset="0"/>
            </a:endParaRPr>
          </a:p>
          <a:p>
            <a:r>
              <a:rPr lang="en-US" dirty="0" smtClean="0">
                <a:latin typeface="Times New Roman" charset="0"/>
              </a:rPr>
              <a:t>Live Migration of VMs, Applications, and Data from data center to data center over </a:t>
            </a:r>
            <a:r>
              <a:rPr lang="en-US" dirty="0" err="1" smtClean="0">
                <a:latin typeface="Times New Roman" charset="0"/>
              </a:rPr>
              <a:t>synchrounous</a:t>
            </a:r>
            <a:r>
              <a:rPr lang="en-US" dirty="0" smtClean="0">
                <a:latin typeface="Times New Roman" charset="0"/>
              </a:rPr>
              <a:t> distance</a:t>
            </a:r>
            <a:r>
              <a:rPr lang="en-US" baseline="0" dirty="0" smtClean="0">
                <a:latin typeface="Times New Roman" charset="0"/>
              </a:rPr>
              <a:t> (about 60 Miles or 100KM). All while using Active/Active, heterogeneous storage.</a:t>
            </a:r>
            <a:endParaRPr lang="en-US" dirty="0" smtClean="0">
              <a:latin typeface="Times New Roman" charset="0"/>
            </a:endParaRPr>
          </a:p>
          <a:p>
            <a:r>
              <a:rPr lang="en-US" dirty="0" smtClean="0">
                <a:latin typeface="Times New Roman" charset="0"/>
              </a:rPr>
              <a:t/>
            </a:r>
            <a:br>
              <a:rPr lang="en-US" dirty="0" smtClean="0">
                <a:latin typeface="Times New Roman" charset="0"/>
              </a:rPr>
            </a:br>
            <a:r>
              <a:rPr lang="en-US" dirty="0" smtClean="0">
                <a:latin typeface="Times New Roman" charset="0"/>
              </a:rPr>
              <a:t>Need to be able to extend the Layer 2 network, and have Fiber Channel connectivity between data</a:t>
            </a:r>
            <a:r>
              <a:rPr lang="en-US" baseline="0" dirty="0" smtClean="0">
                <a:latin typeface="Times New Roman" charset="0"/>
              </a:rPr>
              <a:t> centers.</a:t>
            </a:r>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cs typeface="Arial" charset="0"/>
              </a:rPr>
              <a:t>Cisco Overlay Transport Virtualization (OTV) significantly simplifies extending Layer 2 applications across distributed data centers. You can now deploy Data Center Interconnect (DCI) between sites without changing or reconfiguring your existing network design. With OTV you can deploy virtual computing resources and clusters across geographically distributed data centers, delivering transparent workload mobility, business resiliency, and superior computing resource efficiencies.</a:t>
            </a:r>
          </a:p>
          <a:p>
            <a:r>
              <a:rPr lang="en-US" dirty="0" smtClean="0">
                <a:cs typeface="Arial" charset="0"/>
              </a:rPr>
              <a:t>Key OTV features include:</a:t>
            </a:r>
          </a:p>
          <a:p>
            <a:pPr lvl="1"/>
            <a:r>
              <a:rPr lang="en-US" b="1" dirty="0" smtClean="0">
                <a:cs typeface="Arial" charset="0"/>
              </a:rPr>
              <a:t>Extends Layer 2 LANs over any network</a:t>
            </a:r>
            <a:r>
              <a:rPr lang="en-US" dirty="0" smtClean="0">
                <a:cs typeface="Arial" charset="0"/>
              </a:rPr>
              <a:t>: Uses IP-encapsulated MAC routing, works over any network that supports IP, designed to scale across multiple data centers</a:t>
            </a:r>
          </a:p>
          <a:p>
            <a:pPr lvl="1"/>
            <a:r>
              <a:rPr lang="en-US" b="1" dirty="0" smtClean="0">
                <a:cs typeface="Arial" charset="0"/>
              </a:rPr>
              <a:t>Simplifies configuration and operation</a:t>
            </a:r>
            <a:r>
              <a:rPr lang="en-US" dirty="0" smtClean="0">
                <a:cs typeface="Arial" charset="0"/>
              </a:rPr>
              <a:t>: Enables seamless deployment over existing network without redesign, requires minimal configuration commands (as few as four), provides single-touch site configuration for adding new data centers</a:t>
            </a:r>
          </a:p>
          <a:p>
            <a:pPr lvl="1"/>
            <a:r>
              <a:rPr lang="en-US" b="1" dirty="0" smtClean="0">
                <a:cs typeface="Arial" charset="0"/>
              </a:rPr>
              <a:t>Increases resiliency</a:t>
            </a:r>
            <a:r>
              <a:rPr lang="en-US" dirty="0" smtClean="0">
                <a:cs typeface="Arial" charset="0"/>
              </a:rPr>
              <a:t>: Preserves existing Layer 3 failure boundaries, provides automated </a:t>
            </a:r>
            <a:r>
              <a:rPr lang="en-US" dirty="0" err="1" smtClean="0">
                <a:cs typeface="Arial" charset="0"/>
              </a:rPr>
              <a:t>multihoming</a:t>
            </a:r>
            <a:r>
              <a:rPr lang="en-US" dirty="0" smtClean="0">
                <a:cs typeface="Arial" charset="0"/>
              </a:rPr>
              <a:t>, and includes built-in loop prevention</a:t>
            </a:r>
          </a:p>
          <a:p>
            <a:pPr lvl="1"/>
            <a:r>
              <a:rPr lang="en-US" b="1" dirty="0" smtClean="0">
                <a:cs typeface="Arial" charset="0"/>
              </a:rPr>
              <a:t>Maximizes available bandwidth</a:t>
            </a:r>
            <a:r>
              <a:rPr lang="en-US" dirty="0" smtClean="0">
                <a:cs typeface="Arial" charset="0"/>
              </a:rPr>
              <a:t>: Uses equal-cost </a:t>
            </a:r>
            <a:r>
              <a:rPr lang="en-US" dirty="0" err="1" smtClean="0">
                <a:cs typeface="Arial" charset="0"/>
              </a:rPr>
              <a:t>multipathing</a:t>
            </a:r>
            <a:r>
              <a:rPr lang="en-US" dirty="0" smtClean="0">
                <a:cs typeface="Arial" charset="0"/>
              </a:rPr>
              <a:t> and optimal multicast replication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cs typeface="Arial" charset="0"/>
              </a:rPr>
              <a:t>The host cross-cluster connect configuration is a deployment where the host is connected to both clusters in a VPLEX Metro. This configuration provides the unique capability for applications to ride through any storage failure, including disaster-level scenarios affecting entire racks of storage equipment simultaneously. </a:t>
            </a:r>
          </a:p>
          <a:p>
            <a:r>
              <a:rPr lang="en-US" b="1" i="1" u="sng" dirty="0" smtClean="0">
                <a:cs typeface="Arial" charset="0"/>
              </a:rPr>
              <a:t>Note to</a:t>
            </a:r>
            <a:r>
              <a:rPr lang="en-US" b="1" i="1" u="sng" baseline="0" dirty="0" smtClean="0">
                <a:cs typeface="Arial" charset="0"/>
              </a:rPr>
              <a:t> Presenter</a:t>
            </a:r>
            <a:r>
              <a:rPr lang="en-US" b="1" i="1" u="none" dirty="0" smtClean="0">
                <a:cs typeface="Arial" charset="0"/>
              </a:rPr>
              <a:t>: </a:t>
            </a:r>
            <a:r>
              <a:rPr lang="en-US" i="1" u="none" dirty="0" smtClean="0">
                <a:cs typeface="Arial" charset="0"/>
              </a:rPr>
              <a:t>In </a:t>
            </a:r>
            <a:r>
              <a:rPr lang="en-US" i="1" dirty="0" smtClean="0">
                <a:cs typeface="Arial" charset="0"/>
              </a:rPr>
              <a:t>order to implement the cross-connect capability, the round-trip latency cannot exceed 1 ms and is only supported with VMware ESX servers. Over time, additional host types will be supported. </a:t>
            </a:r>
          </a:p>
          <a:p>
            <a:endParaRPr lang="en-US" dirty="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100000"/>
              </a:spcBef>
            </a:pPr>
            <a:r>
              <a:rPr lang="en-US" dirty="0" smtClean="0">
                <a:cs typeface="Arial" charset="0"/>
              </a:rPr>
              <a:t>For two data centers that are located at asynchronous distances, there are also several advantages of implementing Virtualization along with VPLEX.  By leveraging VPLEX Geo along with VMware, migration is possible through the suspension of the VM.  A suspended VM enables guaranteed continuous access to the data – no stop / re-start is required. Additionally, the migration of a VM in suspended form consumes less time than the migration of that same VM while being alive (a consequence of the fact that the memory of a suspended VM is not changing). This is an ideal solution for VMware users with separation distances beyond traditional synchronous distances.</a:t>
            </a:r>
          </a:p>
          <a:p>
            <a:pPr defTabSz="912813" eaLnBrk="1" hangingPunct="1"/>
            <a:r>
              <a:rPr lang="en-US" dirty="0" smtClean="0">
                <a:cs typeface="Arial" charset="0"/>
              </a:rPr>
              <a:t>The disadvantages of this form of migration is that the VM is offline during the (shorter) migration.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normAutofit/>
          </a:bodyPr>
          <a:lstStyle/>
          <a:p>
            <a:r>
              <a:rPr lang="en-US" dirty="0" smtClean="0"/>
              <a:t>In combination with vMotion, VPLEX moves applications 17x faster than with vMotion alone.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VPLEX Local is designed for use in a single data center, while VPLEX Metro allows you to connect two VPLEX clusters together within synchronous distances and move or share data between them.</a:t>
            </a:r>
          </a:p>
          <a:p>
            <a:r>
              <a:rPr lang="en-US" dirty="0" smtClean="0"/>
              <a:t>A common use case for VPLEX Local includes nondisruptive data mobility between EMC and non-EMC platforms. It allows users to implement VPLEX Local to federate storage arrays and simplify and speed data movement between them. VPLEX Local also provides a way to increase high availability and local storage resiliency for arrays in a single site. VPLEX allows storage to be mirrored across mixed platforms without requiring host resources. Leveraging this capability can increase protection and high availability for critical applications while leveraging a user’s existing storage resources. VPLEX Local can also be used to simplify management of multi-array storage environments, with tools to provision and allocate virtualized storage devices to standardized LUN presentation and management.</a:t>
            </a:r>
          </a:p>
          <a:p>
            <a:r>
              <a:rPr lang="en-US" dirty="0" smtClean="0"/>
              <a:t>VPLEX Metro allows users to move applications over distance and, in combination with server virtualization, enables users to transparently move and relocate virtual machines and their corresponding applications and data over distance. This unique capability allows users to relocate, share, and balance infrastructure resources between data centers. VPLEX Metro also delivers increased high availability and resiliency by allowing users to mirror volumes within and across locations. This provides non-stop application availability in the event of a component failure. VPLEX Metro also allows data to be distributed, shared, and collaborated on across sites. A single copy of data can be accessed by multiple users across two</a:t>
            </a:r>
            <a:r>
              <a:rPr lang="en-US" b="1" dirty="0" smtClean="0">
                <a:solidFill>
                  <a:srgbClr val="FF0000"/>
                </a:solidFill>
              </a:rPr>
              <a:t> </a:t>
            </a:r>
            <a:r>
              <a:rPr lang="en-US" dirty="0" smtClean="0"/>
              <a:t>locations. This allows instant access to information in real time, and eliminates the operational overhead and time required to copy and distribute data across locations. </a:t>
            </a:r>
          </a:p>
          <a:p>
            <a:r>
              <a:rPr lang="en-US" dirty="0" smtClean="0"/>
              <a:t>Finally, VPLEX is now able to offer customer support over asynchronous distances with VPLEX Geo. With VPLEX Geo, you can take advantage of AccessAnywhere capabilities between two sites, even if those sites are more than 100 km apart. As we have discussed, VPLEX Geo brings new innovations to the VPLEX family with all of its capabilities, including application and data mobility, high availability, and distributed data collaboration over extended distances.</a:t>
            </a:r>
          </a:p>
          <a:p>
            <a:r>
              <a:rPr lang="en-US" dirty="0" smtClean="0"/>
              <a:t>In June 2011, EMC will also release new VPLEX system hardware—VS2. VS1 will be available until the end of 2011. We will cover the new hardware features later in the presentation.</a:t>
            </a:r>
          </a:p>
          <a:p>
            <a:endParaRPr lang="en-US" dirty="0" smtClean="0"/>
          </a:p>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area that</a:t>
            </a:r>
            <a:r>
              <a:rPr lang="en-US" baseline="0" dirty="0" smtClean="0"/>
              <a:t> VMware had opened up for integration is the </a:t>
            </a:r>
            <a:r>
              <a:rPr lang="en-US" baseline="0" dirty="0" err="1" smtClean="0"/>
              <a:t>vStorage</a:t>
            </a:r>
            <a:r>
              <a:rPr lang="en-US" baseline="0" dirty="0" smtClean="0"/>
              <a:t> API for Site Recovery Manager. This was a huge development, as the lack of an easy integrated disaster recovery solution was a barrier for many organizations’ adoption of VMware for their production environments.</a:t>
            </a:r>
          </a:p>
          <a:p>
            <a:endParaRPr lang="en-US" dirty="0" smtClean="0"/>
          </a:p>
          <a:p>
            <a:r>
              <a:rPr lang="en-US" dirty="0" smtClean="0"/>
              <a:t>Site</a:t>
            </a:r>
            <a:r>
              <a:rPr lang="en-US" baseline="0" dirty="0" smtClean="0"/>
              <a:t> Recovery Manager coordinates with vendor-developed Storage Replication Adapters. These Adapters allow for automated set-up and testing of disaster recovery, as well as the automated clean failover from the production site to the recovery site.</a:t>
            </a:r>
          </a:p>
          <a:p>
            <a:endParaRPr lang="en-US" baseline="0" dirty="0" smtClean="0"/>
          </a:p>
          <a:p>
            <a:r>
              <a:rPr lang="en-US" baseline="0" dirty="0" smtClean="0"/>
              <a:t>The one feature that today’s Site Recovery Manager is lacking is failback. After the disaster is over, failback to the production site is a manual process.</a:t>
            </a:r>
          </a:p>
          <a:p>
            <a:endParaRPr lang="en-US" dirty="0" smtClean="0"/>
          </a:p>
          <a:p>
            <a:r>
              <a:rPr lang="en-US" dirty="0" smtClean="0"/>
              <a:t>Today, EMC is the only vendor providing an easy mechanism for automating the failback process – all managed</a:t>
            </a:r>
            <a:r>
              <a:rPr lang="en-US" baseline="0" dirty="0" smtClean="0"/>
              <a:t> from our Virtual Storage Integrator </a:t>
            </a:r>
            <a:r>
              <a:rPr lang="en-US" baseline="0" dirty="0" err="1" smtClean="0"/>
              <a:t>vCenter</a:t>
            </a:r>
            <a:r>
              <a:rPr lang="en-US" baseline="0" dirty="0" smtClean="0"/>
              <a:t> plug-in.</a:t>
            </a:r>
            <a:endParaRPr lang="en-US" dirty="0"/>
          </a:p>
        </p:txBody>
      </p:sp>
    </p:spTree>
    <p:extLst>
      <p:ext uri="{BB962C8B-B14F-4D97-AF65-F5344CB8AC3E}">
        <p14:creationId xmlns="" xmlns:p14="http://schemas.microsoft.com/office/powerpoint/2010/main" val="298910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9"/>
          <p:cNvSpPr>
            <a:spLocks noGrp="1" noChangeArrowheads="1"/>
          </p:cNvSpPr>
          <p:nvPr>
            <p:ph type="body" idx="1"/>
          </p:nvPr>
        </p:nvSpPr>
        <p:spPr>
          <a:ln/>
          <a:extLst>
            <a:ext uri="{909E8E84-426E-40DD-AFC4-6F175D3DCCD1}"/>
            <a:ext uri="{91240B29-F687-4F45-9708-019B960494DF}"/>
          </a:extLst>
        </p:spPr>
        <p:txBody>
          <a:bodyPr>
            <a:normAutofit lnSpcReduction="10000"/>
          </a:bodyPr>
          <a:lstStyle/>
          <a:p>
            <a:pPr>
              <a:defRPr/>
            </a:pPr>
            <a:r>
              <a:rPr lang="en-US" dirty="0" smtClean="0">
                <a:ea typeface="MS PGothic" charset="-128"/>
              </a:rPr>
              <a:t>This slide describes the data flow from the application host to the production volumes, and how the RecoverPoint appliance accesses the data as part of the CDP process. </a:t>
            </a:r>
          </a:p>
          <a:p>
            <a:pPr>
              <a:defRPr/>
            </a:pPr>
            <a:r>
              <a:rPr lang="en-US" b="1" i="1" u="sng" dirty="0" smtClean="0">
                <a:solidFill>
                  <a:srgbClr val="0000FF"/>
                </a:solidFill>
                <a:ea typeface="MS PGothic" charset="-128"/>
              </a:rPr>
              <a:t>(Note to Presenter: </a:t>
            </a:r>
            <a:r>
              <a:rPr lang="en-US" i="1" dirty="0" smtClean="0">
                <a:solidFill>
                  <a:srgbClr val="0000FF"/>
                </a:solidFill>
                <a:ea typeface="MS PGothic" charset="-128"/>
              </a:rPr>
              <a:t>Click now in Slide Show mode for animation.) </a:t>
            </a:r>
            <a:r>
              <a:rPr lang="en-US" dirty="0" smtClean="0">
                <a:ea typeface="MS PGothic" charset="-128"/>
              </a:rPr>
              <a:t>An application server issues a write to a LUN that is being protected by RecoverPoint. This write is split, then sent to the RecoverPoint appliance in one of three ways:</a:t>
            </a:r>
          </a:p>
          <a:p>
            <a:pPr marL="476207" lvl="1" indent="-190483">
              <a:buClr>
                <a:schemeClr val="tx1"/>
              </a:buClr>
              <a:buFontTx/>
              <a:buAutoNum type="arabicPeriod"/>
              <a:defRPr/>
            </a:pPr>
            <a:r>
              <a:rPr lang="en-US" b="1" i="1" dirty="0" smtClean="0">
                <a:solidFill>
                  <a:srgbClr val="0000FF"/>
                </a:solidFill>
                <a:ea typeface="MS PGothic" charset="-128"/>
              </a:rPr>
              <a:t>(Click now)</a:t>
            </a:r>
            <a:r>
              <a:rPr lang="en-US" b="1" i="1" dirty="0" smtClean="0">
                <a:solidFill>
                  <a:schemeClr val="accent2"/>
                </a:solidFill>
                <a:ea typeface="MS PGothic" charset="-128"/>
              </a:rPr>
              <a:t> </a:t>
            </a:r>
            <a:r>
              <a:rPr lang="en-US" dirty="0" smtClean="0">
                <a:ea typeface="MS PGothic" charset="-128"/>
              </a:rPr>
              <a:t>The first way is through a host write splitter. This host write splitter resides in the I/O stack, residing below any file system and volume manager, and just above any multipath driver (such as EMC PowerPath). The write splitter looks at the destination for the write packet. If to a LUN that RecoverPoint protects, the write splitter will send a copy of the write packet to the RecoverPoint appliance. It does this by rewriting the target address inside the packet to redirect it to the RecoverPoint appliance’s pseudo-LUN, and reissuing the write down the stack. RecoverPoint/SE only supports a Windows-based host write splitter.</a:t>
            </a:r>
          </a:p>
          <a:p>
            <a:pPr marL="476207" lvl="1" indent="-190483">
              <a:buClr>
                <a:schemeClr val="tx1"/>
              </a:buClr>
              <a:buFontTx/>
              <a:buAutoNum type="arabicPeriod"/>
              <a:defRPr/>
            </a:pPr>
            <a:r>
              <a:rPr lang="en-US" b="1" i="1" dirty="0" smtClean="0">
                <a:solidFill>
                  <a:srgbClr val="0000FF"/>
                </a:solidFill>
                <a:ea typeface="MS PGothic" charset="-128"/>
              </a:rPr>
              <a:t>(Click now)</a:t>
            </a:r>
            <a:r>
              <a:rPr lang="en-US" b="1" i="1" dirty="0" smtClean="0">
                <a:solidFill>
                  <a:schemeClr val="accent2"/>
                </a:solidFill>
                <a:ea typeface="MS PGothic" charset="-128"/>
              </a:rPr>
              <a:t> </a:t>
            </a:r>
            <a:r>
              <a:rPr lang="en-US" dirty="0" smtClean="0">
                <a:ea typeface="MS PGothic" charset="-128"/>
              </a:rPr>
              <a:t>The second way is through an intelligent fabric switch-based write splitter, such as the Connectrix AP-7600B with the SAS APIs, or one of the Connectrix MDS-9000 series switches with the SANTap API. The switch will intercept all writes to LUNs being protected by RecoverPoint, and will send a copy of that write to the RecoverPoint appliance. This is not supported with RecoverPoint/SE. </a:t>
            </a:r>
          </a:p>
          <a:p>
            <a:pPr marL="476207" lvl="1" indent="-190483">
              <a:buClr>
                <a:schemeClr val="tx1"/>
              </a:buClr>
              <a:buFontTx/>
              <a:buAutoNum type="arabicPeriod"/>
              <a:defRPr/>
            </a:pPr>
            <a:r>
              <a:rPr lang="en-US" b="1" i="1" dirty="0" smtClean="0">
                <a:solidFill>
                  <a:srgbClr val="0000FF"/>
                </a:solidFill>
                <a:ea typeface="MS PGothic" charset="-128"/>
              </a:rPr>
              <a:t>(Click now) </a:t>
            </a:r>
            <a:r>
              <a:rPr lang="en-US" dirty="0" smtClean="0">
                <a:ea typeface="MS PGothic" charset="-128"/>
              </a:rPr>
              <a:t>The third, and most common way, is through an array-based write splitter, which is supported on VNX series arrays, CLARiiON CX3 arrays with FLARE 26 or higher patch code, and on CLARiiON CX4 arrays with FLARE 28 or higher. Using the array-based write splitter, the array intercepts all writes to LUNs being protected by RecoverPoint, and will send copies to the RecoverPoint appliance. </a:t>
            </a:r>
          </a:p>
          <a:p>
            <a:pPr>
              <a:defRPr/>
            </a:pPr>
            <a:r>
              <a:rPr lang="en-US" dirty="0" smtClean="0">
                <a:ea typeface="MS PGothic" charset="-128"/>
              </a:rPr>
              <a:t>In all cases, the original write travels though its normal path to the production LUN</a:t>
            </a:r>
            <a:r>
              <a:rPr lang="en-US" b="1" i="1" dirty="0" smtClean="0">
                <a:solidFill>
                  <a:srgbClr val="0000FF"/>
                </a:solidFill>
                <a:ea typeface="MS PGothic" charset="-128"/>
              </a:rPr>
              <a:t> (Click now).</a:t>
            </a:r>
            <a:r>
              <a:rPr lang="en-US" b="1" i="1" dirty="0" smtClean="0">
                <a:solidFill>
                  <a:schemeClr val="accent2"/>
                </a:solidFill>
                <a:ea typeface="MS PGothic" charset="-128"/>
              </a:rPr>
              <a:t> </a:t>
            </a:r>
            <a:r>
              <a:rPr lang="en-US" dirty="0" smtClean="0">
                <a:ea typeface="MS PGothic" charset="-128"/>
              </a:rPr>
              <a:t>When the copy of the write is received by the RecoverPoint appliance, it is acknowledged back (ACK). This ACK</a:t>
            </a:r>
            <a:r>
              <a:rPr lang="en-US" dirty="0" smtClean="0">
                <a:solidFill>
                  <a:srgbClr val="FF0000"/>
                </a:solidFill>
                <a:ea typeface="MS PGothic" charset="-128"/>
              </a:rPr>
              <a:t> </a:t>
            </a:r>
            <a:r>
              <a:rPr lang="en-US" dirty="0" smtClean="0">
                <a:ea typeface="MS PGothic" charset="-128"/>
              </a:rPr>
              <a:t>is received by the write splitter (either the host or fabric write splitter), and held until the ACK is received back from the production LUN. With both ACKs received, the ACK is sent back to the host, and I/O continues normally.</a:t>
            </a:r>
          </a:p>
          <a:p>
            <a:pPr>
              <a:defRPr/>
            </a:pPr>
            <a:r>
              <a:rPr lang="en-US" b="1" i="1" dirty="0" smtClean="0">
                <a:solidFill>
                  <a:srgbClr val="0000FF"/>
                </a:solidFill>
                <a:ea typeface="MS PGothic" charset="-128"/>
              </a:rPr>
              <a:t>(Click now)</a:t>
            </a:r>
            <a:r>
              <a:rPr lang="en-US" b="1" i="1" dirty="0" smtClean="0">
                <a:solidFill>
                  <a:schemeClr val="accent2"/>
                </a:solidFill>
                <a:ea typeface="MS PGothic" charset="-128"/>
              </a:rPr>
              <a:t> </a:t>
            </a:r>
            <a:r>
              <a:rPr lang="en-US" dirty="0" smtClean="0">
                <a:ea typeface="MS PGothic" charset="-128"/>
              </a:rPr>
              <a:t>Once the appliance has acknowledged the write, it will move the data into the local journal volume, along with a time stamp and any application-, event-, or user-generated bookmarks for the write</a:t>
            </a:r>
            <a:r>
              <a:rPr lang="en-US" b="1" i="1" dirty="0" smtClean="0">
                <a:solidFill>
                  <a:srgbClr val="0000FF"/>
                </a:solidFill>
                <a:ea typeface="MS PGothic" charset="-128"/>
              </a:rPr>
              <a:t> (Click now).</a:t>
            </a:r>
            <a:r>
              <a:rPr lang="en-US" b="1" i="1" dirty="0" smtClean="0">
                <a:solidFill>
                  <a:schemeClr val="accent2"/>
                </a:solidFill>
                <a:ea typeface="MS PGothic" charset="-128"/>
              </a:rPr>
              <a:t> </a:t>
            </a:r>
            <a:r>
              <a:rPr lang="en-US" dirty="0" smtClean="0">
                <a:ea typeface="MS PGothic" charset="-128"/>
              </a:rPr>
              <a:t>Once the data is safely in the journal, it is then distributed to the target replica volumes, with care taken to ensure that write order is preserved during this distribution.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Grp="1" noChangeArrowheads="1"/>
          </p:cNvSpPr>
          <p:nvPr>
            <p:ph type="body" idx="1"/>
          </p:nvPr>
        </p:nvSpPr>
        <p:spPr/>
        <p:txBody>
          <a:bodyPr>
            <a:noAutofit/>
          </a:bodyPr>
          <a:lstStyle/>
          <a:p>
            <a:pPr>
              <a:lnSpc>
                <a:spcPts val="1200"/>
              </a:lnSpc>
            </a:pPr>
            <a:r>
              <a:rPr lang="en-US" altLang="ja-JP" dirty="0" smtClean="0"/>
              <a:t>RecoverPoint is a comprehensive data protection solution that provides integrated CRR and CDP, with bi-directional synchronous and asynchronous replication and with concurrent local and remote (CLR) data protection. RecoverPoint allows users to recover applications remotely to any point in time without impact to the production application or to ongoing replication.</a:t>
            </a:r>
          </a:p>
          <a:p>
            <a:pPr>
              <a:lnSpc>
                <a:spcPts val="1200"/>
              </a:lnSpc>
            </a:pPr>
            <a:r>
              <a:rPr lang="en-US" altLang="ja-JP" dirty="0" smtClean="0"/>
              <a:t>RecoverPoint CRR complements EMC’s existing portfolio of remote replication products by adding heterogeneous replication (with bandwidth efficiencies) in synchronous or asynchronous replication environments, which lowers your multi-year total cost of ownership. RecoverPoint CDP—offered as a stand-alone solution, or combined with CRR—enables you to roll back to any point in time for effective local recovery from events such as database corruption. </a:t>
            </a:r>
          </a:p>
          <a:p>
            <a:pPr>
              <a:lnSpc>
                <a:spcPts val="1200"/>
              </a:lnSpc>
            </a:pPr>
            <a:r>
              <a:rPr lang="en-US" altLang="ja-JP" dirty="0" smtClean="0"/>
              <a:t>RecoverPoint ships with utility agents that support the Microsoft VSS and VDI</a:t>
            </a:r>
            <a:r>
              <a:rPr lang="en-US" altLang="ja-JP" dirty="0" smtClean="0">
                <a:solidFill>
                  <a:srgbClr val="FF0000"/>
                </a:solidFill>
              </a:rPr>
              <a:t> </a:t>
            </a:r>
            <a:r>
              <a:rPr lang="en-US" altLang="ja-JP" dirty="0" smtClean="0"/>
              <a:t>APIs, enabling intelligent local and remote replication for Exchange Server and SQL Server. Other applications, such as Oracle, can be replicated using scripting to the RecoverPoint command-line interface.</a:t>
            </a:r>
          </a:p>
          <a:p>
            <a:pPr>
              <a:lnSpc>
                <a:spcPts val="1200"/>
              </a:lnSpc>
            </a:pPr>
            <a:r>
              <a:rPr lang="en-US" altLang="ja-JP" dirty="0" smtClean="0"/>
              <a:t>Unlike other replication products, RecoverPoint is appliance-based, which enables it to better support large amounts of information stored across a heterogeneous server and storage environment. RecoverPoint uses lightweight splitting technology—on the application server, in the fabric, or in the Symmetrix VMAXe, VNX series, CLARiiON CX4, or CX3 array—to mirror a write to a RecoverPoint appliance that resides outside of the primary data path. Implementing this approach enables RecoverPoint to deliver continuous replication without impacting an application’s I/O operations. If an array-based write splitter is used on the VNX series or CLARiiON, then the iSCSI LUNs hosted by the VNX series or CLARiiON can be used by RecoverPoint.</a:t>
            </a:r>
          </a:p>
          <a:p>
            <a:pPr>
              <a:lnSpc>
                <a:spcPts val="1200"/>
              </a:lnSpc>
            </a:pPr>
            <a:r>
              <a:rPr lang="en-US" dirty="0" smtClean="0"/>
              <a:t>EMC’s network-based approach to data protection enables certain key functionalities, such as being able to instantly recover data to any point in time, and by leveraging a journal that stores all data changes and bookmarks that identify application-specific events. RecoverPoint makes use of consistency groups, which let users define sets of volumes for which the inter-write order must be retained during replication and recovery. This ensures that data at any point in time will be fully self-consistent. Finally, the RecoverPoint appliance provides advanced bandwidth management, which implements a policy engine that decides how much data should be compressed before sending it across an IP or Fibre Channel link.</a:t>
            </a:r>
            <a:endParaRPr lang="en-US" altLang="ja-JP" dirty="0" smtClean="0"/>
          </a:p>
          <a:p>
            <a:pPr>
              <a:lnSpc>
                <a:spcPts val="1200"/>
              </a:lnSpc>
            </a:pPr>
            <a:r>
              <a:rPr lang="en-US" dirty="0" smtClean="0"/>
              <a:t>RecoverPoint supports major operating systems (including IBM AIX, HP-UX, Linux, OpenVMS, Oracle Solaris, Microsoft Windows, and VMware ESX), supports storage arrays from EMC and other vendors, and </a:t>
            </a:r>
            <a:r>
              <a:rPr lang="en-US" altLang="ja-JP" dirty="0" smtClean="0"/>
              <a:t>can be easily managed from a graphical user interface (GUI) or a command-line interface (CLI). Finally, other EMC products, such as EMC Data Protection Advisor, EMC NetWorker, and EMC Replication Manager provide advanced functionality through integration with RecoverPoint.</a:t>
            </a:r>
          </a:p>
          <a:p>
            <a:pPr>
              <a:lnSpc>
                <a:spcPts val="1200"/>
              </a:lnSpc>
            </a:pPr>
            <a:endParaRPr lang="en-US" altLang="ja-JP" sz="1050" dirty="0" smtClean="0"/>
          </a:p>
          <a:p>
            <a:pPr>
              <a:lnSpc>
                <a:spcPts val="1200"/>
              </a:lnSpc>
            </a:pPr>
            <a:endParaRPr lang="en-US" sz="1050" dirty="0" smtClean="0"/>
          </a:p>
          <a:p>
            <a:pPr>
              <a:lnSpc>
                <a:spcPts val="1200"/>
              </a:lnSpc>
            </a:pPr>
            <a:endParaRPr lang="en-US" sz="105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chart shows how a distributed consistency group improves</a:t>
            </a:r>
            <a:r>
              <a:rPr lang="en-US" baseline="0" dirty="0" smtClean="0"/>
              <a:t> throughput for </a:t>
            </a:r>
            <a:r>
              <a:rPr lang="en-US" dirty="0" smtClean="0"/>
              <a:t>asynchronous replication. </a:t>
            </a:r>
          </a:p>
          <a:p>
            <a:r>
              <a:rPr lang="en-US" dirty="0" smtClean="0"/>
              <a:t>A distributed consistency group is comprised of a primary RecoverPoint appliance (RPA) and from one to three secondary RPAs. In this example there are three secondary RPAs. The write is split by the write-write splitter and a copy is sent to the primary RPA. The RPA examines the target location of the write to determine which RPA(s) will process the write. It does this by dividing the LUN up into equal-sized sections (shown here using different colored squares). The primary RPA handles its proportion of the sections and distributes the remaining sections, using the Fibre Channel links, to the secondary RPAs. This results in each RPA in a distributed consistency group handling writes to its own section of the LUN, which results in different sections being distributed across a LUN and helps avoid any issues with a single RPA handling all the hotspots. In the event of a failure of the primary RPA, one of the secondary RPAs assumes the role of primary and performs the role of primary as well as its existing role as secondary. </a:t>
            </a:r>
          </a:p>
          <a:p>
            <a:r>
              <a:rPr lang="en-US" dirty="0" smtClean="0"/>
              <a:t>The combined throughput of a distributed consistency group is more then three times that of a normal consistency group. The difference is due to the role of primary in handling its portion of the writes and distributing the remaining data to the other RPAs. A distributed</a:t>
            </a:r>
            <a:r>
              <a:rPr lang="en-US" baseline="0" dirty="0" smtClean="0"/>
              <a:t> consistency group is supported if the RecoverPoint cluster is made up of GEN3 and/or GEN4 appliances—if there is a GEN1 appliance in the cluster, distributed consistency groups will be disabled.</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1"/>
          </p:nvPr>
        </p:nvSpPr>
        <p:spPr/>
        <p:txBody>
          <a:bodyPr>
            <a:normAutofit/>
          </a:bodyPr>
          <a:lstStyle/>
          <a:p>
            <a:r>
              <a:rPr lang="en-US" altLang="ja-JP" dirty="0" smtClean="0"/>
              <a:t>This slide illustrates the cost savings of bandwidth compression. </a:t>
            </a:r>
            <a:r>
              <a:rPr lang="en-US" dirty="0" smtClean="0"/>
              <a:t>In this example, RecoverPoint reduces the bandwidth required to replicate changes to the data by up to 90 percent, resulting in a consumption between 3.6 and 7.2 Mb/s, so the replicated data can flow across a fractional T3 network. If you use a different technology that does not achieve this level of compression, the replicated data must flow across a DS3 network, which costs more than three times as much as the fractional T3 and leaves 10 percent unused. </a:t>
            </a:r>
          </a:p>
          <a:p>
            <a:r>
              <a:rPr lang="en-US" dirty="0" smtClean="0"/>
              <a:t>RecoverPoint manages the bandwidth by utilizing five technologies:</a:t>
            </a:r>
          </a:p>
          <a:p>
            <a:pPr marL="454025" lvl="1" indent="-228600">
              <a:buFont typeface="+mj-lt"/>
              <a:buAutoNum type="arabicPeriod"/>
            </a:pPr>
            <a:r>
              <a:rPr lang="en-US" dirty="0" smtClean="0">
                <a:latin typeface="MetaBoldLF-Roman" pitchFamily="34" charset="0"/>
              </a:rPr>
              <a:t>Change Deltas:</a:t>
            </a:r>
            <a:r>
              <a:rPr lang="en-US" dirty="0" smtClean="0"/>
              <a:t> RecoverPoint sends the changes, not the entire data set. If your write-to-read ratio is 1:5 each day, then only 20 percent of your data set will change each day. It is this 20 percent that will be replicated by RecoverPoint and subject to the rest of the bandwidth management technologies.</a:t>
            </a:r>
          </a:p>
          <a:p>
            <a:pPr marL="454025" lvl="1" indent="-228600">
              <a:buFont typeface="+mj-lt"/>
              <a:buAutoNum type="arabicPeriod"/>
            </a:pPr>
            <a:r>
              <a:rPr lang="en-US" dirty="0" smtClean="0">
                <a:latin typeface="MetaBoldLF-Roman" pitchFamily="34" charset="0"/>
              </a:rPr>
              <a:t>Prioritization:</a:t>
            </a:r>
            <a:r>
              <a:rPr lang="en-US" dirty="0" smtClean="0"/>
              <a:t> In the event that RecoverPoint detects bandwidth congestion it will prioritize the replication of the changes by a per-consistency group priority. This will ensure that the most critical replication jobs get the bulk of the resources, including bandwidth resources. </a:t>
            </a:r>
          </a:p>
          <a:p>
            <a:pPr marL="454025" lvl="1" indent="-228600">
              <a:buFont typeface="+mj-lt"/>
              <a:buAutoNum type="arabicPeriod"/>
            </a:pPr>
            <a:r>
              <a:rPr lang="en-US" altLang="ja-JP" dirty="0" smtClean="0">
                <a:latin typeface="MetaBoldLF-Roman" pitchFamily="34" charset="0"/>
              </a:rPr>
              <a:t>Write-Folding:</a:t>
            </a:r>
            <a:r>
              <a:rPr lang="en-US" altLang="ja-JP" dirty="0" smtClean="0"/>
              <a:t> </a:t>
            </a:r>
            <a:r>
              <a:rPr lang="en-US" dirty="0" smtClean="0"/>
              <a:t>The larger the RPO for the replicated data, the higher the probability that a subsequent track supersedes an earlier one. This write-folding is a key foundation of reducing the amount of data RecoverPoint has to transmit. </a:t>
            </a:r>
          </a:p>
          <a:p>
            <a:pPr marL="454025" lvl="1" indent="-228600">
              <a:buFont typeface="+mj-lt"/>
              <a:buAutoNum type="arabicPeriod"/>
            </a:pPr>
            <a:r>
              <a:rPr lang="en-US" dirty="0" smtClean="0">
                <a:latin typeface="MetaBoldLF-Roman" pitchFamily="34" charset="0"/>
              </a:rPr>
              <a:t>Deduplication: </a:t>
            </a:r>
            <a:r>
              <a:rPr lang="en-US" dirty="0" smtClean="0"/>
              <a:t>Block-level deduplication is accomplished by using technology from the EMC Avamar deduplication algorithm. This is where all duplicated copies of data are identified and reduced to one instance. </a:t>
            </a:r>
          </a:p>
          <a:p>
            <a:pPr marL="454025" lvl="1" indent="-228600">
              <a:buFont typeface="+mj-lt"/>
              <a:buAutoNum type="arabicPeriod"/>
            </a:pPr>
            <a:r>
              <a:rPr lang="en-US" altLang="ja-JP" dirty="0" smtClean="0">
                <a:latin typeface="MetaBoldLF-Roman" pitchFamily="34" charset="0"/>
              </a:rPr>
              <a:t>Compression:</a:t>
            </a:r>
            <a:r>
              <a:rPr lang="en-US" altLang="ja-JP" dirty="0" smtClean="0"/>
              <a:t> Block-level compression is accomplished by using multiple algorithms that are controlled by a per-consistency group setting. RecoverPoint uses a lossless algorithm that guarantees that what is compressed can be de-compressed without any data loss. RecoverPoint uses a dictionary approach to build a dictionary of redundant data. The RecoverPoint compression works regardless of the data type. The larger the RPO for the consistency group, the higher the probability that redundant data will be discovered and the higher the level of compression. An RPO of zero will only compress the data in one 512-byte block, while an RPO of greater than zero will be able to compress data across multiple blocks.</a:t>
            </a:r>
          </a:p>
          <a:p>
            <a:endParaRPr lang="en-US" altLang="ja-JP" dirty="0" smtClean="0"/>
          </a:p>
          <a:p>
            <a:endParaRPr lang="en-US" altLang="ja-JP"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a:t>
            </a:r>
            <a:r>
              <a:rPr lang="en-US" baseline="0" dirty="0" smtClean="0"/>
              <a:t> Bullet</a:t>
            </a:r>
          </a:p>
          <a:p>
            <a:pPr marL="171450" marR="0" lvl="1" indent="-171450" algn="l" defTabSz="914400" rtl="0" eaLnBrk="1" fontAlgn="base" latinLnBrk="0" hangingPunct="1">
              <a:lnSpc>
                <a:spcPct val="100000"/>
              </a:lnSpc>
              <a:spcBef>
                <a:spcPts val="1200"/>
              </a:spcBef>
              <a:spcAft>
                <a:spcPct val="0"/>
              </a:spcAft>
              <a:buClrTx/>
              <a:buSzTx/>
              <a:buFont typeface="Arial"/>
              <a:buChar char="•"/>
              <a:tabLst/>
              <a:defRPr/>
            </a:pPr>
            <a:r>
              <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Auto-discovery of applications, replication technology, VMware </a:t>
            </a:r>
            <a:r>
              <a:rPr kumimoji="0" lang="en-US" sz="1400" i="0" u="none" strike="noStrike" kern="1200" cap="none" spc="0" normalizeH="0" baseline="0" noProof="0" dirty="0" err="1" smtClean="0">
                <a:ln>
                  <a:noFill/>
                </a:ln>
                <a:solidFill>
                  <a:schemeClr val="tx1"/>
                </a:solidFill>
                <a:effectLst/>
                <a:uLnTx/>
                <a:uFillTx/>
                <a:latin typeface="MetaNormalLF-Roman" pitchFamily="34" charset="0"/>
                <a:ea typeface="+mn-ea"/>
                <a:cs typeface="Arial" pitchFamily="34" charset="0"/>
              </a:rPr>
              <a:t>datastores</a:t>
            </a:r>
            <a:r>
              <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 (VMFS/NFS), virtual machines, and their replication configuration during each replica cycle </a:t>
            </a:r>
          </a:p>
          <a:p>
            <a:pPr marL="0" indent="0">
              <a:buFont typeface="Arial"/>
              <a:buNone/>
            </a:pPr>
            <a:endParaRPr lang="en-US" baseline="0" dirty="0" smtClean="0"/>
          </a:p>
          <a:p>
            <a:pPr marL="0" indent="0">
              <a:buFont typeface="Arial"/>
              <a:buNone/>
            </a:pPr>
            <a:r>
              <a:rPr lang="en-US" baseline="0" dirty="0" smtClean="0"/>
              <a:t>Application Consistency</a:t>
            </a:r>
          </a:p>
          <a:p>
            <a:pPr marL="228600" marR="0" lvl="1" indent="-114300" algn="l" defTabSz="914400" rtl="0" eaLnBrk="1" fontAlgn="auto" latinLnBrk="0" hangingPunct="1">
              <a:lnSpc>
                <a:spcPct val="100000"/>
              </a:lnSpc>
              <a:spcBef>
                <a:spcPct val="35000"/>
              </a:spcBef>
              <a:spcAft>
                <a:spcPts val="0"/>
              </a:spcAft>
              <a:buClr>
                <a:srgbClr val="2C95DD"/>
              </a:buClr>
              <a:buSzTx/>
              <a:buFont typeface="Wingdings" pitchFamily="2" charset="2"/>
              <a:buChar char=""/>
              <a:tabLst/>
              <a:defRPr/>
            </a:pPr>
            <a:r>
              <a:rPr kumimoji="0" lang="en-US" sz="1400" b="1"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Understands how to place applications into proper state for application consistent replicas</a:t>
            </a:r>
          </a:p>
          <a:p>
            <a:pPr marL="571500" marR="0" lvl="2" indent="-171450" algn="l" defTabSz="914400" rtl="0" eaLnBrk="1" fontAlgn="auto" latinLnBrk="0" hangingPunct="1">
              <a:lnSpc>
                <a:spcPct val="100000"/>
              </a:lnSpc>
              <a:spcBef>
                <a:spcPct val="20000"/>
              </a:spcBef>
              <a:spcAft>
                <a:spcPts val="0"/>
              </a:spcAft>
              <a:buClr>
                <a:srgbClr val="2C95DD"/>
              </a:buClr>
              <a:buSzTx/>
              <a:buFont typeface="MetaNormalLF-Roman" pitchFamily="34" charset="0"/>
              <a:buChar char="−"/>
              <a:tabLst/>
              <a:defRPr/>
            </a:pPr>
            <a:r>
              <a:rPr kumimoji="0" lang="en-US" sz="16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VSS for Exchange</a:t>
            </a:r>
          </a:p>
          <a:p>
            <a:pPr marL="571500" marR="0" lvl="2" indent="-171450" algn="l" defTabSz="914400" rtl="0" eaLnBrk="1" fontAlgn="auto" latinLnBrk="0" hangingPunct="1">
              <a:lnSpc>
                <a:spcPct val="100000"/>
              </a:lnSpc>
              <a:spcBef>
                <a:spcPct val="20000"/>
              </a:spcBef>
              <a:spcAft>
                <a:spcPts val="0"/>
              </a:spcAft>
              <a:buClr>
                <a:srgbClr val="2C95DD"/>
              </a:buClr>
              <a:buSzTx/>
              <a:buFont typeface="MetaNormalLF-Roman" pitchFamily="34" charset="0"/>
              <a:buChar char="−"/>
              <a:tabLst/>
              <a:defRPr/>
            </a:pPr>
            <a:r>
              <a:rPr kumimoji="0" lang="en-US" sz="16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VDI for SQL Server and SharePoint</a:t>
            </a:r>
          </a:p>
          <a:p>
            <a:pPr marL="571500" marR="0" lvl="2" indent="-171450" algn="l" defTabSz="914400" rtl="0" eaLnBrk="1" fontAlgn="auto" latinLnBrk="0" hangingPunct="1">
              <a:lnSpc>
                <a:spcPct val="100000"/>
              </a:lnSpc>
              <a:spcBef>
                <a:spcPct val="20000"/>
              </a:spcBef>
              <a:spcAft>
                <a:spcPts val="0"/>
              </a:spcAft>
              <a:buClr>
                <a:srgbClr val="2C95DD"/>
              </a:buClr>
              <a:buSzTx/>
              <a:buFont typeface="MetaNormalLF-Roman" pitchFamily="34" charset="0"/>
              <a:buChar char="−"/>
              <a:tabLst/>
              <a:defRPr/>
            </a:pPr>
            <a:r>
              <a:rPr kumimoji="0" lang="en-US" sz="16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Hot-backup for Oracle</a:t>
            </a:r>
          </a:p>
          <a:p>
            <a:pPr marL="228600" marR="0" lvl="1" indent="-114300" algn="l" defTabSz="914400" rtl="0" eaLnBrk="1" fontAlgn="auto" latinLnBrk="0" hangingPunct="1">
              <a:lnSpc>
                <a:spcPct val="100000"/>
              </a:lnSpc>
              <a:spcBef>
                <a:spcPct val="35000"/>
              </a:spcBef>
              <a:spcAft>
                <a:spcPts val="0"/>
              </a:spcAft>
              <a:buClr>
                <a:srgbClr val="2C95DD"/>
              </a:buClr>
              <a:buSzTx/>
              <a:buFont typeface="Wingdings" pitchFamily="2" charset="2"/>
              <a:buChar char=""/>
              <a:tabLst/>
              <a:defRPr/>
            </a:pPr>
            <a:r>
              <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VMware Snapshots for VMFS and NFS </a:t>
            </a:r>
            <a:r>
              <a:rPr kumimoji="0" lang="en-US" sz="1400" i="0" u="none" strike="noStrike" kern="1200" cap="none" spc="0" normalizeH="0" baseline="0" noProof="0" dirty="0" err="1" smtClean="0">
                <a:ln>
                  <a:noFill/>
                </a:ln>
                <a:solidFill>
                  <a:schemeClr val="tx1"/>
                </a:solidFill>
                <a:effectLst/>
                <a:uLnTx/>
                <a:uFillTx/>
                <a:latin typeface="MetaNormalLF-Roman" pitchFamily="34" charset="0"/>
                <a:ea typeface="+mn-ea"/>
                <a:cs typeface="Arial" pitchFamily="34" charset="0"/>
              </a:rPr>
              <a:t>datastores</a:t>
            </a:r>
            <a:endPar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endParaRPr>
          </a:p>
          <a:p>
            <a:pPr marL="114300" marR="0" lvl="1" indent="0" algn="l" defTabSz="914400" rtl="0" eaLnBrk="1" fontAlgn="auto" latinLnBrk="0" hangingPunct="1">
              <a:lnSpc>
                <a:spcPct val="100000"/>
              </a:lnSpc>
              <a:spcBef>
                <a:spcPct val="35000"/>
              </a:spcBef>
              <a:spcAft>
                <a:spcPts val="0"/>
              </a:spcAft>
              <a:buClr>
                <a:srgbClr val="2C95DD"/>
              </a:buClr>
              <a:buSzTx/>
              <a:buFont typeface="Wingdings" pitchFamily="2" charset="2"/>
              <a:buNone/>
              <a:tabLst/>
              <a:defRPr/>
            </a:pPr>
            <a:endPar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endParaRPr>
          </a:p>
          <a:p>
            <a:pPr marL="114300" marR="0" lvl="1" indent="0" algn="l" defTabSz="914400" rtl="0" eaLnBrk="1" fontAlgn="auto" latinLnBrk="0" hangingPunct="1">
              <a:lnSpc>
                <a:spcPct val="100000"/>
              </a:lnSpc>
              <a:spcBef>
                <a:spcPct val="35000"/>
              </a:spcBef>
              <a:spcAft>
                <a:spcPts val="0"/>
              </a:spcAft>
              <a:buClr>
                <a:srgbClr val="2C95DD"/>
              </a:buClr>
              <a:buSzTx/>
              <a:buFont typeface="Wingdings" pitchFamily="2" charset="2"/>
              <a:buNone/>
              <a:tabLst/>
              <a:defRPr/>
            </a:pPr>
            <a:r>
              <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Instant Restore</a:t>
            </a:r>
          </a:p>
          <a:p>
            <a:pPr marL="228600" marR="0" lvl="1" indent="-114300" algn="l" defTabSz="914400" rtl="0" eaLnBrk="1" fontAlgn="auto" latinLnBrk="0" hangingPunct="1">
              <a:lnSpc>
                <a:spcPct val="100000"/>
              </a:lnSpc>
              <a:spcBef>
                <a:spcPct val="35000"/>
              </a:spcBef>
              <a:spcAft>
                <a:spcPts val="0"/>
              </a:spcAft>
              <a:buClr>
                <a:srgbClr val="2C95DD"/>
              </a:buClr>
              <a:buSzTx/>
              <a:buFont typeface="Wingdings" pitchFamily="2" charset="2"/>
              <a:buChar char=""/>
              <a:tabLst>
                <a:tab pos="685800" algn="l"/>
              </a:tabLst>
              <a:defRPr/>
            </a:pPr>
            <a:r>
              <a:rPr kumimoji="0" lang="en-US" sz="1400" b="1"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Application consistent replicas </a:t>
            </a:r>
            <a:r>
              <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of </a:t>
            </a:r>
            <a:r>
              <a:rPr kumimoji="0" lang="en-US" sz="16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Exchange, SQL Server, SharePoint and Oracle </a:t>
            </a:r>
            <a:r>
              <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running on VMware virtual machines</a:t>
            </a:r>
          </a:p>
          <a:p>
            <a:pPr marL="228600" marR="0" lvl="1" indent="-114300" algn="l" defTabSz="914400" rtl="0" eaLnBrk="1" fontAlgn="auto" latinLnBrk="0" hangingPunct="1">
              <a:lnSpc>
                <a:spcPct val="100000"/>
              </a:lnSpc>
              <a:spcBef>
                <a:spcPct val="35000"/>
              </a:spcBef>
              <a:spcAft>
                <a:spcPts val="0"/>
              </a:spcAft>
              <a:buClr>
                <a:srgbClr val="2C95DD"/>
              </a:buClr>
              <a:buSzTx/>
              <a:buFont typeface="Wingdings" pitchFamily="2" charset="2"/>
              <a:buChar char=""/>
              <a:tabLst>
                <a:tab pos="685800" algn="l"/>
              </a:tabLst>
              <a:defRPr/>
            </a:pPr>
            <a:r>
              <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VMFS or NFS </a:t>
            </a:r>
            <a:r>
              <a:rPr kumimoji="0" lang="en-US" sz="1400" i="0" u="none" strike="noStrike" kern="1200" cap="none" spc="0" normalizeH="0" baseline="0" noProof="0" dirty="0" err="1" smtClean="0">
                <a:ln>
                  <a:noFill/>
                </a:ln>
                <a:solidFill>
                  <a:schemeClr val="tx1"/>
                </a:solidFill>
                <a:effectLst/>
                <a:uLnTx/>
                <a:uFillTx/>
                <a:latin typeface="MetaNormalLF-Roman" pitchFamily="34" charset="0"/>
                <a:ea typeface="+mn-ea"/>
                <a:cs typeface="Arial" pitchFamily="34" charset="0"/>
              </a:rPr>
              <a:t>datastores</a:t>
            </a:r>
            <a:r>
              <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rPr>
              <a:t> containing virtual machines</a:t>
            </a:r>
          </a:p>
          <a:p>
            <a:pPr marL="228600" marR="0" lvl="1" indent="-114300" algn="l" defTabSz="914400" rtl="0" eaLnBrk="1" fontAlgn="auto" latinLnBrk="0" hangingPunct="1">
              <a:lnSpc>
                <a:spcPct val="100000"/>
              </a:lnSpc>
              <a:spcBef>
                <a:spcPct val="35000"/>
              </a:spcBef>
              <a:spcAft>
                <a:spcPts val="0"/>
              </a:spcAft>
              <a:buClr>
                <a:srgbClr val="2C95DD"/>
              </a:buClr>
              <a:buSzTx/>
              <a:buFont typeface="Wingdings" pitchFamily="2" charset="2"/>
              <a:buChar char=""/>
              <a:tabLst>
                <a:tab pos="685800" algn="l"/>
              </a:tabLst>
              <a:defRPr/>
            </a:pPr>
            <a:r>
              <a:rPr lang="it-IT" sz="1400" dirty="0" smtClean="0">
                <a:latin typeface="MetaNormalLF-Roman" pitchFamily="34" charset="0"/>
              </a:rPr>
              <a:t>Point in time </a:t>
            </a:r>
            <a:r>
              <a:rPr lang="it-IT" sz="1400" dirty="0" err="1" smtClean="0">
                <a:latin typeface="MetaNormalLF-Roman" pitchFamily="34" charset="0"/>
              </a:rPr>
              <a:t>restore</a:t>
            </a:r>
            <a:endPar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endParaRPr>
          </a:p>
          <a:p>
            <a:pPr marL="400050" marR="0" lvl="1" indent="-285750" algn="l" defTabSz="914400" rtl="0" eaLnBrk="1" fontAlgn="auto" latinLnBrk="0" hangingPunct="1">
              <a:lnSpc>
                <a:spcPct val="100000"/>
              </a:lnSpc>
              <a:spcBef>
                <a:spcPct val="35000"/>
              </a:spcBef>
              <a:spcAft>
                <a:spcPts val="0"/>
              </a:spcAft>
              <a:buClr>
                <a:srgbClr val="2C95DD"/>
              </a:buClr>
              <a:buSzTx/>
              <a:tabLst/>
              <a:defRPr/>
            </a:pPr>
            <a:endPar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endParaRPr>
          </a:p>
          <a:p>
            <a:pPr marL="228600" marR="0" lvl="1" indent="-114300" algn="l" defTabSz="914400" rtl="0" eaLnBrk="1" fontAlgn="auto" latinLnBrk="0" hangingPunct="1">
              <a:lnSpc>
                <a:spcPct val="100000"/>
              </a:lnSpc>
              <a:spcBef>
                <a:spcPct val="35000"/>
              </a:spcBef>
              <a:spcAft>
                <a:spcPts val="0"/>
              </a:spcAft>
              <a:buClr>
                <a:srgbClr val="2C95DD"/>
              </a:buClr>
              <a:buSzTx/>
              <a:buFont typeface="Wingdings" pitchFamily="2" charset="2"/>
              <a:buChar char=""/>
              <a:tabLst/>
              <a:defRPr/>
            </a:pPr>
            <a:endParaRPr kumimoji="0" lang="en-US" sz="1400" i="0" u="none" strike="noStrike" kern="1200" cap="none" spc="0" normalizeH="0" baseline="0" noProof="0" dirty="0" smtClean="0">
              <a:ln>
                <a:noFill/>
              </a:ln>
              <a:solidFill>
                <a:schemeClr val="tx1"/>
              </a:solidFill>
              <a:effectLst/>
              <a:uLnTx/>
              <a:uFillTx/>
              <a:latin typeface="MetaNormalLF-Roman" pitchFamily="34" charset="0"/>
              <a:ea typeface="+mn-ea"/>
              <a:cs typeface="Arial" pitchFamily="34" charset="0"/>
            </a:endParaRPr>
          </a:p>
          <a:p>
            <a:pPr marL="171450" indent="-171450">
              <a:buFont typeface="Arial"/>
              <a:buChar char="•"/>
            </a:pPr>
            <a:endParaRPr lang="en-US" baseline="0" dirty="0" smtClean="0"/>
          </a:p>
          <a:p>
            <a:endParaRPr lang="en-US" dirty="0"/>
          </a:p>
        </p:txBody>
      </p:sp>
    </p:spTree>
    <p:extLst>
      <p:ext uri="{BB962C8B-B14F-4D97-AF65-F5344CB8AC3E}">
        <p14:creationId xmlns="" xmlns:p14="http://schemas.microsoft.com/office/powerpoint/2010/main" val="3606566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body" idx="1"/>
          </p:nvPr>
        </p:nvSpPr>
        <p:spPr bwMode="auto">
          <a:noFill/>
        </p:spPr>
        <p:txBody>
          <a:bodyPr/>
          <a:lstStyle/>
          <a:p>
            <a:endParaRPr lang="en-US" smtClean="0"/>
          </a:p>
        </p:txBody>
      </p:sp>
      <p:sp>
        <p:nvSpPr>
          <p:cNvPr id="50179"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2090738" y="692150"/>
            <a:ext cx="2759075" cy="2070100"/>
          </a:xfrm>
          <a:noFill/>
          <a:ln>
            <a:solidFill>
              <a:srgbClr val="000000"/>
            </a:solidFill>
            <a:miter lim="800000"/>
            <a:headEnd/>
            <a:tailEnd/>
          </a:ln>
        </p:spPr>
      </p:sp>
      <p:sp>
        <p:nvSpPr>
          <p:cNvPr id="28674" name="Rectangle 3"/>
          <p:cNvSpPr>
            <a:spLocks noGrp="1" noChangeArrowheads="1"/>
          </p:cNvSpPr>
          <p:nvPr>
            <p:ph type="body" idx="1"/>
          </p:nvPr>
        </p:nvSpPr>
        <p:spPr bwMode="auto">
          <a:xfrm>
            <a:off x="333375" y="3009900"/>
            <a:ext cx="6267450" cy="5856288"/>
          </a:xfrm>
          <a:noFill/>
        </p:spPr>
        <p:txBody>
          <a:bodyPr wrap="square" numCol="1" anchor="t" anchorCtr="0" compatLnSpc="1">
            <a:prstTxWarp prst="textNoShape">
              <a:avLst/>
            </a:prstTxWarp>
            <a:normAutofit fontScale="92500"/>
          </a:bodyPr>
          <a:lstStyle/>
          <a:p>
            <a:pPr marL="0" marR="0" indent="0" algn="l" defTabSz="914400" rtl="0" eaLnBrk="1" fontAlgn="base" latinLnBrk="0" hangingPunct="1">
              <a:lnSpc>
                <a:spcPct val="100000"/>
              </a:lnSpc>
              <a:spcBef>
                <a:spcPts val="1200"/>
              </a:spcBef>
              <a:spcAft>
                <a:spcPct val="0"/>
              </a:spcAft>
              <a:buClrTx/>
              <a:buSzTx/>
              <a:buFont typeface="Arial" charset="0"/>
              <a:buNone/>
              <a:tabLst/>
              <a:defRPr/>
            </a:pPr>
            <a:r>
              <a:rPr lang="en-US" sz="1100" dirty="0" smtClean="0"/>
              <a:t>A customer’s environment grows</a:t>
            </a:r>
            <a:r>
              <a:rPr lang="en-US" sz="1100" baseline="0" dirty="0" smtClean="0"/>
              <a:t> and grows and continues to adopt VMware at a rapid pace. How do customers backup their environment? What about Disaster Recovery? What about Disaster Avoidance? How can EMC help with backup in your virtualized datacenter?</a:t>
            </a:r>
            <a:endParaRPr lang="en-US" sz="11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9"/>
          <p:cNvSpPr txBox="1">
            <a:spLocks noGrp="1" noChangeArrowheads="1"/>
          </p:cNvSpPr>
          <p:nvPr/>
        </p:nvSpPr>
        <p:spPr bwMode="auto">
          <a:xfrm>
            <a:off x="3241675" y="8993500"/>
            <a:ext cx="465138" cy="226700"/>
          </a:xfrm>
          <a:prstGeom prst="rect">
            <a:avLst/>
          </a:prstGeom>
          <a:noFill/>
          <a:ln w="12700">
            <a:noFill/>
            <a:miter lim="800000"/>
            <a:headEnd/>
            <a:tailEnd/>
          </a:ln>
        </p:spPr>
        <p:txBody>
          <a:bodyPr lIns="90840" tIns="45421" rIns="90840" bIns="45421" anchor="b"/>
          <a:lstStyle/>
          <a:p>
            <a:pPr algn="ctr" defTabSz="909638" eaLnBrk="0" hangingPunct="0"/>
            <a:fld id="{061E2792-9637-479F-B572-F433E838BFAD}" type="slidenum">
              <a:rPr lang="en-US" sz="800"/>
              <a:pPr algn="ctr" defTabSz="909638" eaLnBrk="0" hangingPunct="0"/>
              <a:t>32</a:t>
            </a:fld>
            <a:endParaRPr lang="en-US" sz="800" dirty="0"/>
          </a:p>
        </p:txBody>
      </p:sp>
      <p:sp>
        <p:nvSpPr>
          <p:cNvPr id="67586" name="Rectangle 10"/>
          <p:cNvSpPr txBox="1">
            <a:spLocks noGrp="1" noChangeArrowheads="1"/>
          </p:cNvSpPr>
          <p:nvPr/>
        </p:nvSpPr>
        <p:spPr bwMode="auto">
          <a:xfrm>
            <a:off x="385764" y="153776"/>
            <a:ext cx="6162675" cy="454985"/>
          </a:xfrm>
          <a:prstGeom prst="rect">
            <a:avLst/>
          </a:prstGeom>
          <a:noFill/>
          <a:ln w="12700">
            <a:noFill/>
            <a:miter lim="800000"/>
            <a:headEnd/>
            <a:tailEnd/>
          </a:ln>
        </p:spPr>
        <p:txBody>
          <a:bodyPr lIns="90840" tIns="45421" rIns="90840" bIns="45421"/>
          <a:lstStyle/>
          <a:p>
            <a:pPr algn="ctr" defTabSz="909638" eaLnBrk="0" hangingPunct="0"/>
            <a:r>
              <a:rPr lang="en-US" sz="1000" dirty="0"/>
              <a:t>EMC Avamar</a:t>
            </a:r>
            <a:endParaRPr lang="en-US" sz="1000" i="1" dirty="0"/>
          </a:p>
          <a:p>
            <a:pPr algn="ctr" defTabSz="909638" eaLnBrk="0" hangingPunct="0"/>
            <a:r>
              <a:rPr lang="en-US" sz="1000" i="1" dirty="0"/>
              <a:t>January 2007</a:t>
            </a:r>
            <a:endParaRPr lang="en-US" sz="900" i="1" dirty="0"/>
          </a:p>
        </p:txBody>
      </p:sp>
      <p:sp>
        <p:nvSpPr>
          <p:cNvPr id="67587" name="Rectangle 2"/>
          <p:cNvSpPr>
            <a:spLocks noGrp="1" noRot="1" noChangeAspect="1" noChangeArrowheads="1" noTextEdit="1"/>
          </p:cNvSpPr>
          <p:nvPr>
            <p:ph type="sldImg"/>
          </p:nvPr>
        </p:nvSpPr>
        <p:spPr>
          <a:xfrm>
            <a:off x="2087563" y="696913"/>
            <a:ext cx="2763837" cy="2073275"/>
          </a:xfrm>
          <a:ln/>
        </p:spPr>
      </p:sp>
      <p:sp>
        <p:nvSpPr>
          <p:cNvPr id="67588" name="Rectangle 3"/>
          <p:cNvSpPr>
            <a:spLocks noGrp="1" noChangeArrowheads="1"/>
          </p:cNvSpPr>
          <p:nvPr>
            <p:ph type="body" idx="1"/>
          </p:nvPr>
        </p:nvSpPr>
        <p:spPr>
          <a:noFill/>
          <a:ln/>
        </p:spPr>
        <p:txBody>
          <a:bodyPr/>
          <a:lstStyle/>
          <a:p>
            <a:r>
              <a:rPr lang="en-US" dirty="0" smtClean="0"/>
              <a:t>Guest-level Backup involves installing Avamar Agent inside each virtual machine.  Backup configuration for this method is no different from that for a physical server.  Usually no scripting is needed for this type of backup.  Configuration beyond basic client setup might be needed to support a specific application, such as Microsoft SQL Sever, Oracle, or Microsoft Exchange.  The main advantages of this are:</a:t>
            </a:r>
          </a:p>
          <a:p>
            <a:pPr>
              <a:buFontTx/>
              <a:buChar char="•"/>
            </a:pPr>
            <a:r>
              <a:rPr lang="en-US" dirty="0" smtClean="0"/>
              <a:t>Highest level of data de-duplication</a:t>
            </a:r>
          </a:p>
          <a:p>
            <a:pPr>
              <a:buFontTx/>
              <a:buChar char="•"/>
            </a:pPr>
            <a:r>
              <a:rPr lang="en-US" dirty="0" smtClean="0"/>
              <a:t>Support for backup of applications inside the virtual machines</a:t>
            </a:r>
          </a:p>
          <a:p>
            <a:pPr>
              <a:buFontTx/>
              <a:buChar char="•"/>
            </a:pPr>
            <a:r>
              <a:rPr lang="en-US" dirty="0" smtClean="0"/>
              <a:t>Support for partial or file level restores</a:t>
            </a:r>
          </a:p>
          <a:p>
            <a:pPr>
              <a:buFontTx/>
              <a:buChar char="•"/>
            </a:pPr>
            <a:r>
              <a:rPr lang="en-US" dirty="0" smtClean="0"/>
              <a:t>Identical backup methods for physical and virtual machines</a:t>
            </a:r>
          </a:p>
          <a:p>
            <a:pPr>
              <a:buFontTx/>
              <a:buChar char="•"/>
            </a:pPr>
            <a:r>
              <a:rPr lang="en-US" dirty="0" smtClean="0"/>
              <a:t>No requirement for advanced scripting or VMware software knowledge</a:t>
            </a:r>
          </a:p>
          <a:p>
            <a:pPr>
              <a:buFontTx/>
              <a:buChar char="•"/>
            </a:pPr>
            <a:r>
              <a:rPr lang="en-US" dirty="0" smtClean="0"/>
              <a:t>Unchanged day-to-day procedures for backup</a:t>
            </a:r>
          </a:p>
          <a:p>
            <a:pPr>
              <a:buFontTx/>
              <a:buChar char="•"/>
            </a:pPr>
            <a:endParaRPr lang="en-US" dirty="0" smtClean="0"/>
          </a:p>
          <a:p>
            <a:r>
              <a:rPr lang="en-US" dirty="0" smtClean="0"/>
              <a:t>On the other hand, this is the most resource-intensive backu method.  It also does not take advantage of such virtual machine characteristics as encapsulation for doing efficient backups.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3"/>
          <p:cNvSpPr>
            <a:spLocks noGrp="1" noChangeArrowheads="1"/>
          </p:cNvSpPr>
          <p:nvPr>
            <p:ph type="body" idx="1"/>
          </p:nvPr>
        </p:nvSpPr>
        <p:spPr/>
        <p:txBody>
          <a:bodyPr>
            <a:normAutofit/>
          </a:bodyPr>
          <a:lstStyle/>
          <a:p>
            <a:r>
              <a:rPr lang="en-US" dirty="0" smtClean="0">
                <a:latin typeface="Arial" pitchFamily="34" charset="0"/>
              </a:rPr>
              <a:t>Deduplication is accelerating this backup transition. It’s changed the economics of disk.  It has changed the economics of disk. It improves</a:t>
            </a:r>
            <a:r>
              <a:rPr lang="en-US" dirty="0" smtClean="0">
                <a:solidFill>
                  <a:srgbClr val="FF0000"/>
                </a:solidFill>
                <a:latin typeface="Arial" pitchFamily="34" charset="0"/>
              </a:rPr>
              <a:t> </a:t>
            </a:r>
            <a:r>
              <a:rPr lang="en-US" dirty="0" smtClean="0">
                <a:latin typeface="Arial" pitchFamily="34" charset="0"/>
              </a:rPr>
              <a:t>backup performance, consumes less storage, and allows you to retain backups on disk longer as well as for archiving. And because it is disk-based, it’s also more reliable. And of course it has significant benefits in allowing cost-effective and network-efficient replication. </a:t>
            </a:r>
          </a:p>
          <a:p>
            <a:r>
              <a:rPr lang="en-US" dirty="0" smtClean="0">
                <a:latin typeface="Arial" pitchFamily="34" charset="0"/>
              </a:rPr>
              <a:t>According to an InfoPro survey, over the last two years, F1000 in-use rates for backup with deduplication have risen from 15 percent to 46 percent.</a:t>
            </a:r>
          </a:p>
          <a:p>
            <a:r>
              <a:rPr lang="en-US" dirty="0" smtClean="0">
                <a:latin typeface="Arial" pitchFamily="34" charset="0"/>
              </a:rPr>
              <a:t>And although you should know that all deduplication is not created equal (we will talk to you about EMC’s approach to deduplication later), to move beyond a traditional backup approach you need more than deduplication alone. </a:t>
            </a:r>
          </a:p>
          <a:p>
            <a:r>
              <a:rPr lang="en-US" b="1" i="1" u="sng" dirty="0" smtClean="0">
                <a:latin typeface="Arial" pitchFamily="34" charset="0"/>
              </a:rPr>
              <a:t>Note to Presenter</a:t>
            </a:r>
            <a:r>
              <a:rPr lang="en-US" b="1" i="1" u="none" dirty="0" smtClean="0">
                <a:latin typeface="Arial" pitchFamily="34" charset="0"/>
              </a:rPr>
              <a:t>: </a:t>
            </a:r>
            <a:r>
              <a:rPr lang="en-US" i="1" u="none" dirty="0" smtClean="0">
                <a:latin typeface="Arial" pitchFamily="34" charset="0"/>
              </a:rPr>
              <a:t>S</a:t>
            </a:r>
            <a:r>
              <a:rPr lang="en-US" i="1" dirty="0" smtClean="0">
                <a:latin typeface="Arial" pitchFamily="34" charset="0"/>
              </a:rPr>
              <a:t>ee the footer on the next slide for the title of TheInfoPro survey mentioned here.</a:t>
            </a:r>
          </a:p>
        </p:txBody>
      </p:sp>
      <p:sp>
        <p:nvSpPr>
          <p:cNvPr id="5" name="Slide Image Placeholder 4"/>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a:xfrm>
            <a:off x="3927775" y="8757590"/>
            <a:ext cx="3004820" cy="461010"/>
          </a:xfrm>
          <a:prstGeom prst="rect">
            <a:avLst/>
          </a:prstGeom>
        </p:spPr>
        <p:txBody>
          <a:bodyPr lIns="92309" tIns="46154" rIns="92309" bIns="46154"/>
          <a:lstStyle/>
          <a:p>
            <a:fld id="{1C3AD1DB-EB46-4DE9-A0F5-F285095DE753}" type="slidenum">
              <a:rPr lang="ru-RU" smtClean="0"/>
              <a:pPr/>
              <a:t>34</a:t>
            </a:fld>
            <a:endParaRPr lang="ru-RU"/>
          </a:p>
        </p:txBody>
      </p:sp>
    </p:spTree>
    <p:extLst>
      <p:ext uri="{BB962C8B-B14F-4D97-AF65-F5344CB8AC3E}">
        <p14:creationId xmlns="" xmlns:p14="http://schemas.microsoft.com/office/powerpoint/2010/main" val="3680696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6"/>
          <p:cNvSpPr>
            <a:spLocks noGrp="1" noChangeArrowheads="1"/>
          </p:cNvSpPr>
          <p:nvPr>
            <p:ph type="body" idx="1"/>
          </p:nvPr>
        </p:nvSpPr>
        <p:spPr/>
        <p:txBody>
          <a:bodyPr>
            <a:normAutofit/>
          </a:bodyPr>
          <a:lstStyle/>
          <a:p>
            <a:r>
              <a:rPr lang="en-US" dirty="0" smtClean="0">
                <a:latin typeface="Arial" pitchFamily="34" charset="0"/>
              </a:rPr>
              <a:t>One of the most conventional alternatives to the Data Domain inline deduplication storage system approach (shown on the left) is by using a methodology known as post-process (shown on the right). In the post-process architecture, data is stored to a disk before deduplication. Then after it is stored, it is read back internally, deduplicated, and written again to a different area.</a:t>
            </a:r>
          </a:p>
          <a:p>
            <a:r>
              <a:rPr lang="en-US" dirty="0" smtClean="0">
                <a:latin typeface="Arial" pitchFamily="34" charset="0"/>
              </a:rPr>
              <a:t>Although this approach may sound appealing because it seems as if it would allow for faster backups and the use of less resources, it actually creates two problems:</a:t>
            </a:r>
          </a:p>
          <a:p>
            <a:pPr lvl="1"/>
            <a:r>
              <a:rPr lang="en-US" dirty="0" smtClean="0">
                <a:latin typeface="Arial" pitchFamily="34" charset="0"/>
              </a:rPr>
              <a:t>First, a lot more disk is needed to store the multiple pools of data, and for speed, because most of the other vendor’s deduplication approaches are spindle-bound. Because of this, there’s typically a factor of three or four more disks in a post-process configuration than you’ll see in a Data Domain deployment. </a:t>
            </a:r>
          </a:p>
          <a:p>
            <a:pPr lvl="1"/>
            <a:r>
              <a:rPr lang="en-US" dirty="0" smtClean="0">
                <a:latin typeface="Arial" pitchFamily="34" charset="0"/>
              </a:rPr>
              <a:t>Second, it’s just a lot simpler to use an inline approach. If data is all filtered before it’s stored to disk, then it’s just like a regular storage system—it just writes data; it just reads data. There’s no separate administration involved in managing multiple pools—some with deduplication, some with regular storage—and managing the conditions between them. Less administration in the storage system is always better. </a:t>
            </a:r>
          </a:p>
          <a:p>
            <a:pPr lvl="1"/>
            <a:endParaRPr lang="en-US" dirty="0" smtClean="0">
              <a:latin typeface="Arial" pitchFamily="34" charset="0"/>
            </a:endParaRPr>
          </a:p>
          <a:p>
            <a:endParaRPr lang="en-US" dirty="0" smtClean="0">
              <a:latin typeface="Arial" pitchFamily="34" charset="0"/>
            </a:endParaRPr>
          </a:p>
        </p:txBody>
      </p:sp>
      <p:sp>
        <p:nvSpPr>
          <p:cNvPr id="6" name="Slide Image Placeholder 5"/>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xfrm>
            <a:off x="3927184" y="8757302"/>
            <a:ext cx="3005448" cy="4613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72" tIns="45286" rIns="90572" bIns="45286"/>
          <a:lstStyle>
            <a:lvl1pPr defTabSz="923021" eaLnBrk="0" hangingPunct="0">
              <a:defRPr sz="2000" b="1">
                <a:solidFill>
                  <a:schemeClr val="tx1"/>
                </a:solidFill>
                <a:latin typeface="Arial" charset="0"/>
                <a:ea typeface="Arial" charset="0"/>
                <a:cs typeface="Arial" charset="0"/>
              </a:defRPr>
            </a:lvl1pPr>
            <a:lvl2pPr marL="735901" indent="-283039" defTabSz="923021" eaLnBrk="0" hangingPunct="0">
              <a:defRPr sz="2000" b="1">
                <a:solidFill>
                  <a:schemeClr val="tx1"/>
                </a:solidFill>
                <a:latin typeface="Arial" charset="0"/>
                <a:ea typeface="Arial" charset="0"/>
                <a:cs typeface="Arial" charset="0"/>
              </a:defRPr>
            </a:lvl2pPr>
            <a:lvl3pPr marL="1132156" indent="-226431" defTabSz="923021" eaLnBrk="0" hangingPunct="0">
              <a:defRPr sz="2000" b="1">
                <a:solidFill>
                  <a:schemeClr val="tx1"/>
                </a:solidFill>
                <a:latin typeface="Arial" charset="0"/>
                <a:ea typeface="Arial" charset="0"/>
                <a:cs typeface="Arial" charset="0"/>
              </a:defRPr>
            </a:lvl3pPr>
            <a:lvl4pPr marL="1585017" indent="-226431" defTabSz="923021" eaLnBrk="0" hangingPunct="0">
              <a:defRPr sz="2000" b="1">
                <a:solidFill>
                  <a:schemeClr val="tx1"/>
                </a:solidFill>
                <a:latin typeface="Arial" charset="0"/>
                <a:ea typeface="Arial" charset="0"/>
                <a:cs typeface="Arial" charset="0"/>
              </a:defRPr>
            </a:lvl4pPr>
            <a:lvl5pPr marL="2037880" indent="-226431" defTabSz="923021" eaLnBrk="0" hangingPunct="0">
              <a:defRPr sz="2000" b="1">
                <a:solidFill>
                  <a:schemeClr val="tx1"/>
                </a:solidFill>
                <a:latin typeface="Arial" charset="0"/>
                <a:ea typeface="Arial" charset="0"/>
                <a:cs typeface="Arial" charset="0"/>
              </a:defRPr>
            </a:lvl5pPr>
            <a:lvl6pPr marL="2490743"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6pPr>
            <a:lvl7pPr marL="2943605"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7pPr>
            <a:lvl8pPr marL="3396467"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8pPr>
            <a:lvl9pPr marL="3849330"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fld id="{316CA39D-79FA-2A41-BE82-C0F94B8E9703}" type="slidenum">
              <a:rPr lang="en-US" sz="1200" b="0"/>
              <a:pPr eaLnBrk="1" hangingPunct="1"/>
              <a:t>3</a:t>
            </a:fld>
            <a:endParaRPr lang="en-US" sz="1200" b="0"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Very much like server virtualization moved through its phases of development, EMC</a:t>
            </a:r>
            <a:r>
              <a:rPr lang="ja-JP" altLang="en-US"/>
              <a:t>’</a:t>
            </a:r>
            <a:r>
              <a:rPr lang="en-US" altLang="ja-JP"/>
              <a:t>s Virtual Storage will deliver new value and levels of cooperation throughout the infrastructure.</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otes Placeholder 2"/>
          <p:cNvSpPr>
            <a:spLocks noGrp="1"/>
          </p:cNvSpPr>
          <p:nvPr>
            <p:ph type="body" idx="1"/>
          </p:nvPr>
        </p:nvSpPr>
        <p:spPr/>
        <p:txBody>
          <a:bodyPr>
            <a:normAutofit/>
          </a:bodyPr>
          <a:lstStyle/>
          <a:p>
            <a:r>
              <a:rPr lang="en-US" dirty="0" smtClean="0">
                <a:latin typeface="Arial" pitchFamily="34" charset="0"/>
              </a:rPr>
              <a:t>Here’s a look at the latest Data Domain product family, including the recently introduced DD160, DD620, and DD640.</a:t>
            </a:r>
          </a:p>
        </p:txBody>
      </p:sp>
      <p:sp>
        <p:nvSpPr>
          <p:cNvPr id="5" name="Slide Image Placeholder 4"/>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7"/>
          <p:cNvSpPr>
            <a:spLocks noGrp="1" noChangeArrowheads="1"/>
          </p:cNvSpPr>
          <p:nvPr>
            <p:ph type="body" idx="1"/>
          </p:nvPr>
        </p:nvSpPr>
        <p:spPr/>
        <p:txBody>
          <a:bodyPr>
            <a:normAutofit/>
          </a:bodyPr>
          <a:lstStyle/>
          <a:p>
            <a:r>
              <a:rPr lang="en-US" dirty="0" smtClean="0"/>
              <a:t>This slide shows another way to look at the virtues of being CPU-centric. </a:t>
            </a:r>
          </a:p>
          <a:p>
            <a:r>
              <a:rPr lang="en-US" dirty="0" smtClean="0"/>
              <a:t>As mentioned before, most of the deduplication competitors for backup targets are spindle-bound or disk-bound. It takes so many disk seeks to look up the information to tell whether data has been stored before or not, and to sort out and then minimize the data, that it takes a lot of disk drives or faster disk drives to get the job done.</a:t>
            </a:r>
          </a:p>
          <a:p>
            <a:r>
              <a:rPr lang="en-US" dirty="0" smtClean="0"/>
              <a:t>This slide shows what’s happened in our competitive environment as a result. If they’re using SATA disk drives, most deduplication storage vendors tend to need three or four times as many drives as a Data Domain system to store the same amount of deduplicated data.</a:t>
            </a:r>
          </a:p>
          <a:p>
            <a:r>
              <a:rPr lang="en-US" dirty="0" smtClean="0"/>
              <a:t>In some cases, for example, IBM’s ProtecTIER, storage systems use Fibre Channel drives instead of SATA. This can decrease the seek time, but it comes at a significantly higher cost. Data Domain systems, by being CPU-centric and minimizing disk usage to only what is required to store the actual data, end up having a smaller footprint. This can look like a weakness, but it’s actually a strength. </a:t>
            </a:r>
          </a:p>
          <a:p>
            <a:r>
              <a:rPr lang="en-US" dirty="0" smtClean="0"/>
              <a:t>By keeping the costs down, the Data Domain system is much better structured to compete on a comparison, for example, with a tape library, and its cost per gigabyte. </a:t>
            </a:r>
          </a:p>
          <a:p>
            <a:endParaRPr lang="en-US"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normAutofit/>
          </a:bodyPr>
          <a:lstStyle/>
          <a:p>
            <a:r>
              <a:rPr lang="en-US" b="1" i="1" u="sng" dirty="0" smtClean="0">
                <a:solidFill>
                  <a:srgbClr val="0000FF"/>
                </a:solidFill>
              </a:rPr>
              <a:t>Note to Presenter:</a:t>
            </a:r>
            <a:r>
              <a:rPr lang="en-US" b="1" i="1" dirty="0" smtClean="0">
                <a:solidFill>
                  <a:srgbClr val="0000FF"/>
                </a:solidFill>
              </a:rPr>
              <a:t> </a:t>
            </a:r>
            <a:r>
              <a:rPr lang="en-US" i="1" dirty="0" smtClean="0">
                <a:solidFill>
                  <a:srgbClr val="0000FF"/>
                </a:solidFill>
              </a:rPr>
              <a:t>View in Slide Show mode for animation. </a:t>
            </a:r>
            <a:endParaRPr lang="en-US" b="1" i="1" dirty="0" smtClean="0">
              <a:solidFill>
                <a:srgbClr val="0000FF"/>
              </a:solidFill>
            </a:endParaRPr>
          </a:p>
          <a:p>
            <a:r>
              <a:rPr lang="en-US" dirty="0" smtClean="0"/>
              <a:t>NetWorker 7.5 and higher makes it easier than ever to stay on top of your VMware environment through a new graphical representation of your virtual backup environment. This shows the relationship among NetWorker and the virtual environment, clusters, ESX servers, virtual machines, etc. You can see how clients are configured to run in the various backup groups. This is a great way to see whether adjustments to the environment are necessary. </a:t>
            </a:r>
          </a:p>
          <a:p>
            <a:r>
              <a:rPr lang="en-US" dirty="0" smtClean="0"/>
              <a:t>You can see if virtual machines are being protected at the guest level or through the vStorage API for Data Protection, and interactive controls (zoom, find, filter, etc.) allow you to customize the map to see what you want when you need it. You can also configure directly from the map by right-clicking and launch a configuration wizard. This especially helps simplify management of large VMware environments.</a:t>
            </a:r>
          </a:p>
        </p:txBody>
      </p:sp>
      <p:sp>
        <p:nvSpPr>
          <p:cNvPr id="5" name="Slide Image Placeholder 4"/>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98450" y="2997199"/>
            <a:ext cx="6337300" cy="6128871"/>
          </a:xfrm>
        </p:spPr>
        <p:txBody>
          <a:bodyPr>
            <a:normAutofit lnSpcReduction="10000"/>
          </a:bodyPr>
          <a:lstStyle/>
          <a:p>
            <a:pPr>
              <a:lnSpc>
                <a:spcPct val="90000"/>
              </a:lnSpc>
            </a:pPr>
            <a:r>
              <a:rPr lang="en-US" dirty="0" smtClean="0">
                <a:latin typeface="Arial" pitchFamily="34" charset="0"/>
              </a:rPr>
              <a:t>Specifically, let’s discuss how MTrees enable point-in-time replication with Data Domain Replicator.</a:t>
            </a:r>
          </a:p>
          <a:p>
            <a:pPr>
              <a:lnSpc>
                <a:spcPct val="90000"/>
              </a:lnSpc>
            </a:pPr>
            <a:r>
              <a:rPr lang="en-US" b="1" i="1" u="sng" dirty="0" smtClean="0">
                <a:solidFill>
                  <a:srgbClr val="0000FF"/>
                </a:solidFill>
                <a:latin typeface="Arial" pitchFamily="34" charset="0"/>
              </a:rPr>
              <a:t>Note to Presenter: </a:t>
            </a:r>
            <a:r>
              <a:rPr lang="en-US" i="1" dirty="0" smtClean="0">
                <a:solidFill>
                  <a:srgbClr val="0000FF"/>
                </a:solidFill>
                <a:latin typeface="Arial" pitchFamily="34" charset="0"/>
              </a:rPr>
              <a:t>Click now in Slide Show mode for animation.</a:t>
            </a:r>
          </a:p>
          <a:p>
            <a:pPr>
              <a:lnSpc>
                <a:spcPct val="90000"/>
              </a:lnSpc>
            </a:pPr>
            <a:r>
              <a:rPr lang="en-US" dirty="0" smtClean="0">
                <a:latin typeface="Arial" pitchFamily="34" charset="0"/>
              </a:rPr>
              <a:t>MTrees, introduced in DD OS 5.0, are user-defined logical partitions of the Data Domain file system that enable improved granular management of the Data Domain system. </a:t>
            </a:r>
          </a:p>
          <a:p>
            <a:pPr marL="0" marR="0" indent="0" algn="l" defTabSz="914400" rtl="0" eaLnBrk="1" fontAlgn="auto" latinLnBrk="0" hangingPunct="1">
              <a:lnSpc>
                <a:spcPct val="90000"/>
              </a:lnSpc>
              <a:spcBef>
                <a:spcPts val="1200"/>
              </a:spcBef>
              <a:spcAft>
                <a:spcPts val="0"/>
              </a:spcAft>
              <a:buClrTx/>
              <a:buSzTx/>
              <a:buFont typeface="Arial" pitchFamily="34" charset="0"/>
              <a:buNone/>
              <a:tabLst/>
              <a:defRPr/>
            </a:pPr>
            <a:r>
              <a:rPr lang="en-US" b="1" i="1" u="sng" dirty="0" smtClean="0">
                <a:solidFill>
                  <a:srgbClr val="0000FF"/>
                </a:solidFill>
                <a:latin typeface="Arial" pitchFamily="34" charset="0"/>
              </a:rPr>
              <a:t>Note to Presenter: </a:t>
            </a:r>
            <a:r>
              <a:rPr lang="en-US" i="1" dirty="0" smtClean="0">
                <a:solidFill>
                  <a:srgbClr val="0000FF"/>
                </a:solidFill>
                <a:latin typeface="Arial" pitchFamily="34" charset="0"/>
              </a:rPr>
              <a:t>Click now in Slide Show mode for animation.</a:t>
            </a:r>
          </a:p>
          <a:p>
            <a:pPr>
              <a:lnSpc>
                <a:spcPct val="90000"/>
              </a:lnSpc>
            </a:pPr>
            <a:r>
              <a:rPr lang="en-US" dirty="0" smtClean="0">
                <a:latin typeface="Arial" pitchFamily="34" charset="0"/>
              </a:rPr>
              <a:t>DD OS 5.1 extends this management capability by introducing a new replication type, called MTree replication, that enables users to replicate MTrees between Data Domain systems for point-in-time consistency across sites.</a:t>
            </a:r>
          </a:p>
          <a:p>
            <a:pPr marL="0" marR="0" indent="0" algn="l" defTabSz="914400" rtl="0" eaLnBrk="1" fontAlgn="auto" latinLnBrk="0" hangingPunct="1">
              <a:lnSpc>
                <a:spcPct val="90000"/>
              </a:lnSpc>
              <a:spcBef>
                <a:spcPts val="1200"/>
              </a:spcBef>
              <a:spcAft>
                <a:spcPts val="0"/>
              </a:spcAft>
              <a:buClrTx/>
              <a:buSzTx/>
              <a:buFont typeface="Arial" pitchFamily="34" charset="0"/>
              <a:buNone/>
              <a:tabLst/>
              <a:defRPr/>
            </a:pPr>
            <a:r>
              <a:rPr lang="en-US" b="1" i="1" u="sng" dirty="0" smtClean="0">
                <a:solidFill>
                  <a:srgbClr val="0000FF"/>
                </a:solidFill>
                <a:latin typeface="Arial" pitchFamily="34" charset="0"/>
              </a:rPr>
              <a:t>Note to Presenter</a:t>
            </a:r>
            <a:r>
              <a:rPr lang="en-US" b="1" i="1" u="none" dirty="0" smtClean="0">
                <a:solidFill>
                  <a:srgbClr val="0000FF"/>
                </a:solidFill>
                <a:latin typeface="Arial" pitchFamily="34" charset="0"/>
              </a:rPr>
              <a:t>: </a:t>
            </a:r>
            <a:r>
              <a:rPr lang="en-US" i="1" dirty="0" smtClean="0">
                <a:solidFill>
                  <a:srgbClr val="0000FF"/>
                </a:solidFill>
                <a:latin typeface="Arial" pitchFamily="34" charset="0"/>
              </a:rPr>
              <a:t>Click now in Slide Show mode for animation.</a:t>
            </a:r>
          </a:p>
          <a:p>
            <a:pPr>
              <a:lnSpc>
                <a:spcPct val="90000"/>
              </a:lnSpc>
            </a:pPr>
            <a:r>
              <a:rPr lang="en-US" dirty="0" smtClean="0">
                <a:latin typeface="Arial" pitchFamily="34" charset="0"/>
              </a:rPr>
              <a:t>Specifically, MTree replication leverages snapshots to ensure that the destination Data Domain system will always be a point-in-time image of the source Data Domain system. System-generated snapshots occur approximately every 15 minutes and are automatically replicated to provide file-level consistency at the disaster recovery site. Just as shown in this slide, once the MTree snapshot is created, the source system will automatically replicate it to the destination. Users can also create application-consistent snapshots (for example, after completion of a backup), which will also be replicated to a disaster recovery location. These user-defined snapshots enable users to verify that their backup job has been completely replicated to the disaster recovery site. </a:t>
            </a:r>
          </a:p>
          <a:p>
            <a:pPr>
              <a:lnSpc>
                <a:spcPct val="90000"/>
              </a:lnSpc>
            </a:pPr>
            <a:r>
              <a:rPr lang="en-US" dirty="0" smtClean="0">
                <a:latin typeface="Arial" pitchFamily="34" charset="0"/>
              </a:rPr>
              <a:t>MTree replication is a periodic process with the following steps:</a:t>
            </a:r>
          </a:p>
          <a:p>
            <a:pPr lvl="1">
              <a:lnSpc>
                <a:spcPct val="90000"/>
              </a:lnSpc>
            </a:pPr>
            <a:r>
              <a:rPr lang="en-US" b="1" dirty="0" smtClean="0">
                <a:latin typeface="Arial" pitchFamily="34" charset="0"/>
              </a:rPr>
              <a:t>Source</a:t>
            </a:r>
            <a:r>
              <a:rPr lang="en-US" dirty="0" smtClean="0">
                <a:latin typeface="Arial" pitchFamily="34" charset="0"/>
              </a:rPr>
              <a:t> Data Domain system takes a snapshot of the MTree(s), then compares the current snapshot to last snapshot and sends changes to the destination Data Domain system.</a:t>
            </a:r>
          </a:p>
          <a:p>
            <a:pPr lvl="1">
              <a:lnSpc>
                <a:spcPct val="90000"/>
              </a:lnSpc>
            </a:pPr>
            <a:r>
              <a:rPr lang="en-US" b="1" dirty="0" smtClean="0">
                <a:latin typeface="Arial" pitchFamily="34" charset="0"/>
              </a:rPr>
              <a:t>Destination</a:t>
            </a:r>
            <a:r>
              <a:rPr lang="en-US" dirty="0" smtClean="0">
                <a:latin typeface="Arial" pitchFamily="34" charset="0"/>
              </a:rPr>
              <a:t> Data Domain system will make updated MTrees</a:t>
            </a:r>
            <a:r>
              <a:rPr lang="en-US" b="1" dirty="0" smtClean="0">
                <a:latin typeface="Arial" pitchFamily="34" charset="0"/>
              </a:rPr>
              <a:t> </a:t>
            </a:r>
            <a:r>
              <a:rPr lang="en-US" dirty="0" smtClean="0">
                <a:latin typeface="Arial" pitchFamily="34" charset="0"/>
              </a:rPr>
              <a:t>available for recovery as soon as it receives all changes.</a:t>
            </a:r>
          </a:p>
          <a:p>
            <a:pPr lvl="1">
              <a:lnSpc>
                <a:spcPct val="90000"/>
              </a:lnSpc>
            </a:pPr>
            <a:r>
              <a:rPr lang="en-US" spc="-20" dirty="0" smtClean="0">
                <a:latin typeface="Arial" pitchFamily="34" charset="0"/>
              </a:rPr>
              <a:t>This process will repeat every time a snapshot is created. This can either be a user-defined snapshot for application consistency or an automatic system-generated snapshot at the default 15-minute interval. </a:t>
            </a:r>
            <a:r>
              <a:rPr lang="en-US" b="1" i="1" spc="-20" dirty="0" smtClean="0">
                <a:latin typeface="Arial" pitchFamily="34" charset="0"/>
              </a:rPr>
              <a:t>Note</a:t>
            </a:r>
            <a:r>
              <a:rPr lang="en-US" spc="-20" dirty="0" smtClean="0">
                <a:latin typeface="Arial" pitchFamily="34" charset="0"/>
              </a:rPr>
              <a:t>: Replication will not be triggered until previous replication has completed.</a:t>
            </a:r>
          </a:p>
          <a:p>
            <a:pPr>
              <a:lnSpc>
                <a:spcPct val="90000"/>
              </a:lnSpc>
            </a:pPr>
            <a:r>
              <a:rPr lang="en-US" dirty="0" smtClean="0">
                <a:latin typeface="Arial" pitchFamily="34" charset="0"/>
              </a:rPr>
              <a:t>Overall, MTree replication further extends Data Domain systems’ market-leading replication flexibility. This new replication type supports all existing replication topologies including one-to-one, one-to-many, many-to-one, bi-directional, and cascaded. No one else offers the flexibility in replication deployment options as Data Domain Replicator.</a:t>
            </a:r>
          </a:p>
          <a:p>
            <a:pPr>
              <a:lnSpc>
                <a:spcPct val="90000"/>
              </a:lnSpc>
            </a:pPr>
            <a:r>
              <a:rPr lang="en-US" b="1" i="1" u="sng" dirty="0" smtClean="0">
                <a:latin typeface="Arial" pitchFamily="34" charset="0"/>
              </a:rPr>
              <a:t>Note to Presenter:</a:t>
            </a:r>
            <a:r>
              <a:rPr lang="en-US" i="1" dirty="0" smtClean="0">
                <a:latin typeface="Arial" pitchFamily="34" charset="0"/>
              </a:rPr>
              <a:t> In this release, MTree replication is not available for Data Domain customers using the Data Domain Virtual Tape Library software option or NDMP connectivity. </a:t>
            </a:r>
            <a:endParaRPr lang="en-US" i="1" dirty="0">
              <a:latin typeface="Arial" pitchFamily="34" charset="0"/>
            </a:endParaRPr>
          </a:p>
        </p:txBody>
      </p:sp>
      <p:sp>
        <p:nvSpPr>
          <p:cNvPr id="7" name="Slide Image Placeholder 6"/>
          <p:cNvSpPr>
            <a:spLocks noGrp="1" noRot="1" noChangeAspect="1"/>
          </p:cNvSpPr>
          <p:nvPr>
            <p:ph type="sldImg"/>
          </p:nvPr>
        </p:nvSpPr>
        <p:spPr/>
      </p:sp>
    </p:spTree>
    <p:extLst>
      <p:ext uri="{BB962C8B-B14F-4D97-AF65-F5344CB8AC3E}">
        <p14:creationId xmlns="" xmlns:p14="http://schemas.microsoft.com/office/powerpoint/2010/main" val="115653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5"/>
          <p:cNvSpPr>
            <a:spLocks noGrp="1" noRot="1" noChangeAspect="1" noChangeArrowheads="1" noTextEdit="1"/>
          </p:cNvSpPr>
          <p:nvPr>
            <p:ph type="sldImg"/>
          </p:nvPr>
        </p:nvSpPr>
        <p:spPr>
          <a:ln/>
        </p:spPr>
      </p:sp>
      <p:sp>
        <p:nvSpPr>
          <p:cNvPr id="65538" name="Rectangle 6"/>
          <p:cNvSpPr>
            <a:spLocks noGrp="1" noChangeArrowheads="1"/>
          </p:cNvSpPr>
          <p:nvPr>
            <p:ph type="body" idx="1"/>
          </p:nvPr>
        </p:nvSpPr>
        <p:spPr>
          <a:noFill/>
          <a:ln w="9525"/>
        </p:spPr>
        <p:txBody>
          <a:bodyPr/>
          <a:lstStyle/>
          <a:p>
            <a:r>
              <a:rPr lang="en-US" dirty="0" smtClean="0">
                <a:latin typeface="Arial" pitchFamily="34" charset="0"/>
              </a:rPr>
              <a:t>In the traditional backup world, backup software is backup software, and storage is storage. DD Boost software distributes part of the deduplication process out of the Data Domain system and onto the backup server. This makes the backup network more efficient, makes Data Domain systems 50 percent faster, and makes the whole aggregate system more manageable. It works across the entire Data Domain product line</a:t>
            </a:r>
            <a:r>
              <a:rPr lang="en-US" baseline="0" dirty="0" smtClean="0">
                <a:latin typeface="Arial" pitchFamily="34" charset="0"/>
              </a:rPr>
              <a:t> and supports</a:t>
            </a:r>
            <a:r>
              <a:rPr lang="en-US" dirty="0" smtClean="0">
                <a:latin typeface="Arial" pitchFamily="34" charset="0"/>
              </a:rPr>
              <a:t> the majority of the backup market.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r>
              <a:rPr lang="en-US" dirty="0" smtClean="0">
                <a:latin typeface="Arial" pitchFamily="34" charset="0"/>
                <a:ea typeface="Arial Unicode MS" pitchFamily="34" charset="-128"/>
              </a:rPr>
              <a:t>Due to their unique architecture, Data Domain systems have continued to scale in significant ways. The red line on this slide shows how throughput and addressable capacity have increased over time in the flagship Data Domain system for industry standard data access protocols such as NFS, CIFS, and VTL. However, EMC changed the game with two introductions—Data Domain Boost, represented by the green line, and multi-controller systems like the Data Domain Global Deduplication Array, represented by the blue line, both of which bumped this trajectory onto a whole new level. </a:t>
            </a:r>
            <a:endParaRPr lang="en-US" b="1" dirty="0" smtClean="0">
              <a:solidFill>
                <a:srgbClr val="FF0000"/>
              </a:solidFill>
              <a:latin typeface="Arial" pitchFamily="34" charset="0"/>
              <a:ea typeface="Arial Unicode MS" pitchFamily="34" charset="-128"/>
            </a:endParaRPr>
          </a:p>
          <a:p>
            <a:r>
              <a:rPr lang="en-US" dirty="0" smtClean="0">
                <a:latin typeface="Arial" pitchFamily="34" charset="0"/>
                <a:ea typeface="Arial Unicode MS" pitchFamily="34" charset="-128"/>
              </a:rPr>
              <a:t>The key to this scalability is the Data Domain CPU-centric architecture, referred to as Stream-Informed Segment Layout (SISL), which relies on CPU processing power, rather than disk spindles, to scale performance. This allows Data Domain systems to scale in performance every time Intel introduces a new CPU, versus competitors that rely on disk vendors to increase performance over time. Therefore, the benchmarks shown here are accomplished with the minimum hardware, unlike disk-based competitors who have to add extra disk for performance reasons.</a:t>
            </a:r>
          </a:p>
          <a:p>
            <a:r>
              <a:rPr lang="en-US" dirty="0" smtClean="0">
                <a:latin typeface="Arial" pitchFamily="34" charset="0"/>
                <a:ea typeface="Arial Unicode MS" pitchFamily="34" charset="-128"/>
              </a:rPr>
              <a:t>Since 2004, Data Domain systems have increased 175-times in throughput and 450-times in capacity and EMC expects this trajectory to continue over time. Therefore, as CPUs get faster, Data Domain systems can get faster. And as they gets faster, they get bigger and can protect more data on a single system. </a:t>
            </a:r>
            <a:r>
              <a:rPr lang="en-US" i="1" dirty="0" smtClean="0">
                <a:latin typeface="Arial" pitchFamily="34" charset="0"/>
                <a:ea typeface="Arial Unicode MS" pitchFamily="34" charset="-128"/>
              </a:rPr>
              <a:t>(</a:t>
            </a:r>
            <a:r>
              <a:rPr lang="en-US" b="1" i="1" u="sng" dirty="0" smtClean="0">
                <a:latin typeface="Arial" pitchFamily="34" charset="0"/>
                <a:ea typeface="Arial Unicode MS" pitchFamily="34" charset="-128"/>
              </a:rPr>
              <a:t>Note to Presenter</a:t>
            </a:r>
            <a:r>
              <a:rPr lang="en-US" i="1" dirty="0" smtClean="0">
                <a:latin typeface="Arial" pitchFamily="34" charset="0"/>
                <a:ea typeface="Arial Unicode MS" pitchFamily="34" charset="-128"/>
              </a:rPr>
              <a:t>: Therefore, your opportunity to sell Data Domain systems into large enterprise accounts will continue to grow for years to come.)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Avamar was the first solution to take advantage of Changed Block Tracking for backup. Only changed blocks are processed for determining unique elements that are then stored for future recovery. Prior to the Avamar 6.0 release, the recovery process simply restored either the full file (if in a Windows OS) or the full VMDK image. Now Avamar tracks the delta of changed blocks to speed the recovery process by restoring only the unique elements required to rebuild the file, folder, or VMDK requested—resulting in faster restores.</a:t>
            </a:r>
            <a:endParaRPr lang="en-US" b="1" dirty="0" smtClean="0">
              <a:solidFill>
                <a:srgbClr val="FF0000"/>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type="body" idx="1"/>
          </p:nvPr>
        </p:nvSpPr>
        <p:spPr/>
        <p:txBody>
          <a:bodyPr>
            <a:normAutofit lnSpcReduction="10000"/>
          </a:bodyPr>
          <a:lstStyle/>
          <a:p>
            <a:r>
              <a:rPr lang="en-US" dirty="0" smtClean="0"/>
              <a:t>Now let’s look at using Avamar to provide image-level backups, taking advantage of VMware’s vStorage API for Data Protection. </a:t>
            </a:r>
          </a:p>
          <a:p>
            <a:r>
              <a:rPr lang="en-US" dirty="0" smtClean="0"/>
              <a:t>The vStorage API approach involves creating VMware snapshots of a virtual machine, presenting it to a proxy host—which can now be running in another virtual machine—and then backing up the VMDK file from the proxy. Companies like this approach because it moves the backup process away from the virtual machines where their applications are running, which avoids any performance impact to the application.</a:t>
            </a:r>
          </a:p>
          <a:p>
            <a:r>
              <a:rPr lang="en-US" dirty="0" smtClean="0"/>
              <a:t>In this case, you would install the Avamar agent on the proxy host, treat it as the backup client, and run your backups from there to an Avamar Data Store. Because of VMware advancements, including the ability to run the proxy server in a virtual machine and to dynamically “hot-add” volumes to that proxy without physically moving data across the network, Avamar is able to back up large virtual machines in just minutes. </a:t>
            </a:r>
            <a:endParaRPr lang="en-US" b="1" dirty="0" smtClean="0"/>
          </a:p>
          <a:p>
            <a:r>
              <a:rPr lang="en-US" dirty="0" smtClean="0"/>
              <a:t>Something to think about when considering backup for</a:t>
            </a:r>
            <a:r>
              <a:rPr lang="en-US" dirty="0" smtClean="0">
                <a:solidFill>
                  <a:srgbClr val="FF0000"/>
                </a:solidFill>
              </a:rPr>
              <a:t> </a:t>
            </a:r>
            <a:r>
              <a:rPr lang="en-US" dirty="0" smtClean="0"/>
              <a:t>Vblocks</a:t>
            </a:r>
            <a:r>
              <a:rPr lang="en-US" dirty="0" smtClean="0">
                <a:solidFill>
                  <a:srgbClr val="FF0000"/>
                </a:solidFill>
              </a:rPr>
              <a:t> </a:t>
            </a:r>
            <a:r>
              <a:rPr lang="en-US" dirty="0" smtClean="0"/>
              <a:t>or other large virtual computing environments with hundreds of virtual machines to protect.</a:t>
            </a:r>
          </a:p>
          <a:p>
            <a:r>
              <a:rPr lang="en-US" dirty="0" smtClean="0"/>
              <a:t>Avamar can load balance jobs across virtual proxy servers to assure that individual proxies are not overtaxed. Jobs can also be directed to available proxies to handle high-priority workloads. This approach helps drive down costs by having fewer proxies to manage. </a:t>
            </a:r>
          </a:p>
          <a:p>
            <a:r>
              <a:rPr lang="en-US" dirty="0" smtClean="0"/>
              <a:t>Avamar can also leverage some new capabilities provided by VMware to only back up changed blocks. This lessens the backup processing that Avamar has to do, and speeds up the backups even further.</a:t>
            </a:r>
          </a:p>
          <a:p>
            <a:r>
              <a:rPr lang="en-US" dirty="0" smtClean="0"/>
              <a:t>And Avamar’s architecture was designed to reconcile daily changed block backups into full instances for recovery. This is different from most backup applications that require at least a periodic full backup. This means Avamar can process the changed blocks identified by VMware into a new full recoverable image on an ongoing basis. As a result, recovery is much faster and more reliable.</a:t>
            </a:r>
          </a:p>
          <a:p>
            <a:r>
              <a:rPr lang="en-US" dirty="0" smtClean="0"/>
              <a:t>One feature that companies really would like is the ability to do one backup, and have the option of a bare-metal restore OR a more granular file-level recovery. Taking advantage of its integrated file system, Avamar can provide this capability—and you don’t have to mount the VMDK in order to do it.</a:t>
            </a:r>
          </a:p>
          <a:p>
            <a:r>
              <a:rPr lang="en-US" dirty="0" smtClean="0"/>
              <a:t>Finally, just as in physical environments, Avamar’s deduplicated replication of protected VMDK files allows for network-efficient disaster recovery—and importantly, great flexibility in how you can restore—either to the original virtual machine or to a new location.</a:t>
            </a:r>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2090738" y="698500"/>
            <a:ext cx="2757487" cy="2070100"/>
          </a:xfrm>
          <a:noFill/>
          <a:ln>
            <a:solidFill>
              <a:srgbClr val="000000"/>
            </a:solidFill>
            <a:miter lim="800000"/>
            <a:headEnd/>
            <a:tailEnd/>
          </a:ln>
        </p:spPr>
      </p:sp>
      <p:sp>
        <p:nvSpPr>
          <p:cNvPr id="53251" name="Rectangle 3"/>
          <p:cNvSpPr>
            <a:spLocks noGrp="1" noChangeArrowheads="1"/>
          </p:cNvSpPr>
          <p:nvPr>
            <p:ph type="body" idx="1"/>
          </p:nvPr>
        </p:nvSpPr>
        <p:spPr bwMode="auto">
          <a:xfrm>
            <a:off x="297807" y="2998452"/>
            <a:ext cx="6338586" cy="5867972"/>
          </a:xfrm>
          <a:noFill/>
        </p:spPr>
        <p:txBody>
          <a:bodyPr wrap="square" numCol="1" anchor="t" anchorCtr="0" compatLnSpc="1">
            <a:prstTxWarp prst="textNoShape">
              <a:avLst/>
            </a:prstTxWarp>
          </a:bodyPr>
          <a:lstStyle/>
          <a:p>
            <a:r>
              <a:rPr lang="en-US" dirty="0" smtClean="0">
                <a:cs typeface="Arial" charset="0"/>
              </a:rPr>
              <a:t>Many companies today continue to choose to backup VMware at the guest level. The main advantages of this approach, as we’ve said, is its simplicity and familiarity. This approach is great for file-level backup and recovery.</a:t>
            </a:r>
          </a:p>
          <a:p>
            <a:r>
              <a:rPr lang="en-US" dirty="0" smtClean="0">
                <a:cs typeface="Arial" charset="0"/>
              </a:rPr>
              <a:t>In this scenario, the Avamar agent is installed inside the virtual machine. When the backup runs, data is reduced within the virtual machine, and only new unique segments are moved and stored. The key benefit is that because it eliminates the backup bottleneck caused by contention for shared resources, Avamar really helps companies optimize consolidation ratios and get the most out of their VMware investment.</a:t>
            </a:r>
            <a:endParaRPr lang="en-US" b="1" dirty="0" smtClean="0">
              <a:cs typeface="Arial" charset="0"/>
            </a:endParaRPr>
          </a:p>
          <a:p>
            <a:r>
              <a:rPr lang="en-US" dirty="0" smtClean="0">
                <a:cs typeface="Arial" charset="0"/>
              </a:rPr>
              <a:t>Another benefit is that because operating system- or application-specific agents run in the virtual machine, application consistency can be guaranteed. </a:t>
            </a:r>
          </a:p>
          <a:p>
            <a:r>
              <a:rPr lang="en-US" dirty="0" smtClean="0">
                <a:cs typeface="Arial" charset="0"/>
              </a:rPr>
              <a:t>And Avamar agents are free. You are only charged for the deduplicated capacity that you consume, so you can deploy agents as you like, which is great for virtual environments where virtual machines tend to come and go very quickly.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xfrm>
            <a:off x="3927184" y="8757302"/>
            <a:ext cx="3005448" cy="4613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72" tIns="45286" rIns="90572" bIns="45286"/>
          <a:lstStyle>
            <a:lvl1pPr defTabSz="923021" eaLnBrk="0" hangingPunct="0">
              <a:defRPr sz="2000" b="1">
                <a:solidFill>
                  <a:schemeClr val="tx1"/>
                </a:solidFill>
                <a:latin typeface="Arial" charset="0"/>
                <a:ea typeface="Arial" charset="0"/>
                <a:cs typeface="Arial" charset="0"/>
              </a:defRPr>
            </a:lvl1pPr>
            <a:lvl2pPr marL="735901" indent="-283039" defTabSz="923021" eaLnBrk="0" hangingPunct="0">
              <a:defRPr sz="2000" b="1">
                <a:solidFill>
                  <a:schemeClr val="tx1"/>
                </a:solidFill>
                <a:latin typeface="Arial" charset="0"/>
                <a:ea typeface="Arial" charset="0"/>
                <a:cs typeface="Arial" charset="0"/>
              </a:defRPr>
            </a:lvl2pPr>
            <a:lvl3pPr marL="1132156" indent="-226431" defTabSz="923021" eaLnBrk="0" hangingPunct="0">
              <a:defRPr sz="2000" b="1">
                <a:solidFill>
                  <a:schemeClr val="tx1"/>
                </a:solidFill>
                <a:latin typeface="Arial" charset="0"/>
                <a:ea typeface="Arial" charset="0"/>
                <a:cs typeface="Arial" charset="0"/>
              </a:defRPr>
            </a:lvl3pPr>
            <a:lvl4pPr marL="1585017" indent="-226431" defTabSz="923021" eaLnBrk="0" hangingPunct="0">
              <a:defRPr sz="2000" b="1">
                <a:solidFill>
                  <a:schemeClr val="tx1"/>
                </a:solidFill>
                <a:latin typeface="Arial" charset="0"/>
                <a:ea typeface="Arial" charset="0"/>
                <a:cs typeface="Arial" charset="0"/>
              </a:defRPr>
            </a:lvl4pPr>
            <a:lvl5pPr marL="2037880" indent="-226431" defTabSz="923021" eaLnBrk="0" hangingPunct="0">
              <a:defRPr sz="2000" b="1">
                <a:solidFill>
                  <a:schemeClr val="tx1"/>
                </a:solidFill>
                <a:latin typeface="Arial" charset="0"/>
                <a:ea typeface="Arial" charset="0"/>
                <a:cs typeface="Arial" charset="0"/>
              </a:defRPr>
            </a:lvl5pPr>
            <a:lvl6pPr marL="2490743"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6pPr>
            <a:lvl7pPr marL="2943605"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7pPr>
            <a:lvl8pPr marL="3396467"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8pPr>
            <a:lvl9pPr marL="3849330"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fld id="{316CA39D-79FA-2A41-BE82-C0F94B8E9703}" type="slidenum">
              <a:rPr lang="en-US" sz="1200" b="0"/>
              <a:pPr eaLnBrk="1" hangingPunct="1"/>
              <a:t>4</a:t>
            </a:fld>
            <a:endParaRPr lang="en-US" sz="1200" b="0"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Very much like server virtualization moved through its phases of development, EMC</a:t>
            </a:r>
            <a:r>
              <a:rPr lang="ja-JP" altLang="en-US"/>
              <a:t>’</a:t>
            </a:r>
            <a:r>
              <a:rPr lang="en-US" altLang="ja-JP"/>
              <a:t>s Virtual Storage will deliver new value and levels of cooperation throughout the infrastructure.</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b="1" i="1" u="sng" dirty="0" smtClean="0">
                <a:solidFill>
                  <a:srgbClr val="0000FF"/>
                </a:solidFill>
              </a:rPr>
              <a:t>Note to Presenter:</a:t>
            </a:r>
            <a:r>
              <a:rPr lang="en-US" i="1" dirty="0" smtClean="0">
                <a:solidFill>
                  <a:srgbClr val="0000FF"/>
                </a:solidFill>
              </a:rPr>
              <a:t> View in Slide Show mode for animation.</a:t>
            </a:r>
          </a:p>
          <a:p>
            <a:r>
              <a:rPr lang="en-US" dirty="0" smtClean="0"/>
              <a:t>Avamar image-level backups leverage an architecture that includes a native metadata index for each backup instance. Unlike other backup software, which must create a metadata index during or after the backup is complete, Avamar’s native index provides end users with a granular view of image backup content, which can be used to perform file-level recovery without first requiring the image backup to be mounted. In addition, files can be restored to their original location or to an alternative location.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spect="1" noChangeArrowheads="1"/>
          </p:cNvSpPr>
          <p:nvPr>
            <p:ph type="body" idx="1"/>
          </p:nvPr>
        </p:nvSpPr>
        <p:spPr/>
        <p:txBody>
          <a:bodyPr>
            <a:normAutofit/>
          </a:bodyPr>
          <a:lstStyle/>
          <a:p>
            <a:r>
              <a:rPr lang="en-US" dirty="0" smtClean="0"/>
              <a:t>Avamar has an architecture that was designed to reconcile daily changed block backups into full instances for recovery, differentiating it from most backup applications that require a periodic full backup. This functionality enables Avamar to process the changed blocks identified by vSphere Changed Block Tracking into a new full image on an ongoing basis. Recovery is faster and more reliable because Avamar always maintains an up-to-date full image. Second, taking advantage of vSphere CBT can greatly reduce backup processing time. </a:t>
            </a:r>
          </a:p>
          <a:p>
            <a:r>
              <a:rPr lang="en-US" dirty="0" smtClean="0"/>
              <a:t>In this example, traditional backup would require 80 percent CPU utilization for two minutes, while Avamar, which leverages Changed Block Tracking and deduplication, will only need 10 percent of the CPU for a few seconds—faster and more reliable.</a:t>
            </a:r>
          </a:p>
          <a:p>
            <a:endParaRPr lang="en-US"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r>
              <a:rPr lang="en-US" b="1" i="1" u="sng" dirty="0" smtClean="0">
                <a:solidFill>
                  <a:srgbClr val="0000FF"/>
                </a:solidFill>
              </a:rPr>
              <a:t>Note to Presenter</a:t>
            </a:r>
            <a:r>
              <a:rPr lang="en-US" i="1" dirty="0" smtClean="0">
                <a:solidFill>
                  <a:srgbClr val="0000FF"/>
                </a:solidFill>
              </a:rPr>
              <a:t>: View in Slide Show mode for animation. </a:t>
            </a:r>
          </a:p>
          <a:p>
            <a:pPr defTabSz="904321">
              <a:spcBef>
                <a:spcPts val="1187"/>
              </a:spcBef>
              <a:defRPr/>
            </a:pPr>
            <a:r>
              <a:rPr lang="en-US" dirty="0" smtClean="0"/>
              <a:t>If you choose a Vblock1 where you can spin up 1,000 virtual machines, how would you deploy backup and recovery to this large environment?</a:t>
            </a:r>
            <a:r>
              <a:rPr lang="en-US" baseline="0" dirty="0" smtClean="0"/>
              <a:t> EMC did testing with VCE and determined that using a phased-in approach works best. </a:t>
            </a:r>
          </a:p>
          <a:p>
            <a:pPr defTabSz="904321">
              <a:spcBef>
                <a:spcPts val="1187"/>
              </a:spcBef>
              <a:defRPr/>
            </a:pPr>
            <a:r>
              <a:rPr lang="en-US" baseline="0" dirty="0" smtClean="0"/>
              <a:t>As seen here on this diagram, on Day 1, 250 virtual machines representing 12.5 TB were set up for backup with Avamar. Avamar took just over an hour (68 minutes) to complete the backup.</a:t>
            </a:r>
          </a:p>
          <a:p>
            <a:pPr defTabSz="904321">
              <a:spcBef>
                <a:spcPts val="1187"/>
              </a:spcBef>
              <a:defRPr/>
            </a:pPr>
            <a:r>
              <a:rPr lang="en-US" baseline="0" dirty="0" smtClean="0"/>
              <a:t>On Day 2, another 250 virtual machines were added to the backup policy, which added another 12.5 TB of data. Since the initial </a:t>
            </a:r>
            <a:r>
              <a:rPr lang="en-US" dirty="0" smtClean="0"/>
              <a:t>250 virtual machines had </a:t>
            </a:r>
            <a:r>
              <a:rPr lang="en-US" baseline="0" dirty="0" smtClean="0"/>
              <a:t>already been</a:t>
            </a:r>
            <a:r>
              <a:rPr lang="en-US" dirty="0" smtClean="0"/>
              <a:t> </a:t>
            </a:r>
            <a:r>
              <a:rPr lang="en-US" baseline="0" dirty="0" smtClean="0"/>
              <a:t>backed up, then only the daily changes needed to be backed up. In this example, a 6 percent change was</a:t>
            </a:r>
            <a:r>
              <a:rPr lang="en-US" dirty="0" smtClean="0"/>
              <a:t> assumed</a:t>
            </a:r>
            <a:r>
              <a:rPr lang="en-US" baseline="0" dirty="0" smtClean="0"/>
              <a:t> (higher than typical environments), which added 0.75 TB to the new 12.5 TB, and this took 79 minutes to complete. </a:t>
            </a:r>
          </a:p>
          <a:p>
            <a:pPr defTabSz="904321">
              <a:spcBef>
                <a:spcPts val="1187"/>
              </a:spcBef>
              <a:defRPr/>
            </a:pPr>
            <a:r>
              <a:rPr lang="en-US" b="1" i="1" u="sng" baseline="0" dirty="0" smtClean="0"/>
              <a:t>Note to Presenter: </a:t>
            </a:r>
            <a:r>
              <a:rPr lang="en-US" i="1" baseline="0" dirty="0" smtClean="0"/>
              <a:t>You can talk through Day 3 and Day 4 in the same way. </a:t>
            </a:r>
          </a:p>
          <a:p>
            <a:pPr defTabSz="904321">
              <a:spcBef>
                <a:spcPts val="1187"/>
              </a:spcBef>
              <a:defRPr/>
            </a:pPr>
            <a:r>
              <a:rPr lang="en-US" baseline="0" dirty="0" smtClean="0"/>
              <a:t>Finally by Day 5, </a:t>
            </a:r>
            <a:r>
              <a:rPr lang="en-US" dirty="0" smtClean="0"/>
              <a:t>all 1,000 virtual machines </a:t>
            </a:r>
            <a:r>
              <a:rPr lang="en-US" baseline="0" dirty="0" smtClean="0"/>
              <a:t>were being protected by Avamar.</a:t>
            </a:r>
            <a:endParaRPr lang="en-US" dirty="0" smtClean="0"/>
          </a:p>
          <a:p>
            <a:endParaRPr lang="en-US" b="1" dirty="0">
              <a:solidFill>
                <a:srgbClr val="FF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otes Placeholder 2"/>
          <p:cNvSpPr>
            <a:spLocks noGrp="1"/>
          </p:cNvSpPr>
          <p:nvPr>
            <p:ph type="body" idx="1"/>
          </p:nvPr>
        </p:nvSpPr>
        <p:spPr/>
        <p:txBody>
          <a:bodyPr>
            <a:normAutofit/>
          </a:bodyPr>
          <a:lstStyle/>
          <a:p>
            <a:r>
              <a:rPr lang="en-US" dirty="0" smtClean="0"/>
              <a:t>Avamar Virtual Edition for VMware is Avamar server software deployed in a VMware virtual machine. Avamar Virtual Edition for VMware is an ideal product for small, medium, or remote offices that have standardized on VMware infrastructure. </a:t>
            </a:r>
          </a:p>
          <a:p>
            <a:r>
              <a:rPr lang="en-US" dirty="0" smtClean="0"/>
              <a:t>Avamar Virtual Edition for VMware provides:</a:t>
            </a:r>
          </a:p>
          <a:p>
            <a:pPr lvl="1"/>
            <a:r>
              <a:rPr lang="en-US" dirty="0" smtClean="0"/>
              <a:t>Rapid, cost-effective deployment </a:t>
            </a:r>
          </a:p>
          <a:p>
            <a:pPr lvl="1"/>
            <a:r>
              <a:rPr lang="en-US" dirty="0" smtClean="0"/>
              <a:t>Simplified management by virtualizing all aspects of the backup and recovery offering</a:t>
            </a:r>
          </a:p>
          <a:p>
            <a:pPr lvl="1"/>
            <a:r>
              <a:rPr lang="en-US" dirty="0" smtClean="0"/>
              <a:t>Lower cost by leveraging shared server and storage infrastructure</a:t>
            </a:r>
          </a:p>
          <a:p>
            <a:pPr lvl="1"/>
            <a:r>
              <a:rPr lang="en-US" dirty="0" smtClean="0"/>
              <a:t>Replication in virtual environments as well as between virtual and physical environments for disaster recovery</a:t>
            </a:r>
          </a:p>
          <a:p>
            <a:pPr lvl="1"/>
            <a:r>
              <a:rPr lang="en-US" dirty="0" smtClean="0"/>
              <a:t>Rapid return on investment</a:t>
            </a:r>
          </a:p>
          <a:p>
            <a:pPr lvl="1"/>
            <a:r>
              <a:rPr lang="en-US" dirty="0" smtClean="0"/>
              <a:t>VMware vMotion support</a:t>
            </a:r>
          </a:p>
          <a:p>
            <a:pPr lvl="1"/>
            <a:r>
              <a:rPr lang="en-US" dirty="0" smtClean="0"/>
              <a:t>Scalability with support for up to two Avamar Virtual Edition for VMware virtual appliances per ESX server</a:t>
            </a:r>
          </a:p>
          <a:p>
            <a:r>
              <a:rPr lang="en-US" dirty="0" smtClean="0"/>
              <a:t>Avamar Virtual Edition for VMware runs on top of VMware and can work on any server and iSCSI, SAN, or DAS storage that meets the combined Avamar and VMware specifications. It can replicate between virtual Avamar servers, or to a physical Avamar server such as the Avamar Data Store.</a:t>
            </a:r>
          </a:p>
          <a:p>
            <a:r>
              <a:rPr lang="en-US" dirty="0" smtClean="0"/>
              <a:t>Each Avamar Virtual Edition for VMware virtual appliance supports up to 2 TB of licensed disk storage capacity provisioned to a virtual machine on a VMware ESX server. This provides an effective capacity of up to 70 TB when compared to a traditional backup and recovery solution, and, as you would expect, is VMware-certified. As many as two Avamar Virtual Edition for VMware virtual appliances are supported per ESX server, making it easy to scale when needed.</a:t>
            </a:r>
          </a:p>
          <a:p>
            <a:endParaRPr lang="en-US"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4"/>
          <p:cNvSpPr>
            <a:spLocks noGrp="1" noRot="1" noChangeAspect="1" noChangeArrowheads="1" noTextEdit="1"/>
          </p:cNvSpPr>
          <p:nvPr>
            <p:ph type="sldImg"/>
          </p:nvPr>
        </p:nvSpPr>
        <p:spPr>
          <a:xfrm>
            <a:off x="2087563" y="690563"/>
            <a:ext cx="2762250" cy="2073275"/>
          </a:xfrm>
          <a:ln/>
        </p:spPr>
      </p:sp>
      <p:sp>
        <p:nvSpPr>
          <p:cNvPr id="167939" name="Rectangle 5"/>
          <p:cNvSpPr>
            <a:spLocks noGrp="1" noChangeArrowheads="1"/>
          </p:cNvSpPr>
          <p:nvPr>
            <p:ph type="body" idx="1"/>
          </p:nvPr>
        </p:nvSpPr>
        <p:spPr>
          <a:xfrm>
            <a:off x="298450" y="2997200"/>
            <a:ext cx="6337301" cy="5762626"/>
          </a:xfrm>
          <a:noFill/>
          <a:ln w="9525"/>
        </p:spPr>
        <p:txBody>
          <a:bodyPr/>
          <a:lstStyle/>
          <a:p>
            <a:pPr marL="0" lvl="1" indent="0" defTabSz="914201" eaLnBrk="0" hangingPunct="0">
              <a:lnSpc>
                <a:spcPct val="90000"/>
              </a:lnSpc>
              <a:spcBef>
                <a:spcPct val="100000"/>
              </a:spcBef>
              <a:buNone/>
              <a:defRPr/>
            </a:pPr>
            <a:r>
              <a:rPr lang="en-US" dirty="0" smtClean="0"/>
              <a:t>Implementing Avamar in backup environments brings dramatic benefits—as much as 95 percent reduction in data moved with deduplication, which results in 90 percent faster backup times. Deduplication results in a 95 percent reduction in disk and network usage as well as dramatic improvements in CPU usage. </a:t>
            </a:r>
          </a:p>
          <a:p>
            <a:pPr marL="0" lvl="1" indent="0" defTabSz="914201" eaLnBrk="0" hangingPunct="0">
              <a:lnSpc>
                <a:spcPct val="90000"/>
              </a:lnSpc>
              <a:spcBef>
                <a:spcPct val="100000"/>
              </a:spcBef>
              <a:buNone/>
              <a:defRPr/>
            </a:pPr>
            <a:endParaRPr lang="en-US" dirty="0" smtClean="0"/>
          </a:p>
          <a:p>
            <a:pPr>
              <a:lnSpc>
                <a:spcPct val="80000"/>
              </a:lnSpc>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p:cNvSpPr>
            <a:spLocks noGrp="1" noChangeArrowheads="1"/>
          </p:cNvSpPr>
          <p:nvPr>
            <p:ph type="body" idx="1"/>
          </p:nvPr>
        </p:nvSpPr>
        <p:spPr/>
        <p:txBody>
          <a:bodyPr>
            <a:normAutofit/>
          </a:bodyPr>
          <a:lstStyle/>
          <a:p>
            <a:r>
              <a:rPr lang="en-US" dirty="0" smtClean="0"/>
              <a:t>One of the great values of server virtualization is how much faster and easier it is to stand up a new server implementation. Virtual machines are easy to create, are portable, and can move from ESX host to ESX host automatically. </a:t>
            </a:r>
          </a:p>
          <a:p>
            <a:r>
              <a:rPr lang="en-US" dirty="0" smtClean="0"/>
              <a:t>When new virtual servers can be created in an instant, with a point and a click, how can you assure they are associated with the right backup policy? </a:t>
            </a:r>
          </a:p>
          <a:p>
            <a:r>
              <a:rPr lang="en-US" altLang="ja-JP" dirty="0" smtClean="0"/>
              <a:t>Avamar has taken the steps to integrate with VMware’s management tools—particularly vCenter Server</a:t>
            </a:r>
            <a:r>
              <a:rPr lang="en-US" altLang="ja-JP" b="1" dirty="0" smtClean="0"/>
              <a:t>—</a:t>
            </a:r>
            <a:r>
              <a:rPr lang="en-US" altLang="ja-JP" dirty="0" smtClean="0"/>
              <a:t>in order to make management of backup and recovery more effective.</a:t>
            </a:r>
          </a:p>
          <a:p>
            <a:r>
              <a:rPr lang="en-US" altLang="ja-JP" dirty="0" smtClean="0"/>
              <a:t>With Avamar, you can access vCenter Server</a:t>
            </a:r>
            <a:r>
              <a:rPr lang="en-US" altLang="ja-JP" b="1" dirty="0" smtClean="0"/>
              <a:t> </a:t>
            </a:r>
            <a:r>
              <a:rPr lang="en-US" altLang="ja-JP" dirty="0" smtClean="0"/>
              <a:t>directly from the Avamar user interface. New virtual machines are automatically discovered and displayed, so that administrators can apply an appropriate backup policy. Then VMs can be sorted so that their current backup status can be assessed. Administrators can see which virtual machines are backed up (either guest or image) and which ones are not well protected, and then they can make adjustments to correct.</a:t>
            </a:r>
          </a:p>
        </p:txBody>
      </p:sp>
      <p:sp>
        <p:nvSpPr>
          <p:cNvPr id="7" name="Slide Image Placeholder 6"/>
          <p:cNvSpPr>
            <a:spLocks noGrp="1" noRot="1" noChangeAspect="1"/>
          </p:cNvSpPr>
          <p:nvPr>
            <p:ph type="sldImg"/>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Avamar 6.0 is integrated with Data Domain systems through Data Domain Boost software. This enables Avamar to send specific data types to a Data Domain system for deduplication and storage. The selected data types include VMware image files (VMDK); Oracle databases; and Microsoft SQL Server, Exchange, and SharePoint. </a:t>
            </a:r>
          </a:p>
          <a:p>
            <a:r>
              <a:rPr lang="en-US" dirty="0" smtClean="0"/>
              <a:t>Avamar also manages the entire environment, both the Avamar Data Stores and the Data Domain systems. This includes backups, restores, and replication—all done through the Avamar graphical user interface (GUI). </a:t>
            </a:r>
          </a:p>
          <a:p>
            <a:r>
              <a:rPr lang="en-US" b="1" i="1" u="sng" dirty="0" smtClean="0"/>
              <a:t>Note to Presenter</a:t>
            </a:r>
            <a:r>
              <a:rPr lang="en-US" b="1" i="1" u="none" dirty="0" smtClean="0"/>
              <a:t>: </a:t>
            </a:r>
            <a:r>
              <a:rPr lang="en-US" i="1" dirty="0" smtClean="0"/>
              <a:t>A DD Boost and DD Replicator license is required.</a:t>
            </a:r>
            <a:endParaRPr lang="en-US" i="1"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companies are re-designing their entire data center and moving to a completely virtualized environment. VCE—the virtual computing company—delivers prepackaged infrastructures called Vblocks. A Vblock brings together the best technologies for computing and networking from Cisco, storage from EMC, and virtualization from VMware.</a:t>
            </a:r>
          </a:p>
          <a:p>
            <a:r>
              <a:rPr lang="en-US" dirty="0" smtClean="0"/>
              <a:t> As part of the data center redesign, backup and recovery should now be optimized to protect the VMware environment. Avamar is the industry’s leading VMware backup and solution designed to scale in virtual environments while providing the most-efficient backup and recovery solution. Avamar leverages VMware’s Changed Block Tracking and Proxy server load balancing to enable the faster backup throughput. Avamar also offers flexible restores to the original VM, an existing VM or a new VM.</a:t>
            </a:r>
          </a:p>
          <a:p>
            <a:r>
              <a:rPr lang="en-US" dirty="0" smtClean="0"/>
              <a:t> In addition to protecting the data, Avamar also protects the infrastructure data to enable a bare-metal restore of the Vblock components, including the vSphere SQL database, the Cisco UCS profile, boot information and IP ranges, the external connectivity configuration files, the storage configuration, and EMC Ionix Unified Infrastructure Manager.</a:t>
            </a:r>
          </a:p>
          <a:p>
            <a:r>
              <a:rPr lang="en-US" dirty="0" smtClean="0"/>
              <a:t> Avamar has been tested and qualified with the VCE Vblock in the EMC Integration Lab.</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xfrm>
            <a:off x="3927184" y="8757302"/>
            <a:ext cx="3005448" cy="4613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72" tIns="45286" rIns="90572" bIns="45286"/>
          <a:lstStyle>
            <a:lvl1pPr defTabSz="923021" eaLnBrk="0" hangingPunct="0">
              <a:defRPr sz="2000" b="1">
                <a:solidFill>
                  <a:schemeClr val="tx1"/>
                </a:solidFill>
                <a:latin typeface="Arial" charset="0"/>
                <a:ea typeface="Arial" charset="0"/>
                <a:cs typeface="Arial" charset="0"/>
              </a:defRPr>
            </a:lvl1pPr>
            <a:lvl2pPr marL="735901" indent="-283039" defTabSz="923021" eaLnBrk="0" hangingPunct="0">
              <a:defRPr sz="2000" b="1">
                <a:solidFill>
                  <a:schemeClr val="tx1"/>
                </a:solidFill>
                <a:latin typeface="Arial" charset="0"/>
                <a:ea typeface="Arial" charset="0"/>
                <a:cs typeface="Arial" charset="0"/>
              </a:defRPr>
            </a:lvl2pPr>
            <a:lvl3pPr marL="1132156" indent="-226431" defTabSz="923021" eaLnBrk="0" hangingPunct="0">
              <a:defRPr sz="2000" b="1">
                <a:solidFill>
                  <a:schemeClr val="tx1"/>
                </a:solidFill>
                <a:latin typeface="Arial" charset="0"/>
                <a:ea typeface="Arial" charset="0"/>
                <a:cs typeface="Arial" charset="0"/>
              </a:defRPr>
            </a:lvl3pPr>
            <a:lvl4pPr marL="1585017" indent="-226431" defTabSz="923021" eaLnBrk="0" hangingPunct="0">
              <a:defRPr sz="2000" b="1">
                <a:solidFill>
                  <a:schemeClr val="tx1"/>
                </a:solidFill>
                <a:latin typeface="Arial" charset="0"/>
                <a:ea typeface="Arial" charset="0"/>
                <a:cs typeface="Arial" charset="0"/>
              </a:defRPr>
            </a:lvl4pPr>
            <a:lvl5pPr marL="2037880" indent="-226431" defTabSz="923021" eaLnBrk="0" hangingPunct="0">
              <a:defRPr sz="2000" b="1">
                <a:solidFill>
                  <a:schemeClr val="tx1"/>
                </a:solidFill>
                <a:latin typeface="Arial" charset="0"/>
                <a:ea typeface="Arial" charset="0"/>
                <a:cs typeface="Arial" charset="0"/>
              </a:defRPr>
            </a:lvl5pPr>
            <a:lvl6pPr marL="2490743"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6pPr>
            <a:lvl7pPr marL="2943605"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7pPr>
            <a:lvl8pPr marL="3396467"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8pPr>
            <a:lvl9pPr marL="3849330" indent="-226431" algn="ctr" defTabSz="923021"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fld id="{316CA39D-79FA-2A41-BE82-C0F94B8E9703}" type="slidenum">
              <a:rPr lang="en-US" sz="1200" b="0"/>
              <a:pPr eaLnBrk="1" hangingPunct="1"/>
              <a:t>5</a:t>
            </a:fld>
            <a:endParaRPr lang="en-US" sz="1200" b="0"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Very much like server virtualization moved through its phases of development, EMC</a:t>
            </a:r>
            <a:r>
              <a:rPr lang="ja-JP" altLang="en-US"/>
              <a:t>’</a:t>
            </a:r>
            <a:r>
              <a:rPr lang="en-US" altLang="ja-JP"/>
              <a:t>s Virtual Storage will deliver new value and levels of cooperation throughout the infrastructure.</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692150"/>
            <a:ext cx="2800350" cy="2100263"/>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w="9525"/>
        </p:spPr>
        <p:txBody>
          <a:bodyPr/>
          <a:lstStyle/>
          <a:p>
            <a:r>
              <a:rPr lang="en-US" dirty="0" smtClean="0"/>
              <a:t>High availability is a term that several companies</a:t>
            </a:r>
            <a:r>
              <a:rPr lang="en-US" b="1" dirty="0" smtClean="0">
                <a:solidFill>
                  <a:srgbClr val="FF0000"/>
                </a:solidFill>
              </a:rPr>
              <a:t> </a:t>
            </a:r>
            <a:r>
              <a:rPr lang="en-US" dirty="0" smtClean="0"/>
              <a:t>will claim they can deliver. Ultimately, a high-availability solution should protect against a failure and keep an application online. Companies use this to provide near continuous uptime for their critical applications, and automate the restart of an application once a failure has occurred, with as little human intervention as possible. With conventional solutions, companies typically have to choose a recovery point objective (RPO) and a recovery time objective (RTO). But although some solutions offer small RTOs and RPOs, there can still be downtime—and for most companies, </a:t>
            </a:r>
            <a:r>
              <a:rPr lang="en-US" i="1" dirty="0" smtClean="0"/>
              <a:t>any</a:t>
            </a:r>
            <a:r>
              <a:rPr lang="en-US" dirty="0" smtClean="0"/>
              <a:t> downtime at all can be costly.</a:t>
            </a:r>
          </a:p>
          <a:p>
            <a:r>
              <a:rPr lang="en-US" dirty="0" smtClean="0"/>
              <a:t>VPLEX is a truly differentiated and unique solution for high availability, for all or part of your environment.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3"/>
          <p:cNvSpPr>
            <a:spLocks noGrp="1" noChangeArrowheads="1"/>
          </p:cNvSpPr>
          <p:nvPr>
            <p:ph type="body" idx="1"/>
          </p:nvPr>
        </p:nvSpPr>
        <p:spPr/>
        <p:txBody>
          <a:bodyPr>
            <a:normAutofit/>
          </a:bodyPr>
          <a:lstStyle/>
          <a:p>
            <a:r>
              <a:rPr lang="en-US" dirty="0" smtClean="0"/>
              <a:t>With VPLEX you are able to create an active-active configuration, which allows for the active use of resources at both sites. This allows for continuous availability and workload mobility with read and write applications at the second site.</a:t>
            </a:r>
          </a:p>
        </p:txBody>
      </p:sp>
      <p:sp>
        <p:nvSpPr>
          <p:cNvPr id="7" name="Slide Image Placeholder 6"/>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w="9525"/>
        </p:spPr>
        <p:txBody>
          <a:bodyPr/>
          <a:lstStyle/>
          <a:p>
            <a:r>
              <a:rPr lang="en-US" dirty="0" smtClean="0"/>
              <a:t>With VPLEX, you get true high availability; this means operations continue and data remains online even if a failure occurs. No manual intervention is required, and no recovery or restart is necessary. In fact, within synchronous distances using VPLEX Metro, you can think of VPLEX as providing disaster avoidance instead of just disaster recovery—because there is literally no disaster event from which to recover.</a:t>
            </a:r>
          </a:p>
          <a:p>
            <a:r>
              <a:rPr lang="en-US" dirty="0" smtClean="0"/>
              <a:t>VPLEX a enables stretched clusters with a VPLEX Metro and VPLEX Geo configurations which provide high availability benefits across data centers. The ability to withstand different failure scenarios and to provide automated failover make VPLEX a truly highly available solution.</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cs typeface="Arial" charset="0"/>
              </a:rPr>
              <a:t>To make it really simple, VPLEX enables you to have:</a:t>
            </a:r>
          </a:p>
          <a:p>
            <a:pPr eaLnBrk="1" hangingPunct="1"/>
            <a:r>
              <a:rPr lang="en-US" dirty="0" smtClean="0">
                <a:cs typeface="Arial" charset="0"/>
              </a:rPr>
              <a:t>The exact same information</a:t>
            </a:r>
          </a:p>
          <a:p>
            <a:pPr eaLnBrk="1" hangingPunct="1"/>
            <a:r>
              <a:rPr lang="en-US" dirty="0" smtClean="0">
                <a:cs typeface="Arial" charset="0"/>
              </a:rPr>
              <a:t>In two separate locations</a:t>
            </a:r>
          </a:p>
          <a:p>
            <a:pPr eaLnBrk="1" hangingPunct="1"/>
            <a:r>
              <a:rPr lang="en-US" dirty="0" smtClean="0">
                <a:cs typeface="Arial" charset="0"/>
              </a:rPr>
              <a:t>Accessible simultaneously</a:t>
            </a:r>
          </a:p>
          <a:p>
            <a:pPr eaLnBrk="1" hangingPunct="1"/>
            <a:r>
              <a:rPr lang="en-US" dirty="0" smtClean="0">
                <a:cs typeface="Arial" charset="0"/>
              </a:rPr>
              <a:t>From both locations</a:t>
            </a:r>
          </a:p>
          <a:p>
            <a:pPr eaLnBrk="1" hangingPunct="1"/>
            <a:r>
              <a:rPr lang="en-US" dirty="0" smtClean="0">
                <a:cs typeface="Arial" charset="0"/>
              </a:rPr>
              <a:t>We call this a “Distributed Storage Cluster”.  VPLEX is the only technology available today that offers this kind of functionality.  The fact that information is simultaneously accessible is key – many products offer remote replication, but the data at the secondary site can not be used at the secondary site simultaneously by the same application.  VPLEX offers “access anywhere” capabilities not found in other technologies.  </a:t>
            </a:r>
          </a:p>
          <a:p>
            <a:pPr eaLnBrk="1" hangingPunct="1"/>
            <a:r>
              <a:rPr lang="en-US" dirty="0" smtClean="0">
                <a:cs typeface="Arial" charset="0"/>
              </a:rPr>
              <a:t>This is all accomplished via a cache coherency model that tracks and records writes dynamically over distance.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Verdana" pitchFamily="34" charset="0"/>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smtClean="0"/>
              <a:t>Click to edit Master text styles</a:t>
            </a:r>
          </a:p>
        </p:txBody>
      </p:sp>
    </p:spTree>
  </p:cSld>
  <p:clrMapOvr>
    <a:masterClrMapping/>
  </p:clrMapOvr>
  <p:transition>
    <p:fade/>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Verdana" pitchFamily="34" charset="0"/>
              </a:defRPr>
            </a:lvl1pPr>
            <a:lvl2pPr marL="171450" indent="-171450">
              <a:spcBef>
                <a:spcPts val="600"/>
              </a:spcBef>
              <a:buClr>
                <a:schemeClr val="tx2"/>
              </a:buClr>
              <a:buFont typeface="Wingdings" pitchFamily="2" charset="2"/>
              <a:buNone/>
              <a:tabLst/>
              <a:defRPr sz="1400">
                <a:solidFill>
                  <a:schemeClr val="bg2"/>
                </a:solidFill>
                <a:latin typeface="Verdana" pitchFamily="34" charset="0"/>
              </a:defRPr>
            </a:lvl2pPr>
            <a:lvl3pPr marL="233363" indent="0">
              <a:spcBef>
                <a:spcPts val="600"/>
              </a:spcBef>
              <a:buClr>
                <a:schemeClr val="tx2"/>
              </a:buClr>
              <a:buFont typeface="Verdana" pitchFamily="34" charset="0"/>
              <a:buNone/>
              <a:defRPr sz="1100">
                <a:solidFill>
                  <a:schemeClr val="bg2"/>
                </a:solidFill>
                <a:latin typeface="Verdana" pitchFamily="34" charset="0"/>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Verdana" pitchFamily="34" charset="0"/>
              </a:defRPr>
            </a:lvl1pPr>
            <a:lvl2pPr marL="171450" indent="-171450">
              <a:spcBef>
                <a:spcPts val="1200"/>
              </a:spcBef>
              <a:buClr>
                <a:schemeClr val="tx2"/>
              </a:buClr>
              <a:buFont typeface="Wingdings" pitchFamily="2" charset="2"/>
              <a:buChar char=""/>
              <a:defRPr sz="1800">
                <a:solidFill>
                  <a:schemeClr val="bg2"/>
                </a:solidFill>
                <a:latin typeface="Verdana" pitchFamily="34" charset="0"/>
              </a:defRPr>
            </a:lvl2pPr>
            <a:lvl3pPr marL="509588" indent="-169863">
              <a:spcBef>
                <a:spcPts val="300"/>
              </a:spcBef>
              <a:buClr>
                <a:schemeClr val="tx2"/>
              </a:buClr>
              <a:buFont typeface="Verdana" pitchFamily="34" charset="0"/>
              <a:buChar char="–"/>
              <a:defRPr sz="1400">
                <a:solidFill>
                  <a:schemeClr val="bg2"/>
                </a:solidFill>
                <a:latin typeface="Verdana" pitchFamily="34" charset="0"/>
              </a:defRPr>
            </a:lvl3pPr>
            <a:lvl4pPr marL="862013" indent="-171450">
              <a:spcBef>
                <a:spcPts val="300"/>
              </a:spcBef>
              <a:buClr>
                <a:schemeClr val="tx2"/>
              </a:buClr>
              <a:buFont typeface="Verdana" pitchFamily="34" charset="0"/>
              <a:buChar char="▪"/>
              <a:defRPr sz="1200">
                <a:solidFill>
                  <a:schemeClr val="bg2"/>
                </a:solidFill>
                <a:latin typeface="Verdana" pitchFamily="34" charset="0"/>
              </a:defRPr>
            </a:lvl4pPr>
            <a:lvl5pPr marL="1254125" indent="-222250">
              <a:spcBef>
                <a:spcPts val="300"/>
              </a:spcBef>
              <a:buClr>
                <a:schemeClr val="tx2"/>
              </a:buClr>
              <a:buFont typeface="Verdana" pitchFamily="34" charset="0"/>
              <a:buChar char="—"/>
              <a:tabLst/>
              <a:defRPr sz="105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Verdana" pitchFamily="34" charset="0"/>
              </a:defRPr>
            </a:lvl1pPr>
            <a:lvl2pPr marL="581025" indent="0" algn="l">
              <a:spcBef>
                <a:spcPts val="600"/>
              </a:spcBef>
              <a:buClr>
                <a:schemeClr val="tx2"/>
              </a:buClr>
              <a:buFont typeface="Wingdings" pitchFamily="2" charset="2"/>
              <a:buNone/>
              <a:defRPr sz="1800">
                <a:solidFill>
                  <a:schemeClr val="bg2"/>
                </a:solidFill>
                <a:latin typeface="Verdana" pitchFamily="34" charset="0"/>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accent6"/>
                </a:solidFill>
                <a:latin typeface="Verdana" pitchFamily="34" charset="0"/>
                <a:ea typeface="+mj-ea"/>
                <a:cs typeface="+mj-cs"/>
              </a:defRPr>
            </a:lvl1pPr>
          </a:lstStyle>
          <a:p>
            <a:r>
              <a:rPr lang="en-US"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olumn right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bwMode="gray">
          <a:xfrm>
            <a:off x="4738688" y="1758950"/>
            <a:ext cx="4038600" cy="4205287"/>
          </a:xfrm>
          <a:prstGeom prst="rect">
            <a:avLst/>
          </a:prstGeom>
          <a:noFill/>
        </p:spPr>
        <p:txBody>
          <a:bodyPr lIns="0" tIns="0" rIns="0" bIns="0">
            <a:no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0"/>
          </p:nvPr>
        </p:nvSpPr>
        <p:spPr bwMode="gray">
          <a:xfrm>
            <a:off x="366713" y="1123951"/>
            <a:ext cx="8410575" cy="403224"/>
          </a:xfrm>
          <a:prstGeom prst="rect">
            <a:avLst/>
          </a:prstGeom>
          <a:noFill/>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900" y="231775"/>
            <a:ext cx="6280150" cy="863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66713" y="1585913"/>
            <a:ext cx="8410575" cy="5011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ne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bwMode="gray">
          <a:xfrm>
            <a:off x="4572000" y="1355724"/>
            <a:ext cx="4205288" cy="4608513"/>
          </a:xfrm>
          <a:prstGeom prst="rect">
            <a:avLst/>
          </a:prstGeom>
          <a:noFill/>
        </p:spPr>
        <p:txBody>
          <a:bodyPr lIns="0" tIns="0" rIns="0" bIns="0">
            <a:no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Tree>
  </p:cSld>
  <p:clrMapOvr>
    <a:masterClrMapping/>
  </p:clrMapOvr>
  <p:transition>
    <p:fade/>
  </p:transition>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200">
                <a:solidFill>
                  <a:schemeClr val="tx2"/>
                </a:solidFill>
                <a:latin typeface="Verdana"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1F684CE-B7BB-4223-BA2B-B47808B845F1}" type="slidenum">
              <a:rPr lang="en-US" sz="800" smtClean="0">
                <a:solidFill>
                  <a:schemeClr val="bg2"/>
                </a:solidFill>
                <a:latin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dirty="0" smtClean="0">
              <a:solidFill>
                <a:schemeClr val="bg2"/>
              </a:solidFill>
              <a:latin typeface="+mn-lt"/>
            </a:endParaRPr>
          </a:p>
        </p:txBody>
      </p:sp>
      <p:sp>
        <p:nvSpPr>
          <p:cNvPr id="10" name="TextBox 9"/>
          <p:cNvSpPr txBox="1"/>
          <p:nvPr/>
        </p:nvSpPr>
        <p:spPr bwMode="gray">
          <a:xfrm>
            <a:off x="366714" y="6710722"/>
            <a:ext cx="2898229" cy="123111"/>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mn-lt"/>
              </a:rPr>
              <a:t>© Copyright 2012 EMC Corporation. All rights reserved.</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9" name="Picture 8" descr="EMC logo white-lg.png"/>
          <p:cNvPicPr>
            <a:picLocks noChangeAspect="1"/>
          </p:cNvPicPr>
          <p:nvPr/>
        </p:nvPicPr>
        <p:blipFill>
          <a:blip r:embed="rId31" cstate="screen"/>
          <a:srcRect/>
          <a:stretch>
            <a:fillRect/>
          </a:stretch>
        </p:blipFill>
        <p:spPr bwMode="gray">
          <a:xfrm>
            <a:off x="7848600" y="6280319"/>
            <a:ext cx="928688" cy="292447"/>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94" r:id="rId3"/>
    <p:sldLayoutId id="2147483696" r:id="rId4"/>
    <p:sldLayoutId id="2147483697"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93" r:id="rId14"/>
    <p:sldLayoutId id="2147483692" r:id="rId15"/>
    <p:sldLayoutId id="2147483682" r:id="rId16"/>
    <p:sldLayoutId id="2147483698" r:id="rId17"/>
    <p:sldLayoutId id="2147483684" r:id="rId18"/>
    <p:sldLayoutId id="2147483686" r:id="rId19"/>
    <p:sldLayoutId id="2147483689" r:id="rId20"/>
    <p:sldLayoutId id="2147483690" r:id="rId21"/>
    <p:sldLayoutId id="2147483688" r:id="rId22"/>
    <p:sldLayoutId id="2147483695" r:id="rId23"/>
    <p:sldLayoutId id="2147483691" r:id="rId24"/>
    <p:sldLayoutId id="2147483687" r:id="rId25"/>
    <p:sldLayoutId id="2147483699" r:id="rId26"/>
    <p:sldLayoutId id="2147483700" r:id="rId27"/>
    <p:sldLayoutId id="2147483701" r:id="rId28"/>
    <p:sldLayoutId id="2147483702" r:id="rId29"/>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66.jpe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7.png"/><Relationship Id="rId7" Type="http://schemas.openxmlformats.org/officeDocument/2006/relationships/image" Target="../media/image46.jpeg"/><Relationship Id="rId12"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 Id="rId14" Type="http://schemas.openxmlformats.org/officeDocument/2006/relationships/image" Target="../media/image87.jpeg"/></Relationships>
</file>

<file path=ppt/slides/_rels/slide1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53.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notesSlide" Target="../notesSlides/notesSlide17.xml"/><Relationship Id="rId16" Type="http://schemas.openxmlformats.org/officeDocument/2006/relationships/image" Target="../media/image99.png"/><Relationship Id="rId1" Type="http://schemas.openxmlformats.org/officeDocument/2006/relationships/slideLayout" Target="../slideLayouts/slideLayout28.xml"/><Relationship Id="rId6" Type="http://schemas.openxmlformats.org/officeDocument/2006/relationships/hyperlink" Target="../VMware-EMC%20Customer%20Presentation/Demos/RecoverPoint%20SRM%20Full.avi" TargetMode="External"/><Relationship Id="rId11" Type="http://schemas.openxmlformats.org/officeDocument/2006/relationships/image" Target="../media/image94.png"/><Relationship Id="rId5" Type="http://schemas.openxmlformats.org/officeDocument/2006/relationships/image" Target="../media/image89.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png"/><Relationship Id="rId14" Type="http://schemas.openxmlformats.org/officeDocument/2006/relationships/image" Target="../media/image97.png"/></Relationships>
</file>

<file path=ppt/slides/_rels/slide1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notesSlide" Target="../notesSlides/notesSlide19.xml"/><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2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9.png"/><Relationship Id="rId7" Type="http://schemas.openxmlformats.org/officeDocument/2006/relationships/image" Target="../media/image12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3.png"/><Relationship Id="rId4" Type="http://schemas.openxmlformats.org/officeDocument/2006/relationships/image" Target="../media/image1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2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36.png"/></Relationships>
</file>

<file path=ppt/slides/_rels/slide2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142.png"/><Relationship Id="rId5" Type="http://schemas.openxmlformats.org/officeDocument/2006/relationships/image" Target="../media/image141.jpe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 Id="rId9" Type="http://schemas.openxmlformats.org/officeDocument/2006/relationships/image" Target="../media/image150.png"/></Relationships>
</file>

<file path=ppt/slides/_rels/slide3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3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56.png"/></Relationships>
</file>

<file path=ppt/slides/_rels/slide36.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60.png"/><Relationship Id="rId11" Type="http://schemas.openxmlformats.org/officeDocument/2006/relationships/image" Target="../media/image165.png"/><Relationship Id="rId5" Type="http://schemas.openxmlformats.org/officeDocument/2006/relationships/image" Target="../media/image159.pn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171.jpeg"/><Relationship Id="rId4" Type="http://schemas.openxmlformats.org/officeDocument/2006/relationships/image" Target="../media/image17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36.xml"/><Relationship Id="rId1" Type="http://schemas.openxmlformats.org/officeDocument/2006/relationships/slideLayout" Target="../slideLayouts/slideLayout29.xml"/><Relationship Id="rId5" Type="http://schemas.openxmlformats.org/officeDocument/2006/relationships/image" Target="../media/image174.png"/><Relationship Id="rId4" Type="http://schemas.openxmlformats.org/officeDocument/2006/relationships/image" Target="../media/image173.png"/></Relationships>
</file>

<file path=ppt/slides/_rels/slide45.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jpeg"/><Relationship Id="rId7" Type="http://schemas.openxmlformats.org/officeDocument/2006/relationships/image" Target="../media/image179.png"/><Relationship Id="rId12" Type="http://schemas.openxmlformats.org/officeDocument/2006/relationships/image" Target="../media/image184.png"/><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image" Target="../media/image178.png"/><Relationship Id="rId11" Type="http://schemas.openxmlformats.org/officeDocument/2006/relationships/image" Target="../media/image183.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png"/></Relationships>
</file>

<file path=ppt/slides/_rels/slide46.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26.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4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94.png"/><Relationship Id="rId4" Type="http://schemas.openxmlformats.org/officeDocument/2006/relationships/image" Target="../media/image193.png"/></Relationships>
</file>

<file path=ppt/slides/_rels/slide49.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9.jpe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198.png"/><Relationship Id="rId5" Type="http://schemas.openxmlformats.org/officeDocument/2006/relationships/image" Target="../media/image197.png"/><Relationship Id="rId10" Type="http://schemas.openxmlformats.org/officeDocument/2006/relationships/image" Target="../media/image202.png"/><Relationship Id="rId4" Type="http://schemas.openxmlformats.org/officeDocument/2006/relationships/image" Target="../media/image196.png"/><Relationship Id="rId9" Type="http://schemas.openxmlformats.org/officeDocument/2006/relationships/image" Target="../media/image20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png"/><Relationship Id="rId20"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png"/></Relationships>
</file>

<file path=ppt/slides/_rels/slide50.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6.png"/><Relationship Id="rId3" Type="http://schemas.openxmlformats.org/officeDocument/2006/relationships/image" Target="../media/image195.png"/><Relationship Id="rId7" Type="http://schemas.openxmlformats.org/officeDocument/2006/relationships/image" Target="../media/image199.jpeg"/><Relationship Id="rId12" Type="http://schemas.openxmlformats.org/officeDocument/2006/relationships/image" Target="../media/image205.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198.png"/><Relationship Id="rId11" Type="http://schemas.openxmlformats.org/officeDocument/2006/relationships/image" Target="../media/image204.png"/><Relationship Id="rId5" Type="http://schemas.openxmlformats.org/officeDocument/2006/relationships/image" Target="../media/image197.png"/><Relationship Id="rId10" Type="http://schemas.openxmlformats.org/officeDocument/2006/relationships/image" Target="../media/image203.png"/><Relationship Id="rId4" Type="http://schemas.openxmlformats.org/officeDocument/2006/relationships/image" Target="../media/image196.png"/><Relationship Id="rId9" Type="http://schemas.openxmlformats.org/officeDocument/2006/relationships/image" Target="../media/image201.png"/></Relationships>
</file>

<file path=ppt/slides/_rels/slide51.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208.png"/><Relationship Id="rId4" Type="http://schemas.openxmlformats.org/officeDocument/2006/relationships/image" Target="../media/image207.png"/></Relationships>
</file>

<file path=ppt/slides/_rels/slide52.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7.png"/><Relationship Id="rId1" Type="http://schemas.openxmlformats.org/officeDocument/2006/relationships/slideLayout" Target="../slideLayouts/slideLayout8.xml"/><Relationship Id="rId4" Type="http://schemas.openxmlformats.org/officeDocument/2006/relationships/image" Target="../media/image175.jpeg"/></Relationships>
</file>

<file path=ppt/slides/_rels/slide53.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0.png"/><Relationship Id="rId7" Type="http://schemas.openxmlformats.org/officeDocument/2006/relationships/image" Target="../media/image214.png"/><Relationship Id="rId12" Type="http://schemas.openxmlformats.org/officeDocument/2006/relationships/image" Target="../media/image219.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13.png"/><Relationship Id="rId11" Type="http://schemas.openxmlformats.org/officeDocument/2006/relationships/image" Target="../media/image218.png"/><Relationship Id="rId5" Type="http://schemas.openxmlformats.org/officeDocument/2006/relationships/image" Target="../media/image212.png"/><Relationship Id="rId10" Type="http://schemas.openxmlformats.org/officeDocument/2006/relationships/image" Target="../media/image217.png"/><Relationship Id="rId4" Type="http://schemas.openxmlformats.org/officeDocument/2006/relationships/image" Target="../media/image211.png"/><Relationship Id="rId9" Type="http://schemas.openxmlformats.org/officeDocument/2006/relationships/image" Target="../media/image216.png"/></Relationships>
</file>

<file path=ppt/slides/_rels/slide5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image" Target="../media/image231.png"/><Relationship Id="rId3" Type="http://schemas.openxmlformats.org/officeDocument/2006/relationships/image" Target="../media/image222.png"/><Relationship Id="rId7" Type="http://schemas.openxmlformats.org/officeDocument/2006/relationships/image" Target="../media/image226.png"/><Relationship Id="rId12" Type="http://schemas.openxmlformats.org/officeDocument/2006/relationships/image" Target="../media/image230.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225.png"/><Relationship Id="rId11" Type="http://schemas.openxmlformats.org/officeDocument/2006/relationships/image" Target="../media/image229.png"/><Relationship Id="rId5" Type="http://schemas.openxmlformats.org/officeDocument/2006/relationships/image" Target="../media/image224.png"/><Relationship Id="rId10" Type="http://schemas.openxmlformats.org/officeDocument/2006/relationships/image" Target="../media/image228.png"/><Relationship Id="rId4" Type="http://schemas.openxmlformats.org/officeDocument/2006/relationships/image" Target="../media/image223.png"/><Relationship Id="rId9" Type="http://schemas.openxmlformats.org/officeDocument/2006/relationships/image" Target="../media/image192.png"/></Relationships>
</file>

<file path=ppt/slides/_rels/slide57.xml.rels><?xml version="1.0" encoding="UTF-8" standalone="yes"?>
<Relationships xmlns="http://schemas.openxmlformats.org/package/2006/relationships"><Relationship Id="rId3" Type="http://schemas.openxmlformats.org/officeDocument/2006/relationships/image" Target="../media/image232.jpeg"/><Relationship Id="rId2" Type="http://schemas.openxmlformats.org/officeDocument/2006/relationships/notesSlide" Target="../notesSlides/notesSlide46.xml"/><Relationship Id="rId1" Type="http://schemas.openxmlformats.org/officeDocument/2006/relationships/slideLayout" Target="../slideLayouts/slideLayout27.xml"/><Relationship Id="rId4" Type="http://schemas.openxmlformats.org/officeDocument/2006/relationships/image" Target="../media/image233.png"/></Relationships>
</file>

<file path=ppt/slides/_rels/slide58.xml.rels><?xml version="1.0" encoding="UTF-8" standalone="yes"?>
<Relationships xmlns="http://schemas.openxmlformats.org/package/2006/relationships"><Relationship Id="rId3" Type="http://schemas.openxmlformats.org/officeDocument/2006/relationships/image" Target="../media/image234.jpe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0.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92.png"/><Relationship Id="rId5" Type="http://schemas.openxmlformats.org/officeDocument/2006/relationships/image" Target="../media/image239.png"/><Relationship Id="rId4" Type="http://schemas.openxmlformats.org/officeDocument/2006/relationships/image" Target="../media/image23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1.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28912" y="378064"/>
            <a:ext cx="6048376" cy="2215991"/>
          </a:xfrm>
        </p:spPr>
        <p:txBody>
          <a:bodyPr/>
          <a:lstStyle/>
          <a:p>
            <a:r>
              <a:rPr lang="ru-RU" sz="3600" dirty="0" smtClean="0"/>
              <a:t>Построение решений высокой доступности и непрерывности бизнеса для VMware от ЕМС</a:t>
            </a:r>
            <a:endParaRPr lang="en-US" sz="3600" dirty="0"/>
          </a:p>
        </p:txBody>
      </p:sp>
      <p:sp>
        <p:nvSpPr>
          <p:cNvPr id="3" name="Subtitle 2"/>
          <p:cNvSpPr>
            <a:spLocks noGrp="1"/>
          </p:cNvSpPr>
          <p:nvPr>
            <p:ph type="subTitle" idx="1"/>
          </p:nvPr>
        </p:nvSpPr>
        <p:spPr bwMode="gray"/>
        <p:txBody>
          <a:bodyPr/>
          <a:lstStyle/>
          <a:p>
            <a:r>
              <a:rPr lang="ru-RU" dirty="0" smtClean="0"/>
              <a:t>Юрий </a:t>
            </a:r>
            <a:r>
              <a:rPr lang="ru-RU" dirty="0" err="1" smtClean="0"/>
              <a:t>Латышевский</a:t>
            </a:r>
            <a:endParaRPr lang="en-US" dirty="0" smtClean="0"/>
          </a:p>
        </p:txBody>
      </p:sp>
      <p:sp>
        <p:nvSpPr>
          <p:cNvPr id="9" name="Picture Placeholder 8"/>
          <p:cNvSpPr>
            <a:spLocks noGrp="1"/>
          </p:cNvSpPr>
          <p:nvPr>
            <p:ph type="pic" idx="10"/>
          </p:nvPr>
        </p:nvSpPr>
        <p:spPr bwMode="gray"/>
      </p:sp>
      <p:sp>
        <p:nvSpPr>
          <p:cNvPr id="11" name="Content Placeholder 10"/>
          <p:cNvSpPr>
            <a:spLocks noGrp="1"/>
          </p:cNvSpPr>
          <p:nvPr>
            <p:ph sz="quarter" idx="11"/>
          </p:nvPr>
        </p:nvSpPr>
        <p:spPr bwMode="gray"/>
        <p:txBody>
          <a:bodyPr/>
          <a:lstStyle/>
          <a:p>
            <a:pPr lvl="0"/>
            <a:r>
              <a:rPr lang="ru-RU" dirty="0" smtClean="0"/>
              <a:t>Технический консультант ЕМС Киев</a:t>
            </a:r>
            <a:endParaRPr lang="en-US" dirty="0" smtClean="0"/>
          </a:p>
        </p:txBody>
      </p:sp>
      <p:pic>
        <p:nvPicPr>
          <p:cNvPr id="6" name="Picture 5" descr="VPLEX-shading on side.jpg"/>
          <p:cNvPicPr>
            <a:picLocks noChangeAspect="1"/>
          </p:cNvPicPr>
          <p:nvPr/>
        </p:nvPicPr>
        <p:blipFill>
          <a:blip r:embed="rId3" cstate="print"/>
          <a:stretch>
            <a:fillRect/>
          </a:stretch>
        </p:blipFill>
        <p:spPr>
          <a:xfrm>
            <a:off x="0" y="0"/>
            <a:ext cx="2627784" cy="61722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AutoShape 4"/>
          <p:cNvSpPr>
            <a:spLocks noChangeAspect="1" noChangeArrowheads="1"/>
          </p:cNvSpPr>
          <p:nvPr/>
        </p:nvSpPr>
        <p:spPr bwMode="auto">
          <a:xfrm>
            <a:off x="1019175" y="4408320"/>
            <a:ext cx="1158875" cy="11521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2">
                  <a:lumMod val="20000"/>
                  <a:lumOff val="80000"/>
                </a:schemeClr>
              </a:gs>
              <a:gs pos="100000">
                <a:schemeClr val="bg1"/>
              </a:gs>
            </a:gsLst>
            <a:lin ang="5400000" scaled="1"/>
          </a:gradFill>
          <a:ln w="12700" algn="ctr">
            <a:noFill/>
            <a:miter lim="800000"/>
            <a:headEnd/>
            <a:tailEnd/>
          </a:ln>
          <a:effectLst/>
        </p:spPr>
        <p:txBody>
          <a:bodyPr wrap="none" lIns="0" tIns="0" rIns="0" bIns="0" anchor="ctr"/>
          <a:lstStyle/>
          <a:p>
            <a:endParaRPr lang="en-US" dirty="0"/>
          </a:p>
        </p:txBody>
      </p:sp>
      <p:sp>
        <p:nvSpPr>
          <p:cNvPr id="183416" name="AutoShape 120"/>
          <p:cNvSpPr>
            <a:spLocks noChangeAspect="1" noChangeArrowheads="1"/>
          </p:cNvSpPr>
          <p:nvPr/>
        </p:nvSpPr>
        <p:spPr bwMode="auto">
          <a:xfrm>
            <a:off x="3057525" y="4408320"/>
            <a:ext cx="1158875" cy="11521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2">
                  <a:lumMod val="20000"/>
                  <a:lumOff val="80000"/>
                </a:schemeClr>
              </a:gs>
              <a:gs pos="100000">
                <a:schemeClr val="bg1"/>
              </a:gs>
            </a:gsLst>
            <a:lin ang="5400000" scaled="1"/>
          </a:gradFill>
          <a:ln w="12700" algn="ctr">
            <a:noFill/>
            <a:miter lim="800000"/>
            <a:headEnd/>
            <a:tailEnd/>
          </a:ln>
          <a:effectLst/>
        </p:spPr>
        <p:txBody>
          <a:bodyPr wrap="none" lIns="0" tIns="0" rIns="0" bIns="0" anchor="ctr"/>
          <a:lstStyle/>
          <a:p>
            <a:endParaRPr lang="en-US" dirty="0"/>
          </a:p>
        </p:txBody>
      </p:sp>
      <p:sp>
        <p:nvSpPr>
          <p:cNvPr id="183533" name="AutoShape 237"/>
          <p:cNvSpPr>
            <a:spLocks noChangeAspect="1" noChangeArrowheads="1"/>
          </p:cNvSpPr>
          <p:nvPr/>
        </p:nvSpPr>
        <p:spPr bwMode="auto">
          <a:xfrm>
            <a:off x="5097463" y="4408320"/>
            <a:ext cx="1158875" cy="11521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2">
                  <a:lumMod val="20000"/>
                  <a:lumOff val="80000"/>
                </a:schemeClr>
              </a:gs>
              <a:gs pos="100000">
                <a:schemeClr val="bg1"/>
              </a:gs>
            </a:gsLst>
            <a:lin ang="5400000" scaled="1"/>
          </a:gradFill>
          <a:ln w="12700" algn="ctr">
            <a:noFill/>
            <a:miter lim="800000"/>
            <a:headEnd/>
            <a:tailEnd/>
          </a:ln>
          <a:effectLst/>
        </p:spPr>
        <p:txBody>
          <a:bodyPr wrap="none" lIns="0" tIns="0" rIns="0" bIns="0" anchor="ctr"/>
          <a:lstStyle/>
          <a:p>
            <a:endParaRPr lang="en-US" dirty="0"/>
          </a:p>
        </p:txBody>
      </p:sp>
      <p:sp>
        <p:nvSpPr>
          <p:cNvPr id="183650" name="AutoShape 354"/>
          <p:cNvSpPr>
            <a:spLocks noChangeAspect="1" noChangeArrowheads="1"/>
          </p:cNvSpPr>
          <p:nvPr/>
        </p:nvSpPr>
        <p:spPr bwMode="auto">
          <a:xfrm>
            <a:off x="7137400" y="4408320"/>
            <a:ext cx="1158875" cy="11521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2">
                  <a:lumMod val="20000"/>
                  <a:lumOff val="80000"/>
                </a:schemeClr>
              </a:gs>
              <a:gs pos="100000">
                <a:schemeClr val="bg1"/>
              </a:gs>
            </a:gsLst>
            <a:lin ang="5400000" scaled="1"/>
          </a:gradFill>
          <a:ln w="12700" algn="ctr">
            <a:noFill/>
            <a:miter lim="800000"/>
            <a:headEnd/>
            <a:tailEnd/>
          </a:ln>
          <a:effectLst/>
        </p:spPr>
        <p:txBody>
          <a:bodyPr wrap="none" lIns="0" tIns="0" rIns="0" bIns="0" anchor="ctr"/>
          <a:lstStyle/>
          <a:p>
            <a:endParaRPr lang="en-US" dirty="0"/>
          </a:p>
        </p:txBody>
      </p:sp>
      <p:pic>
        <p:nvPicPr>
          <p:cNvPr id="1228" name="Picture 57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057468" y="4520619"/>
            <a:ext cx="1152140" cy="475845"/>
          </a:xfrm>
          <a:prstGeom prst="rect">
            <a:avLst/>
          </a:prstGeom>
          <a:noFill/>
          <a:ln w="12700" algn="ctr">
            <a:noFill/>
            <a:miter lim="800000"/>
            <a:headEnd/>
            <a:tailEnd/>
          </a:ln>
        </p:spPr>
      </p:pic>
      <p:pic>
        <p:nvPicPr>
          <p:cNvPr id="1229" name="Picture 57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073593" y="4520619"/>
            <a:ext cx="1152140" cy="475845"/>
          </a:xfrm>
          <a:prstGeom prst="rect">
            <a:avLst/>
          </a:prstGeom>
          <a:noFill/>
          <a:ln w="12700" algn="ctr">
            <a:noFill/>
            <a:miter lim="800000"/>
            <a:headEnd/>
            <a:tailEnd/>
          </a:ln>
        </p:spPr>
      </p:pic>
      <p:pic>
        <p:nvPicPr>
          <p:cNvPr id="1231" name="Picture 57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090463" y="4520619"/>
            <a:ext cx="1152140" cy="475845"/>
          </a:xfrm>
          <a:prstGeom prst="rect">
            <a:avLst/>
          </a:prstGeom>
          <a:noFill/>
          <a:ln w="12700" algn="ctr">
            <a:noFill/>
            <a:miter lim="800000"/>
            <a:headEnd/>
            <a:tailEnd/>
          </a:ln>
        </p:spPr>
      </p:pic>
      <p:pic>
        <p:nvPicPr>
          <p:cNvPr id="1232" name="Picture 57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106708" y="4520619"/>
            <a:ext cx="1152140" cy="475845"/>
          </a:xfrm>
          <a:prstGeom prst="rect">
            <a:avLst/>
          </a:prstGeom>
          <a:noFill/>
          <a:ln w="12700" algn="ctr">
            <a:noFill/>
            <a:miter lim="800000"/>
            <a:headEnd/>
            <a:tailEnd/>
          </a:ln>
        </p:spPr>
      </p:pic>
      <p:grpSp>
        <p:nvGrpSpPr>
          <p:cNvPr id="2" name="Group 1220"/>
          <p:cNvGrpSpPr/>
          <p:nvPr/>
        </p:nvGrpSpPr>
        <p:grpSpPr>
          <a:xfrm>
            <a:off x="1057973" y="5053614"/>
            <a:ext cx="1552928" cy="474785"/>
            <a:chOff x="7164315" y="5316415"/>
            <a:chExt cx="1552928" cy="474785"/>
          </a:xfrm>
        </p:grpSpPr>
        <p:grpSp>
          <p:nvGrpSpPr>
            <p:cNvPr id="3" name="Group 1203"/>
            <p:cNvGrpSpPr/>
            <p:nvPr/>
          </p:nvGrpSpPr>
          <p:grpSpPr>
            <a:xfrm>
              <a:off x="7164315" y="5316415"/>
              <a:ext cx="1018213" cy="474785"/>
              <a:chOff x="7099981" y="5316415"/>
              <a:chExt cx="1018213" cy="474785"/>
            </a:xfrm>
          </p:grpSpPr>
          <p:pic>
            <p:nvPicPr>
              <p:cNvPr id="1224" name="Picture 359" descr="ICON_Memory_Q308"/>
              <p:cNvPicPr>
                <a:picLocks noChangeAspect="1" noChangeArrowheads="1"/>
              </p:cNvPicPr>
              <p:nvPr/>
            </p:nvPicPr>
            <p:blipFill>
              <a:blip r:embed="rId4" cstate="screen"/>
              <a:srcRect/>
              <a:stretch>
                <a:fillRect/>
              </a:stretch>
            </p:blipFill>
            <p:spPr bwMode="auto">
              <a:xfrm>
                <a:off x="7625171" y="5316415"/>
                <a:ext cx="493023" cy="474785"/>
              </a:xfrm>
              <a:prstGeom prst="rect">
                <a:avLst/>
              </a:prstGeom>
              <a:noFill/>
              <a:ln w="9525">
                <a:noFill/>
                <a:miter lim="800000"/>
                <a:headEnd/>
                <a:tailEnd/>
              </a:ln>
            </p:spPr>
          </p:pic>
          <p:pic>
            <p:nvPicPr>
              <p:cNvPr id="1225" name="Picture 359" descr="ICON_Memory_Q308"/>
              <p:cNvPicPr>
                <a:picLocks noChangeAspect="1" noChangeArrowheads="1"/>
              </p:cNvPicPr>
              <p:nvPr/>
            </p:nvPicPr>
            <p:blipFill>
              <a:blip r:embed="rId4" cstate="screen"/>
              <a:srcRect/>
              <a:stretch>
                <a:fillRect/>
              </a:stretch>
            </p:blipFill>
            <p:spPr bwMode="auto">
              <a:xfrm>
                <a:off x="7452350" y="5316415"/>
                <a:ext cx="493023" cy="474785"/>
              </a:xfrm>
              <a:prstGeom prst="rect">
                <a:avLst/>
              </a:prstGeom>
              <a:noFill/>
              <a:ln w="9525">
                <a:noFill/>
                <a:miter lim="800000"/>
                <a:headEnd/>
                <a:tailEnd/>
              </a:ln>
            </p:spPr>
          </p:pic>
          <p:pic>
            <p:nvPicPr>
              <p:cNvPr id="1226" name="Picture 359" descr="ICON_Memory_Q308"/>
              <p:cNvPicPr>
                <a:picLocks noChangeAspect="1" noChangeArrowheads="1"/>
              </p:cNvPicPr>
              <p:nvPr/>
            </p:nvPicPr>
            <p:blipFill>
              <a:blip r:embed="rId4" cstate="screen"/>
              <a:srcRect/>
              <a:stretch>
                <a:fillRect/>
              </a:stretch>
            </p:blipFill>
            <p:spPr bwMode="auto">
              <a:xfrm>
                <a:off x="7279529" y="5316415"/>
                <a:ext cx="493023" cy="474785"/>
              </a:xfrm>
              <a:prstGeom prst="rect">
                <a:avLst/>
              </a:prstGeom>
              <a:noFill/>
              <a:ln w="9525">
                <a:noFill/>
                <a:miter lim="800000"/>
                <a:headEnd/>
                <a:tailEnd/>
              </a:ln>
            </p:spPr>
          </p:pic>
          <p:pic>
            <p:nvPicPr>
              <p:cNvPr id="1227" name="Picture 359" descr="ICON_Memory_Q308"/>
              <p:cNvPicPr>
                <a:picLocks noChangeAspect="1" noChangeArrowheads="1"/>
              </p:cNvPicPr>
              <p:nvPr/>
            </p:nvPicPr>
            <p:blipFill>
              <a:blip r:embed="rId4" cstate="screen"/>
              <a:srcRect/>
              <a:stretch>
                <a:fillRect/>
              </a:stretch>
            </p:blipFill>
            <p:spPr bwMode="auto">
              <a:xfrm>
                <a:off x="7099981" y="5316415"/>
                <a:ext cx="493023" cy="474785"/>
              </a:xfrm>
              <a:prstGeom prst="rect">
                <a:avLst/>
              </a:prstGeom>
              <a:noFill/>
              <a:ln w="9525">
                <a:noFill/>
                <a:miter lim="800000"/>
                <a:headEnd/>
                <a:tailEnd/>
              </a:ln>
            </p:spPr>
          </p:pic>
        </p:grpSp>
        <p:sp>
          <p:nvSpPr>
            <p:cNvPr id="1223" name="Text Box 820"/>
            <p:cNvSpPr txBox="1">
              <a:spLocks noChangeArrowheads="1"/>
            </p:cNvSpPr>
            <p:nvPr/>
          </p:nvSpPr>
          <p:spPr bwMode="auto">
            <a:xfrm>
              <a:off x="8258848" y="5575756"/>
              <a:ext cx="458395" cy="215444"/>
            </a:xfrm>
            <a:prstGeom prst="rect">
              <a:avLst/>
            </a:prstGeom>
            <a:noFill/>
            <a:ln w="9525">
              <a:noFill/>
              <a:miter lim="800000"/>
              <a:headEnd/>
              <a:tailEnd/>
            </a:ln>
            <a:effectLst/>
          </p:spPr>
          <p:txBody>
            <a:bodyPr wrap="none" lIns="0" tIns="0" rIns="0" bIns="0">
              <a:spAutoFit/>
            </a:bodyPr>
            <a:lstStyle/>
            <a:p>
              <a:pPr algn="l"/>
              <a:r>
                <a:rPr lang="en-US" sz="1400" b="0" dirty="0">
                  <a:latin typeface="MetaMediumLF-Roman" pitchFamily="34" charset="0"/>
                </a:rPr>
                <a:t>Cache</a:t>
              </a:r>
            </a:p>
          </p:txBody>
        </p:sp>
      </p:grpSp>
      <p:sp>
        <p:nvSpPr>
          <p:cNvPr id="183298" name="AutoShape 2"/>
          <p:cNvSpPr>
            <a:spLocks noChangeAspect="1" noChangeArrowheads="1"/>
          </p:cNvSpPr>
          <p:nvPr/>
        </p:nvSpPr>
        <p:spPr bwMode="auto">
          <a:xfrm rot="10800000" flipH="1">
            <a:off x="847725" y="3256178"/>
            <a:ext cx="7543800" cy="460855"/>
          </a:xfrm>
          <a:custGeom>
            <a:avLst/>
            <a:gdLst>
              <a:gd name="G0" fmla="+- 3736 0 0"/>
              <a:gd name="G1" fmla="+- 21600 0 3736"/>
              <a:gd name="G2" fmla="*/ 3736 1 2"/>
              <a:gd name="G3" fmla="+- 21600 0 G2"/>
              <a:gd name="G4" fmla="+/ 3736 21600 2"/>
              <a:gd name="G5" fmla="+/ G1 0 2"/>
              <a:gd name="G6" fmla="*/ 21600 21600 3736"/>
              <a:gd name="G7" fmla="*/ G6 1 2"/>
              <a:gd name="G8" fmla="+- 21600 0 G7"/>
              <a:gd name="G9" fmla="*/ 21600 1 2"/>
              <a:gd name="G10" fmla="+- 3736 0 G9"/>
              <a:gd name="G11" fmla="?: G10 G8 0"/>
              <a:gd name="G12" fmla="?: G10 G7 21600"/>
              <a:gd name="T0" fmla="*/ 19732 w 21600"/>
              <a:gd name="T1" fmla="*/ 10800 h 21600"/>
              <a:gd name="T2" fmla="*/ 10800 w 21600"/>
              <a:gd name="T3" fmla="*/ 21600 h 21600"/>
              <a:gd name="T4" fmla="*/ 1868 w 21600"/>
              <a:gd name="T5" fmla="*/ 10800 h 21600"/>
              <a:gd name="T6" fmla="*/ 10800 w 21600"/>
              <a:gd name="T7" fmla="*/ 0 h 21600"/>
              <a:gd name="T8" fmla="*/ 3668 w 21600"/>
              <a:gd name="T9" fmla="*/ 3668 h 21600"/>
              <a:gd name="T10" fmla="*/ 17932 w 21600"/>
              <a:gd name="T11" fmla="*/ 17932 h 21600"/>
            </a:gdLst>
            <a:ahLst/>
            <a:cxnLst>
              <a:cxn ang="0">
                <a:pos x="T0" y="T1"/>
              </a:cxn>
              <a:cxn ang="0">
                <a:pos x="T2" y="T3"/>
              </a:cxn>
              <a:cxn ang="0">
                <a:pos x="T4" y="T5"/>
              </a:cxn>
              <a:cxn ang="0">
                <a:pos x="T6" y="T7"/>
              </a:cxn>
            </a:cxnLst>
            <a:rect l="T8" t="T9" r="T10" b="T11"/>
            <a:pathLst>
              <a:path w="21600" h="21600">
                <a:moveTo>
                  <a:pt x="0" y="0"/>
                </a:moveTo>
                <a:lnTo>
                  <a:pt x="3736" y="21600"/>
                </a:lnTo>
                <a:lnTo>
                  <a:pt x="17864" y="21600"/>
                </a:lnTo>
                <a:lnTo>
                  <a:pt x="21600" y="0"/>
                </a:lnTo>
                <a:close/>
              </a:path>
            </a:pathLst>
          </a:custGeom>
          <a:gradFill rotWithShape="1">
            <a:gsLst>
              <a:gs pos="0">
                <a:srgbClr val="969696">
                  <a:gamma/>
                  <a:tint val="0"/>
                  <a:invGamma/>
                  <a:alpha val="0"/>
                </a:srgbClr>
              </a:gs>
              <a:gs pos="100000">
                <a:schemeClr val="bg2">
                  <a:lumMod val="20000"/>
                  <a:lumOff val="80000"/>
                </a:schemeClr>
              </a:gs>
            </a:gsLst>
            <a:lin ang="5400000" scaled="1"/>
          </a:gradFill>
          <a:ln w="12700" algn="ctr">
            <a:noFill/>
            <a:miter lim="800000"/>
            <a:headEnd/>
            <a:tailEnd/>
          </a:ln>
          <a:effectLst/>
        </p:spPr>
        <p:txBody>
          <a:bodyPr wrap="none" lIns="0" tIns="0" rIns="0" bIns="0" anchor="ctr"/>
          <a:lstStyle/>
          <a:p>
            <a:endParaRPr lang="en-US" dirty="0"/>
          </a:p>
        </p:txBody>
      </p:sp>
      <p:grpSp>
        <p:nvGrpSpPr>
          <p:cNvPr id="4" name="Group 825"/>
          <p:cNvGrpSpPr>
            <a:grpSpLocks/>
          </p:cNvGrpSpPr>
          <p:nvPr/>
        </p:nvGrpSpPr>
        <p:grpSpPr bwMode="auto">
          <a:xfrm>
            <a:off x="3148013" y="3504889"/>
            <a:ext cx="1414463" cy="798513"/>
            <a:chOff x="549" y="1850"/>
            <a:chExt cx="891" cy="503"/>
          </a:xfrm>
        </p:grpSpPr>
        <p:sp>
          <p:nvSpPr>
            <p:cNvPr id="184122" name="AutoShape 826"/>
            <p:cNvSpPr>
              <a:spLocks noChangeAspect="1" noChangeArrowheads="1"/>
            </p:cNvSpPr>
            <p:nvPr/>
          </p:nvSpPr>
          <p:spPr bwMode="auto">
            <a:xfrm>
              <a:off x="549" y="1850"/>
              <a:ext cx="891" cy="503"/>
            </a:xfrm>
            <a:prstGeom prst="roundRect">
              <a:avLst>
                <a:gd name="adj" fmla="val 3685"/>
              </a:avLst>
            </a:prstGeom>
            <a:solidFill>
              <a:srgbClr val="DDDDDD"/>
            </a:solidFill>
            <a:ln w="9525" algn="ctr">
              <a:noFill/>
              <a:round/>
              <a:headEnd/>
              <a:tailEnd/>
            </a:ln>
            <a:effectLst>
              <a:outerShdw blurRad="63500" sx="102000" sy="102000" algn="ctr" rotWithShape="0">
                <a:prstClr val="black">
                  <a:alpha val="40000"/>
                </a:prstClr>
              </a:outerShdw>
            </a:effectLst>
          </p:spPr>
          <p:txBody>
            <a:bodyPr wrap="none" lIns="0" tIns="0" rIns="0" bIns="0" anchor="t" anchorCtr="0"/>
            <a:lstStyle/>
            <a:p>
              <a:pPr algn="ctr"/>
              <a:r>
                <a:rPr lang="en-US" sz="1200" dirty="0" smtClean="0"/>
                <a:t>Cache Directory D</a:t>
              </a:r>
            </a:p>
            <a:p>
              <a:pPr algn="ctr"/>
              <a:endParaRPr lang="en-US" sz="1200" dirty="0"/>
            </a:p>
          </p:txBody>
        </p:sp>
        <p:grpSp>
          <p:nvGrpSpPr>
            <p:cNvPr id="5" name="Group 827"/>
            <p:cNvGrpSpPr>
              <a:grpSpLocks noChangeAspect="1"/>
            </p:cNvGrpSpPr>
            <p:nvPr/>
          </p:nvGrpSpPr>
          <p:grpSpPr bwMode="auto">
            <a:xfrm>
              <a:off x="574" y="1978"/>
              <a:ext cx="841" cy="344"/>
              <a:chOff x="768" y="1680"/>
              <a:chExt cx="1206" cy="450"/>
            </a:xfrm>
          </p:grpSpPr>
          <p:grpSp>
            <p:nvGrpSpPr>
              <p:cNvPr id="6" name="Group 828"/>
              <p:cNvGrpSpPr>
                <a:grpSpLocks noChangeAspect="1"/>
              </p:cNvGrpSpPr>
              <p:nvPr/>
            </p:nvGrpSpPr>
            <p:grpSpPr bwMode="auto">
              <a:xfrm>
                <a:off x="768" y="1680"/>
                <a:ext cx="1206" cy="232"/>
                <a:chOff x="768" y="1680"/>
                <a:chExt cx="1206" cy="232"/>
              </a:xfrm>
            </p:grpSpPr>
            <p:grpSp>
              <p:nvGrpSpPr>
                <p:cNvPr id="7" name="Group 829"/>
                <p:cNvGrpSpPr>
                  <a:grpSpLocks noChangeAspect="1"/>
                </p:cNvGrpSpPr>
                <p:nvPr/>
              </p:nvGrpSpPr>
              <p:grpSpPr bwMode="auto">
                <a:xfrm flipH="1">
                  <a:off x="1368" y="1680"/>
                  <a:ext cx="606" cy="231"/>
                  <a:chOff x="1020" y="2189"/>
                  <a:chExt cx="803" cy="308"/>
                </a:xfrm>
              </p:grpSpPr>
              <p:grpSp>
                <p:nvGrpSpPr>
                  <p:cNvPr id="8" name="Group 830"/>
                  <p:cNvGrpSpPr>
                    <a:grpSpLocks noChangeAspect="1"/>
                  </p:cNvGrpSpPr>
                  <p:nvPr/>
                </p:nvGrpSpPr>
                <p:grpSpPr bwMode="auto">
                  <a:xfrm flipH="1">
                    <a:off x="1025" y="2195"/>
                    <a:ext cx="793" cy="295"/>
                    <a:chOff x="4032" y="1298"/>
                    <a:chExt cx="773" cy="289"/>
                  </a:xfrm>
                </p:grpSpPr>
                <p:sp>
                  <p:nvSpPr>
                    <p:cNvPr id="184127" name="Rectangle 831"/>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28" name="Rectangle 832"/>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29" name="Rectangle 833"/>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0" name="Rectangle 834"/>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1" name="Rectangle 835"/>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2" name="Rectangle 836"/>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3" name="Rectangle 837"/>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4" name="Rectangle 838"/>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5" name="Rectangle 839"/>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6" name="Rectangle 840"/>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7" name="Rectangle 841"/>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8" name="Rectangle 842"/>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39" name="Rectangle 843"/>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0" name="Rectangle 844"/>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1" name="Rectangle 845"/>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2" name="Rectangle 846"/>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3" name="Rectangle 847"/>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4" name="Rectangle 848"/>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5" name="Rectangle 849"/>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6" name="Rectangle 850"/>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7" name="Rectangle 851"/>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8" name="Rectangle 852"/>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49" name="Rectangle 853"/>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50" name="Rectangle 854"/>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grpSp>
              <p:sp>
                <p:nvSpPr>
                  <p:cNvPr id="184151" name="Rectangle 855"/>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pPr algn="ctr"/>
                    <a:endParaRPr lang="en-US" dirty="0"/>
                  </a:p>
                </p:txBody>
              </p:sp>
            </p:grpSp>
            <p:grpSp>
              <p:nvGrpSpPr>
                <p:cNvPr id="9" name="Group 856"/>
                <p:cNvGrpSpPr>
                  <a:grpSpLocks noChangeAspect="1"/>
                </p:cNvGrpSpPr>
                <p:nvPr/>
              </p:nvGrpSpPr>
              <p:grpSpPr bwMode="auto">
                <a:xfrm>
                  <a:off x="768" y="1680"/>
                  <a:ext cx="606" cy="232"/>
                  <a:chOff x="1020" y="2189"/>
                  <a:chExt cx="803" cy="308"/>
                </a:xfrm>
              </p:grpSpPr>
              <p:grpSp>
                <p:nvGrpSpPr>
                  <p:cNvPr id="10" name="Group 857"/>
                  <p:cNvGrpSpPr>
                    <a:grpSpLocks noChangeAspect="1"/>
                  </p:cNvGrpSpPr>
                  <p:nvPr/>
                </p:nvGrpSpPr>
                <p:grpSpPr bwMode="auto">
                  <a:xfrm flipH="1">
                    <a:off x="1025" y="2195"/>
                    <a:ext cx="793" cy="295"/>
                    <a:chOff x="4032" y="1298"/>
                    <a:chExt cx="773" cy="289"/>
                  </a:xfrm>
                </p:grpSpPr>
                <p:sp>
                  <p:nvSpPr>
                    <p:cNvPr id="184154" name="Rectangle 858"/>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55" name="Rectangle 859"/>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56" name="Rectangle 860"/>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57" name="Rectangle 861"/>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58" name="Rectangle 862"/>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59" name="Rectangle 863"/>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0" name="Rectangle 864"/>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1" name="Rectangle 865"/>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2" name="Rectangle 866"/>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3" name="Rectangle 867"/>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4" name="Rectangle 868"/>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5" name="Rectangle 869"/>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6" name="Rectangle 870"/>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7" name="Rectangle 871"/>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8" name="Rectangle 872"/>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69" name="Rectangle 873"/>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70" name="Rectangle 874"/>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71" name="Rectangle 875"/>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72" name="Rectangle 876"/>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73" name="Rectangle 877"/>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74" name="Rectangle 878"/>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75" name="Rectangle 879"/>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76" name="Rectangle 880"/>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77" name="Rectangle 881"/>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grpSp>
              <p:sp>
                <p:nvSpPr>
                  <p:cNvPr id="184178" name="Rectangle 882"/>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pPr algn="ctr"/>
                    <a:endParaRPr lang="en-US" dirty="0"/>
                  </a:p>
                </p:txBody>
              </p:sp>
            </p:grpSp>
          </p:grpSp>
          <p:grpSp>
            <p:nvGrpSpPr>
              <p:cNvPr id="11" name="Group 883"/>
              <p:cNvGrpSpPr>
                <a:grpSpLocks noChangeAspect="1"/>
              </p:cNvGrpSpPr>
              <p:nvPr/>
            </p:nvGrpSpPr>
            <p:grpSpPr bwMode="auto">
              <a:xfrm flipH="1" flipV="1">
                <a:off x="768" y="1898"/>
                <a:ext cx="1206" cy="232"/>
                <a:chOff x="768" y="1680"/>
                <a:chExt cx="1206" cy="232"/>
              </a:xfrm>
            </p:grpSpPr>
            <p:grpSp>
              <p:nvGrpSpPr>
                <p:cNvPr id="12" name="Group 884"/>
                <p:cNvGrpSpPr>
                  <a:grpSpLocks noChangeAspect="1"/>
                </p:cNvGrpSpPr>
                <p:nvPr/>
              </p:nvGrpSpPr>
              <p:grpSpPr bwMode="auto">
                <a:xfrm flipH="1">
                  <a:off x="1368" y="1680"/>
                  <a:ext cx="606" cy="231"/>
                  <a:chOff x="1020" y="2189"/>
                  <a:chExt cx="803" cy="308"/>
                </a:xfrm>
              </p:grpSpPr>
              <p:grpSp>
                <p:nvGrpSpPr>
                  <p:cNvPr id="13" name="Group 885"/>
                  <p:cNvGrpSpPr>
                    <a:grpSpLocks noChangeAspect="1"/>
                  </p:cNvGrpSpPr>
                  <p:nvPr/>
                </p:nvGrpSpPr>
                <p:grpSpPr bwMode="auto">
                  <a:xfrm flipH="1">
                    <a:off x="1025" y="2195"/>
                    <a:ext cx="793" cy="295"/>
                    <a:chOff x="4032" y="1298"/>
                    <a:chExt cx="773" cy="289"/>
                  </a:xfrm>
                </p:grpSpPr>
                <p:sp>
                  <p:nvSpPr>
                    <p:cNvPr id="184182" name="Rectangle 886"/>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83" name="Rectangle 887"/>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84" name="Rectangle 888"/>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85" name="Rectangle 889"/>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86" name="Rectangle 890"/>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87" name="Rectangle 891"/>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88" name="Rectangle 892"/>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89" name="Rectangle 893"/>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0" name="Rectangle 894"/>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1" name="Rectangle 895"/>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2" name="Rectangle 896"/>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3" name="Rectangle 897"/>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4" name="Rectangle 898"/>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5" name="Rectangle 899"/>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6" name="Rectangle 900"/>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7" name="Rectangle 901"/>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8" name="Rectangle 902"/>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199" name="Rectangle 903"/>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00" name="Rectangle 904"/>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01" name="Rectangle 905"/>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02" name="Rectangle 906"/>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03" name="Rectangle 907"/>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04" name="Rectangle 908"/>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05" name="Rectangle 909"/>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grpSp>
              <p:sp>
                <p:nvSpPr>
                  <p:cNvPr id="184206" name="Rectangle 910"/>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pPr algn="ctr"/>
                    <a:endParaRPr lang="en-US" dirty="0"/>
                  </a:p>
                </p:txBody>
              </p:sp>
            </p:grpSp>
            <p:grpSp>
              <p:nvGrpSpPr>
                <p:cNvPr id="14" name="Group 911"/>
                <p:cNvGrpSpPr>
                  <a:grpSpLocks noChangeAspect="1"/>
                </p:cNvGrpSpPr>
                <p:nvPr/>
              </p:nvGrpSpPr>
              <p:grpSpPr bwMode="auto">
                <a:xfrm>
                  <a:off x="768" y="1680"/>
                  <a:ext cx="606" cy="232"/>
                  <a:chOff x="1020" y="2189"/>
                  <a:chExt cx="803" cy="308"/>
                </a:xfrm>
              </p:grpSpPr>
              <p:grpSp>
                <p:nvGrpSpPr>
                  <p:cNvPr id="15" name="Group 912"/>
                  <p:cNvGrpSpPr>
                    <a:grpSpLocks noChangeAspect="1"/>
                  </p:cNvGrpSpPr>
                  <p:nvPr/>
                </p:nvGrpSpPr>
                <p:grpSpPr bwMode="auto">
                  <a:xfrm flipH="1">
                    <a:off x="1025" y="2195"/>
                    <a:ext cx="793" cy="295"/>
                    <a:chOff x="4032" y="1298"/>
                    <a:chExt cx="773" cy="289"/>
                  </a:xfrm>
                </p:grpSpPr>
                <p:sp>
                  <p:nvSpPr>
                    <p:cNvPr id="184209" name="Rectangle 913"/>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0" name="Rectangle 914"/>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1" name="Rectangle 915"/>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2" name="Rectangle 916"/>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3" name="Rectangle 917"/>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4" name="Rectangle 918"/>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5" name="Rectangle 919"/>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6" name="Rectangle 920"/>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7" name="Rectangle 921"/>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8" name="Rectangle 922"/>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19" name="Rectangle 923"/>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0" name="Rectangle 924"/>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1" name="Rectangle 925"/>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2" name="Rectangle 926"/>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3" name="Rectangle 927"/>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4" name="Rectangle 928"/>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5" name="Rectangle 929"/>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6" name="Rectangle 930"/>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7" name="Rectangle 931"/>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8" name="Rectangle 932"/>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29" name="Rectangle 933"/>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4230" name="Rectangle 934"/>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31" name="Rectangle 935"/>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4232" name="Rectangle 936"/>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grpSp>
              <p:sp>
                <p:nvSpPr>
                  <p:cNvPr id="184233" name="Rectangle 937"/>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pPr algn="ctr"/>
                    <a:endParaRPr lang="en-US" dirty="0"/>
                  </a:p>
                </p:txBody>
              </p:sp>
            </p:grpSp>
          </p:grpSp>
        </p:grpSp>
      </p:grpSp>
      <p:grpSp>
        <p:nvGrpSpPr>
          <p:cNvPr id="16" name="Group 939"/>
          <p:cNvGrpSpPr>
            <a:grpSpLocks/>
          </p:cNvGrpSpPr>
          <p:nvPr/>
        </p:nvGrpSpPr>
        <p:grpSpPr bwMode="auto">
          <a:xfrm>
            <a:off x="5187951" y="3504889"/>
            <a:ext cx="1414463" cy="798513"/>
            <a:chOff x="549" y="1850"/>
            <a:chExt cx="891" cy="503"/>
          </a:xfrm>
        </p:grpSpPr>
        <p:sp>
          <p:nvSpPr>
            <p:cNvPr id="184236" name="AutoShape 940"/>
            <p:cNvSpPr>
              <a:spLocks noChangeAspect="1" noChangeArrowheads="1"/>
            </p:cNvSpPr>
            <p:nvPr/>
          </p:nvSpPr>
          <p:spPr bwMode="auto">
            <a:xfrm>
              <a:off x="549" y="1850"/>
              <a:ext cx="891" cy="503"/>
            </a:xfrm>
            <a:prstGeom prst="roundRect">
              <a:avLst>
                <a:gd name="adj" fmla="val 3685"/>
              </a:avLst>
            </a:prstGeom>
            <a:solidFill>
              <a:srgbClr val="DDDDDD"/>
            </a:solidFill>
            <a:ln w="9525" algn="ctr">
              <a:noFill/>
              <a:round/>
              <a:headEnd/>
              <a:tailEnd/>
            </a:ln>
            <a:effectLst>
              <a:outerShdw blurRad="63500" sx="102000" sy="102000" algn="ctr" rotWithShape="0">
                <a:prstClr val="black">
                  <a:alpha val="40000"/>
                </a:prstClr>
              </a:outerShdw>
            </a:effectLst>
          </p:spPr>
          <p:txBody>
            <a:bodyPr wrap="none" lIns="0" tIns="0" rIns="0" bIns="0" anchor="t" anchorCtr="0"/>
            <a:lstStyle/>
            <a:p>
              <a:pPr algn="ctr"/>
              <a:r>
                <a:rPr lang="en-US" sz="1200" dirty="0" smtClean="0"/>
                <a:t>Cache Directory F</a:t>
              </a:r>
            </a:p>
            <a:p>
              <a:pPr algn="ctr"/>
              <a:endParaRPr lang="en-US" sz="1200" dirty="0"/>
            </a:p>
          </p:txBody>
        </p:sp>
        <p:grpSp>
          <p:nvGrpSpPr>
            <p:cNvPr id="17" name="Group 941"/>
            <p:cNvGrpSpPr>
              <a:grpSpLocks noChangeAspect="1"/>
            </p:cNvGrpSpPr>
            <p:nvPr/>
          </p:nvGrpSpPr>
          <p:grpSpPr bwMode="auto">
            <a:xfrm>
              <a:off x="574" y="1978"/>
              <a:ext cx="841" cy="344"/>
              <a:chOff x="768" y="1680"/>
              <a:chExt cx="1206" cy="450"/>
            </a:xfrm>
          </p:grpSpPr>
          <p:grpSp>
            <p:nvGrpSpPr>
              <p:cNvPr id="18" name="Group 942"/>
              <p:cNvGrpSpPr>
                <a:grpSpLocks noChangeAspect="1"/>
              </p:cNvGrpSpPr>
              <p:nvPr/>
            </p:nvGrpSpPr>
            <p:grpSpPr bwMode="auto">
              <a:xfrm>
                <a:off x="768" y="1680"/>
                <a:ext cx="1206" cy="232"/>
                <a:chOff x="768" y="1680"/>
                <a:chExt cx="1206" cy="232"/>
              </a:xfrm>
            </p:grpSpPr>
            <p:grpSp>
              <p:nvGrpSpPr>
                <p:cNvPr id="19" name="Group 943"/>
                <p:cNvGrpSpPr>
                  <a:grpSpLocks noChangeAspect="1"/>
                </p:cNvGrpSpPr>
                <p:nvPr/>
              </p:nvGrpSpPr>
              <p:grpSpPr bwMode="auto">
                <a:xfrm flipH="1">
                  <a:off x="1368" y="1680"/>
                  <a:ext cx="606" cy="231"/>
                  <a:chOff x="1020" y="2189"/>
                  <a:chExt cx="803" cy="308"/>
                </a:xfrm>
              </p:grpSpPr>
              <p:grpSp>
                <p:nvGrpSpPr>
                  <p:cNvPr id="20" name="Group 944"/>
                  <p:cNvGrpSpPr>
                    <a:grpSpLocks noChangeAspect="1"/>
                  </p:cNvGrpSpPr>
                  <p:nvPr/>
                </p:nvGrpSpPr>
                <p:grpSpPr bwMode="auto">
                  <a:xfrm flipH="1">
                    <a:off x="1025" y="2195"/>
                    <a:ext cx="793" cy="295"/>
                    <a:chOff x="4032" y="1298"/>
                    <a:chExt cx="773" cy="289"/>
                  </a:xfrm>
                </p:grpSpPr>
                <p:sp>
                  <p:nvSpPr>
                    <p:cNvPr id="184241" name="Rectangle 945"/>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42" name="Rectangle 946"/>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43" name="Rectangle 947"/>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44" name="Rectangle 948"/>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45" name="Rectangle 949"/>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46" name="Rectangle 950"/>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47" name="Rectangle 951"/>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48" name="Rectangle 952"/>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49" name="Rectangle 953"/>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0" name="Rectangle 954"/>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1" name="Rectangle 955"/>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2" name="Rectangle 956"/>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3" name="Rectangle 957"/>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4" name="Rectangle 958"/>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5" name="Rectangle 959"/>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6" name="Rectangle 960"/>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7" name="Rectangle 961"/>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8" name="Rectangle 962"/>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59" name="Rectangle 963"/>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60" name="Rectangle 964"/>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61" name="Rectangle 965"/>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62" name="Rectangle 966"/>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63" name="Rectangle 967"/>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64" name="Rectangle 968"/>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4265" name="Rectangle 969"/>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nvGrpSpPr>
                <p:cNvPr id="21" name="Group 970"/>
                <p:cNvGrpSpPr>
                  <a:grpSpLocks noChangeAspect="1"/>
                </p:cNvGrpSpPr>
                <p:nvPr/>
              </p:nvGrpSpPr>
              <p:grpSpPr bwMode="auto">
                <a:xfrm>
                  <a:off x="768" y="1680"/>
                  <a:ext cx="606" cy="232"/>
                  <a:chOff x="1020" y="2189"/>
                  <a:chExt cx="803" cy="308"/>
                </a:xfrm>
              </p:grpSpPr>
              <p:grpSp>
                <p:nvGrpSpPr>
                  <p:cNvPr id="22" name="Group 971"/>
                  <p:cNvGrpSpPr>
                    <a:grpSpLocks noChangeAspect="1"/>
                  </p:cNvGrpSpPr>
                  <p:nvPr/>
                </p:nvGrpSpPr>
                <p:grpSpPr bwMode="auto">
                  <a:xfrm flipH="1">
                    <a:off x="1025" y="2195"/>
                    <a:ext cx="793" cy="295"/>
                    <a:chOff x="4032" y="1298"/>
                    <a:chExt cx="773" cy="289"/>
                  </a:xfrm>
                </p:grpSpPr>
                <p:sp>
                  <p:nvSpPr>
                    <p:cNvPr id="184268" name="Rectangle 972"/>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69" name="Rectangle 973"/>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0" name="Rectangle 974"/>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1" name="Rectangle 975"/>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2" name="Rectangle 976"/>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3" name="Rectangle 977"/>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4" name="Rectangle 978"/>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5" name="Rectangle 979"/>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6" name="Rectangle 980"/>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7" name="Rectangle 981"/>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8" name="Rectangle 982"/>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79" name="Rectangle 983"/>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0" name="Rectangle 984"/>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1" name="Rectangle 985"/>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2" name="Rectangle 986"/>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3" name="Rectangle 987"/>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4" name="Rectangle 988"/>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5" name="Rectangle 989"/>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6" name="Rectangle 990"/>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7" name="Rectangle 991"/>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8" name="Rectangle 992"/>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89" name="Rectangle 993"/>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90" name="Rectangle 994"/>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91" name="Rectangle 995"/>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4292" name="Rectangle 996"/>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grpSp>
            <p:nvGrpSpPr>
              <p:cNvPr id="23" name="Group 997"/>
              <p:cNvGrpSpPr>
                <a:grpSpLocks noChangeAspect="1"/>
              </p:cNvGrpSpPr>
              <p:nvPr/>
            </p:nvGrpSpPr>
            <p:grpSpPr bwMode="auto">
              <a:xfrm flipH="1" flipV="1">
                <a:off x="768" y="1898"/>
                <a:ext cx="1206" cy="232"/>
                <a:chOff x="768" y="1680"/>
                <a:chExt cx="1206" cy="232"/>
              </a:xfrm>
            </p:grpSpPr>
            <p:grpSp>
              <p:nvGrpSpPr>
                <p:cNvPr id="24" name="Group 998"/>
                <p:cNvGrpSpPr>
                  <a:grpSpLocks noChangeAspect="1"/>
                </p:cNvGrpSpPr>
                <p:nvPr/>
              </p:nvGrpSpPr>
              <p:grpSpPr bwMode="auto">
                <a:xfrm flipH="1">
                  <a:off x="1368" y="1680"/>
                  <a:ext cx="606" cy="231"/>
                  <a:chOff x="1020" y="2189"/>
                  <a:chExt cx="803" cy="308"/>
                </a:xfrm>
              </p:grpSpPr>
              <p:grpSp>
                <p:nvGrpSpPr>
                  <p:cNvPr id="25" name="Group 999"/>
                  <p:cNvGrpSpPr>
                    <a:grpSpLocks noChangeAspect="1"/>
                  </p:cNvGrpSpPr>
                  <p:nvPr/>
                </p:nvGrpSpPr>
                <p:grpSpPr bwMode="auto">
                  <a:xfrm flipH="1">
                    <a:off x="1025" y="2195"/>
                    <a:ext cx="793" cy="295"/>
                    <a:chOff x="4032" y="1298"/>
                    <a:chExt cx="773" cy="289"/>
                  </a:xfrm>
                </p:grpSpPr>
                <p:sp>
                  <p:nvSpPr>
                    <p:cNvPr id="184296" name="Rectangle 1000"/>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97" name="Rectangle 1001"/>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98" name="Rectangle 1002"/>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299" name="Rectangle 1003"/>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0" name="Rectangle 1004"/>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1" name="Rectangle 1005"/>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2" name="Rectangle 1006"/>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3" name="Rectangle 1007"/>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4" name="Rectangle 1008"/>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5" name="Rectangle 1009"/>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6" name="Rectangle 1010"/>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7" name="Rectangle 1011"/>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8" name="Rectangle 1012"/>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09" name="Rectangle 1013"/>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0" name="Rectangle 1014"/>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1" name="Rectangle 1015"/>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2" name="Rectangle 1016"/>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3" name="Rectangle 1017"/>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4" name="Rectangle 1018"/>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5" name="Rectangle 1019"/>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6" name="Rectangle 1020"/>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7" name="Rectangle 1021"/>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8" name="Rectangle 1022"/>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4319" name="Rectangle 1023"/>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202752" name="Rectangle 1024"/>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nvGrpSpPr>
                <p:cNvPr id="26" name="Group 1025"/>
                <p:cNvGrpSpPr>
                  <a:grpSpLocks noChangeAspect="1"/>
                </p:cNvGrpSpPr>
                <p:nvPr/>
              </p:nvGrpSpPr>
              <p:grpSpPr bwMode="auto">
                <a:xfrm>
                  <a:off x="768" y="1680"/>
                  <a:ext cx="606" cy="232"/>
                  <a:chOff x="1020" y="2189"/>
                  <a:chExt cx="803" cy="308"/>
                </a:xfrm>
              </p:grpSpPr>
              <p:grpSp>
                <p:nvGrpSpPr>
                  <p:cNvPr id="27" name="Group 1026"/>
                  <p:cNvGrpSpPr>
                    <a:grpSpLocks noChangeAspect="1"/>
                  </p:cNvGrpSpPr>
                  <p:nvPr/>
                </p:nvGrpSpPr>
                <p:grpSpPr bwMode="auto">
                  <a:xfrm flipH="1">
                    <a:off x="1025" y="2195"/>
                    <a:ext cx="793" cy="295"/>
                    <a:chOff x="4032" y="1298"/>
                    <a:chExt cx="773" cy="289"/>
                  </a:xfrm>
                </p:grpSpPr>
                <p:sp>
                  <p:nvSpPr>
                    <p:cNvPr id="202755" name="Rectangle 1027"/>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56" name="Rectangle 1028"/>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57" name="Rectangle 1029"/>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58" name="Rectangle 1030"/>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59" name="Rectangle 1031"/>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0" name="Rectangle 1032"/>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1" name="Rectangle 1033"/>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2" name="Rectangle 1034"/>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3" name="Rectangle 1035"/>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4" name="Rectangle 1036"/>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5" name="Rectangle 1037"/>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6" name="Rectangle 1038"/>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7" name="Rectangle 1039"/>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8" name="Rectangle 1040"/>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69" name="Rectangle 1041"/>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0" name="Rectangle 1042"/>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1" name="Rectangle 1043"/>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2" name="Rectangle 1044"/>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3" name="Rectangle 1045"/>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4" name="Rectangle 1046"/>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5" name="Rectangle 1047"/>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6" name="Rectangle 1048"/>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7" name="Rectangle 1049"/>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78" name="Rectangle 1050"/>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202779" name="Rectangle 1051"/>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grpSp>
      </p:grpSp>
      <p:grpSp>
        <p:nvGrpSpPr>
          <p:cNvPr id="28" name="Group 1053"/>
          <p:cNvGrpSpPr>
            <a:grpSpLocks/>
          </p:cNvGrpSpPr>
          <p:nvPr/>
        </p:nvGrpSpPr>
        <p:grpSpPr bwMode="auto">
          <a:xfrm>
            <a:off x="7227888" y="3504889"/>
            <a:ext cx="1414463" cy="798513"/>
            <a:chOff x="549" y="1850"/>
            <a:chExt cx="891" cy="503"/>
          </a:xfrm>
        </p:grpSpPr>
        <p:sp>
          <p:nvSpPr>
            <p:cNvPr id="202782" name="AutoShape 1054"/>
            <p:cNvSpPr>
              <a:spLocks noChangeAspect="1" noChangeArrowheads="1"/>
            </p:cNvSpPr>
            <p:nvPr/>
          </p:nvSpPr>
          <p:spPr bwMode="auto">
            <a:xfrm>
              <a:off x="549" y="1850"/>
              <a:ext cx="891" cy="503"/>
            </a:xfrm>
            <a:prstGeom prst="roundRect">
              <a:avLst>
                <a:gd name="adj" fmla="val 3685"/>
              </a:avLst>
            </a:prstGeom>
            <a:solidFill>
              <a:srgbClr val="DDDDDD"/>
            </a:solidFill>
            <a:ln w="9525" algn="ctr">
              <a:noFill/>
              <a:round/>
              <a:headEnd/>
              <a:tailEnd/>
            </a:ln>
            <a:effectLst>
              <a:outerShdw blurRad="63500" sx="102000" sy="102000" algn="ctr" rotWithShape="0">
                <a:prstClr val="black">
                  <a:alpha val="40000"/>
                </a:prstClr>
              </a:outerShdw>
            </a:effectLst>
          </p:spPr>
          <p:txBody>
            <a:bodyPr wrap="none" lIns="0" tIns="0" rIns="0" bIns="0" anchor="t" anchorCtr="0"/>
            <a:lstStyle/>
            <a:p>
              <a:pPr algn="ctr"/>
              <a:r>
                <a:rPr lang="en-US" sz="1200" dirty="0" smtClean="0"/>
                <a:t>Cache Directory H</a:t>
              </a:r>
            </a:p>
          </p:txBody>
        </p:sp>
        <p:grpSp>
          <p:nvGrpSpPr>
            <p:cNvPr id="29" name="Group 1055"/>
            <p:cNvGrpSpPr>
              <a:grpSpLocks noChangeAspect="1"/>
            </p:cNvGrpSpPr>
            <p:nvPr/>
          </p:nvGrpSpPr>
          <p:grpSpPr bwMode="auto">
            <a:xfrm>
              <a:off x="574" y="1978"/>
              <a:ext cx="841" cy="344"/>
              <a:chOff x="768" y="1680"/>
              <a:chExt cx="1206" cy="450"/>
            </a:xfrm>
          </p:grpSpPr>
          <p:grpSp>
            <p:nvGrpSpPr>
              <p:cNvPr id="30" name="Group 1056"/>
              <p:cNvGrpSpPr>
                <a:grpSpLocks noChangeAspect="1"/>
              </p:cNvGrpSpPr>
              <p:nvPr/>
            </p:nvGrpSpPr>
            <p:grpSpPr bwMode="auto">
              <a:xfrm>
                <a:off x="768" y="1680"/>
                <a:ext cx="1206" cy="232"/>
                <a:chOff x="768" y="1680"/>
                <a:chExt cx="1206" cy="232"/>
              </a:xfrm>
            </p:grpSpPr>
            <p:grpSp>
              <p:nvGrpSpPr>
                <p:cNvPr id="31" name="Group 1057"/>
                <p:cNvGrpSpPr>
                  <a:grpSpLocks noChangeAspect="1"/>
                </p:cNvGrpSpPr>
                <p:nvPr/>
              </p:nvGrpSpPr>
              <p:grpSpPr bwMode="auto">
                <a:xfrm flipH="1">
                  <a:off x="1368" y="1680"/>
                  <a:ext cx="606" cy="231"/>
                  <a:chOff x="1020" y="2189"/>
                  <a:chExt cx="803" cy="308"/>
                </a:xfrm>
              </p:grpSpPr>
              <p:grpSp>
                <p:nvGrpSpPr>
                  <p:cNvPr id="183682" name="Group 1058"/>
                  <p:cNvGrpSpPr>
                    <a:grpSpLocks noChangeAspect="1"/>
                  </p:cNvGrpSpPr>
                  <p:nvPr/>
                </p:nvGrpSpPr>
                <p:grpSpPr bwMode="auto">
                  <a:xfrm flipH="1">
                    <a:off x="1025" y="2195"/>
                    <a:ext cx="793" cy="295"/>
                    <a:chOff x="4032" y="1298"/>
                    <a:chExt cx="773" cy="289"/>
                  </a:xfrm>
                </p:grpSpPr>
                <p:sp>
                  <p:nvSpPr>
                    <p:cNvPr id="202787" name="Rectangle 1059"/>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88" name="Rectangle 1060"/>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89" name="Rectangle 1061"/>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0" name="Rectangle 1062"/>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1" name="Rectangle 1063"/>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2" name="Rectangle 1064"/>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3" name="Rectangle 1065"/>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4" name="Rectangle 1066"/>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5" name="Rectangle 1067"/>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6" name="Rectangle 1068"/>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7" name="Rectangle 1069"/>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8" name="Rectangle 1070"/>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799" name="Rectangle 1071"/>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0" name="Rectangle 1072"/>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1" name="Rectangle 1073"/>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2" name="Rectangle 1074"/>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3" name="Rectangle 1075"/>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4" name="Rectangle 1076"/>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5" name="Rectangle 1077"/>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6" name="Rectangle 1078"/>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7" name="Rectangle 1079"/>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8" name="Rectangle 1080"/>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09" name="Rectangle 1081"/>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10" name="Rectangle 1082"/>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202811" name="Rectangle 1083"/>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nvGrpSpPr>
                <p:cNvPr id="183683" name="Group 1084"/>
                <p:cNvGrpSpPr>
                  <a:grpSpLocks noChangeAspect="1"/>
                </p:cNvGrpSpPr>
                <p:nvPr/>
              </p:nvGrpSpPr>
              <p:grpSpPr bwMode="auto">
                <a:xfrm>
                  <a:off x="768" y="1680"/>
                  <a:ext cx="606" cy="232"/>
                  <a:chOff x="1020" y="2189"/>
                  <a:chExt cx="803" cy="308"/>
                </a:xfrm>
              </p:grpSpPr>
              <p:grpSp>
                <p:nvGrpSpPr>
                  <p:cNvPr id="183709" name="Group 1085"/>
                  <p:cNvGrpSpPr>
                    <a:grpSpLocks noChangeAspect="1"/>
                  </p:cNvGrpSpPr>
                  <p:nvPr/>
                </p:nvGrpSpPr>
                <p:grpSpPr bwMode="auto">
                  <a:xfrm flipH="1">
                    <a:off x="1025" y="2195"/>
                    <a:ext cx="793" cy="295"/>
                    <a:chOff x="4032" y="1298"/>
                    <a:chExt cx="773" cy="289"/>
                  </a:xfrm>
                </p:grpSpPr>
                <p:sp>
                  <p:nvSpPr>
                    <p:cNvPr id="202814" name="Rectangle 1086"/>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15" name="Rectangle 1087"/>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16" name="Rectangle 1088"/>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17" name="Rectangle 1089"/>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18" name="Rectangle 1090"/>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19" name="Rectangle 1091"/>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0" name="Rectangle 1092"/>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1" name="Rectangle 1093"/>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2" name="Rectangle 1094"/>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3" name="Rectangle 1095"/>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4" name="Rectangle 1096"/>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5" name="Rectangle 1097"/>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6" name="Rectangle 1098"/>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7" name="Rectangle 1099"/>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8" name="Rectangle 1100"/>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29" name="Rectangle 1101"/>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30" name="Rectangle 1102"/>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31" name="Rectangle 1103"/>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32" name="Rectangle 1104"/>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33" name="Rectangle 1105"/>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34" name="Rectangle 1106"/>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35" name="Rectangle 1107"/>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36" name="Rectangle 1108"/>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37" name="Rectangle 1109"/>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202838" name="Rectangle 1110"/>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grpSp>
            <p:nvGrpSpPr>
              <p:cNvPr id="183710" name="Group 1111"/>
              <p:cNvGrpSpPr>
                <a:grpSpLocks noChangeAspect="1"/>
              </p:cNvGrpSpPr>
              <p:nvPr/>
            </p:nvGrpSpPr>
            <p:grpSpPr bwMode="auto">
              <a:xfrm flipH="1" flipV="1">
                <a:off x="768" y="1898"/>
                <a:ext cx="1206" cy="232"/>
                <a:chOff x="768" y="1680"/>
                <a:chExt cx="1206" cy="232"/>
              </a:xfrm>
            </p:grpSpPr>
            <p:grpSp>
              <p:nvGrpSpPr>
                <p:cNvPr id="183711" name="Group 1112"/>
                <p:cNvGrpSpPr>
                  <a:grpSpLocks noChangeAspect="1"/>
                </p:cNvGrpSpPr>
                <p:nvPr/>
              </p:nvGrpSpPr>
              <p:grpSpPr bwMode="auto">
                <a:xfrm flipH="1">
                  <a:off x="1368" y="1680"/>
                  <a:ext cx="606" cy="231"/>
                  <a:chOff x="1020" y="2189"/>
                  <a:chExt cx="803" cy="308"/>
                </a:xfrm>
              </p:grpSpPr>
              <p:grpSp>
                <p:nvGrpSpPr>
                  <p:cNvPr id="183737" name="Group 1113"/>
                  <p:cNvGrpSpPr>
                    <a:grpSpLocks noChangeAspect="1"/>
                  </p:cNvGrpSpPr>
                  <p:nvPr/>
                </p:nvGrpSpPr>
                <p:grpSpPr bwMode="auto">
                  <a:xfrm flipH="1">
                    <a:off x="1025" y="2195"/>
                    <a:ext cx="793" cy="295"/>
                    <a:chOff x="4032" y="1298"/>
                    <a:chExt cx="773" cy="289"/>
                  </a:xfrm>
                </p:grpSpPr>
                <p:sp>
                  <p:nvSpPr>
                    <p:cNvPr id="202842" name="Rectangle 1114"/>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43" name="Rectangle 1115"/>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44" name="Rectangle 1116"/>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45" name="Rectangle 1117"/>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46" name="Rectangle 1118"/>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47" name="Rectangle 1119"/>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48" name="Rectangle 1120"/>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49" name="Rectangle 1121"/>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0" name="Rectangle 1122"/>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1" name="Rectangle 1123"/>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2" name="Rectangle 1124"/>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3" name="Rectangle 1125"/>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4" name="Rectangle 1126"/>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5" name="Rectangle 1127"/>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6" name="Rectangle 1128"/>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7" name="Rectangle 1129"/>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8" name="Rectangle 1130"/>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59" name="Rectangle 1131"/>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60" name="Rectangle 1132"/>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61" name="Rectangle 1133"/>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62" name="Rectangle 1134"/>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63" name="Rectangle 1135"/>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64" name="Rectangle 1136"/>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65" name="Rectangle 1137"/>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202866" name="Rectangle 1138"/>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nvGrpSpPr>
                <p:cNvPr id="183738" name="Group 1139"/>
                <p:cNvGrpSpPr>
                  <a:grpSpLocks noChangeAspect="1"/>
                </p:cNvGrpSpPr>
                <p:nvPr/>
              </p:nvGrpSpPr>
              <p:grpSpPr bwMode="auto">
                <a:xfrm>
                  <a:off x="768" y="1680"/>
                  <a:ext cx="606" cy="232"/>
                  <a:chOff x="1020" y="2189"/>
                  <a:chExt cx="803" cy="308"/>
                </a:xfrm>
              </p:grpSpPr>
              <p:grpSp>
                <p:nvGrpSpPr>
                  <p:cNvPr id="183764" name="Group 1140"/>
                  <p:cNvGrpSpPr>
                    <a:grpSpLocks noChangeAspect="1"/>
                  </p:cNvGrpSpPr>
                  <p:nvPr/>
                </p:nvGrpSpPr>
                <p:grpSpPr bwMode="auto">
                  <a:xfrm flipH="1">
                    <a:off x="1025" y="2195"/>
                    <a:ext cx="793" cy="295"/>
                    <a:chOff x="4032" y="1298"/>
                    <a:chExt cx="773" cy="289"/>
                  </a:xfrm>
                </p:grpSpPr>
                <p:sp>
                  <p:nvSpPr>
                    <p:cNvPr id="202869" name="Rectangle 1141"/>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0" name="Rectangle 1142"/>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1" name="Rectangle 1143"/>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2" name="Rectangle 1144"/>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3" name="Rectangle 1145"/>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4" name="Rectangle 1146"/>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5" name="Rectangle 1147"/>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6" name="Rectangle 1148"/>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7" name="Rectangle 1149"/>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8" name="Rectangle 1150"/>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79" name="Rectangle 1151"/>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0" name="Rectangle 1152"/>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1" name="Rectangle 1153"/>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2" name="Rectangle 1154"/>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3" name="Rectangle 1155"/>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4" name="Rectangle 1156"/>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5" name="Rectangle 1157"/>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6" name="Rectangle 1158"/>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7" name="Rectangle 1159"/>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8" name="Rectangle 1160"/>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89" name="Rectangle 1161"/>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90" name="Rectangle 1162"/>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91" name="Rectangle 1163"/>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202892" name="Rectangle 1164"/>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202893" name="Rectangle 1165"/>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grpSp>
      </p:grpSp>
      <p:grpSp>
        <p:nvGrpSpPr>
          <p:cNvPr id="183765" name="Group 1167"/>
          <p:cNvGrpSpPr>
            <a:grpSpLocks/>
          </p:cNvGrpSpPr>
          <p:nvPr/>
        </p:nvGrpSpPr>
        <p:grpSpPr bwMode="auto">
          <a:xfrm>
            <a:off x="1109663" y="3504890"/>
            <a:ext cx="1414463" cy="798513"/>
            <a:chOff x="561" y="2496"/>
            <a:chExt cx="891" cy="503"/>
          </a:xfrm>
        </p:grpSpPr>
        <p:grpSp>
          <p:nvGrpSpPr>
            <p:cNvPr id="183766" name="Group 1168"/>
            <p:cNvGrpSpPr>
              <a:grpSpLocks noChangeAspect="1"/>
            </p:cNvGrpSpPr>
            <p:nvPr/>
          </p:nvGrpSpPr>
          <p:grpSpPr bwMode="auto">
            <a:xfrm>
              <a:off x="586" y="2624"/>
              <a:ext cx="841" cy="344"/>
              <a:chOff x="768" y="1680"/>
              <a:chExt cx="1206" cy="450"/>
            </a:xfrm>
          </p:grpSpPr>
          <p:grpSp>
            <p:nvGrpSpPr>
              <p:cNvPr id="183767" name="Group 1169"/>
              <p:cNvGrpSpPr>
                <a:grpSpLocks noChangeAspect="1"/>
              </p:cNvGrpSpPr>
              <p:nvPr/>
            </p:nvGrpSpPr>
            <p:grpSpPr bwMode="auto">
              <a:xfrm>
                <a:off x="768" y="1680"/>
                <a:ext cx="1206" cy="232"/>
                <a:chOff x="768" y="1680"/>
                <a:chExt cx="1206" cy="232"/>
              </a:xfrm>
            </p:grpSpPr>
            <p:grpSp>
              <p:nvGrpSpPr>
                <p:cNvPr id="183768" name="Group 1170"/>
                <p:cNvGrpSpPr>
                  <a:grpSpLocks noChangeAspect="1"/>
                </p:cNvGrpSpPr>
                <p:nvPr/>
              </p:nvGrpSpPr>
              <p:grpSpPr bwMode="auto">
                <a:xfrm flipH="1">
                  <a:off x="1368" y="1680"/>
                  <a:ext cx="606" cy="231"/>
                  <a:chOff x="1020" y="2189"/>
                  <a:chExt cx="803" cy="308"/>
                </a:xfrm>
              </p:grpSpPr>
              <p:grpSp>
                <p:nvGrpSpPr>
                  <p:cNvPr id="183769" name="Group 1171"/>
                  <p:cNvGrpSpPr>
                    <a:grpSpLocks noChangeAspect="1"/>
                  </p:cNvGrpSpPr>
                  <p:nvPr/>
                </p:nvGrpSpPr>
                <p:grpSpPr bwMode="auto">
                  <a:xfrm flipH="1">
                    <a:off x="1025" y="2195"/>
                    <a:ext cx="793" cy="295"/>
                    <a:chOff x="4032" y="1298"/>
                    <a:chExt cx="773" cy="289"/>
                  </a:xfrm>
                </p:grpSpPr>
                <p:sp>
                  <p:nvSpPr>
                    <p:cNvPr id="202900" name="Rectangle 1172"/>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01" name="Rectangle 1173"/>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02" name="Rectangle 1174"/>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03" name="Rectangle 1175"/>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04" name="Rectangle 1176"/>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05" name="Rectangle 1177"/>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06" name="Rectangle 1178"/>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07" name="Rectangle 1179"/>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08" name="Rectangle 1180"/>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09" name="Rectangle 1181"/>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10" name="Rectangle 1182"/>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11" name="Rectangle 1183"/>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12" name="Rectangle 1184"/>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13" name="Rectangle 1185"/>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14" name="Rectangle 1186"/>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15" name="Rectangle 1187"/>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16" name="Rectangle 1188"/>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17" name="Rectangle 1189"/>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18" name="Rectangle 1190"/>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19" name="Rectangle 1191"/>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20" name="Rectangle 1192"/>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21" name="Rectangle 1193"/>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22" name="Rectangle 1194"/>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23" name="Rectangle 1195"/>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202924" name="Rectangle 1196"/>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nvGrpSpPr>
                <p:cNvPr id="183770" name="Group 1197"/>
                <p:cNvGrpSpPr>
                  <a:grpSpLocks noChangeAspect="1"/>
                </p:cNvGrpSpPr>
                <p:nvPr/>
              </p:nvGrpSpPr>
              <p:grpSpPr bwMode="auto">
                <a:xfrm>
                  <a:off x="768" y="1680"/>
                  <a:ext cx="606" cy="232"/>
                  <a:chOff x="1020" y="2189"/>
                  <a:chExt cx="803" cy="308"/>
                </a:xfrm>
              </p:grpSpPr>
              <p:grpSp>
                <p:nvGrpSpPr>
                  <p:cNvPr id="183796" name="Group 1198"/>
                  <p:cNvGrpSpPr>
                    <a:grpSpLocks noChangeAspect="1"/>
                  </p:cNvGrpSpPr>
                  <p:nvPr/>
                </p:nvGrpSpPr>
                <p:grpSpPr bwMode="auto">
                  <a:xfrm flipH="1">
                    <a:off x="1025" y="2195"/>
                    <a:ext cx="793" cy="295"/>
                    <a:chOff x="4032" y="1298"/>
                    <a:chExt cx="773" cy="289"/>
                  </a:xfrm>
                </p:grpSpPr>
                <p:sp>
                  <p:nvSpPr>
                    <p:cNvPr id="202927" name="Rectangle 1199"/>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28" name="Rectangle 1200"/>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29" name="Rectangle 1201"/>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30" name="Rectangle 1202"/>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31" name="Rectangle 1203"/>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32" name="Rectangle 1204"/>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33" name="Rectangle 1205"/>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34" name="Rectangle 1206"/>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35" name="Rectangle 1207"/>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36" name="Rectangle 1208"/>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37" name="Rectangle 1209"/>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38" name="Rectangle 1210"/>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39" name="Rectangle 1211"/>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40" name="Rectangle 1212"/>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41" name="Rectangle 1213"/>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42" name="Rectangle 1214"/>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43" name="Rectangle 1215"/>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44" name="Rectangle 1216"/>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45" name="Rectangle 1217"/>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46" name="Rectangle 1218"/>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47" name="Rectangle 1219"/>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48" name="Rectangle 1220"/>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49" name="Rectangle 1221"/>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50" name="Rectangle 1222"/>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202951" name="Rectangle 1223"/>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grpSp>
            <p:nvGrpSpPr>
              <p:cNvPr id="183797" name="Group 1224"/>
              <p:cNvGrpSpPr>
                <a:grpSpLocks noChangeAspect="1"/>
              </p:cNvGrpSpPr>
              <p:nvPr/>
            </p:nvGrpSpPr>
            <p:grpSpPr bwMode="auto">
              <a:xfrm flipH="1" flipV="1">
                <a:off x="768" y="1898"/>
                <a:ext cx="1206" cy="232"/>
                <a:chOff x="768" y="1680"/>
                <a:chExt cx="1206" cy="232"/>
              </a:xfrm>
            </p:grpSpPr>
            <p:grpSp>
              <p:nvGrpSpPr>
                <p:cNvPr id="183823" name="Group 1225"/>
                <p:cNvGrpSpPr>
                  <a:grpSpLocks noChangeAspect="1"/>
                </p:cNvGrpSpPr>
                <p:nvPr/>
              </p:nvGrpSpPr>
              <p:grpSpPr bwMode="auto">
                <a:xfrm flipH="1">
                  <a:off x="1368" y="1680"/>
                  <a:ext cx="606" cy="231"/>
                  <a:chOff x="1020" y="2189"/>
                  <a:chExt cx="803" cy="308"/>
                </a:xfrm>
              </p:grpSpPr>
              <p:grpSp>
                <p:nvGrpSpPr>
                  <p:cNvPr id="183824" name="Group 1226"/>
                  <p:cNvGrpSpPr>
                    <a:grpSpLocks noChangeAspect="1"/>
                  </p:cNvGrpSpPr>
                  <p:nvPr/>
                </p:nvGrpSpPr>
                <p:grpSpPr bwMode="auto">
                  <a:xfrm flipH="1">
                    <a:off x="1025" y="2195"/>
                    <a:ext cx="793" cy="295"/>
                    <a:chOff x="4032" y="1298"/>
                    <a:chExt cx="773" cy="289"/>
                  </a:xfrm>
                </p:grpSpPr>
                <p:sp>
                  <p:nvSpPr>
                    <p:cNvPr id="202955" name="Rectangle 1227"/>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56" name="Rectangle 1228"/>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57" name="Rectangle 1229"/>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58" name="Rectangle 1230"/>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59" name="Rectangle 1231"/>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60" name="Rectangle 1232"/>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61" name="Rectangle 1233"/>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62" name="Rectangle 1234"/>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63" name="Rectangle 1235"/>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64" name="Rectangle 1236"/>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65" name="Rectangle 1237"/>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66" name="Rectangle 1238"/>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67" name="Rectangle 1239"/>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68" name="Rectangle 1240"/>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69" name="Rectangle 1241"/>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70" name="Rectangle 1242"/>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71" name="Rectangle 1243"/>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72" name="Rectangle 1244"/>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73" name="Rectangle 1245"/>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74" name="Rectangle 1246"/>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75" name="Rectangle 1247"/>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76" name="Rectangle 1248"/>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77" name="Rectangle 1249"/>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78" name="Rectangle 1250"/>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202979" name="Rectangle 1251"/>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nvGrpSpPr>
                <p:cNvPr id="183825" name="Group 1252"/>
                <p:cNvGrpSpPr>
                  <a:grpSpLocks noChangeAspect="1"/>
                </p:cNvGrpSpPr>
                <p:nvPr/>
              </p:nvGrpSpPr>
              <p:grpSpPr bwMode="auto">
                <a:xfrm>
                  <a:off x="768" y="1680"/>
                  <a:ext cx="606" cy="232"/>
                  <a:chOff x="1020" y="2189"/>
                  <a:chExt cx="803" cy="308"/>
                </a:xfrm>
              </p:grpSpPr>
              <p:grpSp>
                <p:nvGrpSpPr>
                  <p:cNvPr id="183851" name="Group 1253"/>
                  <p:cNvGrpSpPr>
                    <a:grpSpLocks noChangeAspect="1"/>
                  </p:cNvGrpSpPr>
                  <p:nvPr/>
                </p:nvGrpSpPr>
                <p:grpSpPr bwMode="auto">
                  <a:xfrm flipH="1">
                    <a:off x="1025" y="2195"/>
                    <a:ext cx="793" cy="295"/>
                    <a:chOff x="4032" y="1298"/>
                    <a:chExt cx="773" cy="289"/>
                  </a:xfrm>
                </p:grpSpPr>
                <p:sp>
                  <p:nvSpPr>
                    <p:cNvPr id="202982" name="Rectangle 1254"/>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83" name="Rectangle 1255"/>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84" name="Rectangle 1256"/>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85" name="Rectangle 1257"/>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86" name="Rectangle 1258"/>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87" name="Rectangle 1259"/>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88" name="Rectangle 1260"/>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89" name="Rectangle 1261"/>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90" name="Rectangle 1262"/>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91" name="Rectangle 1263"/>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92" name="Rectangle 1264"/>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93" name="Rectangle 1265"/>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94" name="Rectangle 1266"/>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95" name="Rectangle 1267"/>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2996" name="Rectangle 1268"/>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97" name="Rectangle 1269"/>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98" name="Rectangle 1270"/>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2999" name="Rectangle 1271"/>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00" name="Rectangle 1272"/>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01" name="Rectangle 1273"/>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02" name="Rectangle 1274"/>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03" name="Rectangle 1275"/>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04" name="Rectangle 1276"/>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05" name="Rectangle 1277"/>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203006" name="Rectangle 1278"/>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grpSp>
        <p:sp>
          <p:nvSpPr>
            <p:cNvPr id="203008" name="AutoShape 1280"/>
            <p:cNvSpPr>
              <a:spLocks noChangeAspect="1" noChangeArrowheads="1"/>
            </p:cNvSpPr>
            <p:nvPr/>
          </p:nvSpPr>
          <p:spPr bwMode="auto">
            <a:xfrm>
              <a:off x="561" y="2496"/>
              <a:ext cx="891" cy="503"/>
            </a:xfrm>
            <a:prstGeom prst="roundRect">
              <a:avLst>
                <a:gd name="adj" fmla="val 3685"/>
              </a:avLst>
            </a:prstGeom>
            <a:solidFill>
              <a:srgbClr val="DDDDDD"/>
            </a:solidFill>
            <a:ln w="9525" algn="ctr">
              <a:noFill/>
              <a:round/>
              <a:headEnd/>
              <a:tailEnd/>
            </a:ln>
            <a:effectLst>
              <a:outerShdw blurRad="63500" sx="102000" sy="102000" algn="ctr" rotWithShape="0">
                <a:prstClr val="black">
                  <a:alpha val="40000"/>
                </a:prstClr>
              </a:outerShdw>
            </a:effectLst>
          </p:spPr>
          <p:txBody>
            <a:bodyPr wrap="none" lIns="0" tIns="0" rIns="0" bIns="0" anchor="t" anchorCtr="0"/>
            <a:lstStyle/>
            <a:p>
              <a:pPr algn="ctr"/>
              <a:r>
                <a:rPr lang="en-US" sz="1200" dirty="0" smtClean="0"/>
                <a:t>Cache Directory B</a:t>
              </a:r>
            </a:p>
            <a:p>
              <a:pPr algn="ctr"/>
              <a:endParaRPr lang="en-US" sz="1200" dirty="0"/>
            </a:p>
          </p:txBody>
        </p:sp>
        <p:grpSp>
          <p:nvGrpSpPr>
            <p:cNvPr id="183852" name="Group 1282"/>
            <p:cNvGrpSpPr>
              <a:grpSpLocks noChangeAspect="1"/>
            </p:cNvGrpSpPr>
            <p:nvPr/>
          </p:nvGrpSpPr>
          <p:grpSpPr bwMode="auto">
            <a:xfrm>
              <a:off x="585" y="2624"/>
              <a:ext cx="841" cy="344"/>
              <a:chOff x="768" y="1680"/>
              <a:chExt cx="1206" cy="450"/>
            </a:xfrm>
          </p:grpSpPr>
          <p:grpSp>
            <p:nvGrpSpPr>
              <p:cNvPr id="183879" name="Group 1283"/>
              <p:cNvGrpSpPr>
                <a:grpSpLocks noChangeAspect="1"/>
              </p:cNvGrpSpPr>
              <p:nvPr/>
            </p:nvGrpSpPr>
            <p:grpSpPr bwMode="auto">
              <a:xfrm>
                <a:off x="768" y="1680"/>
                <a:ext cx="1206" cy="232"/>
                <a:chOff x="768" y="1680"/>
                <a:chExt cx="1206" cy="232"/>
              </a:xfrm>
            </p:grpSpPr>
            <p:grpSp>
              <p:nvGrpSpPr>
                <p:cNvPr id="183882" name="Group 1284"/>
                <p:cNvGrpSpPr>
                  <a:grpSpLocks noChangeAspect="1"/>
                </p:cNvGrpSpPr>
                <p:nvPr/>
              </p:nvGrpSpPr>
              <p:grpSpPr bwMode="auto">
                <a:xfrm flipH="1">
                  <a:off x="1368" y="1680"/>
                  <a:ext cx="606" cy="231"/>
                  <a:chOff x="1020" y="2189"/>
                  <a:chExt cx="803" cy="308"/>
                </a:xfrm>
              </p:grpSpPr>
              <p:grpSp>
                <p:nvGrpSpPr>
                  <p:cNvPr id="183885" name="Group 1285"/>
                  <p:cNvGrpSpPr>
                    <a:grpSpLocks noChangeAspect="1"/>
                  </p:cNvGrpSpPr>
                  <p:nvPr/>
                </p:nvGrpSpPr>
                <p:grpSpPr bwMode="auto">
                  <a:xfrm flipH="1">
                    <a:off x="1025" y="2195"/>
                    <a:ext cx="793" cy="295"/>
                    <a:chOff x="4032" y="1298"/>
                    <a:chExt cx="773" cy="289"/>
                  </a:xfrm>
                </p:grpSpPr>
                <p:sp>
                  <p:nvSpPr>
                    <p:cNvPr id="203014" name="Rectangle 1286"/>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15" name="Rectangle 1287"/>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16" name="Rectangle 1288"/>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17" name="Rectangle 1289"/>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18" name="Rectangle 1290"/>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19" name="Rectangle 1291"/>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20" name="Rectangle 1292"/>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21" name="Rectangle 1293"/>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22" name="Rectangle 1294"/>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23" name="Rectangle 1295"/>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24" name="Rectangle 1296"/>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25" name="Rectangle 1297"/>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26" name="Rectangle 1298"/>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27" name="Rectangle 1299"/>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28" name="Rectangle 1300"/>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29" name="Rectangle 1301"/>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30" name="Rectangle 1302"/>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31" name="Rectangle 1303"/>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32" name="Rectangle 1304"/>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33" name="Rectangle 1305"/>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34" name="Rectangle 1306"/>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35" name="Rectangle 1307"/>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36" name="Rectangle 1308"/>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37" name="Rectangle 1309"/>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203038" name="Rectangle 1310"/>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nvGrpSpPr>
                <p:cNvPr id="183886" name="Group 1311"/>
                <p:cNvGrpSpPr>
                  <a:grpSpLocks noChangeAspect="1"/>
                </p:cNvGrpSpPr>
                <p:nvPr/>
              </p:nvGrpSpPr>
              <p:grpSpPr bwMode="auto">
                <a:xfrm>
                  <a:off x="768" y="1680"/>
                  <a:ext cx="606" cy="232"/>
                  <a:chOff x="1020" y="2189"/>
                  <a:chExt cx="803" cy="308"/>
                </a:xfrm>
              </p:grpSpPr>
              <p:grpSp>
                <p:nvGrpSpPr>
                  <p:cNvPr id="183887" name="Group 1312"/>
                  <p:cNvGrpSpPr>
                    <a:grpSpLocks noChangeAspect="1"/>
                  </p:cNvGrpSpPr>
                  <p:nvPr/>
                </p:nvGrpSpPr>
                <p:grpSpPr bwMode="auto">
                  <a:xfrm flipH="1">
                    <a:off x="1025" y="2195"/>
                    <a:ext cx="793" cy="295"/>
                    <a:chOff x="4032" y="1298"/>
                    <a:chExt cx="773" cy="289"/>
                  </a:xfrm>
                </p:grpSpPr>
                <p:sp>
                  <p:nvSpPr>
                    <p:cNvPr id="203041" name="Rectangle 1313"/>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42" name="Rectangle 1314"/>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43" name="Rectangle 1315"/>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44" name="Rectangle 1316"/>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45" name="Rectangle 1317"/>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46" name="Rectangle 1318"/>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47" name="Rectangle 1319"/>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48" name="Rectangle 1320"/>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49" name="Rectangle 1321"/>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50" name="Rectangle 1322"/>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51" name="Rectangle 1323"/>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52" name="Rectangle 1324"/>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53" name="Rectangle 1325"/>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54" name="Rectangle 1326"/>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55" name="Rectangle 1327"/>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56" name="Rectangle 1328"/>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57" name="Rectangle 1329"/>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58" name="Rectangle 1330"/>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59" name="Rectangle 1331"/>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60" name="Rectangle 1332"/>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61" name="Rectangle 1333"/>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62" name="Rectangle 1334"/>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63" name="Rectangle 1335"/>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64" name="Rectangle 1336"/>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203065" name="Rectangle 1337"/>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grpSp>
            <p:nvGrpSpPr>
              <p:cNvPr id="183888" name="Group 1338"/>
              <p:cNvGrpSpPr>
                <a:grpSpLocks noChangeAspect="1"/>
              </p:cNvGrpSpPr>
              <p:nvPr/>
            </p:nvGrpSpPr>
            <p:grpSpPr bwMode="auto">
              <a:xfrm flipH="1" flipV="1">
                <a:off x="768" y="1898"/>
                <a:ext cx="1206" cy="232"/>
                <a:chOff x="768" y="1680"/>
                <a:chExt cx="1206" cy="232"/>
              </a:xfrm>
            </p:grpSpPr>
            <p:grpSp>
              <p:nvGrpSpPr>
                <p:cNvPr id="183889" name="Group 1339"/>
                <p:cNvGrpSpPr>
                  <a:grpSpLocks noChangeAspect="1"/>
                </p:cNvGrpSpPr>
                <p:nvPr/>
              </p:nvGrpSpPr>
              <p:grpSpPr bwMode="auto">
                <a:xfrm flipH="1">
                  <a:off x="1368" y="1680"/>
                  <a:ext cx="606" cy="231"/>
                  <a:chOff x="1020" y="2189"/>
                  <a:chExt cx="803" cy="308"/>
                </a:xfrm>
              </p:grpSpPr>
              <p:grpSp>
                <p:nvGrpSpPr>
                  <p:cNvPr id="183890" name="Group 1340"/>
                  <p:cNvGrpSpPr>
                    <a:grpSpLocks noChangeAspect="1"/>
                  </p:cNvGrpSpPr>
                  <p:nvPr/>
                </p:nvGrpSpPr>
                <p:grpSpPr bwMode="auto">
                  <a:xfrm flipH="1">
                    <a:off x="1025" y="2195"/>
                    <a:ext cx="793" cy="295"/>
                    <a:chOff x="4032" y="1298"/>
                    <a:chExt cx="773" cy="289"/>
                  </a:xfrm>
                </p:grpSpPr>
                <p:sp>
                  <p:nvSpPr>
                    <p:cNvPr id="203069" name="Rectangle 1341"/>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70" name="Rectangle 1342"/>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71" name="Rectangle 1343"/>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72" name="Rectangle 1344"/>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73" name="Rectangle 1345"/>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74" name="Rectangle 1346"/>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75" name="Rectangle 1347"/>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76" name="Rectangle 1348"/>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77" name="Rectangle 1349"/>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78" name="Rectangle 1350"/>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79" name="Rectangle 1351"/>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80" name="Rectangle 1352"/>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81" name="Rectangle 1353"/>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82" name="Rectangle 1354"/>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83" name="Rectangle 1355"/>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84" name="Rectangle 1356"/>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85" name="Rectangle 1357"/>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86" name="Rectangle 1358"/>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87" name="Rectangle 1359"/>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88" name="Rectangle 1360"/>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89" name="Rectangle 1361"/>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90" name="Rectangle 1362"/>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91" name="Rectangle 1363"/>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92" name="Rectangle 1364"/>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203093" name="Rectangle 1365"/>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nvGrpSpPr>
                <p:cNvPr id="183891" name="Group 1366"/>
                <p:cNvGrpSpPr>
                  <a:grpSpLocks noChangeAspect="1"/>
                </p:cNvGrpSpPr>
                <p:nvPr/>
              </p:nvGrpSpPr>
              <p:grpSpPr bwMode="auto">
                <a:xfrm>
                  <a:off x="768" y="1680"/>
                  <a:ext cx="606" cy="232"/>
                  <a:chOff x="1020" y="2189"/>
                  <a:chExt cx="803" cy="308"/>
                </a:xfrm>
              </p:grpSpPr>
              <p:grpSp>
                <p:nvGrpSpPr>
                  <p:cNvPr id="183892" name="Group 1367"/>
                  <p:cNvGrpSpPr>
                    <a:grpSpLocks noChangeAspect="1"/>
                  </p:cNvGrpSpPr>
                  <p:nvPr/>
                </p:nvGrpSpPr>
                <p:grpSpPr bwMode="auto">
                  <a:xfrm flipH="1">
                    <a:off x="1025" y="2195"/>
                    <a:ext cx="793" cy="295"/>
                    <a:chOff x="4032" y="1298"/>
                    <a:chExt cx="773" cy="289"/>
                  </a:xfrm>
                </p:grpSpPr>
                <p:sp>
                  <p:nvSpPr>
                    <p:cNvPr id="203096" name="Rectangle 1368"/>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097" name="Rectangle 1369"/>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98" name="Rectangle 1370"/>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099" name="Rectangle 1371"/>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00" name="Rectangle 1372"/>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01" name="Rectangle 1373"/>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02" name="Rectangle 1374"/>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03" name="Rectangle 1375"/>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04" name="Rectangle 1376"/>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05" name="Rectangle 1377"/>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06" name="Rectangle 1378"/>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07" name="Rectangle 1379"/>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08" name="Rectangle 1380"/>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09" name="Rectangle 1381"/>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10" name="Rectangle 1382"/>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11" name="Rectangle 1383"/>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12" name="Rectangle 1384"/>
                    <p:cNvSpPr>
                      <a:spLocks noChangeAspect="1" noChangeArrowheads="1"/>
                    </p:cNvSpPr>
                    <p:nvPr/>
                  </p:nvSpPr>
                  <p:spPr bwMode="auto">
                    <a:xfrm>
                      <a:off x="4032" y="1490"/>
                      <a:ext cx="96" cy="96"/>
                    </a:xfrm>
                    <a:prstGeom prst="rect">
                      <a:avLst/>
                    </a:prstGeom>
                    <a:solidFill>
                      <a:schemeClr val="hlink"/>
                    </a:solidFill>
                    <a:ln w="9525" algn="ctr">
                      <a:solidFill>
                        <a:schemeClr val="bg2"/>
                      </a:solidFill>
                      <a:miter lim="800000"/>
                      <a:headEnd/>
                      <a:tailEnd/>
                    </a:ln>
                    <a:effectLst/>
                  </p:spPr>
                  <p:txBody>
                    <a:bodyPr wrap="none" lIns="0" tIns="0" rIns="0" bIns="0" anchor="ctr"/>
                    <a:lstStyle/>
                    <a:p>
                      <a:endParaRPr lang="en-US" dirty="0"/>
                    </a:p>
                  </p:txBody>
                </p:sp>
                <p:sp>
                  <p:nvSpPr>
                    <p:cNvPr id="203113" name="Rectangle 1385"/>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14" name="Rectangle 1386"/>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15" name="Rectangle 1387"/>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16" name="Rectangle 1388"/>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203117" name="Rectangle 1389"/>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18" name="Rectangle 1390"/>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203119" name="Rectangle 1391"/>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203120" name="Rectangle 1392"/>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grpSp>
      </p:grpSp>
      <p:sp>
        <p:nvSpPr>
          <p:cNvPr id="183299" name="Rectangle 3"/>
          <p:cNvSpPr>
            <a:spLocks noGrp="1" noChangeArrowheads="1"/>
          </p:cNvSpPr>
          <p:nvPr>
            <p:ph type="title"/>
          </p:nvPr>
        </p:nvSpPr>
        <p:spPr>
          <a:xfrm>
            <a:off x="323528" y="0"/>
            <a:ext cx="8410575" cy="920751"/>
          </a:xfrm>
          <a:effectLst>
            <a:outerShdw blurRad="63500" sx="102000" sy="102000" algn="ctr" rotWithShape="0">
              <a:prstClr val="black">
                <a:alpha val="40000"/>
              </a:prstClr>
            </a:outerShdw>
          </a:effectLst>
        </p:spPr>
        <p:txBody>
          <a:bodyPr/>
          <a:lstStyle/>
          <a:p>
            <a:r>
              <a:rPr lang="ru-RU" dirty="0" smtClean="0"/>
              <a:t>Распределенный когерентный кэш</a:t>
            </a:r>
            <a:endParaRPr lang="en-US" dirty="0"/>
          </a:p>
        </p:txBody>
      </p:sp>
      <p:grpSp>
        <p:nvGrpSpPr>
          <p:cNvPr id="183893" name="Group 121"/>
          <p:cNvGrpSpPr>
            <a:grpSpLocks/>
          </p:cNvGrpSpPr>
          <p:nvPr/>
        </p:nvGrpSpPr>
        <p:grpSpPr bwMode="auto">
          <a:xfrm>
            <a:off x="2928938" y="3617602"/>
            <a:ext cx="1414463" cy="798513"/>
            <a:chOff x="549" y="1850"/>
            <a:chExt cx="891" cy="503"/>
          </a:xfrm>
        </p:grpSpPr>
        <p:sp>
          <p:nvSpPr>
            <p:cNvPr id="183418" name="AutoShape 122"/>
            <p:cNvSpPr>
              <a:spLocks noChangeAspect="1" noChangeArrowheads="1"/>
            </p:cNvSpPr>
            <p:nvPr/>
          </p:nvSpPr>
          <p:spPr bwMode="auto">
            <a:xfrm>
              <a:off x="549" y="1850"/>
              <a:ext cx="891" cy="503"/>
            </a:xfrm>
            <a:prstGeom prst="roundRect">
              <a:avLst>
                <a:gd name="adj" fmla="val 3685"/>
              </a:avLst>
            </a:prstGeom>
            <a:solidFill>
              <a:srgbClr val="DDDDDD"/>
            </a:solidFill>
            <a:ln w="9525" algn="ctr">
              <a:noFill/>
              <a:round/>
              <a:headEnd/>
              <a:tailEnd/>
            </a:ln>
            <a:effectLst>
              <a:outerShdw blurRad="63500" sx="102000" sy="102000" algn="ctr" rotWithShape="0">
                <a:prstClr val="black">
                  <a:alpha val="40000"/>
                </a:prstClr>
              </a:outerShdw>
            </a:effectLst>
          </p:spPr>
          <p:txBody>
            <a:bodyPr wrap="none" lIns="0" tIns="0" rIns="0" bIns="0" anchor="t" anchorCtr="0"/>
            <a:lstStyle/>
            <a:p>
              <a:pPr algn="ctr"/>
              <a:r>
                <a:rPr lang="en-US" sz="1200" dirty="0" smtClean="0"/>
                <a:t>Cache Directory C</a:t>
              </a:r>
            </a:p>
            <a:p>
              <a:pPr algn="ctr"/>
              <a:endParaRPr lang="en-US" sz="1200" dirty="0"/>
            </a:p>
          </p:txBody>
        </p:sp>
        <p:grpSp>
          <p:nvGrpSpPr>
            <p:cNvPr id="183894" name="Group 123"/>
            <p:cNvGrpSpPr>
              <a:grpSpLocks noChangeAspect="1"/>
            </p:cNvGrpSpPr>
            <p:nvPr/>
          </p:nvGrpSpPr>
          <p:grpSpPr bwMode="auto">
            <a:xfrm>
              <a:off x="574" y="1978"/>
              <a:ext cx="841" cy="344"/>
              <a:chOff x="768" y="1680"/>
              <a:chExt cx="1206" cy="450"/>
            </a:xfrm>
          </p:grpSpPr>
          <p:grpSp>
            <p:nvGrpSpPr>
              <p:cNvPr id="183895" name="Group 124"/>
              <p:cNvGrpSpPr>
                <a:grpSpLocks noChangeAspect="1"/>
              </p:cNvGrpSpPr>
              <p:nvPr/>
            </p:nvGrpSpPr>
            <p:grpSpPr bwMode="auto">
              <a:xfrm>
                <a:off x="768" y="1680"/>
                <a:ext cx="1206" cy="232"/>
                <a:chOff x="768" y="1680"/>
                <a:chExt cx="1206" cy="232"/>
              </a:xfrm>
            </p:grpSpPr>
            <p:grpSp>
              <p:nvGrpSpPr>
                <p:cNvPr id="183896" name="Group 125"/>
                <p:cNvGrpSpPr>
                  <a:grpSpLocks noChangeAspect="1"/>
                </p:cNvGrpSpPr>
                <p:nvPr/>
              </p:nvGrpSpPr>
              <p:grpSpPr bwMode="auto">
                <a:xfrm flipH="1">
                  <a:off x="1368" y="1680"/>
                  <a:ext cx="606" cy="231"/>
                  <a:chOff x="1020" y="2189"/>
                  <a:chExt cx="803" cy="308"/>
                </a:xfrm>
              </p:grpSpPr>
              <p:grpSp>
                <p:nvGrpSpPr>
                  <p:cNvPr id="183897" name="Group 126"/>
                  <p:cNvGrpSpPr>
                    <a:grpSpLocks noChangeAspect="1"/>
                  </p:cNvGrpSpPr>
                  <p:nvPr/>
                </p:nvGrpSpPr>
                <p:grpSpPr bwMode="auto">
                  <a:xfrm flipH="1">
                    <a:off x="1025" y="2195"/>
                    <a:ext cx="793" cy="295"/>
                    <a:chOff x="4032" y="1298"/>
                    <a:chExt cx="773" cy="289"/>
                  </a:xfrm>
                </p:grpSpPr>
                <p:sp>
                  <p:nvSpPr>
                    <p:cNvPr id="183423" name="Rectangle 127"/>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24" name="Rectangle 128"/>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25" name="Rectangle 129"/>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26" name="Rectangle 130"/>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27" name="Rectangle 131"/>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28" name="Rectangle 132"/>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29" name="Rectangle 133"/>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0" name="Rectangle 134"/>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1" name="Rectangle 135"/>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2" name="Rectangle 136"/>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3" name="Rectangle 137"/>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4" name="Rectangle 138"/>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5" name="Rectangle 139"/>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6" name="Rectangle 140"/>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7" name="Rectangle 141"/>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8" name="Rectangle 142"/>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39" name="Rectangle 143"/>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40" name="Rectangle 144"/>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41" name="Rectangle 145"/>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42" name="Rectangle 146"/>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43" name="Rectangle 147"/>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44" name="Rectangle 148"/>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45" name="Rectangle 149"/>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46" name="Rectangle 150"/>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grpSp>
              <p:sp>
                <p:nvSpPr>
                  <p:cNvPr id="183447" name="Rectangle 151"/>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pPr algn="ctr"/>
                    <a:endParaRPr lang="en-US" dirty="0"/>
                  </a:p>
                </p:txBody>
              </p:sp>
            </p:grpSp>
            <p:grpSp>
              <p:nvGrpSpPr>
                <p:cNvPr id="183898" name="Group 152"/>
                <p:cNvGrpSpPr>
                  <a:grpSpLocks noChangeAspect="1"/>
                </p:cNvGrpSpPr>
                <p:nvPr/>
              </p:nvGrpSpPr>
              <p:grpSpPr bwMode="auto">
                <a:xfrm>
                  <a:off x="768" y="1680"/>
                  <a:ext cx="606" cy="232"/>
                  <a:chOff x="1020" y="2189"/>
                  <a:chExt cx="803" cy="308"/>
                </a:xfrm>
              </p:grpSpPr>
              <p:grpSp>
                <p:nvGrpSpPr>
                  <p:cNvPr id="183899" name="Group 153"/>
                  <p:cNvGrpSpPr>
                    <a:grpSpLocks noChangeAspect="1"/>
                  </p:cNvGrpSpPr>
                  <p:nvPr/>
                </p:nvGrpSpPr>
                <p:grpSpPr bwMode="auto">
                  <a:xfrm flipH="1">
                    <a:off x="1025" y="2195"/>
                    <a:ext cx="793" cy="295"/>
                    <a:chOff x="4032" y="1298"/>
                    <a:chExt cx="773" cy="289"/>
                  </a:xfrm>
                </p:grpSpPr>
                <p:sp>
                  <p:nvSpPr>
                    <p:cNvPr id="183450" name="Rectangle 154"/>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1" name="Rectangle 155"/>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2" name="Rectangle 156"/>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3" name="Rectangle 157"/>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4" name="Rectangle 158"/>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5" name="Rectangle 159"/>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6" name="Rectangle 160"/>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7" name="Rectangle 161"/>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8" name="Rectangle 162"/>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59" name="Rectangle 163"/>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0" name="Rectangle 164"/>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1" name="Rectangle 165"/>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2" name="Rectangle 166"/>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3" name="Rectangle 167"/>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4" name="Rectangle 168"/>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5" name="Rectangle 169"/>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6" name="Rectangle 170"/>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7" name="Rectangle 171"/>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8" name="Rectangle 172"/>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69" name="Rectangle 173"/>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70" name="Rectangle 174"/>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71" name="Rectangle 175"/>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72" name="Rectangle 176"/>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73" name="Rectangle 177"/>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grpSp>
              <p:sp>
                <p:nvSpPr>
                  <p:cNvPr id="183474" name="Rectangle 178"/>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pPr algn="ctr"/>
                    <a:endParaRPr lang="en-US" dirty="0"/>
                  </a:p>
                </p:txBody>
              </p:sp>
            </p:grpSp>
          </p:grpSp>
          <p:grpSp>
            <p:nvGrpSpPr>
              <p:cNvPr id="183900" name="Group 179"/>
              <p:cNvGrpSpPr>
                <a:grpSpLocks noChangeAspect="1"/>
              </p:cNvGrpSpPr>
              <p:nvPr/>
            </p:nvGrpSpPr>
            <p:grpSpPr bwMode="auto">
              <a:xfrm flipH="1" flipV="1">
                <a:off x="768" y="1898"/>
                <a:ext cx="1206" cy="232"/>
                <a:chOff x="768" y="1680"/>
                <a:chExt cx="1206" cy="232"/>
              </a:xfrm>
            </p:grpSpPr>
            <p:grpSp>
              <p:nvGrpSpPr>
                <p:cNvPr id="183901" name="Group 180"/>
                <p:cNvGrpSpPr>
                  <a:grpSpLocks noChangeAspect="1"/>
                </p:cNvGrpSpPr>
                <p:nvPr/>
              </p:nvGrpSpPr>
              <p:grpSpPr bwMode="auto">
                <a:xfrm flipH="1">
                  <a:off x="1368" y="1680"/>
                  <a:ext cx="606" cy="231"/>
                  <a:chOff x="1020" y="2189"/>
                  <a:chExt cx="803" cy="308"/>
                </a:xfrm>
              </p:grpSpPr>
              <p:grpSp>
                <p:nvGrpSpPr>
                  <p:cNvPr id="183902" name="Group 181"/>
                  <p:cNvGrpSpPr>
                    <a:grpSpLocks noChangeAspect="1"/>
                  </p:cNvGrpSpPr>
                  <p:nvPr/>
                </p:nvGrpSpPr>
                <p:grpSpPr bwMode="auto">
                  <a:xfrm flipH="1">
                    <a:off x="1025" y="2195"/>
                    <a:ext cx="793" cy="295"/>
                    <a:chOff x="4032" y="1298"/>
                    <a:chExt cx="773" cy="289"/>
                  </a:xfrm>
                </p:grpSpPr>
                <p:sp>
                  <p:nvSpPr>
                    <p:cNvPr id="183478" name="Rectangle 182"/>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79" name="Rectangle 183"/>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0" name="Rectangle 184"/>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1" name="Rectangle 185"/>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2" name="Rectangle 186"/>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3" name="Rectangle 187"/>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4" name="Rectangle 188"/>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5" name="Rectangle 189"/>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6" name="Rectangle 190"/>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7" name="Rectangle 191"/>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8" name="Rectangle 192"/>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89" name="Rectangle 193"/>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0" name="Rectangle 194"/>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1" name="Rectangle 195"/>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2" name="Rectangle 196"/>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3" name="Rectangle 197"/>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4" name="Rectangle 198"/>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5" name="Rectangle 199"/>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6" name="Rectangle 200"/>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7" name="Rectangle 201"/>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8" name="Rectangle 202"/>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499" name="Rectangle 203"/>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00" name="Rectangle 204"/>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01" name="Rectangle 205"/>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grpSp>
              <p:sp>
                <p:nvSpPr>
                  <p:cNvPr id="183502" name="Rectangle 206"/>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pPr algn="ctr"/>
                    <a:endParaRPr lang="en-US" dirty="0"/>
                  </a:p>
                </p:txBody>
              </p:sp>
            </p:grpSp>
            <p:grpSp>
              <p:nvGrpSpPr>
                <p:cNvPr id="183903" name="Group 207"/>
                <p:cNvGrpSpPr>
                  <a:grpSpLocks noChangeAspect="1"/>
                </p:cNvGrpSpPr>
                <p:nvPr/>
              </p:nvGrpSpPr>
              <p:grpSpPr bwMode="auto">
                <a:xfrm>
                  <a:off x="768" y="1680"/>
                  <a:ext cx="606" cy="232"/>
                  <a:chOff x="1020" y="2189"/>
                  <a:chExt cx="803" cy="308"/>
                </a:xfrm>
              </p:grpSpPr>
              <p:grpSp>
                <p:nvGrpSpPr>
                  <p:cNvPr id="203648" name="Group 208"/>
                  <p:cNvGrpSpPr>
                    <a:grpSpLocks noChangeAspect="1"/>
                  </p:cNvGrpSpPr>
                  <p:nvPr/>
                </p:nvGrpSpPr>
                <p:grpSpPr bwMode="auto">
                  <a:xfrm flipH="1">
                    <a:off x="1025" y="2195"/>
                    <a:ext cx="793" cy="295"/>
                    <a:chOff x="4032" y="1298"/>
                    <a:chExt cx="773" cy="289"/>
                  </a:xfrm>
                </p:grpSpPr>
                <p:sp>
                  <p:nvSpPr>
                    <p:cNvPr id="183505" name="Rectangle 209"/>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06" name="Rectangle 210"/>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07" name="Rectangle 211"/>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08" name="Rectangle 212"/>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09" name="Rectangle 213"/>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0" name="Rectangle 214"/>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1" name="Rectangle 215"/>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2" name="Rectangle 216"/>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3" name="Rectangle 217"/>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4" name="Rectangle 218"/>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5" name="Rectangle 219"/>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6" name="Rectangle 220"/>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7" name="Rectangle 221"/>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8" name="Rectangle 222"/>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19" name="Rectangle 223"/>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0" name="Rectangle 224"/>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1" name="Rectangle 225"/>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2" name="Rectangle 226"/>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3" name="Rectangle 227"/>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4" name="Rectangle 228"/>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5" name="Rectangle 229"/>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6" name="Rectangle 230"/>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7" name="Rectangle 231"/>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pPr algn="ctr"/>
                      <a:endParaRPr lang="en-US" dirty="0"/>
                    </a:p>
                  </p:txBody>
                </p:sp>
                <p:sp>
                  <p:nvSpPr>
                    <p:cNvPr id="183528" name="Rectangle 232"/>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pPr algn="ctr"/>
                      <a:endParaRPr lang="en-US" dirty="0"/>
                    </a:p>
                  </p:txBody>
                </p:sp>
              </p:grpSp>
              <p:sp>
                <p:nvSpPr>
                  <p:cNvPr id="183529" name="Rectangle 233"/>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pPr algn="ctr"/>
                    <a:endParaRPr lang="en-US" dirty="0"/>
                  </a:p>
                </p:txBody>
              </p:sp>
            </p:grpSp>
          </p:grpSp>
        </p:grpSp>
      </p:grpSp>
      <p:grpSp>
        <p:nvGrpSpPr>
          <p:cNvPr id="203649" name="Group 238"/>
          <p:cNvGrpSpPr>
            <a:grpSpLocks/>
          </p:cNvGrpSpPr>
          <p:nvPr/>
        </p:nvGrpSpPr>
        <p:grpSpPr bwMode="auto">
          <a:xfrm>
            <a:off x="4968875" y="3617602"/>
            <a:ext cx="1414462" cy="798513"/>
            <a:chOff x="549" y="1850"/>
            <a:chExt cx="891" cy="503"/>
          </a:xfrm>
        </p:grpSpPr>
        <p:sp>
          <p:nvSpPr>
            <p:cNvPr id="183535" name="AutoShape 239"/>
            <p:cNvSpPr>
              <a:spLocks noChangeAspect="1" noChangeArrowheads="1"/>
            </p:cNvSpPr>
            <p:nvPr/>
          </p:nvSpPr>
          <p:spPr bwMode="auto">
            <a:xfrm>
              <a:off x="549" y="1850"/>
              <a:ext cx="891" cy="503"/>
            </a:xfrm>
            <a:prstGeom prst="roundRect">
              <a:avLst>
                <a:gd name="adj" fmla="val 3685"/>
              </a:avLst>
            </a:prstGeom>
            <a:solidFill>
              <a:srgbClr val="DDDDDD"/>
            </a:solidFill>
            <a:ln w="9525" algn="ctr">
              <a:noFill/>
              <a:round/>
              <a:headEnd/>
              <a:tailEnd/>
            </a:ln>
            <a:effectLst>
              <a:outerShdw blurRad="63500" sx="102000" sy="102000" algn="ctr" rotWithShape="0">
                <a:prstClr val="black">
                  <a:alpha val="40000"/>
                </a:prstClr>
              </a:outerShdw>
            </a:effectLst>
          </p:spPr>
          <p:txBody>
            <a:bodyPr wrap="none" lIns="0" tIns="0" rIns="0" bIns="0" anchor="t" anchorCtr="0"/>
            <a:lstStyle/>
            <a:p>
              <a:pPr algn="ctr"/>
              <a:r>
                <a:rPr lang="en-US" sz="1200" dirty="0" smtClean="0"/>
                <a:t>Cache Directory E</a:t>
              </a:r>
            </a:p>
            <a:p>
              <a:pPr algn="ctr"/>
              <a:endParaRPr lang="en-US" sz="1200" dirty="0"/>
            </a:p>
          </p:txBody>
        </p:sp>
        <p:grpSp>
          <p:nvGrpSpPr>
            <p:cNvPr id="203650" name="Group 240"/>
            <p:cNvGrpSpPr>
              <a:grpSpLocks noChangeAspect="1"/>
            </p:cNvGrpSpPr>
            <p:nvPr/>
          </p:nvGrpSpPr>
          <p:grpSpPr bwMode="auto">
            <a:xfrm>
              <a:off x="574" y="1978"/>
              <a:ext cx="841" cy="344"/>
              <a:chOff x="768" y="1680"/>
              <a:chExt cx="1206" cy="450"/>
            </a:xfrm>
          </p:grpSpPr>
          <p:grpSp>
            <p:nvGrpSpPr>
              <p:cNvPr id="203651" name="Group 241"/>
              <p:cNvGrpSpPr>
                <a:grpSpLocks noChangeAspect="1"/>
              </p:cNvGrpSpPr>
              <p:nvPr/>
            </p:nvGrpSpPr>
            <p:grpSpPr bwMode="auto">
              <a:xfrm>
                <a:off x="768" y="1680"/>
                <a:ext cx="1206" cy="232"/>
                <a:chOff x="768" y="1680"/>
                <a:chExt cx="1206" cy="232"/>
              </a:xfrm>
            </p:grpSpPr>
            <p:grpSp>
              <p:nvGrpSpPr>
                <p:cNvPr id="203652" name="Group 242"/>
                <p:cNvGrpSpPr>
                  <a:grpSpLocks noChangeAspect="1"/>
                </p:cNvGrpSpPr>
                <p:nvPr/>
              </p:nvGrpSpPr>
              <p:grpSpPr bwMode="auto">
                <a:xfrm flipH="1">
                  <a:off x="1368" y="1680"/>
                  <a:ext cx="606" cy="231"/>
                  <a:chOff x="1020" y="2189"/>
                  <a:chExt cx="803" cy="308"/>
                </a:xfrm>
              </p:grpSpPr>
              <p:grpSp>
                <p:nvGrpSpPr>
                  <p:cNvPr id="203653" name="Group 243"/>
                  <p:cNvGrpSpPr>
                    <a:grpSpLocks noChangeAspect="1"/>
                  </p:cNvGrpSpPr>
                  <p:nvPr/>
                </p:nvGrpSpPr>
                <p:grpSpPr bwMode="auto">
                  <a:xfrm flipH="1">
                    <a:off x="1025" y="2195"/>
                    <a:ext cx="793" cy="295"/>
                    <a:chOff x="4032" y="1298"/>
                    <a:chExt cx="773" cy="289"/>
                  </a:xfrm>
                </p:grpSpPr>
                <p:sp>
                  <p:nvSpPr>
                    <p:cNvPr id="183540" name="Rectangle 244"/>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1" name="Rectangle 245"/>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2" name="Rectangle 246"/>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3" name="Rectangle 247"/>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4" name="Rectangle 248"/>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5" name="Rectangle 249"/>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6" name="Rectangle 250"/>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7" name="Rectangle 251"/>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8" name="Rectangle 252"/>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49" name="Rectangle 253"/>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0" name="Rectangle 254"/>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1" name="Rectangle 255"/>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2" name="Rectangle 256"/>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3" name="Rectangle 257"/>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4" name="Rectangle 258"/>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5" name="Rectangle 259"/>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6" name="Rectangle 260"/>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7" name="Rectangle 261"/>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8" name="Rectangle 262"/>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59" name="Rectangle 263"/>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60" name="Rectangle 264"/>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61" name="Rectangle 265"/>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62" name="Rectangle 266"/>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63" name="Rectangle 267"/>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3564" name="Rectangle 268"/>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nvGrpSpPr>
                <p:cNvPr id="203655" name="Group 269"/>
                <p:cNvGrpSpPr>
                  <a:grpSpLocks noChangeAspect="1"/>
                </p:cNvGrpSpPr>
                <p:nvPr/>
              </p:nvGrpSpPr>
              <p:grpSpPr bwMode="auto">
                <a:xfrm>
                  <a:off x="768" y="1680"/>
                  <a:ext cx="606" cy="232"/>
                  <a:chOff x="1020" y="2189"/>
                  <a:chExt cx="803" cy="308"/>
                </a:xfrm>
              </p:grpSpPr>
              <p:grpSp>
                <p:nvGrpSpPr>
                  <p:cNvPr id="203657" name="Group 270"/>
                  <p:cNvGrpSpPr>
                    <a:grpSpLocks noChangeAspect="1"/>
                  </p:cNvGrpSpPr>
                  <p:nvPr/>
                </p:nvGrpSpPr>
                <p:grpSpPr bwMode="auto">
                  <a:xfrm flipH="1">
                    <a:off x="1025" y="2195"/>
                    <a:ext cx="793" cy="295"/>
                    <a:chOff x="4032" y="1298"/>
                    <a:chExt cx="773" cy="289"/>
                  </a:xfrm>
                </p:grpSpPr>
                <p:sp>
                  <p:nvSpPr>
                    <p:cNvPr id="183567" name="Rectangle 271"/>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68" name="Rectangle 272"/>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69" name="Rectangle 273"/>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0" name="Rectangle 274"/>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1" name="Rectangle 275"/>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2" name="Rectangle 276"/>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3" name="Rectangle 277"/>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4" name="Rectangle 278"/>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5" name="Rectangle 279"/>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6" name="Rectangle 280"/>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7" name="Rectangle 281"/>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8" name="Rectangle 282"/>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79" name="Rectangle 283"/>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0" name="Rectangle 284"/>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1" name="Rectangle 285"/>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2" name="Rectangle 286"/>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3" name="Rectangle 287"/>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4" name="Rectangle 288"/>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5" name="Rectangle 289"/>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6" name="Rectangle 290"/>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7" name="Rectangle 291"/>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8" name="Rectangle 292"/>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89" name="Rectangle 293"/>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90" name="Rectangle 294"/>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3591" name="Rectangle 295"/>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grpSp>
            <p:nvGrpSpPr>
              <p:cNvPr id="203659" name="Group 296"/>
              <p:cNvGrpSpPr>
                <a:grpSpLocks noChangeAspect="1"/>
              </p:cNvGrpSpPr>
              <p:nvPr/>
            </p:nvGrpSpPr>
            <p:grpSpPr bwMode="auto">
              <a:xfrm flipH="1" flipV="1">
                <a:off x="768" y="1898"/>
                <a:ext cx="1206" cy="232"/>
                <a:chOff x="768" y="1680"/>
                <a:chExt cx="1206" cy="232"/>
              </a:xfrm>
            </p:grpSpPr>
            <p:grpSp>
              <p:nvGrpSpPr>
                <p:cNvPr id="203660" name="Group 297"/>
                <p:cNvGrpSpPr>
                  <a:grpSpLocks noChangeAspect="1"/>
                </p:cNvGrpSpPr>
                <p:nvPr/>
              </p:nvGrpSpPr>
              <p:grpSpPr bwMode="auto">
                <a:xfrm flipH="1">
                  <a:off x="1368" y="1680"/>
                  <a:ext cx="606" cy="231"/>
                  <a:chOff x="1020" y="2189"/>
                  <a:chExt cx="803" cy="308"/>
                </a:xfrm>
              </p:grpSpPr>
              <p:grpSp>
                <p:nvGrpSpPr>
                  <p:cNvPr id="203661" name="Group 298"/>
                  <p:cNvGrpSpPr>
                    <a:grpSpLocks noChangeAspect="1"/>
                  </p:cNvGrpSpPr>
                  <p:nvPr/>
                </p:nvGrpSpPr>
                <p:grpSpPr bwMode="auto">
                  <a:xfrm flipH="1">
                    <a:off x="1025" y="2195"/>
                    <a:ext cx="793" cy="295"/>
                    <a:chOff x="4032" y="1298"/>
                    <a:chExt cx="773" cy="289"/>
                  </a:xfrm>
                </p:grpSpPr>
                <p:sp>
                  <p:nvSpPr>
                    <p:cNvPr id="183595" name="Rectangle 299"/>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96" name="Rectangle 300"/>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97" name="Rectangle 301"/>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98" name="Rectangle 302"/>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599" name="Rectangle 303"/>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0" name="Rectangle 304"/>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1" name="Rectangle 305"/>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2" name="Rectangle 306"/>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3" name="Rectangle 307"/>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4" name="Rectangle 308"/>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5" name="Rectangle 309"/>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6" name="Rectangle 310"/>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7" name="Rectangle 311"/>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8" name="Rectangle 312"/>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09" name="Rectangle 313"/>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0" name="Rectangle 314"/>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1" name="Rectangle 315"/>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2" name="Rectangle 316"/>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3" name="Rectangle 317"/>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4" name="Rectangle 318"/>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5" name="Rectangle 319"/>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6" name="Rectangle 320"/>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7" name="Rectangle 321"/>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18" name="Rectangle 322"/>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3619" name="Rectangle 323"/>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nvGrpSpPr>
                <p:cNvPr id="203662" name="Group 324"/>
                <p:cNvGrpSpPr>
                  <a:grpSpLocks noChangeAspect="1"/>
                </p:cNvGrpSpPr>
                <p:nvPr/>
              </p:nvGrpSpPr>
              <p:grpSpPr bwMode="auto">
                <a:xfrm>
                  <a:off x="768" y="1680"/>
                  <a:ext cx="606" cy="232"/>
                  <a:chOff x="1020" y="2189"/>
                  <a:chExt cx="803" cy="308"/>
                </a:xfrm>
              </p:grpSpPr>
              <p:grpSp>
                <p:nvGrpSpPr>
                  <p:cNvPr id="203663" name="Group 325"/>
                  <p:cNvGrpSpPr>
                    <a:grpSpLocks noChangeAspect="1"/>
                  </p:cNvGrpSpPr>
                  <p:nvPr/>
                </p:nvGrpSpPr>
                <p:grpSpPr bwMode="auto">
                  <a:xfrm flipH="1">
                    <a:off x="1025" y="2195"/>
                    <a:ext cx="793" cy="295"/>
                    <a:chOff x="4032" y="1298"/>
                    <a:chExt cx="773" cy="289"/>
                  </a:xfrm>
                </p:grpSpPr>
                <p:sp>
                  <p:nvSpPr>
                    <p:cNvPr id="183622" name="Rectangle 326"/>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23" name="Rectangle 327"/>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24" name="Rectangle 328"/>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25" name="Rectangle 329"/>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26" name="Rectangle 330"/>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27" name="Rectangle 331"/>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28" name="Rectangle 332"/>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29" name="Rectangle 333"/>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0" name="Rectangle 334"/>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1" name="Rectangle 335"/>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2" name="Rectangle 336"/>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3" name="Rectangle 337"/>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4" name="Rectangle 338"/>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5" name="Rectangle 339"/>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6" name="Rectangle 340"/>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7" name="Rectangle 341"/>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8" name="Rectangle 342"/>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39" name="Rectangle 343"/>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40" name="Rectangle 344"/>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41" name="Rectangle 345"/>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42" name="Rectangle 346"/>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43" name="Rectangle 347"/>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44" name="Rectangle 348"/>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45" name="Rectangle 349"/>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3646" name="Rectangle 350"/>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grpSp>
      </p:grpSp>
      <p:grpSp>
        <p:nvGrpSpPr>
          <p:cNvPr id="203664" name="Group 355"/>
          <p:cNvGrpSpPr>
            <a:grpSpLocks/>
          </p:cNvGrpSpPr>
          <p:nvPr/>
        </p:nvGrpSpPr>
        <p:grpSpPr bwMode="auto">
          <a:xfrm>
            <a:off x="7008813" y="3617602"/>
            <a:ext cx="1414463" cy="798513"/>
            <a:chOff x="549" y="1850"/>
            <a:chExt cx="891" cy="503"/>
          </a:xfrm>
        </p:grpSpPr>
        <p:sp>
          <p:nvSpPr>
            <p:cNvPr id="183652" name="AutoShape 356"/>
            <p:cNvSpPr>
              <a:spLocks noChangeAspect="1" noChangeArrowheads="1"/>
            </p:cNvSpPr>
            <p:nvPr/>
          </p:nvSpPr>
          <p:spPr bwMode="auto">
            <a:xfrm>
              <a:off x="549" y="1850"/>
              <a:ext cx="891" cy="503"/>
            </a:xfrm>
            <a:prstGeom prst="roundRect">
              <a:avLst>
                <a:gd name="adj" fmla="val 3685"/>
              </a:avLst>
            </a:prstGeom>
            <a:solidFill>
              <a:srgbClr val="DDDDDD"/>
            </a:solidFill>
            <a:ln w="9525" algn="ctr">
              <a:noFill/>
              <a:round/>
              <a:headEnd/>
              <a:tailEnd/>
            </a:ln>
            <a:effectLst>
              <a:outerShdw blurRad="63500" sx="102000" sy="102000" algn="ctr" rotWithShape="0">
                <a:prstClr val="black">
                  <a:alpha val="40000"/>
                </a:prstClr>
              </a:outerShdw>
            </a:effectLst>
          </p:spPr>
          <p:txBody>
            <a:bodyPr wrap="none" lIns="0" tIns="0" rIns="0" bIns="0" anchor="t" anchorCtr="0"/>
            <a:lstStyle/>
            <a:p>
              <a:pPr algn="ctr"/>
              <a:r>
                <a:rPr lang="en-US" sz="1200" dirty="0" smtClean="0"/>
                <a:t>Cache Directory G</a:t>
              </a:r>
            </a:p>
          </p:txBody>
        </p:sp>
        <p:grpSp>
          <p:nvGrpSpPr>
            <p:cNvPr id="203665" name="Group 357"/>
            <p:cNvGrpSpPr>
              <a:grpSpLocks noChangeAspect="1"/>
            </p:cNvGrpSpPr>
            <p:nvPr/>
          </p:nvGrpSpPr>
          <p:grpSpPr bwMode="auto">
            <a:xfrm>
              <a:off x="574" y="1978"/>
              <a:ext cx="841" cy="344"/>
              <a:chOff x="768" y="1680"/>
              <a:chExt cx="1206" cy="450"/>
            </a:xfrm>
          </p:grpSpPr>
          <p:grpSp>
            <p:nvGrpSpPr>
              <p:cNvPr id="203666" name="Group 358"/>
              <p:cNvGrpSpPr>
                <a:grpSpLocks noChangeAspect="1"/>
              </p:cNvGrpSpPr>
              <p:nvPr/>
            </p:nvGrpSpPr>
            <p:grpSpPr bwMode="auto">
              <a:xfrm>
                <a:off x="768" y="1680"/>
                <a:ext cx="1206" cy="232"/>
                <a:chOff x="768" y="1680"/>
                <a:chExt cx="1206" cy="232"/>
              </a:xfrm>
            </p:grpSpPr>
            <p:grpSp>
              <p:nvGrpSpPr>
                <p:cNvPr id="203667" name="Group 359"/>
                <p:cNvGrpSpPr>
                  <a:grpSpLocks noChangeAspect="1"/>
                </p:cNvGrpSpPr>
                <p:nvPr/>
              </p:nvGrpSpPr>
              <p:grpSpPr bwMode="auto">
                <a:xfrm flipH="1">
                  <a:off x="1368" y="1680"/>
                  <a:ext cx="606" cy="231"/>
                  <a:chOff x="1020" y="2189"/>
                  <a:chExt cx="803" cy="308"/>
                </a:xfrm>
              </p:grpSpPr>
              <p:grpSp>
                <p:nvGrpSpPr>
                  <p:cNvPr id="203668" name="Group 360"/>
                  <p:cNvGrpSpPr>
                    <a:grpSpLocks noChangeAspect="1"/>
                  </p:cNvGrpSpPr>
                  <p:nvPr/>
                </p:nvGrpSpPr>
                <p:grpSpPr bwMode="auto">
                  <a:xfrm flipH="1">
                    <a:off x="1025" y="2195"/>
                    <a:ext cx="793" cy="295"/>
                    <a:chOff x="4032" y="1298"/>
                    <a:chExt cx="773" cy="289"/>
                  </a:xfrm>
                </p:grpSpPr>
                <p:sp>
                  <p:nvSpPr>
                    <p:cNvPr id="183657" name="Rectangle 361"/>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58" name="Rectangle 362"/>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59" name="Rectangle 363"/>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0" name="Rectangle 364"/>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1" name="Rectangle 365"/>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2" name="Rectangle 366"/>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3" name="Rectangle 367"/>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4" name="Rectangle 368"/>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5" name="Rectangle 369"/>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6" name="Rectangle 370"/>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7" name="Rectangle 371"/>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8" name="Rectangle 372"/>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69" name="Rectangle 373"/>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0" name="Rectangle 374"/>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1" name="Rectangle 375"/>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2" name="Rectangle 376"/>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3" name="Rectangle 377"/>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4" name="Rectangle 378"/>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5" name="Rectangle 379"/>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6" name="Rectangle 380"/>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7" name="Rectangle 381"/>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8" name="Rectangle 382"/>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79" name="Rectangle 383"/>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80" name="Rectangle 384"/>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3681" name="Rectangle 385"/>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nvGrpSpPr>
                <p:cNvPr id="203669" name="Group 386"/>
                <p:cNvGrpSpPr>
                  <a:grpSpLocks noChangeAspect="1"/>
                </p:cNvGrpSpPr>
                <p:nvPr/>
              </p:nvGrpSpPr>
              <p:grpSpPr bwMode="auto">
                <a:xfrm>
                  <a:off x="768" y="1680"/>
                  <a:ext cx="606" cy="232"/>
                  <a:chOff x="1020" y="2189"/>
                  <a:chExt cx="803" cy="308"/>
                </a:xfrm>
              </p:grpSpPr>
              <p:grpSp>
                <p:nvGrpSpPr>
                  <p:cNvPr id="203670" name="Group 387"/>
                  <p:cNvGrpSpPr>
                    <a:grpSpLocks noChangeAspect="1"/>
                  </p:cNvGrpSpPr>
                  <p:nvPr/>
                </p:nvGrpSpPr>
                <p:grpSpPr bwMode="auto">
                  <a:xfrm flipH="1">
                    <a:off x="1025" y="2195"/>
                    <a:ext cx="793" cy="295"/>
                    <a:chOff x="4032" y="1298"/>
                    <a:chExt cx="773" cy="289"/>
                  </a:xfrm>
                </p:grpSpPr>
                <p:sp>
                  <p:nvSpPr>
                    <p:cNvPr id="183684" name="Rectangle 388"/>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85" name="Rectangle 389"/>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86" name="Rectangle 390"/>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87" name="Rectangle 391"/>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88" name="Rectangle 392"/>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89" name="Rectangle 393"/>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0" name="Rectangle 394"/>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1" name="Rectangle 395"/>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2" name="Rectangle 396"/>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3" name="Rectangle 397"/>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4" name="Rectangle 398"/>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5" name="Rectangle 399"/>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6" name="Rectangle 400"/>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7" name="Rectangle 401"/>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8" name="Rectangle 402"/>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699" name="Rectangle 403"/>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00" name="Rectangle 404"/>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01" name="Rectangle 405"/>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02" name="Rectangle 406"/>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03" name="Rectangle 407"/>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04" name="Rectangle 408"/>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05" name="Rectangle 409"/>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06" name="Rectangle 410"/>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07" name="Rectangle 411"/>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3708" name="Rectangle 412"/>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grpSp>
            <p:nvGrpSpPr>
              <p:cNvPr id="203671" name="Group 413"/>
              <p:cNvGrpSpPr>
                <a:grpSpLocks noChangeAspect="1"/>
              </p:cNvGrpSpPr>
              <p:nvPr/>
            </p:nvGrpSpPr>
            <p:grpSpPr bwMode="auto">
              <a:xfrm flipH="1" flipV="1">
                <a:off x="768" y="1898"/>
                <a:ext cx="1206" cy="232"/>
                <a:chOff x="768" y="1680"/>
                <a:chExt cx="1206" cy="232"/>
              </a:xfrm>
            </p:grpSpPr>
            <p:grpSp>
              <p:nvGrpSpPr>
                <p:cNvPr id="203672" name="Group 414"/>
                <p:cNvGrpSpPr>
                  <a:grpSpLocks noChangeAspect="1"/>
                </p:cNvGrpSpPr>
                <p:nvPr/>
              </p:nvGrpSpPr>
              <p:grpSpPr bwMode="auto">
                <a:xfrm flipH="1">
                  <a:off x="1368" y="1680"/>
                  <a:ext cx="606" cy="231"/>
                  <a:chOff x="1020" y="2189"/>
                  <a:chExt cx="803" cy="308"/>
                </a:xfrm>
              </p:grpSpPr>
              <p:grpSp>
                <p:nvGrpSpPr>
                  <p:cNvPr id="203673" name="Group 415"/>
                  <p:cNvGrpSpPr>
                    <a:grpSpLocks noChangeAspect="1"/>
                  </p:cNvGrpSpPr>
                  <p:nvPr/>
                </p:nvGrpSpPr>
                <p:grpSpPr bwMode="auto">
                  <a:xfrm flipH="1">
                    <a:off x="1025" y="2195"/>
                    <a:ext cx="793" cy="295"/>
                    <a:chOff x="4032" y="1298"/>
                    <a:chExt cx="773" cy="289"/>
                  </a:xfrm>
                </p:grpSpPr>
                <p:sp>
                  <p:nvSpPr>
                    <p:cNvPr id="183712" name="Rectangle 416"/>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13" name="Rectangle 417"/>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14" name="Rectangle 418"/>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15" name="Rectangle 419"/>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16" name="Rectangle 420"/>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17" name="Rectangle 421"/>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18" name="Rectangle 422"/>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19" name="Rectangle 423"/>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0" name="Rectangle 424"/>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1" name="Rectangle 425"/>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2" name="Rectangle 426"/>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3" name="Rectangle 427"/>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4" name="Rectangle 428"/>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5" name="Rectangle 429"/>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6" name="Rectangle 430"/>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7" name="Rectangle 431"/>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8" name="Rectangle 432"/>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29" name="Rectangle 433"/>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30" name="Rectangle 434"/>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31" name="Rectangle 435"/>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32" name="Rectangle 436"/>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33" name="Rectangle 437"/>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34" name="Rectangle 438"/>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35" name="Rectangle 439"/>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3736" name="Rectangle 440"/>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nvGrpSpPr>
                <p:cNvPr id="203674" name="Group 441"/>
                <p:cNvGrpSpPr>
                  <a:grpSpLocks noChangeAspect="1"/>
                </p:cNvGrpSpPr>
                <p:nvPr/>
              </p:nvGrpSpPr>
              <p:grpSpPr bwMode="auto">
                <a:xfrm>
                  <a:off x="768" y="1680"/>
                  <a:ext cx="606" cy="232"/>
                  <a:chOff x="1020" y="2189"/>
                  <a:chExt cx="803" cy="308"/>
                </a:xfrm>
              </p:grpSpPr>
              <p:grpSp>
                <p:nvGrpSpPr>
                  <p:cNvPr id="203675" name="Group 442"/>
                  <p:cNvGrpSpPr>
                    <a:grpSpLocks noChangeAspect="1"/>
                  </p:cNvGrpSpPr>
                  <p:nvPr/>
                </p:nvGrpSpPr>
                <p:grpSpPr bwMode="auto">
                  <a:xfrm flipH="1">
                    <a:off x="1025" y="2195"/>
                    <a:ext cx="793" cy="295"/>
                    <a:chOff x="4032" y="1298"/>
                    <a:chExt cx="773" cy="289"/>
                  </a:xfrm>
                </p:grpSpPr>
                <p:sp>
                  <p:nvSpPr>
                    <p:cNvPr id="183739" name="Rectangle 443"/>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0" name="Rectangle 444"/>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1" name="Rectangle 445"/>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2" name="Rectangle 446"/>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3" name="Rectangle 447"/>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4" name="Rectangle 448"/>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5" name="Rectangle 449"/>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6" name="Rectangle 450"/>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7" name="Rectangle 451"/>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8" name="Rectangle 452"/>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49" name="Rectangle 453"/>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0" name="Rectangle 454"/>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1" name="Rectangle 455"/>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2" name="Rectangle 456"/>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3" name="Rectangle 457"/>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4" name="Rectangle 458"/>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5" name="Rectangle 459"/>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6" name="Rectangle 460"/>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7" name="Rectangle 461"/>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8" name="Rectangle 462"/>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59" name="Rectangle 463"/>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60" name="Rectangle 464"/>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61" name="Rectangle 465"/>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t" anchorCtr="0"/>
                    <a:lstStyle/>
                    <a:p>
                      <a:pPr algn="ctr"/>
                      <a:endParaRPr lang="en-US" dirty="0"/>
                    </a:p>
                  </p:txBody>
                </p:sp>
                <p:sp>
                  <p:nvSpPr>
                    <p:cNvPr id="183762" name="Rectangle 466"/>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t" anchorCtr="0"/>
                    <a:lstStyle/>
                    <a:p>
                      <a:pPr algn="ctr"/>
                      <a:endParaRPr lang="en-US" dirty="0"/>
                    </a:p>
                  </p:txBody>
                </p:sp>
              </p:grpSp>
              <p:sp>
                <p:nvSpPr>
                  <p:cNvPr id="183763" name="Rectangle 467"/>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t" anchorCtr="0"/>
                  <a:lstStyle/>
                  <a:p>
                    <a:pPr algn="ctr"/>
                    <a:endParaRPr lang="en-US" dirty="0"/>
                  </a:p>
                </p:txBody>
              </p:sp>
            </p:grpSp>
          </p:grpSp>
        </p:grpSp>
      </p:grpSp>
      <p:grpSp>
        <p:nvGrpSpPr>
          <p:cNvPr id="203676" name="Group 1204"/>
          <p:cNvGrpSpPr/>
          <p:nvPr/>
        </p:nvGrpSpPr>
        <p:grpSpPr>
          <a:xfrm>
            <a:off x="7164315" y="5053950"/>
            <a:ext cx="1552928" cy="474785"/>
            <a:chOff x="7164315" y="5316415"/>
            <a:chExt cx="1552928" cy="474785"/>
          </a:xfrm>
        </p:grpSpPr>
        <p:grpSp>
          <p:nvGrpSpPr>
            <p:cNvPr id="203677" name="Group 1203"/>
            <p:cNvGrpSpPr/>
            <p:nvPr/>
          </p:nvGrpSpPr>
          <p:grpSpPr>
            <a:xfrm>
              <a:off x="7164315" y="5316415"/>
              <a:ext cx="1018213" cy="474785"/>
              <a:chOff x="7099981" y="5316415"/>
              <a:chExt cx="1018213" cy="474785"/>
            </a:xfrm>
          </p:grpSpPr>
          <p:pic>
            <p:nvPicPr>
              <p:cNvPr id="184112" name="Picture 359" descr="ICON_Memory_Q308"/>
              <p:cNvPicPr>
                <a:picLocks noChangeAspect="1" noChangeArrowheads="1"/>
              </p:cNvPicPr>
              <p:nvPr/>
            </p:nvPicPr>
            <p:blipFill>
              <a:blip r:embed="rId4" cstate="screen"/>
              <a:srcRect/>
              <a:stretch>
                <a:fillRect/>
              </a:stretch>
            </p:blipFill>
            <p:spPr bwMode="auto">
              <a:xfrm>
                <a:off x="7625171" y="5316415"/>
                <a:ext cx="493023" cy="474785"/>
              </a:xfrm>
              <a:prstGeom prst="rect">
                <a:avLst/>
              </a:prstGeom>
              <a:noFill/>
              <a:ln w="9525">
                <a:noFill/>
                <a:miter lim="800000"/>
                <a:headEnd/>
                <a:tailEnd/>
              </a:ln>
            </p:spPr>
          </p:pic>
          <p:pic>
            <p:nvPicPr>
              <p:cNvPr id="184113" name="Picture 359" descr="ICON_Memory_Q308"/>
              <p:cNvPicPr>
                <a:picLocks noChangeAspect="1" noChangeArrowheads="1"/>
              </p:cNvPicPr>
              <p:nvPr/>
            </p:nvPicPr>
            <p:blipFill>
              <a:blip r:embed="rId4" cstate="screen"/>
              <a:srcRect/>
              <a:stretch>
                <a:fillRect/>
              </a:stretch>
            </p:blipFill>
            <p:spPr bwMode="auto">
              <a:xfrm>
                <a:off x="7452350" y="5316415"/>
                <a:ext cx="493023" cy="474785"/>
              </a:xfrm>
              <a:prstGeom prst="rect">
                <a:avLst/>
              </a:prstGeom>
              <a:noFill/>
              <a:ln w="9525">
                <a:noFill/>
                <a:miter lim="800000"/>
                <a:headEnd/>
                <a:tailEnd/>
              </a:ln>
            </p:spPr>
          </p:pic>
          <p:pic>
            <p:nvPicPr>
              <p:cNvPr id="184114" name="Picture 359" descr="ICON_Memory_Q308"/>
              <p:cNvPicPr>
                <a:picLocks noChangeAspect="1" noChangeArrowheads="1"/>
              </p:cNvPicPr>
              <p:nvPr/>
            </p:nvPicPr>
            <p:blipFill>
              <a:blip r:embed="rId4" cstate="screen"/>
              <a:srcRect/>
              <a:stretch>
                <a:fillRect/>
              </a:stretch>
            </p:blipFill>
            <p:spPr bwMode="auto">
              <a:xfrm>
                <a:off x="7279529" y="5316415"/>
                <a:ext cx="493023" cy="474785"/>
              </a:xfrm>
              <a:prstGeom prst="rect">
                <a:avLst/>
              </a:prstGeom>
              <a:noFill/>
              <a:ln w="9525">
                <a:noFill/>
                <a:miter lim="800000"/>
                <a:headEnd/>
                <a:tailEnd/>
              </a:ln>
            </p:spPr>
          </p:pic>
          <p:pic>
            <p:nvPicPr>
              <p:cNvPr id="184115" name="Picture 359" descr="ICON_Memory_Q308"/>
              <p:cNvPicPr>
                <a:picLocks noChangeAspect="1" noChangeArrowheads="1"/>
              </p:cNvPicPr>
              <p:nvPr/>
            </p:nvPicPr>
            <p:blipFill>
              <a:blip r:embed="rId4" cstate="screen"/>
              <a:srcRect/>
              <a:stretch>
                <a:fillRect/>
              </a:stretch>
            </p:blipFill>
            <p:spPr bwMode="auto">
              <a:xfrm>
                <a:off x="7099981" y="5316415"/>
                <a:ext cx="493023" cy="474785"/>
              </a:xfrm>
              <a:prstGeom prst="rect">
                <a:avLst/>
              </a:prstGeom>
              <a:noFill/>
              <a:ln w="9525">
                <a:noFill/>
                <a:miter lim="800000"/>
                <a:headEnd/>
                <a:tailEnd/>
              </a:ln>
            </p:spPr>
          </p:pic>
        </p:grpSp>
        <p:sp>
          <p:nvSpPr>
            <p:cNvPr id="184116" name="Text Box 820"/>
            <p:cNvSpPr txBox="1">
              <a:spLocks noChangeArrowheads="1"/>
            </p:cNvSpPr>
            <p:nvPr/>
          </p:nvSpPr>
          <p:spPr bwMode="auto">
            <a:xfrm>
              <a:off x="8258848" y="5575756"/>
              <a:ext cx="458395" cy="215444"/>
            </a:xfrm>
            <a:prstGeom prst="rect">
              <a:avLst/>
            </a:prstGeom>
            <a:noFill/>
            <a:ln w="9525">
              <a:noFill/>
              <a:miter lim="800000"/>
              <a:headEnd/>
              <a:tailEnd/>
            </a:ln>
            <a:effectLst/>
          </p:spPr>
          <p:txBody>
            <a:bodyPr wrap="none" lIns="0" tIns="0" rIns="0" bIns="0">
              <a:spAutoFit/>
            </a:bodyPr>
            <a:lstStyle/>
            <a:p>
              <a:pPr algn="l"/>
              <a:r>
                <a:rPr lang="en-US" sz="1400" b="0" dirty="0">
                  <a:latin typeface="MetaMediumLF-Roman" pitchFamily="34" charset="0"/>
                </a:rPr>
                <a:t>Cache</a:t>
              </a:r>
            </a:p>
          </p:txBody>
        </p:sp>
      </p:grpSp>
      <p:graphicFrame>
        <p:nvGraphicFramePr>
          <p:cNvPr id="203126" name="Group 1398"/>
          <p:cNvGraphicFramePr>
            <a:graphicFrameLocks noGrp="1"/>
          </p:cNvGraphicFramePr>
          <p:nvPr/>
        </p:nvGraphicFramePr>
        <p:xfrm>
          <a:off x="2133600" y="1931988"/>
          <a:ext cx="4914900" cy="1304544"/>
        </p:xfrm>
        <a:graphic>
          <a:graphicData uri="http://schemas.openxmlformats.org/drawingml/2006/table">
            <a:tbl>
              <a:tblPr/>
              <a:tblGrid>
                <a:gridCol w="1069975"/>
                <a:gridCol w="276225"/>
                <a:gridCol w="273050"/>
                <a:gridCol w="274638"/>
                <a:gridCol w="274637"/>
                <a:gridCol w="274638"/>
                <a:gridCol w="274637"/>
                <a:gridCol w="274638"/>
                <a:gridCol w="284162"/>
                <a:gridCol w="265113"/>
                <a:gridCol w="274637"/>
                <a:gridCol w="274638"/>
                <a:gridCol w="274637"/>
                <a:gridCol w="274638"/>
                <a:gridCol w="274637"/>
              </a:tblGrid>
              <a:tr h="196211">
                <a:tc gridSpan="15">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MetaMediumLF-Roman" pitchFamily="34" charset="0"/>
                        </a:rPr>
                        <a:t>Engine Cache Coherency Directory</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742">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Block Address</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2</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3</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4</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5</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6</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7</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8</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9</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10</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11</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12</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13</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63742">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Cache A</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51618">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Cache C</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51618">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Cache E</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51618">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Cache G</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L="45720" marR="4572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bl>
          </a:graphicData>
        </a:graphic>
      </p:graphicFrame>
      <p:graphicFrame>
        <p:nvGraphicFramePr>
          <p:cNvPr id="203328" name="Group 1600"/>
          <p:cNvGraphicFramePr>
            <a:graphicFrameLocks noGrp="1"/>
          </p:cNvGraphicFramePr>
          <p:nvPr/>
        </p:nvGraphicFramePr>
        <p:xfrm>
          <a:off x="2133600" y="1931988"/>
          <a:ext cx="4914900" cy="1337692"/>
        </p:xfrm>
        <a:graphic>
          <a:graphicData uri="http://schemas.openxmlformats.org/drawingml/2006/table">
            <a:tbl>
              <a:tblPr/>
              <a:tblGrid>
                <a:gridCol w="1069975"/>
                <a:gridCol w="276225"/>
                <a:gridCol w="273050"/>
                <a:gridCol w="274638"/>
                <a:gridCol w="274637"/>
                <a:gridCol w="274638"/>
                <a:gridCol w="274637"/>
                <a:gridCol w="274638"/>
                <a:gridCol w="284162"/>
                <a:gridCol w="265113"/>
                <a:gridCol w="274637"/>
                <a:gridCol w="274638"/>
                <a:gridCol w="274637"/>
                <a:gridCol w="274638"/>
                <a:gridCol w="274637"/>
              </a:tblGrid>
              <a:tr h="223838">
                <a:tc gridSpan="15">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MetaMediumLF-Roman" pitchFamily="34" charset="0"/>
                        </a:rPr>
                        <a:t>Engine Cache Coherency Directory</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3838">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Block Address</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2</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3</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4</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5</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6</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7</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8</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9</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10</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11</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12</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13</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a:t>
                      </a:r>
                    </a:p>
                  </a:txBody>
                  <a:tcPr marL="0" marR="0"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23838">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Cache A</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39700">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Cache C</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39700">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Cache E</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39700">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0" lang="en-US" sz="1000" b="0" i="0" u="none" strike="noStrike" cap="none" normalizeH="0" baseline="0" dirty="0" smtClean="0">
                          <a:ln>
                            <a:noFill/>
                          </a:ln>
                          <a:solidFill>
                            <a:schemeClr val="tx1"/>
                          </a:solidFill>
                          <a:effectLst/>
                          <a:latin typeface="MetaMediumLF-Roman" pitchFamily="34" charset="0"/>
                        </a:rPr>
                        <a:t>Cache G</a:t>
                      </a: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etaMediumLF-Roman" pitchFamily="34" charset="0"/>
                      </a:endParaRPr>
                    </a:p>
                  </a:txBody>
                  <a:tcPr marT="27432" marB="274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bl>
          </a:graphicData>
        </a:graphic>
      </p:graphicFrame>
      <p:sp>
        <p:nvSpPr>
          <p:cNvPr id="183301" name="AutoShape 5"/>
          <p:cNvSpPr>
            <a:spLocks noChangeAspect="1" noChangeArrowheads="1"/>
          </p:cNvSpPr>
          <p:nvPr/>
        </p:nvSpPr>
        <p:spPr bwMode="auto">
          <a:xfrm>
            <a:off x="890588" y="3617601"/>
            <a:ext cx="1414463" cy="798513"/>
          </a:xfrm>
          <a:prstGeom prst="roundRect">
            <a:avLst>
              <a:gd name="adj" fmla="val 3685"/>
            </a:avLst>
          </a:prstGeom>
          <a:solidFill>
            <a:srgbClr val="DDDDDD"/>
          </a:solidFill>
          <a:ln w="9525" algn="ctr">
            <a:noFill/>
            <a:round/>
            <a:headEnd/>
            <a:tailEnd/>
          </a:ln>
          <a:effectLst>
            <a:outerShdw blurRad="63500" sx="102000" sy="102000" algn="ctr" rotWithShape="0">
              <a:prstClr val="black">
                <a:alpha val="40000"/>
              </a:prstClr>
            </a:outerShdw>
          </a:effectLst>
        </p:spPr>
        <p:txBody>
          <a:bodyPr wrap="none" lIns="0" tIns="0" rIns="0" bIns="0" anchor="t" anchorCtr="0"/>
          <a:lstStyle/>
          <a:p>
            <a:pPr algn="ctr"/>
            <a:r>
              <a:rPr lang="en-US" sz="1200" dirty="0" smtClean="0"/>
              <a:t>Cache Directory A</a:t>
            </a:r>
          </a:p>
          <a:p>
            <a:pPr algn="ctr"/>
            <a:endParaRPr lang="en-US" sz="1200" dirty="0"/>
          </a:p>
        </p:txBody>
      </p:sp>
      <p:grpSp>
        <p:nvGrpSpPr>
          <p:cNvPr id="203678" name="Group 6"/>
          <p:cNvGrpSpPr>
            <a:grpSpLocks noChangeAspect="1"/>
          </p:cNvGrpSpPr>
          <p:nvPr/>
        </p:nvGrpSpPr>
        <p:grpSpPr bwMode="auto">
          <a:xfrm>
            <a:off x="930275" y="3820800"/>
            <a:ext cx="1335088" cy="546100"/>
            <a:chOff x="768" y="1680"/>
            <a:chExt cx="1206" cy="450"/>
          </a:xfrm>
        </p:grpSpPr>
        <p:grpSp>
          <p:nvGrpSpPr>
            <p:cNvPr id="203679" name="Group 7"/>
            <p:cNvGrpSpPr>
              <a:grpSpLocks noChangeAspect="1"/>
            </p:cNvGrpSpPr>
            <p:nvPr/>
          </p:nvGrpSpPr>
          <p:grpSpPr bwMode="auto">
            <a:xfrm>
              <a:off x="768" y="1680"/>
              <a:ext cx="1206" cy="232"/>
              <a:chOff x="768" y="1680"/>
              <a:chExt cx="1206" cy="232"/>
            </a:xfrm>
          </p:grpSpPr>
          <p:grpSp>
            <p:nvGrpSpPr>
              <p:cNvPr id="184064" name="Group 8"/>
              <p:cNvGrpSpPr>
                <a:grpSpLocks noChangeAspect="1"/>
              </p:cNvGrpSpPr>
              <p:nvPr/>
            </p:nvGrpSpPr>
            <p:grpSpPr bwMode="auto">
              <a:xfrm flipH="1">
                <a:off x="1368" y="1680"/>
                <a:ext cx="606" cy="231"/>
                <a:chOff x="1020" y="2189"/>
                <a:chExt cx="803" cy="308"/>
              </a:xfrm>
            </p:grpSpPr>
            <p:grpSp>
              <p:nvGrpSpPr>
                <p:cNvPr id="184065" name="Group 9"/>
                <p:cNvGrpSpPr>
                  <a:grpSpLocks noChangeAspect="1"/>
                </p:cNvGrpSpPr>
                <p:nvPr/>
              </p:nvGrpSpPr>
              <p:grpSpPr bwMode="auto">
                <a:xfrm flipH="1">
                  <a:off x="1025" y="2195"/>
                  <a:ext cx="793" cy="295"/>
                  <a:chOff x="4032" y="1298"/>
                  <a:chExt cx="773" cy="289"/>
                </a:xfrm>
              </p:grpSpPr>
              <p:sp>
                <p:nvSpPr>
                  <p:cNvPr id="183306" name="Rectangle 10"/>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07" name="Rectangle 11"/>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08" name="Rectangle 12"/>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09" name="Rectangle 13"/>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10" name="Rectangle 14"/>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11" name="Rectangle 15"/>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12" name="Rectangle 16"/>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13" name="Rectangle 17"/>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14" name="Rectangle 18"/>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15" name="Rectangle 19"/>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16" name="Rectangle 20"/>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17" name="Rectangle 21"/>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18" name="Rectangle 22"/>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19" name="Rectangle 23"/>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20" name="Rectangle 24"/>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21" name="Rectangle 25"/>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22" name="Rectangle 26"/>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23" name="Rectangle 27"/>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24" name="Rectangle 28"/>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25" name="Rectangle 29"/>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26" name="Rectangle 30"/>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27" name="Rectangle 31"/>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28" name="Rectangle 32"/>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29" name="Rectangle 33"/>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183330" name="Rectangle 34"/>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nvGrpSpPr>
              <p:cNvPr id="184066" name="Group 35"/>
              <p:cNvGrpSpPr>
                <a:grpSpLocks noChangeAspect="1"/>
              </p:cNvGrpSpPr>
              <p:nvPr/>
            </p:nvGrpSpPr>
            <p:grpSpPr bwMode="auto">
              <a:xfrm>
                <a:off x="768" y="1680"/>
                <a:ext cx="606" cy="232"/>
                <a:chOff x="1020" y="2189"/>
                <a:chExt cx="803" cy="308"/>
              </a:xfrm>
            </p:grpSpPr>
            <p:grpSp>
              <p:nvGrpSpPr>
                <p:cNvPr id="184067" name="Group 36"/>
                <p:cNvGrpSpPr>
                  <a:grpSpLocks noChangeAspect="1"/>
                </p:cNvGrpSpPr>
                <p:nvPr/>
              </p:nvGrpSpPr>
              <p:grpSpPr bwMode="auto">
                <a:xfrm flipH="1">
                  <a:off x="1025" y="2195"/>
                  <a:ext cx="793" cy="295"/>
                  <a:chOff x="4032" y="1298"/>
                  <a:chExt cx="773" cy="289"/>
                </a:xfrm>
              </p:grpSpPr>
              <p:sp>
                <p:nvSpPr>
                  <p:cNvPr id="183333" name="Rectangle 37"/>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34" name="Rectangle 38"/>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35" name="Rectangle 39"/>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36" name="Rectangle 40"/>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37" name="Rectangle 41"/>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38" name="Rectangle 42"/>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39" name="Rectangle 43"/>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40" name="Rectangle 44"/>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41" name="Rectangle 45"/>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42" name="Rectangle 46"/>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43" name="Rectangle 47"/>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44" name="Rectangle 48"/>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45" name="Rectangle 49"/>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46" name="Rectangle 50"/>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47" name="Rectangle 51"/>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48" name="Rectangle 52"/>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49" name="Rectangle 53"/>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50" name="Rectangle 54"/>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51" name="Rectangle 55"/>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52" name="Rectangle 56"/>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53" name="Rectangle 57"/>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54" name="Rectangle 58"/>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55" name="Rectangle 59"/>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56" name="Rectangle 60"/>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183357" name="Rectangle 61"/>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grpSp>
          <p:nvGrpSpPr>
            <p:cNvPr id="184068" name="Group 62"/>
            <p:cNvGrpSpPr>
              <a:grpSpLocks noChangeAspect="1"/>
            </p:cNvGrpSpPr>
            <p:nvPr/>
          </p:nvGrpSpPr>
          <p:grpSpPr bwMode="auto">
            <a:xfrm flipH="1" flipV="1">
              <a:off x="768" y="1898"/>
              <a:ext cx="1206" cy="232"/>
              <a:chOff x="768" y="1680"/>
              <a:chExt cx="1206" cy="232"/>
            </a:xfrm>
          </p:grpSpPr>
          <p:grpSp>
            <p:nvGrpSpPr>
              <p:cNvPr id="184069" name="Group 63"/>
              <p:cNvGrpSpPr>
                <a:grpSpLocks noChangeAspect="1"/>
              </p:cNvGrpSpPr>
              <p:nvPr/>
            </p:nvGrpSpPr>
            <p:grpSpPr bwMode="auto">
              <a:xfrm flipH="1">
                <a:off x="1368" y="1680"/>
                <a:ext cx="606" cy="231"/>
                <a:chOff x="1020" y="2189"/>
                <a:chExt cx="803" cy="308"/>
              </a:xfrm>
            </p:grpSpPr>
            <p:grpSp>
              <p:nvGrpSpPr>
                <p:cNvPr id="184070" name="Group 64"/>
                <p:cNvGrpSpPr>
                  <a:grpSpLocks noChangeAspect="1"/>
                </p:cNvGrpSpPr>
                <p:nvPr/>
              </p:nvGrpSpPr>
              <p:grpSpPr bwMode="auto">
                <a:xfrm flipH="1">
                  <a:off x="1025" y="2195"/>
                  <a:ext cx="793" cy="295"/>
                  <a:chOff x="4032" y="1298"/>
                  <a:chExt cx="773" cy="289"/>
                </a:xfrm>
              </p:grpSpPr>
              <p:sp>
                <p:nvSpPr>
                  <p:cNvPr id="183361" name="Rectangle 65"/>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62" name="Rectangle 66"/>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63" name="Rectangle 67"/>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64" name="Rectangle 68"/>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65" name="Rectangle 69"/>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66" name="Rectangle 70"/>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67" name="Rectangle 71"/>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68" name="Rectangle 72"/>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69" name="Rectangle 73"/>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70" name="Rectangle 74"/>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71" name="Rectangle 75"/>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72" name="Rectangle 76"/>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73" name="Rectangle 77"/>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74" name="Rectangle 78"/>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75" name="Rectangle 79"/>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76" name="Rectangle 80"/>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77" name="Rectangle 81"/>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78" name="Rectangle 82"/>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79" name="Rectangle 83"/>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80" name="Rectangle 84"/>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81" name="Rectangle 85"/>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82" name="Rectangle 86"/>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83" name="Rectangle 87"/>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84" name="Rectangle 88"/>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183385" name="Rectangle 89"/>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nvGrpSpPr>
              <p:cNvPr id="184071" name="Group 90"/>
              <p:cNvGrpSpPr>
                <a:grpSpLocks noChangeAspect="1"/>
              </p:cNvGrpSpPr>
              <p:nvPr/>
            </p:nvGrpSpPr>
            <p:grpSpPr bwMode="auto">
              <a:xfrm>
                <a:off x="768" y="1680"/>
                <a:ext cx="606" cy="232"/>
                <a:chOff x="1020" y="2189"/>
                <a:chExt cx="803" cy="308"/>
              </a:xfrm>
            </p:grpSpPr>
            <p:grpSp>
              <p:nvGrpSpPr>
                <p:cNvPr id="184072" name="Group 91"/>
                <p:cNvGrpSpPr>
                  <a:grpSpLocks noChangeAspect="1"/>
                </p:cNvGrpSpPr>
                <p:nvPr/>
              </p:nvGrpSpPr>
              <p:grpSpPr bwMode="auto">
                <a:xfrm flipH="1">
                  <a:off x="1025" y="2195"/>
                  <a:ext cx="793" cy="295"/>
                  <a:chOff x="4032" y="1298"/>
                  <a:chExt cx="773" cy="289"/>
                </a:xfrm>
              </p:grpSpPr>
              <p:sp>
                <p:nvSpPr>
                  <p:cNvPr id="183388" name="Rectangle 92"/>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89" name="Rectangle 93"/>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90" name="Rectangle 94"/>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91" name="Rectangle 95"/>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92" name="Rectangle 96"/>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93" name="Rectangle 97"/>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94" name="Rectangle 98"/>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95" name="Rectangle 99"/>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96" name="Rectangle 100"/>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97" name="Rectangle 101"/>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398" name="Rectangle 102"/>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399" name="Rectangle 103"/>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400" name="Rectangle 104"/>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401" name="Rectangle 105"/>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402" name="Rectangle 106"/>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403" name="Rectangle 107"/>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404" name="Rectangle 108"/>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405" name="Rectangle 109"/>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406" name="Rectangle 110"/>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407" name="Rectangle 111"/>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408" name="Rectangle 112"/>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409" name="Rectangle 113"/>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410" name="Rectangle 114"/>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411" name="Rectangle 115"/>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183412" name="Rectangle 116"/>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grpSp>
      <p:grpSp>
        <p:nvGrpSpPr>
          <p:cNvPr id="184073" name="Group 471"/>
          <p:cNvGrpSpPr>
            <a:grpSpLocks noChangeAspect="1"/>
          </p:cNvGrpSpPr>
          <p:nvPr/>
        </p:nvGrpSpPr>
        <p:grpSpPr bwMode="auto">
          <a:xfrm>
            <a:off x="930276" y="3820800"/>
            <a:ext cx="1335087" cy="546100"/>
            <a:chOff x="768" y="1680"/>
            <a:chExt cx="1206" cy="450"/>
          </a:xfrm>
        </p:grpSpPr>
        <p:grpSp>
          <p:nvGrpSpPr>
            <p:cNvPr id="184074" name="Group 472"/>
            <p:cNvGrpSpPr>
              <a:grpSpLocks noChangeAspect="1"/>
            </p:cNvGrpSpPr>
            <p:nvPr/>
          </p:nvGrpSpPr>
          <p:grpSpPr bwMode="auto">
            <a:xfrm>
              <a:off x="768" y="1680"/>
              <a:ext cx="1206" cy="232"/>
              <a:chOff x="768" y="1680"/>
              <a:chExt cx="1206" cy="232"/>
            </a:xfrm>
          </p:grpSpPr>
          <p:grpSp>
            <p:nvGrpSpPr>
              <p:cNvPr id="184075" name="Group 473"/>
              <p:cNvGrpSpPr>
                <a:grpSpLocks noChangeAspect="1"/>
              </p:cNvGrpSpPr>
              <p:nvPr/>
            </p:nvGrpSpPr>
            <p:grpSpPr bwMode="auto">
              <a:xfrm flipH="1">
                <a:off x="1368" y="1680"/>
                <a:ext cx="606" cy="231"/>
                <a:chOff x="1020" y="2189"/>
                <a:chExt cx="803" cy="308"/>
              </a:xfrm>
            </p:grpSpPr>
            <p:grpSp>
              <p:nvGrpSpPr>
                <p:cNvPr id="184076" name="Group 474"/>
                <p:cNvGrpSpPr>
                  <a:grpSpLocks noChangeAspect="1"/>
                </p:cNvGrpSpPr>
                <p:nvPr/>
              </p:nvGrpSpPr>
              <p:grpSpPr bwMode="auto">
                <a:xfrm flipH="1">
                  <a:off x="1025" y="2195"/>
                  <a:ext cx="793" cy="295"/>
                  <a:chOff x="4032" y="1298"/>
                  <a:chExt cx="773" cy="289"/>
                </a:xfrm>
              </p:grpSpPr>
              <p:sp>
                <p:nvSpPr>
                  <p:cNvPr id="183771" name="Rectangle 475"/>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72" name="Rectangle 476"/>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73" name="Rectangle 477"/>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74" name="Rectangle 478"/>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75" name="Rectangle 479"/>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76" name="Rectangle 480"/>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77" name="Rectangle 481"/>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78" name="Rectangle 482"/>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79" name="Rectangle 483"/>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80" name="Rectangle 484"/>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81" name="Rectangle 485"/>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82" name="Rectangle 486"/>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83" name="Rectangle 487"/>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84" name="Rectangle 488"/>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85" name="Rectangle 489"/>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86" name="Rectangle 490"/>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87" name="Rectangle 491"/>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88" name="Rectangle 492"/>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89" name="Rectangle 493"/>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90" name="Rectangle 494"/>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91" name="Rectangle 495"/>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92" name="Rectangle 496"/>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93" name="Rectangle 497"/>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794" name="Rectangle 498"/>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183795" name="Rectangle 499"/>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nvGrpSpPr>
              <p:cNvPr id="184077" name="Group 500"/>
              <p:cNvGrpSpPr>
                <a:grpSpLocks noChangeAspect="1"/>
              </p:cNvGrpSpPr>
              <p:nvPr/>
            </p:nvGrpSpPr>
            <p:grpSpPr bwMode="auto">
              <a:xfrm>
                <a:off x="768" y="1680"/>
                <a:ext cx="606" cy="232"/>
                <a:chOff x="1020" y="2189"/>
                <a:chExt cx="803" cy="308"/>
              </a:xfrm>
            </p:grpSpPr>
            <p:grpSp>
              <p:nvGrpSpPr>
                <p:cNvPr id="184078" name="Group 501"/>
                <p:cNvGrpSpPr>
                  <a:grpSpLocks noChangeAspect="1"/>
                </p:cNvGrpSpPr>
                <p:nvPr/>
              </p:nvGrpSpPr>
              <p:grpSpPr bwMode="auto">
                <a:xfrm flipH="1">
                  <a:off x="1025" y="2195"/>
                  <a:ext cx="793" cy="295"/>
                  <a:chOff x="4032" y="1298"/>
                  <a:chExt cx="773" cy="289"/>
                </a:xfrm>
              </p:grpSpPr>
              <p:sp>
                <p:nvSpPr>
                  <p:cNvPr id="183798" name="Rectangle 502"/>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799" name="Rectangle 503"/>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00" name="Rectangle 504"/>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01" name="Rectangle 505"/>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02" name="Rectangle 506"/>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03" name="Rectangle 507"/>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04" name="Rectangle 508"/>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05" name="Rectangle 509"/>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06" name="Rectangle 510"/>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07" name="Rectangle 511"/>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08" name="Rectangle 512"/>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09" name="Rectangle 513"/>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10" name="Rectangle 514"/>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11" name="Rectangle 515"/>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12" name="Rectangle 516"/>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13" name="Rectangle 517"/>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14" name="Rectangle 518"/>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15" name="Rectangle 519"/>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16" name="Rectangle 520"/>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17" name="Rectangle 521"/>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18" name="Rectangle 522"/>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19" name="Rectangle 523"/>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20" name="Rectangle 524"/>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21" name="Rectangle 525"/>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183822" name="Rectangle 526"/>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grpSp>
          <p:nvGrpSpPr>
            <p:cNvPr id="184079" name="Group 527"/>
            <p:cNvGrpSpPr>
              <a:grpSpLocks noChangeAspect="1"/>
            </p:cNvGrpSpPr>
            <p:nvPr/>
          </p:nvGrpSpPr>
          <p:grpSpPr bwMode="auto">
            <a:xfrm flipH="1" flipV="1">
              <a:off x="768" y="1898"/>
              <a:ext cx="1206" cy="232"/>
              <a:chOff x="768" y="1680"/>
              <a:chExt cx="1206" cy="232"/>
            </a:xfrm>
          </p:grpSpPr>
          <p:grpSp>
            <p:nvGrpSpPr>
              <p:cNvPr id="184080" name="Group 528"/>
              <p:cNvGrpSpPr>
                <a:grpSpLocks noChangeAspect="1"/>
              </p:cNvGrpSpPr>
              <p:nvPr/>
            </p:nvGrpSpPr>
            <p:grpSpPr bwMode="auto">
              <a:xfrm flipH="1">
                <a:off x="1368" y="1680"/>
                <a:ext cx="606" cy="231"/>
                <a:chOff x="1020" y="2189"/>
                <a:chExt cx="803" cy="308"/>
              </a:xfrm>
            </p:grpSpPr>
            <p:grpSp>
              <p:nvGrpSpPr>
                <p:cNvPr id="184081" name="Group 529"/>
                <p:cNvGrpSpPr>
                  <a:grpSpLocks noChangeAspect="1"/>
                </p:cNvGrpSpPr>
                <p:nvPr/>
              </p:nvGrpSpPr>
              <p:grpSpPr bwMode="auto">
                <a:xfrm flipH="1">
                  <a:off x="1025" y="2195"/>
                  <a:ext cx="793" cy="295"/>
                  <a:chOff x="4032" y="1298"/>
                  <a:chExt cx="773" cy="289"/>
                </a:xfrm>
              </p:grpSpPr>
              <p:sp>
                <p:nvSpPr>
                  <p:cNvPr id="183826" name="Rectangle 530"/>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27" name="Rectangle 531"/>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28" name="Rectangle 532"/>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29" name="Rectangle 533"/>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30" name="Rectangle 534"/>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31" name="Rectangle 535"/>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32" name="Rectangle 536"/>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33" name="Rectangle 537"/>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34" name="Rectangle 538"/>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35" name="Rectangle 539"/>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36" name="Rectangle 540"/>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37" name="Rectangle 541"/>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38" name="Rectangle 542"/>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39" name="Rectangle 543"/>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40" name="Rectangle 544"/>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41" name="Rectangle 545"/>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42" name="Rectangle 546"/>
                  <p:cNvSpPr>
                    <a:spLocks noChangeAspect="1" noChangeArrowheads="1"/>
                  </p:cNvSpPr>
                  <p:nvPr/>
                </p:nvSpPr>
                <p:spPr bwMode="auto">
                  <a:xfrm>
                    <a:off x="4032"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43" name="Rectangle 547"/>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44" name="Rectangle 548"/>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45" name="Rectangle 549"/>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46" name="Rectangle 550"/>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47" name="Rectangle 551"/>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48" name="Rectangle 552"/>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49" name="Rectangle 553"/>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183850" name="Rectangle 554"/>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nvGrpSpPr>
              <p:cNvPr id="184082" name="Group 555"/>
              <p:cNvGrpSpPr>
                <a:grpSpLocks noChangeAspect="1"/>
              </p:cNvGrpSpPr>
              <p:nvPr/>
            </p:nvGrpSpPr>
            <p:grpSpPr bwMode="auto">
              <a:xfrm>
                <a:off x="768" y="1680"/>
                <a:ext cx="606" cy="232"/>
                <a:chOff x="1020" y="2189"/>
                <a:chExt cx="803" cy="308"/>
              </a:xfrm>
            </p:grpSpPr>
            <p:grpSp>
              <p:nvGrpSpPr>
                <p:cNvPr id="184083" name="Group 556"/>
                <p:cNvGrpSpPr>
                  <a:grpSpLocks noChangeAspect="1"/>
                </p:cNvGrpSpPr>
                <p:nvPr/>
              </p:nvGrpSpPr>
              <p:grpSpPr bwMode="auto">
                <a:xfrm flipH="1">
                  <a:off x="1025" y="2195"/>
                  <a:ext cx="793" cy="295"/>
                  <a:chOff x="4032" y="1298"/>
                  <a:chExt cx="773" cy="289"/>
                </a:xfrm>
              </p:grpSpPr>
              <p:sp>
                <p:nvSpPr>
                  <p:cNvPr id="183853" name="Rectangle 557"/>
                  <p:cNvSpPr>
                    <a:spLocks noChangeAspect="1" noChangeArrowheads="1"/>
                  </p:cNvSpPr>
                  <p:nvPr/>
                </p:nvSpPr>
                <p:spPr bwMode="auto">
                  <a:xfrm>
                    <a:off x="403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54" name="Rectangle 558"/>
                  <p:cNvSpPr>
                    <a:spLocks noChangeAspect="1" noChangeArrowheads="1"/>
                  </p:cNvSpPr>
                  <p:nvPr/>
                </p:nvSpPr>
                <p:spPr bwMode="auto">
                  <a:xfrm>
                    <a:off x="4128"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55" name="Rectangle 559"/>
                  <p:cNvSpPr>
                    <a:spLocks noChangeAspect="1" noChangeArrowheads="1"/>
                  </p:cNvSpPr>
                  <p:nvPr/>
                </p:nvSpPr>
                <p:spPr bwMode="auto">
                  <a:xfrm>
                    <a:off x="4225" y="1299"/>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56" name="Rectangle 560"/>
                  <p:cNvSpPr>
                    <a:spLocks noChangeAspect="1" noChangeArrowheads="1"/>
                  </p:cNvSpPr>
                  <p:nvPr/>
                </p:nvSpPr>
                <p:spPr bwMode="auto">
                  <a:xfrm>
                    <a:off x="4322" y="1299"/>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57" name="Rectangle 561"/>
                  <p:cNvSpPr>
                    <a:spLocks noChangeAspect="1" noChangeArrowheads="1"/>
                  </p:cNvSpPr>
                  <p:nvPr/>
                </p:nvSpPr>
                <p:spPr bwMode="auto">
                  <a:xfrm>
                    <a:off x="4418"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58" name="Rectangle 562"/>
                  <p:cNvSpPr>
                    <a:spLocks noChangeAspect="1" noChangeArrowheads="1"/>
                  </p:cNvSpPr>
                  <p:nvPr/>
                </p:nvSpPr>
                <p:spPr bwMode="auto">
                  <a:xfrm>
                    <a:off x="4515"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59" name="Rectangle 563"/>
                  <p:cNvSpPr>
                    <a:spLocks noChangeAspect="1" noChangeArrowheads="1"/>
                  </p:cNvSpPr>
                  <p:nvPr/>
                </p:nvSpPr>
                <p:spPr bwMode="auto">
                  <a:xfrm>
                    <a:off x="4612" y="1298"/>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60" name="Rectangle 564"/>
                  <p:cNvSpPr>
                    <a:spLocks noChangeAspect="1" noChangeArrowheads="1"/>
                  </p:cNvSpPr>
                  <p:nvPr/>
                </p:nvSpPr>
                <p:spPr bwMode="auto">
                  <a:xfrm>
                    <a:off x="4709" y="1298"/>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61" name="Rectangle 565"/>
                  <p:cNvSpPr>
                    <a:spLocks noChangeAspect="1" noChangeArrowheads="1"/>
                  </p:cNvSpPr>
                  <p:nvPr/>
                </p:nvSpPr>
                <p:spPr bwMode="auto">
                  <a:xfrm>
                    <a:off x="4032"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62" name="Rectangle 566"/>
                  <p:cNvSpPr>
                    <a:spLocks noChangeAspect="1" noChangeArrowheads="1"/>
                  </p:cNvSpPr>
                  <p:nvPr/>
                </p:nvSpPr>
                <p:spPr bwMode="auto">
                  <a:xfrm>
                    <a:off x="4128"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63" name="Rectangle 567"/>
                  <p:cNvSpPr>
                    <a:spLocks noChangeAspect="1" noChangeArrowheads="1"/>
                  </p:cNvSpPr>
                  <p:nvPr/>
                </p:nvSpPr>
                <p:spPr bwMode="auto">
                  <a:xfrm>
                    <a:off x="4225" y="1395"/>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64" name="Rectangle 568"/>
                  <p:cNvSpPr>
                    <a:spLocks noChangeAspect="1" noChangeArrowheads="1"/>
                  </p:cNvSpPr>
                  <p:nvPr/>
                </p:nvSpPr>
                <p:spPr bwMode="auto">
                  <a:xfrm>
                    <a:off x="4322" y="1395"/>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65" name="Rectangle 569"/>
                  <p:cNvSpPr>
                    <a:spLocks noChangeAspect="1" noChangeArrowheads="1"/>
                  </p:cNvSpPr>
                  <p:nvPr/>
                </p:nvSpPr>
                <p:spPr bwMode="auto">
                  <a:xfrm>
                    <a:off x="4418"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66" name="Rectangle 570"/>
                  <p:cNvSpPr>
                    <a:spLocks noChangeAspect="1" noChangeArrowheads="1"/>
                  </p:cNvSpPr>
                  <p:nvPr/>
                </p:nvSpPr>
                <p:spPr bwMode="auto">
                  <a:xfrm>
                    <a:off x="4515" y="1394"/>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67" name="Rectangle 571"/>
                  <p:cNvSpPr>
                    <a:spLocks noChangeAspect="1" noChangeArrowheads="1"/>
                  </p:cNvSpPr>
                  <p:nvPr/>
                </p:nvSpPr>
                <p:spPr bwMode="auto">
                  <a:xfrm>
                    <a:off x="4612"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68" name="Rectangle 572"/>
                  <p:cNvSpPr>
                    <a:spLocks noChangeAspect="1" noChangeArrowheads="1"/>
                  </p:cNvSpPr>
                  <p:nvPr/>
                </p:nvSpPr>
                <p:spPr bwMode="auto">
                  <a:xfrm>
                    <a:off x="4709" y="1394"/>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69" name="Rectangle 573"/>
                  <p:cNvSpPr>
                    <a:spLocks noChangeAspect="1" noChangeArrowheads="1"/>
                  </p:cNvSpPr>
                  <p:nvPr/>
                </p:nvSpPr>
                <p:spPr bwMode="auto">
                  <a:xfrm>
                    <a:off x="4032" y="1490"/>
                    <a:ext cx="96" cy="96"/>
                  </a:xfrm>
                  <a:prstGeom prst="rect">
                    <a:avLst/>
                  </a:prstGeom>
                  <a:solidFill>
                    <a:schemeClr val="hlink"/>
                  </a:solidFill>
                  <a:ln w="9525" algn="ctr">
                    <a:solidFill>
                      <a:schemeClr val="bg2"/>
                    </a:solidFill>
                    <a:miter lim="800000"/>
                    <a:headEnd/>
                    <a:tailEnd/>
                  </a:ln>
                  <a:effectLst/>
                </p:spPr>
                <p:txBody>
                  <a:bodyPr wrap="none" lIns="0" tIns="0" rIns="0" bIns="0" anchor="ctr"/>
                  <a:lstStyle/>
                  <a:p>
                    <a:endParaRPr lang="en-US" dirty="0"/>
                  </a:p>
                </p:txBody>
              </p:sp>
              <p:sp>
                <p:nvSpPr>
                  <p:cNvPr id="183870" name="Rectangle 574"/>
                  <p:cNvSpPr>
                    <a:spLocks noChangeAspect="1" noChangeArrowheads="1"/>
                  </p:cNvSpPr>
                  <p:nvPr/>
                </p:nvSpPr>
                <p:spPr bwMode="auto">
                  <a:xfrm>
                    <a:off x="4128" y="1491"/>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71" name="Rectangle 575"/>
                  <p:cNvSpPr>
                    <a:spLocks noChangeAspect="1" noChangeArrowheads="1"/>
                  </p:cNvSpPr>
                  <p:nvPr/>
                </p:nvSpPr>
                <p:spPr bwMode="auto">
                  <a:xfrm>
                    <a:off x="4225"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72" name="Rectangle 576"/>
                  <p:cNvSpPr>
                    <a:spLocks noChangeAspect="1" noChangeArrowheads="1"/>
                  </p:cNvSpPr>
                  <p:nvPr/>
                </p:nvSpPr>
                <p:spPr bwMode="auto">
                  <a:xfrm>
                    <a:off x="4322" y="1491"/>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73" name="Rectangle 577"/>
                  <p:cNvSpPr>
                    <a:spLocks noChangeAspect="1" noChangeArrowheads="1"/>
                  </p:cNvSpPr>
                  <p:nvPr/>
                </p:nvSpPr>
                <p:spPr bwMode="auto">
                  <a:xfrm>
                    <a:off x="4418"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sp>
                <p:nvSpPr>
                  <p:cNvPr id="183874" name="Rectangle 578"/>
                  <p:cNvSpPr>
                    <a:spLocks noChangeAspect="1" noChangeArrowheads="1"/>
                  </p:cNvSpPr>
                  <p:nvPr/>
                </p:nvSpPr>
                <p:spPr bwMode="auto">
                  <a:xfrm>
                    <a:off x="4515"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75" name="Rectangle 579"/>
                  <p:cNvSpPr>
                    <a:spLocks noChangeAspect="1" noChangeArrowheads="1"/>
                  </p:cNvSpPr>
                  <p:nvPr/>
                </p:nvSpPr>
                <p:spPr bwMode="auto">
                  <a:xfrm>
                    <a:off x="4612" y="1490"/>
                    <a:ext cx="96" cy="96"/>
                  </a:xfrm>
                  <a:prstGeom prst="rect">
                    <a:avLst/>
                  </a:prstGeom>
                  <a:solidFill>
                    <a:schemeClr val="tx2"/>
                  </a:solidFill>
                  <a:ln w="9525" algn="ctr">
                    <a:solidFill>
                      <a:schemeClr val="bg2"/>
                    </a:solidFill>
                    <a:miter lim="800000"/>
                    <a:headEnd/>
                    <a:tailEnd/>
                  </a:ln>
                  <a:effectLst/>
                </p:spPr>
                <p:txBody>
                  <a:bodyPr wrap="none" lIns="0" tIns="0" rIns="0" bIns="0" anchor="ctr"/>
                  <a:lstStyle/>
                  <a:p>
                    <a:endParaRPr lang="en-US" dirty="0"/>
                  </a:p>
                </p:txBody>
              </p:sp>
              <p:sp>
                <p:nvSpPr>
                  <p:cNvPr id="183876" name="Rectangle 580"/>
                  <p:cNvSpPr>
                    <a:spLocks noChangeAspect="1" noChangeArrowheads="1"/>
                  </p:cNvSpPr>
                  <p:nvPr/>
                </p:nvSpPr>
                <p:spPr bwMode="auto">
                  <a:xfrm>
                    <a:off x="4709" y="1490"/>
                    <a:ext cx="96" cy="96"/>
                  </a:xfrm>
                  <a:prstGeom prst="rect">
                    <a:avLst/>
                  </a:prstGeom>
                  <a:solidFill>
                    <a:schemeClr val="bg1"/>
                  </a:solidFill>
                  <a:ln w="9525" algn="ctr">
                    <a:solidFill>
                      <a:schemeClr val="bg2"/>
                    </a:solidFill>
                    <a:miter lim="800000"/>
                    <a:headEnd/>
                    <a:tailEnd/>
                  </a:ln>
                  <a:effectLst/>
                </p:spPr>
                <p:txBody>
                  <a:bodyPr wrap="none" lIns="0" tIns="0" rIns="0" bIns="0" anchor="ctr"/>
                  <a:lstStyle/>
                  <a:p>
                    <a:endParaRPr lang="en-US" dirty="0"/>
                  </a:p>
                </p:txBody>
              </p:sp>
            </p:grpSp>
            <p:sp>
              <p:nvSpPr>
                <p:cNvPr id="183877" name="Rectangle 581"/>
                <p:cNvSpPr>
                  <a:spLocks noChangeAspect="1" noChangeArrowheads="1"/>
                </p:cNvSpPr>
                <p:nvPr/>
              </p:nvSpPr>
              <p:spPr bwMode="auto">
                <a:xfrm flipH="1">
                  <a:off x="1020" y="2189"/>
                  <a:ext cx="803" cy="308"/>
                </a:xfrm>
                <a:prstGeom prst="rect">
                  <a:avLst/>
                </a:prstGeom>
                <a:noFill/>
                <a:ln w="9525" algn="ctr">
                  <a:solidFill>
                    <a:schemeClr val="bg2"/>
                  </a:solidFill>
                  <a:miter lim="800000"/>
                  <a:headEnd/>
                  <a:tailEnd/>
                </a:ln>
                <a:effectLst/>
              </p:spPr>
              <p:txBody>
                <a:bodyPr wrap="none" lIns="0" tIns="0" rIns="0" bIns="0" anchor="ctr"/>
                <a:lstStyle/>
                <a:p>
                  <a:endParaRPr lang="en-US" dirty="0"/>
                </a:p>
              </p:txBody>
            </p:sp>
          </p:grpSp>
        </p:grpSp>
      </p:grpSp>
      <p:sp>
        <p:nvSpPr>
          <p:cNvPr id="183878" name="Line 582"/>
          <p:cNvSpPr>
            <a:spLocks noChangeShapeType="1"/>
          </p:cNvSpPr>
          <p:nvPr/>
        </p:nvSpPr>
        <p:spPr bwMode="auto">
          <a:xfrm>
            <a:off x="1000365" y="2506662"/>
            <a:ext cx="590309" cy="1595125"/>
          </a:xfrm>
          <a:prstGeom prst="line">
            <a:avLst/>
          </a:prstGeom>
          <a:noFill/>
          <a:ln w="38100">
            <a:solidFill>
              <a:schemeClr val="hlink"/>
            </a:solidFill>
            <a:round/>
            <a:headEnd/>
            <a:tailEnd type="triangle" w="med" len="med"/>
          </a:ln>
          <a:effectLst/>
        </p:spPr>
        <p:txBody>
          <a:bodyPr/>
          <a:lstStyle/>
          <a:p>
            <a:endParaRPr lang="en-US" dirty="0"/>
          </a:p>
        </p:txBody>
      </p:sp>
      <p:grpSp>
        <p:nvGrpSpPr>
          <p:cNvPr id="184084" name="Group 583"/>
          <p:cNvGrpSpPr>
            <a:grpSpLocks/>
          </p:cNvGrpSpPr>
          <p:nvPr/>
        </p:nvGrpSpPr>
        <p:grpSpPr bwMode="auto">
          <a:xfrm>
            <a:off x="366712" y="2252914"/>
            <a:ext cx="1324755" cy="1056491"/>
            <a:chOff x="267" y="1214"/>
            <a:chExt cx="800" cy="638"/>
          </a:xfrm>
        </p:grpSpPr>
        <p:pic>
          <p:nvPicPr>
            <p:cNvPr id="183880" name="Picture 584" descr="server"/>
            <p:cNvPicPr>
              <a:picLocks noChangeAspect="1" noChangeArrowheads="1"/>
            </p:cNvPicPr>
            <p:nvPr/>
          </p:nvPicPr>
          <p:blipFill>
            <a:blip r:embed="rId5" cstate="screen"/>
            <a:srcRect/>
            <a:stretch>
              <a:fillRect/>
            </a:stretch>
          </p:blipFill>
          <p:spPr bwMode="gray">
            <a:xfrm>
              <a:off x="267" y="1214"/>
              <a:ext cx="800" cy="189"/>
            </a:xfrm>
            <a:prstGeom prst="rect">
              <a:avLst/>
            </a:prstGeom>
            <a:noFill/>
          </p:spPr>
        </p:pic>
        <p:sp>
          <p:nvSpPr>
            <p:cNvPr id="183881" name="Text Box 585"/>
            <p:cNvSpPr txBox="1">
              <a:spLocks noChangeArrowheads="1"/>
            </p:cNvSpPr>
            <p:nvPr/>
          </p:nvSpPr>
          <p:spPr bwMode="auto">
            <a:xfrm>
              <a:off x="389" y="1503"/>
              <a:ext cx="670" cy="349"/>
            </a:xfrm>
            <a:prstGeom prst="rect">
              <a:avLst/>
            </a:prstGeom>
            <a:solidFill>
              <a:schemeClr val="bg1"/>
            </a:solidFill>
            <a:ln w="9525">
              <a:noFill/>
              <a:miter lim="800000"/>
              <a:headEnd/>
              <a:tailEnd/>
            </a:ln>
            <a:effectLst/>
          </p:spPr>
          <p:txBody>
            <a:bodyPr wrap="none" lIns="0" tIns="0" rIns="0" bIns="0">
              <a:spAutoFit/>
            </a:bodyPr>
            <a:lstStyle/>
            <a:p>
              <a:pPr algn="ctr"/>
              <a:r>
                <a:rPr lang="en-US" sz="1800" dirty="0">
                  <a:latin typeface="MetaMediumLF-Roman" pitchFamily="34" charset="0"/>
                </a:rPr>
                <a:t>New Write:</a:t>
              </a:r>
            </a:p>
            <a:p>
              <a:pPr algn="ctr"/>
              <a:r>
                <a:rPr lang="en-US" sz="1800" dirty="0">
                  <a:solidFill>
                    <a:schemeClr val="hlink"/>
                  </a:solidFill>
                  <a:latin typeface="MetaMediumLF-Roman" pitchFamily="34" charset="0"/>
                </a:rPr>
                <a:t>Block 3</a:t>
              </a:r>
            </a:p>
          </p:txBody>
        </p:sp>
      </p:grpSp>
      <p:sp>
        <p:nvSpPr>
          <p:cNvPr id="184085" name="Line 789"/>
          <p:cNvSpPr>
            <a:spLocks noChangeShapeType="1"/>
          </p:cNvSpPr>
          <p:nvPr/>
        </p:nvSpPr>
        <p:spPr bwMode="auto">
          <a:xfrm flipH="1">
            <a:off x="7797990" y="2506663"/>
            <a:ext cx="748892" cy="2189692"/>
          </a:xfrm>
          <a:prstGeom prst="line">
            <a:avLst/>
          </a:prstGeom>
          <a:noFill/>
          <a:ln w="38100">
            <a:solidFill>
              <a:schemeClr val="hlink"/>
            </a:solidFill>
            <a:round/>
            <a:headEnd/>
            <a:tailEnd type="triangle" w="med" len="med"/>
          </a:ln>
          <a:effectLst/>
        </p:spPr>
        <p:txBody>
          <a:bodyPr/>
          <a:lstStyle/>
          <a:p>
            <a:endParaRPr lang="en-US" dirty="0"/>
          </a:p>
        </p:txBody>
      </p:sp>
      <p:sp>
        <p:nvSpPr>
          <p:cNvPr id="203654" name="Line 1926"/>
          <p:cNvSpPr>
            <a:spLocks noChangeShapeType="1"/>
          </p:cNvSpPr>
          <p:nvPr/>
        </p:nvSpPr>
        <p:spPr bwMode="auto">
          <a:xfrm flipH="1" flipV="1">
            <a:off x="4081130" y="2703200"/>
            <a:ext cx="3644178" cy="1993154"/>
          </a:xfrm>
          <a:prstGeom prst="line">
            <a:avLst/>
          </a:prstGeom>
          <a:noFill/>
          <a:ln w="38100">
            <a:solidFill>
              <a:srgbClr val="FF9900"/>
            </a:solidFill>
            <a:round/>
            <a:headEnd/>
            <a:tailEnd type="triangle" w="med" len="med"/>
          </a:ln>
          <a:effectLst/>
        </p:spPr>
        <p:txBody>
          <a:bodyPr wrap="none" lIns="0" tIns="0" rIns="0" bIns="0" anchor="ctr"/>
          <a:lstStyle/>
          <a:p>
            <a:endParaRPr lang="en-US" dirty="0"/>
          </a:p>
        </p:txBody>
      </p:sp>
      <p:sp>
        <p:nvSpPr>
          <p:cNvPr id="203656" name="Freeform 1928"/>
          <p:cNvSpPr>
            <a:spLocks/>
          </p:cNvSpPr>
          <p:nvPr/>
        </p:nvSpPr>
        <p:spPr bwMode="auto">
          <a:xfrm>
            <a:off x="1600200" y="2779400"/>
            <a:ext cx="6858000" cy="2667000"/>
          </a:xfrm>
          <a:custGeom>
            <a:avLst/>
            <a:gdLst/>
            <a:ahLst/>
            <a:cxnLst>
              <a:cxn ang="0">
                <a:pos x="0" y="2112"/>
              </a:cxn>
              <a:cxn ang="0">
                <a:pos x="0" y="1488"/>
              </a:cxn>
              <a:cxn ang="0">
                <a:pos x="3888" y="1488"/>
              </a:cxn>
              <a:cxn ang="0">
                <a:pos x="4320" y="0"/>
              </a:cxn>
            </a:cxnLst>
            <a:rect l="0" t="0" r="r" b="b"/>
            <a:pathLst>
              <a:path w="4320" h="2112">
                <a:moveTo>
                  <a:pt x="0" y="2112"/>
                </a:moveTo>
                <a:lnTo>
                  <a:pt x="0" y="1488"/>
                </a:lnTo>
                <a:lnTo>
                  <a:pt x="3888" y="1488"/>
                </a:lnTo>
                <a:lnTo>
                  <a:pt x="4320" y="0"/>
                </a:lnTo>
              </a:path>
            </a:pathLst>
          </a:custGeom>
          <a:noFill/>
          <a:ln w="38100" cap="flat" cmpd="sng">
            <a:solidFill>
              <a:schemeClr val="hlink"/>
            </a:solidFill>
            <a:prstDash val="solid"/>
            <a:round/>
            <a:headEnd type="none" w="med" len="med"/>
            <a:tailEnd type="triangle" w="med" len="med"/>
          </a:ln>
          <a:effectLst/>
        </p:spPr>
        <p:txBody>
          <a:bodyPr wrap="none" lIns="0" tIns="0" rIns="0" bIns="0" anchor="ctr"/>
          <a:lstStyle/>
          <a:p>
            <a:endParaRPr lang="en-US" dirty="0"/>
          </a:p>
        </p:txBody>
      </p:sp>
      <p:sp>
        <p:nvSpPr>
          <p:cNvPr id="203658" name="Freeform 1930"/>
          <p:cNvSpPr>
            <a:spLocks/>
          </p:cNvSpPr>
          <p:nvPr/>
        </p:nvSpPr>
        <p:spPr bwMode="auto">
          <a:xfrm>
            <a:off x="1633538" y="4681538"/>
            <a:ext cx="6172200" cy="533400"/>
          </a:xfrm>
          <a:custGeom>
            <a:avLst/>
            <a:gdLst/>
            <a:ahLst/>
            <a:cxnLst>
              <a:cxn ang="0">
                <a:pos x="3888" y="0"/>
              </a:cxn>
              <a:cxn ang="0">
                <a:pos x="0" y="0"/>
              </a:cxn>
              <a:cxn ang="0">
                <a:pos x="0" y="624"/>
              </a:cxn>
            </a:cxnLst>
            <a:rect l="0" t="0" r="r" b="b"/>
            <a:pathLst>
              <a:path w="3888" h="624">
                <a:moveTo>
                  <a:pt x="3888" y="0"/>
                </a:moveTo>
                <a:lnTo>
                  <a:pt x="0" y="0"/>
                </a:lnTo>
                <a:lnTo>
                  <a:pt x="0" y="624"/>
                </a:lnTo>
              </a:path>
            </a:pathLst>
          </a:custGeom>
          <a:noFill/>
          <a:ln w="38100" cap="flat" cmpd="sng">
            <a:solidFill>
              <a:schemeClr val="hlink"/>
            </a:solidFill>
            <a:prstDash val="solid"/>
            <a:round/>
            <a:headEnd/>
            <a:tailEnd/>
          </a:ln>
          <a:effectLst/>
        </p:spPr>
        <p:txBody>
          <a:bodyPr wrap="none" lIns="0" tIns="0" rIns="0" bIns="0" anchor="ctr"/>
          <a:lstStyle/>
          <a:p>
            <a:endParaRPr lang="en-US" dirty="0"/>
          </a:p>
        </p:txBody>
      </p:sp>
      <p:sp>
        <p:nvSpPr>
          <p:cNvPr id="184094" name="Line 798"/>
          <p:cNvSpPr>
            <a:spLocks noChangeShapeType="1"/>
          </p:cNvSpPr>
          <p:nvPr/>
        </p:nvSpPr>
        <p:spPr bwMode="auto">
          <a:xfrm flipH="1">
            <a:off x="1602000" y="4151000"/>
            <a:ext cx="15662" cy="1640200"/>
          </a:xfrm>
          <a:prstGeom prst="line">
            <a:avLst/>
          </a:prstGeom>
          <a:noFill/>
          <a:ln w="38100">
            <a:solidFill>
              <a:schemeClr val="hlink"/>
            </a:solidFill>
            <a:round/>
            <a:headEnd/>
            <a:tailEnd type="triangle" w="med" len="med"/>
          </a:ln>
          <a:effectLst/>
        </p:spPr>
        <p:txBody>
          <a:bodyPr/>
          <a:lstStyle/>
          <a:p>
            <a:endParaRPr lang="en-US" dirty="0"/>
          </a:p>
        </p:txBody>
      </p:sp>
      <p:sp>
        <p:nvSpPr>
          <p:cNvPr id="203226" name="AutoShape 1498"/>
          <p:cNvSpPr>
            <a:spLocks noChangeArrowheads="1"/>
          </p:cNvSpPr>
          <p:nvPr/>
        </p:nvSpPr>
        <p:spPr bwMode="auto">
          <a:xfrm>
            <a:off x="3738104" y="2655575"/>
            <a:ext cx="304800" cy="609600"/>
          </a:xfrm>
          <a:prstGeom prst="upArrow">
            <a:avLst>
              <a:gd name="adj1" fmla="val 50000"/>
              <a:gd name="adj2" fmla="val 50000"/>
            </a:avLst>
          </a:prstGeom>
          <a:solidFill>
            <a:srgbClr val="FF9900"/>
          </a:solidFill>
          <a:ln w="12700" algn="ctr">
            <a:noFill/>
            <a:miter lim="800000"/>
            <a:headEnd/>
            <a:tailEnd/>
          </a:ln>
          <a:effectLst>
            <a:outerShdw blurRad="63500" sx="102000" sy="102000" algn="ctr" rotWithShape="0">
              <a:prstClr val="black">
                <a:alpha val="40000"/>
              </a:prstClr>
            </a:outerShdw>
          </a:effectLst>
        </p:spPr>
        <p:txBody>
          <a:bodyPr wrap="none" lIns="0" tIns="0" rIns="0" bIns="0" anchor="ctr"/>
          <a:lstStyle/>
          <a:p>
            <a:endParaRPr lang="en-US" dirty="0"/>
          </a:p>
        </p:txBody>
      </p:sp>
      <p:grpSp>
        <p:nvGrpSpPr>
          <p:cNvPr id="184086" name="Group 586"/>
          <p:cNvGrpSpPr>
            <a:grpSpLocks/>
          </p:cNvGrpSpPr>
          <p:nvPr/>
        </p:nvGrpSpPr>
        <p:grpSpPr bwMode="auto">
          <a:xfrm>
            <a:off x="7451725" y="2252350"/>
            <a:ext cx="1325563" cy="1008062"/>
            <a:chOff x="140" y="1187"/>
            <a:chExt cx="835" cy="635"/>
          </a:xfrm>
        </p:grpSpPr>
        <p:pic>
          <p:nvPicPr>
            <p:cNvPr id="183883" name="Picture 587" descr="server"/>
            <p:cNvPicPr>
              <a:picLocks noChangeAspect="1" noChangeArrowheads="1"/>
            </p:cNvPicPr>
            <p:nvPr/>
          </p:nvPicPr>
          <p:blipFill>
            <a:blip r:embed="rId5" cstate="screen"/>
            <a:srcRect/>
            <a:stretch>
              <a:fillRect/>
            </a:stretch>
          </p:blipFill>
          <p:spPr bwMode="gray">
            <a:xfrm>
              <a:off x="140" y="1187"/>
              <a:ext cx="835" cy="197"/>
            </a:xfrm>
            <a:prstGeom prst="rect">
              <a:avLst/>
            </a:prstGeom>
            <a:noFill/>
          </p:spPr>
        </p:pic>
        <p:sp>
          <p:nvSpPr>
            <p:cNvPr id="183884" name="Text Box 588"/>
            <p:cNvSpPr txBox="1">
              <a:spLocks noChangeArrowheads="1"/>
            </p:cNvSpPr>
            <p:nvPr/>
          </p:nvSpPr>
          <p:spPr bwMode="auto">
            <a:xfrm>
              <a:off x="189" y="1473"/>
              <a:ext cx="452" cy="349"/>
            </a:xfrm>
            <a:prstGeom prst="rect">
              <a:avLst/>
            </a:prstGeom>
            <a:noFill/>
            <a:ln w="9525">
              <a:noFill/>
              <a:miter lim="800000"/>
              <a:headEnd/>
              <a:tailEnd/>
            </a:ln>
            <a:effectLst/>
          </p:spPr>
          <p:txBody>
            <a:bodyPr wrap="none" lIns="0" tIns="0" rIns="0" bIns="0">
              <a:spAutoFit/>
            </a:bodyPr>
            <a:lstStyle/>
            <a:p>
              <a:pPr algn="ctr"/>
              <a:r>
                <a:rPr lang="en-US" sz="1800" dirty="0">
                  <a:latin typeface="MetaMediumLF-Roman" pitchFamily="34" charset="0"/>
                </a:rPr>
                <a:t>Read:</a:t>
              </a:r>
            </a:p>
            <a:p>
              <a:pPr algn="ctr"/>
              <a:r>
                <a:rPr lang="en-US" sz="1800" dirty="0">
                  <a:solidFill>
                    <a:schemeClr val="hlink"/>
                  </a:solidFill>
                  <a:latin typeface="MetaMediumLF-Roman" pitchFamily="34" charset="0"/>
                </a:rPr>
                <a:t>Block 3</a:t>
              </a:r>
            </a:p>
          </p:txBody>
        </p:sp>
      </p:grpSp>
      <p:pic>
        <p:nvPicPr>
          <p:cNvPr id="1200" name="Picture 1199" descr="disc yellow 130.png"/>
          <p:cNvPicPr>
            <a:picLocks noChangeAspect="1"/>
          </p:cNvPicPr>
          <p:nvPr/>
        </p:nvPicPr>
        <p:blipFill>
          <a:blip r:embed="rId6" cstate="screen"/>
          <a:stretch>
            <a:fillRect/>
          </a:stretch>
        </p:blipFill>
        <p:spPr>
          <a:xfrm>
            <a:off x="5439331" y="5572726"/>
            <a:ext cx="452914" cy="492752"/>
          </a:xfrm>
          <a:prstGeom prst="rect">
            <a:avLst/>
          </a:prstGeom>
        </p:spPr>
      </p:pic>
      <p:pic>
        <p:nvPicPr>
          <p:cNvPr id="1201" name="Picture 1200" descr="disc blue.png"/>
          <p:cNvPicPr>
            <a:picLocks noChangeAspect="1"/>
          </p:cNvPicPr>
          <p:nvPr/>
        </p:nvPicPr>
        <p:blipFill>
          <a:blip r:embed="rId7" cstate="screen"/>
          <a:stretch>
            <a:fillRect/>
          </a:stretch>
        </p:blipFill>
        <p:spPr>
          <a:xfrm>
            <a:off x="1406294" y="5572726"/>
            <a:ext cx="454487" cy="496947"/>
          </a:xfrm>
          <a:prstGeom prst="rect">
            <a:avLst/>
          </a:prstGeom>
        </p:spPr>
      </p:pic>
      <p:pic>
        <p:nvPicPr>
          <p:cNvPr id="1202" name="Picture 1201" descr="disc green.png"/>
          <p:cNvPicPr>
            <a:picLocks noChangeAspect="1"/>
          </p:cNvPicPr>
          <p:nvPr/>
        </p:nvPicPr>
        <p:blipFill>
          <a:blip r:embed="rId8" cstate="screen"/>
          <a:stretch>
            <a:fillRect/>
          </a:stretch>
        </p:blipFill>
        <p:spPr>
          <a:xfrm>
            <a:off x="3409457" y="5572726"/>
            <a:ext cx="455011" cy="496947"/>
          </a:xfrm>
          <a:prstGeom prst="rect">
            <a:avLst/>
          </a:prstGeom>
        </p:spPr>
      </p:pic>
      <p:pic>
        <p:nvPicPr>
          <p:cNvPr id="1203" name="Picture 1202" descr="disc orange.png"/>
          <p:cNvPicPr>
            <a:picLocks noChangeAspect="1"/>
          </p:cNvPicPr>
          <p:nvPr/>
        </p:nvPicPr>
        <p:blipFill>
          <a:blip r:embed="rId9" cstate="screen"/>
          <a:stretch>
            <a:fillRect/>
          </a:stretch>
        </p:blipFill>
        <p:spPr>
          <a:xfrm>
            <a:off x="7490380" y="5572726"/>
            <a:ext cx="452914" cy="494850"/>
          </a:xfrm>
          <a:prstGeom prst="rect">
            <a:avLst/>
          </a:prstGeom>
        </p:spPr>
      </p:pic>
      <p:grpSp>
        <p:nvGrpSpPr>
          <p:cNvPr id="184087" name="Group 1206"/>
          <p:cNvGrpSpPr/>
          <p:nvPr/>
        </p:nvGrpSpPr>
        <p:grpSpPr>
          <a:xfrm>
            <a:off x="5148070" y="5053614"/>
            <a:ext cx="1552928" cy="474785"/>
            <a:chOff x="7164315" y="5316415"/>
            <a:chExt cx="1552928" cy="474785"/>
          </a:xfrm>
        </p:grpSpPr>
        <p:grpSp>
          <p:nvGrpSpPr>
            <p:cNvPr id="184088" name="Group 1203"/>
            <p:cNvGrpSpPr/>
            <p:nvPr/>
          </p:nvGrpSpPr>
          <p:grpSpPr>
            <a:xfrm>
              <a:off x="7164315" y="5316415"/>
              <a:ext cx="1018213" cy="474785"/>
              <a:chOff x="7099981" y="5316415"/>
              <a:chExt cx="1018213" cy="474785"/>
            </a:xfrm>
          </p:grpSpPr>
          <p:pic>
            <p:nvPicPr>
              <p:cNvPr id="1210" name="Picture 359" descr="ICON_Memory_Q308"/>
              <p:cNvPicPr>
                <a:picLocks noChangeAspect="1" noChangeArrowheads="1"/>
              </p:cNvPicPr>
              <p:nvPr/>
            </p:nvPicPr>
            <p:blipFill>
              <a:blip r:embed="rId4" cstate="screen"/>
              <a:srcRect/>
              <a:stretch>
                <a:fillRect/>
              </a:stretch>
            </p:blipFill>
            <p:spPr bwMode="auto">
              <a:xfrm>
                <a:off x="7625171" y="5316415"/>
                <a:ext cx="493023" cy="474785"/>
              </a:xfrm>
              <a:prstGeom prst="rect">
                <a:avLst/>
              </a:prstGeom>
              <a:noFill/>
              <a:ln w="9525">
                <a:noFill/>
                <a:miter lim="800000"/>
                <a:headEnd/>
                <a:tailEnd/>
              </a:ln>
            </p:spPr>
          </p:pic>
          <p:pic>
            <p:nvPicPr>
              <p:cNvPr id="1211" name="Picture 359" descr="ICON_Memory_Q308"/>
              <p:cNvPicPr>
                <a:picLocks noChangeAspect="1" noChangeArrowheads="1"/>
              </p:cNvPicPr>
              <p:nvPr/>
            </p:nvPicPr>
            <p:blipFill>
              <a:blip r:embed="rId4" cstate="screen"/>
              <a:srcRect/>
              <a:stretch>
                <a:fillRect/>
              </a:stretch>
            </p:blipFill>
            <p:spPr bwMode="auto">
              <a:xfrm>
                <a:off x="7452350" y="5316415"/>
                <a:ext cx="493023" cy="474785"/>
              </a:xfrm>
              <a:prstGeom prst="rect">
                <a:avLst/>
              </a:prstGeom>
              <a:noFill/>
              <a:ln w="9525">
                <a:noFill/>
                <a:miter lim="800000"/>
                <a:headEnd/>
                <a:tailEnd/>
              </a:ln>
            </p:spPr>
          </p:pic>
          <p:pic>
            <p:nvPicPr>
              <p:cNvPr id="1212" name="Picture 359" descr="ICON_Memory_Q308"/>
              <p:cNvPicPr>
                <a:picLocks noChangeAspect="1" noChangeArrowheads="1"/>
              </p:cNvPicPr>
              <p:nvPr/>
            </p:nvPicPr>
            <p:blipFill>
              <a:blip r:embed="rId4" cstate="screen"/>
              <a:srcRect/>
              <a:stretch>
                <a:fillRect/>
              </a:stretch>
            </p:blipFill>
            <p:spPr bwMode="auto">
              <a:xfrm>
                <a:off x="7279529" y="5316415"/>
                <a:ext cx="493023" cy="474785"/>
              </a:xfrm>
              <a:prstGeom prst="rect">
                <a:avLst/>
              </a:prstGeom>
              <a:noFill/>
              <a:ln w="9525">
                <a:noFill/>
                <a:miter lim="800000"/>
                <a:headEnd/>
                <a:tailEnd/>
              </a:ln>
            </p:spPr>
          </p:pic>
          <p:pic>
            <p:nvPicPr>
              <p:cNvPr id="1213" name="Picture 359" descr="ICON_Memory_Q308"/>
              <p:cNvPicPr>
                <a:picLocks noChangeAspect="1" noChangeArrowheads="1"/>
              </p:cNvPicPr>
              <p:nvPr/>
            </p:nvPicPr>
            <p:blipFill>
              <a:blip r:embed="rId4" cstate="screen"/>
              <a:srcRect/>
              <a:stretch>
                <a:fillRect/>
              </a:stretch>
            </p:blipFill>
            <p:spPr bwMode="auto">
              <a:xfrm>
                <a:off x="7099981" y="5316415"/>
                <a:ext cx="493023" cy="474785"/>
              </a:xfrm>
              <a:prstGeom prst="rect">
                <a:avLst/>
              </a:prstGeom>
              <a:noFill/>
              <a:ln w="9525">
                <a:noFill/>
                <a:miter lim="800000"/>
                <a:headEnd/>
                <a:tailEnd/>
              </a:ln>
            </p:spPr>
          </p:pic>
        </p:grpSp>
        <p:sp>
          <p:nvSpPr>
            <p:cNvPr id="1209" name="Text Box 820"/>
            <p:cNvSpPr txBox="1">
              <a:spLocks noChangeArrowheads="1"/>
            </p:cNvSpPr>
            <p:nvPr/>
          </p:nvSpPr>
          <p:spPr bwMode="auto">
            <a:xfrm>
              <a:off x="8258848" y="5575756"/>
              <a:ext cx="458395" cy="215444"/>
            </a:xfrm>
            <a:prstGeom prst="rect">
              <a:avLst/>
            </a:prstGeom>
            <a:noFill/>
            <a:ln w="9525">
              <a:noFill/>
              <a:miter lim="800000"/>
              <a:headEnd/>
              <a:tailEnd/>
            </a:ln>
            <a:effectLst/>
          </p:spPr>
          <p:txBody>
            <a:bodyPr wrap="none" lIns="0" tIns="0" rIns="0" bIns="0">
              <a:spAutoFit/>
            </a:bodyPr>
            <a:lstStyle/>
            <a:p>
              <a:pPr algn="l"/>
              <a:r>
                <a:rPr lang="en-US" sz="1400" b="0" dirty="0">
                  <a:latin typeface="MetaMediumLF-Roman" pitchFamily="34" charset="0"/>
                </a:rPr>
                <a:t>Cache</a:t>
              </a:r>
            </a:p>
          </p:txBody>
        </p:sp>
      </p:grpSp>
      <p:grpSp>
        <p:nvGrpSpPr>
          <p:cNvPr id="184089" name="Group 1213"/>
          <p:cNvGrpSpPr/>
          <p:nvPr/>
        </p:nvGrpSpPr>
        <p:grpSpPr>
          <a:xfrm>
            <a:off x="3074218" y="5053614"/>
            <a:ext cx="1552928" cy="474785"/>
            <a:chOff x="7164315" y="5316415"/>
            <a:chExt cx="1552928" cy="474785"/>
          </a:xfrm>
        </p:grpSpPr>
        <p:grpSp>
          <p:nvGrpSpPr>
            <p:cNvPr id="184090" name="Group 1203"/>
            <p:cNvGrpSpPr/>
            <p:nvPr/>
          </p:nvGrpSpPr>
          <p:grpSpPr>
            <a:xfrm>
              <a:off x="7164315" y="5316415"/>
              <a:ext cx="1018213" cy="474785"/>
              <a:chOff x="7099981" y="5316415"/>
              <a:chExt cx="1018213" cy="474785"/>
            </a:xfrm>
          </p:grpSpPr>
          <p:pic>
            <p:nvPicPr>
              <p:cNvPr id="1217" name="Picture 359" descr="ICON_Memory_Q308"/>
              <p:cNvPicPr>
                <a:picLocks noChangeAspect="1" noChangeArrowheads="1"/>
              </p:cNvPicPr>
              <p:nvPr/>
            </p:nvPicPr>
            <p:blipFill>
              <a:blip r:embed="rId4" cstate="screen"/>
              <a:srcRect/>
              <a:stretch>
                <a:fillRect/>
              </a:stretch>
            </p:blipFill>
            <p:spPr bwMode="auto">
              <a:xfrm>
                <a:off x="7625171" y="5316415"/>
                <a:ext cx="493023" cy="474785"/>
              </a:xfrm>
              <a:prstGeom prst="rect">
                <a:avLst/>
              </a:prstGeom>
              <a:noFill/>
              <a:ln w="9525">
                <a:noFill/>
                <a:miter lim="800000"/>
                <a:headEnd/>
                <a:tailEnd/>
              </a:ln>
            </p:spPr>
          </p:pic>
          <p:pic>
            <p:nvPicPr>
              <p:cNvPr id="1218" name="Picture 359" descr="ICON_Memory_Q308"/>
              <p:cNvPicPr>
                <a:picLocks noChangeAspect="1" noChangeArrowheads="1"/>
              </p:cNvPicPr>
              <p:nvPr/>
            </p:nvPicPr>
            <p:blipFill>
              <a:blip r:embed="rId4" cstate="screen"/>
              <a:srcRect/>
              <a:stretch>
                <a:fillRect/>
              </a:stretch>
            </p:blipFill>
            <p:spPr bwMode="auto">
              <a:xfrm>
                <a:off x="7452350" y="5316415"/>
                <a:ext cx="493023" cy="474785"/>
              </a:xfrm>
              <a:prstGeom prst="rect">
                <a:avLst/>
              </a:prstGeom>
              <a:noFill/>
              <a:ln w="9525">
                <a:noFill/>
                <a:miter lim="800000"/>
                <a:headEnd/>
                <a:tailEnd/>
              </a:ln>
            </p:spPr>
          </p:pic>
          <p:pic>
            <p:nvPicPr>
              <p:cNvPr id="1219" name="Picture 359" descr="ICON_Memory_Q308"/>
              <p:cNvPicPr>
                <a:picLocks noChangeAspect="1" noChangeArrowheads="1"/>
              </p:cNvPicPr>
              <p:nvPr/>
            </p:nvPicPr>
            <p:blipFill>
              <a:blip r:embed="rId4" cstate="screen"/>
              <a:srcRect/>
              <a:stretch>
                <a:fillRect/>
              </a:stretch>
            </p:blipFill>
            <p:spPr bwMode="auto">
              <a:xfrm>
                <a:off x="7279529" y="5316415"/>
                <a:ext cx="493023" cy="474785"/>
              </a:xfrm>
              <a:prstGeom prst="rect">
                <a:avLst/>
              </a:prstGeom>
              <a:noFill/>
              <a:ln w="9525">
                <a:noFill/>
                <a:miter lim="800000"/>
                <a:headEnd/>
                <a:tailEnd/>
              </a:ln>
            </p:spPr>
          </p:pic>
          <p:pic>
            <p:nvPicPr>
              <p:cNvPr id="1220" name="Picture 359" descr="ICON_Memory_Q308"/>
              <p:cNvPicPr>
                <a:picLocks noChangeAspect="1" noChangeArrowheads="1"/>
              </p:cNvPicPr>
              <p:nvPr/>
            </p:nvPicPr>
            <p:blipFill>
              <a:blip r:embed="rId4" cstate="screen"/>
              <a:srcRect/>
              <a:stretch>
                <a:fillRect/>
              </a:stretch>
            </p:blipFill>
            <p:spPr bwMode="auto">
              <a:xfrm>
                <a:off x="7099981" y="5316415"/>
                <a:ext cx="493023" cy="474785"/>
              </a:xfrm>
              <a:prstGeom prst="rect">
                <a:avLst/>
              </a:prstGeom>
              <a:noFill/>
              <a:ln w="9525">
                <a:noFill/>
                <a:miter lim="800000"/>
                <a:headEnd/>
                <a:tailEnd/>
              </a:ln>
            </p:spPr>
          </p:pic>
        </p:grpSp>
        <p:sp>
          <p:nvSpPr>
            <p:cNvPr id="1216" name="Text Box 820"/>
            <p:cNvSpPr txBox="1">
              <a:spLocks noChangeArrowheads="1"/>
            </p:cNvSpPr>
            <p:nvPr/>
          </p:nvSpPr>
          <p:spPr bwMode="auto">
            <a:xfrm>
              <a:off x="8258848" y="5575756"/>
              <a:ext cx="458395" cy="215444"/>
            </a:xfrm>
            <a:prstGeom prst="rect">
              <a:avLst/>
            </a:prstGeom>
            <a:noFill/>
            <a:ln w="9525">
              <a:noFill/>
              <a:miter lim="800000"/>
              <a:headEnd/>
              <a:tailEnd/>
            </a:ln>
            <a:effectLst/>
          </p:spPr>
          <p:txBody>
            <a:bodyPr wrap="none" lIns="0" tIns="0" rIns="0" bIns="0">
              <a:spAutoFit/>
            </a:bodyPr>
            <a:lstStyle/>
            <a:p>
              <a:pPr algn="l"/>
              <a:r>
                <a:rPr lang="en-US" sz="1400" b="0" dirty="0">
                  <a:latin typeface="MetaMediumLF-Roman" pitchFamily="34" charset="0"/>
                </a:rPr>
                <a:t>Cache</a:t>
              </a:r>
            </a:p>
          </p:txBody>
        </p:sp>
      </p:grpSp>
      <p:sp>
        <p:nvSpPr>
          <p:cNvPr id="1185" name="Text Placeholder 1196"/>
          <p:cNvSpPr txBox="1">
            <a:spLocks/>
          </p:cNvSpPr>
          <p:nvPr/>
        </p:nvSpPr>
        <p:spPr bwMode="auto">
          <a:xfrm>
            <a:off x="366713" y="1123950"/>
            <a:ext cx="8410575" cy="403225"/>
          </a:xfrm>
          <a:prstGeom prst="rect">
            <a:avLst/>
          </a:prstGeom>
          <a:noFill/>
          <a:ln>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ct val="20000"/>
              </a:spcBef>
              <a:spcAft>
                <a:spcPts val="0"/>
              </a:spcAft>
              <a:buClr>
                <a:srgbClr val="2C95DD"/>
              </a:buClr>
              <a:buSzTx/>
              <a:buFont typeface="Arial" pitchFamily="34" charset="0"/>
              <a:buNone/>
              <a:tabLst>
                <a:tab pos="800100" algn="l"/>
              </a:tabLst>
              <a:defRPr/>
            </a:pPr>
            <a:r>
              <a:rPr lang="ru-RU" sz="2400" dirty="0" smtClean="0">
                <a:solidFill>
                  <a:schemeClr val="bg2"/>
                </a:solidFill>
                <a:latin typeface="MetaNormalLF-Roman" pitchFamily="34" charset="0"/>
              </a:rPr>
              <a:t>Каталогизированный распределённый кэш обеспечивает когерентно целостность данных по всем </a:t>
            </a:r>
            <a:r>
              <a:rPr lang="ru-RU" sz="2400" dirty="0" err="1" smtClean="0">
                <a:solidFill>
                  <a:schemeClr val="bg2"/>
                </a:solidFill>
                <a:latin typeface="MetaNormalLF-Roman" pitchFamily="34" charset="0"/>
              </a:rPr>
              <a:t>энжинам</a:t>
            </a:r>
            <a:endParaRPr kumimoji="0" lang="en-US" sz="2400" b="0" i="0" u="none" strike="noStrike" kern="1200" cap="none" spc="0" normalizeH="0" baseline="0" noProof="0" dirty="0" smtClean="0">
              <a:ln>
                <a:noFill/>
              </a:ln>
              <a:solidFill>
                <a:schemeClr val="bg2"/>
              </a:solidFill>
              <a:effectLst/>
              <a:uLnTx/>
              <a:uFillTx/>
              <a:latin typeface="MetaNormalLF-Roman"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084"/>
                                        </p:tgtEl>
                                        <p:attrNameLst>
                                          <p:attrName>style.visibility</p:attrName>
                                        </p:attrNameLst>
                                      </p:cBhvr>
                                      <p:to>
                                        <p:strVal val="visible"/>
                                      </p:to>
                                    </p:set>
                                    <p:animEffect transition="in" filter="fade">
                                      <p:cBhvr>
                                        <p:cTn id="7" dur="500"/>
                                        <p:tgtEl>
                                          <p:spTgt spid="18408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3878"/>
                                        </p:tgtEl>
                                        <p:attrNameLst>
                                          <p:attrName>style.visibility</p:attrName>
                                        </p:attrNameLst>
                                      </p:cBhvr>
                                      <p:to>
                                        <p:strVal val="visible"/>
                                      </p:to>
                                    </p:set>
                                    <p:animEffect transition="in" filter="wipe(up)">
                                      <p:cBhvr>
                                        <p:cTn id="11" dur="1000"/>
                                        <p:tgtEl>
                                          <p:spTgt spid="18387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4073"/>
                                        </p:tgtEl>
                                        <p:attrNameLst>
                                          <p:attrName>style.visibility</p:attrName>
                                        </p:attrNameLst>
                                      </p:cBhvr>
                                      <p:to>
                                        <p:strVal val="visible"/>
                                      </p:to>
                                    </p:set>
                                    <p:animEffect transition="in" filter="fade">
                                      <p:cBhvr>
                                        <p:cTn id="15" dur="500"/>
                                        <p:tgtEl>
                                          <p:spTgt spid="184073"/>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203226"/>
                                        </p:tgtEl>
                                        <p:attrNameLst>
                                          <p:attrName>style.visibility</p:attrName>
                                        </p:attrNameLst>
                                      </p:cBhvr>
                                      <p:to>
                                        <p:strVal val="visible"/>
                                      </p:to>
                                    </p:set>
                                    <p:animEffect transition="in" filter="wipe(down)">
                                      <p:cBhvr>
                                        <p:cTn id="19" dur="500"/>
                                        <p:tgtEl>
                                          <p:spTgt spid="20322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03328"/>
                                        </p:tgtEl>
                                        <p:attrNameLst>
                                          <p:attrName>style.visibility</p:attrName>
                                        </p:attrNameLst>
                                      </p:cBhvr>
                                      <p:to>
                                        <p:strVal val="visible"/>
                                      </p:to>
                                    </p:set>
                                    <p:animEffect transition="in" filter="fade">
                                      <p:cBhvr>
                                        <p:cTn id="23" dur="500"/>
                                        <p:tgtEl>
                                          <p:spTgt spid="20332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84094"/>
                                        </p:tgtEl>
                                        <p:attrNameLst>
                                          <p:attrName>style.visibility</p:attrName>
                                        </p:attrNameLst>
                                      </p:cBhvr>
                                      <p:to>
                                        <p:strVal val="visible"/>
                                      </p:to>
                                    </p:set>
                                    <p:animEffect transition="in" filter="wipe(up)">
                                      <p:cBhvr>
                                        <p:cTn id="26" dur="1000"/>
                                        <p:tgtEl>
                                          <p:spTgt spid="18409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4086"/>
                                        </p:tgtEl>
                                        <p:attrNameLst>
                                          <p:attrName>style.visibility</p:attrName>
                                        </p:attrNameLst>
                                      </p:cBhvr>
                                      <p:to>
                                        <p:strVal val="visible"/>
                                      </p:to>
                                    </p:set>
                                    <p:animEffect transition="in" filter="fade">
                                      <p:cBhvr>
                                        <p:cTn id="31" dur="500"/>
                                        <p:tgtEl>
                                          <p:spTgt spid="184086"/>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18387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84094"/>
                                        </p:tgtEl>
                                        <p:attrNameLst>
                                          <p:attrName>style.visibility</p:attrName>
                                        </p:attrNameLst>
                                      </p:cBhvr>
                                      <p:to>
                                        <p:strVal val="hidden"/>
                                      </p:to>
                                    </p:se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84085"/>
                                        </p:tgtEl>
                                        <p:attrNameLst>
                                          <p:attrName>style.visibility</p:attrName>
                                        </p:attrNameLst>
                                      </p:cBhvr>
                                      <p:to>
                                        <p:strVal val="visible"/>
                                      </p:to>
                                    </p:set>
                                    <p:animEffect transition="in" filter="wipe(right)">
                                      <p:cBhvr>
                                        <p:cTn id="39" dur="1000"/>
                                        <p:tgtEl>
                                          <p:spTgt spid="184085"/>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203654"/>
                                        </p:tgtEl>
                                        <p:attrNameLst>
                                          <p:attrName>style.visibility</p:attrName>
                                        </p:attrNameLst>
                                      </p:cBhvr>
                                      <p:to>
                                        <p:strVal val="visible"/>
                                      </p:to>
                                    </p:set>
                                    <p:animEffect transition="in" filter="wipe(down)">
                                      <p:cBhvr>
                                        <p:cTn id="43" dur="1000"/>
                                        <p:tgtEl>
                                          <p:spTgt spid="2036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03658"/>
                                        </p:tgtEl>
                                        <p:attrNameLst>
                                          <p:attrName>style.visibility</p:attrName>
                                        </p:attrNameLst>
                                      </p:cBhvr>
                                      <p:to>
                                        <p:strVal val="visible"/>
                                      </p:to>
                                    </p:set>
                                    <p:animEffect transition="in" filter="wipe(right)">
                                      <p:cBhvr>
                                        <p:cTn id="48" dur="500"/>
                                        <p:tgtEl>
                                          <p:spTgt spid="203658"/>
                                        </p:tgtEl>
                                      </p:cBhvr>
                                    </p:animEffect>
                                  </p:childTnLst>
                                  <p:subTnLst>
                                    <p:set>
                                      <p:cBhvr override="childStyle">
                                        <p:cTn dur="1" fill="hold" display="0" masterRel="sameClick" afterEffect="1">
                                          <p:stCondLst>
                                            <p:cond evt="end" delay="0">
                                              <p:tn val="46"/>
                                            </p:cond>
                                          </p:stCondLst>
                                        </p:cTn>
                                        <p:tgtEl>
                                          <p:spTgt spid="203658"/>
                                        </p:tgtEl>
                                        <p:attrNameLst>
                                          <p:attrName>style.visibility</p:attrName>
                                        </p:attrNameLst>
                                      </p:cBhvr>
                                      <p:to>
                                        <p:strVal val="hidden"/>
                                      </p:to>
                                    </p:set>
                                  </p:subTnLst>
                                </p:cTn>
                              </p:par>
                              <p:par>
                                <p:cTn id="49" presetID="1" presetClass="exit" presetSubtype="0" fill="hold" grpId="1" nodeType="withEffect">
                                  <p:stCondLst>
                                    <p:cond delay="0"/>
                                  </p:stCondLst>
                                  <p:childTnLst>
                                    <p:set>
                                      <p:cBhvr>
                                        <p:cTn id="50" dur="1" fill="hold">
                                          <p:stCondLst>
                                            <p:cond delay="0"/>
                                          </p:stCondLst>
                                        </p:cTn>
                                        <p:tgtEl>
                                          <p:spTgt spid="184085"/>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03656"/>
                                        </p:tgtEl>
                                        <p:attrNameLst>
                                          <p:attrName>style.visibility</p:attrName>
                                        </p:attrNameLst>
                                      </p:cBhvr>
                                      <p:to>
                                        <p:strVal val="visible"/>
                                      </p:to>
                                    </p:set>
                                    <p:animEffect transition="in" filter="wipe(left)">
                                      <p:cBhvr>
                                        <p:cTn id="54" dur="1000"/>
                                        <p:tgtEl>
                                          <p:spTgt spid="203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78" grpId="0" animBg="1"/>
      <p:bldP spid="183878" grpId="1" animBg="1"/>
      <p:bldP spid="184085" grpId="0" animBg="1"/>
      <p:bldP spid="184085" grpId="1" animBg="1"/>
      <p:bldP spid="203654" grpId="0" animBg="1"/>
      <p:bldP spid="203656" grpId="0" animBg="1"/>
      <p:bldP spid="203658" grpId="0" animBg="1"/>
      <p:bldP spid="184094" grpId="0" animBg="1"/>
      <p:bldP spid="184094" grpId="1" animBg="1"/>
      <p:bldP spid="2032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7" descr="ICON_Cloud_Q308"/>
          <p:cNvPicPr>
            <a:picLocks noChangeAspect="1" noChangeArrowheads="1"/>
          </p:cNvPicPr>
          <p:nvPr/>
        </p:nvPicPr>
        <p:blipFill>
          <a:blip r:embed="rId3" cstate="print"/>
          <a:srcRect/>
          <a:stretch>
            <a:fillRect/>
          </a:stretch>
        </p:blipFill>
        <p:spPr bwMode="auto">
          <a:xfrm>
            <a:off x="2063201" y="1251465"/>
            <a:ext cx="5255786" cy="2795999"/>
          </a:xfrm>
          <a:prstGeom prst="rect">
            <a:avLst/>
          </a:prstGeom>
          <a:noFill/>
          <a:ln w="9525">
            <a:noFill/>
            <a:miter lim="800000"/>
            <a:headEnd/>
            <a:tailEnd/>
          </a:ln>
          <a:effectLst>
            <a:outerShdw blurRad="152400" dist="63500" dir="5400000" sx="90000" sy="-19000" rotWithShape="0">
              <a:prstClr val="black">
                <a:alpha val="15000"/>
              </a:prstClr>
            </a:outerShdw>
          </a:effectLst>
        </p:spPr>
      </p:pic>
      <p:sp>
        <p:nvSpPr>
          <p:cNvPr id="139265" name="Rectangle 3"/>
          <p:cNvSpPr>
            <a:spLocks noGrp="1" noChangeArrowheads="1"/>
          </p:cNvSpPr>
          <p:nvPr>
            <p:ph type="title"/>
          </p:nvPr>
        </p:nvSpPr>
        <p:spPr bwMode="auto">
          <a:xfrm>
            <a:off x="271812" y="37522"/>
            <a:ext cx="8410575" cy="88053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sz="3200" dirty="0" smtClean="0">
                <a:solidFill>
                  <a:srgbClr val="005E92"/>
                </a:solidFill>
                <a:latin typeface="MetaNormalLF-Roman" charset="0"/>
                <a:ea typeface="ＭＳ Ｐゴシック" charset="0"/>
                <a:cs typeface="ＭＳ Ｐゴシック" charset="0"/>
              </a:rPr>
              <a:t>VMware </a:t>
            </a:r>
            <a:r>
              <a:rPr lang="en-US" sz="3200" dirty="0" err="1" smtClean="0">
                <a:solidFill>
                  <a:srgbClr val="005E92"/>
                </a:solidFill>
                <a:latin typeface="MetaNormalLF-Roman" charset="0"/>
                <a:ea typeface="ＭＳ Ｐゴシック" charset="0"/>
                <a:cs typeface="ＭＳ Ｐゴシック" charset="0"/>
              </a:rPr>
              <a:t>vMotion</a:t>
            </a:r>
            <a:r>
              <a:rPr lang="ru-RU" sz="3200" dirty="0" smtClean="0">
                <a:solidFill>
                  <a:srgbClr val="005E92"/>
                </a:solidFill>
                <a:latin typeface="MetaNormalLF-Roman" charset="0"/>
                <a:ea typeface="ＭＳ Ｐゴシック" charset="0"/>
                <a:cs typeface="ＭＳ Ｐゴシック" charset="0"/>
              </a:rPr>
              <a:t> на большие дистанции</a:t>
            </a:r>
            <a:r>
              <a:rPr lang="en-US" dirty="0" smtClean="0">
                <a:solidFill>
                  <a:srgbClr val="005E92"/>
                </a:solidFill>
                <a:latin typeface="MetaNormalLF-Roman" charset="0"/>
                <a:ea typeface="ＭＳ Ｐゴシック" charset="0"/>
                <a:cs typeface="ＭＳ Ｐゴシック" charset="0"/>
              </a:rPr>
              <a:t/>
            </a:r>
            <a:br>
              <a:rPr lang="en-US" dirty="0" smtClean="0">
                <a:solidFill>
                  <a:srgbClr val="005E92"/>
                </a:solidFill>
                <a:latin typeface="MetaNormalLF-Roman" charset="0"/>
                <a:ea typeface="ＭＳ Ｐゴシック" charset="0"/>
                <a:cs typeface="ＭＳ Ｐゴシック" charset="0"/>
              </a:rPr>
            </a:br>
            <a:r>
              <a:rPr lang="en-US" sz="2800" b="1" i="1" dirty="0" smtClean="0">
                <a:solidFill>
                  <a:srgbClr val="005E92"/>
                </a:solidFill>
                <a:latin typeface="MetaNormalLF-Roman" charset="0"/>
                <a:ea typeface="ＭＳ Ｐゴシック" charset="0"/>
                <a:cs typeface="ＭＳ Ｐゴシック" charset="0"/>
              </a:rPr>
              <a:t>EMC VPLEX </a:t>
            </a:r>
            <a:r>
              <a:rPr lang="ru-RU" sz="2800" b="1" i="1" dirty="0" smtClean="0">
                <a:solidFill>
                  <a:srgbClr val="005E92"/>
                </a:solidFill>
                <a:latin typeface="MetaNormalLF-Roman" charset="0"/>
                <a:ea typeface="ＭＳ Ｐゴシック" charset="0"/>
                <a:cs typeface="ＭＳ Ｐゴシック" charset="0"/>
              </a:rPr>
              <a:t> для предотвращения </a:t>
            </a:r>
            <a:r>
              <a:rPr lang="ru-RU" sz="2800" b="1" i="1" dirty="0" err="1" smtClean="0">
                <a:solidFill>
                  <a:srgbClr val="005E92"/>
                </a:solidFill>
                <a:latin typeface="MetaNormalLF-Roman" charset="0"/>
                <a:ea typeface="ＭＳ Ｐゴシック" charset="0"/>
                <a:cs typeface="ＭＳ Ｐゴシック" charset="0"/>
              </a:rPr>
              <a:t>авврий</a:t>
            </a:r>
            <a:endParaRPr sz="2800" b="1" i="1" dirty="0">
              <a:solidFill>
                <a:srgbClr val="005E92"/>
              </a:solidFill>
              <a:latin typeface="MetaNormalLF-Roman" charset="0"/>
              <a:ea typeface="ＭＳ Ｐゴシック" charset="0"/>
              <a:cs typeface="ＭＳ Ｐゴシック" charset="0"/>
            </a:endParaRPr>
          </a:p>
        </p:txBody>
      </p:sp>
      <p:sp>
        <p:nvSpPr>
          <p:cNvPr id="139278" name="TextBox 2"/>
          <p:cNvSpPr txBox="1">
            <a:spLocks noChangeArrowheads="1"/>
          </p:cNvSpPr>
          <p:nvPr/>
        </p:nvSpPr>
        <p:spPr bwMode="auto">
          <a:xfrm>
            <a:off x="3157481" y="2440021"/>
            <a:ext cx="324159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ru-RU" sz="2000" b="1" dirty="0" smtClean="0">
                <a:solidFill>
                  <a:schemeClr val="tx2">
                    <a:lumMod val="75000"/>
                  </a:schemeClr>
                </a:solidFill>
              </a:rPr>
              <a:t>Синхронные дистанции</a:t>
            </a:r>
            <a:endParaRPr lang="en-US" sz="2000" b="1" dirty="0">
              <a:solidFill>
                <a:schemeClr val="tx2">
                  <a:lumMod val="75000"/>
                </a:schemeClr>
              </a:solidFill>
            </a:endParaRPr>
          </a:p>
        </p:txBody>
      </p:sp>
      <p:pic>
        <p:nvPicPr>
          <p:cNvPr id="28" name="Picture 27" descr="VPLEX-3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36695" y="4046564"/>
            <a:ext cx="1432104" cy="2085589"/>
          </a:xfrm>
          <a:prstGeom prst="rect">
            <a:avLst/>
          </a:prstGeom>
        </p:spPr>
      </p:pic>
      <p:pic>
        <p:nvPicPr>
          <p:cNvPr id="56" name="Picture 55" descr="VNX-3D.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0294" y="3604244"/>
            <a:ext cx="1806649" cy="2631041"/>
          </a:xfrm>
          <a:prstGeom prst="rect">
            <a:avLst/>
          </a:prstGeom>
        </p:spPr>
      </p:pic>
      <p:pic>
        <p:nvPicPr>
          <p:cNvPr id="57" name="Picture 56" descr="VNX-3D.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145843" y="3610722"/>
            <a:ext cx="1806649" cy="2631041"/>
          </a:xfrm>
          <a:prstGeom prst="rect">
            <a:avLst/>
          </a:prstGeom>
        </p:spPr>
      </p:pic>
      <p:pic>
        <p:nvPicPr>
          <p:cNvPr id="48" name="Picture 5" descr="C:\Users\testuser\AppData\Local\Temp\VMwareDnD\3b7e691f\DGRM_Server_VMs_detail_6_VMware_Q408_Comm.png"/>
          <p:cNvPicPr>
            <a:picLocks noChangeAspect="1" noChangeArrowheads="1"/>
          </p:cNvPicPr>
          <p:nvPr/>
        </p:nvPicPr>
        <p:blipFill>
          <a:blip r:embed="rId6" cstate="print"/>
          <a:srcRect/>
          <a:stretch>
            <a:fillRect/>
          </a:stretch>
        </p:blipFill>
        <p:spPr bwMode="auto">
          <a:xfrm>
            <a:off x="7158300" y="2395813"/>
            <a:ext cx="1914102" cy="2043720"/>
          </a:xfrm>
          <a:prstGeom prst="rect">
            <a:avLst/>
          </a:prstGeom>
          <a:noFill/>
        </p:spPr>
      </p:pic>
      <p:sp>
        <p:nvSpPr>
          <p:cNvPr id="27" name="Curved Down Arrow 26"/>
          <p:cNvSpPr/>
          <p:nvPr/>
        </p:nvSpPr>
        <p:spPr>
          <a:xfrm>
            <a:off x="1533966" y="973232"/>
            <a:ext cx="7610034" cy="2127919"/>
          </a:xfrm>
          <a:prstGeom prst="curvedDownArrow">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7" name="Picture 5" descr="C:\Users\testuser\AppData\Local\Temp\VMwareDnD\3b7e691f\DGRM_Server_VMs_detail_6_VMware_Q408_Comm.png"/>
          <p:cNvPicPr>
            <a:picLocks noChangeAspect="1" noChangeArrowheads="1"/>
          </p:cNvPicPr>
          <p:nvPr/>
        </p:nvPicPr>
        <p:blipFill>
          <a:blip r:embed="rId6" cstate="print"/>
          <a:srcRect/>
          <a:stretch>
            <a:fillRect/>
          </a:stretch>
        </p:blipFill>
        <p:spPr bwMode="auto">
          <a:xfrm>
            <a:off x="292748" y="2375372"/>
            <a:ext cx="1914102" cy="2043720"/>
          </a:xfrm>
          <a:prstGeom prst="rect">
            <a:avLst/>
          </a:prstGeom>
          <a:noFill/>
        </p:spPr>
      </p:pic>
      <p:pic>
        <p:nvPicPr>
          <p:cNvPr id="50" name="Picture 15" descr="ICON_VM_detailed_Q408_Comm.png"/>
          <p:cNvPicPr>
            <a:picLocks noChangeAspect="1"/>
          </p:cNvPicPr>
          <p:nvPr/>
        </p:nvPicPr>
        <p:blipFill>
          <a:blip r:embed="rId7" cstate="print"/>
          <a:srcRect/>
          <a:stretch>
            <a:fillRect/>
          </a:stretch>
        </p:blipFill>
        <p:spPr bwMode="auto">
          <a:xfrm>
            <a:off x="1485009" y="2771263"/>
            <a:ext cx="512581" cy="610329"/>
          </a:xfrm>
          <a:prstGeom prst="rect">
            <a:avLst/>
          </a:prstGeom>
          <a:noFill/>
          <a:ln w="9525">
            <a:noFill/>
            <a:miter lim="800000"/>
            <a:headEnd/>
            <a:tailEnd/>
          </a:ln>
        </p:spPr>
      </p:pic>
      <p:sp>
        <p:nvSpPr>
          <p:cNvPr id="24" name="AutoShape 21"/>
          <p:cNvSpPr>
            <a:spLocks noChangeArrowheads="1"/>
          </p:cNvSpPr>
          <p:nvPr/>
        </p:nvSpPr>
        <p:spPr bwMode="gray">
          <a:xfrm>
            <a:off x="2009517" y="4034769"/>
            <a:ext cx="5205207" cy="1371600"/>
          </a:xfrm>
          <a:prstGeom prst="roundRect">
            <a:avLst>
              <a:gd name="adj" fmla="val 4380"/>
            </a:avLst>
          </a:prstGeom>
          <a:solidFill>
            <a:srgbClr val="E8E8E8">
              <a:alpha val="50000"/>
            </a:srgbClr>
          </a:solidFill>
          <a:ln w="9525">
            <a:noFill/>
            <a:round/>
            <a:headEnd/>
            <a:tailEnd/>
          </a:ln>
        </p:spPr>
        <p:txBody>
          <a:bodyPr wrap="square" lIns="0" tIns="0" rIns="0" bIns="0" anchor="t" anchorCtr="0"/>
          <a:lstStyle/>
          <a:p>
            <a:pPr algn="ctr">
              <a:defRPr/>
            </a:pPr>
            <a:r>
              <a:rPr lang="en-US" b="1" dirty="0">
                <a:solidFill>
                  <a:schemeClr val="tx2"/>
                </a:solidFill>
                <a:latin typeface="MetaMediumLF-Roman" pitchFamily="34" charset="0"/>
              </a:rPr>
              <a:t>VPLEX </a:t>
            </a:r>
            <a:r>
              <a:rPr lang="en-US" b="1" dirty="0" smtClean="0">
                <a:solidFill>
                  <a:schemeClr val="tx2"/>
                </a:solidFill>
                <a:latin typeface="MetaMediumLF-Roman" pitchFamily="34" charset="0"/>
              </a:rPr>
              <a:t>Metro</a:t>
            </a:r>
            <a:endParaRPr lang="en-US" b="1" dirty="0">
              <a:latin typeface="MetaMediumLF-Roman" pitchFamily="34" charset="0"/>
            </a:endParaRPr>
          </a:p>
        </p:txBody>
      </p:sp>
      <p:sp>
        <p:nvSpPr>
          <p:cNvPr id="25" name="TextBox 140"/>
          <p:cNvSpPr txBox="1">
            <a:spLocks noChangeArrowheads="1"/>
          </p:cNvSpPr>
          <p:nvPr/>
        </p:nvSpPr>
        <p:spPr bwMode="gray">
          <a:xfrm>
            <a:off x="2121157" y="4900876"/>
            <a:ext cx="4940062" cy="460534"/>
          </a:xfrm>
          <a:prstGeom prst="leftRightArrow">
            <a:avLst>
              <a:gd name="adj1" fmla="val 53162"/>
              <a:gd name="adj2" fmla="val 50000"/>
            </a:avLst>
          </a:prstGeom>
          <a:solidFill>
            <a:schemeClr val="accent5"/>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a:r>
              <a:rPr lang="en-US" sz="1600" dirty="0" smtClean="0">
                <a:solidFill>
                  <a:schemeClr val="bg1"/>
                </a:solidFill>
                <a:effectLst>
                  <a:outerShdw blurRad="63500" sx="102000" sy="102000" algn="ctr" rotWithShape="0">
                    <a:prstClr val="black">
                      <a:alpha val="40000"/>
                    </a:prstClr>
                  </a:outerShdw>
                </a:effectLst>
                <a:latin typeface="MetaMediumLF-Roman" pitchFamily="34" charset="0"/>
              </a:rPr>
              <a:t>FIBRE CHANNEL</a:t>
            </a:r>
            <a:endParaRPr lang="en-US" sz="1600" dirty="0">
              <a:solidFill>
                <a:schemeClr val="bg1"/>
              </a:solidFill>
              <a:effectLst>
                <a:outerShdw blurRad="63500" sx="102000" sy="102000" algn="ctr" rotWithShape="0">
                  <a:prstClr val="black">
                    <a:alpha val="40000"/>
                  </a:prstClr>
                </a:outerShdw>
              </a:effectLst>
              <a:latin typeface="MetaMediumLF-Roman" pitchFamily="34" charset="0"/>
            </a:endParaRPr>
          </a:p>
        </p:txBody>
      </p:sp>
      <p:grpSp>
        <p:nvGrpSpPr>
          <p:cNvPr id="2" name="Group 38"/>
          <p:cNvGrpSpPr/>
          <p:nvPr/>
        </p:nvGrpSpPr>
        <p:grpSpPr bwMode="gray">
          <a:xfrm>
            <a:off x="1981607" y="4395389"/>
            <a:ext cx="5261027" cy="473075"/>
            <a:chOff x="1134173" y="3162300"/>
            <a:chExt cx="7028053" cy="473075"/>
          </a:xfrm>
        </p:grpSpPr>
        <p:pic>
          <p:nvPicPr>
            <p:cNvPr id="32" name="Picture 11" descr="disc orange"/>
            <p:cNvPicPr>
              <a:picLocks noChangeAspect="1" noChangeArrowheads="1"/>
            </p:cNvPicPr>
            <p:nvPr/>
          </p:nvPicPr>
          <p:blipFill>
            <a:blip r:embed="rId8" cstate="screen"/>
            <a:stretch>
              <a:fillRect/>
            </a:stretch>
          </p:blipFill>
          <p:spPr bwMode="gray">
            <a:xfrm>
              <a:off x="1134173" y="3162300"/>
              <a:ext cx="7028053" cy="473075"/>
            </a:xfrm>
            <a:prstGeom prst="rect">
              <a:avLst/>
            </a:prstGeom>
            <a:noFill/>
            <a:ln w="9525">
              <a:noFill/>
              <a:miter lim="800000"/>
              <a:headEnd/>
              <a:tailEnd/>
            </a:ln>
          </p:spPr>
        </p:pic>
        <p:sp>
          <p:nvSpPr>
            <p:cNvPr id="33" name="TextBox 32"/>
            <p:cNvSpPr txBox="1">
              <a:spLocks noChangeArrowheads="1"/>
            </p:cNvSpPr>
            <p:nvPr/>
          </p:nvSpPr>
          <p:spPr bwMode="gray">
            <a:xfrm>
              <a:off x="2349790" y="3281363"/>
              <a:ext cx="4596820" cy="338554"/>
            </a:xfrm>
            <a:prstGeom prst="rect">
              <a:avLst/>
            </a:prstGeom>
            <a:noFill/>
            <a:ln w="9525">
              <a:noFill/>
              <a:miter lim="800000"/>
              <a:headEnd/>
              <a:tailEnd/>
            </a:ln>
          </p:spPr>
          <p:txBody>
            <a:bodyPr wrap="none">
              <a:spAutoFit/>
            </a:bodyPr>
            <a:lstStyle/>
            <a:p>
              <a:pPr algn="ctr"/>
              <a:r>
                <a:rPr lang="en-US" sz="1600" b="1" dirty="0" smtClean="0">
                  <a:solidFill>
                    <a:schemeClr val="bg1"/>
                  </a:solidFill>
                  <a:effectLst>
                    <a:outerShdw blurRad="50800" dist="38100" dir="2700000" algn="tl" rotWithShape="0">
                      <a:prstClr val="black">
                        <a:alpha val="40000"/>
                      </a:prstClr>
                    </a:outerShdw>
                  </a:effectLst>
                  <a:latin typeface="MetaMediumLF-Roman" pitchFamily="34" charset="0"/>
                </a:rPr>
                <a:t>DISTRIBUTED VIRTUAL VOLUME</a:t>
              </a:r>
              <a:endParaRPr lang="en-US" sz="1600" b="1" dirty="0">
                <a:solidFill>
                  <a:schemeClr val="bg1"/>
                </a:solidFill>
                <a:effectLst>
                  <a:outerShdw blurRad="50800" dist="38100" dir="2700000" algn="tl" rotWithShape="0">
                    <a:prstClr val="black">
                      <a:alpha val="40000"/>
                    </a:prstClr>
                  </a:outerShdw>
                </a:effectLst>
                <a:latin typeface="MetaMediumLF-Roman" pitchFamily="34" charset="0"/>
              </a:endParaRPr>
            </a:p>
          </p:txBody>
        </p:sp>
      </p:grpSp>
    </p:spTree>
    <p:extLst>
      <p:ext uri="{BB962C8B-B14F-4D97-AF65-F5344CB8AC3E}">
        <p14:creationId xmlns="" xmlns:p14="http://schemas.microsoft.com/office/powerpoint/2010/main" val="363556468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6.94927E-9 0.00486 L 0.20066 -0.20842 C 0.24288 -0.25654 0.30594 -0.28476 0.37248 -0.28476 C 0.44823 -0.28476 0.50799 -0.25654 0.55003 -0.20842 L 0.75365 0.00486 " pathEditMode="relative" rAng="0" ptsTypes="FffFF">
                                      <p:cBhvr>
                                        <p:cTn id="6" dur="2000" fill="hold"/>
                                        <p:tgtEl>
                                          <p:spTgt spid="50"/>
                                        </p:tgtEl>
                                        <p:attrNameLst>
                                          <p:attrName>ppt_x</p:attrName>
                                          <p:attrName>ppt_y</p:attrName>
                                        </p:attrNameLst>
                                      </p:cBhvr>
                                      <p:rCtr x="37682" y="-14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95536" y="-171400"/>
            <a:ext cx="8410575" cy="920751"/>
          </a:xfrm>
        </p:spPr>
        <p:txBody>
          <a:bodyPr/>
          <a:lstStyle/>
          <a:p>
            <a:r>
              <a:rPr lang="ru-RU" dirty="0" smtClean="0"/>
              <a:t>Упрощение ЦОД сетей с </a:t>
            </a:r>
            <a:r>
              <a:rPr lang="en-US" dirty="0" smtClean="0"/>
              <a:t>Cisco </a:t>
            </a:r>
            <a:r>
              <a:rPr lang="en-US" dirty="0" smtClean="0"/>
              <a:t>OTV</a:t>
            </a:r>
          </a:p>
        </p:txBody>
      </p:sp>
      <p:sp>
        <p:nvSpPr>
          <p:cNvPr id="58371" name="TextBox 4"/>
          <p:cNvSpPr txBox="1">
            <a:spLocks noChangeArrowheads="1"/>
          </p:cNvSpPr>
          <p:nvPr/>
        </p:nvSpPr>
        <p:spPr bwMode="auto">
          <a:xfrm>
            <a:off x="366713" y="5502852"/>
            <a:ext cx="8410575" cy="615553"/>
          </a:xfrm>
          <a:prstGeom prst="rect">
            <a:avLst/>
          </a:prstGeom>
          <a:noFill/>
          <a:ln w="9525">
            <a:noFill/>
            <a:miter lim="800000"/>
            <a:headEnd/>
            <a:tailEnd/>
          </a:ln>
        </p:spPr>
        <p:txBody>
          <a:bodyPr wrap="square" lIns="0" tIns="0" rIns="0" bIns="0">
            <a:spAutoFit/>
          </a:bodyPr>
          <a:lstStyle/>
          <a:p>
            <a:pPr algn="ctr"/>
            <a:r>
              <a:rPr lang="en-US" sz="2000" dirty="0" smtClean="0">
                <a:solidFill>
                  <a:schemeClr val="tx2"/>
                </a:solidFill>
                <a:latin typeface="MetaMediumLF-Roman" pitchFamily="34" charset="0"/>
              </a:rPr>
              <a:t>OTV </a:t>
            </a:r>
            <a:r>
              <a:rPr lang="ru-RU" sz="2000" dirty="0" smtClean="0">
                <a:solidFill>
                  <a:schemeClr val="tx2"/>
                </a:solidFill>
                <a:latin typeface="MetaMediumLF-Roman" pitchFamily="34" charset="0"/>
              </a:rPr>
              <a:t>позволяет сохранить оригинальный</a:t>
            </a:r>
            <a:r>
              <a:rPr lang="en-US" sz="2000" dirty="0" smtClean="0">
                <a:solidFill>
                  <a:schemeClr val="tx2"/>
                </a:solidFill>
                <a:latin typeface="MetaMediumLF-Roman" pitchFamily="34" charset="0"/>
              </a:rPr>
              <a:t> </a:t>
            </a:r>
            <a:r>
              <a:rPr lang="en-US" sz="2000" dirty="0">
                <a:solidFill>
                  <a:schemeClr val="tx2"/>
                </a:solidFill>
                <a:latin typeface="MetaMediumLF-Roman" pitchFamily="34" charset="0"/>
              </a:rPr>
              <a:t>IP </a:t>
            </a:r>
            <a:r>
              <a:rPr lang="ru-RU" sz="2000" dirty="0" smtClean="0">
                <a:solidFill>
                  <a:schemeClr val="tx2"/>
                </a:solidFill>
                <a:latin typeface="MetaMediumLF-Roman" pitchFamily="34" charset="0"/>
              </a:rPr>
              <a:t>адрес всем</a:t>
            </a:r>
            <a:r>
              <a:rPr lang="en-US" sz="2000" dirty="0" smtClean="0">
                <a:solidFill>
                  <a:schemeClr val="tx2"/>
                </a:solidFill>
                <a:latin typeface="MetaMediumLF-Roman" pitchFamily="34" charset="0"/>
              </a:rPr>
              <a:t> VM </a:t>
            </a:r>
            <a:r>
              <a:rPr lang="ru-RU" sz="2000" dirty="0" smtClean="0">
                <a:solidFill>
                  <a:schemeClr val="tx2"/>
                </a:solidFill>
                <a:latin typeface="MetaMediumLF-Roman" pitchFamily="34" charset="0"/>
              </a:rPr>
              <a:t>который неизменен про перемещении с ЦОД </a:t>
            </a:r>
            <a:r>
              <a:rPr lang="en-US" sz="2000" dirty="0" smtClean="0">
                <a:solidFill>
                  <a:schemeClr val="tx2"/>
                </a:solidFill>
                <a:latin typeface="MetaMediumLF-Roman" pitchFamily="34" charset="0"/>
              </a:rPr>
              <a:t> </a:t>
            </a:r>
            <a:r>
              <a:rPr lang="en-US" sz="2000" dirty="0">
                <a:solidFill>
                  <a:schemeClr val="tx2"/>
                </a:solidFill>
                <a:latin typeface="MetaMediumLF-Roman" pitchFamily="34" charset="0"/>
              </a:rPr>
              <a:t>A </a:t>
            </a:r>
            <a:r>
              <a:rPr lang="ru-RU" sz="2000" dirty="0" smtClean="0">
                <a:solidFill>
                  <a:schemeClr val="tx2"/>
                </a:solidFill>
                <a:latin typeface="MetaMediumLF-Roman" pitchFamily="34" charset="0"/>
              </a:rPr>
              <a:t>в ЦОД </a:t>
            </a:r>
            <a:r>
              <a:rPr lang="en-US" sz="2000" dirty="0" smtClean="0">
                <a:solidFill>
                  <a:schemeClr val="tx2"/>
                </a:solidFill>
                <a:latin typeface="MetaMediumLF-Roman" pitchFamily="34" charset="0"/>
              </a:rPr>
              <a:t>B </a:t>
            </a:r>
            <a:endParaRPr lang="en-US" sz="2000" dirty="0">
              <a:solidFill>
                <a:schemeClr val="tx2"/>
              </a:solidFill>
              <a:latin typeface="MetaMediumLF-Roman" pitchFamily="34" charset="0"/>
            </a:endParaRPr>
          </a:p>
        </p:txBody>
      </p:sp>
      <p:grpSp>
        <p:nvGrpSpPr>
          <p:cNvPr id="2" name="Group 6"/>
          <p:cNvGrpSpPr/>
          <p:nvPr/>
        </p:nvGrpSpPr>
        <p:grpSpPr>
          <a:xfrm>
            <a:off x="1000125" y="2910417"/>
            <a:ext cx="1958637" cy="2477198"/>
            <a:chOff x="6242603" y="3313786"/>
            <a:chExt cx="1958637" cy="2477198"/>
          </a:xfrm>
        </p:grpSpPr>
        <p:sp>
          <p:nvSpPr>
            <p:cNvPr id="8" name="Rectangle 7"/>
            <p:cNvSpPr/>
            <p:nvPr/>
          </p:nvSpPr>
          <p:spPr>
            <a:xfrm>
              <a:off x="6242603" y="3313786"/>
              <a:ext cx="1958637" cy="247719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dirty="0" smtClean="0">
                  <a:solidFill>
                    <a:schemeClr val="tx1"/>
                  </a:solidFill>
                  <a:latin typeface="MetaMediumLF-Roman" pitchFamily="34" charset="0"/>
                </a:rPr>
                <a:t>Server 1 Mac 1</a:t>
              </a:r>
              <a:endParaRPr lang="en-US" sz="1400" dirty="0">
                <a:solidFill>
                  <a:schemeClr val="tx1"/>
                </a:solidFill>
                <a:latin typeface="MetaMediumLF-Roman" pitchFamily="34" charset="0"/>
              </a:endParaRPr>
            </a:p>
          </p:txBody>
        </p:sp>
        <p:pic>
          <p:nvPicPr>
            <p:cNvPr id="9" name="Picture 8" descr="Office.png"/>
            <p:cNvPicPr>
              <a:picLocks noChangeAspect="1"/>
            </p:cNvPicPr>
            <p:nvPr/>
          </p:nvPicPr>
          <p:blipFill>
            <a:blip r:embed="rId3" cstate="print"/>
            <a:stretch>
              <a:fillRect/>
            </a:stretch>
          </p:blipFill>
          <p:spPr>
            <a:xfrm>
              <a:off x="6991494" y="4408319"/>
              <a:ext cx="1152140" cy="1030319"/>
            </a:xfrm>
            <a:prstGeom prst="rect">
              <a:avLst/>
            </a:prstGeom>
          </p:spPr>
        </p:pic>
        <p:pic>
          <p:nvPicPr>
            <p:cNvPr id="10" name="Picture 9" descr="Office.png"/>
            <p:cNvPicPr>
              <a:picLocks noChangeAspect="1"/>
            </p:cNvPicPr>
            <p:nvPr/>
          </p:nvPicPr>
          <p:blipFill>
            <a:blip r:embed="rId3" cstate="print"/>
            <a:stretch>
              <a:fillRect/>
            </a:stretch>
          </p:blipFill>
          <p:spPr>
            <a:xfrm>
              <a:off x="6300210" y="4523533"/>
              <a:ext cx="1152140" cy="1030319"/>
            </a:xfrm>
            <a:prstGeom prst="rect">
              <a:avLst/>
            </a:prstGeom>
          </p:spPr>
        </p:pic>
        <p:grpSp>
          <p:nvGrpSpPr>
            <p:cNvPr id="3" name="Group 85"/>
            <p:cNvGrpSpPr/>
            <p:nvPr/>
          </p:nvGrpSpPr>
          <p:grpSpPr>
            <a:xfrm>
              <a:off x="6703459" y="3429000"/>
              <a:ext cx="1056399" cy="864105"/>
              <a:chOff x="6703459" y="3429000"/>
              <a:chExt cx="1056399" cy="864105"/>
            </a:xfrm>
          </p:grpSpPr>
          <p:pic>
            <p:nvPicPr>
              <p:cNvPr id="18" name="Picture 17" descr="eng symbol 16.png"/>
              <p:cNvPicPr>
                <a:picLocks noChangeAspect="1"/>
              </p:cNvPicPr>
              <p:nvPr/>
            </p:nvPicPr>
            <p:blipFill>
              <a:blip r:embed="rId4" cstate="print"/>
              <a:stretch>
                <a:fillRect/>
              </a:stretch>
            </p:blipFill>
            <p:spPr>
              <a:xfrm>
                <a:off x="6703459" y="3429000"/>
                <a:ext cx="365115" cy="518463"/>
              </a:xfrm>
              <a:prstGeom prst="rect">
                <a:avLst/>
              </a:prstGeom>
            </p:spPr>
          </p:pic>
          <p:pic>
            <p:nvPicPr>
              <p:cNvPr id="19" name="Picture 18" descr="eng symbol 16.png"/>
              <p:cNvPicPr>
                <a:picLocks noChangeAspect="1"/>
              </p:cNvPicPr>
              <p:nvPr/>
            </p:nvPicPr>
            <p:blipFill>
              <a:blip r:embed="rId4" cstate="print"/>
              <a:stretch>
                <a:fillRect/>
              </a:stretch>
            </p:blipFill>
            <p:spPr>
              <a:xfrm>
                <a:off x="7394743" y="3429000"/>
                <a:ext cx="365115" cy="518463"/>
              </a:xfrm>
              <a:prstGeom prst="rect">
                <a:avLst/>
              </a:prstGeom>
            </p:spPr>
          </p:pic>
          <p:sp>
            <p:nvSpPr>
              <p:cNvPr id="20" name="Oval 19"/>
              <p:cNvSpPr/>
              <p:nvPr/>
            </p:nvSpPr>
            <p:spPr>
              <a:xfrm flipH="1">
                <a:off x="7221922" y="3601821"/>
                <a:ext cx="57607" cy="1728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eng symbol 17.png"/>
              <p:cNvPicPr>
                <a:picLocks noChangeAspect="1"/>
              </p:cNvPicPr>
              <p:nvPr/>
            </p:nvPicPr>
            <p:blipFill>
              <a:blip r:embed="rId5" cstate="print"/>
              <a:stretch>
                <a:fillRect/>
              </a:stretch>
            </p:blipFill>
            <p:spPr>
              <a:xfrm>
                <a:off x="6703459" y="4126739"/>
                <a:ext cx="365760" cy="166366"/>
              </a:xfrm>
              <a:prstGeom prst="rect">
                <a:avLst/>
              </a:prstGeom>
            </p:spPr>
          </p:pic>
          <p:pic>
            <p:nvPicPr>
              <p:cNvPr id="22" name="Picture 21" descr="eng symbol 17.png"/>
              <p:cNvPicPr>
                <a:picLocks noChangeAspect="1"/>
              </p:cNvPicPr>
              <p:nvPr/>
            </p:nvPicPr>
            <p:blipFill>
              <a:blip r:embed="rId5" cstate="print"/>
              <a:stretch>
                <a:fillRect/>
              </a:stretch>
            </p:blipFill>
            <p:spPr>
              <a:xfrm>
                <a:off x="7394098" y="4126739"/>
                <a:ext cx="365760" cy="166366"/>
              </a:xfrm>
              <a:prstGeom prst="rect">
                <a:avLst/>
              </a:prstGeom>
            </p:spPr>
          </p:pic>
          <p:grpSp>
            <p:nvGrpSpPr>
              <p:cNvPr id="4" name="Group 77"/>
              <p:cNvGrpSpPr/>
              <p:nvPr/>
            </p:nvGrpSpPr>
            <p:grpSpPr>
              <a:xfrm>
                <a:off x="6886017" y="3659427"/>
                <a:ext cx="691284" cy="467313"/>
                <a:chOff x="6886017" y="3659427"/>
                <a:chExt cx="691284" cy="467313"/>
              </a:xfrm>
            </p:grpSpPr>
            <p:cxnSp>
              <p:nvCxnSpPr>
                <p:cNvPr id="24" name="Straight Connector 23"/>
                <p:cNvCxnSpPr/>
                <p:nvPr/>
              </p:nvCxnSpPr>
              <p:spPr>
                <a:xfrm>
                  <a:off x="7049101" y="3659427"/>
                  <a:ext cx="34564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49101" y="3717034"/>
                  <a:ext cx="34564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2"/>
                  <a:endCxn id="21" idx="0"/>
                </p:cNvCxnSpPr>
                <p:nvPr/>
              </p:nvCxnSpPr>
              <p:spPr>
                <a:xfrm rot="16200000" flipH="1">
                  <a:off x="6796540" y="4036940"/>
                  <a:ext cx="179276" cy="32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0"/>
                  <a:endCxn id="19" idx="2"/>
                </p:cNvCxnSpPr>
                <p:nvPr/>
              </p:nvCxnSpPr>
              <p:spPr>
                <a:xfrm rot="5400000" flipH="1" flipV="1">
                  <a:off x="7142182" y="3691620"/>
                  <a:ext cx="179276" cy="69096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0"/>
                  <a:endCxn id="19" idx="2"/>
                </p:cNvCxnSpPr>
                <p:nvPr/>
              </p:nvCxnSpPr>
              <p:spPr>
                <a:xfrm rot="5400000" flipH="1" flipV="1">
                  <a:off x="7487501" y="4036940"/>
                  <a:ext cx="179276" cy="32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2" idx="0"/>
                  <a:endCxn id="18" idx="2"/>
                </p:cNvCxnSpPr>
                <p:nvPr/>
              </p:nvCxnSpPr>
              <p:spPr>
                <a:xfrm rot="16200000" flipV="1">
                  <a:off x="7141860" y="3691620"/>
                  <a:ext cx="179276" cy="69096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2" name="Picture 11" descr="_NEW_server.png"/>
            <p:cNvPicPr>
              <a:picLocks noChangeAspect="1"/>
            </p:cNvPicPr>
            <p:nvPr/>
          </p:nvPicPr>
          <p:blipFill>
            <a:blip r:embed="rId6" cstate="print"/>
            <a:stretch>
              <a:fillRect/>
            </a:stretch>
          </p:blipFill>
          <p:spPr>
            <a:xfrm>
              <a:off x="6703459" y="4665636"/>
              <a:ext cx="365760" cy="722002"/>
            </a:xfrm>
            <a:prstGeom prst="rect">
              <a:avLst/>
            </a:prstGeom>
          </p:spPr>
        </p:pic>
        <p:pic>
          <p:nvPicPr>
            <p:cNvPr id="13" name="Picture 12" descr="_NEW_server.png"/>
            <p:cNvPicPr>
              <a:picLocks noChangeAspect="1"/>
            </p:cNvPicPr>
            <p:nvPr/>
          </p:nvPicPr>
          <p:blipFill>
            <a:blip r:embed="rId6" cstate="print"/>
            <a:stretch>
              <a:fillRect/>
            </a:stretch>
          </p:blipFill>
          <p:spPr>
            <a:xfrm>
              <a:off x="7394743" y="4550422"/>
              <a:ext cx="365760" cy="722002"/>
            </a:xfrm>
            <a:prstGeom prst="rect">
              <a:avLst/>
            </a:prstGeom>
          </p:spPr>
        </p:pic>
        <p:cxnSp>
          <p:nvCxnSpPr>
            <p:cNvPr id="14" name="Straight Connector 13"/>
            <p:cNvCxnSpPr>
              <a:endCxn id="12" idx="0"/>
            </p:cNvCxnSpPr>
            <p:nvPr/>
          </p:nvCxnSpPr>
          <p:spPr>
            <a:xfrm rot="16200000" flipH="1">
              <a:off x="6666240" y="4445537"/>
              <a:ext cx="430138" cy="1005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0"/>
              <a:endCxn id="22" idx="2"/>
            </p:cNvCxnSpPr>
            <p:nvPr/>
          </p:nvCxnSpPr>
          <p:spPr>
            <a:xfrm rot="5400000" flipH="1" flipV="1">
              <a:off x="7045393" y="4134052"/>
              <a:ext cx="372531" cy="69063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 idx="0"/>
            </p:cNvCxnSpPr>
            <p:nvPr/>
          </p:nvCxnSpPr>
          <p:spPr>
            <a:xfrm rot="16200000" flipV="1">
              <a:off x="7443935" y="4416734"/>
              <a:ext cx="257316" cy="1006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0"/>
            </p:cNvCxnSpPr>
            <p:nvPr/>
          </p:nvCxnSpPr>
          <p:spPr>
            <a:xfrm rot="16200000" flipV="1">
              <a:off x="7098294" y="4071093"/>
              <a:ext cx="257317" cy="70134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29"/>
          <p:cNvGrpSpPr/>
          <p:nvPr/>
        </p:nvGrpSpPr>
        <p:grpSpPr>
          <a:xfrm>
            <a:off x="6184996" y="2910417"/>
            <a:ext cx="1958637" cy="2477198"/>
            <a:chOff x="6242603" y="3313786"/>
            <a:chExt cx="1958637" cy="2477198"/>
          </a:xfrm>
        </p:grpSpPr>
        <p:sp>
          <p:nvSpPr>
            <p:cNvPr id="31" name="Rectangle 30"/>
            <p:cNvSpPr/>
            <p:nvPr/>
          </p:nvSpPr>
          <p:spPr>
            <a:xfrm>
              <a:off x="6242603" y="3313786"/>
              <a:ext cx="1958637" cy="247719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dirty="0" smtClean="0">
                  <a:solidFill>
                    <a:schemeClr val="tx1"/>
                  </a:solidFill>
                  <a:latin typeface="MetaMediumLF-Roman" pitchFamily="34" charset="0"/>
                </a:rPr>
                <a:t>Server 2 Mac 2</a:t>
              </a:r>
              <a:endParaRPr lang="en-US" sz="1400" dirty="0">
                <a:solidFill>
                  <a:schemeClr val="tx1"/>
                </a:solidFill>
                <a:latin typeface="MetaMediumLF-Roman" pitchFamily="34" charset="0"/>
              </a:endParaRPr>
            </a:p>
          </p:txBody>
        </p:sp>
        <p:pic>
          <p:nvPicPr>
            <p:cNvPr id="32" name="Picture 31" descr="Office.png"/>
            <p:cNvPicPr>
              <a:picLocks noChangeAspect="1"/>
            </p:cNvPicPr>
            <p:nvPr/>
          </p:nvPicPr>
          <p:blipFill>
            <a:blip r:embed="rId3" cstate="print"/>
            <a:stretch>
              <a:fillRect/>
            </a:stretch>
          </p:blipFill>
          <p:spPr>
            <a:xfrm>
              <a:off x="6991494" y="4408319"/>
              <a:ext cx="1152140" cy="1030319"/>
            </a:xfrm>
            <a:prstGeom prst="rect">
              <a:avLst/>
            </a:prstGeom>
          </p:spPr>
        </p:pic>
        <p:pic>
          <p:nvPicPr>
            <p:cNvPr id="33" name="Picture 32" descr="Office.png"/>
            <p:cNvPicPr>
              <a:picLocks noChangeAspect="1"/>
            </p:cNvPicPr>
            <p:nvPr/>
          </p:nvPicPr>
          <p:blipFill>
            <a:blip r:embed="rId3" cstate="print"/>
            <a:stretch>
              <a:fillRect/>
            </a:stretch>
          </p:blipFill>
          <p:spPr>
            <a:xfrm>
              <a:off x="6300210" y="4523533"/>
              <a:ext cx="1152140" cy="1030319"/>
            </a:xfrm>
            <a:prstGeom prst="rect">
              <a:avLst/>
            </a:prstGeom>
          </p:spPr>
        </p:pic>
        <p:grpSp>
          <p:nvGrpSpPr>
            <p:cNvPr id="6" name="Group 85"/>
            <p:cNvGrpSpPr/>
            <p:nvPr/>
          </p:nvGrpSpPr>
          <p:grpSpPr>
            <a:xfrm>
              <a:off x="6703459" y="3429000"/>
              <a:ext cx="1056399" cy="864105"/>
              <a:chOff x="6703459" y="3429000"/>
              <a:chExt cx="1056399" cy="864105"/>
            </a:xfrm>
          </p:grpSpPr>
          <p:pic>
            <p:nvPicPr>
              <p:cNvPr id="41" name="Picture 40" descr="eng symbol 16.png"/>
              <p:cNvPicPr>
                <a:picLocks noChangeAspect="1"/>
              </p:cNvPicPr>
              <p:nvPr/>
            </p:nvPicPr>
            <p:blipFill>
              <a:blip r:embed="rId4" cstate="print"/>
              <a:stretch>
                <a:fillRect/>
              </a:stretch>
            </p:blipFill>
            <p:spPr>
              <a:xfrm>
                <a:off x="6703459" y="3429000"/>
                <a:ext cx="365115" cy="518463"/>
              </a:xfrm>
              <a:prstGeom prst="rect">
                <a:avLst/>
              </a:prstGeom>
            </p:spPr>
          </p:pic>
          <p:pic>
            <p:nvPicPr>
              <p:cNvPr id="42" name="Picture 41" descr="eng symbol 16.png"/>
              <p:cNvPicPr>
                <a:picLocks noChangeAspect="1"/>
              </p:cNvPicPr>
              <p:nvPr/>
            </p:nvPicPr>
            <p:blipFill>
              <a:blip r:embed="rId4" cstate="print"/>
              <a:stretch>
                <a:fillRect/>
              </a:stretch>
            </p:blipFill>
            <p:spPr>
              <a:xfrm>
                <a:off x="7394743" y="3429000"/>
                <a:ext cx="365115" cy="518463"/>
              </a:xfrm>
              <a:prstGeom prst="rect">
                <a:avLst/>
              </a:prstGeom>
            </p:spPr>
          </p:pic>
          <p:sp>
            <p:nvSpPr>
              <p:cNvPr id="43" name="Oval 42"/>
              <p:cNvSpPr/>
              <p:nvPr/>
            </p:nvSpPr>
            <p:spPr>
              <a:xfrm flipH="1">
                <a:off x="7221922" y="3601821"/>
                <a:ext cx="57607" cy="1728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eng symbol 17.png"/>
              <p:cNvPicPr>
                <a:picLocks noChangeAspect="1"/>
              </p:cNvPicPr>
              <p:nvPr/>
            </p:nvPicPr>
            <p:blipFill>
              <a:blip r:embed="rId5" cstate="print"/>
              <a:stretch>
                <a:fillRect/>
              </a:stretch>
            </p:blipFill>
            <p:spPr>
              <a:xfrm>
                <a:off x="6703459" y="4126739"/>
                <a:ext cx="365760" cy="166366"/>
              </a:xfrm>
              <a:prstGeom prst="rect">
                <a:avLst/>
              </a:prstGeom>
            </p:spPr>
          </p:pic>
          <p:pic>
            <p:nvPicPr>
              <p:cNvPr id="45" name="Picture 44" descr="eng symbol 17.png"/>
              <p:cNvPicPr>
                <a:picLocks noChangeAspect="1"/>
              </p:cNvPicPr>
              <p:nvPr/>
            </p:nvPicPr>
            <p:blipFill>
              <a:blip r:embed="rId5" cstate="print"/>
              <a:stretch>
                <a:fillRect/>
              </a:stretch>
            </p:blipFill>
            <p:spPr>
              <a:xfrm>
                <a:off x="7394098" y="4126739"/>
                <a:ext cx="365760" cy="166366"/>
              </a:xfrm>
              <a:prstGeom prst="rect">
                <a:avLst/>
              </a:prstGeom>
            </p:spPr>
          </p:pic>
          <p:grpSp>
            <p:nvGrpSpPr>
              <p:cNvPr id="7" name="Group 77"/>
              <p:cNvGrpSpPr/>
              <p:nvPr/>
            </p:nvGrpSpPr>
            <p:grpSpPr>
              <a:xfrm>
                <a:off x="6886017" y="3659427"/>
                <a:ext cx="691284" cy="467313"/>
                <a:chOff x="6886017" y="3659427"/>
                <a:chExt cx="691284" cy="467313"/>
              </a:xfrm>
            </p:grpSpPr>
            <p:cxnSp>
              <p:nvCxnSpPr>
                <p:cNvPr id="47" name="Straight Connector 46"/>
                <p:cNvCxnSpPr/>
                <p:nvPr/>
              </p:nvCxnSpPr>
              <p:spPr>
                <a:xfrm>
                  <a:off x="7049101" y="3659427"/>
                  <a:ext cx="34564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49101" y="3717034"/>
                  <a:ext cx="34564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1" idx="2"/>
                  <a:endCxn id="44" idx="0"/>
                </p:cNvCxnSpPr>
                <p:nvPr/>
              </p:nvCxnSpPr>
              <p:spPr>
                <a:xfrm rot="16200000" flipH="1">
                  <a:off x="6796540" y="4036940"/>
                  <a:ext cx="179276" cy="32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4" idx="0"/>
                  <a:endCxn id="42" idx="2"/>
                </p:cNvCxnSpPr>
                <p:nvPr/>
              </p:nvCxnSpPr>
              <p:spPr>
                <a:xfrm rot="5400000" flipH="1" flipV="1">
                  <a:off x="7142182" y="3691620"/>
                  <a:ext cx="179276" cy="69096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5" idx="0"/>
                  <a:endCxn id="42" idx="2"/>
                </p:cNvCxnSpPr>
                <p:nvPr/>
              </p:nvCxnSpPr>
              <p:spPr>
                <a:xfrm rot="5400000" flipH="1" flipV="1">
                  <a:off x="7487501" y="4036940"/>
                  <a:ext cx="179276" cy="32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5" idx="0"/>
                  <a:endCxn id="41" idx="2"/>
                </p:cNvCxnSpPr>
                <p:nvPr/>
              </p:nvCxnSpPr>
              <p:spPr>
                <a:xfrm rot="16200000" flipV="1">
                  <a:off x="7141860" y="3691620"/>
                  <a:ext cx="179276" cy="69096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35" name="Picture 34" descr="_NEW_server.png"/>
            <p:cNvPicPr>
              <a:picLocks noChangeAspect="1"/>
            </p:cNvPicPr>
            <p:nvPr/>
          </p:nvPicPr>
          <p:blipFill>
            <a:blip r:embed="rId6" cstate="print"/>
            <a:stretch>
              <a:fillRect/>
            </a:stretch>
          </p:blipFill>
          <p:spPr>
            <a:xfrm>
              <a:off x="6703459" y="4665636"/>
              <a:ext cx="365760" cy="722002"/>
            </a:xfrm>
            <a:prstGeom prst="rect">
              <a:avLst/>
            </a:prstGeom>
          </p:spPr>
        </p:pic>
        <p:pic>
          <p:nvPicPr>
            <p:cNvPr id="36" name="Picture 35" descr="_NEW_server.png"/>
            <p:cNvPicPr>
              <a:picLocks noChangeAspect="1"/>
            </p:cNvPicPr>
            <p:nvPr/>
          </p:nvPicPr>
          <p:blipFill>
            <a:blip r:embed="rId6" cstate="print"/>
            <a:stretch>
              <a:fillRect/>
            </a:stretch>
          </p:blipFill>
          <p:spPr>
            <a:xfrm>
              <a:off x="7394743" y="4550422"/>
              <a:ext cx="365760" cy="722002"/>
            </a:xfrm>
            <a:prstGeom prst="rect">
              <a:avLst/>
            </a:prstGeom>
          </p:spPr>
        </p:pic>
        <p:cxnSp>
          <p:nvCxnSpPr>
            <p:cNvPr id="37" name="Straight Connector 36"/>
            <p:cNvCxnSpPr>
              <a:endCxn id="35" idx="0"/>
            </p:cNvCxnSpPr>
            <p:nvPr/>
          </p:nvCxnSpPr>
          <p:spPr>
            <a:xfrm rot="16200000" flipH="1">
              <a:off x="6666240" y="4445537"/>
              <a:ext cx="430138" cy="1005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5" idx="0"/>
              <a:endCxn id="45" idx="2"/>
            </p:cNvCxnSpPr>
            <p:nvPr/>
          </p:nvCxnSpPr>
          <p:spPr>
            <a:xfrm rot="5400000" flipH="1" flipV="1">
              <a:off x="7045393" y="4134052"/>
              <a:ext cx="372531" cy="69063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0"/>
            </p:cNvCxnSpPr>
            <p:nvPr/>
          </p:nvCxnSpPr>
          <p:spPr>
            <a:xfrm rot="16200000" flipV="1">
              <a:off x="7443935" y="4416734"/>
              <a:ext cx="257316" cy="1006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0"/>
            </p:cNvCxnSpPr>
            <p:nvPr/>
          </p:nvCxnSpPr>
          <p:spPr>
            <a:xfrm rot="16200000" flipV="1">
              <a:off x="7098294" y="4071093"/>
              <a:ext cx="257317" cy="70134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3" name="Picture 5" descr="\\maho3fp3a\SDrive\Creative Dev - Icons\PNG files for PowerPoint\clouds-blue.png"/>
          <p:cNvPicPr>
            <a:picLocks noChangeAspect="1" noChangeArrowheads="1"/>
          </p:cNvPicPr>
          <p:nvPr/>
        </p:nvPicPr>
        <p:blipFill>
          <a:blip r:embed="rId7" cstate="print"/>
          <a:stretch>
            <a:fillRect/>
          </a:stretch>
        </p:blipFill>
        <p:spPr bwMode="auto">
          <a:xfrm>
            <a:off x="3535074" y="2334347"/>
            <a:ext cx="2073852" cy="1039230"/>
          </a:xfrm>
          <a:prstGeom prst="rect">
            <a:avLst/>
          </a:prstGeom>
          <a:noFill/>
          <a:ln w="9525">
            <a:noFill/>
            <a:miter lim="800000"/>
            <a:headEnd/>
            <a:tailEnd/>
          </a:ln>
        </p:spPr>
      </p:pic>
      <p:sp>
        <p:nvSpPr>
          <p:cNvPr id="54" name="TextBox 23"/>
          <p:cNvSpPr txBox="1">
            <a:spLocks noChangeArrowheads="1"/>
          </p:cNvSpPr>
          <p:nvPr/>
        </p:nvSpPr>
        <p:spPr bwMode="auto">
          <a:xfrm>
            <a:off x="3847058" y="3458849"/>
            <a:ext cx="1409488" cy="430887"/>
          </a:xfrm>
          <a:prstGeom prst="rect">
            <a:avLst/>
          </a:prstGeom>
          <a:noFill/>
          <a:ln w="9525">
            <a:noFill/>
            <a:miter lim="800000"/>
            <a:headEnd/>
            <a:tailEnd/>
          </a:ln>
        </p:spPr>
        <p:txBody>
          <a:bodyPr wrap="none" lIns="0" tIns="0" rIns="0" bIns="0">
            <a:spAutoFit/>
          </a:bodyPr>
          <a:lstStyle/>
          <a:p>
            <a:pPr algn="ctr"/>
            <a:r>
              <a:rPr lang="ru-RU" sz="1400" dirty="0" smtClean="0">
                <a:latin typeface="MetaMediumLF-Roman" pitchFamily="34" charset="0"/>
              </a:rPr>
              <a:t>Соединение меж</a:t>
            </a:r>
            <a:endParaRPr lang="en-US" sz="1400" dirty="0" smtClean="0">
              <a:latin typeface="MetaMediumLF-Roman" pitchFamily="34" charset="0"/>
            </a:endParaRPr>
          </a:p>
          <a:p>
            <a:pPr algn="ctr"/>
            <a:r>
              <a:rPr lang="en-US" sz="1400" dirty="0" smtClean="0">
                <a:latin typeface="MetaMediumLF-Roman" pitchFamily="34" charset="0"/>
              </a:rPr>
              <a:t>MAC1 and MAC2</a:t>
            </a:r>
            <a:endParaRPr lang="en-US" sz="1400" dirty="0">
              <a:latin typeface="MetaMediumLF-Roman" pitchFamily="34" charset="0"/>
            </a:endParaRPr>
          </a:p>
        </p:txBody>
      </p:sp>
      <p:cxnSp>
        <p:nvCxnSpPr>
          <p:cNvPr id="55" name="Straight Connector 54"/>
          <p:cNvCxnSpPr>
            <a:stCxn id="57" idx="0"/>
          </p:cNvCxnSpPr>
          <p:nvPr/>
        </p:nvCxnSpPr>
        <p:spPr>
          <a:xfrm>
            <a:off x="4972610" y="2940098"/>
            <a:ext cx="1211449" cy="192"/>
          </a:xfrm>
          <a:prstGeom prst="line">
            <a:avLst/>
          </a:prstGeom>
          <a:noFill/>
          <a:ln w="571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a:stCxn id="59" idx="3"/>
            <a:endCxn id="57" idx="3"/>
          </p:cNvCxnSpPr>
          <p:nvPr/>
        </p:nvCxnSpPr>
        <p:spPr>
          <a:xfrm flipV="1">
            <a:off x="2959942" y="2940098"/>
            <a:ext cx="1211448" cy="192"/>
          </a:xfrm>
          <a:prstGeom prst="line">
            <a:avLst/>
          </a:prstGeom>
          <a:noFill/>
          <a:ln w="571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sp>
        <p:nvSpPr>
          <p:cNvPr id="57" name="Hexagon 56"/>
          <p:cNvSpPr/>
          <p:nvPr/>
        </p:nvSpPr>
        <p:spPr>
          <a:xfrm>
            <a:off x="4171390" y="2594744"/>
            <a:ext cx="801220" cy="690707"/>
          </a:xfrm>
          <a:prstGeom prst="hexagon">
            <a:avLst/>
          </a:prstGeom>
          <a:noFill/>
          <a:ln w="571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smtClean="0">
                <a:solidFill>
                  <a:schemeClr val="tx1"/>
                </a:solidFill>
                <a:latin typeface="MetaMediumLF-Roman" pitchFamily="34" charset="0"/>
              </a:rPr>
              <a:t>OTV</a:t>
            </a:r>
            <a:endParaRPr lang="en-US" sz="1600" dirty="0">
              <a:solidFill>
                <a:schemeClr val="tx1"/>
              </a:solidFill>
              <a:latin typeface="MetaMediumLF-Roman" pitchFamily="34" charset="0"/>
            </a:endParaRPr>
          </a:p>
        </p:txBody>
      </p:sp>
      <p:pic>
        <p:nvPicPr>
          <p:cNvPr id="58" name="Picture 17" descr="eng symbol 16.png"/>
          <p:cNvPicPr>
            <a:picLocks noChangeAspect="1"/>
          </p:cNvPicPr>
          <p:nvPr/>
        </p:nvPicPr>
        <p:blipFill>
          <a:blip r:embed="rId4" cstate="print"/>
          <a:stretch>
            <a:fillRect/>
          </a:stretch>
        </p:blipFill>
        <p:spPr>
          <a:xfrm>
            <a:off x="6184059" y="2489969"/>
            <a:ext cx="634254" cy="900641"/>
          </a:xfrm>
          <a:prstGeom prst="rect">
            <a:avLst/>
          </a:prstGeom>
        </p:spPr>
      </p:pic>
      <p:pic>
        <p:nvPicPr>
          <p:cNvPr id="59" name="Picture 58" descr="eng symbol 16.png"/>
          <p:cNvPicPr>
            <a:picLocks noChangeAspect="1"/>
          </p:cNvPicPr>
          <p:nvPr/>
        </p:nvPicPr>
        <p:blipFill>
          <a:blip r:embed="rId4" cstate="print"/>
          <a:stretch>
            <a:fillRect/>
          </a:stretch>
        </p:blipFill>
        <p:spPr>
          <a:xfrm>
            <a:off x="2325688" y="2489969"/>
            <a:ext cx="634254" cy="900641"/>
          </a:xfrm>
          <a:prstGeom prst="rect">
            <a:avLst/>
          </a:prstGeom>
        </p:spPr>
      </p:pic>
      <p:sp>
        <p:nvSpPr>
          <p:cNvPr id="60" name="TextBox 59"/>
          <p:cNvSpPr txBox="1">
            <a:spLocks noChangeArrowheads="1"/>
          </p:cNvSpPr>
          <p:nvPr/>
        </p:nvSpPr>
        <p:spPr bwMode="auto">
          <a:xfrm>
            <a:off x="3016611" y="2594744"/>
            <a:ext cx="293350" cy="215444"/>
          </a:xfrm>
          <a:prstGeom prst="rect">
            <a:avLst/>
          </a:prstGeom>
          <a:noFill/>
          <a:ln w="9525">
            <a:noFill/>
            <a:miter lim="800000"/>
            <a:headEnd/>
            <a:tailEnd/>
          </a:ln>
        </p:spPr>
        <p:txBody>
          <a:bodyPr wrap="none" lIns="0" tIns="0" rIns="0" bIns="0">
            <a:spAutoFit/>
          </a:bodyPr>
          <a:lstStyle/>
          <a:p>
            <a:r>
              <a:rPr lang="en-US" sz="1400" dirty="0" smtClean="0">
                <a:latin typeface="MetaMediumLF-Roman" pitchFamily="34" charset="0"/>
              </a:rPr>
              <a:t>IP A</a:t>
            </a:r>
            <a:endParaRPr lang="en-US" sz="1400" dirty="0">
              <a:latin typeface="MetaMediumLF-Roman" pitchFamily="34" charset="0"/>
            </a:endParaRPr>
          </a:p>
        </p:txBody>
      </p:sp>
      <p:sp>
        <p:nvSpPr>
          <p:cNvPr id="61" name="TextBox 60"/>
          <p:cNvSpPr txBox="1">
            <a:spLocks noChangeArrowheads="1"/>
          </p:cNvSpPr>
          <p:nvPr/>
        </p:nvSpPr>
        <p:spPr bwMode="auto">
          <a:xfrm>
            <a:off x="5836148" y="2594744"/>
            <a:ext cx="296556" cy="215444"/>
          </a:xfrm>
          <a:prstGeom prst="rect">
            <a:avLst/>
          </a:prstGeom>
          <a:noFill/>
          <a:ln w="9525">
            <a:noFill/>
            <a:miter lim="800000"/>
            <a:headEnd/>
            <a:tailEnd/>
          </a:ln>
        </p:spPr>
        <p:txBody>
          <a:bodyPr wrap="none" lIns="0" tIns="0" rIns="0" bIns="0">
            <a:spAutoFit/>
          </a:bodyPr>
          <a:lstStyle/>
          <a:p>
            <a:pPr algn="r"/>
            <a:r>
              <a:rPr lang="en-US" sz="1400" dirty="0" smtClean="0">
                <a:latin typeface="MetaMediumLF-Roman" pitchFamily="34" charset="0"/>
              </a:rPr>
              <a:t>IP B</a:t>
            </a:r>
            <a:endParaRPr lang="en-US" sz="1400" dirty="0">
              <a:latin typeface="MetaMediumLF-Roman" pitchFamily="34" charset="0"/>
            </a:endParaRPr>
          </a:p>
        </p:txBody>
      </p:sp>
      <p:sp>
        <p:nvSpPr>
          <p:cNvPr id="62" name="TextBox 61"/>
          <p:cNvSpPr txBox="1">
            <a:spLocks noChangeArrowheads="1"/>
          </p:cNvSpPr>
          <p:nvPr/>
        </p:nvSpPr>
        <p:spPr bwMode="auto">
          <a:xfrm>
            <a:off x="2494217" y="2294605"/>
            <a:ext cx="297197" cy="215444"/>
          </a:xfrm>
          <a:prstGeom prst="rect">
            <a:avLst/>
          </a:prstGeom>
          <a:noFill/>
          <a:ln w="9525">
            <a:noFill/>
            <a:miter lim="800000"/>
            <a:headEnd/>
            <a:tailEnd/>
          </a:ln>
        </p:spPr>
        <p:txBody>
          <a:bodyPr wrap="none" lIns="0" tIns="0" rIns="0" bIns="0">
            <a:spAutoFit/>
          </a:bodyPr>
          <a:lstStyle/>
          <a:p>
            <a:pPr algn="ctr"/>
            <a:r>
              <a:rPr lang="en-US" sz="1400" dirty="0" smtClean="0">
                <a:latin typeface="MetaMediumLF-Roman" pitchFamily="34" charset="0"/>
              </a:rPr>
              <a:t>OTV</a:t>
            </a:r>
            <a:endParaRPr lang="en-US" sz="1400" dirty="0">
              <a:latin typeface="MetaMediumLF-Roman" pitchFamily="34" charset="0"/>
            </a:endParaRPr>
          </a:p>
        </p:txBody>
      </p:sp>
      <p:sp>
        <p:nvSpPr>
          <p:cNvPr id="63" name="TextBox 62"/>
          <p:cNvSpPr txBox="1">
            <a:spLocks noChangeArrowheads="1"/>
          </p:cNvSpPr>
          <p:nvPr/>
        </p:nvSpPr>
        <p:spPr bwMode="auto">
          <a:xfrm>
            <a:off x="6357817" y="2294605"/>
            <a:ext cx="297197" cy="215444"/>
          </a:xfrm>
          <a:prstGeom prst="rect">
            <a:avLst/>
          </a:prstGeom>
          <a:noFill/>
          <a:ln w="9525">
            <a:noFill/>
            <a:miter lim="800000"/>
            <a:headEnd/>
            <a:tailEnd/>
          </a:ln>
        </p:spPr>
        <p:txBody>
          <a:bodyPr wrap="none" lIns="0" tIns="0" rIns="0" bIns="0">
            <a:spAutoFit/>
          </a:bodyPr>
          <a:lstStyle/>
          <a:p>
            <a:pPr algn="ctr"/>
            <a:r>
              <a:rPr lang="en-US" sz="1400" dirty="0" smtClean="0">
                <a:latin typeface="MetaMediumLF-Roman" pitchFamily="34" charset="0"/>
              </a:rPr>
              <a:t>OTV</a:t>
            </a:r>
            <a:endParaRPr lang="en-US" sz="1400" dirty="0">
              <a:latin typeface="MetaMediumLF-Roman" pitchFamily="34" charset="0"/>
            </a:endParaRPr>
          </a:p>
        </p:txBody>
      </p:sp>
      <p:grpSp>
        <p:nvGrpSpPr>
          <p:cNvPr id="11" name="Group 63"/>
          <p:cNvGrpSpPr/>
          <p:nvPr/>
        </p:nvGrpSpPr>
        <p:grpSpPr>
          <a:xfrm>
            <a:off x="3333449" y="1182327"/>
            <a:ext cx="2477101" cy="403826"/>
            <a:chOff x="3333449" y="951899"/>
            <a:chExt cx="2477101" cy="403826"/>
          </a:xfrm>
        </p:grpSpPr>
        <p:sp>
          <p:nvSpPr>
            <p:cNvPr id="65" name="Rectangle 64"/>
            <p:cNvSpPr/>
            <p:nvPr/>
          </p:nvSpPr>
          <p:spPr>
            <a:xfrm>
              <a:off x="3333449" y="951899"/>
              <a:ext cx="2477101" cy="40382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MetaMediumLF-Roman" pitchFamily="34" charset="0"/>
                </a:rPr>
                <a:t>IP A </a:t>
              </a:r>
              <a:r>
                <a:rPr lang="en-US" sz="1400" dirty="0" smtClean="0">
                  <a:solidFill>
                    <a:schemeClr val="tx1"/>
                  </a:solidFill>
                  <a:latin typeface="Wingdings"/>
                </a:rPr>
                <a:t>à</a:t>
              </a:r>
              <a:r>
                <a:rPr lang="en-US" sz="1400" dirty="0" smtClean="0">
                  <a:solidFill>
                    <a:schemeClr val="tx1"/>
                  </a:solidFill>
                  <a:latin typeface="MetaMediumLF-Roman" pitchFamily="34" charset="0"/>
                </a:rPr>
                <a:t> IPB</a:t>
              </a:r>
              <a:endParaRPr lang="en-US" sz="1400" dirty="0">
                <a:solidFill>
                  <a:schemeClr val="tx1"/>
                </a:solidFill>
              </a:endParaRPr>
            </a:p>
          </p:txBody>
        </p:sp>
        <p:sp>
          <p:nvSpPr>
            <p:cNvPr id="66" name="TextBox 28"/>
            <p:cNvSpPr txBox="1">
              <a:spLocks noChangeArrowheads="1"/>
            </p:cNvSpPr>
            <p:nvPr/>
          </p:nvSpPr>
          <p:spPr bwMode="auto">
            <a:xfrm>
              <a:off x="3419860" y="1046090"/>
              <a:ext cx="65" cy="215444"/>
            </a:xfrm>
            <a:prstGeom prst="rect">
              <a:avLst/>
            </a:prstGeom>
            <a:noFill/>
            <a:ln w="9525">
              <a:noFill/>
              <a:miter lim="800000"/>
              <a:headEnd/>
              <a:tailEnd/>
            </a:ln>
          </p:spPr>
          <p:txBody>
            <a:bodyPr wrap="none" lIns="0" tIns="0" rIns="0" bIns="0">
              <a:spAutoFit/>
            </a:bodyPr>
            <a:lstStyle/>
            <a:p>
              <a:endParaRPr lang="en-US" sz="1400" dirty="0">
                <a:latin typeface="MetaMediumLF-Roman" pitchFamily="34" charset="0"/>
              </a:endParaRPr>
            </a:p>
          </p:txBody>
        </p:sp>
        <p:sp>
          <p:nvSpPr>
            <p:cNvPr id="67" name="Rectangle 66"/>
            <p:cNvSpPr/>
            <p:nvPr/>
          </p:nvSpPr>
          <p:spPr>
            <a:xfrm>
              <a:off x="4283966" y="1009049"/>
              <a:ext cx="1382567" cy="287915"/>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MetaMediumLF-Roman" pitchFamily="34" charset="0"/>
                </a:rPr>
                <a:t>MAC1 </a:t>
              </a:r>
              <a:r>
                <a:rPr lang="en-US" sz="1400" dirty="0" smtClean="0">
                  <a:solidFill>
                    <a:schemeClr val="bg1"/>
                  </a:solidFill>
                  <a:latin typeface="Wingdings"/>
                </a:rPr>
                <a:t>à</a:t>
              </a:r>
              <a:r>
                <a:rPr lang="en-US" sz="1400" dirty="0" smtClean="0">
                  <a:solidFill>
                    <a:schemeClr val="bg1"/>
                  </a:solidFill>
                  <a:latin typeface="MetaMediumLF-Roman" pitchFamily="34" charset="0"/>
                </a:rPr>
                <a:t> MAC2</a:t>
              </a:r>
              <a:endParaRPr lang="en-US" sz="1400" dirty="0">
                <a:solidFill>
                  <a:schemeClr val="bg1"/>
                </a:solidFill>
              </a:endParaRPr>
            </a:p>
          </p:txBody>
        </p:sp>
      </p:grpSp>
      <p:cxnSp>
        <p:nvCxnSpPr>
          <p:cNvPr id="68" name="Straight Arrow Connector 67"/>
          <p:cNvCxnSpPr>
            <a:endCxn id="69" idx="1"/>
          </p:cNvCxnSpPr>
          <p:nvPr/>
        </p:nvCxnSpPr>
        <p:spPr>
          <a:xfrm>
            <a:off x="5810550" y="1384240"/>
            <a:ext cx="1238551" cy="1"/>
          </a:xfrm>
          <a:prstGeom prst="straightConnector1">
            <a:avLst/>
          </a:prstGeom>
          <a:ln w="19050">
            <a:solidFill>
              <a:schemeClr val="bg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049101" y="1240283"/>
            <a:ext cx="1382567" cy="287915"/>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MetaMediumLF-Roman" pitchFamily="34" charset="0"/>
              </a:rPr>
              <a:t>MAC1 </a:t>
            </a:r>
            <a:r>
              <a:rPr lang="en-US" sz="1400" dirty="0" smtClean="0">
                <a:solidFill>
                  <a:schemeClr val="bg1"/>
                </a:solidFill>
                <a:latin typeface="Wingdings"/>
              </a:rPr>
              <a:t>à</a:t>
            </a:r>
            <a:r>
              <a:rPr lang="en-US" sz="1400" dirty="0" smtClean="0">
                <a:solidFill>
                  <a:schemeClr val="bg1"/>
                </a:solidFill>
                <a:latin typeface="MetaMediumLF-Roman" pitchFamily="34" charset="0"/>
              </a:rPr>
              <a:t> MAC2</a:t>
            </a:r>
            <a:endParaRPr lang="en-US" sz="1400" dirty="0">
              <a:solidFill>
                <a:schemeClr val="bg1"/>
              </a:solidFill>
            </a:endParaRPr>
          </a:p>
        </p:txBody>
      </p:sp>
      <p:cxnSp>
        <p:nvCxnSpPr>
          <p:cNvPr id="70" name="Straight Arrow Connector 69"/>
          <p:cNvCxnSpPr/>
          <p:nvPr/>
        </p:nvCxnSpPr>
        <p:spPr>
          <a:xfrm flipV="1">
            <a:off x="2094898" y="1384240"/>
            <a:ext cx="1238551" cy="2"/>
          </a:xfrm>
          <a:prstGeom prst="straightConnector1">
            <a:avLst/>
          </a:prstGeom>
          <a:ln w="19050">
            <a:solidFill>
              <a:schemeClr val="bg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12331" y="1240283"/>
            <a:ext cx="1382567" cy="287915"/>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MetaMediumLF-Roman" pitchFamily="34" charset="0"/>
              </a:rPr>
              <a:t>MAC1 </a:t>
            </a:r>
            <a:r>
              <a:rPr lang="en-US" sz="1400" dirty="0" smtClean="0">
                <a:solidFill>
                  <a:schemeClr val="bg1"/>
                </a:solidFill>
                <a:latin typeface="Wingdings"/>
              </a:rPr>
              <a:t>à</a:t>
            </a:r>
            <a:r>
              <a:rPr lang="en-US" sz="1400" dirty="0" smtClean="0">
                <a:solidFill>
                  <a:schemeClr val="bg1"/>
                </a:solidFill>
                <a:latin typeface="MetaMediumLF-Roman" pitchFamily="34" charset="0"/>
              </a:rPr>
              <a:t> MAC2</a:t>
            </a:r>
            <a:endParaRPr lang="en-US" sz="1400" dirty="0">
              <a:solidFill>
                <a:schemeClr val="bg1"/>
              </a:solidFill>
            </a:endParaRPr>
          </a:p>
        </p:txBody>
      </p:sp>
      <p:pic>
        <p:nvPicPr>
          <p:cNvPr id="72" name="Picture 71" descr="gear2.jpg"/>
          <p:cNvPicPr>
            <a:picLocks noChangeAspect="1"/>
          </p:cNvPicPr>
          <p:nvPr/>
        </p:nvPicPr>
        <p:blipFill>
          <a:blip r:embed="rId8" cstate="print"/>
          <a:stretch>
            <a:fillRect/>
          </a:stretch>
        </p:blipFill>
        <p:spPr>
          <a:xfrm>
            <a:off x="2454942" y="1412635"/>
            <a:ext cx="518463" cy="518463"/>
          </a:xfrm>
          <a:prstGeom prst="rect">
            <a:avLst/>
          </a:prstGeom>
        </p:spPr>
      </p:pic>
      <p:sp>
        <p:nvSpPr>
          <p:cNvPr id="73" name="TextBox 72"/>
          <p:cNvSpPr txBox="1">
            <a:spLocks noChangeArrowheads="1"/>
          </p:cNvSpPr>
          <p:nvPr/>
        </p:nvSpPr>
        <p:spPr bwMode="auto">
          <a:xfrm>
            <a:off x="2484688" y="1931098"/>
            <a:ext cx="458972" cy="215444"/>
          </a:xfrm>
          <a:prstGeom prst="rect">
            <a:avLst/>
          </a:prstGeom>
          <a:noFill/>
          <a:ln w="9525">
            <a:noFill/>
            <a:miter lim="800000"/>
            <a:headEnd/>
            <a:tailEnd/>
          </a:ln>
        </p:spPr>
        <p:txBody>
          <a:bodyPr wrap="none" lIns="0" tIns="0" rIns="0" bIns="0">
            <a:spAutoFit/>
          </a:bodyPr>
          <a:lstStyle/>
          <a:p>
            <a:pPr algn="ctr"/>
            <a:r>
              <a:rPr lang="en-US" sz="1400" dirty="0" smtClean="0">
                <a:latin typeface="MetaMediumLF-Roman" pitchFamily="34" charset="0"/>
              </a:rPr>
              <a:t>Encap</a:t>
            </a:r>
            <a:endParaRPr lang="en-US" sz="1400" dirty="0">
              <a:latin typeface="MetaMediumLF-Roman" pitchFamily="34" charset="0"/>
            </a:endParaRPr>
          </a:p>
        </p:txBody>
      </p:sp>
      <p:pic>
        <p:nvPicPr>
          <p:cNvPr id="74" name="Picture 73" descr="gear2.jpg"/>
          <p:cNvPicPr>
            <a:picLocks noChangeAspect="1"/>
          </p:cNvPicPr>
          <p:nvPr/>
        </p:nvPicPr>
        <p:blipFill>
          <a:blip r:embed="rId8" cstate="print"/>
          <a:stretch>
            <a:fillRect/>
          </a:stretch>
        </p:blipFill>
        <p:spPr>
          <a:xfrm>
            <a:off x="6155856" y="1412635"/>
            <a:ext cx="518463" cy="518463"/>
          </a:xfrm>
          <a:prstGeom prst="rect">
            <a:avLst/>
          </a:prstGeom>
        </p:spPr>
      </p:pic>
      <p:sp>
        <p:nvSpPr>
          <p:cNvPr id="75" name="TextBox 74"/>
          <p:cNvSpPr txBox="1">
            <a:spLocks noChangeArrowheads="1"/>
          </p:cNvSpPr>
          <p:nvPr/>
        </p:nvSpPr>
        <p:spPr bwMode="auto">
          <a:xfrm>
            <a:off x="6178036" y="1931098"/>
            <a:ext cx="474104" cy="215444"/>
          </a:xfrm>
          <a:prstGeom prst="rect">
            <a:avLst/>
          </a:prstGeom>
          <a:noFill/>
          <a:ln w="9525">
            <a:noFill/>
            <a:miter lim="800000"/>
            <a:headEnd/>
            <a:tailEnd/>
          </a:ln>
        </p:spPr>
        <p:txBody>
          <a:bodyPr wrap="none" lIns="0" tIns="0" rIns="0" bIns="0">
            <a:spAutoFit/>
          </a:bodyPr>
          <a:lstStyle/>
          <a:p>
            <a:pPr algn="ctr"/>
            <a:r>
              <a:rPr lang="en-US" sz="1400" dirty="0" smtClean="0">
                <a:latin typeface="MetaMediumLF-Roman" pitchFamily="34" charset="0"/>
              </a:rPr>
              <a:t>Decap</a:t>
            </a:r>
            <a:endParaRPr lang="en-US" sz="1400" dirty="0">
              <a:latin typeface="MetaMediumLF-Roman" pitchFamily="34" charset="0"/>
            </a:endParaRPr>
          </a:p>
        </p:txBody>
      </p:sp>
      <p:sp>
        <p:nvSpPr>
          <p:cNvPr id="76" name="Trapezoid 75"/>
          <p:cNvSpPr/>
          <p:nvPr/>
        </p:nvSpPr>
        <p:spPr>
          <a:xfrm rot="5400000">
            <a:off x="1576435" y="2852811"/>
            <a:ext cx="1094534" cy="403249"/>
          </a:xfrm>
          <a:prstGeom prst="trapezoid">
            <a:avLst>
              <a:gd name="adj" fmla="val 85645"/>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7" name="Table 76"/>
          <p:cNvGraphicFramePr>
            <a:graphicFrameLocks noGrp="1"/>
          </p:cNvGraphicFramePr>
          <p:nvPr/>
        </p:nvGraphicFramePr>
        <p:xfrm>
          <a:off x="712331" y="2507168"/>
          <a:ext cx="1209652" cy="1645920"/>
        </p:xfrm>
        <a:graphic>
          <a:graphicData uri="http://schemas.openxmlformats.org/drawingml/2006/table">
            <a:tbl>
              <a:tblPr firstRow="1" bandRow="1">
                <a:effectLst>
                  <a:outerShdw blurRad="63500" sx="102000" sy="102000" algn="ctr" rotWithShape="0">
                    <a:prstClr val="black">
                      <a:alpha val="40000"/>
                    </a:prstClr>
                  </a:outerShdw>
                </a:effectLst>
                <a:tableStyleId>{6E25E649-3F16-4E02-A733-19D2CDBF48F0}</a:tableStyleId>
              </a:tblPr>
              <a:tblGrid>
                <a:gridCol w="604826"/>
                <a:gridCol w="604826"/>
              </a:tblGrid>
              <a:tr h="187193">
                <a:tc>
                  <a:txBody>
                    <a:bodyPr/>
                    <a:lstStyle/>
                    <a:p>
                      <a:r>
                        <a:rPr lang="en-US" sz="1200" b="0" dirty="0" smtClean="0">
                          <a:latin typeface="MetaMediumLF-Roman" pitchFamily="34" charset="0"/>
                        </a:rPr>
                        <a:t>MAC</a:t>
                      </a:r>
                      <a:endParaRPr lang="en-US" sz="1200" b="0" dirty="0">
                        <a:latin typeface="MetaMediumLF-Roman"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sz="1200" b="0" dirty="0" smtClean="0">
                          <a:latin typeface="MetaMediumLF-Roman" pitchFamily="34" charset="0"/>
                        </a:rPr>
                        <a:t>IF</a:t>
                      </a:r>
                      <a:endParaRPr lang="en-US" sz="1200" b="0" dirty="0">
                        <a:latin typeface="MetaMediumLF-Roman"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tcPr>
                </a:tc>
              </a:tr>
              <a:tr h="187193">
                <a:tc>
                  <a:txBody>
                    <a:bodyPr/>
                    <a:lstStyle/>
                    <a:p>
                      <a:r>
                        <a:rPr lang="en-US" sz="1200" dirty="0" smtClean="0"/>
                        <a:t>MAC1</a:t>
                      </a:r>
                      <a:endParaRPr lang="en-US" sz="1200"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200" dirty="0" smtClean="0"/>
                        <a:t>Eth1</a:t>
                      </a:r>
                      <a:endParaRPr lang="en-US" sz="1200" dirty="0"/>
                    </a:p>
                  </a:txBody>
                  <a:tcPr anchor="ctr">
                    <a:lnL>
                      <a:noFill/>
                    </a:lnL>
                    <a:lnR>
                      <a:noFill/>
                    </a:lnR>
                    <a:lnT w="25400" cmpd="sng">
                      <a:noFill/>
                    </a:lnT>
                    <a:lnB>
                      <a:noFill/>
                    </a:lnB>
                    <a:lnTlToBr w="12700" cmpd="sng">
                      <a:noFill/>
                      <a:prstDash val="solid"/>
                    </a:lnTlToBr>
                    <a:lnBlToTr w="12700" cmpd="sng">
                      <a:noFill/>
                      <a:prstDash val="solid"/>
                    </a:lnBlToTr>
                  </a:tcPr>
                </a:tc>
              </a:tr>
              <a:tr h="187193">
                <a:tc>
                  <a:txBody>
                    <a:bodyPr/>
                    <a:lstStyle/>
                    <a:p>
                      <a:r>
                        <a:rPr lang="en-US" sz="1200" dirty="0" smtClean="0"/>
                        <a:t>MAC2</a:t>
                      </a:r>
                      <a:endParaRPr lang="en-US" sz="1200"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IP B</a:t>
                      </a:r>
                      <a:endParaRPr lang="en-US" sz="1200" dirty="0"/>
                    </a:p>
                  </a:txBody>
                  <a:tcPr anchor="ctr">
                    <a:lnL>
                      <a:noFill/>
                    </a:lnL>
                    <a:lnR>
                      <a:noFill/>
                    </a:lnR>
                    <a:lnT>
                      <a:noFill/>
                    </a:lnT>
                    <a:lnB>
                      <a:noFill/>
                    </a:lnB>
                    <a:lnTlToBr w="12700" cmpd="sng">
                      <a:noFill/>
                      <a:prstDash val="solid"/>
                    </a:lnTlToBr>
                    <a:lnBlToTr w="12700" cmpd="sng">
                      <a:noFill/>
                      <a:prstDash val="solid"/>
                    </a:lnBlToTr>
                  </a:tcPr>
                </a:tc>
              </a:tr>
              <a:tr h="187193">
                <a:tc>
                  <a:txBody>
                    <a:bodyPr/>
                    <a:lstStyle/>
                    <a:p>
                      <a:r>
                        <a:rPr lang="en-US" sz="1200" dirty="0" smtClean="0"/>
                        <a:t>MAC3</a:t>
                      </a:r>
                      <a:endParaRPr lang="en-US" sz="1200" dirty="0"/>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r>
                        <a:rPr lang="en-US" sz="1200" dirty="0" smtClean="0"/>
                        <a:t>IP B</a:t>
                      </a:r>
                      <a:endParaRPr lang="en-US" sz="1200" dirty="0"/>
                    </a:p>
                  </a:txBody>
                  <a:tcPr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bwMode="gray">
          <a:xfrm>
            <a:off x="323528" y="260648"/>
            <a:ext cx="8410575" cy="920750"/>
          </a:xfrm>
        </p:spPr>
        <p:txBody>
          <a:bodyPr/>
          <a:lstStyle/>
          <a:p>
            <a:r>
              <a:rPr lang="ru-RU" dirty="0" smtClean="0"/>
              <a:t>Доступность</a:t>
            </a:r>
            <a:r>
              <a:rPr lang="en-US" dirty="0" smtClean="0"/>
              <a:t>: VPLEX Witness + Cross-Cluster Connect</a:t>
            </a:r>
          </a:p>
        </p:txBody>
      </p:sp>
      <p:sp>
        <p:nvSpPr>
          <p:cNvPr id="106" name="Content Placeholder 105"/>
          <p:cNvSpPr>
            <a:spLocks noGrp="1"/>
          </p:cNvSpPr>
          <p:nvPr>
            <p:ph sz="half" idx="2"/>
          </p:nvPr>
        </p:nvSpPr>
        <p:spPr bwMode="gray">
          <a:xfrm>
            <a:off x="4560093" y="1673657"/>
            <a:ext cx="4205288" cy="4608513"/>
          </a:xfrm>
        </p:spPr>
        <p:txBody>
          <a:bodyPr/>
          <a:lstStyle/>
          <a:p>
            <a:r>
              <a:rPr lang="ru-RU" dirty="0" smtClean="0"/>
              <a:t>Подходит для коротких расстояний (</a:t>
            </a:r>
            <a:r>
              <a:rPr lang="en-US" dirty="0" smtClean="0"/>
              <a:t>&lt;1</a:t>
            </a:r>
            <a:r>
              <a:rPr lang="ru-RU" dirty="0" smtClean="0"/>
              <a:t>мс)</a:t>
            </a:r>
            <a:endParaRPr lang="en-US" dirty="0" smtClean="0"/>
          </a:p>
          <a:p>
            <a:r>
              <a:rPr lang="en-US" dirty="0" smtClean="0"/>
              <a:t>Host </a:t>
            </a:r>
            <a:r>
              <a:rPr lang="en-US" dirty="0" err="1" smtClean="0"/>
              <a:t>Multipathing</a:t>
            </a:r>
            <a:r>
              <a:rPr lang="ru-RU" dirty="0" smtClean="0"/>
              <a:t> на оба ЦОДа</a:t>
            </a:r>
            <a:endParaRPr lang="en-US" dirty="0" smtClean="0"/>
          </a:p>
          <a:p>
            <a:r>
              <a:rPr lang="ru-RU" dirty="0" smtClean="0"/>
              <a:t>Меньше сценариев </a:t>
            </a:r>
            <a:r>
              <a:rPr lang="en-US" dirty="0" smtClean="0"/>
              <a:t>failover </a:t>
            </a:r>
            <a:r>
              <a:rPr lang="ru-RU" dirty="0" smtClean="0"/>
              <a:t>для серверов</a:t>
            </a:r>
            <a:endParaRPr lang="en-US" dirty="0"/>
          </a:p>
        </p:txBody>
      </p:sp>
      <p:sp>
        <p:nvSpPr>
          <p:cNvPr id="45" name="Rounded Rectangle 44"/>
          <p:cNvSpPr/>
          <p:nvPr/>
        </p:nvSpPr>
        <p:spPr bwMode="gray">
          <a:xfrm>
            <a:off x="2036924" y="3343174"/>
            <a:ext cx="654467" cy="958024"/>
          </a:xfrm>
          <a:prstGeom prst="roundRect">
            <a:avLst>
              <a:gd name="adj" fmla="val 1016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wrap="square" lIns="0" tIns="0" rIns="0" bIns="0" rtlCol="0" anchor="ctr" anchorCtr="0">
            <a:noAutofit/>
          </a:bodyPr>
          <a:lstStyle/>
          <a:p>
            <a:pPr marR="0" indent="0" algn="ctr" fontAlgn="base">
              <a:lnSpc>
                <a:spcPct val="90000"/>
              </a:lnSpc>
              <a:spcBef>
                <a:spcPct val="35000"/>
              </a:spcBef>
              <a:spcAft>
                <a:spcPct val="0"/>
              </a:spcAft>
              <a:buClr>
                <a:srgbClr val="A1C9E6"/>
              </a:buClr>
              <a:buSzPct val="75000"/>
              <a:buFont typeface="Wingdings" pitchFamily="2" charset="2"/>
              <a:buChar char="n"/>
              <a:tabLst/>
            </a:pPr>
            <a:endParaRPr lang="en-US" sz="1200" dirty="0" smtClean="0">
              <a:latin typeface="MetaMediumLF-Roman" pitchFamily="34" charset="0"/>
            </a:endParaRPr>
          </a:p>
        </p:txBody>
      </p:sp>
      <p:pic>
        <p:nvPicPr>
          <p:cNvPr id="46" name="Picture 120" descr="VMAX 1bay.png"/>
          <p:cNvPicPr>
            <a:picLocks noChangeAspect="1"/>
          </p:cNvPicPr>
          <p:nvPr/>
        </p:nvPicPr>
        <p:blipFill>
          <a:blip r:embed="rId3" cstate="screen"/>
          <a:srcRect/>
          <a:stretch>
            <a:fillRect/>
          </a:stretch>
        </p:blipFill>
        <p:spPr bwMode="gray">
          <a:xfrm>
            <a:off x="811607" y="4112988"/>
            <a:ext cx="668337" cy="1671637"/>
          </a:xfrm>
          <a:prstGeom prst="rect">
            <a:avLst/>
          </a:prstGeom>
          <a:noFill/>
          <a:ln w="9525">
            <a:noFill/>
            <a:miter lim="800000"/>
            <a:headEnd/>
            <a:tailEnd/>
          </a:ln>
        </p:spPr>
      </p:pic>
      <p:pic>
        <p:nvPicPr>
          <p:cNvPr id="48" name="Picture 121" descr="VMAX 1bay.png"/>
          <p:cNvPicPr>
            <a:picLocks noChangeAspect="1"/>
          </p:cNvPicPr>
          <p:nvPr/>
        </p:nvPicPr>
        <p:blipFill>
          <a:blip r:embed="rId3" cstate="screen"/>
          <a:srcRect/>
          <a:stretch>
            <a:fillRect/>
          </a:stretch>
        </p:blipFill>
        <p:spPr bwMode="gray">
          <a:xfrm>
            <a:off x="3225400" y="4112988"/>
            <a:ext cx="668337" cy="1671637"/>
          </a:xfrm>
          <a:prstGeom prst="rect">
            <a:avLst/>
          </a:prstGeom>
          <a:noFill/>
          <a:ln w="9525">
            <a:noFill/>
            <a:miter lim="800000"/>
            <a:headEnd/>
            <a:tailEnd/>
          </a:ln>
        </p:spPr>
      </p:pic>
      <p:sp>
        <p:nvSpPr>
          <p:cNvPr id="63" name="Rectangle 36"/>
          <p:cNvSpPr>
            <a:spLocks noChangeArrowheads="1"/>
          </p:cNvSpPr>
          <p:nvPr/>
        </p:nvSpPr>
        <p:spPr bwMode="gray">
          <a:xfrm>
            <a:off x="832644" y="1744123"/>
            <a:ext cx="626262" cy="276999"/>
          </a:xfrm>
          <a:prstGeom prst="rect">
            <a:avLst/>
          </a:prstGeom>
          <a:noFill/>
          <a:ln w="9525">
            <a:noFill/>
            <a:miter lim="800000"/>
            <a:headEnd/>
            <a:tailEnd/>
          </a:ln>
        </p:spPr>
        <p:txBody>
          <a:bodyPr wrap="none" lIns="0" tIns="0" rIns="0" bIns="0" anchor="ctr">
            <a:spAutoFit/>
          </a:bodyPr>
          <a:lstStyle/>
          <a:p>
            <a:pPr marL="228600" indent="-228600" algn="ctr">
              <a:spcBef>
                <a:spcPct val="20000"/>
              </a:spcBef>
              <a:buClr>
                <a:srgbClr val="2C95DD"/>
              </a:buClr>
            </a:pPr>
            <a:r>
              <a:rPr lang="ru-RU" dirty="0" smtClean="0">
                <a:latin typeface="MetaMediumLF-Roman" pitchFamily="34" charset="0"/>
              </a:rPr>
              <a:t>ЦОД</a:t>
            </a:r>
            <a:r>
              <a:rPr lang="en-US" dirty="0" smtClean="0">
                <a:latin typeface="MetaMediumLF-Roman" pitchFamily="34" charset="0"/>
              </a:rPr>
              <a:t>1</a:t>
            </a:r>
            <a:endParaRPr lang="en-US" dirty="0">
              <a:latin typeface="MetaMediumLF-Roman" pitchFamily="34" charset="0"/>
            </a:endParaRPr>
          </a:p>
        </p:txBody>
      </p:sp>
      <p:sp>
        <p:nvSpPr>
          <p:cNvPr id="66" name="Rectangle 36"/>
          <p:cNvSpPr>
            <a:spLocks noChangeArrowheads="1"/>
          </p:cNvSpPr>
          <p:nvPr/>
        </p:nvSpPr>
        <p:spPr bwMode="gray">
          <a:xfrm>
            <a:off x="3246438" y="1744123"/>
            <a:ext cx="626262" cy="276999"/>
          </a:xfrm>
          <a:prstGeom prst="rect">
            <a:avLst/>
          </a:prstGeom>
          <a:noFill/>
          <a:ln w="9525">
            <a:noFill/>
            <a:miter lim="800000"/>
            <a:headEnd/>
            <a:tailEnd/>
          </a:ln>
        </p:spPr>
        <p:txBody>
          <a:bodyPr wrap="none" lIns="0" tIns="0" rIns="0" bIns="0" anchor="ctr">
            <a:spAutoFit/>
          </a:bodyPr>
          <a:lstStyle/>
          <a:p>
            <a:pPr marL="228600" indent="-228600" algn="ctr">
              <a:spcBef>
                <a:spcPct val="20000"/>
              </a:spcBef>
              <a:buClr>
                <a:srgbClr val="2C95DD"/>
              </a:buClr>
            </a:pPr>
            <a:r>
              <a:rPr lang="ru-RU" dirty="0" smtClean="0">
                <a:latin typeface="MetaMediumLF-Roman" pitchFamily="34" charset="0"/>
              </a:rPr>
              <a:t>ЦОД</a:t>
            </a:r>
            <a:r>
              <a:rPr lang="en-US" dirty="0" smtClean="0">
                <a:latin typeface="MetaMediumLF-Roman" pitchFamily="34" charset="0"/>
              </a:rPr>
              <a:t>2</a:t>
            </a:r>
            <a:endParaRPr lang="en-US" dirty="0">
              <a:latin typeface="MetaMediumLF-Roman" pitchFamily="34" charset="0"/>
            </a:endParaRPr>
          </a:p>
        </p:txBody>
      </p:sp>
      <p:pic>
        <p:nvPicPr>
          <p:cNvPr id="69" name="Picture 105" descr="server.png"/>
          <p:cNvPicPr>
            <a:picLocks noChangeAspect="1"/>
          </p:cNvPicPr>
          <p:nvPr/>
        </p:nvPicPr>
        <p:blipFill>
          <a:blip r:embed="rId4" cstate="screen"/>
          <a:srcRect/>
          <a:stretch>
            <a:fillRect/>
          </a:stretch>
        </p:blipFill>
        <p:spPr bwMode="gray">
          <a:xfrm>
            <a:off x="799700" y="2269973"/>
            <a:ext cx="692150" cy="174625"/>
          </a:xfrm>
          <a:prstGeom prst="rect">
            <a:avLst/>
          </a:prstGeom>
          <a:noFill/>
          <a:ln w="9525">
            <a:noFill/>
            <a:miter lim="800000"/>
            <a:headEnd/>
            <a:tailEnd/>
          </a:ln>
        </p:spPr>
      </p:pic>
      <p:cxnSp>
        <p:nvCxnSpPr>
          <p:cNvPr id="72" name="Straight Arrow Connector 71"/>
          <p:cNvCxnSpPr>
            <a:stCxn id="46" idx="0"/>
            <a:endCxn id="86" idx="2"/>
          </p:cNvCxnSpPr>
          <p:nvPr/>
        </p:nvCxnSpPr>
        <p:spPr bwMode="gray">
          <a:xfrm rot="16200000" flipV="1">
            <a:off x="426675" y="3393886"/>
            <a:ext cx="1438203" cy="1"/>
          </a:xfrm>
          <a:prstGeom prst="straightConnector1">
            <a:avLst/>
          </a:prstGeom>
          <a:ln w="28575">
            <a:solidFill>
              <a:schemeClr val="accent1"/>
            </a:solidFill>
            <a:headEnd type="arrow" w="med" len="med"/>
            <a:tailEnd type="arrow" w="med" len="med"/>
          </a:ln>
          <a:effectLst/>
        </p:spPr>
        <p:style>
          <a:lnRef idx="1">
            <a:schemeClr val="accent1"/>
          </a:lnRef>
          <a:fillRef idx="0">
            <a:schemeClr val="accent1"/>
          </a:fillRef>
          <a:effectRef idx="0">
            <a:schemeClr val="accent1"/>
          </a:effectRef>
          <a:fontRef idx="minor">
            <a:schemeClr val="tx1"/>
          </a:fontRef>
        </p:style>
      </p:cxnSp>
      <p:sp>
        <p:nvSpPr>
          <p:cNvPr id="83" name="TextBox 218"/>
          <p:cNvSpPr txBox="1">
            <a:spLocks noChangeArrowheads="1"/>
          </p:cNvSpPr>
          <p:nvPr/>
        </p:nvSpPr>
        <p:spPr bwMode="gray">
          <a:xfrm>
            <a:off x="2346719" y="4246771"/>
            <a:ext cx="34925" cy="184150"/>
          </a:xfrm>
          <a:prstGeom prst="rect">
            <a:avLst/>
          </a:prstGeom>
          <a:noFill/>
          <a:ln w="9525">
            <a:noFill/>
            <a:miter lim="800000"/>
            <a:headEnd/>
            <a:tailEnd/>
          </a:ln>
        </p:spPr>
        <p:txBody>
          <a:bodyPr wrap="none" lIns="0" tIns="0" rIns="0" bIns="0">
            <a:spAutoFit/>
          </a:bodyPr>
          <a:lstStyle/>
          <a:p>
            <a:pPr algn="ctr"/>
            <a:r>
              <a:rPr lang="en-US" sz="1200" dirty="0">
                <a:latin typeface="MetaMediumLF-Roman" pitchFamily="34" charset="0"/>
              </a:rPr>
              <a:t> </a:t>
            </a:r>
          </a:p>
        </p:txBody>
      </p:sp>
      <p:pic>
        <p:nvPicPr>
          <p:cNvPr id="84" name="Picture 111" descr="server.png"/>
          <p:cNvPicPr>
            <a:picLocks noChangeAspect="1"/>
          </p:cNvPicPr>
          <p:nvPr/>
        </p:nvPicPr>
        <p:blipFill>
          <a:blip r:embed="rId4" cstate="screen"/>
          <a:srcRect/>
          <a:stretch>
            <a:fillRect/>
          </a:stretch>
        </p:blipFill>
        <p:spPr bwMode="gray">
          <a:xfrm>
            <a:off x="3213493" y="2269973"/>
            <a:ext cx="692150" cy="174625"/>
          </a:xfrm>
          <a:prstGeom prst="rect">
            <a:avLst/>
          </a:prstGeom>
          <a:noFill/>
          <a:ln w="9525">
            <a:noFill/>
            <a:miter lim="800000"/>
            <a:headEnd/>
            <a:tailEnd/>
          </a:ln>
        </p:spPr>
      </p:pic>
      <p:cxnSp>
        <p:nvCxnSpPr>
          <p:cNvPr id="85" name="Straight Arrow Connector 84"/>
          <p:cNvCxnSpPr>
            <a:endCxn id="87" idx="2"/>
          </p:cNvCxnSpPr>
          <p:nvPr/>
        </p:nvCxnSpPr>
        <p:spPr bwMode="gray">
          <a:xfrm rot="16200000" flipV="1">
            <a:off x="2846917" y="3387437"/>
            <a:ext cx="1438203" cy="12899"/>
          </a:xfrm>
          <a:prstGeom prst="straightConnector1">
            <a:avLst/>
          </a:prstGeom>
          <a:ln w="28575">
            <a:solidFill>
              <a:schemeClr val="accent1"/>
            </a:solidFill>
            <a:headEnd type="arrow" w="med" len="med"/>
            <a:tailEnd type="arrow" w="med" len="med"/>
          </a:ln>
          <a:effectLst/>
        </p:spPr>
        <p:style>
          <a:lnRef idx="1">
            <a:schemeClr val="accent1"/>
          </a:lnRef>
          <a:fillRef idx="0">
            <a:schemeClr val="accent1"/>
          </a:fillRef>
          <a:effectRef idx="0">
            <a:schemeClr val="accent1"/>
          </a:effectRef>
          <a:fontRef idx="minor">
            <a:schemeClr val="tx1"/>
          </a:fontRef>
        </p:style>
      </p:cxnSp>
      <p:pic>
        <p:nvPicPr>
          <p:cNvPr id="86" name="Picture 113" descr="server.png"/>
          <p:cNvPicPr>
            <a:picLocks noChangeAspect="1"/>
          </p:cNvPicPr>
          <p:nvPr/>
        </p:nvPicPr>
        <p:blipFill>
          <a:blip r:embed="rId4" cstate="screen"/>
          <a:srcRect/>
          <a:stretch>
            <a:fillRect/>
          </a:stretch>
        </p:blipFill>
        <p:spPr bwMode="gray">
          <a:xfrm>
            <a:off x="799700" y="2500160"/>
            <a:ext cx="692150" cy="174625"/>
          </a:xfrm>
          <a:prstGeom prst="rect">
            <a:avLst/>
          </a:prstGeom>
          <a:noFill/>
          <a:ln w="9525">
            <a:noFill/>
            <a:miter lim="800000"/>
            <a:headEnd/>
            <a:tailEnd/>
          </a:ln>
        </p:spPr>
      </p:pic>
      <p:pic>
        <p:nvPicPr>
          <p:cNvPr id="87" name="Picture 114" descr="server.png"/>
          <p:cNvPicPr>
            <a:picLocks noChangeAspect="1"/>
          </p:cNvPicPr>
          <p:nvPr/>
        </p:nvPicPr>
        <p:blipFill>
          <a:blip r:embed="rId4" cstate="screen"/>
          <a:srcRect/>
          <a:stretch>
            <a:fillRect/>
          </a:stretch>
        </p:blipFill>
        <p:spPr bwMode="gray">
          <a:xfrm>
            <a:off x="3213493" y="2500160"/>
            <a:ext cx="692150" cy="174625"/>
          </a:xfrm>
          <a:prstGeom prst="rect">
            <a:avLst/>
          </a:prstGeom>
          <a:noFill/>
          <a:ln w="9525">
            <a:noFill/>
            <a:miter lim="800000"/>
            <a:headEnd/>
            <a:tailEnd/>
          </a:ln>
        </p:spPr>
      </p:pic>
      <p:pic>
        <p:nvPicPr>
          <p:cNvPr id="88" name="Picture 2" descr="VPLEX logo.jpg"/>
          <p:cNvPicPr>
            <a:picLocks noChangeAspect="1" noChangeArrowheads="1"/>
          </p:cNvPicPr>
          <p:nvPr/>
        </p:nvPicPr>
        <p:blipFill>
          <a:blip r:embed="rId5" cstate="screen"/>
          <a:srcRect/>
          <a:stretch>
            <a:fillRect/>
          </a:stretch>
        </p:blipFill>
        <p:spPr bwMode="gray">
          <a:xfrm>
            <a:off x="598881" y="3008160"/>
            <a:ext cx="1093788" cy="433388"/>
          </a:xfrm>
          <a:prstGeom prst="rect">
            <a:avLst/>
          </a:prstGeom>
          <a:noFill/>
          <a:ln w="9525">
            <a:noFill/>
            <a:miter lim="800000"/>
            <a:headEnd/>
            <a:tailEnd/>
          </a:ln>
        </p:spPr>
      </p:pic>
      <p:pic>
        <p:nvPicPr>
          <p:cNvPr id="89" name="Picture 2" descr="VPLEX logo.jpg"/>
          <p:cNvPicPr>
            <a:picLocks noChangeAspect="1" noChangeArrowheads="1"/>
          </p:cNvPicPr>
          <p:nvPr/>
        </p:nvPicPr>
        <p:blipFill>
          <a:blip r:embed="rId5" cstate="screen"/>
          <a:srcRect/>
          <a:stretch>
            <a:fillRect/>
          </a:stretch>
        </p:blipFill>
        <p:spPr bwMode="gray">
          <a:xfrm>
            <a:off x="3012674" y="3008160"/>
            <a:ext cx="1093788" cy="433388"/>
          </a:xfrm>
          <a:prstGeom prst="rect">
            <a:avLst/>
          </a:prstGeom>
          <a:noFill/>
          <a:ln w="9525">
            <a:noFill/>
            <a:miter lim="800000"/>
            <a:headEnd/>
            <a:tailEnd/>
          </a:ln>
        </p:spPr>
      </p:pic>
      <p:pic>
        <p:nvPicPr>
          <p:cNvPr id="90" name="Picture 105" descr="server.png"/>
          <p:cNvPicPr>
            <a:picLocks noChangeAspect="1"/>
          </p:cNvPicPr>
          <p:nvPr/>
        </p:nvPicPr>
        <p:blipFill>
          <a:blip r:embed="rId4" cstate="screen"/>
          <a:srcRect/>
          <a:stretch>
            <a:fillRect/>
          </a:stretch>
        </p:blipFill>
        <p:spPr bwMode="gray">
          <a:xfrm>
            <a:off x="799700" y="2042363"/>
            <a:ext cx="692150" cy="174625"/>
          </a:xfrm>
          <a:prstGeom prst="rect">
            <a:avLst/>
          </a:prstGeom>
          <a:noFill/>
          <a:ln w="28575">
            <a:noFill/>
            <a:prstDash val="solid"/>
            <a:miter lim="800000"/>
            <a:headEnd/>
            <a:tailEnd/>
          </a:ln>
        </p:spPr>
      </p:pic>
      <p:pic>
        <p:nvPicPr>
          <p:cNvPr id="91" name="Picture 111" descr="server.png"/>
          <p:cNvPicPr>
            <a:picLocks noChangeAspect="1"/>
          </p:cNvPicPr>
          <p:nvPr/>
        </p:nvPicPr>
        <p:blipFill>
          <a:blip r:embed="rId4" cstate="screen"/>
          <a:srcRect/>
          <a:stretch>
            <a:fillRect/>
          </a:stretch>
        </p:blipFill>
        <p:spPr bwMode="gray">
          <a:xfrm>
            <a:off x="3213493" y="2042363"/>
            <a:ext cx="692150" cy="174625"/>
          </a:xfrm>
          <a:prstGeom prst="rect">
            <a:avLst/>
          </a:prstGeom>
          <a:noFill/>
          <a:ln w="28575">
            <a:noFill/>
            <a:prstDash val="sysDash"/>
            <a:miter lim="800000"/>
            <a:headEnd/>
            <a:tailEnd/>
          </a:ln>
        </p:spPr>
      </p:pic>
      <p:pic>
        <p:nvPicPr>
          <p:cNvPr id="93" name="Picture 113" descr="server.png"/>
          <p:cNvPicPr>
            <a:picLocks noChangeAspect="1"/>
          </p:cNvPicPr>
          <p:nvPr/>
        </p:nvPicPr>
        <p:blipFill>
          <a:blip r:embed="rId4" cstate="screen"/>
          <a:srcRect/>
          <a:stretch>
            <a:fillRect/>
          </a:stretch>
        </p:blipFill>
        <p:spPr bwMode="gray">
          <a:xfrm>
            <a:off x="2032755" y="4215658"/>
            <a:ext cx="692150" cy="174625"/>
          </a:xfrm>
          <a:prstGeom prst="rect">
            <a:avLst/>
          </a:prstGeom>
          <a:noFill/>
          <a:ln w="9525">
            <a:noFill/>
            <a:miter lim="800000"/>
            <a:headEnd/>
            <a:tailEnd/>
          </a:ln>
        </p:spPr>
      </p:pic>
      <p:cxnSp>
        <p:nvCxnSpPr>
          <p:cNvPr id="94" name="Straight Arrow Connector 93"/>
          <p:cNvCxnSpPr>
            <a:stCxn id="88" idx="3"/>
            <a:endCxn id="89" idx="1"/>
          </p:cNvCxnSpPr>
          <p:nvPr/>
        </p:nvCxnSpPr>
        <p:spPr bwMode="gray">
          <a:xfrm>
            <a:off x="1692669" y="3224854"/>
            <a:ext cx="1320005" cy="1588"/>
          </a:xfrm>
          <a:prstGeom prst="straightConnector1">
            <a:avLst/>
          </a:prstGeom>
          <a:ln w="28575">
            <a:solidFill>
              <a:schemeClr val="accent1"/>
            </a:solidFill>
            <a:headEnd type="arrow" w="med" len="med"/>
            <a:tailEnd type="arrow" w="med" len="med"/>
          </a:ln>
          <a:effectLst/>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bwMode="gray">
          <a:xfrm>
            <a:off x="2015232" y="3307524"/>
            <a:ext cx="697850" cy="475211"/>
          </a:xfrm>
          <a:prstGeom prst="rect">
            <a:avLst/>
          </a:prstGeom>
          <a:noFill/>
        </p:spPr>
        <p:txBody>
          <a:bodyPr wrap="none" rtlCol="0">
            <a:spAutoFit/>
          </a:bodyPr>
          <a:lstStyle/>
          <a:p>
            <a:pPr algn="ctr"/>
            <a:r>
              <a:rPr lang="en-US" sz="1600" dirty="0" smtClean="0">
                <a:solidFill>
                  <a:schemeClr val="accent1">
                    <a:lumMod val="50000"/>
                  </a:schemeClr>
                </a:solidFill>
              </a:rPr>
              <a:t>VPLEX</a:t>
            </a:r>
            <a:endParaRPr lang="en-US" sz="1600" dirty="0">
              <a:solidFill>
                <a:schemeClr val="accent1">
                  <a:lumMod val="50000"/>
                </a:schemeClr>
              </a:solidFill>
            </a:endParaRPr>
          </a:p>
          <a:p>
            <a:pPr algn="ctr"/>
            <a:r>
              <a:rPr lang="en-US" sz="1200" dirty="0" smtClean="0">
                <a:solidFill>
                  <a:schemeClr val="accent1">
                    <a:lumMod val="50000"/>
                  </a:schemeClr>
                </a:solidFill>
              </a:rPr>
              <a:t>WITNESS</a:t>
            </a:r>
            <a:endParaRPr lang="en-US" sz="1200" dirty="0">
              <a:solidFill>
                <a:schemeClr val="accent1">
                  <a:lumMod val="50000"/>
                </a:schemeClr>
              </a:solidFill>
            </a:endParaRPr>
          </a:p>
        </p:txBody>
      </p:sp>
      <p:pic>
        <p:nvPicPr>
          <p:cNvPr id="96" name="Picture 17" descr="ICON_VM_basic_flat_R2_Q408.png"/>
          <p:cNvPicPr>
            <a:picLocks noChangeAspect="1"/>
          </p:cNvPicPr>
          <p:nvPr/>
        </p:nvPicPr>
        <p:blipFill>
          <a:blip r:embed="rId6" cstate="screen">
            <a:extLst>
              <a:ext uri="{28A0092B-C50C-407E-A947-70E740481C1C}">
                <a14:useLocalDpi xmlns:a14="http://schemas.microsoft.com/office/drawing/2010/main" xmlns="" val="0"/>
              </a:ext>
            </a:extLst>
          </a:blip>
          <a:srcRect/>
          <a:stretch>
            <a:fillRect/>
          </a:stretch>
        </p:blipFill>
        <p:spPr bwMode="gray">
          <a:xfrm>
            <a:off x="2142183" y="3770839"/>
            <a:ext cx="443949" cy="443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7" name="Straight Arrow Connector 72"/>
          <p:cNvCxnSpPr>
            <a:cxnSpLocks noChangeShapeType="1"/>
            <a:stCxn id="88" idx="3"/>
            <a:endCxn id="96" idx="1"/>
          </p:cNvCxnSpPr>
          <p:nvPr/>
        </p:nvCxnSpPr>
        <p:spPr bwMode="gray">
          <a:xfrm>
            <a:off x="1692669" y="3224854"/>
            <a:ext cx="449514" cy="767960"/>
          </a:xfrm>
          <a:prstGeom prst="straightConnector1">
            <a:avLst/>
          </a:prstGeom>
          <a:noFill/>
          <a:ln w="28575" algn="ctr">
            <a:solidFill>
              <a:schemeClr val="accent1"/>
            </a:solidFill>
            <a:prstDash val="sysDash"/>
            <a:round/>
            <a:headEnd type="arrow" w="med" len="med"/>
            <a:tailEnd type="arrow" w="med" len="med"/>
          </a:ln>
        </p:spPr>
      </p:cxnSp>
      <p:cxnSp>
        <p:nvCxnSpPr>
          <p:cNvPr id="98" name="Straight Arrow Connector 73"/>
          <p:cNvCxnSpPr>
            <a:cxnSpLocks noChangeShapeType="1"/>
            <a:stCxn id="89" idx="1"/>
            <a:endCxn id="96" idx="3"/>
          </p:cNvCxnSpPr>
          <p:nvPr/>
        </p:nvCxnSpPr>
        <p:spPr bwMode="gray">
          <a:xfrm rot="10800000" flipV="1">
            <a:off x="2586132" y="3224854"/>
            <a:ext cx="426542" cy="767960"/>
          </a:xfrm>
          <a:prstGeom prst="straightConnector1">
            <a:avLst/>
          </a:prstGeom>
          <a:noFill/>
          <a:ln w="28575" algn="ctr">
            <a:solidFill>
              <a:schemeClr val="accent1"/>
            </a:solidFill>
            <a:prstDash val="sysDash"/>
            <a:round/>
            <a:headEnd type="arrow" w="med" len="med"/>
            <a:tailEnd type="arrow" w="med" len="med"/>
          </a:ln>
        </p:spPr>
      </p:cxnSp>
      <p:sp>
        <p:nvSpPr>
          <p:cNvPr id="99" name="AutoShape 196"/>
          <p:cNvSpPr>
            <a:spLocks noChangeArrowheads="1"/>
          </p:cNvSpPr>
          <p:nvPr/>
        </p:nvSpPr>
        <p:spPr bwMode="gray">
          <a:xfrm>
            <a:off x="1407440" y="4679681"/>
            <a:ext cx="1913435" cy="522377"/>
          </a:xfrm>
          <a:prstGeom prst="leftRightArrow">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lnSpc>
                <a:spcPct val="90000"/>
              </a:lnSpc>
              <a:spcBef>
                <a:spcPct val="35000"/>
              </a:spcBef>
              <a:buClr>
                <a:srgbClr val="A1C9E6"/>
              </a:buClr>
              <a:buSzPct val="75000"/>
              <a:defRPr/>
            </a:pPr>
            <a:r>
              <a:rPr lang="en-US" sz="1600" dirty="0">
                <a:solidFill>
                  <a:schemeClr val="bg1"/>
                </a:solidFill>
                <a:effectLst>
                  <a:outerShdw blurRad="63500" sx="102000" sy="102000" algn="ctr" rotWithShape="0">
                    <a:prstClr val="black">
                      <a:alpha val="40000"/>
                    </a:prstClr>
                  </a:outerShdw>
                </a:effectLst>
                <a:latin typeface="MetaMediumLF-Roman" pitchFamily="34" charset="0"/>
              </a:rPr>
              <a:t>AccessAnywhere</a:t>
            </a:r>
          </a:p>
        </p:txBody>
      </p:sp>
      <p:pic>
        <p:nvPicPr>
          <p:cNvPr id="100" name="Picture 106" descr="_disc sky blue.png"/>
          <p:cNvPicPr>
            <a:picLocks noChangeAspect="1"/>
          </p:cNvPicPr>
          <p:nvPr/>
        </p:nvPicPr>
        <p:blipFill>
          <a:blip r:embed="rId7" cstate="screen"/>
          <a:srcRect/>
          <a:stretch>
            <a:fillRect/>
          </a:stretch>
        </p:blipFill>
        <p:spPr bwMode="gray">
          <a:xfrm>
            <a:off x="848119" y="4616225"/>
            <a:ext cx="595312" cy="649288"/>
          </a:xfrm>
          <a:prstGeom prst="rect">
            <a:avLst/>
          </a:prstGeom>
          <a:noFill/>
          <a:ln w="9525">
            <a:noFill/>
            <a:miter lim="800000"/>
            <a:headEnd/>
            <a:tailEnd/>
          </a:ln>
        </p:spPr>
      </p:pic>
      <p:sp>
        <p:nvSpPr>
          <p:cNvPr id="101" name="TextBox 100"/>
          <p:cNvSpPr txBox="1"/>
          <p:nvPr/>
        </p:nvSpPr>
        <p:spPr bwMode="gray">
          <a:xfrm>
            <a:off x="871940" y="4896162"/>
            <a:ext cx="536557" cy="246221"/>
          </a:xfrm>
          <a:prstGeom prst="rect">
            <a:avLst/>
          </a:prstGeom>
          <a:noFill/>
        </p:spPr>
        <p:txBody>
          <a:bodyPr wrap="none" lIns="0" tIns="0" rIns="0" bIns="0">
            <a:spAutoFit/>
          </a:bodyPr>
          <a:lstStyle/>
          <a:p>
            <a:pPr algn="ctr">
              <a:defRPr/>
            </a:pPr>
            <a:r>
              <a:rPr lang="en-US" sz="1600" dirty="0" smtClean="0">
                <a:effectLst>
                  <a:glow rad="101600">
                    <a:schemeClr val="bg1">
                      <a:alpha val="60000"/>
                    </a:schemeClr>
                  </a:glow>
                </a:effectLst>
                <a:latin typeface="MetaMediumLF-Roman" pitchFamily="34" charset="0"/>
              </a:rPr>
              <a:t>Active</a:t>
            </a:r>
            <a:endParaRPr lang="en-US" sz="1600" dirty="0">
              <a:effectLst>
                <a:glow rad="101600">
                  <a:schemeClr val="bg1">
                    <a:alpha val="60000"/>
                  </a:schemeClr>
                </a:glow>
              </a:effectLst>
              <a:latin typeface="MetaMediumLF-Roman" pitchFamily="34" charset="0"/>
            </a:endParaRPr>
          </a:p>
        </p:txBody>
      </p:sp>
      <p:pic>
        <p:nvPicPr>
          <p:cNvPr id="102" name="Picture 106" descr="_disc sky blue.png"/>
          <p:cNvPicPr>
            <a:picLocks noChangeAspect="1"/>
          </p:cNvPicPr>
          <p:nvPr/>
        </p:nvPicPr>
        <p:blipFill>
          <a:blip r:embed="rId7" cstate="screen"/>
          <a:srcRect/>
          <a:stretch>
            <a:fillRect/>
          </a:stretch>
        </p:blipFill>
        <p:spPr bwMode="gray">
          <a:xfrm>
            <a:off x="3261913" y="4616225"/>
            <a:ext cx="595312" cy="649288"/>
          </a:xfrm>
          <a:prstGeom prst="rect">
            <a:avLst/>
          </a:prstGeom>
          <a:noFill/>
          <a:ln w="9525">
            <a:noFill/>
            <a:miter lim="800000"/>
            <a:headEnd/>
            <a:tailEnd/>
          </a:ln>
        </p:spPr>
      </p:pic>
      <p:sp>
        <p:nvSpPr>
          <p:cNvPr id="103" name="TextBox 102"/>
          <p:cNvSpPr txBox="1"/>
          <p:nvPr/>
        </p:nvSpPr>
        <p:spPr bwMode="gray">
          <a:xfrm>
            <a:off x="3285734" y="4896162"/>
            <a:ext cx="536557" cy="246221"/>
          </a:xfrm>
          <a:prstGeom prst="rect">
            <a:avLst/>
          </a:prstGeom>
          <a:noFill/>
        </p:spPr>
        <p:txBody>
          <a:bodyPr wrap="none" lIns="0" tIns="0" rIns="0" bIns="0">
            <a:spAutoFit/>
          </a:bodyPr>
          <a:lstStyle/>
          <a:p>
            <a:pPr algn="ctr">
              <a:defRPr/>
            </a:pPr>
            <a:r>
              <a:rPr lang="en-US" sz="1600" dirty="0" smtClean="0">
                <a:effectLst>
                  <a:glow rad="101600">
                    <a:schemeClr val="bg1">
                      <a:alpha val="60000"/>
                    </a:schemeClr>
                  </a:glow>
                </a:effectLst>
                <a:latin typeface="MetaMediumLF-Roman" pitchFamily="34" charset="0"/>
              </a:rPr>
              <a:t>Active</a:t>
            </a:r>
            <a:endParaRPr lang="en-US" sz="1600" dirty="0">
              <a:effectLst>
                <a:glow rad="101600">
                  <a:schemeClr val="bg1">
                    <a:alpha val="60000"/>
                  </a:schemeClr>
                </a:glow>
              </a:effectLst>
              <a:latin typeface="MetaMediumLF-Roman" pitchFamily="34" charset="0"/>
            </a:endParaRPr>
          </a:p>
        </p:txBody>
      </p:sp>
      <p:cxnSp>
        <p:nvCxnSpPr>
          <p:cNvPr id="111" name="Straight Arrow Connector 110"/>
          <p:cNvCxnSpPr/>
          <p:nvPr/>
        </p:nvCxnSpPr>
        <p:spPr bwMode="gray">
          <a:xfrm flipV="1">
            <a:off x="1716315" y="2377536"/>
            <a:ext cx="1266991" cy="633414"/>
          </a:xfrm>
          <a:prstGeom prst="straightConnector1">
            <a:avLst/>
          </a:prstGeom>
          <a:ln w="28575">
            <a:solidFill>
              <a:schemeClr val="accent1"/>
            </a:solidFill>
            <a:headEnd type="arrow"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bwMode="gray">
          <a:xfrm rot="10800000">
            <a:off x="1716481" y="2377224"/>
            <a:ext cx="1267188" cy="633725"/>
          </a:xfrm>
          <a:prstGeom prst="straightConnector1">
            <a:avLst/>
          </a:prstGeom>
          <a:ln w="28575">
            <a:solidFill>
              <a:schemeClr val="accent1"/>
            </a:solidFill>
            <a:headEnd type="arrow" w="med" len="med"/>
            <a:tailEnd type="arrow" w="med" len="me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79512" y="0"/>
            <a:ext cx="9461870" cy="920751"/>
          </a:xfrm>
          <a:noFill/>
          <a:ln>
            <a:miter lim="800000"/>
            <a:headEnd/>
            <a:tailEnd/>
          </a:ln>
        </p:spPr>
        <p:txBody>
          <a:bodyPr vert="horz" wrap="square" numCol="1" compatLnSpc="1">
            <a:prstTxWarp prst="textNoShape">
              <a:avLst/>
            </a:prstTxWarp>
          </a:bodyPr>
          <a:lstStyle/>
          <a:p>
            <a:r>
              <a:rPr lang="ru-RU" dirty="0" smtClean="0"/>
              <a:t>Мобильность</a:t>
            </a:r>
            <a:r>
              <a:rPr dirty="0" smtClean="0"/>
              <a:t>: Near-live VM </a:t>
            </a:r>
            <a:r>
              <a:rPr lang="ru-RU" dirty="0" smtClean="0"/>
              <a:t>перемещение</a:t>
            </a:r>
            <a:endParaRPr dirty="0" smtClean="0"/>
          </a:p>
        </p:txBody>
      </p:sp>
      <p:sp>
        <p:nvSpPr>
          <p:cNvPr id="62466" name="Text Placeholder 19"/>
          <p:cNvSpPr>
            <a:spLocks noGrp="1"/>
          </p:cNvSpPr>
          <p:nvPr>
            <p:ph type="body" idx="1"/>
          </p:nvPr>
        </p:nvSpPr>
        <p:spPr>
          <a:xfrm>
            <a:off x="366713" y="1123950"/>
            <a:ext cx="8410575" cy="403225"/>
          </a:xfrm>
          <a:noFill/>
          <a:ln>
            <a:miter lim="800000"/>
            <a:headEnd/>
            <a:tailEnd/>
          </a:ln>
        </p:spPr>
        <p:txBody>
          <a:bodyPr vert="horz" wrap="square" numCol="1" compatLnSpc="1">
            <a:prstTxWarp prst="textNoShape">
              <a:avLst/>
            </a:prstTxWarp>
          </a:bodyPr>
          <a:lstStyle/>
          <a:p>
            <a:pPr eaLnBrk="1" hangingPunct="1"/>
            <a:r>
              <a:rPr lang="ru-RU" dirty="0" smtClean="0"/>
              <a:t>Для перемещения на большие дистанции</a:t>
            </a:r>
            <a:endParaRPr lang="en-US" dirty="0" smtClean="0"/>
          </a:p>
        </p:txBody>
      </p:sp>
      <p:sp>
        <p:nvSpPr>
          <p:cNvPr id="62467" name="Rectangle 5"/>
          <p:cNvSpPr>
            <a:spLocks noChangeArrowheads="1"/>
          </p:cNvSpPr>
          <p:nvPr/>
        </p:nvSpPr>
        <p:spPr bwMode="auto">
          <a:xfrm>
            <a:off x="1752600" y="1397000"/>
            <a:ext cx="7391400" cy="2524125"/>
          </a:xfrm>
          <a:prstGeom prst="rect">
            <a:avLst/>
          </a:prstGeom>
          <a:noFill/>
          <a:ln w="9525">
            <a:noFill/>
            <a:miter lim="800000"/>
            <a:headEnd/>
            <a:tailEnd/>
          </a:ln>
        </p:spPr>
        <p:txBody>
          <a:bodyPr>
            <a:spAutoFit/>
          </a:bodyPr>
          <a:lstStyle/>
          <a:p>
            <a:pPr algn="ctr"/>
            <a:r>
              <a:rPr lang="en-US" sz="2800">
                <a:solidFill>
                  <a:schemeClr val="bg2"/>
                </a:solidFill>
                <a:latin typeface="MetaNormalLF-Roman" pitchFamily="34" charset="0"/>
              </a:rPr>
              <a:t>   </a:t>
            </a:r>
          </a:p>
          <a:p>
            <a:pPr algn="ctr"/>
            <a:r>
              <a:rPr lang="en-US" sz="2800">
                <a:solidFill>
                  <a:schemeClr val="bg2"/>
                </a:solidFill>
                <a:latin typeface="MetaNormalLF-Roman" pitchFamily="34" charset="0"/>
              </a:rPr>
              <a:t> </a:t>
            </a:r>
          </a:p>
          <a:p>
            <a:pPr algn="ctr"/>
            <a:r>
              <a:rPr lang="en-US" sz="2800">
                <a:solidFill>
                  <a:schemeClr val="bg2"/>
                </a:solidFill>
                <a:latin typeface="MetaNormalLF-Roman" pitchFamily="34" charset="0"/>
              </a:rPr>
              <a:t> </a:t>
            </a:r>
          </a:p>
          <a:p>
            <a:pPr algn="ctr"/>
            <a:r>
              <a:rPr lang="en-US" sz="2800">
                <a:solidFill>
                  <a:schemeClr val="bg2"/>
                </a:solidFill>
                <a:latin typeface="MetaNormalLF-Roman" pitchFamily="34" charset="0"/>
              </a:rPr>
              <a:t> </a:t>
            </a:r>
          </a:p>
          <a:p>
            <a:r>
              <a:rPr lang="en-US" sz="2800">
                <a:solidFill>
                  <a:schemeClr val="bg2"/>
                </a:solidFill>
                <a:latin typeface="MetaNormalLF-Roman" pitchFamily="34" charset="0"/>
              </a:rPr>
              <a:t> </a:t>
            </a:r>
          </a:p>
          <a:p>
            <a:r>
              <a:rPr lang="en-US" b="1">
                <a:latin typeface="MetaNormalLF-Roman" pitchFamily="34" charset="0"/>
              </a:rPr>
              <a:t> </a:t>
            </a:r>
            <a:endParaRPr lang="en-US">
              <a:latin typeface="MetaNormalLF-Roman" pitchFamily="34" charset="0"/>
            </a:endParaRPr>
          </a:p>
        </p:txBody>
      </p:sp>
      <p:sp>
        <p:nvSpPr>
          <p:cNvPr id="19" name="Rectangle 18"/>
          <p:cNvSpPr/>
          <p:nvPr/>
        </p:nvSpPr>
        <p:spPr bwMode="gray">
          <a:xfrm>
            <a:off x="4719638" y="3681413"/>
            <a:ext cx="4416425" cy="649287"/>
          </a:xfrm>
          <a:prstGeom prst="rect">
            <a:avLst/>
          </a:prstGeom>
          <a:gradFill>
            <a:gsLst>
              <a:gs pos="0">
                <a:schemeClr val="accent1">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dirty="0"/>
          </a:p>
        </p:txBody>
      </p:sp>
      <p:sp>
        <p:nvSpPr>
          <p:cNvPr id="20" name="Rectangle 19"/>
          <p:cNvSpPr/>
          <p:nvPr/>
        </p:nvSpPr>
        <p:spPr bwMode="gray">
          <a:xfrm>
            <a:off x="4719638" y="2887663"/>
            <a:ext cx="4416425" cy="649287"/>
          </a:xfrm>
          <a:prstGeom prst="rect">
            <a:avLst/>
          </a:prstGeom>
          <a:gradFill>
            <a:gsLst>
              <a:gs pos="0">
                <a:schemeClr val="accent1">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dirty="0"/>
          </a:p>
        </p:txBody>
      </p:sp>
      <p:sp>
        <p:nvSpPr>
          <p:cNvPr id="21" name="Rectangle 20"/>
          <p:cNvSpPr/>
          <p:nvPr/>
        </p:nvSpPr>
        <p:spPr bwMode="gray">
          <a:xfrm>
            <a:off x="4719638" y="2103438"/>
            <a:ext cx="4416425" cy="647700"/>
          </a:xfrm>
          <a:prstGeom prst="rect">
            <a:avLst/>
          </a:prstGeom>
          <a:gradFill>
            <a:gsLst>
              <a:gs pos="0">
                <a:schemeClr val="accent1">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dirty="0"/>
          </a:p>
        </p:txBody>
      </p:sp>
      <p:sp>
        <p:nvSpPr>
          <p:cNvPr id="62471" name="Rectangle 68"/>
          <p:cNvSpPr>
            <a:spLocks noChangeArrowheads="1"/>
          </p:cNvSpPr>
          <p:nvPr/>
        </p:nvSpPr>
        <p:spPr bwMode="auto">
          <a:xfrm>
            <a:off x="4806950" y="2059543"/>
            <a:ext cx="4233863" cy="738664"/>
          </a:xfrm>
          <a:prstGeom prst="rect">
            <a:avLst/>
          </a:prstGeom>
          <a:noFill/>
          <a:ln w="9525">
            <a:noFill/>
            <a:miter lim="800000"/>
            <a:headEnd/>
            <a:tailEnd/>
          </a:ln>
        </p:spPr>
        <p:txBody>
          <a:bodyPr lIns="0" tIns="0" rIns="0" bIns="0" anchor="ctr">
            <a:spAutoFit/>
          </a:bodyPr>
          <a:lstStyle/>
          <a:p>
            <a:pPr marL="228600" indent="-228600">
              <a:spcBef>
                <a:spcPct val="20000"/>
              </a:spcBef>
              <a:buClr>
                <a:srgbClr val="2C95DD"/>
              </a:buClr>
              <a:buFont typeface="Arial" charset="0"/>
              <a:buChar char="•"/>
            </a:pPr>
            <a:r>
              <a:rPr lang="ru-RU" sz="2400" dirty="0" smtClean="0">
                <a:solidFill>
                  <a:schemeClr val="bg2"/>
                </a:solidFill>
                <a:latin typeface="MetaNormalLF-Roman" pitchFamily="34" charset="0"/>
              </a:rPr>
              <a:t>Постоянный доступ к данным</a:t>
            </a:r>
            <a:endParaRPr lang="en-US" sz="2400" dirty="0">
              <a:solidFill>
                <a:schemeClr val="bg2"/>
              </a:solidFill>
              <a:latin typeface="MetaNormalLF-Roman" pitchFamily="34" charset="0"/>
            </a:endParaRPr>
          </a:p>
        </p:txBody>
      </p:sp>
      <p:sp>
        <p:nvSpPr>
          <p:cNvPr id="62472" name="Rectangle 70"/>
          <p:cNvSpPr>
            <a:spLocks noChangeArrowheads="1"/>
          </p:cNvSpPr>
          <p:nvPr/>
        </p:nvSpPr>
        <p:spPr bwMode="auto">
          <a:xfrm>
            <a:off x="4781550" y="3041650"/>
            <a:ext cx="4224338" cy="368300"/>
          </a:xfrm>
          <a:prstGeom prst="rect">
            <a:avLst/>
          </a:prstGeom>
          <a:noFill/>
          <a:ln w="9525">
            <a:noFill/>
            <a:miter lim="800000"/>
            <a:headEnd/>
            <a:tailEnd/>
          </a:ln>
        </p:spPr>
        <p:txBody>
          <a:bodyPr lIns="0" tIns="0" rIns="0" bIns="0" anchor="ctr">
            <a:spAutoFit/>
          </a:bodyPr>
          <a:lstStyle/>
          <a:p>
            <a:pPr marL="228600" indent="-228600">
              <a:spcBef>
                <a:spcPct val="20000"/>
              </a:spcBef>
              <a:buClr>
                <a:srgbClr val="2C95DD"/>
              </a:buClr>
              <a:buFont typeface="Arial" charset="0"/>
              <a:buChar char="•"/>
            </a:pPr>
            <a:r>
              <a:rPr lang="ru-RU" sz="2400" dirty="0" smtClean="0">
                <a:solidFill>
                  <a:schemeClr val="bg2"/>
                </a:solidFill>
                <a:latin typeface="MetaNormalLF-Roman" pitchFamily="34" charset="0"/>
              </a:rPr>
              <a:t>Лёгкость рестарта </a:t>
            </a:r>
            <a:r>
              <a:rPr lang="en-US" sz="2400" dirty="0" smtClean="0">
                <a:solidFill>
                  <a:schemeClr val="bg2"/>
                </a:solidFill>
                <a:latin typeface="MetaNormalLF-Roman" pitchFamily="34" charset="0"/>
              </a:rPr>
              <a:t>VM</a:t>
            </a:r>
            <a:endParaRPr lang="en-US" sz="2400" dirty="0">
              <a:solidFill>
                <a:schemeClr val="bg2"/>
              </a:solidFill>
              <a:latin typeface="MetaNormalLF-Roman" pitchFamily="34" charset="0"/>
            </a:endParaRPr>
          </a:p>
        </p:txBody>
      </p:sp>
      <p:sp>
        <p:nvSpPr>
          <p:cNvPr id="62473" name="Rectangle 33"/>
          <p:cNvSpPr>
            <a:spLocks noChangeArrowheads="1"/>
          </p:cNvSpPr>
          <p:nvPr/>
        </p:nvSpPr>
        <p:spPr bwMode="auto">
          <a:xfrm>
            <a:off x="4806950" y="3643075"/>
            <a:ext cx="4337050" cy="738664"/>
          </a:xfrm>
          <a:prstGeom prst="rect">
            <a:avLst/>
          </a:prstGeom>
          <a:noFill/>
          <a:ln w="9525">
            <a:noFill/>
            <a:miter lim="800000"/>
            <a:headEnd/>
            <a:tailEnd/>
          </a:ln>
        </p:spPr>
        <p:txBody>
          <a:bodyPr lIns="0" tIns="0" rIns="0" bIns="0" anchor="ctr">
            <a:spAutoFit/>
          </a:bodyPr>
          <a:lstStyle/>
          <a:p>
            <a:pPr marL="228600" indent="-228600">
              <a:spcBef>
                <a:spcPct val="20000"/>
              </a:spcBef>
              <a:buClr>
                <a:srgbClr val="2C95DD"/>
              </a:buClr>
              <a:buFont typeface="Arial" charset="0"/>
              <a:buChar char="•"/>
            </a:pPr>
            <a:r>
              <a:rPr lang="ru-RU" sz="2400" dirty="0" smtClean="0">
                <a:solidFill>
                  <a:schemeClr val="bg2"/>
                </a:solidFill>
                <a:latin typeface="MetaNormalLF-Roman" pitchFamily="34" charset="0"/>
              </a:rPr>
              <a:t>Поддержка асинхронных дистанций</a:t>
            </a:r>
            <a:endParaRPr lang="en-US" sz="2400" dirty="0">
              <a:solidFill>
                <a:schemeClr val="bg2"/>
              </a:solidFill>
              <a:latin typeface="MetaNormalLF-Roman" pitchFamily="34" charset="0"/>
            </a:endParaRPr>
          </a:p>
        </p:txBody>
      </p:sp>
      <p:pic>
        <p:nvPicPr>
          <p:cNvPr id="62474" name="Picture 26" descr="VMAX 1bay.png"/>
          <p:cNvPicPr>
            <a:picLocks noChangeAspect="1"/>
          </p:cNvPicPr>
          <p:nvPr/>
        </p:nvPicPr>
        <p:blipFill>
          <a:blip r:embed="rId3" cstate="print"/>
          <a:srcRect/>
          <a:stretch>
            <a:fillRect/>
          </a:stretch>
        </p:blipFill>
        <p:spPr bwMode="auto">
          <a:xfrm>
            <a:off x="493713" y="3805238"/>
            <a:ext cx="668337" cy="1673225"/>
          </a:xfrm>
          <a:prstGeom prst="rect">
            <a:avLst/>
          </a:prstGeom>
          <a:noFill/>
          <a:ln w="9525">
            <a:noFill/>
            <a:miter lim="800000"/>
            <a:headEnd/>
            <a:tailEnd/>
          </a:ln>
        </p:spPr>
      </p:pic>
      <p:pic>
        <p:nvPicPr>
          <p:cNvPr id="62475" name="Picture 27" descr="VMAX 1bay.png"/>
          <p:cNvPicPr>
            <a:picLocks noChangeAspect="1"/>
          </p:cNvPicPr>
          <p:nvPr/>
        </p:nvPicPr>
        <p:blipFill>
          <a:blip r:embed="rId4" cstate="print"/>
          <a:srcRect/>
          <a:stretch>
            <a:fillRect/>
          </a:stretch>
        </p:blipFill>
        <p:spPr bwMode="auto">
          <a:xfrm>
            <a:off x="3508375" y="3784600"/>
            <a:ext cx="666750" cy="1671638"/>
          </a:xfrm>
          <a:prstGeom prst="rect">
            <a:avLst/>
          </a:prstGeom>
          <a:noFill/>
          <a:ln w="9525">
            <a:noFill/>
            <a:miter lim="800000"/>
            <a:headEnd/>
            <a:tailEnd/>
          </a:ln>
        </p:spPr>
      </p:pic>
      <p:sp>
        <p:nvSpPr>
          <p:cNvPr id="29" name="Left-Right Arrow 28"/>
          <p:cNvSpPr/>
          <p:nvPr/>
        </p:nvSpPr>
        <p:spPr bwMode="auto">
          <a:xfrm rot="16200000">
            <a:off x="3269456" y="3129757"/>
            <a:ext cx="1119187" cy="228600"/>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lstStyle/>
          <a:p>
            <a:pPr>
              <a:lnSpc>
                <a:spcPct val="90000"/>
              </a:lnSpc>
              <a:spcBef>
                <a:spcPct val="35000"/>
              </a:spcBef>
              <a:buClr>
                <a:srgbClr val="A1C9E6"/>
              </a:buClr>
              <a:buSzPct val="75000"/>
              <a:buFont typeface="Wingdings" pitchFamily="2" charset="2"/>
              <a:buChar char="n"/>
              <a:defRPr/>
            </a:pPr>
            <a:endParaRPr lang="en-US" sz="2000">
              <a:solidFill>
                <a:srgbClr val="020102"/>
              </a:solidFill>
            </a:endParaRPr>
          </a:p>
        </p:txBody>
      </p:sp>
      <p:sp>
        <p:nvSpPr>
          <p:cNvPr id="30" name="Left-Right Arrow 29"/>
          <p:cNvSpPr/>
          <p:nvPr/>
        </p:nvSpPr>
        <p:spPr bwMode="auto">
          <a:xfrm rot="16200000">
            <a:off x="263525" y="3128963"/>
            <a:ext cx="1119187" cy="230188"/>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lstStyle/>
          <a:p>
            <a:pPr>
              <a:lnSpc>
                <a:spcPct val="90000"/>
              </a:lnSpc>
              <a:spcBef>
                <a:spcPct val="35000"/>
              </a:spcBef>
              <a:buClr>
                <a:srgbClr val="A1C9E6"/>
              </a:buClr>
              <a:buSzPct val="75000"/>
              <a:buFont typeface="Wingdings" pitchFamily="2" charset="2"/>
              <a:buChar char="n"/>
              <a:defRPr/>
            </a:pPr>
            <a:endParaRPr lang="en-US" sz="2000">
              <a:solidFill>
                <a:srgbClr val="020102"/>
              </a:solidFill>
            </a:endParaRPr>
          </a:p>
        </p:txBody>
      </p:sp>
      <p:pic>
        <p:nvPicPr>
          <p:cNvPr id="62478" name="Picture 1576" descr="server"/>
          <p:cNvPicPr>
            <a:picLocks noChangeAspect="1" noChangeArrowheads="1"/>
          </p:cNvPicPr>
          <p:nvPr/>
        </p:nvPicPr>
        <p:blipFill>
          <a:blip r:embed="rId5" cstate="print"/>
          <a:srcRect/>
          <a:stretch>
            <a:fillRect/>
          </a:stretch>
        </p:blipFill>
        <p:spPr bwMode="gray">
          <a:xfrm>
            <a:off x="265113" y="2432050"/>
            <a:ext cx="942975" cy="247650"/>
          </a:xfrm>
          <a:prstGeom prst="rect">
            <a:avLst/>
          </a:prstGeom>
          <a:noFill/>
          <a:ln w="9525">
            <a:noFill/>
            <a:miter lim="800000"/>
            <a:headEnd/>
            <a:tailEnd/>
          </a:ln>
        </p:spPr>
      </p:pic>
      <p:sp>
        <p:nvSpPr>
          <p:cNvPr id="32" name="Left-Right Arrow 31"/>
          <p:cNvSpPr/>
          <p:nvPr/>
        </p:nvSpPr>
        <p:spPr bwMode="auto">
          <a:xfrm flipH="1">
            <a:off x="1177376" y="4719218"/>
            <a:ext cx="2315010" cy="4356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lIns="0" tIns="0" rIns="0" bIns="0"/>
          <a:lstStyle/>
          <a:p>
            <a:pPr algn="ctr">
              <a:lnSpc>
                <a:spcPct val="90000"/>
              </a:lnSpc>
              <a:spcBef>
                <a:spcPct val="35000"/>
              </a:spcBef>
              <a:buClr>
                <a:srgbClr val="A1C9E6"/>
              </a:buClr>
              <a:buSzPct val="75000"/>
              <a:defRPr/>
            </a:pPr>
            <a:r>
              <a:rPr lang="en-US" dirty="0">
                <a:solidFill>
                  <a:schemeClr val="bg1"/>
                </a:solidFill>
                <a:effectLst>
                  <a:outerShdw blurRad="50800" dist="38100" dir="2700000" algn="tl" rotWithShape="0">
                    <a:prstClr val="black">
                      <a:alpha val="83000"/>
                    </a:prstClr>
                  </a:outerShdw>
                </a:effectLst>
              </a:rPr>
              <a:t>AccessAnywhere</a:t>
            </a:r>
          </a:p>
        </p:txBody>
      </p:sp>
      <p:sp>
        <p:nvSpPr>
          <p:cNvPr id="33" name="Rounded Rectangle 32"/>
          <p:cNvSpPr/>
          <p:nvPr/>
        </p:nvSpPr>
        <p:spPr bwMode="auto">
          <a:xfrm>
            <a:off x="1971675" y="3357563"/>
            <a:ext cx="673100" cy="857250"/>
          </a:xfrm>
          <a:prstGeom prst="roundRect">
            <a:avLst>
              <a:gd name="adj" fmla="val 10160"/>
            </a:avLst>
          </a:prstGeom>
          <a:solidFill>
            <a:schemeClr val="tx2">
              <a:lumMod val="40000"/>
              <a:lumOff val="60000"/>
            </a:schemeClr>
          </a:solidFill>
          <a:ln w="12700" cap="flat" cmpd="sng" algn="ctr">
            <a:noFill/>
            <a:prstDash val="solid"/>
            <a:round/>
            <a:headEnd type="none" w="med" len="med"/>
            <a:tailEnd type="none" w="med" len="med"/>
          </a:ln>
          <a:effectLst/>
        </p:spPr>
        <p:txBody>
          <a:bodyPr wrap="none" lIns="0" tIns="0" rIns="0" bIns="0"/>
          <a:lstStyle/>
          <a:p>
            <a:pPr>
              <a:lnSpc>
                <a:spcPct val="90000"/>
              </a:lnSpc>
              <a:spcBef>
                <a:spcPct val="35000"/>
              </a:spcBef>
              <a:buClr>
                <a:srgbClr val="A1C9E6"/>
              </a:buClr>
              <a:buSzPct val="75000"/>
              <a:buFont typeface="Wingdings" pitchFamily="2" charset="2"/>
              <a:buChar char="n"/>
              <a:defRPr/>
            </a:pPr>
            <a:endParaRPr lang="en-US" sz="2000">
              <a:latin typeface="MetaNormalLF-Roman" pitchFamily="34" charset="0"/>
            </a:endParaRPr>
          </a:p>
        </p:txBody>
      </p:sp>
      <p:cxnSp>
        <p:nvCxnSpPr>
          <p:cNvPr id="62484" name="Straight Arrow Connector 34"/>
          <p:cNvCxnSpPr>
            <a:cxnSpLocks noChangeShapeType="1"/>
          </p:cNvCxnSpPr>
          <p:nvPr/>
        </p:nvCxnSpPr>
        <p:spPr bwMode="auto">
          <a:xfrm>
            <a:off x="1401763" y="3076575"/>
            <a:ext cx="677862" cy="922338"/>
          </a:xfrm>
          <a:prstGeom prst="straightConnector1">
            <a:avLst/>
          </a:prstGeom>
          <a:noFill/>
          <a:ln w="38100" algn="ctr">
            <a:solidFill>
              <a:schemeClr val="tx2"/>
            </a:solidFill>
            <a:prstDash val="sysDash"/>
            <a:round/>
            <a:headEnd type="arrow" w="med" len="med"/>
            <a:tailEnd type="arrow" w="med" len="med"/>
          </a:ln>
        </p:spPr>
      </p:cxnSp>
      <p:cxnSp>
        <p:nvCxnSpPr>
          <p:cNvPr id="62485" name="Straight Arrow Connector 35"/>
          <p:cNvCxnSpPr>
            <a:cxnSpLocks noChangeShapeType="1"/>
          </p:cNvCxnSpPr>
          <p:nvPr/>
        </p:nvCxnSpPr>
        <p:spPr bwMode="auto">
          <a:xfrm rot="10800000" flipV="1">
            <a:off x="2536825" y="3076575"/>
            <a:ext cx="715963" cy="922338"/>
          </a:xfrm>
          <a:prstGeom prst="straightConnector1">
            <a:avLst/>
          </a:prstGeom>
          <a:noFill/>
          <a:ln w="38100" algn="ctr">
            <a:solidFill>
              <a:schemeClr val="tx2"/>
            </a:solidFill>
            <a:prstDash val="sysDash"/>
            <a:round/>
            <a:headEnd type="arrow" w="med" len="med"/>
            <a:tailEnd type="arrow" w="med" len="med"/>
          </a:ln>
        </p:spPr>
      </p:cxnSp>
      <p:sp>
        <p:nvSpPr>
          <p:cNvPr id="37" name="TextBox 36"/>
          <p:cNvSpPr txBox="1"/>
          <p:nvPr/>
        </p:nvSpPr>
        <p:spPr>
          <a:xfrm>
            <a:off x="1949450" y="3338513"/>
            <a:ext cx="717550" cy="488950"/>
          </a:xfrm>
          <a:prstGeom prst="rect">
            <a:avLst/>
          </a:prstGeom>
          <a:noFill/>
        </p:spPr>
        <p:txBody>
          <a:bodyPr wrap="none">
            <a:spAutoFit/>
          </a:bodyPr>
          <a:lstStyle/>
          <a:p>
            <a:pPr algn="ctr">
              <a:defRPr/>
            </a:pPr>
            <a:r>
              <a:rPr lang="en-US" sz="1600" dirty="0" err="1">
                <a:solidFill>
                  <a:schemeClr val="accent1">
                    <a:lumMod val="50000"/>
                  </a:schemeClr>
                </a:solidFill>
              </a:rPr>
              <a:t>VPLEX</a:t>
            </a:r>
            <a:endParaRPr lang="en-US" sz="1600" dirty="0">
              <a:solidFill>
                <a:schemeClr val="accent1">
                  <a:lumMod val="50000"/>
                </a:schemeClr>
              </a:solidFill>
            </a:endParaRPr>
          </a:p>
          <a:p>
            <a:pPr algn="ctr">
              <a:defRPr/>
            </a:pPr>
            <a:r>
              <a:rPr lang="en-US" sz="1200" dirty="0">
                <a:solidFill>
                  <a:schemeClr val="accent1">
                    <a:lumMod val="50000"/>
                  </a:schemeClr>
                </a:solidFill>
              </a:rPr>
              <a:t>WITNESS</a:t>
            </a:r>
          </a:p>
        </p:txBody>
      </p:sp>
      <p:pic>
        <p:nvPicPr>
          <p:cNvPr id="62487" name="Picture 2" descr="VPLEX logo.jpg"/>
          <p:cNvPicPr>
            <a:picLocks noChangeAspect="1" noChangeArrowheads="1"/>
          </p:cNvPicPr>
          <p:nvPr/>
        </p:nvPicPr>
        <p:blipFill>
          <a:blip r:embed="rId6" cstate="print"/>
          <a:srcRect/>
          <a:stretch>
            <a:fillRect/>
          </a:stretch>
        </p:blipFill>
        <p:spPr bwMode="auto">
          <a:xfrm>
            <a:off x="261938" y="2874963"/>
            <a:ext cx="1139825" cy="403225"/>
          </a:xfrm>
          <a:prstGeom prst="rect">
            <a:avLst/>
          </a:prstGeom>
          <a:noFill/>
          <a:ln w="9525">
            <a:noFill/>
            <a:miter lim="800000"/>
            <a:headEnd/>
            <a:tailEnd/>
          </a:ln>
        </p:spPr>
      </p:pic>
      <p:pic>
        <p:nvPicPr>
          <p:cNvPr id="62488" name="Picture 2" descr="VPLEX logo.jpg"/>
          <p:cNvPicPr>
            <a:picLocks noChangeAspect="1" noChangeArrowheads="1"/>
          </p:cNvPicPr>
          <p:nvPr/>
        </p:nvPicPr>
        <p:blipFill>
          <a:blip r:embed="rId6" cstate="print"/>
          <a:srcRect/>
          <a:stretch>
            <a:fillRect/>
          </a:stretch>
        </p:blipFill>
        <p:spPr bwMode="auto">
          <a:xfrm>
            <a:off x="3252788" y="2874963"/>
            <a:ext cx="1139825" cy="403225"/>
          </a:xfrm>
          <a:prstGeom prst="rect">
            <a:avLst/>
          </a:prstGeom>
          <a:noFill/>
          <a:ln w="9525">
            <a:noFill/>
            <a:miter lim="800000"/>
            <a:headEnd/>
            <a:tailEnd/>
          </a:ln>
        </p:spPr>
      </p:pic>
      <p:pic>
        <p:nvPicPr>
          <p:cNvPr id="62489" name="Picture 4" descr="disc lt blue"/>
          <p:cNvPicPr>
            <a:picLocks noChangeAspect="1" noChangeArrowheads="1"/>
          </p:cNvPicPr>
          <p:nvPr/>
        </p:nvPicPr>
        <p:blipFill>
          <a:blip r:embed="rId7" cstate="print"/>
          <a:srcRect/>
          <a:stretch>
            <a:fillRect/>
          </a:stretch>
        </p:blipFill>
        <p:spPr bwMode="gray">
          <a:xfrm>
            <a:off x="471488" y="4645025"/>
            <a:ext cx="700087" cy="481013"/>
          </a:xfrm>
          <a:prstGeom prst="rect">
            <a:avLst/>
          </a:prstGeom>
          <a:noFill/>
          <a:ln w="9525">
            <a:noFill/>
            <a:miter lim="800000"/>
            <a:headEnd/>
            <a:tailEnd/>
          </a:ln>
        </p:spPr>
      </p:pic>
      <p:pic>
        <p:nvPicPr>
          <p:cNvPr id="62491" name="Picture 1576" descr="server"/>
          <p:cNvPicPr>
            <a:picLocks noChangeAspect="1" noChangeArrowheads="1"/>
          </p:cNvPicPr>
          <p:nvPr/>
        </p:nvPicPr>
        <p:blipFill>
          <a:blip r:embed="rId5" cstate="print"/>
          <a:srcRect/>
          <a:stretch>
            <a:fillRect/>
          </a:stretch>
        </p:blipFill>
        <p:spPr bwMode="gray">
          <a:xfrm>
            <a:off x="344488" y="2292350"/>
            <a:ext cx="942975" cy="246063"/>
          </a:xfrm>
          <a:prstGeom prst="rect">
            <a:avLst/>
          </a:prstGeom>
          <a:noFill/>
          <a:ln w="9525">
            <a:noFill/>
            <a:miter lim="800000"/>
            <a:headEnd/>
            <a:tailEnd/>
          </a:ln>
        </p:spPr>
      </p:pic>
      <p:pic>
        <p:nvPicPr>
          <p:cNvPr id="62492" name="Picture 1576" descr="server"/>
          <p:cNvPicPr>
            <a:picLocks noChangeAspect="1" noChangeArrowheads="1"/>
          </p:cNvPicPr>
          <p:nvPr/>
        </p:nvPicPr>
        <p:blipFill>
          <a:blip r:embed="rId5" cstate="print"/>
          <a:srcRect/>
          <a:stretch>
            <a:fillRect/>
          </a:stretch>
        </p:blipFill>
        <p:spPr bwMode="gray">
          <a:xfrm>
            <a:off x="3343275" y="2438400"/>
            <a:ext cx="942975" cy="246063"/>
          </a:xfrm>
          <a:prstGeom prst="rect">
            <a:avLst/>
          </a:prstGeom>
          <a:noFill/>
          <a:ln w="9525">
            <a:noFill/>
            <a:miter lim="800000"/>
            <a:headEnd/>
            <a:tailEnd/>
          </a:ln>
        </p:spPr>
      </p:pic>
      <p:pic>
        <p:nvPicPr>
          <p:cNvPr id="62493" name="Picture 1576" descr="server"/>
          <p:cNvPicPr>
            <a:picLocks noChangeAspect="1" noChangeArrowheads="1"/>
          </p:cNvPicPr>
          <p:nvPr/>
        </p:nvPicPr>
        <p:blipFill>
          <a:blip r:embed="rId5" cstate="print"/>
          <a:srcRect/>
          <a:stretch>
            <a:fillRect/>
          </a:stretch>
        </p:blipFill>
        <p:spPr bwMode="gray">
          <a:xfrm>
            <a:off x="3422650" y="2298700"/>
            <a:ext cx="942975" cy="246063"/>
          </a:xfrm>
          <a:prstGeom prst="rect">
            <a:avLst/>
          </a:prstGeom>
          <a:noFill/>
          <a:ln w="9525">
            <a:noFill/>
            <a:miter lim="800000"/>
            <a:headEnd/>
            <a:tailEnd/>
          </a:ln>
        </p:spPr>
      </p:pic>
      <p:pic>
        <p:nvPicPr>
          <p:cNvPr id="62494" name="Picture 1576" descr="server"/>
          <p:cNvPicPr>
            <a:picLocks noChangeAspect="1" noChangeArrowheads="1"/>
          </p:cNvPicPr>
          <p:nvPr/>
        </p:nvPicPr>
        <p:blipFill>
          <a:blip r:embed="rId5" cstate="print"/>
          <a:srcRect/>
          <a:stretch>
            <a:fillRect/>
          </a:stretch>
        </p:blipFill>
        <p:spPr bwMode="gray">
          <a:xfrm>
            <a:off x="1836738" y="4105275"/>
            <a:ext cx="944562" cy="247650"/>
          </a:xfrm>
          <a:prstGeom prst="rect">
            <a:avLst/>
          </a:prstGeom>
          <a:noFill/>
          <a:ln w="9525">
            <a:noFill/>
            <a:miter lim="800000"/>
            <a:headEnd/>
            <a:tailEnd/>
          </a:ln>
        </p:spPr>
      </p:pic>
      <p:sp>
        <p:nvSpPr>
          <p:cNvPr id="62495" name="Rectangle 36"/>
          <p:cNvSpPr>
            <a:spLocks noChangeArrowheads="1"/>
          </p:cNvSpPr>
          <p:nvPr/>
        </p:nvSpPr>
        <p:spPr bwMode="auto">
          <a:xfrm>
            <a:off x="420688" y="1770063"/>
            <a:ext cx="850900" cy="276225"/>
          </a:xfrm>
          <a:prstGeom prst="rect">
            <a:avLst/>
          </a:prstGeom>
          <a:noFill/>
          <a:ln w="9525">
            <a:noFill/>
            <a:miter lim="800000"/>
            <a:headEnd/>
            <a:tailEnd/>
          </a:ln>
        </p:spPr>
        <p:txBody>
          <a:bodyPr lIns="0" tIns="0" rIns="0" bIns="0" anchor="ctr">
            <a:spAutoFit/>
          </a:bodyPr>
          <a:lstStyle/>
          <a:p>
            <a:pPr marL="228600" indent="-228600" algn="ctr">
              <a:spcBef>
                <a:spcPct val="20000"/>
              </a:spcBef>
              <a:buClr>
                <a:srgbClr val="2C95DD"/>
              </a:buClr>
            </a:pPr>
            <a:r>
              <a:rPr lang="en-US" b="1">
                <a:solidFill>
                  <a:schemeClr val="bg2"/>
                </a:solidFill>
                <a:latin typeface="MetaNormalLF-Roman" pitchFamily="34" charset="0"/>
              </a:rPr>
              <a:t>Site 1</a:t>
            </a:r>
          </a:p>
        </p:txBody>
      </p:sp>
      <p:sp>
        <p:nvSpPr>
          <p:cNvPr id="62496" name="Rectangle 36"/>
          <p:cNvSpPr>
            <a:spLocks noChangeArrowheads="1"/>
          </p:cNvSpPr>
          <p:nvPr/>
        </p:nvSpPr>
        <p:spPr bwMode="auto">
          <a:xfrm>
            <a:off x="3452813" y="1806575"/>
            <a:ext cx="850900" cy="277813"/>
          </a:xfrm>
          <a:prstGeom prst="rect">
            <a:avLst/>
          </a:prstGeom>
          <a:noFill/>
          <a:ln w="9525">
            <a:noFill/>
            <a:miter lim="800000"/>
            <a:headEnd/>
            <a:tailEnd/>
          </a:ln>
        </p:spPr>
        <p:txBody>
          <a:bodyPr lIns="0" tIns="0" rIns="0" bIns="0" anchor="ctr">
            <a:spAutoFit/>
          </a:bodyPr>
          <a:lstStyle/>
          <a:p>
            <a:pPr marL="228600" indent="-228600" algn="ctr">
              <a:spcBef>
                <a:spcPct val="20000"/>
              </a:spcBef>
              <a:buClr>
                <a:srgbClr val="2C95DD"/>
              </a:buClr>
            </a:pPr>
            <a:r>
              <a:rPr lang="en-US" b="1">
                <a:solidFill>
                  <a:schemeClr val="bg2"/>
                </a:solidFill>
                <a:latin typeface="MetaNormalLF-Roman" pitchFamily="34" charset="0"/>
              </a:rPr>
              <a:t>Site 2</a:t>
            </a:r>
          </a:p>
        </p:txBody>
      </p:sp>
      <p:sp>
        <p:nvSpPr>
          <p:cNvPr id="62497" name="Rectangle 36"/>
          <p:cNvSpPr>
            <a:spLocks noChangeArrowheads="1"/>
          </p:cNvSpPr>
          <p:nvPr/>
        </p:nvSpPr>
        <p:spPr bwMode="auto">
          <a:xfrm>
            <a:off x="1905000" y="4356100"/>
            <a:ext cx="850900" cy="276225"/>
          </a:xfrm>
          <a:prstGeom prst="rect">
            <a:avLst/>
          </a:prstGeom>
          <a:noFill/>
          <a:ln w="9525">
            <a:noFill/>
            <a:miter lim="800000"/>
            <a:headEnd/>
            <a:tailEnd/>
          </a:ln>
        </p:spPr>
        <p:txBody>
          <a:bodyPr lIns="0" tIns="0" rIns="0" bIns="0" anchor="ctr">
            <a:spAutoFit/>
          </a:bodyPr>
          <a:lstStyle/>
          <a:p>
            <a:pPr marL="228600" indent="-228600" algn="ctr">
              <a:spcBef>
                <a:spcPct val="20000"/>
              </a:spcBef>
              <a:buClr>
                <a:srgbClr val="2C95DD"/>
              </a:buClr>
            </a:pPr>
            <a:r>
              <a:rPr lang="en-US" b="1">
                <a:solidFill>
                  <a:schemeClr val="bg2"/>
                </a:solidFill>
                <a:latin typeface="MetaNormalLF-Roman" pitchFamily="34" charset="0"/>
              </a:rPr>
              <a:t>Site 3</a:t>
            </a:r>
          </a:p>
        </p:txBody>
      </p:sp>
      <p:sp>
        <p:nvSpPr>
          <p:cNvPr id="49" name="Left-Right Arrow 48"/>
          <p:cNvSpPr/>
          <p:nvPr/>
        </p:nvSpPr>
        <p:spPr bwMode="auto">
          <a:xfrm>
            <a:off x="1393825" y="2862263"/>
            <a:ext cx="1833563" cy="228600"/>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lstStyle/>
          <a:p>
            <a:pPr>
              <a:lnSpc>
                <a:spcPct val="90000"/>
              </a:lnSpc>
              <a:spcBef>
                <a:spcPct val="35000"/>
              </a:spcBef>
              <a:buClr>
                <a:srgbClr val="A1C9E6"/>
              </a:buClr>
              <a:buSzPct val="75000"/>
              <a:buFont typeface="Wingdings" pitchFamily="2" charset="2"/>
              <a:buChar char="n"/>
              <a:defRPr/>
            </a:pPr>
            <a:endParaRPr lang="en-US" sz="2000">
              <a:solidFill>
                <a:srgbClr val="020102"/>
              </a:solidFill>
            </a:endParaRPr>
          </a:p>
        </p:txBody>
      </p:sp>
      <p:pic>
        <p:nvPicPr>
          <p:cNvPr id="62504" name="Picture 85"/>
          <p:cNvPicPr>
            <a:picLocks noChangeAspect="1" noChangeArrowheads="1"/>
          </p:cNvPicPr>
          <p:nvPr/>
        </p:nvPicPr>
        <p:blipFill>
          <a:blip r:embed="rId8" cstate="print"/>
          <a:srcRect l="52324"/>
          <a:stretch>
            <a:fillRect/>
          </a:stretch>
        </p:blipFill>
        <p:spPr bwMode="auto">
          <a:xfrm>
            <a:off x="2204177" y="2338388"/>
            <a:ext cx="1721711" cy="1245563"/>
          </a:xfrm>
          <a:prstGeom prst="rect">
            <a:avLst/>
          </a:prstGeom>
          <a:noFill/>
          <a:ln w="9525">
            <a:noFill/>
            <a:miter lim="800000"/>
            <a:headEnd/>
            <a:tailEnd/>
          </a:ln>
        </p:spPr>
      </p:pic>
      <p:pic>
        <p:nvPicPr>
          <p:cNvPr id="62505" name="Picture 86"/>
          <p:cNvPicPr>
            <a:picLocks noChangeAspect="1" noChangeArrowheads="1"/>
          </p:cNvPicPr>
          <p:nvPr/>
        </p:nvPicPr>
        <p:blipFill>
          <a:blip r:embed="rId8" cstate="print"/>
          <a:srcRect r="44090"/>
          <a:stretch>
            <a:fillRect/>
          </a:stretch>
        </p:blipFill>
        <p:spPr bwMode="auto">
          <a:xfrm flipV="1">
            <a:off x="365125" y="3547100"/>
            <a:ext cx="2018998" cy="1245563"/>
          </a:xfrm>
          <a:prstGeom prst="rect">
            <a:avLst/>
          </a:prstGeom>
          <a:noFill/>
          <a:ln w="9525">
            <a:noFill/>
            <a:miter lim="800000"/>
            <a:headEnd/>
            <a:tailEnd/>
          </a:ln>
        </p:spPr>
      </p:pic>
      <p:pic>
        <p:nvPicPr>
          <p:cNvPr id="53" name="Picture 1576" descr="server"/>
          <p:cNvPicPr>
            <a:picLocks noChangeAspect="1" noChangeArrowheads="1"/>
          </p:cNvPicPr>
          <p:nvPr/>
        </p:nvPicPr>
        <p:blipFill>
          <a:blip r:embed="rId5" cstate="print"/>
          <a:srcRect/>
          <a:stretch>
            <a:fillRect/>
          </a:stretch>
        </p:blipFill>
        <p:spPr bwMode="gray">
          <a:xfrm>
            <a:off x="3541713" y="2144713"/>
            <a:ext cx="944562" cy="247650"/>
          </a:xfrm>
          <a:prstGeom prst="rect">
            <a:avLst/>
          </a:prstGeom>
          <a:solidFill>
            <a:schemeClr val="accent4"/>
          </a:solidFill>
          <a:ln w="57150">
            <a:solidFill>
              <a:schemeClr val="accent4"/>
            </a:solidFill>
            <a:prstDash val="sysDash"/>
            <a:miter lim="800000"/>
            <a:headEnd/>
            <a:tailEnd/>
          </a:ln>
        </p:spPr>
      </p:pic>
      <p:pic>
        <p:nvPicPr>
          <p:cNvPr id="54" name="Picture 1576" descr="server"/>
          <p:cNvPicPr>
            <a:picLocks noChangeAspect="1" noChangeArrowheads="1"/>
          </p:cNvPicPr>
          <p:nvPr/>
        </p:nvPicPr>
        <p:blipFill>
          <a:blip r:embed="rId5" cstate="print"/>
          <a:srcRect/>
          <a:stretch>
            <a:fillRect/>
          </a:stretch>
        </p:blipFill>
        <p:spPr bwMode="gray">
          <a:xfrm>
            <a:off x="466725" y="2111375"/>
            <a:ext cx="942975" cy="246063"/>
          </a:xfrm>
          <a:prstGeom prst="rect">
            <a:avLst/>
          </a:prstGeom>
          <a:solidFill>
            <a:schemeClr val="accent4"/>
          </a:solidFill>
          <a:ln w="57150">
            <a:solidFill>
              <a:schemeClr val="accent4"/>
            </a:solidFill>
            <a:prstDash val="solid"/>
            <a:miter lim="800000"/>
            <a:headEnd/>
            <a:tailEnd/>
          </a:ln>
        </p:spPr>
      </p:pic>
      <p:sp>
        <p:nvSpPr>
          <p:cNvPr id="55" name="Can 54"/>
          <p:cNvSpPr/>
          <p:nvPr/>
        </p:nvSpPr>
        <p:spPr>
          <a:xfrm>
            <a:off x="3498850" y="4646613"/>
            <a:ext cx="690563" cy="466725"/>
          </a:xfrm>
          <a:prstGeom prst="can">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2389188" y="5048250"/>
            <a:ext cx="889000" cy="368300"/>
          </a:xfrm>
          <a:prstGeom prst="rect">
            <a:avLst/>
          </a:prstGeom>
          <a:noFill/>
        </p:spPr>
        <p:txBody>
          <a:bodyPr wrap="none">
            <a:spAutoFit/>
          </a:bodyPr>
          <a:lstStyle/>
          <a:p>
            <a:pPr>
              <a:defRPr/>
            </a:pPr>
            <a:r>
              <a:rPr lang="en-US" i="1" dirty="0">
                <a:solidFill>
                  <a:schemeClr val="bg2"/>
                </a:solidFill>
                <a:latin typeface="+mn-lt"/>
              </a:rPr>
              <a:t>(</a:t>
            </a:r>
            <a:r>
              <a:rPr lang="en-US" i="1" dirty="0" err="1">
                <a:solidFill>
                  <a:schemeClr val="bg2"/>
                </a:solidFill>
                <a:latin typeface="+mn-lt"/>
              </a:rPr>
              <a:t>async</a:t>
            </a:r>
            <a:r>
              <a:rPr lang="en-US" i="1" dirty="0">
                <a:solidFill>
                  <a:schemeClr val="bg2"/>
                </a:solidFill>
                <a:latin typeface="+mn-lt"/>
              </a:rPr>
              <a:t>)</a:t>
            </a:r>
          </a:p>
        </p:txBody>
      </p:sp>
      <p:pic>
        <p:nvPicPr>
          <p:cNvPr id="62483" name="Picture 17" descr="ICON_VM_basic_flat_R2_Q408.png"/>
          <p:cNvPicPr>
            <a:picLocks noChangeAspect="1"/>
          </p:cNvPicPr>
          <p:nvPr/>
        </p:nvPicPr>
        <p:blipFill>
          <a:blip r:embed="rId9" cstate="print"/>
          <a:srcRect/>
          <a:stretch>
            <a:fillRect/>
          </a:stretch>
        </p:blipFill>
        <p:spPr bwMode="auto">
          <a:xfrm>
            <a:off x="2079625" y="3830638"/>
            <a:ext cx="457200" cy="3349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p:nvPr/>
        </p:nvGrpSpPr>
        <p:grpSpPr bwMode="gray">
          <a:xfrm>
            <a:off x="382102" y="1573212"/>
            <a:ext cx="5558056" cy="4406289"/>
            <a:chOff x="382102" y="1573212"/>
            <a:chExt cx="5558056" cy="4406289"/>
          </a:xfrm>
        </p:grpSpPr>
        <p:grpSp>
          <p:nvGrpSpPr>
            <p:cNvPr id="3" name="Group 60"/>
            <p:cNvGrpSpPr/>
            <p:nvPr/>
          </p:nvGrpSpPr>
          <p:grpSpPr bwMode="gray">
            <a:xfrm>
              <a:off x="941243" y="1733106"/>
              <a:ext cx="4896595" cy="3654531"/>
              <a:chOff x="827545" y="1239934"/>
              <a:chExt cx="4896595" cy="1371600"/>
            </a:xfrm>
          </p:grpSpPr>
          <p:cxnSp>
            <p:nvCxnSpPr>
              <p:cNvPr id="50" name="Straight Connector 49"/>
              <p:cNvCxnSpPr/>
              <p:nvPr/>
            </p:nvCxnSpPr>
            <p:spPr bwMode="gray">
              <a:xfrm>
                <a:off x="827545" y="12399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827545" y="13923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827545" y="15447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827545" y="16971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gray">
              <a:xfrm>
                <a:off x="827545" y="18495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a:off x="827545" y="20019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gray">
              <a:xfrm>
                <a:off x="827545" y="21543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gray">
              <a:xfrm>
                <a:off x="827545" y="23067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gray">
              <a:xfrm>
                <a:off x="827545" y="24591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gray">
              <a:xfrm>
                <a:off x="827545" y="2611534"/>
                <a:ext cx="48965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 name="Group 62"/>
            <p:cNvGrpSpPr/>
            <p:nvPr/>
          </p:nvGrpSpPr>
          <p:grpSpPr bwMode="gray">
            <a:xfrm>
              <a:off x="906623" y="5445245"/>
              <a:ext cx="5033535" cy="215444"/>
              <a:chOff x="906623" y="5445245"/>
              <a:chExt cx="5033535" cy="215444"/>
            </a:xfrm>
          </p:grpSpPr>
          <p:sp>
            <p:nvSpPr>
              <p:cNvPr id="11" name="Rectangle 1821"/>
              <p:cNvSpPr>
                <a:spLocks noChangeArrowheads="1"/>
              </p:cNvSpPr>
              <p:nvPr/>
            </p:nvSpPr>
            <p:spPr bwMode="gray">
              <a:xfrm>
                <a:off x="906623" y="5445245"/>
                <a:ext cx="100990"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0</a:t>
                </a:r>
              </a:p>
            </p:txBody>
          </p:sp>
          <p:sp>
            <p:nvSpPr>
              <p:cNvPr id="12" name="Rectangle 1822"/>
              <p:cNvSpPr>
                <a:spLocks noChangeArrowheads="1"/>
              </p:cNvSpPr>
              <p:nvPr/>
            </p:nvSpPr>
            <p:spPr bwMode="gray">
              <a:xfrm>
                <a:off x="1444298" y="5445245"/>
                <a:ext cx="201978"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20</a:t>
                </a:r>
              </a:p>
            </p:txBody>
          </p:sp>
          <p:sp>
            <p:nvSpPr>
              <p:cNvPr id="13" name="Rectangle 1823"/>
              <p:cNvSpPr>
                <a:spLocks noChangeArrowheads="1"/>
              </p:cNvSpPr>
              <p:nvPr/>
            </p:nvSpPr>
            <p:spPr bwMode="gray">
              <a:xfrm>
                <a:off x="2046754" y="5445245"/>
                <a:ext cx="201978"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40</a:t>
                </a:r>
              </a:p>
            </p:txBody>
          </p:sp>
          <p:sp>
            <p:nvSpPr>
              <p:cNvPr id="14" name="Rectangle 1824"/>
              <p:cNvSpPr>
                <a:spLocks noChangeArrowheads="1"/>
              </p:cNvSpPr>
              <p:nvPr/>
            </p:nvSpPr>
            <p:spPr bwMode="gray">
              <a:xfrm>
                <a:off x="2657148" y="5445245"/>
                <a:ext cx="201978"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60</a:t>
                </a:r>
              </a:p>
            </p:txBody>
          </p:sp>
          <p:sp>
            <p:nvSpPr>
              <p:cNvPr id="15" name="Rectangle 1825"/>
              <p:cNvSpPr>
                <a:spLocks noChangeArrowheads="1"/>
              </p:cNvSpPr>
              <p:nvPr/>
            </p:nvSpPr>
            <p:spPr bwMode="gray">
              <a:xfrm>
                <a:off x="3251667" y="5445245"/>
                <a:ext cx="201978"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80</a:t>
                </a:r>
              </a:p>
            </p:txBody>
          </p:sp>
          <p:sp>
            <p:nvSpPr>
              <p:cNvPr id="16" name="Rectangle 1826"/>
              <p:cNvSpPr>
                <a:spLocks noChangeArrowheads="1"/>
              </p:cNvSpPr>
              <p:nvPr/>
            </p:nvSpPr>
            <p:spPr bwMode="gray">
              <a:xfrm>
                <a:off x="3819502" y="5445245"/>
                <a:ext cx="302968"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100</a:t>
                </a:r>
              </a:p>
            </p:txBody>
          </p:sp>
          <p:sp>
            <p:nvSpPr>
              <p:cNvPr id="17" name="Rectangle 1827"/>
              <p:cNvSpPr>
                <a:spLocks noChangeArrowheads="1"/>
              </p:cNvSpPr>
              <p:nvPr/>
            </p:nvSpPr>
            <p:spPr bwMode="gray">
              <a:xfrm>
                <a:off x="4438627" y="5445245"/>
                <a:ext cx="302968"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120</a:t>
                </a:r>
              </a:p>
            </p:txBody>
          </p:sp>
          <p:sp>
            <p:nvSpPr>
              <p:cNvPr id="18" name="Rectangle 1828"/>
              <p:cNvSpPr>
                <a:spLocks noChangeArrowheads="1"/>
              </p:cNvSpPr>
              <p:nvPr/>
            </p:nvSpPr>
            <p:spPr bwMode="gray">
              <a:xfrm>
                <a:off x="5018065" y="5445245"/>
                <a:ext cx="302968"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140</a:t>
                </a:r>
              </a:p>
            </p:txBody>
          </p:sp>
          <p:sp>
            <p:nvSpPr>
              <p:cNvPr id="19" name="Rectangle 1829"/>
              <p:cNvSpPr>
                <a:spLocks noChangeArrowheads="1"/>
              </p:cNvSpPr>
              <p:nvPr/>
            </p:nvSpPr>
            <p:spPr bwMode="gray">
              <a:xfrm>
                <a:off x="5637190" y="5445245"/>
                <a:ext cx="302968" cy="215444"/>
              </a:xfrm>
              <a:prstGeom prst="rect">
                <a:avLst/>
              </a:prstGeom>
              <a:noFill/>
              <a:ln w="9525">
                <a:noFill/>
                <a:miter lim="800000"/>
                <a:headEnd/>
                <a:tailEnd/>
              </a:ln>
            </p:spPr>
            <p:txBody>
              <a:bodyPr wrap="none" lIns="0" tIns="0" rIns="0" bIns="0">
                <a:spAutoFit/>
              </a:bodyPr>
              <a:lstStyle/>
              <a:p>
                <a:pPr algn="ctr" defTabSz="640048">
                  <a:defRPr/>
                </a:pPr>
                <a:r>
                  <a:rPr lang="en-US" sz="1400" dirty="0">
                    <a:solidFill>
                      <a:schemeClr val="bg2">
                        <a:lumMod val="50000"/>
                      </a:schemeClr>
                    </a:solidFill>
                    <a:cs typeface="Arial" charset="0"/>
                  </a:rPr>
                  <a:t>160</a:t>
                </a:r>
              </a:p>
            </p:txBody>
          </p:sp>
        </p:grpSp>
        <p:grpSp>
          <p:nvGrpSpPr>
            <p:cNvPr id="5" name="Group 61"/>
            <p:cNvGrpSpPr/>
            <p:nvPr/>
          </p:nvGrpSpPr>
          <p:grpSpPr bwMode="gray">
            <a:xfrm>
              <a:off x="797849" y="1573212"/>
              <a:ext cx="100989" cy="3915907"/>
              <a:chOff x="671888" y="1573212"/>
              <a:chExt cx="100989" cy="3915907"/>
            </a:xfrm>
          </p:grpSpPr>
          <p:sp>
            <p:nvSpPr>
              <p:cNvPr id="21" name="Rectangle 1810"/>
              <p:cNvSpPr>
                <a:spLocks noChangeArrowheads="1"/>
              </p:cNvSpPr>
              <p:nvPr/>
            </p:nvSpPr>
            <p:spPr bwMode="gray">
              <a:xfrm>
                <a:off x="671888" y="5273675"/>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0</a:t>
                </a:r>
              </a:p>
            </p:txBody>
          </p:sp>
          <p:sp>
            <p:nvSpPr>
              <p:cNvPr id="22" name="Rectangle 1811"/>
              <p:cNvSpPr>
                <a:spLocks noChangeArrowheads="1"/>
              </p:cNvSpPr>
              <p:nvPr/>
            </p:nvSpPr>
            <p:spPr bwMode="gray">
              <a:xfrm>
                <a:off x="671888" y="4862512"/>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1</a:t>
                </a:r>
              </a:p>
            </p:txBody>
          </p:sp>
          <p:sp>
            <p:nvSpPr>
              <p:cNvPr id="23" name="Rectangle 1812"/>
              <p:cNvSpPr>
                <a:spLocks noChangeArrowheads="1"/>
              </p:cNvSpPr>
              <p:nvPr/>
            </p:nvSpPr>
            <p:spPr bwMode="gray">
              <a:xfrm>
                <a:off x="671888" y="4451350"/>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2</a:t>
                </a:r>
              </a:p>
            </p:txBody>
          </p:sp>
          <p:sp>
            <p:nvSpPr>
              <p:cNvPr id="24" name="Rectangle 1812"/>
              <p:cNvSpPr>
                <a:spLocks noChangeArrowheads="1"/>
              </p:cNvSpPr>
              <p:nvPr/>
            </p:nvSpPr>
            <p:spPr bwMode="gray">
              <a:xfrm>
                <a:off x="671888" y="4040187"/>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3</a:t>
                </a:r>
              </a:p>
            </p:txBody>
          </p:sp>
          <p:sp>
            <p:nvSpPr>
              <p:cNvPr id="25" name="Rectangle 1812"/>
              <p:cNvSpPr>
                <a:spLocks noChangeArrowheads="1"/>
              </p:cNvSpPr>
              <p:nvPr/>
            </p:nvSpPr>
            <p:spPr bwMode="gray">
              <a:xfrm>
                <a:off x="671888" y="1573212"/>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9</a:t>
                </a:r>
              </a:p>
            </p:txBody>
          </p:sp>
          <p:sp>
            <p:nvSpPr>
              <p:cNvPr id="26" name="Rectangle 1812"/>
              <p:cNvSpPr>
                <a:spLocks noChangeArrowheads="1"/>
              </p:cNvSpPr>
              <p:nvPr/>
            </p:nvSpPr>
            <p:spPr bwMode="gray">
              <a:xfrm>
                <a:off x="671888" y="1984375"/>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8</a:t>
                </a:r>
              </a:p>
            </p:txBody>
          </p:sp>
          <p:sp>
            <p:nvSpPr>
              <p:cNvPr id="27" name="Rectangle 1812"/>
              <p:cNvSpPr>
                <a:spLocks noChangeArrowheads="1"/>
              </p:cNvSpPr>
              <p:nvPr/>
            </p:nvSpPr>
            <p:spPr bwMode="gray">
              <a:xfrm>
                <a:off x="671888" y="2395537"/>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7</a:t>
                </a:r>
              </a:p>
            </p:txBody>
          </p:sp>
          <p:sp>
            <p:nvSpPr>
              <p:cNvPr id="28" name="Rectangle 1812"/>
              <p:cNvSpPr>
                <a:spLocks noChangeArrowheads="1"/>
              </p:cNvSpPr>
              <p:nvPr/>
            </p:nvSpPr>
            <p:spPr bwMode="gray">
              <a:xfrm>
                <a:off x="671888" y="3629025"/>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4</a:t>
                </a:r>
              </a:p>
            </p:txBody>
          </p:sp>
          <p:sp>
            <p:nvSpPr>
              <p:cNvPr id="29" name="Rectangle 1812"/>
              <p:cNvSpPr>
                <a:spLocks noChangeArrowheads="1"/>
              </p:cNvSpPr>
              <p:nvPr/>
            </p:nvSpPr>
            <p:spPr bwMode="gray">
              <a:xfrm>
                <a:off x="671888" y="3217862"/>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5</a:t>
                </a:r>
              </a:p>
            </p:txBody>
          </p:sp>
          <p:sp>
            <p:nvSpPr>
              <p:cNvPr id="30" name="Rectangle 1812"/>
              <p:cNvSpPr>
                <a:spLocks noChangeArrowheads="1"/>
              </p:cNvSpPr>
              <p:nvPr/>
            </p:nvSpPr>
            <p:spPr bwMode="gray">
              <a:xfrm>
                <a:off x="671888" y="2806700"/>
                <a:ext cx="100989" cy="215444"/>
              </a:xfrm>
              <a:prstGeom prst="rect">
                <a:avLst/>
              </a:prstGeom>
              <a:noFill/>
              <a:ln w="9525">
                <a:noFill/>
                <a:miter lim="800000"/>
                <a:headEnd/>
                <a:tailEnd/>
              </a:ln>
            </p:spPr>
            <p:txBody>
              <a:bodyPr wrap="none" lIns="0" tIns="0" rIns="0" bIns="0">
                <a:spAutoFit/>
              </a:bodyPr>
              <a:lstStyle/>
              <a:p>
                <a:pPr algn="r">
                  <a:defRPr/>
                </a:pPr>
                <a:r>
                  <a:rPr lang="en-US" sz="1400" dirty="0">
                    <a:solidFill>
                      <a:schemeClr val="bg2"/>
                    </a:solidFill>
                    <a:cs typeface="Arial" charset="0"/>
                  </a:rPr>
                  <a:t>6</a:t>
                </a:r>
              </a:p>
            </p:txBody>
          </p:sp>
        </p:grpSp>
        <p:sp>
          <p:nvSpPr>
            <p:cNvPr id="22545" name="TextBox 33"/>
            <p:cNvSpPr txBox="1">
              <a:spLocks noChangeArrowheads="1"/>
            </p:cNvSpPr>
            <p:nvPr/>
          </p:nvSpPr>
          <p:spPr bwMode="gray">
            <a:xfrm rot="16200000">
              <a:off x="-424850" y="3437261"/>
              <a:ext cx="1860125" cy="246221"/>
            </a:xfrm>
            <a:prstGeom prst="rect">
              <a:avLst/>
            </a:prstGeom>
            <a:noFill/>
            <a:ln w="9525">
              <a:noFill/>
              <a:miter lim="800000"/>
              <a:headEnd/>
              <a:tailEnd/>
            </a:ln>
          </p:spPr>
          <p:txBody>
            <a:bodyPr wrap="none" lIns="0" tIns="0" rIns="0" bIns="0">
              <a:spAutoFit/>
            </a:bodyPr>
            <a:lstStyle/>
            <a:p>
              <a:pPr algn="ctr"/>
              <a:r>
                <a:rPr lang="en-US" sz="1600" dirty="0" smtClean="0">
                  <a:solidFill>
                    <a:schemeClr val="bg2"/>
                  </a:solidFill>
                  <a:latin typeface="MetaMediumLF-Roman" pitchFamily="34" charset="0"/>
                </a:rPr>
                <a:t>RESPONSE TIME (MS)</a:t>
              </a:r>
              <a:endParaRPr lang="en-US" sz="1600" dirty="0">
                <a:solidFill>
                  <a:schemeClr val="bg2"/>
                </a:solidFill>
                <a:latin typeface="MetaMediumLF-Roman" pitchFamily="34" charset="0"/>
              </a:endParaRPr>
            </a:p>
          </p:txBody>
        </p:sp>
        <p:sp>
          <p:nvSpPr>
            <p:cNvPr id="22546" name="TextBox 34"/>
            <p:cNvSpPr txBox="1">
              <a:spLocks noChangeArrowheads="1"/>
            </p:cNvSpPr>
            <p:nvPr/>
          </p:nvSpPr>
          <p:spPr bwMode="gray">
            <a:xfrm>
              <a:off x="2481535" y="5733280"/>
              <a:ext cx="1816010" cy="246221"/>
            </a:xfrm>
            <a:prstGeom prst="rect">
              <a:avLst/>
            </a:prstGeom>
            <a:noFill/>
            <a:ln w="9525">
              <a:noFill/>
              <a:miter lim="800000"/>
              <a:headEnd/>
              <a:tailEnd/>
            </a:ln>
          </p:spPr>
          <p:txBody>
            <a:bodyPr wrap="none" lIns="0" tIns="0" rIns="0" bIns="0">
              <a:spAutoFit/>
            </a:bodyPr>
            <a:lstStyle/>
            <a:p>
              <a:pPr algn="ctr"/>
              <a:r>
                <a:rPr lang="en-US" sz="1600" dirty="0" smtClean="0">
                  <a:solidFill>
                    <a:schemeClr val="bg2"/>
                  </a:solidFill>
                  <a:latin typeface="MetaMediumLF-Roman" pitchFamily="34" charset="0"/>
                </a:rPr>
                <a:t>RUN TIME (MINUTES)</a:t>
              </a:r>
              <a:endParaRPr lang="en-US" sz="1600" dirty="0">
                <a:solidFill>
                  <a:schemeClr val="bg2"/>
                </a:solidFill>
                <a:latin typeface="MetaMediumLF-Roman" pitchFamily="34" charset="0"/>
              </a:endParaRPr>
            </a:p>
          </p:txBody>
        </p:sp>
      </p:grpSp>
      <p:sp>
        <p:nvSpPr>
          <p:cNvPr id="22544" name="TextBox 32"/>
          <p:cNvSpPr txBox="1">
            <a:spLocks noChangeArrowheads="1"/>
          </p:cNvSpPr>
          <p:nvPr/>
        </p:nvSpPr>
        <p:spPr bwMode="gray">
          <a:xfrm>
            <a:off x="1660319" y="1355148"/>
            <a:ext cx="3492623" cy="307777"/>
          </a:xfrm>
          <a:prstGeom prst="rect">
            <a:avLst/>
          </a:prstGeom>
          <a:noFill/>
          <a:ln w="9525">
            <a:noFill/>
            <a:miter lim="800000"/>
            <a:headEnd/>
            <a:tailEnd/>
          </a:ln>
        </p:spPr>
        <p:txBody>
          <a:bodyPr wrap="none" lIns="0" tIns="0" rIns="0" bIns="0">
            <a:spAutoFit/>
          </a:bodyPr>
          <a:lstStyle/>
          <a:p>
            <a:pPr algn="ctr"/>
            <a:r>
              <a:rPr lang="en-US" sz="2000" dirty="0">
                <a:latin typeface="MetaMediumLF-Roman" pitchFamily="34" charset="0"/>
              </a:rPr>
              <a:t>26 </a:t>
            </a:r>
            <a:r>
              <a:rPr lang="en-US" sz="2000" dirty="0" smtClean="0">
                <a:latin typeface="MetaMediumLF-Roman" pitchFamily="34" charset="0"/>
              </a:rPr>
              <a:t>VMs</a:t>
            </a:r>
            <a:r>
              <a:rPr lang="en-US" sz="2000" dirty="0">
                <a:latin typeface="MetaMediumLF-Roman" pitchFamily="34" charset="0"/>
              </a:rPr>
              <a:t>, </a:t>
            </a:r>
            <a:r>
              <a:rPr lang="en-US" sz="2000" dirty="0" smtClean="0">
                <a:latin typeface="MetaMediumLF-Roman" pitchFamily="34" charset="0"/>
              </a:rPr>
              <a:t>26 GB </a:t>
            </a:r>
            <a:r>
              <a:rPr lang="en-US" sz="2000" dirty="0">
                <a:latin typeface="MetaMediumLF-Roman" pitchFamily="34" charset="0"/>
              </a:rPr>
              <a:t>of data, 26 miles</a:t>
            </a:r>
          </a:p>
        </p:txBody>
      </p:sp>
      <p:grpSp>
        <p:nvGrpSpPr>
          <p:cNvPr id="6" name="Group 50"/>
          <p:cNvGrpSpPr>
            <a:grpSpLocks/>
          </p:cNvGrpSpPr>
          <p:nvPr/>
        </p:nvGrpSpPr>
        <p:grpSpPr bwMode="gray">
          <a:xfrm>
            <a:off x="6184900" y="1355148"/>
            <a:ext cx="2707794" cy="3776853"/>
            <a:chOff x="9935703" y="2344409"/>
            <a:chExt cx="4334051" cy="4039438"/>
          </a:xfrm>
        </p:grpSpPr>
        <p:sp>
          <p:nvSpPr>
            <p:cNvPr id="43" name="TextBox 42"/>
            <p:cNvSpPr txBox="1"/>
            <p:nvPr/>
          </p:nvSpPr>
          <p:spPr bwMode="gray">
            <a:xfrm>
              <a:off x="9935705" y="2344409"/>
              <a:ext cx="4334049" cy="369391"/>
            </a:xfrm>
            <a:prstGeom prst="rect">
              <a:avLst/>
            </a:prstGeom>
            <a:noFill/>
          </p:spPr>
          <p:txBody>
            <a:bodyPr wrap="none" lIns="0" tIns="0" rIns="0" bIns="0">
              <a:spAutoFit/>
            </a:bodyPr>
            <a:lstStyle/>
            <a:p>
              <a:pPr>
                <a:defRPr/>
              </a:pPr>
              <a:r>
                <a:rPr lang="ru-RU" sz="2000" dirty="0" smtClean="0">
                  <a:latin typeface="MetaMediumLF-Roman" pitchFamily="34" charset="0"/>
                </a:rPr>
                <a:t>Время для </a:t>
              </a:r>
              <a:r>
                <a:rPr lang="ru-RU" sz="2000" dirty="0" err="1" smtClean="0">
                  <a:latin typeface="MetaMediumLF-Roman" pitchFamily="34" charset="0"/>
                </a:rPr>
                <a:t>преноса</a:t>
              </a:r>
              <a:r>
                <a:rPr lang="ru-RU" sz="2000" dirty="0" smtClean="0">
                  <a:latin typeface="MetaMediumLF-Roman" pitchFamily="34" charset="0"/>
                </a:rPr>
                <a:t> </a:t>
              </a:r>
              <a:r>
                <a:rPr lang="en-US" sz="2000" dirty="0" smtClean="0">
                  <a:latin typeface="MetaMediumLF-Roman" pitchFamily="34" charset="0"/>
                </a:rPr>
                <a:t>VM</a:t>
              </a:r>
              <a:endParaRPr lang="en-US" sz="2000" dirty="0">
                <a:latin typeface="MetaMediumLF-Roman" pitchFamily="34" charset="0"/>
              </a:endParaRPr>
            </a:p>
          </p:txBody>
        </p:sp>
        <p:sp>
          <p:nvSpPr>
            <p:cNvPr id="22561" name="TextBox 43"/>
            <p:cNvSpPr txBox="1">
              <a:spLocks noChangeArrowheads="1"/>
            </p:cNvSpPr>
            <p:nvPr/>
          </p:nvSpPr>
          <p:spPr bwMode="gray">
            <a:xfrm>
              <a:off x="9935703" y="3035802"/>
              <a:ext cx="4149334" cy="1662256"/>
            </a:xfrm>
            <a:prstGeom prst="rect">
              <a:avLst/>
            </a:prstGeom>
            <a:noFill/>
            <a:ln w="9525">
              <a:noFill/>
              <a:miter lim="800000"/>
              <a:headEnd/>
              <a:tailEnd/>
            </a:ln>
          </p:spPr>
          <p:txBody>
            <a:bodyPr wrap="square" lIns="0" tIns="0" rIns="0" bIns="0">
              <a:spAutoFit/>
            </a:bodyPr>
            <a:lstStyle/>
            <a:p>
              <a:r>
                <a:rPr lang="en-US" sz="2800" dirty="0">
                  <a:solidFill>
                    <a:schemeClr val="accent1"/>
                  </a:solidFill>
                </a:rPr>
                <a:t>Storage </a:t>
              </a:r>
              <a:r>
                <a:rPr lang="en-US" sz="2800" dirty="0" smtClean="0">
                  <a:solidFill>
                    <a:schemeClr val="accent1"/>
                  </a:solidFill>
                </a:rPr>
                <a:t>vMotion </a:t>
              </a:r>
              <a:endParaRPr lang="en-US" sz="2800" dirty="0">
                <a:solidFill>
                  <a:schemeClr val="accent1"/>
                </a:solidFill>
              </a:endParaRPr>
            </a:p>
            <a:p>
              <a:r>
                <a:rPr lang="en-US" sz="2800" dirty="0" smtClean="0">
                  <a:solidFill>
                    <a:schemeClr val="accent1"/>
                  </a:solidFill>
                </a:rPr>
                <a:t>+ vMotion</a:t>
              </a:r>
              <a:r>
                <a:rPr lang="en-US" sz="2800" dirty="0">
                  <a:solidFill>
                    <a:schemeClr val="accent1"/>
                  </a:solidFill>
                </a:rPr>
                <a:t>:</a:t>
              </a:r>
            </a:p>
            <a:p>
              <a:r>
                <a:rPr lang="en-US" sz="3400" dirty="0">
                  <a:solidFill>
                    <a:schemeClr val="accent1"/>
                  </a:solidFill>
                  <a:latin typeface="MetaMediumLF-Roman" pitchFamily="34" charset="0"/>
                </a:rPr>
                <a:t>2.6 </a:t>
              </a:r>
              <a:r>
                <a:rPr lang="en-US" sz="3400" dirty="0" smtClean="0">
                  <a:solidFill>
                    <a:schemeClr val="accent1"/>
                  </a:solidFill>
                  <a:latin typeface="MetaMediumLF-Roman" pitchFamily="34" charset="0"/>
                </a:rPr>
                <a:t>hours</a:t>
              </a:r>
              <a:endParaRPr lang="en-US" sz="3400" dirty="0">
                <a:solidFill>
                  <a:schemeClr val="accent1"/>
                </a:solidFill>
                <a:latin typeface="MetaMediumLF-Roman" pitchFamily="34" charset="0"/>
              </a:endParaRPr>
            </a:p>
          </p:txBody>
        </p:sp>
        <p:sp>
          <p:nvSpPr>
            <p:cNvPr id="22562" name="TextBox 46"/>
            <p:cNvSpPr txBox="1">
              <a:spLocks noChangeArrowheads="1"/>
            </p:cNvSpPr>
            <p:nvPr/>
          </p:nvSpPr>
          <p:spPr bwMode="gray">
            <a:xfrm>
              <a:off x="9935703" y="4902561"/>
              <a:ext cx="4149334" cy="1481286"/>
            </a:xfrm>
            <a:prstGeom prst="rect">
              <a:avLst/>
            </a:prstGeom>
            <a:noFill/>
            <a:ln w="9525">
              <a:noFill/>
              <a:miter lim="800000"/>
              <a:headEnd/>
              <a:tailEnd/>
            </a:ln>
          </p:spPr>
          <p:txBody>
            <a:bodyPr wrap="square" lIns="0" tIns="0" rIns="0" bIns="0">
              <a:spAutoFit/>
            </a:bodyPr>
            <a:lstStyle/>
            <a:p>
              <a:r>
                <a:rPr lang="en-US" sz="2800" dirty="0" err="1">
                  <a:solidFill>
                    <a:schemeClr val="accent6"/>
                  </a:solidFill>
                </a:rPr>
                <a:t>v</a:t>
              </a:r>
              <a:r>
                <a:rPr lang="en-US" sz="2800" dirty="0" err="1" smtClean="0">
                  <a:solidFill>
                    <a:schemeClr val="accent6"/>
                  </a:solidFill>
                </a:rPr>
                <a:t>Motion</a:t>
              </a:r>
              <a:r>
                <a:rPr lang="en-US" sz="2800" dirty="0" smtClean="0">
                  <a:solidFill>
                    <a:schemeClr val="accent6"/>
                  </a:solidFill>
                </a:rPr>
                <a:t> </a:t>
              </a:r>
              <a:r>
                <a:rPr lang="ru-RU" sz="2800" dirty="0" smtClean="0">
                  <a:solidFill>
                    <a:schemeClr val="accent6"/>
                  </a:solidFill>
                </a:rPr>
                <a:t>с</a:t>
              </a:r>
              <a:r>
                <a:rPr lang="en-US" sz="2800" dirty="0" smtClean="0">
                  <a:solidFill>
                    <a:schemeClr val="accent6"/>
                  </a:solidFill>
                </a:rPr>
                <a:t> </a:t>
              </a:r>
              <a:endParaRPr lang="en-US" sz="2800" dirty="0">
                <a:solidFill>
                  <a:schemeClr val="accent6"/>
                </a:solidFill>
              </a:endParaRPr>
            </a:p>
            <a:p>
              <a:r>
                <a:rPr lang="en-US" sz="2800" dirty="0">
                  <a:solidFill>
                    <a:schemeClr val="accent6"/>
                  </a:solidFill>
                </a:rPr>
                <a:t>EMC VPLEX:</a:t>
              </a:r>
            </a:p>
            <a:p>
              <a:r>
                <a:rPr lang="en-US" sz="3400" dirty="0" smtClean="0">
                  <a:solidFill>
                    <a:schemeClr val="accent6"/>
                  </a:solidFill>
                  <a:latin typeface="MetaMediumLF-Roman" pitchFamily="34" charset="0"/>
                </a:rPr>
                <a:t>9 minutes</a:t>
              </a:r>
              <a:endParaRPr lang="en-US" sz="3400" i="1" u="sng" dirty="0">
                <a:solidFill>
                  <a:schemeClr val="accent6"/>
                </a:solidFill>
                <a:latin typeface="MetaMediumLF-Roman" pitchFamily="34" charset="0"/>
              </a:endParaRPr>
            </a:p>
          </p:txBody>
        </p:sp>
      </p:grpSp>
      <p:sp>
        <p:nvSpPr>
          <p:cNvPr id="53" name="Left-Right Arrow 52"/>
          <p:cNvSpPr/>
          <p:nvPr/>
        </p:nvSpPr>
        <p:spPr bwMode="gray">
          <a:xfrm>
            <a:off x="1179368" y="4581141"/>
            <a:ext cx="4443413" cy="469324"/>
          </a:xfrm>
          <a:prstGeom prst="leftRightArrow">
            <a:avLst>
              <a:gd name="adj1" fmla="val 58686"/>
              <a:gd name="adj2" fmla="val 50000"/>
            </a:avLst>
          </a:prstGeom>
          <a:solidFill>
            <a:schemeClr val="accent2"/>
          </a:solidFill>
          <a:ln w="571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4005" tIns="32003" rIns="64005" bIns="32003" anchor="ctr"/>
          <a:lstStyle/>
          <a:p>
            <a:pPr algn="ctr">
              <a:defRPr/>
            </a:pPr>
            <a:r>
              <a:rPr lang="en-US" sz="2000" spc="300" dirty="0" smtClean="0">
                <a:solidFill>
                  <a:srgbClr val="FFFFFF"/>
                </a:solidFill>
                <a:effectLst>
                  <a:outerShdw blurRad="63500" sx="102000" sy="102000" algn="ctr" rotWithShape="0">
                    <a:prstClr val="black">
                      <a:alpha val="40000"/>
                    </a:prstClr>
                  </a:outerShdw>
                </a:effectLst>
                <a:latin typeface="MetaMediumLF-Roman" pitchFamily="34" charset="0"/>
                <a:cs typeface="Arial" charset="0"/>
              </a:rPr>
              <a:t>17x FASTER</a:t>
            </a:r>
            <a:endParaRPr lang="en-US" sz="2000" spc="300" dirty="0">
              <a:solidFill>
                <a:srgbClr val="FFFFFF"/>
              </a:solidFill>
              <a:effectLst>
                <a:outerShdw blurRad="63500" sx="102000" sy="102000" algn="ctr" rotWithShape="0">
                  <a:prstClr val="black">
                    <a:alpha val="40000"/>
                  </a:prstClr>
                </a:outerShdw>
              </a:effectLst>
              <a:latin typeface="MetaMediumLF-Roman" pitchFamily="34" charset="0"/>
              <a:cs typeface="Arial" charset="0"/>
            </a:endParaRPr>
          </a:p>
        </p:txBody>
      </p:sp>
      <p:pic>
        <p:nvPicPr>
          <p:cNvPr id="22549"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gray">
          <a:xfrm>
            <a:off x="946006" y="2032000"/>
            <a:ext cx="4749800" cy="2217737"/>
          </a:xfrm>
          <a:prstGeom prst="rect">
            <a:avLst/>
          </a:prstGeom>
          <a:noFill/>
          <a:ln w="9525">
            <a:noFill/>
            <a:miter lim="800000"/>
            <a:headEnd/>
            <a:tailEnd/>
          </a:ln>
        </p:spPr>
      </p:pic>
      <p:pic>
        <p:nvPicPr>
          <p:cNvPr id="22552" name="Picture 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gray">
          <a:xfrm>
            <a:off x="952356" y="1927225"/>
            <a:ext cx="1333500" cy="2716212"/>
          </a:xfrm>
          <a:prstGeom prst="rect">
            <a:avLst/>
          </a:prstGeom>
          <a:noFill/>
          <a:ln w="9525">
            <a:noFill/>
            <a:miter lim="800000"/>
            <a:headEnd/>
            <a:tailEnd/>
          </a:ln>
        </p:spPr>
      </p:pic>
      <p:grpSp>
        <p:nvGrpSpPr>
          <p:cNvPr id="7" name="Group 42"/>
          <p:cNvGrpSpPr>
            <a:grpSpLocks/>
          </p:cNvGrpSpPr>
          <p:nvPr/>
        </p:nvGrpSpPr>
        <p:grpSpPr bwMode="gray">
          <a:xfrm>
            <a:off x="1017443" y="2005012"/>
            <a:ext cx="123825" cy="3048000"/>
            <a:chOff x="1555374" y="3352800"/>
            <a:chExt cx="197225" cy="2514600"/>
          </a:xfrm>
        </p:grpSpPr>
        <p:cxnSp>
          <p:nvCxnSpPr>
            <p:cNvPr id="41" name="Straight Connector 40"/>
            <p:cNvCxnSpPr/>
            <p:nvPr/>
          </p:nvCxnSpPr>
          <p:spPr bwMode="gray">
            <a:xfrm rot="5400000">
              <a:off x="299339" y="4608835"/>
              <a:ext cx="2514600" cy="2529"/>
            </a:xfrm>
            <a:prstGeom prst="line">
              <a:avLst/>
            </a:prstGeom>
            <a:solidFill>
              <a:schemeClr val="tx2"/>
            </a:solidFill>
            <a:ln w="57150" cap="flat" cmpd="sng" algn="ctr">
              <a:solidFill>
                <a:schemeClr val="tx2">
                  <a:lumMod val="50000"/>
                </a:schemeClr>
              </a:solidFill>
              <a:prstDash val="sysDash"/>
              <a:round/>
              <a:headEnd type="none" w="med" len="med"/>
              <a:tailEnd type="none" w="med" len="med"/>
            </a:ln>
            <a:effectLst/>
          </p:spPr>
        </p:cxnSp>
        <p:cxnSp>
          <p:nvCxnSpPr>
            <p:cNvPr id="22557" name="Straight Connector 41"/>
            <p:cNvCxnSpPr>
              <a:cxnSpLocks noChangeShapeType="1"/>
            </p:cNvCxnSpPr>
            <p:nvPr/>
          </p:nvCxnSpPr>
          <p:spPr bwMode="gray">
            <a:xfrm rot="5400000">
              <a:off x="494505" y="4609306"/>
              <a:ext cx="2514600" cy="1588"/>
            </a:xfrm>
            <a:prstGeom prst="line">
              <a:avLst/>
            </a:prstGeom>
            <a:noFill/>
            <a:ln w="57150" algn="ctr">
              <a:solidFill>
                <a:srgbClr val="C00000"/>
              </a:solidFill>
              <a:prstDash val="sysDash"/>
              <a:round/>
              <a:headEnd/>
              <a:tailEnd/>
            </a:ln>
          </p:spPr>
        </p:cxnSp>
      </p:grpSp>
      <p:cxnSp>
        <p:nvCxnSpPr>
          <p:cNvPr id="46" name="Straight Connector 45"/>
          <p:cNvCxnSpPr>
            <a:cxnSpLocks noChangeShapeType="1"/>
          </p:cNvCxnSpPr>
          <p:nvPr/>
        </p:nvCxnSpPr>
        <p:spPr bwMode="gray">
          <a:xfrm rot="5400000">
            <a:off x="4145612" y="3528218"/>
            <a:ext cx="3048000" cy="1588"/>
          </a:xfrm>
          <a:prstGeom prst="line">
            <a:avLst/>
          </a:prstGeom>
          <a:noFill/>
          <a:ln w="57150" algn="ctr">
            <a:solidFill>
              <a:schemeClr val="tx2"/>
            </a:solidFill>
            <a:prstDash val="sysDash"/>
            <a:round/>
            <a:headEnd/>
            <a:tailEnd/>
          </a:ln>
        </p:spPr>
      </p:cxnSp>
      <p:sp>
        <p:nvSpPr>
          <p:cNvPr id="47" name="Title 46"/>
          <p:cNvSpPr>
            <a:spLocks noGrp="1"/>
          </p:cNvSpPr>
          <p:nvPr>
            <p:ph type="title"/>
          </p:nvPr>
        </p:nvSpPr>
        <p:spPr bwMode="gray">
          <a:xfrm>
            <a:off x="323528" y="0"/>
            <a:ext cx="8410575" cy="920751"/>
          </a:xfrm>
        </p:spPr>
        <p:txBody>
          <a:bodyPr/>
          <a:lstStyle/>
          <a:p>
            <a:r>
              <a:rPr lang="ru-RU" dirty="0" err="1" smtClean="0"/>
              <a:t>Безшовная</a:t>
            </a:r>
            <a:r>
              <a:rPr lang="ru-RU" dirty="0" smtClean="0"/>
              <a:t> мобильность приложений</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10575" cy="920751"/>
          </a:xfrm>
        </p:spPr>
        <p:txBody>
          <a:bodyPr/>
          <a:lstStyle/>
          <a:p>
            <a:r>
              <a:rPr lang="en-US" dirty="0" smtClean="0"/>
              <a:t>VPLEX </a:t>
            </a:r>
            <a:r>
              <a:rPr lang="ru-RU" dirty="0" smtClean="0"/>
              <a:t>линейка продуктов</a:t>
            </a:r>
            <a:endParaRPr lang="en-US" dirty="0"/>
          </a:p>
        </p:txBody>
      </p:sp>
      <p:sp>
        <p:nvSpPr>
          <p:cNvPr id="249" name="Text Box 186"/>
          <p:cNvSpPr txBox="1">
            <a:spLocks noChangeArrowheads="1"/>
          </p:cNvSpPr>
          <p:nvPr/>
        </p:nvSpPr>
        <p:spPr bwMode="gray">
          <a:xfrm>
            <a:off x="6972301" y="5372100"/>
            <a:ext cx="1828800"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ru-RU" sz="1600" dirty="0" smtClean="0">
                <a:solidFill>
                  <a:schemeClr val="bg2"/>
                </a:solidFill>
                <a:latin typeface="+mj-lt"/>
              </a:rPr>
              <a:t>Одна</a:t>
            </a:r>
            <a:r>
              <a:rPr lang="en-US" sz="1600" dirty="0" smtClean="0">
                <a:solidFill>
                  <a:schemeClr val="bg2"/>
                </a:solidFill>
                <a:latin typeface="+mj-lt"/>
              </a:rPr>
              <a:t>, </a:t>
            </a:r>
            <a:r>
              <a:rPr lang="ru-RU" sz="1600" dirty="0" smtClean="0">
                <a:solidFill>
                  <a:schemeClr val="bg2"/>
                </a:solidFill>
                <a:latin typeface="+mj-lt"/>
              </a:rPr>
              <a:t>две</a:t>
            </a:r>
            <a:r>
              <a:rPr lang="en-US" sz="1600" dirty="0" smtClean="0">
                <a:solidFill>
                  <a:schemeClr val="bg2"/>
                </a:solidFill>
                <a:latin typeface="+mj-lt"/>
              </a:rPr>
              <a:t>, </a:t>
            </a:r>
            <a:r>
              <a:rPr lang="ru-RU" sz="1600" dirty="0" smtClean="0">
                <a:solidFill>
                  <a:schemeClr val="bg2"/>
                </a:solidFill>
                <a:latin typeface="+mj-lt"/>
              </a:rPr>
              <a:t>или</a:t>
            </a:r>
            <a:r>
              <a:rPr lang="en-US" sz="1600" dirty="0" smtClean="0">
                <a:solidFill>
                  <a:schemeClr val="bg2"/>
                </a:solidFill>
                <a:latin typeface="+mj-lt"/>
              </a:rPr>
              <a:t> </a:t>
            </a:r>
            <a:r>
              <a:rPr lang="ru-RU" sz="1600" dirty="0" smtClean="0">
                <a:solidFill>
                  <a:schemeClr val="bg2"/>
                </a:solidFill>
                <a:latin typeface="+mj-lt"/>
              </a:rPr>
              <a:t>четыре </a:t>
            </a:r>
            <a:r>
              <a:rPr lang="ru-RU" sz="1600" dirty="0" err="1" smtClean="0">
                <a:solidFill>
                  <a:schemeClr val="bg2"/>
                </a:solidFill>
                <a:latin typeface="+mj-lt"/>
              </a:rPr>
              <a:t>энжины</a:t>
            </a:r>
            <a:endParaRPr lang="en-US" sz="1600" dirty="0" smtClean="0">
              <a:solidFill>
                <a:schemeClr val="bg2"/>
              </a:solidFill>
              <a:latin typeface="+mj-lt"/>
            </a:endParaRPr>
          </a:p>
        </p:txBody>
      </p:sp>
      <p:sp>
        <p:nvSpPr>
          <p:cNvPr id="343" name="Rounded Rectangle 159"/>
          <p:cNvSpPr>
            <a:spLocks noChangeArrowheads="1"/>
          </p:cNvSpPr>
          <p:nvPr/>
        </p:nvSpPr>
        <p:spPr bwMode="gray">
          <a:xfrm>
            <a:off x="7166418" y="2694801"/>
            <a:ext cx="394340" cy="276999"/>
          </a:xfrm>
          <a:prstGeom prst="rect">
            <a:avLst/>
          </a:prstGeom>
          <a:noFill/>
          <a:ln w="38100" algn="ctr">
            <a:noFill/>
            <a:round/>
            <a:headEnd/>
            <a:tailEnd/>
          </a:ln>
        </p:spPr>
        <p:txBody>
          <a:bodyPr vert="horz" wrap="none" lIns="0" tIns="0" rIns="0" bIns="0" anchor="ctr">
            <a:spAutoFit/>
          </a:bodyPr>
          <a:lstStyle/>
          <a:p>
            <a:pPr algn="ctr" fontAlgn="base">
              <a:spcBef>
                <a:spcPct val="0"/>
              </a:spcBef>
              <a:spcAft>
                <a:spcPct val="0"/>
              </a:spcAft>
            </a:pPr>
            <a:r>
              <a:rPr lang="en-US" kern="0" dirty="0" smtClean="0">
                <a:solidFill>
                  <a:srgbClr val="007DC3"/>
                </a:solidFill>
                <a:latin typeface="MetaMediumLF-Roman" pitchFamily="34" charset="0"/>
                <a:cs typeface="Arial" charset="0"/>
              </a:rPr>
              <a:t>VS1</a:t>
            </a:r>
            <a:endParaRPr lang="en-US" kern="0" dirty="0">
              <a:solidFill>
                <a:srgbClr val="007DC3"/>
              </a:solidFill>
              <a:latin typeface="MetaMediumLF-Roman" pitchFamily="34" charset="0"/>
              <a:cs typeface="Arial" charset="0"/>
            </a:endParaRPr>
          </a:p>
        </p:txBody>
      </p:sp>
      <p:sp>
        <p:nvSpPr>
          <p:cNvPr id="344" name="Rounded Rectangle 159"/>
          <p:cNvSpPr>
            <a:spLocks noChangeArrowheads="1"/>
          </p:cNvSpPr>
          <p:nvPr/>
        </p:nvSpPr>
        <p:spPr bwMode="gray">
          <a:xfrm>
            <a:off x="8175991" y="2694801"/>
            <a:ext cx="394340" cy="276999"/>
          </a:xfrm>
          <a:prstGeom prst="rect">
            <a:avLst/>
          </a:prstGeom>
          <a:noFill/>
          <a:ln w="38100" algn="ctr">
            <a:noFill/>
            <a:round/>
            <a:headEnd/>
            <a:tailEnd/>
          </a:ln>
        </p:spPr>
        <p:txBody>
          <a:bodyPr vert="horz" wrap="none" lIns="0" tIns="0" rIns="0" bIns="0" anchor="ctr">
            <a:spAutoFit/>
          </a:bodyPr>
          <a:lstStyle/>
          <a:p>
            <a:pPr algn="ctr" fontAlgn="base">
              <a:spcBef>
                <a:spcPct val="0"/>
              </a:spcBef>
              <a:spcAft>
                <a:spcPct val="0"/>
              </a:spcAft>
            </a:pPr>
            <a:r>
              <a:rPr lang="en-US" kern="0" dirty="0" smtClean="0">
                <a:solidFill>
                  <a:srgbClr val="007DC3"/>
                </a:solidFill>
                <a:latin typeface="MetaMediumLF-Roman" pitchFamily="34" charset="0"/>
                <a:cs typeface="Arial" charset="0"/>
              </a:rPr>
              <a:t>VS2</a:t>
            </a:r>
            <a:endParaRPr lang="en-US" kern="0" dirty="0">
              <a:solidFill>
                <a:srgbClr val="007DC3"/>
              </a:solidFill>
              <a:latin typeface="MetaMediumLF-Roman" pitchFamily="34" charset="0"/>
              <a:cs typeface="Arial" charset="0"/>
            </a:endParaRPr>
          </a:p>
        </p:txBody>
      </p:sp>
      <p:pic>
        <p:nvPicPr>
          <p:cNvPr id="90" name="Picture 2"/>
          <p:cNvPicPr>
            <a:picLocks noChangeAspect="1" noChangeArrowheads="1"/>
          </p:cNvPicPr>
          <p:nvPr/>
        </p:nvPicPr>
        <p:blipFill>
          <a:blip r:embed="rId3" cstate="print"/>
          <a:srcRect l="19167" t="45333" r="24167" b="41334"/>
          <a:stretch>
            <a:fillRect/>
          </a:stretch>
        </p:blipFill>
        <p:spPr bwMode="auto">
          <a:xfrm>
            <a:off x="2004564" y="1628680"/>
            <a:ext cx="5143500" cy="756397"/>
          </a:xfrm>
          <a:prstGeom prst="rect">
            <a:avLst/>
          </a:prstGeom>
          <a:noFill/>
          <a:ln>
            <a:noFill/>
          </a:ln>
        </p:spPr>
      </p:pic>
      <p:pic>
        <p:nvPicPr>
          <p:cNvPr id="93" name="Picture 92" descr="VPLEX SO.jpg"/>
          <p:cNvPicPr>
            <a:picLocks noChangeAspect="1"/>
          </p:cNvPicPr>
          <p:nvPr/>
        </p:nvPicPr>
        <p:blipFill>
          <a:blip r:embed="rId4" cstate="print"/>
          <a:stretch>
            <a:fillRect/>
          </a:stretch>
        </p:blipFill>
        <p:spPr>
          <a:xfrm>
            <a:off x="7945221" y="2971800"/>
            <a:ext cx="855879" cy="2377440"/>
          </a:xfrm>
          <a:prstGeom prst="rect">
            <a:avLst/>
          </a:prstGeom>
        </p:spPr>
      </p:pic>
      <p:sp>
        <p:nvSpPr>
          <p:cNvPr id="92" name="Oval 91"/>
          <p:cNvSpPr/>
          <p:nvPr/>
        </p:nvSpPr>
        <p:spPr>
          <a:xfrm rot="574142">
            <a:off x="8376894" y="2220797"/>
            <a:ext cx="628310" cy="449544"/>
          </a:xfrm>
          <a:prstGeom prst="ellipse">
            <a:avLst/>
          </a:prstGeom>
        </p:spPr>
        <p:style>
          <a:lnRef idx="0">
            <a:schemeClr val="accent1"/>
          </a:lnRef>
          <a:fillRef idx="3">
            <a:schemeClr val="accent1"/>
          </a:fillRef>
          <a:effectRef idx="3">
            <a:schemeClr val="accent1"/>
          </a:effectRef>
          <a:fontRef idx="minor">
            <a:schemeClr val="lt1"/>
          </a:fontRef>
        </p:style>
        <p:txBody>
          <a:bodyPr wrap="none" lIns="0" tIns="0" rIns="0" bIns="0" rtlCol="0" anchor="ctr"/>
          <a:lstStyle/>
          <a:p>
            <a:pPr algn="ctr"/>
            <a:r>
              <a:rPr lang="en-US" sz="1600" dirty="0" smtClean="0">
                <a:latin typeface="MetaMediumLF-Roman" pitchFamily="34" charset="0"/>
              </a:rPr>
              <a:t>NEW</a:t>
            </a:r>
            <a:endParaRPr lang="en-US" sz="1600" dirty="0">
              <a:latin typeface="MetaMediumLF-Roman" pitchFamily="34" charset="0"/>
            </a:endParaRPr>
          </a:p>
        </p:txBody>
      </p:sp>
      <p:pic>
        <p:nvPicPr>
          <p:cNvPr id="94" name="Picture 93" descr="VPLEX-4eng-SO.png"/>
          <p:cNvPicPr>
            <a:picLocks noChangeAspect="1"/>
          </p:cNvPicPr>
          <p:nvPr/>
        </p:nvPicPr>
        <p:blipFill>
          <a:blip r:embed="rId5" cstate="print"/>
          <a:stretch>
            <a:fillRect/>
          </a:stretch>
        </p:blipFill>
        <p:spPr>
          <a:xfrm>
            <a:off x="6972300" y="2971800"/>
            <a:ext cx="782574" cy="2377440"/>
          </a:xfrm>
          <a:prstGeom prst="rect">
            <a:avLst/>
          </a:prstGeom>
        </p:spPr>
      </p:pic>
      <p:grpSp>
        <p:nvGrpSpPr>
          <p:cNvPr id="3" name="Group 94"/>
          <p:cNvGrpSpPr/>
          <p:nvPr/>
        </p:nvGrpSpPr>
        <p:grpSpPr>
          <a:xfrm>
            <a:off x="152400" y="3211397"/>
            <a:ext cx="6663269" cy="2899367"/>
            <a:chOff x="152400" y="3211397"/>
            <a:chExt cx="6663269" cy="2899367"/>
          </a:xfrm>
        </p:grpSpPr>
        <p:sp>
          <p:nvSpPr>
            <p:cNvPr id="96" name="AutoShape 17"/>
            <p:cNvSpPr>
              <a:spLocks noChangeArrowheads="1"/>
            </p:cNvSpPr>
            <p:nvPr/>
          </p:nvSpPr>
          <p:spPr bwMode="gray">
            <a:xfrm>
              <a:off x="152400" y="3429000"/>
              <a:ext cx="6629400" cy="2209800"/>
            </a:xfrm>
            <a:prstGeom prst="roundRect">
              <a:avLst>
                <a:gd name="adj" fmla="val 9056"/>
              </a:avLst>
            </a:prstGeom>
            <a:gradFill>
              <a:gsLst>
                <a:gs pos="0">
                  <a:schemeClr val="accent1">
                    <a:lumMod val="20000"/>
                    <a:lumOff val="80000"/>
                  </a:schemeClr>
                </a:gs>
                <a:gs pos="100000">
                  <a:srgbClr val="FFFFFF"/>
                </a:gs>
              </a:gsLst>
              <a:lin ang="5400000" scaled="0"/>
            </a:gradFill>
            <a:ln w="25400" cap="flat" cmpd="sng" algn="ctr">
              <a:noFill/>
              <a:prstDash val="solid"/>
            </a:ln>
            <a:effectLst/>
          </p:spPr>
          <p:txBody>
            <a:bodyPr anchor="ctr"/>
            <a:lstStyle/>
            <a:p>
              <a:pPr algn="ctr" fontAlgn="base">
                <a:spcBef>
                  <a:spcPct val="0"/>
                </a:spcBef>
                <a:spcAft>
                  <a:spcPct val="0"/>
                </a:spcAft>
              </a:pPr>
              <a:endParaRPr lang="en-US" sz="2000" kern="0" dirty="0">
                <a:solidFill>
                  <a:srgbClr val="FFFFFF"/>
                </a:solidFill>
              </a:endParaRPr>
            </a:p>
          </p:txBody>
        </p:sp>
        <p:sp>
          <p:nvSpPr>
            <p:cNvPr id="97" name="TextBox 96"/>
            <p:cNvSpPr txBox="1"/>
            <p:nvPr/>
          </p:nvSpPr>
          <p:spPr bwMode="auto">
            <a:xfrm>
              <a:off x="228600" y="5372100"/>
              <a:ext cx="1894736" cy="738664"/>
            </a:xfrm>
            <a:prstGeom prst="rect">
              <a:avLst/>
            </a:prstGeom>
            <a:noFill/>
          </p:spPr>
          <p:txBody>
            <a:bodyPr wrap="square" lIns="0" tIns="0" rIns="0" bIns="0">
              <a:spAutoFit/>
            </a:bodyPr>
            <a:lstStyle/>
            <a:p>
              <a:pPr algn="ctr">
                <a:defRPr/>
              </a:pPr>
              <a:r>
                <a:rPr lang="ru-RU" sz="1600" dirty="0" smtClean="0">
                  <a:solidFill>
                    <a:srgbClr val="5F5F5F"/>
                  </a:solidFill>
                  <a:latin typeface="+mj-lt"/>
                  <a:cs typeface="Arial" pitchFamily="34" charset="0"/>
                </a:rPr>
                <a:t>В центре обработки данных</a:t>
              </a:r>
              <a:endParaRPr lang="en-US" sz="1600" dirty="0">
                <a:solidFill>
                  <a:srgbClr val="5F5F5F"/>
                </a:solidFill>
                <a:latin typeface="+mj-lt"/>
                <a:cs typeface="Arial" pitchFamily="34" charset="0"/>
              </a:endParaRPr>
            </a:p>
          </p:txBody>
        </p:sp>
        <p:sp>
          <p:nvSpPr>
            <p:cNvPr id="98" name="Rounded Rectangle 159"/>
            <p:cNvSpPr>
              <a:spLocks noChangeArrowheads="1"/>
            </p:cNvSpPr>
            <p:nvPr/>
          </p:nvSpPr>
          <p:spPr bwMode="gray">
            <a:xfrm>
              <a:off x="635067" y="3658093"/>
              <a:ext cx="1173398" cy="276999"/>
            </a:xfrm>
            <a:prstGeom prst="rect">
              <a:avLst/>
            </a:prstGeom>
            <a:noFill/>
            <a:ln w="38100" algn="ctr">
              <a:noFill/>
              <a:round/>
              <a:headEnd/>
              <a:tailEnd/>
            </a:ln>
          </p:spPr>
          <p:txBody>
            <a:bodyPr vert="horz" wrap="none" lIns="0" tIns="0" rIns="0" bIns="0" anchor="ctr">
              <a:spAutoFit/>
            </a:bodyPr>
            <a:lstStyle/>
            <a:p>
              <a:pPr algn="ctr" fontAlgn="base">
                <a:spcBef>
                  <a:spcPct val="0"/>
                </a:spcBef>
                <a:spcAft>
                  <a:spcPct val="0"/>
                </a:spcAft>
              </a:pPr>
              <a:r>
                <a:rPr lang="en-US" kern="0" dirty="0" smtClean="0">
                  <a:solidFill>
                    <a:srgbClr val="007DC3"/>
                  </a:solidFill>
                  <a:latin typeface="MetaMediumLF-Roman" pitchFamily="34" charset="0"/>
                  <a:cs typeface="Arial" charset="0"/>
                </a:rPr>
                <a:t>VPLEX </a:t>
              </a:r>
              <a:r>
                <a:rPr lang="en-US" kern="0" dirty="0">
                  <a:solidFill>
                    <a:srgbClr val="007DC3"/>
                  </a:solidFill>
                  <a:latin typeface="MetaMediumLF-Roman" pitchFamily="34" charset="0"/>
                  <a:cs typeface="Arial" charset="0"/>
                </a:rPr>
                <a:t>Local</a:t>
              </a:r>
            </a:p>
          </p:txBody>
        </p:sp>
        <p:grpSp>
          <p:nvGrpSpPr>
            <p:cNvPr id="4" name="Group 211"/>
            <p:cNvGrpSpPr/>
            <p:nvPr/>
          </p:nvGrpSpPr>
          <p:grpSpPr>
            <a:xfrm>
              <a:off x="304800" y="4038601"/>
              <a:ext cx="1758814" cy="1114082"/>
              <a:chOff x="152400" y="2644622"/>
              <a:chExt cx="2275334" cy="1441259"/>
            </a:xfrm>
          </p:grpSpPr>
          <p:pic>
            <p:nvPicPr>
              <p:cNvPr id="163" name="Picture 74" descr="cloud-new.png"/>
              <p:cNvPicPr>
                <a:picLocks noChangeAspect="1"/>
              </p:cNvPicPr>
              <p:nvPr/>
            </p:nvPicPr>
            <p:blipFill>
              <a:blip r:embed="rId6" cstate="print"/>
              <a:srcRect/>
              <a:stretch>
                <a:fillRect/>
              </a:stretch>
            </p:blipFill>
            <p:spPr bwMode="gray">
              <a:xfrm>
                <a:off x="152400" y="2644622"/>
                <a:ext cx="2275334" cy="1224500"/>
              </a:xfrm>
              <a:prstGeom prst="rect">
                <a:avLst/>
              </a:prstGeom>
              <a:noFill/>
              <a:ln w="9525">
                <a:noFill/>
                <a:miter lim="800000"/>
                <a:headEnd/>
                <a:tailEnd/>
              </a:ln>
            </p:spPr>
          </p:pic>
          <p:grpSp>
            <p:nvGrpSpPr>
              <p:cNvPr id="5" name="Group 85"/>
              <p:cNvGrpSpPr>
                <a:grpSpLocks/>
              </p:cNvGrpSpPr>
              <p:nvPr/>
            </p:nvGrpSpPr>
            <p:grpSpPr bwMode="auto">
              <a:xfrm>
                <a:off x="685801" y="2908984"/>
                <a:ext cx="1131300" cy="1176897"/>
                <a:chOff x="1314708" y="2392074"/>
                <a:chExt cx="2021960" cy="1958638"/>
              </a:xfrm>
            </p:grpSpPr>
            <p:pic>
              <p:nvPicPr>
                <p:cNvPr id="165" name="Picture 5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gray">
                <a:xfrm>
                  <a:off x="1716088" y="2392074"/>
                  <a:ext cx="1219200" cy="503542"/>
                </a:xfrm>
                <a:prstGeom prst="rect">
                  <a:avLst/>
                </a:prstGeom>
                <a:noFill/>
                <a:ln w="12700" algn="ctr">
                  <a:noFill/>
                  <a:miter lim="800000"/>
                  <a:headEnd/>
                  <a:tailEnd/>
                </a:ln>
              </p:spPr>
            </p:pic>
            <p:sp>
              <p:nvSpPr>
                <p:cNvPr id="166" name="Trapezoid 165"/>
                <p:cNvSpPr/>
                <p:nvPr/>
              </p:nvSpPr>
              <p:spPr bwMode="gray">
                <a:xfrm>
                  <a:off x="1403615" y="3140965"/>
                  <a:ext cx="1843423" cy="288035"/>
                </a:xfrm>
                <a:prstGeom prst="trapezoid">
                  <a:avLst>
                    <a:gd name="adj" fmla="val 237919"/>
                  </a:avLst>
                </a:prstGeom>
                <a:gradFill>
                  <a:gsLst>
                    <a:gs pos="50000">
                      <a:srgbClr val="FFFFFF"/>
                    </a:gs>
                    <a:gs pos="100000">
                      <a:srgbClr val="FFFFFF">
                        <a:alpha val="0"/>
                      </a:srgbClr>
                    </a:gs>
                  </a:gsLst>
                  <a:lin ang="5400000" scaled="0"/>
                </a:gradFill>
                <a:ln w="12700" cap="flat" cmpd="sng" algn="ctr">
                  <a:noFill/>
                  <a:prstDash val="solid"/>
                  <a:round/>
                  <a:headEnd type="none" w="med" len="med"/>
                  <a:tailEnd type="none" w="med" len="med"/>
                </a:ln>
                <a:effectLst/>
              </p:spPr>
              <p:txBody>
                <a:bodyPr wrap="none" lIns="0" tIns="0" rIns="0" bIns="0" anchor="ctr"/>
                <a:lstStyle/>
                <a:p>
                  <a:pPr>
                    <a:defRPr/>
                  </a:pPr>
                  <a:endParaRPr lang="en-US" sz="2000" b="1" kern="0" dirty="0">
                    <a:solidFill>
                      <a:sysClr val="windowText" lastClr="000000"/>
                    </a:solidFill>
                    <a:latin typeface="Arial"/>
                    <a:cs typeface="Arial" charset="0"/>
                  </a:endParaRPr>
                </a:p>
              </p:txBody>
            </p:sp>
            <p:pic>
              <p:nvPicPr>
                <p:cNvPr id="167" name="Picture 166" descr="_disc sky blue.png"/>
                <p:cNvPicPr>
                  <a:picLocks noChangeAspect="1"/>
                </p:cNvPicPr>
                <p:nvPr/>
              </p:nvPicPr>
              <p:blipFill>
                <a:blip r:embed="rId8" cstate="screen"/>
                <a:stretch>
                  <a:fillRect/>
                </a:stretch>
              </p:blipFill>
              <p:spPr bwMode="gray">
                <a:xfrm>
                  <a:off x="2093694" y="2737716"/>
                  <a:ext cx="463988" cy="505731"/>
                </a:xfrm>
                <a:prstGeom prst="rect">
                  <a:avLst/>
                </a:prstGeom>
                <a:effectLst>
                  <a:glow rad="101600">
                    <a:srgbClr val="FFFFFF">
                      <a:alpha val="40000"/>
                    </a:srgbClr>
                  </a:glow>
                </a:effectLst>
              </p:spPr>
            </p:pic>
            <p:grpSp>
              <p:nvGrpSpPr>
                <p:cNvPr id="6" name="Group 84"/>
                <p:cNvGrpSpPr>
                  <a:grpSpLocks/>
                </p:cNvGrpSpPr>
                <p:nvPr/>
              </p:nvGrpSpPr>
              <p:grpSpPr bwMode="auto">
                <a:xfrm>
                  <a:off x="1314708" y="3429000"/>
                  <a:ext cx="2021960" cy="921712"/>
                  <a:chOff x="2325688" y="5042526"/>
                  <a:chExt cx="2021960" cy="921712"/>
                </a:xfrm>
              </p:grpSpPr>
              <p:pic>
                <p:nvPicPr>
                  <p:cNvPr id="169" name="Picture 91" descr="_NEW_server.png"/>
                  <p:cNvPicPr>
                    <a:picLocks noChangeAspect="1"/>
                  </p:cNvPicPr>
                  <p:nvPr/>
                </p:nvPicPr>
                <p:blipFill>
                  <a:blip r:embed="rId9" cstate="print"/>
                  <a:srcRect/>
                  <a:stretch>
                    <a:fillRect/>
                  </a:stretch>
                </p:blipFill>
                <p:spPr bwMode="gray">
                  <a:xfrm>
                    <a:off x="3362253" y="5042526"/>
                    <a:ext cx="466932" cy="921712"/>
                  </a:xfrm>
                  <a:prstGeom prst="rect">
                    <a:avLst/>
                  </a:prstGeom>
                  <a:noFill/>
                  <a:ln w="9525">
                    <a:noFill/>
                    <a:miter lim="800000"/>
                    <a:headEnd/>
                    <a:tailEnd/>
                  </a:ln>
                </p:spPr>
              </p:pic>
              <p:pic>
                <p:nvPicPr>
                  <p:cNvPr id="170" name="Picture 94" descr="_NEW_server.png"/>
                  <p:cNvPicPr>
                    <a:picLocks noChangeAspect="1"/>
                  </p:cNvPicPr>
                  <p:nvPr/>
                </p:nvPicPr>
                <p:blipFill>
                  <a:blip r:embed="rId9" cstate="print"/>
                  <a:srcRect/>
                  <a:stretch>
                    <a:fillRect/>
                  </a:stretch>
                </p:blipFill>
                <p:spPr bwMode="gray">
                  <a:xfrm>
                    <a:off x="3880716" y="5042526"/>
                    <a:ext cx="466932" cy="921712"/>
                  </a:xfrm>
                  <a:prstGeom prst="rect">
                    <a:avLst/>
                  </a:prstGeom>
                  <a:noFill/>
                  <a:ln w="9525">
                    <a:noFill/>
                    <a:miter lim="800000"/>
                    <a:headEnd/>
                    <a:tailEnd/>
                  </a:ln>
                </p:spPr>
              </p:pic>
              <p:pic>
                <p:nvPicPr>
                  <p:cNvPr id="171" name="Picture 95" descr="_NEW_server.png"/>
                  <p:cNvPicPr>
                    <a:picLocks noChangeAspect="1"/>
                  </p:cNvPicPr>
                  <p:nvPr/>
                </p:nvPicPr>
                <p:blipFill>
                  <a:blip r:embed="rId9" cstate="print"/>
                  <a:srcRect/>
                  <a:stretch>
                    <a:fillRect/>
                  </a:stretch>
                </p:blipFill>
                <p:spPr bwMode="gray">
                  <a:xfrm>
                    <a:off x="2325688" y="5042526"/>
                    <a:ext cx="466932" cy="921712"/>
                  </a:xfrm>
                  <a:prstGeom prst="rect">
                    <a:avLst/>
                  </a:prstGeom>
                  <a:noFill/>
                  <a:ln w="9525">
                    <a:noFill/>
                    <a:miter lim="800000"/>
                    <a:headEnd/>
                    <a:tailEnd/>
                  </a:ln>
                </p:spPr>
              </p:pic>
              <p:pic>
                <p:nvPicPr>
                  <p:cNvPr id="172" name="Picture 99" descr="_NEW_server.png"/>
                  <p:cNvPicPr>
                    <a:picLocks noChangeAspect="1"/>
                  </p:cNvPicPr>
                  <p:nvPr/>
                </p:nvPicPr>
                <p:blipFill>
                  <a:blip r:embed="rId9" cstate="print"/>
                  <a:srcRect/>
                  <a:stretch>
                    <a:fillRect/>
                  </a:stretch>
                </p:blipFill>
                <p:spPr bwMode="gray">
                  <a:xfrm>
                    <a:off x="2844151" y="5042526"/>
                    <a:ext cx="466932" cy="921712"/>
                  </a:xfrm>
                  <a:prstGeom prst="rect">
                    <a:avLst/>
                  </a:prstGeom>
                  <a:noFill/>
                  <a:ln w="9525">
                    <a:noFill/>
                    <a:miter lim="800000"/>
                    <a:headEnd/>
                    <a:tailEnd/>
                  </a:ln>
                </p:spPr>
              </p:pic>
              <p:pic>
                <p:nvPicPr>
                  <p:cNvPr id="173" name="Picture 105" descr="disc yellow 130.png"/>
                  <p:cNvPicPr>
                    <a:picLocks noChangeAspect="1"/>
                  </p:cNvPicPr>
                  <p:nvPr/>
                </p:nvPicPr>
                <p:blipFill>
                  <a:blip r:embed="rId10" cstate="print"/>
                  <a:srcRect/>
                  <a:stretch>
                    <a:fillRect/>
                  </a:stretch>
                </p:blipFill>
                <p:spPr bwMode="gray">
                  <a:xfrm>
                    <a:off x="3411182" y="5302612"/>
                    <a:ext cx="369075" cy="401540"/>
                  </a:xfrm>
                  <a:prstGeom prst="rect">
                    <a:avLst/>
                  </a:prstGeom>
                  <a:noFill/>
                  <a:ln w="9525">
                    <a:noFill/>
                    <a:miter lim="800000"/>
                    <a:headEnd/>
                    <a:tailEnd/>
                  </a:ln>
                </p:spPr>
              </p:pic>
              <p:pic>
                <p:nvPicPr>
                  <p:cNvPr id="174" name="Picture 107" descr="disc blue.png"/>
                  <p:cNvPicPr>
                    <a:picLocks noChangeAspect="1"/>
                  </p:cNvPicPr>
                  <p:nvPr/>
                </p:nvPicPr>
                <p:blipFill>
                  <a:blip r:embed="rId11" cstate="print"/>
                  <a:srcRect/>
                  <a:stretch>
                    <a:fillRect/>
                  </a:stretch>
                </p:blipFill>
                <p:spPr bwMode="gray">
                  <a:xfrm>
                    <a:off x="2373976" y="5300903"/>
                    <a:ext cx="370357" cy="404958"/>
                  </a:xfrm>
                  <a:prstGeom prst="rect">
                    <a:avLst/>
                  </a:prstGeom>
                  <a:noFill/>
                  <a:ln w="9525">
                    <a:noFill/>
                    <a:miter lim="800000"/>
                    <a:headEnd/>
                    <a:tailEnd/>
                  </a:ln>
                </p:spPr>
              </p:pic>
              <p:pic>
                <p:nvPicPr>
                  <p:cNvPr id="175" name="Picture 109" descr="disc green.png"/>
                  <p:cNvPicPr>
                    <a:picLocks noChangeAspect="1"/>
                  </p:cNvPicPr>
                  <p:nvPr/>
                </p:nvPicPr>
                <p:blipFill>
                  <a:blip r:embed="rId12" cstate="print"/>
                  <a:srcRect/>
                  <a:stretch>
                    <a:fillRect/>
                  </a:stretch>
                </p:blipFill>
                <p:spPr bwMode="gray">
                  <a:xfrm>
                    <a:off x="2892225" y="5300903"/>
                    <a:ext cx="370784" cy="404958"/>
                  </a:xfrm>
                  <a:prstGeom prst="rect">
                    <a:avLst/>
                  </a:prstGeom>
                  <a:noFill/>
                  <a:ln w="9525">
                    <a:noFill/>
                    <a:miter lim="800000"/>
                    <a:headEnd/>
                    <a:tailEnd/>
                  </a:ln>
                </p:spPr>
              </p:pic>
              <p:pic>
                <p:nvPicPr>
                  <p:cNvPr id="176" name="Picture 111" descr="disc orange.png"/>
                  <p:cNvPicPr>
                    <a:picLocks noChangeAspect="1"/>
                  </p:cNvPicPr>
                  <p:nvPr/>
                </p:nvPicPr>
                <p:blipFill>
                  <a:blip r:embed="rId13" cstate="print"/>
                  <a:srcRect/>
                  <a:stretch>
                    <a:fillRect/>
                  </a:stretch>
                </p:blipFill>
                <p:spPr bwMode="gray">
                  <a:xfrm>
                    <a:off x="3929645" y="5301758"/>
                    <a:ext cx="369075" cy="403249"/>
                  </a:xfrm>
                  <a:prstGeom prst="rect">
                    <a:avLst/>
                  </a:prstGeom>
                  <a:noFill/>
                  <a:ln w="9525">
                    <a:noFill/>
                    <a:miter lim="800000"/>
                    <a:headEnd/>
                    <a:tailEnd/>
                  </a:ln>
                </p:spPr>
              </p:pic>
            </p:grpSp>
          </p:grpSp>
        </p:grpSp>
        <p:grpSp>
          <p:nvGrpSpPr>
            <p:cNvPr id="7" name="Group 87"/>
            <p:cNvGrpSpPr>
              <a:grpSpLocks/>
            </p:cNvGrpSpPr>
            <p:nvPr/>
          </p:nvGrpSpPr>
          <p:grpSpPr bwMode="auto">
            <a:xfrm>
              <a:off x="2590800" y="4038600"/>
              <a:ext cx="1828800" cy="1068626"/>
              <a:chOff x="4860037" y="1988825"/>
              <a:chExt cx="3917251" cy="2131459"/>
            </a:xfrm>
          </p:grpSpPr>
          <p:pic>
            <p:nvPicPr>
              <p:cNvPr id="136" name="Picture 88" descr="cloud-new.png"/>
              <p:cNvPicPr>
                <a:picLocks noChangeAspect="1"/>
              </p:cNvPicPr>
              <p:nvPr/>
            </p:nvPicPr>
            <p:blipFill>
              <a:blip r:embed="rId6" cstate="print"/>
              <a:srcRect/>
              <a:stretch>
                <a:fillRect/>
              </a:stretch>
            </p:blipFill>
            <p:spPr bwMode="gray">
              <a:xfrm>
                <a:off x="4860037" y="1988825"/>
                <a:ext cx="3917251" cy="1962978"/>
              </a:xfrm>
              <a:prstGeom prst="rect">
                <a:avLst/>
              </a:prstGeom>
              <a:noFill/>
              <a:ln w="9525">
                <a:noFill/>
                <a:miter lim="800000"/>
                <a:headEnd/>
                <a:tailEnd/>
              </a:ln>
            </p:spPr>
          </p:pic>
          <p:pic>
            <p:nvPicPr>
              <p:cNvPr id="137" name="Picture 5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gray">
              <a:xfrm>
                <a:off x="5315209" y="2442441"/>
                <a:ext cx="1044413" cy="431353"/>
              </a:xfrm>
              <a:prstGeom prst="rect">
                <a:avLst/>
              </a:prstGeom>
              <a:noFill/>
              <a:ln w="12700" algn="ctr">
                <a:noFill/>
                <a:miter lim="800000"/>
                <a:headEnd/>
                <a:tailEnd/>
              </a:ln>
            </p:spPr>
          </p:pic>
          <p:sp>
            <p:nvSpPr>
              <p:cNvPr id="138" name="Trapezoid 137"/>
              <p:cNvSpPr/>
              <p:nvPr/>
            </p:nvSpPr>
            <p:spPr bwMode="gray">
              <a:xfrm>
                <a:off x="5047533" y="3083969"/>
                <a:ext cx="1579145" cy="246742"/>
              </a:xfrm>
              <a:prstGeom prst="trapezoid">
                <a:avLst>
                  <a:gd name="adj" fmla="val 237919"/>
                </a:avLst>
              </a:prstGeom>
              <a:gradFill>
                <a:gsLst>
                  <a:gs pos="50000">
                    <a:srgbClr val="FFFFFF"/>
                  </a:gs>
                  <a:gs pos="100000">
                    <a:srgbClr val="FFFFFF">
                      <a:alpha val="0"/>
                    </a:srgbClr>
                  </a:gs>
                </a:gsLst>
                <a:lin ang="5400000" scaled="0"/>
              </a:gradFill>
              <a:ln w="12700" cap="flat" cmpd="sng" algn="ctr">
                <a:noFill/>
                <a:prstDash val="solid"/>
                <a:round/>
                <a:headEnd type="none" w="med" len="med"/>
                <a:tailEnd type="none" w="med" len="med"/>
              </a:ln>
              <a:effectLst/>
            </p:spPr>
            <p:txBody>
              <a:bodyPr wrap="none" lIns="0" tIns="0" rIns="0" bIns="0" anchor="ctr"/>
              <a:lstStyle/>
              <a:p>
                <a:pPr>
                  <a:defRPr/>
                </a:pPr>
                <a:endParaRPr lang="en-US" sz="2000" b="1" kern="0" dirty="0">
                  <a:solidFill>
                    <a:sysClr val="windowText" lastClr="000000"/>
                  </a:solidFill>
                  <a:latin typeface="Arial"/>
                  <a:cs typeface="Arial" charset="0"/>
                </a:endParaRPr>
              </a:p>
            </p:txBody>
          </p:sp>
          <p:grpSp>
            <p:nvGrpSpPr>
              <p:cNvPr id="8" name="Group 84"/>
              <p:cNvGrpSpPr>
                <a:grpSpLocks/>
              </p:cNvGrpSpPr>
              <p:nvPr/>
            </p:nvGrpSpPr>
            <p:grpSpPr bwMode="auto">
              <a:xfrm>
                <a:off x="4971373" y="3330711"/>
                <a:ext cx="1732088" cy="789573"/>
                <a:chOff x="2325688" y="5042526"/>
                <a:chExt cx="2021960" cy="921712"/>
              </a:xfrm>
            </p:grpSpPr>
            <p:pic>
              <p:nvPicPr>
                <p:cNvPr id="155" name="Picture 114" descr="_NEW_server.png"/>
                <p:cNvPicPr>
                  <a:picLocks noChangeAspect="1"/>
                </p:cNvPicPr>
                <p:nvPr/>
              </p:nvPicPr>
              <p:blipFill>
                <a:blip r:embed="rId9" cstate="print"/>
                <a:srcRect/>
                <a:stretch>
                  <a:fillRect/>
                </a:stretch>
              </p:blipFill>
              <p:spPr bwMode="gray">
                <a:xfrm>
                  <a:off x="3362253" y="5042526"/>
                  <a:ext cx="466932" cy="921712"/>
                </a:xfrm>
                <a:prstGeom prst="rect">
                  <a:avLst/>
                </a:prstGeom>
                <a:noFill/>
                <a:ln w="9525">
                  <a:noFill/>
                  <a:miter lim="800000"/>
                  <a:headEnd/>
                  <a:tailEnd/>
                </a:ln>
              </p:spPr>
            </p:pic>
            <p:pic>
              <p:nvPicPr>
                <p:cNvPr id="156" name="Picture 115" descr="_NEW_server.png"/>
                <p:cNvPicPr>
                  <a:picLocks noChangeAspect="1"/>
                </p:cNvPicPr>
                <p:nvPr/>
              </p:nvPicPr>
              <p:blipFill>
                <a:blip r:embed="rId9" cstate="print"/>
                <a:srcRect/>
                <a:stretch>
                  <a:fillRect/>
                </a:stretch>
              </p:blipFill>
              <p:spPr bwMode="gray">
                <a:xfrm>
                  <a:off x="3880716" y="5042526"/>
                  <a:ext cx="466932" cy="921712"/>
                </a:xfrm>
                <a:prstGeom prst="rect">
                  <a:avLst/>
                </a:prstGeom>
                <a:noFill/>
                <a:ln w="9525">
                  <a:noFill/>
                  <a:miter lim="800000"/>
                  <a:headEnd/>
                  <a:tailEnd/>
                </a:ln>
              </p:spPr>
            </p:pic>
            <p:pic>
              <p:nvPicPr>
                <p:cNvPr id="157" name="Picture 116" descr="_NEW_server.png"/>
                <p:cNvPicPr>
                  <a:picLocks noChangeAspect="1"/>
                </p:cNvPicPr>
                <p:nvPr/>
              </p:nvPicPr>
              <p:blipFill>
                <a:blip r:embed="rId9" cstate="print"/>
                <a:srcRect/>
                <a:stretch>
                  <a:fillRect/>
                </a:stretch>
              </p:blipFill>
              <p:spPr bwMode="gray">
                <a:xfrm>
                  <a:off x="2325688" y="5042526"/>
                  <a:ext cx="466932" cy="921712"/>
                </a:xfrm>
                <a:prstGeom prst="rect">
                  <a:avLst/>
                </a:prstGeom>
                <a:noFill/>
                <a:ln w="9525">
                  <a:noFill/>
                  <a:miter lim="800000"/>
                  <a:headEnd/>
                  <a:tailEnd/>
                </a:ln>
              </p:spPr>
            </p:pic>
            <p:pic>
              <p:nvPicPr>
                <p:cNvPr id="158" name="Picture 117" descr="_NEW_server.png"/>
                <p:cNvPicPr>
                  <a:picLocks noChangeAspect="1"/>
                </p:cNvPicPr>
                <p:nvPr/>
              </p:nvPicPr>
              <p:blipFill>
                <a:blip r:embed="rId9" cstate="print"/>
                <a:srcRect/>
                <a:stretch>
                  <a:fillRect/>
                </a:stretch>
              </p:blipFill>
              <p:spPr bwMode="gray">
                <a:xfrm>
                  <a:off x="2844151" y="5042526"/>
                  <a:ext cx="466932" cy="921712"/>
                </a:xfrm>
                <a:prstGeom prst="rect">
                  <a:avLst/>
                </a:prstGeom>
                <a:noFill/>
                <a:ln w="9525">
                  <a:noFill/>
                  <a:miter lim="800000"/>
                  <a:headEnd/>
                  <a:tailEnd/>
                </a:ln>
              </p:spPr>
            </p:pic>
            <p:pic>
              <p:nvPicPr>
                <p:cNvPr id="159" name="Picture 118" descr="disc yellow 130.png"/>
                <p:cNvPicPr>
                  <a:picLocks noChangeAspect="1"/>
                </p:cNvPicPr>
                <p:nvPr/>
              </p:nvPicPr>
              <p:blipFill>
                <a:blip r:embed="rId10" cstate="print"/>
                <a:srcRect/>
                <a:stretch>
                  <a:fillRect/>
                </a:stretch>
              </p:blipFill>
              <p:spPr bwMode="gray">
                <a:xfrm>
                  <a:off x="3411182" y="5302612"/>
                  <a:ext cx="369075" cy="401540"/>
                </a:xfrm>
                <a:prstGeom prst="rect">
                  <a:avLst/>
                </a:prstGeom>
                <a:noFill/>
                <a:ln w="9525">
                  <a:noFill/>
                  <a:miter lim="800000"/>
                  <a:headEnd/>
                  <a:tailEnd/>
                </a:ln>
              </p:spPr>
            </p:pic>
            <p:pic>
              <p:nvPicPr>
                <p:cNvPr id="160" name="Picture 120" descr="disc blue.png"/>
                <p:cNvPicPr>
                  <a:picLocks noChangeAspect="1"/>
                </p:cNvPicPr>
                <p:nvPr/>
              </p:nvPicPr>
              <p:blipFill>
                <a:blip r:embed="rId11" cstate="print"/>
                <a:srcRect/>
                <a:stretch>
                  <a:fillRect/>
                </a:stretch>
              </p:blipFill>
              <p:spPr bwMode="gray">
                <a:xfrm>
                  <a:off x="2373976" y="5300903"/>
                  <a:ext cx="370357" cy="404958"/>
                </a:xfrm>
                <a:prstGeom prst="rect">
                  <a:avLst/>
                </a:prstGeom>
                <a:noFill/>
                <a:ln w="9525">
                  <a:noFill/>
                  <a:miter lim="800000"/>
                  <a:headEnd/>
                  <a:tailEnd/>
                </a:ln>
              </p:spPr>
            </p:pic>
            <p:pic>
              <p:nvPicPr>
                <p:cNvPr id="161" name="Picture 122" descr="disc green.png"/>
                <p:cNvPicPr>
                  <a:picLocks noChangeAspect="1"/>
                </p:cNvPicPr>
                <p:nvPr/>
              </p:nvPicPr>
              <p:blipFill>
                <a:blip r:embed="rId12" cstate="print"/>
                <a:srcRect/>
                <a:stretch>
                  <a:fillRect/>
                </a:stretch>
              </p:blipFill>
              <p:spPr bwMode="gray">
                <a:xfrm>
                  <a:off x="2892225" y="5300903"/>
                  <a:ext cx="370784" cy="404958"/>
                </a:xfrm>
                <a:prstGeom prst="rect">
                  <a:avLst/>
                </a:prstGeom>
                <a:noFill/>
                <a:ln w="9525">
                  <a:noFill/>
                  <a:miter lim="800000"/>
                  <a:headEnd/>
                  <a:tailEnd/>
                </a:ln>
              </p:spPr>
            </p:pic>
            <p:pic>
              <p:nvPicPr>
                <p:cNvPr id="162" name="Picture 124" descr="disc orange.png"/>
                <p:cNvPicPr>
                  <a:picLocks noChangeAspect="1"/>
                </p:cNvPicPr>
                <p:nvPr/>
              </p:nvPicPr>
              <p:blipFill>
                <a:blip r:embed="rId13" cstate="print"/>
                <a:srcRect/>
                <a:stretch>
                  <a:fillRect/>
                </a:stretch>
              </p:blipFill>
              <p:spPr bwMode="gray">
                <a:xfrm>
                  <a:off x="3929645" y="5301758"/>
                  <a:ext cx="369075" cy="403249"/>
                </a:xfrm>
                <a:prstGeom prst="rect">
                  <a:avLst/>
                </a:prstGeom>
                <a:noFill/>
                <a:ln w="9525">
                  <a:noFill/>
                  <a:miter lim="800000"/>
                  <a:headEnd/>
                  <a:tailEnd/>
                </a:ln>
              </p:spPr>
            </p:pic>
          </p:grpSp>
          <p:pic>
            <p:nvPicPr>
              <p:cNvPr id="140" name="Picture 5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gray">
              <a:xfrm>
                <a:off x="7277724" y="2442441"/>
                <a:ext cx="1044413" cy="431353"/>
              </a:xfrm>
              <a:prstGeom prst="rect">
                <a:avLst/>
              </a:prstGeom>
              <a:noFill/>
              <a:ln w="12700" algn="ctr">
                <a:noFill/>
                <a:miter lim="800000"/>
                <a:headEnd/>
                <a:tailEnd/>
              </a:ln>
            </p:spPr>
          </p:pic>
          <p:sp>
            <p:nvSpPr>
              <p:cNvPr id="141" name="Trapezoid 140"/>
              <p:cNvSpPr/>
              <p:nvPr/>
            </p:nvSpPr>
            <p:spPr bwMode="gray">
              <a:xfrm>
                <a:off x="7010048" y="3083969"/>
                <a:ext cx="1579145" cy="246742"/>
              </a:xfrm>
              <a:prstGeom prst="trapezoid">
                <a:avLst>
                  <a:gd name="adj" fmla="val 237919"/>
                </a:avLst>
              </a:prstGeom>
              <a:gradFill>
                <a:gsLst>
                  <a:gs pos="50000">
                    <a:srgbClr val="FFFFFF"/>
                  </a:gs>
                  <a:gs pos="100000">
                    <a:srgbClr val="FFFFFF">
                      <a:alpha val="0"/>
                    </a:srgbClr>
                  </a:gs>
                </a:gsLst>
                <a:lin ang="5400000" scaled="0"/>
              </a:gradFill>
              <a:ln w="12700" cap="flat" cmpd="sng" algn="ctr">
                <a:noFill/>
                <a:prstDash val="solid"/>
                <a:round/>
                <a:headEnd type="none" w="med" len="med"/>
                <a:tailEnd type="none" w="med" len="med"/>
              </a:ln>
              <a:effectLst/>
            </p:spPr>
            <p:txBody>
              <a:bodyPr wrap="none" lIns="0" tIns="0" rIns="0" bIns="0" anchor="ctr"/>
              <a:lstStyle/>
              <a:p>
                <a:pPr>
                  <a:defRPr/>
                </a:pPr>
                <a:endParaRPr lang="en-US" sz="2000" b="1" kern="0" dirty="0">
                  <a:solidFill>
                    <a:sysClr val="windowText" lastClr="000000"/>
                  </a:solidFill>
                  <a:latin typeface="Arial"/>
                  <a:cs typeface="Arial" charset="0"/>
                </a:endParaRPr>
              </a:p>
            </p:txBody>
          </p:sp>
          <p:grpSp>
            <p:nvGrpSpPr>
              <p:cNvPr id="9" name="Group 84"/>
              <p:cNvGrpSpPr>
                <a:grpSpLocks/>
              </p:cNvGrpSpPr>
              <p:nvPr/>
            </p:nvGrpSpPr>
            <p:grpSpPr bwMode="auto">
              <a:xfrm>
                <a:off x="6933888" y="3330711"/>
                <a:ext cx="1732088" cy="789573"/>
                <a:chOff x="2325688" y="5042526"/>
                <a:chExt cx="2021960" cy="921712"/>
              </a:xfrm>
            </p:grpSpPr>
            <p:pic>
              <p:nvPicPr>
                <p:cNvPr id="147" name="Picture 101" descr="_NEW_server.png"/>
                <p:cNvPicPr>
                  <a:picLocks noChangeAspect="1"/>
                </p:cNvPicPr>
                <p:nvPr/>
              </p:nvPicPr>
              <p:blipFill>
                <a:blip r:embed="rId9" cstate="print"/>
                <a:srcRect/>
                <a:stretch>
                  <a:fillRect/>
                </a:stretch>
              </p:blipFill>
              <p:spPr bwMode="gray">
                <a:xfrm>
                  <a:off x="3362253" y="5042526"/>
                  <a:ext cx="466932" cy="921712"/>
                </a:xfrm>
                <a:prstGeom prst="rect">
                  <a:avLst/>
                </a:prstGeom>
                <a:noFill/>
                <a:ln w="9525">
                  <a:noFill/>
                  <a:miter lim="800000"/>
                  <a:headEnd/>
                  <a:tailEnd/>
                </a:ln>
              </p:spPr>
            </p:pic>
            <p:pic>
              <p:nvPicPr>
                <p:cNvPr id="148" name="Picture 102" descr="_NEW_server.png"/>
                <p:cNvPicPr>
                  <a:picLocks noChangeAspect="1"/>
                </p:cNvPicPr>
                <p:nvPr/>
              </p:nvPicPr>
              <p:blipFill>
                <a:blip r:embed="rId9" cstate="print"/>
                <a:srcRect/>
                <a:stretch>
                  <a:fillRect/>
                </a:stretch>
              </p:blipFill>
              <p:spPr bwMode="gray">
                <a:xfrm>
                  <a:off x="3880716" y="5042526"/>
                  <a:ext cx="466932" cy="921712"/>
                </a:xfrm>
                <a:prstGeom prst="rect">
                  <a:avLst/>
                </a:prstGeom>
                <a:noFill/>
                <a:ln w="9525">
                  <a:noFill/>
                  <a:miter lim="800000"/>
                  <a:headEnd/>
                  <a:tailEnd/>
                </a:ln>
              </p:spPr>
            </p:pic>
            <p:pic>
              <p:nvPicPr>
                <p:cNvPr id="149" name="Picture 103" descr="_NEW_server.png"/>
                <p:cNvPicPr>
                  <a:picLocks noChangeAspect="1"/>
                </p:cNvPicPr>
                <p:nvPr/>
              </p:nvPicPr>
              <p:blipFill>
                <a:blip r:embed="rId9" cstate="print"/>
                <a:srcRect/>
                <a:stretch>
                  <a:fillRect/>
                </a:stretch>
              </p:blipFill>
              <p:spPr bwMode="gray">
                <a:xfrm>
                  <a:off x="2325688" y="5042526"/>
                  <a:ext cx="466932" cy="921712"/>
                </a:xfrm>
                <a:prstGeom prst="rect">
                  <a:avLst/>
                </a:prstGeom>
                <a:noFill/>
                <a:ln w="9525">
                  <a:noFill/>
                  <a:miter lim="800000"/>
                  <a:headEnd/>
                  <a:tailEnd/>
                </a:ln>
              </p:spPr>
            </p:pic>
            <p:pic>
              <p:nvPicPr>
                <p:cNvPr id="150" name="Picture 104" descr="_NEW_server.png"/>
                <p:cNvPicPr>
                  <a:picLocks noChangeAspect="1"/>
                </p:cNvPicPr>
                <p:nvPr/>
              </p:nvPicPr>
              <p:blipFill>
                <a:blip r:embed="rId9" cstate="print"/>
                <a:srcRect/>
                <a:stretch>
                  <a:fillRect/>
                </a:stretch>
              </p:blipFill>
              <p:spPr bwMode="gray">
                <a:xfrm>
                  <a:off x="2844151" y="5042526"/>
                  <a:ext cx="466932" cy="921712"/>
                </a:xfrm>
                <a:prstGeom prst="rect">
                  <a:avLst/>
                </a:prstGeom>
                <a:noFill/>
                <a:ln w="9525">
                  <a:noFill/>
                  <a:miter lim="800000"/>
                  <a:headEnd/>
                  <a:tailEnd/>
                </a:ln>
              </p:spPr>
            </p:pic>
            <p:pic>
              <p:nvPicPr>
                <p:cNvPr id="151" name="Picture 106" descr="disc yellow 130.png"/>
                <p:cNvPicPr>
                  <a:picLocks noChangeAspect="1"/>
                </p:cNvPicPr>
                <p:nvPr/>
              </p:nvPicPr>
              <p:blipFill>
                <a:blip r:embed="rId10" cstate="print"/>
                <a:srcRect/>
                <a:stretch>
                  <a:fillRect/>
                </a:stretch>
              </p:blipFill>
              <p:spPr bwMode="gray">
                <a:xfrm>
                  <a:off x="3411182" y="5302612"/>
                  <a:ext cx="369075" cy="401540"/>
                </a:xfrm>
                <a:prstGeom prst="rect">
                  <a:avLst/>
                </a:prstGeom>
                <a:noFill/>
                <a:ln w="9525">
                  <a:noFill/>
                  <a:miter lim="800000"/>
                  <a:headEnd/>
                  <a:tailEnd/>
                </a:ln>
              </p:spPr>
            </p:pic>
            <p:pic>
              <p:nvPicPr>
                <p:cNvPr id="152" name="Picture 108" descr="disc blue.png"/>
                <p:cNvPicPr>
                  <a:picLocks noChangeAspect="1"/>
                </p:cNvPicPr>
                <p:nvPr/>
              </p:nvPicPr>
              <p:blipFill>
                <a:blip r:embed="rId11" cstate="print"/>
                <a:srcRect/>
                <a:stretch>
                  <a:fillRect/>
                </a:stretch>
              </p:blipFill>
              <p:spPr bwMode="gray">
                <a:xfrm>
                  <a:off x="2373976" y="5300903"/>
                  <a:ext cx="370357" cy="404958"/>
                </a:xfrm>
                <a:prstGeom prst="rect">
                  <a:avLst/>
                </a:prstGeom>
                <a:noFill/>
                <a:ln w="9525">
                  <a:noFill/>
                  <a:miter lim="800000"/>
                  <a:headEnd/>
                  <a:tailEnd/>
                </a:ln>
              </p:spPr>
            </p:pic>
            <p:pic>
              <p:nvPicPr>
                <p:cNvPr id="153" name="Picture 110" descr="disc green.png"/>
                <p:cNvPicPr>
                  <a:picLocks noChangeAspect="1"/>
                </p:cNvPicPr>
                <p:nvPr/>
              </p:nvPicPr>
              <p:blipFill>
                <a:blip r:embed="rId12" cstate="print"/>
                <a:srcRect/>
                <a:stretch>
                  <a:fillRect/>
                </a:stretch>
              </p:blipFill>
              <p:spPr bwMode="gray">
                <a:xfrm>
                  <a:off x="2892225" y="5300903"/>
                  <a:ext cx="370784" cy="404958"/>
                </a:xfrm>
                <a:prstGeom prst="rect">
                  <a:avLst/>
                </a:prstGeom>
                <a:noFill/>
                <a:ln w="9525">
                  <a:noFill/>
                  <a:miter lim="800000"/>
                  <a:headEnd/>
                  <a:tailEnd/>
                </a:ln>
              </p:spPr>
            </p:pic>
            <p:pic>
              <p:nvPicPr>
                <p:cNvPr id="154" name="Picture 112" descr="disc orange.png"/>
                <p:cNvPicPr>
                  <a:picLocks noChangeAspect="1"/>
                </p:cNvPicPr>
                <p:nvPr/>
              </p:nvPicPr>
              <p:blipFill>
                <a:blip r:embed="rId13" cstate="print"/>
                <a:srcRect/>
                <a:stretch>
                  <a:fillRect/>
                </a:stretch>
              </p:blipFill>
              <p:spPr bwMode="gray">
                <a:xfrm>
                  <a:off x="3929645" y="5301758"/>
                  <a:ext cx="369075" cy="403249"/>
                </a:xfrm>
                <a:prstGeom prst="rect">
                  <a:avLst/>
                </a:prstGeom>
                <a:noFill/>
                <a:ln w="9525">
                  <a:noFill/>
                  <a:miter lim="800000"/>
                  <a:headEnd/>
                  <a:tailEnd/>
                </a:ln>
              </p:spPr>
            </p:pic>
          </p:grpSp>
          <p:sp>
            <p:nvSpPr>
              <p:cNvPr id="143" name="Rounded Rectangle 142"/>
              <p:cNvSpPr/>
              <p:nvPr/>
            </p:nvSpPr>
            <p:spPr bwMode="gray">
              <a:xfrm>
                <a:off x="5493873" y="2679660"/>
                <a:ext cx="2649580" cy="576618"/>
              </a:xfrm>
              <a:prstGeom prst="roundRect">
                <a:avLst/>
              </a:prstGeom>
              <a:solidFill>
                <a:srgbClr val="FFFFFF">
                  <a:alpha val="50196"/>
                </a:srgbClr>
              </a:solidFill>
              <a:ln w="28575" cap="flat" cmpd="sng" algn="ctr">
                <a:solidFill>
                  <a:schemeClr val="accent6"/>
                </a:solidFill>
                <a:prstDash val="solid"/>
                <a:round/>
                <a:headEnd type="none" w="med" len="med"/>
                <a:tailEnd type="none" w="med" len="med"/>
              </a:ln>
              <a:effectLst/>
            </p:spPr>
            <p:txBody>
              <a:bodyPr wrap="none" lIns="0" tIns="0" rIns="0" bIns="0" anchor="ctr"/>
              <a:lstStyle/>
              <a:p>
                <a:pPr>
                  <a:defRPr/>
                </a:pPr>
                <a:endParaRPr lang="en-US" sz="2000" b="1" kern="0" dirty="0">
                  <a:solidFill>
                    <a:sysClr val="windowText" lastClr="000000"/>
                  </a:solidFill>
                  <a:latin typeface="Arial"/>
                  <a:cs typeface="Arial" charset="0"/>
                </a:endParaRPr>
              </a:p>
            </p:txBody>
          </p:sp>
          <p:cxnSp>
            <p:nvCxnSpPr>
              <p:cNvPr id="144" name="Straight Connector 52"/>
              <p:cNvCxnSpPr>
                <a:cxnSpLocks noChangeShapeType="1"/>
                <a:stCxn id="145" idx="3"/>
                <a:endCxn id="146" idx="1"/>
              </p:cNvCxnSpPr>
              <p:nvPr/>
            </p:nvCxnSpPr>
            <p:spPr bwMode="gray">
              <a:xfrm>
                <a:off x="6036151" y="2955145"/>
                <a:ext cx="1565046" cy="0"/>
              </a:xfrm>
              <a:prstGeom prst="line">
                <a:avLst/>
              </a:prstGeom>
              <a:noFill/>
              <a:ln w="50800" cap="rnd" algn="ctr">
                <a:solidFill>
                  <a:srgbClr val="007DC3">
                    <a:alpha val="79999"/>
                  </a:srgbClr>
                </a:solidFill>
                <a:prstDash val="sysDash"/>
                <a:round/>
                <a:headEnd/>
                <a:tailEnd/>
              </a:ln>
              <a:effectLst>
                <a:glow rad="101600">
                  <a:srgbClr val="FFFFFF">
                    <a:alpha val="60000"/>
                  </a:srgbClr>
                </a:glow>
              </a:effectLst>
            </p:spPr>
          </p:cxnSp>
          <p:pic>
            <p:nvPicPr>
              <p:cNvPr id="145" name="Picture 144" descr="_disc sky blue.png"/>
              <p:cNvPicPr>
                <a:picLocks noChangeAspect="1"/>
              </p:cNvPicPr>
              <p:nvPr/>
            </p:nvPicPr>
            <p:blipFill>
              <a:blip r:embed="rId8" cstate="screen"/>
              <a:stretch>
                <a:fillRect/>
              </a:stretch>
            </p:blipFill>
            <p:spPr bwMode="gray">
              <a:xfrm>
                <a:off x="5638681" y="2738531"/>
                <a:ext cx="397470" cy="433228"/>
              </a:xfrm>
              <a:prstGeom prst="rect">
                <a:avLst/>
              </a:prstGeom>
              <a:effectLst>
                <a:glow rad="101600">
                  <a:srgbClr val="FFFFFF">
                    <a:alpha val="40000"/>
                  </a:srgbClr>
                </a:glow>
              </a:effectLst>
            </p:spPr>
          </p:pic>
          <p:pic>
            <p:nvPicPr>
              <p:cNvPr id="146" name="Picture 145" descr="_disc sky blue.png"/>
              <p:cNvPicPr>
                <a:picLocks noChangeAspect="1"/>
              </p:cNvPicPr>
              <p:nvPr/>
            </p:nvPicPr>
            <p:blipFill>
              <a:blip r:embed="rId8" cstate="screen"/>
              <a:stretch>
                <a:fillRect/>
              </a:stretch>
            </p:blipFill>
            <p:spPr bwMode="gray">
              <a:xfrm>
                <a:off x="7601196" y="2738531"/>
                <a:ext cx="397470" cy="433228"/>
              </a:xfrm>
              <a:prstGeom prst="rect">
                <a:avLst/>
              </a:prstGeom>
              <a:effectLst>
                <a:glow rad="101600">
                  <a:srgbClr val="FFFFFF">
                    <a:alpha val="40000"/>
                  </a:srgbClr>
                </a:glow>
              </a:effectLst>
            </p:spPr>
          </p:pic>
        </p:grpSp>
        <p:sp>
          <p:nvSpPr>
            <p:cNvPr id="101" name="Rounded Rectangle 159"/>
            <p:cNvSpPr>
              <a:spLocks noChangeArrowheads="1"/>
            </p:cNvSpPr>
            <p:nvPr/>
          </p:nvSpPr>
          <p:spPr bwMode="gray">
            <a:xfrm>
              <a:off x="2898737" y="3648686"/>
              <a:ext cx="1242327" cy="276999"/>
            </a:xfrm>
            <a:prstGeom prst="rect">
              <a:avLst/>
            </a:prstGeom>
            <a:noFill/>
            <a:ln w="38100" algn="ctr">
              <a:noFill/>
              <a:round/>
              <a:headEnd/>
              <a:tailEnd/>
            </a:ln>
          </p:spPr>
          <p:txBody>
            <a:bodyPr vert="horz" wrap="none" lIns="0" tIns="0" rIns="0" bIns="0" anchor="ctr">
              <a:spAutoFit/>
            </a:bodyPr>
            <a:lstStyle/>
            <a:p>
              <a:pPr algn="ctr" fontAlgn="base">
                <a:spcBef>
                  <a:spcPct val="0"/>
                </a:spcBef>
                <a:spcAft>
                  <a:spcPct val="0"/>
                </a:spcAft>
              </a:pPr>
              <a:r>
                <a:rPr lang="en-US" kern="0" dirty="0" smtClean="0">
                  <a:solidFill>
                    <a:srgbClr val="007DC3"/>
                  </a:solidFill>
                  <a:latin typeface="MetaMediumLF-Roman" pitchFamily="34" charset="0"/>
                  <a:cs typeface="Arial" charset="0"/>
                </a:rPr>
                <a:t>VPLEX </a:t>
              </a:r>
              <a:r>
                <a:rPr lang="en-US" kern="0" dirty="0">
                  <a:solidFill>
                    <a:srgbClr val="007DC3"/>
                  </a:solidFill>
                  <a:latin typeface="MetaMediumLF-Roman" pitchFamily="34" charset="0"/>
                  <a:cs typeface="Arial" charset="0"/>
                </a:rPr>
                <a:t>Metro</a:t>
              </a:r>
            </a:p>
          </p:txBody>
        </p:sp>
        <p:sp>
          <p:nvSpPr>
            <p:cNvPr id="102" name="TextBox 101"/>
            <p:cNvSpPr txBox="1"/>
            <p:nvPr/>
          </p:nvSpPr>
          <p:spPr bwMode="auto">
            <a:xfrm>
              <a:off x="2476500" y="5372100"/>
              <a:ext cx="1894736" cy="738664"/>
            </a:xfrm>
            <a:prstGeom prst="rect">
              <a:avLst/>
            </a:prstGeom>
            <a:noFill/>
          </p:spPr>
          <p:txBody>
            <a:bodyPr wrap="square" lIns="0" tIns="0" rIns="0" bIns="0">
              <a:spAutoFit/>
            </a:bodyPr>
            <a:lstStyle/>
            <a:p>
              <a:pPr algn="ctr">
                <a:defRPr/>
              </a:pPr>
              <a:r>
                <a:rPr lang="en-US" sz="1600" dirty="0" err="1">
                  <a:solidFill>
                    <a:srgbClr val="5F5F5F"/>
                  </a:solidFill>
                  <a:latin typeface="+mj-lt"/>
                  <a:cs typeface="Arial" pitchFamily="34" charset="0"/>
                </a:rPr>
                <a:t>AccessAnywhere</a:t>
              </a:r>
              <a:r>
                <a:rPr lang="en-US" sz="1600" dirty="0">
                  <a:solidFill>
                    <a:srgbClr val="5F5F5F"/>
                  </a:solidFill>
                  <a:latin typeface="+mj-lt"/>
                  <a:cs typeface="Arial" pitchFamily="34" charset="0"/>
                </a:rPr>
                <a:t> </a:t>
              </a:r>
              <a:r>
                <a:rPr lang="ru-RU" sz="1600" dirty="0" smtClean="0">
                  <a:solidFill>
                    <a:srgbClr val="5F5F5F"/>
                  </a:solidFill>
                  <a:latin typeface="+mj-lt"/>
                  <a:cs typeface="Arial" pitchFamily="34" charset="0"/>
                </a:rPr>
                <a:t>на </a:t>
              </a:r>
              <a:r>
                <a:rPr lang="ru-RU" sz="1600" i="1" dirty="0" smtClean="0">
                  <a:solidFill>
                    <a:srgbClr val="007DC3"/>
                  </a:solidFill>
                  <a:latin typeface="+mj-lt"/>
                  <a:cs typeface="Arial" pitchFamily="34" charset="0"/>
                </a:rPr>
                <a:t>синхронных</a:t>
              </a:r>
              <a:r>
                <a:rPr lang="en-US" sz="1600" dirty="0" smtClean="0">
                  <a:solidFill>
                    <a:srgbClr val="5F5F5F"/>
                  </a:solidFill>
                  <a:latin typeface="+mj-lt"/>
                  <a:cs typeface="Arial" pitchFamily="34" charset="0"/>
                </a:rPr>
                <a:t> </a:t>
              </a:r>
              <a:r>
                <a:rPr lang="ru-RU" sz="1600" dirty="0" smtClean="0">
                  <a:solidFill>
                    <a:srgbClr val="5F5F5F"/>
                  </a:solidFill>
                  <a:latin typeface="+mj-lt"/>
                  <a:cs typeface="Arial" pitchFamily="34" charset="0"/>
                </a:rPr>
                <a:t>дистанциях</a:t>
              </a:r>
              <a:endParaRPr lang="en-US" sz="1600" dirty="0">
                <a:solidFill>
                  <a:srgbClr val="5F5F5F"/>
                </a:solidFill>
                <a:latin typeface="+mj-lt"/>
                <a:cs typeface="Arial" pitchFamily="34" charset="0"/>
              </a:endParaRPr>
            </a:p>
          </p:txBody>
        </p:sp>
        <p:grpSp>
          <p:nvGrpSpPr>
            <p:cNvPr id="10" name="Group 36"/>
            <p:cNvGrpSpPr>
              <a:grpSpLocks noChangeAspect="1"/>
            </p:cNvGrpSpPr>
            <p:nvPr/>
          </p:nvGrpSpPr>
          <p:grpSpPr bwMode="auto">
            <a:xfrm>
              <a:off x="4876800" y="4113547"/>
              <a:ext cx="1600200" cy="1144253"/>
              <a:chOff x="1156741" y="1882877"/>
              <a:chExt cx="3929609" cy="2810388"/>
            </a:xfrm>
          </p:grpSpPr>
          <p:pic>
            <p:nvPicPr>
              <p:cNvPr id="107" name="Picture 8" descr="http://ts3.mm.bing.net/images/thumbnail.aspx?q=545281809106&amp;id=5cdfbc9f963d1371e4e0bce99aa4930f&amp;index=ch1&amp;url=http://www.au.sleeping-out.com/images/Australia-Maps/Australia-Map-Bkg.gif"/>
              <p:cNvPicPr>
                <a:picLocks noChangeAspect="1" noChangeArrowheads="1"/>
              </p:cNvPicPr>
              <p:nvPr/>
            </p:nvPicPr>
            <p:blipFill>
              <a:blip r:embed="rId14" cstate="print">
                <a:clrChange>
                  <a:clrFrom>
                    <a:srgbClr val="FFFFFF"/>
                  </a:clrFrom>
                  <a:clrTo>
                    <a:srgbClr val="FFFFFF">
                      <a:alpha val="0"/>
                    </a:srgbClr>
                  </a:clrTo>
                </a:clrChange>
                <a:duotone>
                  <a:prstClr val="black"/>
                  <a:schemeClr val="accent1">
                    <a:tint val="45000"/>
                    <a:satMod val="400000"/>
                  </a:schemeClr>
                </a:duotone>
              </a:blip>
              <a:srcRect b="13151"/>
              <a:stretch>
                <a:fillRect/>
              </a:stretch>
            </p:blipFill>
            <p:spPr bwMode="auto">
              <a:xfrm>
                <a:off x="1352550" y="1882877"/>
                <a:ext cx="3733800" cy="2810388"/>
              </a:xfrm>
              <a:prstGeom prst="rect">
                <a:avLst/>
              </a:prstGeom>
              <a:noFill/>
            </p:spPr>
          </p:pic>
          <p:grpSp>
            <p:nvGrpSpPr>
              <p:cNvPr id="11" name="Group 87"/>
              <p:cNvGrpSpPr>
                <a:grpSpLocks/>
              </p:cNvGrpSpPr>
              <p:nvPr/>
            </p:nvGrpSpPr>
            <p:grpSpPr bwMode="auto">
              <a:xfrm>
                <a:off x="1156741" y="2286000"/>
                <a:ext cx="3777209" cy="2055259"/>
                <a:chOff x="4860037" y="1988825"/>
                <a:chExt cx="3917251" cy="2131459"/>
              </a:xfrm>
            </p:grpSpPr>
            <p:pic>
              <p:nvPicPr>
                <p:cNvPr id="109" name="Picture 43" descr="cloud-new.png"/>
                <p:cNvPicPr>
                  <a:picLocks noChangeAspect="1"/>
                </p:cNvPicPr>
                <p:nvPr/>
              </p:nvPicPr>
              <p:blipFill>
                <a:blip r:embed="rId6" cstate="print"/>
                <a:srcRect/>
                <a:stretch>
                  <a:fillRect/>
                </a:stretch>
              </p:blipFill>
              <p:spPr bwMode="gray">
                <a:xfrm>
                  <a:off x="4860037" y="1988825"/>
                  <a:ext cx="3917251" cy="1962978"/>
                </a:xfrm>
                <a:prstGeom prst="rect">
                  <a:avLst/>
                </a:prstGeom>
                <a:noFill/>
                <a:ln w="9525">
                  <a:noFill/>
                  <a:miter lim="800000"/>
                  <a:headEnd/>
                  <a:tailEnd/>
                </a:ln>
              </p:spPr>
            </p:pic>
            <p:pic>
              <p:nvPicPr>
                <p:cNvPr id="110" name="Picture 5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gray">
                <a:xfrm>
                  <a:off x="5315209" y="2442441"/>
                  <a:ext cx="1044413" cy="431353"/>
                </a:xfrm>
                <a:prstGeom prst="rect">
                  <a:avLst/>
                </a:prstGeom>
                <a:noFill/>
                <a:ln w="12700" algn="ctr">
                  <a:noFill/>
                  <a:miter lim="800000"/>
                  <a:headEnd/>
                  <a:tailEnd/>
                </a:ln>
              </p:spPr>
            </p:pic>
            <p:sp>
              <p:nvSpPr>
                <p:cNvPr id="111" name="Trapezoid 110"/>
                <p:cNvSpPr/>
                <p:nvPr/>
              </p:nvSpPr>
              <p:spPr bwMode="gray">
                <a:xfrm>
                  <a:off x="5047533" y="3083969"/>
                  <a:ext cx="1579145" cy="246742"/>
                </a:xfrm>
                <a:prstGeom prst="trapezoid">
                  <a:avLst>
                    <a:gd name="adj" fmla="val 237919"/>
                  </a:avLst>
                </a:prstGeom>
                <a:gradFill>
                  <a:gsLst>
                    <a:gs pos="50000">
                      <a:srgbClr val="FFFFFF"/>
                    </a:gs>
                    <a:gs pos="100000">
                      <a:srgbClr val="FFFFFF">
                        <a:alpha val="0"/>
                      </a:srgbClr>
                    </a:gs>
                  </a:gsLst>
                  <a:lin ang="5400000" scaled="0"/>
                </a:gradFill>
                <a:ln w="12700" cap="flat" cmpd="sng" algn="ctr">
                  <a:noFill/>
                  <a:prstDash val="solid"/>
                  <a:round/>
                  <a:headEnd type="none" w="med" len="med"/>
                  <a:tailEnd type="none" w="med" len="med"/>
                </a:ln>
                <a:effectLst/>
              </p:spPr>
              <p:txBody>
                <a:bodyPr wrap="none" lIns="0" tIns="0" rIns="0" bIns="0" anchor="ctr"/>
                <a:lstStyle/>
                <a:p>
                  <a:pPr>
                    <a:defRPr/>
                  </a:pPr>
                  <a:endParaRPr lang="en-US" sz="2000" b="1" kern="0" dirty="0">
                    <a:solidFill>
                      <a:sysClr val="windowText" lastClr="000000"/>
                    </a:solidFill>
                    <a:latin typeface="Arial"/>
                    <a:cs typeface="Arial" charset="0"/>
                  </a:endParaRPr>
                </a:p>
              </p:txBody>
            </p:sp>
            <p:grpSp>
              <p:nvGrpSpPr>
                <p:cNvPr id="12" name="Group 84"/>
                <p:cNvGrpSpPr>
                  <a:grpSpLocks/>
                </p:cNvGrpSpPr>
                <p:nvPr/>
              </p:nvGrpSpPr>
              <p:grpSpPr bwMode="auto">
                <a:xfrm>
                  <a:off x="4971373" y="3330711"/>
                  <a:ext cx="1732088" cy="789573"/>
                  <a:chOff x="2325688" y="5042526"/>
                  <a:chExt cx="2021960" cy="921712"/>
                </a:xfrm>
              </p:grpSpPr>
              <p:pic>
                <p:nvPicPr>
                  <p:cNvPr id="128" name="Picture 62" descr="_NEW_server.png"/>
                  <p:cNvPicPr>
                    <a:picLocks noChangeAspect="1"/>
                  </p:cNvPicPr>
                  <p:nvPr/>
                </p:nvPicPr>
                <p:blipFill>
                  <a:blip r:embed="rId9" cstate="print"/>
                  <a:srcRect/>
                  <a:stretch>
                    <a:fillRect/>
                  </a:stretch>
                </p:blipFill>
                <p:spPr bwMode="gray">
                  <a:xfrm>
                    <a:off x="3362253" y="5042526"/>
                    <a:ext cx="466932" cy="921712"/>
                  </a:xfrm>
                  <a:prstGeom prst="rect">
                    <a:avLst/>
                  </a:prstGeom>
                  <a:noFill/>
                  <a:ln w="9525">
                    <a:noFill/>
                    <a:miter lim="800000"/>
                    <a:headEnd/>
                    <a:tailEnd/>
                  </a:ln>
                </p:spPr>
              </p:pic>
              <p:pic>
                <p:nvPicPr>
                  <p:cNvPr id="129" name="Picture 63" descr="_NEW_server.png"/>
                  <p:cNvPicPr>
                    <a:picLocks noChangeAspect="1"/>
                  </p:cNvPicPr>
                  <p:nvPr/>
                </p:nvPicPr>
                <p:blipFill>
                  <a:blip r:embed="rId9" cstate="print"/>
                  <a:srcRect/>
                  <a:stretch>
                    <a:fillRect/>
                  </a:stretch>
                </p:blipFill>
                <p:spPr bwMode="gray">
                  <a:xfrm>
                    <a:off x="3880716" y="5042526"/>
                    <a:ext cx="466932" cy="921712"/>
                  </a:xfrm>
                  <a:prstGeom prst="rect">
                    <a:avLst/>
                  </a:prstGeom>
                  <a:noFill/>
                  <a:ln w="9525">
                    <a:noFill/>
                    <a:miter lim="800000"/>
                    <a:headEnd/>
                    <a:tailEnd/>
                  </a:ln>
                </p:spPr>
              </p:pic>
              <p:pic>
                <p:nvPicPr>
                  <p:cNvPr id="130" name="Picture 64" descr="_NEW_server.png"/>
                  <p:cNvPicPr>
                    <a:picLocks noChangeAspect="1"/>
                  </p:cNvPicPr>
                  <p:nvPr/>
                </p:nvPicPr>
                <p:blipFill>
                  <a:blip r:embed="rId9" cstate="print"/>
                  <a:srcRect/>
                  <a:stretch>
                    <a:fillRect/>
                  </a:stretch>
                </p:blipFill>
                <p:spPr bwMode="gray">
                  <a:xfrm>
                    <a:off x="2325688" y="5042526"/>
                    <a:ext cx="466932" cy="921712"/>
                  </a:xfrm>
                  <a:prstGeom prst="rect">
                    <a:avLst/>
                  </a:prstGeom>
                  <a:noFill/>
                  <a:ln w="9525">
                    <a:noFill/>
                    <a:miter lim="800000"/>
                    <a:headEnd/>
                    <a:tailEnd/>
                  </a:ln>
                </p:spPr>
              </p:pic>
              <p:pic>
                <p:nvPicPr>
                  <p:cNvPr id="131" name="Picture 65" descr="_NEW_server.png"/>
                  <p:cNvPicPr>
                    <a:picLocks noChangeAspect="1"/>
                  </p:cNvPicPr>
                  <p:nvPr/>
                </p:nvPicPr>
                <p:blipFill>
                  <a:blip r:embed="rId9" cstate="print"/>
                  <a:srcRect/>
                  <a:stretch>
                    <a:fillRect/>
                  </a:stretch>
                </p:blipFill>
                <p:spPr bwMode="gray">
                  <a:xfrm>
                    <a:off x="2844151" y="5042526"/>
                    <a:ext cx="466932" cy="921712"/>
                  </a:xfrm>
                  <a:prstGeom prst="rect">
                    <a:avLst/>
                  </a:prstGeom>
                  <a:noFill/>
                  <a:ln w="9525">
                    <a:noFill/>
                    <a:miter lim="800000"/>
                    <a:headEnd/>
                    <a:tailEnd/>
                  </a:ln>
                </p:spPr>
              </p:pic>
              <p:pic>
                <p:nvPicPr>
                  <p:cNvPr id="132" name="Picture 66" descr="disc yellow 130.png"/>
                  <p:cNvPicPr>
                    <a:picLocks noChangeAspect="1"/>
                  </p:cNvPicPr>
                  <p:nvPr/>
                </p:nvPicPr>
                <p:blipFill>
                  <a:blip r:embed="rId10" cstate="print"/>
                  <a:srcRect/>
                  <a:stretch>
                    <a:fillRect/>
                  </a:stretch>
                </p:blipFill>
                <p:spPr bwMode="gray">
                  <a:xfrm>
                    <a:off x="3411182" y="5302612"/>
                    <a:ext cx="369075" cy="401540"/>
                  </a:xfrm>
                  <a:prstGeom prst="rect">
                    <a:avLst/>
                  </a:prstGeom>
                  <a:noFill/>
                  <a:ln w="9525">
                    <a:noFill/>
                    <a:miter lim="800000"/>
                    <a:headEnd/>
                    <a:tailEnd/>
                  </a:ln>
                </p:spPr>
              </p:pic>
              <p:pic>
                <p:nvPicPr>
                  <p:cNvPr id="133" name="Picture 67" descr="disc blue.png"/>
                  <p:cNvPicPr>
                    <a:picLocks noChangeAspect="1"/>
                  </p:cNvPicPr>
                  <p:nvPr/>
                </p:nvPicPr>
                <p:blipFill>
                  <a:blip r:embed="rId11" cstate="print"/>
                  <a:srcRect/>
                  <a:stretch>
                    <a:fillRect/>
                  </a:stretch>
                </p:blipFill>
                <p:spPr bwMode="gray">
                  <a:xfrm>
                    <a:off x="2373976" y="5300903"/>
                    <a:ext cx="370357" cy="404958"/>
                  </a:xfrm>
                  <a:prstGeom prst="rect">
                    <a:avLst/>
                  </a:prstGeom>
                  <a:noFill/>
                  <a:ln w="9525">
                    <a:noFill/>
                    <a:miter lim="800000"/>
                    <a:headEnd/>
                    <a:tailEnd/>
                  </a:ln>
                </p:spPr>
              </p:pic>
              <p:pic>
                <p:nvPicPr>
                  <p:cNvPr id="134" name="Picture 68" descr="disc green.png"/>
                  <p:cNvPicPr>
                    <a:picLocks noChangeAspect="1"/>
                  </p:cNvPicPr>
                  <p:nvPr/>
                </p:nvPicPr>
                <p:blipFill>
                  <a:blip r:embed="rId12" cstate="print"/>
                  <a:srcRect/>
                  <a:stretch>
                    <a:fillRect/>
                  </a:stretch>
                </p:blipFill>
                <p:spPr bwMode="gray">
                  <a:xfrm>
                    <a:off x="2892225" y="5300903"/>
                    <a:ext cx="370784" cy="404958"/>
                  </a:xfrm>
                  <a:prstGeom prst="rect">
                    <a:avLst/>
                  </a:prstGeom>
                  <a:noFill/>
                  <a:ln w="9525">
                    <a:noFill/>
                    <a:miter lim="800000"/>
                    <a:headEnd/>
                    <a:tailEnd/>
                  </a:ln>
                </p:spPr>
              </p:pic>
              <p:pic>
                <p:nvPicPr>
                  <p:cNvPr id="135" name="Picture 69" descr="disc orange.png"/>
                  <p:cNvPicPr>
                    <a:picLocks noChangeAspect="1"/>
                  </p:cNvPicPr>
                  <p:nvPr/>
                </p:nvPicPr>
                <p:blipFill>
                  <a:blip r:embed="rId13" cstate="print"/>
                  <a:srcRect/>
                  <a:stretch>
                    <a:fillRect/>
                  </a:stretch>
                </p:blipFill>
                <p:spPr bwMode="gray">
                  <a:xfrm>
                    <a:off x="3929645" y="5301758"/>
                    <a:ext cx="369075" cy="403249"/>
                  </a:xfrm>
                  <a:prstGeom prst="rect">
                    <a:avLst/>
                  </a:prstGeom>
                  <a:noFill/>
                  <a:ln w="9525">
                    <a:noFill/>
                    <a:miter lim="800000"/>
                    <a:headEnd/>
                    <a:tailEnd/>
                  </a:ln>
                </p:spPr>
              </p:pic>
            </p:grpSp>
            <p:pic>
              <p:nvPicPr>
                <p:cNvPr id="113" name="Picture 5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gray">
                <a:xfrm>
                  <a:off x="7277724" y="2442441"/>
                  <a:ext cx="1044413" cy="431353"/>
                </a:xfrm>
                <a:prstGeom prst="rect">
                  <a:avLst/>
                </a:prstGeom>
                <a:noFill/>
                <a:ln w="12700" algn="ctr">
                  <a:noFill/>
                  <a:miter lim="800000"/>
                  <a:headEnd/>
                  <a:tailEnd/>
                </a:ln>
              </p:spPr>
            </p:pic>
            <p:sp>
              <p:nvSpPr>
                <p:cNvPr id="114" name="Trapezoid 113"/>
                <p:cNvSpPr/>
                <p:nvPr/>
              </p:nvSpPr>
              <p:spPr bwMode="gray">
                <a:xfrm>
                  <a:off x="7010048" y="3083969"/>
                  <a:ext cx="1579145" cy="246742"/>
                </a:xfrm>
                <a:prstGeom prst="trapezoid">
                  <a:avLst>
                    <a:gd name="adj" fmla="val 237919"/>
                  </a:avLst>
                </a:prstGeom>
                <a:gradFill>
                  <a:gsLst>
                    <a:gs pos="50000">
                      <a:srgbClr val="FFFFFF"/>
                    </a:gs>
                    <a:gs pos="100000">
                      <a:srgbClr val="FFFFFF">
                        <a:alpha val="0"/>
                      </a:srgbClr>
                    </a:gs>
                  </a:gsLst>
                  <a:lin ang="5400000" scaled="0"/>
                </a:gradFill>
                <a:ln w="12700" cap="flat" cmpd="sng" algn="ctr">
                  <a:noFill/>
                  <a:prstDash val="solid"/>
                  <a:round/>
                  <a:headEnd type="none" w="med" len="med"/>
                  <a:tailEnd type="none" w="med" len="med"/>
                </a:ln>
                <a:effectLst/>
              </p:spPr>
              <p:txBody>
                <a:bodyPr wrap="none" lIns="0" tIns="0" rIns="0" bIns="0" anchor="ctr"/>
                <a:lstStyle/>
                <a:p>
                  <a:pPr>
                    <a:defRPr/>
                  </a:pPr>
                  <a:endParaRPr lang="en-US" sz="2000" b="1" kern="0" dirty="0">
                    <a:solidFill>
                      <a:sysClr val="windowText" lastClr="000000"/>
                    </a:solidFill>
                    <a:latin typeface="Arial"/>
                    <a:cs typeface="Arial" charset="0"/>
                  </a:endParaRPr>
                </a:p>
              </p:txBody>
            </p:sp>
            <p:grpSp>
              <p:nvGrpSpPr>
                <p:cNvPr id="13" name="Group 84"/>
                <p:cNvGrpSpPr>
                  <a:grpSpLocks/>
                </p:cNvGrpSpPr>
                <p:nvPr/>
              </p:nvGrpSpPr>
              <p:grpSpPr bwMode="auto">
                <a:xfrm>
                  <a:off x="6933888" y="3330711"/>
                  <a:ext cx="1732088" cy="789573"/>
                  <a:chOff x="2325688" y="5042526"/>
                  <a:chExt cx="2021960" cy="921712"/>
                </a:xfrm>
              </p:grpSpPr>
              <p:pic>
                <p:nvPicPr>
                  <p:cNvPr id="120" name="Picture 54" descr="_NEW_server.png"/>
                  <p:cNvPicPr>
                    <a:picLocks noChangeAspect="1"/>
                  </p:cNvPicPr>
                  <p:nvPr/>
                </p:nvPicPr>
                <p:blipFill>
                  <a:blip r:embed="rId9" cstate="print"/>
                  <a:srcRect/>
                  <a:stretch>
                    <a:fillRect/>
                  </a:stretch>
                </p:blipFill>
                <p:spPr bwMode="gray">
                  <a:xfrm>
                    <a:off x="3362253" y="5042526"/>
                    <a:ext cx="466932" cy="921712"/>
                  </a:xfrm>
                  <a:prstGeom prst="rect">
                    <a:avLst/>
                  </a:prstGeom>
                  <a:noFill/>
                  <a:ln w="9525">
                    <a:noFill/>
                    <a:miter lim="800000"/>
                    <a:headEnd/>
                    <a:tailEnd/>
                  </a:ln>
                </p:spPr>
              </p:pic>
              <p:pic>
                <p:nvPicPr>
                  <p:cNvPr id="121" name="Picture 55" descr="_NEW_server.png"/>
                  <p:cNvPicPr>
                    <a:picLocks noChangeAspect="1"/>
                  </p:cNvPicPr>
                  <p:nvPr/>
                </p:nvPicPr>
                <p:blipFill>
                  <a:blip r:embed="rId9" cstate="print"/>
                  <a:srcRect/>
                  <a:stretch>
                    <a:fillRect/>
                  </a:stretch>
                </p:blipFill>
                <p:spPr bwMode="gray">
                  <a:xfrm>
                    <a:off x="3880716" y="5042526"/>
                    <a:ext cx="466932" cy="921712"/>
                  </a:xfrm>
                  <a:prstGeom prst="rect">
                    <a:avLst/>
                  </a:prstGeom>
                  <a:noFill/>
                  <a:ln w="9525">
                    <a:noFill/>
                    <a:miter lim="800000"/>
                    <a:headEnd/>
                    <a:tailEnd/>
                  </a:ln>
                </p:spPr>
              </p:pic>
              <p:pic>
                <p:nvPicPr>
                  <p:cNvPr id="122" name="Picture 56" descr="_NEW_server.png"/>
                  <p:cNvPicPr>
                    <a:picLocks noChangeAspect="1"/>
                  </p:cNvPicPr>
                  <p:nvPr/>
                </p:nvPicPr>
                <p:blipFill>
                  <a:blip r:embed="rId9" cstate="print"/>
                  <a:srcRect/>
                  <a:stretch>
                    <a:fillRect/>
                  </a:stretch>
                </p:blipFill>
                <p:spPr bwMode="gray">
                  <a:xfrm>
                    <a:off x="2325688" y="5042526"/>
                    <a:ext cx="466932" cy="921712"/>
                  </a:xfrm>
                  <a:prstGeom prst="rect">
                    <a:avLst/>
                  </a:prstGeom>
                  <a:noFill/>
                  <a:ln w="9525">
                    <a:noFill/>
                    <a:miter lim="800000"/>
                    <a:headEnd/>
                    <a:tailEnd/>
                  </a:ln>
                </p:spPr>
              </p:pic>
              <p:pic>
                <p:nvPicPr>
                  <p:cNvPr id="123" name="Picture 57" descr="_NEW_server.png"/>
                  <p:cNvPicPr>
                    <a:picLocks noChangeAspect="1"/>
                  </p:cNvPicPr>
                  <p:nvPr/>
                </p:nvPicPr>
                <p:blipFill>
                  <a:blip r:embed="rId9" cstate="print"/>
                  <a:srcRect/>
                  <a:stretch>
                    <a:fillRect/>
                  </a:stretch>
                </p:blipFill>
                <p:spPr bwMode="gray">
                  <a:xfrm>
                    <a:off x="2844151" y="5042526"/>
                    <a:ext cx="466932" cy="921712"/>
                  </a:xfrm>
                  <a:prstGeom prst="rect">
                    <a:avLst/>
                  </a:prstGeom>
                  <a:noFill/>
                  <a:ln w="9525">
                    <a:noFill/>
                    <a:miter lim="800000"/>
                    <a:headEnd/>
                    <a:tailEnd/>
                  </a:ln>
                </p:spPr>
              </p:pic>
              <p:pic>
                <p:nvPicPr>
                  <p:cNvPr id="124" name="Picture 58" descr="disc yellow 130.png"/>
                  <p:cNvPicPr>
                    <a:picLocks noChangeAspect="1"/>
                  </p:cNvPicPr>
                  <p:nvPr/>
                </p:nvPicPr>
                <p:blipFill>
                  <a:blip r:embed="rId10" cstate="print"/>
                  <a:srcRect/>
                  <a:stretch>
                    <a:fillRect/>
                  </a:stretch>
                </p:blipFill>
                <p:spPr bwMode="gray">
                  <a:xfrm>
                    <a:off x="3411182" y="5302612"/>
                    <a:ext cx="369075" cy="401540"/>
                  </a:xfrm>
                  <a:prstGeom prst="rect">
                    <a:avLst/>
                  </a:prstGeom>
                  <a:noFill/>
                  <a:ln w="9525">
                    <a:noFill/>
                    <a:miter lim="800000"/>
                    <a:headEnd/>
                    <a:tailEnd/>
                  </a:ln>
                </p:spPr>
              </p:pic>
              <p:pic>
                <p:nvPicPr>
                  <p:cNvPr id="125" name="Picture 59" descr="disc blue.png"/>
                  <p:cNvPicPr>
                    <a:picLocks noChangeAspect="1"/>
                  </p:cNvPicPr>
                  <p:nvPr/>
                </p:nvPicPr>
                <p:blipFill>
                  <a:blip r:embed="rId11" cstate="print"/>
                  <a:srcRect/>
                  <a:stretch>
                    <a:fillRect/>
                  </a:stretch>
                </p:blipFill>
                <p:spPr bwMode="gray">
                  <a:xfrm>
                    <a:off x="2373976" y="5300903"/>
                    <a:ext cx="370357" cy="404958"/>
                  </a:xfrm>
                  <a:prstGeom prst="rect">
                    <a:avLst/>
                  </a:prstGeom>
                  <a:noFill/>
                  <a:ln w="9525">
                    <a:noFill/>
                    <a:miter lim="800000"/>
                    <a:headEnd/>
                    <a:tailEnd/>
                  </a:ln>
                </p:spPr>
              </p:pic>
              <p:pic>
                <p:nvPicPr>
                  <p:cNvPr id="126" name="Picture 60" descr="disc green.png"/>
                  <p:cNvPicPr>
                    <a:picLocks noChangeAspect="1"/>
                  </p:cNvPicPr>
                  <p:nvPr/>
                </p:nvPicPr>
                <p:blipFill>
                  <a:blip r:embed="rId12" cstate="print"/>
                  <a:srcRect/>
                  <a:stretch>
                    <a:fillRect/>
                  </a:stretch>
                </p:blipFill>
                <p:spPr bwMode="gray">
                  <a:xfrm>
                    <a:off x="2892225" y="5300903"/>
                    <a:ext cx="370784" cy="404958"/>
                  </a:xfrm>
                  <a:prstGeom prst="rect">
                    <a:avLst/>
                  </a:prstGeom>
                  <a:noFill/>
                  <a:ln w="9525">
                    <a:noFill/>
                    <a:miter lim="800000"/>
                    <a:headEnd/>
                    <a:tailEnd/>
                  </a:ln>
                </p:spPr>
              </p:pic>
              <p:pic>
                <p:nvPicPr>
                  <p:cNvPr id="127" name="Picture 61" descr="disc orange.png"/>
                  <p:cNvPicPr>
                    <a:picLocks noChangeAspect="1"/>
                  </p:cNvPicPr>
                  <p:nvPr/>
                </p:nvPicPr>
                <p:blipFill>
                  <a:blip r:embed="rId13" cstate="print"/>
                  <a:srcRect/>
                  <a:stretch>
                    <a:fillRect/>
                  </a:stretch>
                </p:blipFill>
                <p:spPr bwMode="gray">
                  <a:xfrm>
                    <a:off x="3929645" y="5301758"/>
                    <a:ext cx="369075" cy="403249"/>
                  </a:xfrm>
                  <a:prstGeom prst="rect">
                    <a:avLst/>
                  </a:prstGeom>
                  <a:noFill/>
                  <a:ln w="9525">
                    <a:noFill/>
                    <a:miter lim="800000"/>
                    <a:headEnd/>
                    <a:tailEnd/>
                  </a:ln>
                </p:spPr>
              </p:pic>
            </p:grpSp>
            <p:sp>
              <p:nvSpPr>
                <p:cNvPr id="116" name="Rounded Rectangle 115"/>
                <p:cNvSpPr/>
                <p:nvPr/>
              </p:nvSpPr>
              <p:spPr bwMode="gray">
                <a:xfrm>
                  <a:off x="5494594" y="2680011"/>
                  <a:ext cx="2648015" cy="576961"/>
                </a:xfrm>
                <a:prstGeom prst="roundRect">
                  <a:avLst/>
                </a:prstGeom>
                <a:solidFill>
                  <a:srgbClr val="FFFFFF">
                    <a:alpha val="50196"/>
                  </a:srgbClr>
                </a:solidFill>
                <a:ln w="28575" cap="flat" cmpd="sng" algn="ctr">
                  <a:solidFill>
                    <a:schemeClr val="accent6"/>
                  </a:solidFill>
                  <a:prstDash val="solid"/>
                  <a:round/>
                  <a:headEnd type="none" w="med" len="med"/>
                  <a:tailEnd type="none" w="med" len="med"/>
                </a:ln>
                <a:effectLst/>
              </p:spPr>
              <p:txBody>
                <a:bodyPr wrap="none" lIns="0" tIns="0" rIns="0" bIns="0" anchor="ctr"/>
                <a:lstStyle/>
                <a:p>
                  <a:pPr>
                    <a:defRPr/>
                  </a:pPr>
                  <a:endParaRPr lang="en-US" sz="2000" b="1" kern="0" dirty="0">
                    <a:solidFill>
                      <a:sysClr val="windowText" lastClr="000000"/>
                    </a:solidFill>
                    <a:latin typeface="Arial"/>
                    <a:cs typeface="Arial" charset="0"/>
                  </a:endParaRPr>
                </a:p>
              </p:txBody>
            </p:sp>
            <p:cxnSp>
              <p:nvCxnSpPr>
                <p:cNvPr id="117" name="Straight Connector 52"/>
                <p:cNvCxnSpPr>
                  <a:cxnSpLocks noChangeShapeType="1"/>
                  <a:stCxn id="118" idx="3"/>
                  <a:endCxn id="119" idx="1"/>
                </p:cNvCxnSpPr>
                <p:nvPr/>
              </p:nvCxnSpPr>
              <p:spPr bwMode="gray">
                <a:xfrm>
                  <a:off x="6036150" y="2955146"/>
                  <a:ext cx="1565046" cy="0"/>
                </a:xfrm>
                <a:prstGeom prst="line">
                  <a:avLst/>
                </a:prstGeom>
                <a:noFill/>
                <a:ln w="50800" cap="rnd" algn="ctr">
                  <a:solidFill>
                    <a:srgbClr val="007DC3">
                      <a:alpha val="79999"/>
                    </a:srgbClr>
                  </a:solidFill>
                  <a:prstDash val="sysDash"/>
                  <a:round/>
                  <a:headEnd/>
                  <a:tailEnd/>
                </a:ln>
                <a:effectLst>
                  <a:glow rad="101600">
                    <a:srgbClr val="FFFFFF">
                      <a:alpha val="60000"/>
                    </a:srgbClr>
                  </a:glow>
                </a:effectLst>
              </p:spPr>
            </p:cxnSp>
            <p:pic>
              <p:nvPicPr>
                <p:cNvPr id="118" name="Picture 117" descr="_disc sky blue.png"/>
                <p:cNvPicPr>
                  <a:picLocks noChangeAspect="1"/>
                </p:cNvPicPr>
                <p:nvPr/>
              </p:nvPicPr>
              <p:blipFill>
                <a:blip r:embed="rId8" cstate="screen"/>
                <a:stretch>
                  <a:fillRect/>
                </a:stretch>
              </p:blipFill>
              <p:spPr bwMode="gray">
                <a:xfrm>
                  <a:off x="5638681" y="2738531"/>
                  <a:ext cx="397470" cy="433228"/>
                </a:xfrm>
                <a:prstGeom prst="rect">
                  <a:avLst/>
                </a:prstGeom>
                <a:effectLst>
                  <a:glow rad="101600">
                    <a:srgbClr val="FFFFFF">
                      <a:alpha val="40000"/>
                    </a:srgbClr>
                  </a:glow>
                </a:effectLst>
              </p:spPr>
            </p:pic>
            <p:pic>
              <p:nvPicPr>
                <p:cNvPr id="119" name="Picture 118" descr="_disc sky blue.png"/>
                <p:cNvPicPr>
                  <a:picLocks noChangeAspect="1"/>
                </p:cNvPicPr>
                <p:nvPr/>
              </p:nvPicPr>
              <p:blipFill>
                <a:blip r:embed="rId8" cstate="screen"/>
                <a:stretch>
                  <a:fillRect/>
                </a:stretch>
              </p:blipFill>
              <p:spPr bwMode="gray">
                <a:xfrm>
                  <a:off x="7601196" y="2738531"/>
                  <a:ext cx="397470" cy="433228"/>
                </a:xfrm>
                <a:prstGeom prst="rect">
                  <a:avLst/>
                </a:prstGeom>
                <a:effectLst>
                  <a:glow rad="101600">
                    <a:srgbClr val="FFFFFF">
                      <a:alpha val="40000"/>
                    </a:srgbClr>
                  </a:glow>
                </a:effectLst>
              </p:spPr>
            </p:pic>
          </p:grpSp>
        </p:grpSp>
        <p:sp>
          <p:nvSpPr>
            <p:cNvPr id="104" name="Rounded Rectangle 159"/>
            <p:cNvSpPr>
              <a:spLocks noChangeArrowheads="1"/>
            </p:cNvSpPr>
            <p:nvPr/>
          </p:nvSpPr>
          <p:spPr bwMode="gray">
            <a:xfrm>
              <a:off x="5192421" y="3633400"/>
              <a:ext cx="1045158" cy="276999"/>
            </a:xfrm>
            <a:prstGeom prst="rect">
              <a:avLst/>
            </a:prstGeom>
            <a:noFill/>
            <a:ln w="38100" algn="ctr">
              <a:noFill/>
              <a:round/>
              <a:headEnd/>
              <a:tailEnd/>
            </a:ln>
          </p:spPr>
          <p:txBody>
            <a:bodyPr vert="horz" wrap="none" lIns="0" tIns="0" rIns="0" bIns="0" anchor="ctr">
              <a:spAutoFit/>
            </a:bodyPr>
            <a:lstStyle/>
            <a:p>
              <a:pPr algn="ctr" fontAlgn="base">
                <a:spcBef>
                  <a:spcPct val="0"/>
                </a:spcBef>
                <a:spcAft>
                  <a:spcPct val="0"/>
                </a:spcAft>
              </a:pPr>
              <a:r>
                <a:rPr lang="en-US" kern="0" dirty="0" smtClean="0">
                  <a:solidFill>
                    <a:srgbClr val="007DC3"/>
                  </a:solidFill>
                  <a:latin typeface="MetaMediumLF-Roman" pitchFamily="34" charset="0"/>
                  <a:cs typeface="Arial" charset="0"/>
                </a:rPr>
                <a:t>VPLEX </a:t>
              </a:r>
              <a:r>
                <a:rPr lang="en-US" kern="0" dirty="0">
                  <a:solidFill>
                    <a:srgbClr val="007DC3"/>
                  </a:solidFill>
                  <a:latin typeface="MetaMediumLF-Roman" pitchFamily="34" charset="0"/>
                  <a:cs typeface="Arial" charset="0"/>
                </a:rPr>
                <a:t>Geo</a:t>
              </a:r>
            </a:p>
          </p:txBody>
        </p:sp>
        <p:sp>
          <p:nvSpPr>
            <p:cNvPr id="105" name="Rectangle 104"/>
            <p:cNvSpPr/>
            <p:nvPr/>
          </p:nvSpPr>
          <p:spPr>
            <a:xfrm>
              <a:off x="4686301" y="5372100"/>
              <a:ext cx="1943100" cy="738664"/>
            </a:xfrm>
            <a:prstGeom prst="rect">
              <a:avLst/>
            </a:prstGeom>
          </p:spPr>
          <p:txBody>
            <a:bodyPr wrap="square" lIns="0" tIns="0" rIns="0" bIns="0">
              <a:spAutoFit/>
            </a:bodyPr>
            <a:lstStyle/>
            <a:p>
              <a:pPr algn="ctr" fontAlgn="base">
                <a:spcBef>
                  <a:spcPct val="0"/>
                </a:spcBef>
                <a:spcAft>
                  <a:spcPct val="0"/>
                </a:spcAft>
                <a:defRPr/>
              </a:pPr>
              <a:r>
                <a:rPr lang="en-US" sz="1600" dirty="0" err="1" smtClean="0">
                  <a:solidFill>
                    <a:srgbClr val="5F5F5F"/>
                  </a:solidFill>
                  <a:latin typeface="+mj-lt"/>
                  <a:cs typeface="Arial" charset="0"/>
                </a:rPr>
                <a:t>AccessAnywhere</a:t>
              </a:r>
              <a:r>
                <a:rPr lang="en-US" sz="1600" dirty="0" smtClean="0">
                  <a:solidFill>
                    <a:srgbClr val="5F5F5F"/>
                  </a:solidFill>
                  <a:latin typeface="+mj-lt"/>
                  <a:cs typeface="Arial" charset="0"/>
                </a:rPr>
                <a:t> </a:t>
              </a:r>
              <a:r>
                <a:rPr lang="ru-RU" sz="1600" dirty="0" smtClean="0">
                  <a:solidFill>
                    <a:srgbClr val="5F5F5F"/>
                  </a:solidFill>
                  <a:latin typeface="+mj-lt"/>
                  <a:cs typeface="Arial" charset="0"/>
                </a:rPr>
                <a:t>на</a:t>
              </a:r>
              <a:r>
                <a:rPr lang="en-US" sz="1600" dirty="0" smtClean="0">
                  <a:solidFill>
                    <a:srgbClr val="5F5F5F"/>
                  </a:solidFill>
                  <a:latin typeface="+mj-lt"/>
                  <a:cs typeface="Arial" charset="0"/>
                </a:rPr>
                <a:t> </a:t>
              </a:r>
              <a:r>
                <a:rPr lang="en-US" sz="1600" i="1" dirty="0" smtClean="0">
                  <a:solidFill>
                    <a:srgbClr val="007DC3"/>
                  </a:solidFill>
                  <a:latin typeface="+mj-lt"/>
                  <a:cs typeface="Arial" charset="0"/>
                </a:rPr>
                <a:t>a</a:t>
              </a:r>
              <a:r>
                <a:rPr lang="ru-RU" sz="1600" i="1" dirty="0" smtClean="0">
                  <a:solidFill>
                    <a:srgbClr val="007DC3"/>
                  </a:solidFill>
                  <a:latin typeface="+mj-lt"/>
                  <a:cs typeface="Arial" charset="0"/>
                </a:rPr>
                <a:t>синхронных</a:t>
              </a:r>
              <a:r>
                <a:rPr lang="en-US" sz="1600" dirty="0" smtClean="0">
                  <a:solidFill>
                    <a:srgbClr val="5F5F5F"/>
                  </a:solidFill>
                  <a:latin typeface="+mj-lt"/>
                  <a:cs typeface="Arial" charset="0"/>
                </a:rPr>
                <a:t> </a:t>
              </a:r>
              <a:r>
                <a:rPr lang="ru-RU" sz="1600" dirty="0" smtClean="0">
                  <a:solidFill>
                    <a:srgbClr val="5F5F5F"/>
                  </a:solidFill>
                  <a:latin typeface="+mj-lt"/>
                  <a:cs typeface="Arial" charset="0"/>
                </a:rPr>
                <a:t>дистанциях</a:t>
              </a:r>
              <a:endParaRPr lang="en-US" sz="1600" dirty="0">
                <a:solidFill>
                  <a:srgbClr val="5F5F5F"/>
                </a:solidFill>
                <a:latin typeface="+mj-lt"/>
                <a:cs typeface="Arial" charset="0"/>
              </a:endParaRPr>
            </a:p>
          </p:txBody>
        </p:sp>
        <p:sp>
          <p:nvSpPr>
            <p:cNvPr id="106" name="Oval 105"/>
            <p:cNvSpPr/>
            <p:nvPr/>
          </p:nvSpPr>
          <p:spPr>
            <a:xfrm rot="574142">
              <a:off x="6187359" y="3211397"/>
              <a:ext cx="628310" cy="449544"/>
            </a:xfrm>
            <a:prstGeom prst="ellipse">
              <a:avLst/>
            </a:prstGeom>
          </p:spPr>
          <p:style>
            <a:lnRef idx="0">
              <a:schemeClr val="accent1"/>
            </a:lnRef>
            <a:fillRef idx="3">
              <a:schemeClr val="accent1"/>
            </a:fillRef>
            <a:effectRef idx="3">
              <a:schemeClr val="accent1"/>
            </a:effectRef>
            <a:fontRef idx="minor">
              <a:schemeClr val="lt1"/>
            </a:fontRef>
          </p:style>
          <p:txBody>
            <a:bodyPr wrap="none" lIns="0" tIns="0" rIns="0" bIns="0" rtlCol="0" anchor="ctr"/>
            <a:lstStyle/>
            <a:p>
              <a:pPr algn="ctr"/>
              <a:r>
                <a:rPr lang="en-US" sz="1600" dirty="0" smtClean="0">
                  <a:latin typeface="MetaMediumLF-Roman" pitchFamily="34" charset="0"/>
                </a:rPr>
                <a:t>NEW</a:t>
              </a:r>
              <a:endParaRPr lang="en-US" sz="1600" dirty="0">
                <a:latin typeface="MetaMediumLF-Roman" pitchFamily="34" charset="0"/>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1" name="Picture 27" descr="ICON_Cloud_Q308"/>
          <p:cNvPicPr>
            <a:picLocks noChangeAspect="1" noChangeArrowheads="1"/>
          </p:cNvPicPr>
          <p:nvPr/>
        </p:nvPicPr>
        <p:blipFill>
          <a:blip r:embed="rId3" cstate="print"/>
          <a:srcRect/>
          <a:stretch>
            <a:fillRect/>
          </a:stretch>
        </p:blipFill>
        <p:spPr bwMode="auto">
          <a:xfrm>
            <a:off x="3945072" y="3362891"/>
            <a:ext cx="4034746" cy="1971087"/>
          </a:xfrm>
          <a:prstGeom prst="rect">
            <a:avLst/>
          </a:prstGeom>
          <a:noFill/>
          <a:ln w="9525">
            <a:noFill/>
            <a:miter lim="800000"/>
            <a:headEnd/>
            <a:tailEnd/>
          </a:ln>
          <a:effectLst>
            <a:outerShdw blurRad="152400" dist="63500" dir="5400000" sx="90000" sy="-19000" rotWithShape="0">
              <a:prstClr val="black">
                <a:alpha val="15000"/>
              </a:prstClr>
            </a:outerShdw>
          </a:effectLst>
        </p:spPr>
      </p:pic>
      <p:sp>
        <p:nvSpPr>
          <p:cNvPr id="379" name="Can 160"/>
          <p:cNvSpPr>
            <a:spLocks noChangeArrowheads="1"/>
          </p:cNvSpPr>
          <p:nvPr/>
        </p:nvSpPr>
        <p:spPr bwMode="auto">
          <a:xfrm rot="5400000">
            <a:off x="5924103" y="2891363"/>
            <a:ext cx="209550" cy="3314700"/>
          </a:xfrm>
          <a:prstGeom prst="can">
            <a:avLst>
              <a:gd name="adj" fmla="val 24977"/>
            </a:avLst>
          </a:prstGeom>
          <a:solidFill>
            <a:schemeClr val="bg1">
              <a:lumMod val="50000"/>
              <a:alpha val="43137"/>
            </a:schemeClr>
          </a:solidFill>
          <a:ln w="9525" algn="ctr">
            <a:solidFill>
              <a:schemeClr val="tx1"/>
            </a:solidFill>
            <a:round/>
            <a:headEnd/>
            <a:tailEnd/>
          </a:ln>
        </p:spPr>
        <p:txBody>
          <a:bodyPr lIns="0" tIns="0" rIns="0" bIns="0" anchor="ctr"/>
          <a:lstStyle/>
          <a:p>
            <a:endParaRPr lang="en-US">
              <a:cs typeface="Arial" charset="0"/>
            </a:endParaRPr>
          </a:p>
        </p:txBody>
      </p:sp>
      <p:pic>
        <p:nvPicPr>
          <p:cNvPr id="172" name="Picture 2"/>
          <p:cNvPicPr>
            <a:picLocks noChangeAspect="1" noChangeArrowheads="1"/>
          </p:cNvPicPr>
          <p:nvPr/>
        </p:nvPicPr>
        <p:blipFill>
          <a:blip r:embed="rId4" cstate="print"/>
          <a:srcRect/>
          <a:stretch>
            <a:fillRect/>
          </a:stretch>
        </p:blipFill>
        <p:spPr bwMode="auto">
          <a:xfrm>
            <a:off x="3306524" y="3898656"/>
            <a:ext cx="673502" cy="1689191"/>
          </a:xfrm>
          <a:prstGeom prst="rect">
            <a:avLst/>
          </a:prstGeom>
          <a:noFill/>
          <a:effectLst/>
        </p:spPr>
      </p:pic>
      <p:pic>
        <p:nvPicPr>
          <p:cNvPr id="173" name="Picture 2"/>
          <p:cNvPicPr>
            <a:picLocks noChangeAspect="1" noChangeArrowheads="1"/>
          </p:cNvPicPr>
          <p:nvPr/>
        </p:nvPicPr>
        <p:blipFill>
          <a:blip r:embed="rId4" cstate="print"/>
          <a:srcRect/>
          <a:stretch>
            <a:fillRect/>
          </a:stretch>
        </p:blipFill>
        <p:spPr bwMode="auto">
          <a:xfrm>
            <a:off x="3986740" y="3886101"/>
            <a:ext cx="673502" cy="1689191"/>
          </a:xfrm>
          <a:prstGeom prst="rect">
            <a:avLst/>
          </a:prstGeom>
          <a:noFill/>
          <a:effectLst/>
        </p:spPr>
      </p:pic>
      <p:sp>
        <p:nvSpPr>
          <p:cNvPr id="6" name="Rounded Rectangle 5"/>
          <p:cNvSpPr/>
          <p:nvPr/>
        </p:nvSpPr>
        <p:spPr>
          <a:xfrm>
            <a:off x="6903061" y="1532467"/>
            <a:ext cx="2201334" cy="4487333"/>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0" name="Picture 78" descr="Symm v-max 1bay wide"/>
          <p:cNvPicPr>
            <a:picLocks noChangeAspect="1" noChangeArrowheads="1"/>
          </p:cNvPicPr>
          <p:nvPr/>
        </p:nvPicPr>
        <p:blipFill>
          <a:blip r:embed="rId5" cstate="screen"/>
          <a:srcRect/>
          <a:stretch>
            <a:fillRect/>
          </a:stretch>
        </p:blipFill>
        <p:spPr bwMode="gray">
          <a:xfrm>
            <a:off x="8038479" y="3996267"/>
            <a:ext cx="668893" cy="1644145"/>
          </a:xfrm>
          <a:prstGeom prst="rect">
            <a:avLst/>
          </a:prstGeom>
          <a:noFill/>
          <a:ln w="9525">
            <a:noFill/>
            <a:miter lim="800000"/>
            <a:headEnd/>
            <a:tailEnd/>
          </a:ln>
        </p:spPr>
      </p:pic>
      <p:pic>
        <p:nvPicPr>
          <p:cNvPr id="218" name="Picture 78" descr="Symm v-max 1bay wide"/>
          <p:cNvPicPr>
            <a:picLocks noChangeAspect="1" noChangeArrowheads="1"/>
          </p:cNvPicPr>
          <p:nvPr/>
        </p:nvPicPr>
        <p:blipFill>
          <a:blip r:embed="rId5" cstate="screen"/>
          <a:srcRect/>
          <a:stretch>
            <a:fillRect/>
          </a:stretch>
        </p:blipFill>
        <p:spPr bwMode="gray">
          <a:xfrm>
            <a:off x="7358706" y="3987801"/>
            <a:ext cx="670616" cy="1648380"/>
          </a:xfrm>
          <a:prstGeom prst="rect">
            <a:avLst/>
          </a:prstGeom>
          <a:noFill/>
          <a:ln w="9525">
            <a:noFill/>
            <a:miter lim="800000"/>
            <a:headEnd/>
            <a:tailEnd/>
          </a:ln>
        </p:spPr>
      </p:pic>
      <p:sp>
        <p:nvSpPr>
          <p:cNvPr id="55297" name="Rectangle 35"/>
          <p:cNvSpPr txBox="1">
            <a:spLocks/>
          </p:cNvSpPr>
          <p:nvPr/>
        </p:nvSpPr>
        <p:spPr bwMode="auto">
          <a:xfrm>
            <a:off x="110274" y="261144"/>
            <a:ext cx="9022355" cy="863600"/>
          </a:xfrm>
          <a:prstGeom prst="rect">
            <a:avLst/>
          </a:prstGeom>
          <a:noFill/>
          <a:ln w="9525">
            <a:noFill/>
            <a:miter lim="800000"/>
            <a:headEnd/>
            <a:tailEnd/>
          </a:ln>
        </p:spPr>
        <p:txBody>
          <a:bodyPr lIns="0" tIns="0" rIns="0" bIns="0" anchor="ctr"/>
          <a:lstStyle/>
          <a:p>
            <a:pPr>
              <a:lnSpc>
                <a:spcPct val="90000"/>
              </a:lnSpc>
            </a:pPr>
            <a:r>
              <a:rPr lang="en-US" sz="2800" dirty="0" smtClean="0">
                <a:solidFill>
                  <a:srgbClr val="007DC3"/>
                </a:solidFill>
              </a:rPr>
              <a:t>VMware </a:t>
            </a:r>
            <a:r>
              <a:rPr lang="en-US" sz="2800" dirty="0" err="1" smtClean="0">
                <a:solidFill>
                  <a:srgbClr val="007DC3"/>
                </a:solidFill>
              </a:rPr>
              <a:t>vStorage</a:t>
            </a:r>
            <a:r>
              <a:rPr lang="en-US" sz="2800" dirty="0" smtClean="0">
                <a:solidFill>
                  <a:srgbClr val="007DC3"/>
                </a:solidFill>
              </a:rPr>
              <a:t> </a:t>
            </a:r>
            <a:r>
              <a:rPr lang="en-US" sz="2800" dirty="0">
                <a:solidFill>
                  <a:srgbClr val="007DC3"/>
                </a:solidFill>
              </a:rPr>
              <a:t>API </a:t>
            </a:r>
            <a:r>
              <a:rPr lang="ru-RU" sz="2800" dirty="0" smtClean="0">
                <a:solidFill>
                  <a:srgbClr val="007DC3"/>
                </a:solidFill>
              </a:rPr>
              <a:t>для</a:t>
            </a:r>
            <a:r>
              <a:rPr lang="en-US" sz="2800" dirty="0" smtClean="0">
                <a:solidFill>
                  <a:srgbClr val="007DC3"/>
                </a:solidFill>
              </a:rPr>
              <a:t> </a:t>
            </a:r>
            <a:r>
              <a:rPr lang="en-US" sz="2800" dirty="0">
                <a:solidFill>
                  <a:srgbClr val="007DC3"/>
                </a:solidFill>
              </a:rPr>
              <a:t>Site Recovery </a:t>
            </a:r>
            <a:r>
              <a:rPr lang="en-US" sz="2800" dirty="0" smtClean="0">
                <a:solidFill>
                  <a:srgbClr val="007DC3"/>
                </a:solidFill>
              </a:rPr>
              <a:t>Manager</a:t>
            </a:r>
          </a:p>
          <a:p>
            <a:pPr>
              <a:lnSpc>
                <a:spcPct val="90000"/>
              </a:lnSpc>
            </a:pPr>
            <a:r>
              <a:rPr lang="en-US" sz="2800" b="1" i="1" dirty="0" smtClean="0">
                <a:solidFill>
                  <a:srgbClr val="007DC3"/>
                </a:solidFill>
              </a:rPr>
              <a:t>EMC Storage Replication Adapters </a:t>
            </a:r>
            <a:r>
              <a:rPr lang="ru-RU" sz="2800" b="1" i="1" dirty="0" smtClean="0">
                <a:solidFill>
                  <a:srgbClr val="007DC3"/>
                </a:solidFill>
              </a:rPr>
              <a:t>для</a:t>
            </a:r>
            <a:r>
              <a:rPr lang="en-US" sz="2800" b="1" i="1" dirty="0" smtClean="0">
                <a:solidFill>
                  <a:srgbClr val="007DC3"/>
                </a:solidFill>
              </a:rPr>
              <a:t> DR</a:t>
            </a:r>
            <a:endParaRPr lang="en-US" sz="2800" b="1" i="1" dirty="0">
              <a:solidFill>
                <a:srgbClr val="007DC3"/>
              </a:solidFill>
            </a:endParaRPr>
          </a:p>
        </p:txBody>
      </p:sp>
      <p:grpSp>
        <p:nvGrpSpPr>
          <p:cNvPr id="2" name="Group 5"/>
          <p:cNvGrpSpPr>
            <a:grpSpLocks/>
          </p:cNvGrpSpPr>
          <p:nvPr/>
        </p:nvGrpSpPr>
        <p:grpSpPr bwMode="auto">
          <a:xfrm>
            <a:off x="5535268" y="1569339"/>
            <a:ext cx="1122260" cy="1063615"/>
            <a:chOff x="3312" y="2352"/>
            <a:chExt cx="1098" cy="966"/>
          </a:xfrm>
        </p:grpSpPr>
        <p:pic>
          <p:nvPicPr>
            <p:cNvPr id="186" name="Picture 6" descr="Big Red Button">
              <a:hlinkClick r:id="rId6" action="ppaction://hlinkfile"/>
            </p:cNvPr>
            <p:cNvPicPr>
              <a:picLocks noChangeAspect="1" noChangeArrowheads="1"/>
            </p:cNvPicPr>
            <p:nvPr/>
          </p:nvPicPr>
          <p:blipFill>
            <a:blip r:embed="rId7" cstate="print"/>
            <a:srcRect/>
            <a:stretch>
              <a:fillRect/>
            </a:stretch>
          </p:blipFill>
          <p:spPr bwMode="auto">
            <a:xfrm>
              <a:off x="3312" y="2352"/>
              <a:ext cx="1098" cy="966"/>
            </a:xfrm>
            <a:prstGeom prst="rect">
              <a:avLst/>
            </a:prstGeom>
            <a:noFill/>
            <a:ln w="9525">
              <a:noFill/>
              <a:miter lim="800000"/>
              <a:headEnd/>
              <a:tailEnd/>
            </a:ln>
          </p:spPr>
        </p:pic>
        <p:sp>
          <p:nvSpPr>
            <p:cNvPr id="187" name="WordArt 7"/>
            <p:cNvSpPr>
              <a:spLocks noChangeArrowheads="1" noChangeShapeType="1" noTextEdit="1"/>
            </p:cNvSpPr>
            <p:nvPr/>
          </p:nvSpPr>
          <p:spPr bwMode="auto">
            <a:xfrm>
              <a:off x="3504" y="2592"/>
              <a:ext cx="624" cy="192"/>
            </a:xfrm>
            <a:prstGeom prst="rect">
              <a:avLst/>
            </a:prstGeom>
          </p:spPr>
          <p:txBody>
            <a:bodyPr spcFirstLastPara="1" wrap="none" fromWordArt="1">
              <a:prstTxWarp prst="textArchUp">
                <a:avLst>
                  <a:gd name="adj" fmla="val 10800004"/>
                </a:avLst>
              </a:prstTxWarp>
            </a:bodyPr>
            <a:lstStyle/>
            <a:p>
              <a:r>
                <a:rPr lang="en-US" sz="3600" kern="10">
                  <a:ln w="9525">
                    <a:noFill/>
                    <a:round/>
                    <a:headEnd/>
                    <a:tailEnd/>
                  </a:ln>
                  <a:solidFill>
                    <a:schemeClr val="bg1"/>
                  </a:solidFill>
                  <a:latin typeface="Arial Black"/>
                </a:rPr>
                <a:t>Press In Case</a:t>
              </a:r>
            </a:p>
          </p:txBody>
        </p:sp>
        <p:sp>
          <p:nvSpPr>
            <p:cNvPr id="188" name="WordArt 8"/>
            <p:cNvSpPr>
              <a:spLocks noChangeArrowheads="1" noChangeShapeType="1" noTextEdit="1"/>
            </p:cNvSpPr>
            <p:nvPr/>
          </p:nvSpPr>
          <p:spPr bwMode="auto">
            <a:xfrm>
              <a:off x="3504" y="2736"/>
              <a:ext cx="576" cy="47"/>
            </a:xfrm>
            <a:prstGeom prst="rect">
              <a:avLst/>
            </a:prstGeom>
          </p:spPr>
          <p:txBody>
            <a:bodyPr spcFirstLastPara="1" wrap="none" fromWordArt="1">
              <a:prstTxWarp prst="textArchUp">
                <a:avLst>
                  <a:gd name="adj" fmla="val 10800004"/>
                </a:avLst>
              </a:prstTxWarp>
            </a:bodyPr>
            <a:lstStyle/>
            <a:p>
              <a:r>
                <a:rPr lang="en-US" sz="3600" kern="10" dirty="0">
                  <a:ln w="9525">
                    <a:noFill/>
                    <a:round/>
                    <a:headEnd/>
                    <a:tailEnd/>
                  </a:ln>
                  <a:solidFill>
                    <a:schemeClr val="bg1"/>
                  </a:solidFill>
                  <a:latin typeface="Arial Black"/>
                </a:rPr>
                <a:t>  of Disaster</a:t>
              </a:r>
            </a:p>
          </p:txBody>
        </p:sp>
      </p:grpSp>
      <p:sp>
        <p:nvSpPr>
          <p:cNvPr id="139" name="Can 78"/>
          <p:cNvSpPr>
            <a:spLocks noChangeArrowheads="1"/>
          </p:cNvSpPr>
          <p:nvPr/>
        </p:nvSpPr>
        <p:spPr bwMode="auto">
          <a:xfrm>
            <a:off x="8245187" y="3513539"/>
            <a:ext cx="314420" cy="1380744"/>
          </a:xfrm>
          <a:prstGeom prst="can">
            <a:avLst>
              <a:gd name="adj" fmla="val 49875"/>
            </a:avLst>
          </a:prstGeom>
          <a:solidFill>
            <a:srgbClr val="008000">
              <a:alpha val="45097"/>
            </a:srgbClr>
          </a:solidFill>
          <a:ln w="9525" algn="ctr">
            <a:noFill/>
            <a:round/>
            <a:headEnd/>
            <a:tailEnd/>
          </a:ln>
        </p:spPr>
        <p:txBody>
          <a:bodyPr anchor="ctr"/>
          <a:lstStyle/>
          <a:p>
            <a:endParaRPr lang="en-US" sz="1600">
              <a:cs typeface="Arial" charset="0"/>
            </a:endParaRPr>
          </a:p>
        </p:txBody>
      </p:sp>
      <p:grpSp>
        <p:nvGrpSpPr>
          <p:cNvPr id="3" name="Group 288"/>
          <p:cNvGrpSpPr>
            <a:grpSpLocks/>
          </p:cNvGrpSpPr>
          <p:nvPr/>
        </p:nvGrpSpPr>
        <p:grpSpPr bwMode="auto">
          <a:xfrm>
            <a:off x="3228528" y="2056338"/>
            <a:ext cx="1538287" cy="1606550"/>
            <a:chOff x="648972" y="1600200"/>
            <a:chExt cx="1538934" cy="1605852"/>
          </a:xfrm>
        </p:grpSpPr>
        <p:grpSp>
          <p:nvGrpSpPr>
            <p:cNvPr id="4" name="Group 115"/>
            <p:cNvGrpSpPr>
              <a:grpSpLocks/>
            </p:cNvGrpSpPr>
            <p:nvPr/>
          </p:nvGrpSpPr>
          <p:grpSpPr bwMode="auto">
            <a:xfrm>
              <a:off x="-15650042" y="1600201"/>
              <a:ext cx="384" cy="1605853"/>
              <a:chOff x="4068" y="1392"/>
              <a:chExt cx="384" cy="1584"/>
            </a:xfrm>
          </p:grpSpPr>
          <p:sp>
            <p:nvSpPr>
              <p:cNvPr id="287" name="Straight Connector 289794"/>
              <p:cNvSpPr>
                <a:spLocks noChangeShapeType="1"/>
              </p:cNvSpPr>
              <p:nvPr/>
            </p:nvSpPr>
            <p:spPr bwMode="auto">
              <a:xfrm>
                <a:off x="4260" y="2706"/>
                <a:ext cx="0" cy="270"/>
              </a:xfrm>
              <a:prstGeom prst="line">
                <a:avLst/>
              </a:prstGeom>
              <a:noFill/>
              <a:ln w="57150" algn="ctr">
                <a:solidFill>
                  <a:srgbClr val="AAAA8C"/>
                </a:solidFill>
                <a:round/>
                <a:headEnd/>
                <a:tailEnd/>
              </a:ln>
            </p:spPr>
            <p:txBody>
              <a:bodyPr lIns="45720" rIns="45720" anchor="ctr" anchorCtr="1"/>
              <a:lstStyle/>
              <a:p>
                <a:endParaRPr lang="en-US"/>
              </a:p>
            </p:txBody>
          </p:sp>
          <p:sp>
            <p:nvSpPr>
              <p:cNvPr id="288" name="Rounded Rectangle 287"/>
              <p:cNvSpPr>
                <a:spLocks noChangeArrowheads="1"/>
              </p:cNvSpPr>
              <p:nvPr/>
            </p:nvSpPr>
            <p:spPr bwMode="auto">
              <a:xfrm>
                <a:off x="4068" y="1392"/>
                <a:ext cx="384" cy="1326"/>
              </a:xfrm>
              <a:prstGeom prst="roundRect">
                <a:avLst>
                  <a:gd name="adj" fmla="val 16667"/>
                </a:avLst>
              </a:prstGeom>
              <a:gradFill rotWithShape="1">
                <a:gsLst>
                  <a:gs pos="0">
                    <a:schemeClr val="bg1"/>
                  </a:gs>
                  <a:gs pos="100000">
                    <a:schemeClr val="bg1">
                      <a:gamma/>
                      <a:shade val="86275"/>
                      <a:invGamma/>
                    </a:schemeClr>
                  </a:gs>
                </a:gsLst>
                <a:lin ang="5400000" scaled="1"/>
              </a:gradFill>
              <a:ln w="57150" cap="flat" cmpd="sng" algn="ctr">
                <a:solidFill>
                  <a:srgbClr val="AAAA8C"/>
                </a:solidFill>
                <a:prstDash val="solid"/>
                <a:round/>
                <a:headEnd type="none" w="med" len="med"/>
                <a:tailEnd type="none" w="med" len="med"/>
              </a:ln>
              <a:effectLst/>
            </p:spPr>
            <p:txBody>
              <a:bodyPr wrap="none" lIns="45720" rIns="45720" anchor="ctr"/>
              <a:lstStyle/>
              <a:p>
                <a:pPr>
                  <a:defRPr/>
                </a:pPr>
                <a:endParaRPr lang="de-DE">
                  <a:solidFill>
                    <a:srgbClr val="000000"/>
                  </a:solidFill>
                  <a:cs typeface="Arial" charset="0"/>
                </a:endParaRPr>
              </a:p>
            </p:txBody>
          </p:sp>
        </p:grpSp>
        <p:pic>
          <p:nvPicPr>
            <p:cNvPr id="166" name="Picture 39" descr="smallvm"/>
            <p:cNvPicPr>
              <a:picLocks noChangeAspect="1" noChangeArrowheads="1"/>
            </p:cNvPicPr>
            <p:nvPr/>
          </p:nvPicPr>
          <p:blipFill>
            <a:blip r:embed="rId8" cstate="print"/>
            <a:srcRect/>
            <a:stretch>
              <a:fillRect/>
            </a:stretch>
          </p:blipFill>
          <p:spPr bwMode="auto">
            <a:xfrm>
              <a:off x="752379" y="1682316"/>
              <a:ext cx="133820" cy="179286"/>
            </a:xfrm>
            <a:prstGeom prst="rect">
              <a:avLst/>
            </a:prstGeom>
            <a:noFill/>
            <a:ln w="9525">
              <a:noFill/>
              <a:miter lim="800000"/>
              <a:headEnd/>
              <a:tailEnd/>
            </a:ln>
          </p:spPr>
        </p:pic>
        <p:pic>
          <p:nvPicPr>
            <p:cNvPr id="167" name="Picture 39" descr="smallvm"/>
            <p:cNvPicPr>
              <a:picLocks noChangeAspect="1" noChangeArrowheads="1"/>
            </p:cNvPicPr>
            <p:nvPr/>
          </p:nvPicPr>
          <p:blipFill>
            <a:blip r:embed="rId8" cstate="print"/>
            <a:srcRect/>
            <a:stretch>
              <a:fillRect/>
            </a:stretch>
          </p:blipFill>
          <p:spPr bwMode="auto">
            <a:xfrm>
              <a:off x="886199" y="1682316"/>
              <a:ext cx="133820" cy="179286"/>
            </a:xfrm>
            <a:prstGeom prst="rect">
              <a:avLst/>
            </a:prstGeom>
            <a:noFill/>
            <a:ln w="9525">
              <a:noFill/>
              <a:miter lim="800000"/>
              <a:headEnd/>
              <a:tailEnd/>
            </a:ln>
          </p:spPr>
        </p:pic>
        <p:pic>
          <p:nvPicPr>
            <p:cNvPr id="168" name="Picture 39" descr="smallvm"/>
            <p:cNvPicPr>
              <a:picLocks noChangeAspect="1" noChangeArrowheads="1"/>
            </p:cNvPicPr>
            <p:nvPr/>
          </p:nvPicPr>
          <p:blipFill>
            <a:blip r:embed="rId8" cstate="print"/>
            <a:srcRect/>
            <a:stretch>
              <a:fillRect/>
            </a:stretch>
          </p:blipFill>
          <p:spPr bwMode="auto">
            <a:xfrm>
              <a:off x="1001771" y="1682316"/>
              <a:ext cx="133820" cy="179286"/>
            </a:xfrm>
            <a:prstGeom prst="rect">
              <a:avLst/>
            </a:prstGeom>
            <a:noFill/>
            <a:ln w="9525">
              <a:noFill/>
              <a:miter lim="800000"/>
              <a:headEnd/>
              <a:tailEnd/>
            </a:ln>
          </p:spPr>
        </p:pic>
        <p:pic>
          <p:nvPicPr>
            <p:cNvPr id="170" name="Picture 39" descr="smallvm"/>
            <p:cNvPicPr>
              <a:picLocks noChangeAspect="1" noChangeArrowheads="1"/>
            </p:cNvPicPr>
            <p:nvPr/>
          </p:nvPicPr>
          <p:blipFill>
            <a:blip r:embed="rId8" cstate="print"/>
            <a:srcRect/>
            <a:stretch>
              <a:fillRect/>
            </a:stretch>
          </p:blipFill>
          <p:spPr bwMode="auto">
            <a:xfrm>
              <a:off x="1135592" y="1682316"/>
              <a:ext cx="133820" cy="179286"/>
            </a:xfrm>
            <a:prstGeom prst="rect">
              <a:avLst/>
            </a:prstGeom>
            <a:noFill/>
            <a:ln w="9525">
              <a:noFill/>
              <a:miter lim="800000"/>
              <a:headEnd/>
              <a:tailEnd/>
            </a:ln>
          </p:spPr>
        </p:pic>
        <p:pic>
          <p:nvPicPr>
            <p:cNvPr id="174" name="Picture 39" descr="smallvm"/>
            <p:cNvPicPr>
              <a:picLocks noChangeAspect="1" noChangeArrowheads="1"/>
            </p:cNvPicPr>
            <p:nvPr/>
          </p:nvPicPr>
          <p:blipFill>
            <a:blip r:embed="rId8" cstate="print"/>
            <a:srcRect/>
            <a:stretch>
              <a:fillRect/>
            </a:stretch>
          </p:blipFill>
          <p:spPr bwMode="auto">
            <a:xfrm>
              <a:off x="1269412" y="1682316"/>
              <a:ext cx="133820" cy="179286"/>
            </a:xfrm>
            <a:prstGeom prst="rect">
              <a:avLst/>
            </a:prstGeom>
            <a:noFill/>
            <a:ln w="9525">
              <a:noFill/>
              <a:miter lim="800000"/>
              <a:headEnd/>
              <a:tailEnd/>
            </a:ln>
          </p:spPr>
        </p:pic>
        <p:pic>
          <p:nvPicPr>
            <p:cNvPr id="179" name="Picture 39" descr="smallvm"/>
            <p:cNvPicPr>
              <a:picLocks noChangeAspect="1" noChangeArrowheads="1"/>
            </p:cNvPicPr>
            <p:nvPr/>
          </p:nvPicPr>
          <p:blipFill>
            <a:blip r:embed="rId8" cstate="print"/>
            <a:srcRect/>
            <a:stretch>
              <a:fillRect/>
            </a:stretch>
          </p:blipFill>
          <p:spPr bwMode="auto">
            <a:xfrm>
              <a:off x="1403232" y="1682316"/>
              <a:ext cx="133820" cy="179286"/>
            </a:xfrm>
            <a:prstGeom prst="rect">
              <a:avLst/>
            </a:prstGeom>
            <a:noFill/>
            <a:ln w="9525">
              <a:noFill/>
              <a:miter lim="800000"/>
              <a:headEnd/>
              <a:tailEnd/>
            </a:ln>
          </p:spPr>
        </p:pic>
        <p:pic>
          <p:nvPicPr>
            <p:cNvPr id="181" name="Picture 39" descr="smallvm"/>
            <p:cNvPicPr>
              <a:picLocks noChangeAspect="1" noChangeArrowheads="1"/>
            </p:cNvPicPr>
            <p:nvPr/>
          </p:nvPicPr>
          <p:blipFill>
            <a:blip r:embed="rId8" cstate="print"/>
            <a:srcRect/>
            <a:stretch>
              <a:fillRect/>
            </a:stretch>
          </p:blipFill>
          <p:spPr bwMode="auto">
            <a:xfrm>
              <a:off x="1537053" y="1682316"/>
              <a:ext cx="133820" cy="179286"/>
            </a:xfrm>
            <a:prstGeom prst="rect">
              <a:avLst/>
            </a:prstGeom>
            <a:noFill/>
            <a:ln w="9525">
              <a:noFill/>
              <a:miter lim="800000"/>
              <a:headEnd/>
              <a:tailEnd/>
            </a:ln>
          </p:spPr>
        </p:pic>
        <p:pic>
          <p:nvPicPr>
            <p:cNvPr id="183" name="Picture 39" descr="smallvm"/>
            <p:cNvPicPr>
              <a:picLocks noChangeAspect="1" noChangeArrowheads="1"/>
            </p:cNvPicPr>
            <p:nvPr/>
          </p:nvPicPr>
          <p:blipFill>
            <a:blip r:embed="rId8" cstate="print"/>
            <a:srcRect/>
            <a:stretch>
              <a:fillRect/>
            </a:stretch>
          </p:blipFill>
          <p:spPr bwMode="auto">
            <a:xfrm>
              <a:off x="1670873" y="1682316"/>
              <a:ext cx="133820" cy="179286"/>
            </a:xfrm>
            <a:prstGeom prst="rect">
              <a:avLst/>
            </a:prstGeom>
            <a:noFill/>
            <a:ln w="9525">
              <a:noFill/>
              <a:miter lim="800000"/>
              <a:headEnd/>
              <a:tailEnd/>
            </a:ln>
          </p:spPr>
        </p:pic>
        <p:pic>
          <p:nvPicPr>
            <p:cNvPr id="184" name="Picture 39" descr="smallvm"/>
            <p:cNvPicPr>
              <a:picLocks noChangeAspect="1" noChangeArrowheads="1"/>
            </p:cNvPicPr>
            <p:nvPr/>
          </p:nvPicPr>
          <p:blipFill>
            <a:blip r:embed="rId8" cstate="print"/>
            <a:srcRect/>
            <a:stretch>
              <a:fillRect/>
            </a:stretch>
          </p:blipFill>
          <p:spPr bwMode="auto">
            <a:xfrm>
              <a:off x="1804694" y="1682316"/>
              <a:ext cx="133820" cy="179286"/>
            </a:xfrm>
            <a:prstGeom prst="rect">
              <a:avLst/>
            </a:prstGeom>
            <a:noFill/>
            <a:ln w="9525">
              <a:noFill/>
              <a:miter lim="800000"/>
              <a:headEnd/>
              <a:tailEnd/>
            </a:ln>
          </p:spPr>
        </p:pic>
        <p:pic>
          <p:nvPicPr>
            <p:cNvPr id="185" name="Picture 39" descr="smallvm"/>
            <p:cNvPicPr>
              <a:picLocks noChangeAspect="1" noChangeArrowheads="1"/>
            </p:cNvPicPr>
            <p:nvPr/>
          </p:nvPicPr>
          <p:blipFill>
            <a:blip r:embed="rId8" cstate="print"/>
            <a:srcRect/>
            <a:stretch>
              <a:fillRect/>
            </a:stretch>
          </p:blipFill>
          <p:spPr bwMode="auto">
            <a:xfrm>
              <a:off x="1938514" y="1682316"/>
              <a:ext cx="133820" cy="179286"/>
            </a:xfrm>
            <a:prstGeom prst="rect">
              <a:avLst/>
            </a:prstGeom>
            <a:noFill/>
            <a:ln w="9525">
              <a:noFill/>
              <a:miter lim="800000"/>
              <a:headEnd/>
              <a:tailEnd/>
            </a:ln>
          </p:spPr>
        </p:pic>
        <p:pic>
          <p:nvPicPr>
            <p:cNvPr id="193" name="Picture 39" descr="smallvm"/>
            <p:cNvPicPr>
              <a:picLocks noChangeAspect="1" noChangeArrowheads="1"/>
            </p:cNvPicPr>
            <p:nvPr/>
          </p:nvPicPr>
          <p:blipFill>
            <a:blip r:embed="rId8" cstate="print"/>
            <a:srcRect/>
            <a:stretch>
              <a:fillRect/>
            </a:stretch>
          </p:blipFill>
          <p:spPr bwMode="auto">
            <a:xfrm>
              <a:off x="752379" y="1883048"/>
              <a:ext cx="133820" cy="179286"/>
            </a:xfrm>
            <a:prstGeom prst="rect">
              <a:avLst/>
            </a:prstGeom>
            <a:noFill/>
            <a:ln w="9525">
              <a:noFill/>
              <a:miter lim="800000"/>
              <a:headEnd/>
              <a:tailEnd/>
            </a:ln>
          </p:spPr>
        </p:pic>
        <p:pic>
          <p:nvPicPr>
            <p:cNvPr id="197" name="Picture 39" descr="smallvm"/>
            <p:cNvPicPr>
              <a:picLocks noChangeAspect="1" noChangeArrowheads="1"/>
            </p:cNvPicPr>
            <p:nvPr/>
          </p:nvPicPr>
          <p:blipFill>
            <a:blip r:embed="rId8" cstate="print"/>
            <a:srcRect/>
            <a:stretch>
              <a:fillRect/>
            </a:stretch>
          </p:blipFill>
          <p:spPr bwMode="auto">
            <a:xfrm>
              <a:off x="886199" y="1883048"/>
              <a:ext cx="133820" cy="179286"/>
            </a:xfrm>
            <a:prstGeom prst="rect">
              <a:avLst/>
            </a:prstGeom>
            <a:noFill/>
            <a:ln w="9525">
              <a:noFill/>
              <a:miter lim="800000"/>
              <a:headEnd/>
              <a:tailEnd/>
            </a:ln>
          </p:spPr>
        </p:pic>
        <p:pic>
          <p:nvPicPr>
            <p:cNvPr id="241" name="Picture 39" descr="smallvm"/>
            <p:cNvPicPr>
              <a:picLocks noChangeAspect="1" noChangeArrowheads="1"/>
            </p:cNvPicPr>
            <p:nvPr/>
          </p:nvPicPr>
          <p:blipFill>
            <a:blip r:embed="rId8" cstate="print"/>
            <a:srcRect/>
            <a:stretch>
              <a:fillRect/>
            </a:stretch>
          </p:blipFill>
          <p:spPr bwMode="auto">
            <a:xfrm>
              <a:off x="1001771" y="1883048"/>
              <a:ext cx="133820" cy="179286"/>
            </a:xfrm>
            <a:prstGeom prst="rect">
              <a:avLst/>
            </a:prstGeom>
            <a:noFill/>
            <a:ln w="9525">
              <a:noFill/>
              <a:miter lim="800000"/>
              <a:headEnd/>
              <a:tailEnd/>
            </a:ln>
          </p:spPr>
        </p:pic>
        <p:pic>
          <p:nvPicPr>
            <p:cNvPr id="272" name="Picture 39" descr="smallvm"/>
            <p:cNvPicPr>
              <a:picLocks noChangeAspect="1" noChangeArrowheads="1"/>
            </p:cNvPicPr>
            <p:nvPr/>
          </p:nvPicPr>
          <p:blipFill>
            <a:blip r:embed="rId8" cstate="print"/>
            <a:srcRect/>
            <a:stretch>
              <a:fillRect/>
            </a:stretch>
          </p:blipFill>
          <p:spPr bwMode="auto">
            <a:xfrm>
              <a:off x="1135592" y="1883048"/>
              <a:ext cx="133820" cy="179286"/>
            </a:xfrm>
            <a:prstGeom prst="rect">
              <a:avLst/>
            </a:prstGeom>
            <a:noFill/>
            <a:ln w="9525">
              <a:noFill/>
              <a:miter lim="800000"/>
              <a:headEnd/>
              <a:tailEnd/>
            </a:ln>
          </p:spPr>
        </p:pic>
        <p:pic>
          <p:nvPicPr>
            <p:cNvPr id="273" name="Picture 39" descr="smallvm"/>
            <p:cNvPicPr>
              <a:picLocks noChangeAspect="1" noChangeArrowheads="1"/>
            </p:cNvPicPr>
            <p:nvPr/>
          </p:nvPicPr>
          <p:blipFill>
            <a:blip r:embed="rId8" cstate="print"/>
            <a:srcRect/>
            <a:stretch>
              <a:fillRect/>
            </a:stretch>
          </p:blipFill>
          <p:spPr bwMode="auto">
            <a:xfrm>
              <a:off x="1269412" y="1883048"/>
              <a:ext cx="133820" cy="179286"/>
            </a:xfrm>
            <a:prstGeom prst="rect">
              <a:avLst/>
            </a:prstGeom>
            <a:noFill/>
            <a:ln w="9525">
              <a:noFill/>
              <a:miter lim="800000"/>
              <a:headEnd/>
              <a:tailEnd/>
            </a:ln>
          </p:spPr>
        </p:pic>
        <p:pic>
          <p:nvPicPr>
            <p:cNvPr id="274" name="Picture 39" descr="smallvm"/>
            <p:cNvPicPr>
              <a:picLocks noChangeAspect="1" noChangeArrowheads="1"/>
            </p:cNvPicPr>
            <p:nvPr/>
          </p:nvPicPr>
          <p:blipFill>
            <a:blip r:embed="rId8" cstate="print"/>
            <a:srcRect/>
            <a:stretch>
              <a:fillRect/>
            </a:stretch>
          </p:blipFill>
          <p:spPr bwMode="auto">
            <a:xfrm>
              <a:off x="1403232" y="1883048"/>
              <a:ext cx="133820" cy="179286"/>
            </a:xfrm>
            <a:prstGeom prst="rect">
              <a:avLst/>
            </a:prstGeom>
            <a:noFill/>
            <a:ln w="9525">
              <a:noFill/>
              <a:miter lim="800000"/>
              <a:headEnd/>
              <a:tailEnd/>
            </a:ln>
          </p:spPr>
        </p:pic>
        <p:pic>
          <p:nvPicPr>
            <p:cNvPr id="275" name="Picture 39" descr="smallvm"/>
            <p:cNvPicPr>
              <a:picLocks noChangeAspect="1" noChangeArrowheads="1"/>
            </p:cNvPicPr>
            <p:nvPr/>
          </p:nvPicPr>
          <p:blipFill>
            <a:blip r:embed="rId8" cstate="print"/>
            <a:srcRect/>
            <a:stretch>
              <a:fillRect/>
            </a:stretch>
          </p:blipFill>
          <p:spPr bwMode="auto">
            <a:xfrm>
              <a:off x="1537053" y="1883048"/>
              <a:ext cx="133820" cy="179286"/>
            </a:xfrm>
            <a:prstGeom prst="rect">
              <a:avLst/>
            </a:prstGeom>
            <a:noFill/>
            <a:ln w="9525">
              <a:noFill/>
              <a:miter lim="800000"/>
              <a:headEnd/>
              <a:tailEnd/>
            </a:ln>
          </p:spPr>
        </p:pic>
        <p:pic>
          <p:nvPicPr>
            <p:cNvPr id="276" name="Picture 39" descr="smallvm"/>
            <p:cNvPicPr>
              <a:picLocks noChangeAspect="1" noChangeArrowheads="1"/>
            </p:cNvPicPr>
            <p:nvPr/>
          </p:nvPicPr>
          <p:blipFill>
            <a:blip r:embed="rId8" cstate="print"/>
            <a:srcRect/>
            <a:stretch>
              <a:fillRect/>
            </a:stretch>
          </p:blipFill>
          <p:spPr bwMode="auto">
            <a:xfrm>
              <a:off x="1670873" y="1883048"/>
              <a:ext cx="133820" cy="179286"/>
            </a:xfrm>
            <a:prstGeom prst="rect">
              <a:avLst/>
            </a:prstGeom>
            <a:noFill/>
            <a:ln w="9525">
              <a:noFill/>
              <a:miter lim="800000"/>
              <a:headEnd/>
              <a:tailEnd/>
            </a:ln>
          </p:spPr>
        </p:pic>
        <p:pic>
          <p:nvPicPr>
            <p:cNvPr id="277" name="Picture 39" descr="smallvm"/>
            <p:cNvPicPr>
              <a:picLocks noChangeAspect="1" noChangeArrowheads="1"/>
            </p:cNvPicPr>
            <p:nvPr/>
          </p:nvPicPr>
          <p:blipFill>
            <a:blip r:embed="rId8" cstate="print"/>
            <a:srcRect/>
            <a:stretch>
              <a:fillRect/>
            </a:stretch>
          </p:blipFill>
          <p:spPr bwMode="auto">
            <a:xfrm>
              <a:off x="1804694" y="1883048"/>
              <a:ext cx="133820" cy="179286"/>
            </a:xfrm>
            <a:prstGeom prst="rect">
              <a:avLst/>
            </a:prstGeom>
            <a:noFill/>
            <a:ln w="9525">
              <a:noFill/>
              <a:miter lim="800000"/>
              <a:headEnd/>
              <a:tailEnd/>
            </a:ln>
          </p:spPr>
        </p:pic>
        <p:pic>
          <p:nvPicPr>
            <p:cNvPr id="278" name="Picture 39" descr="smallvm"/>
            <p:cNvPicPr>
              <a:picLocks noChangeAspect="1" noChangeArrowheads="1"/>
            </p:cNvPicPr>
            <p:nvPr/>
          </p:nvPicPr>
          <p:blipFill>
            <a:blip r:embed="rId8" cstate="print"/>
            <a:srcRect/>
            <a:stretch>
              <a:fillRect/>
            </a:stretch>
          </p:blipFill>
          <p:spPr bwMode="auto">
            <a:xfrm>
              <a:off x="1938514" y="1883048"/>
              <a:ext cx="133820" cy="179286"/>
            </a:xfrm>
            <a:prstGeom prst="rect">
              <a:avLst/>
            </a:prstGeom>
            <a:noFill/>
            <a:ln w="9525">
              <a:noFill/>
              <a:miter lim="800000"/>
              <a:headEnd/>
              <a:tailEnd/>
            </a:ln>
          </p:spPr>
        </p:pic>
        <p:pic>
          <p:nvPicPr>
            <p:cNvPr id="279" name="Picture 39" descr="smallvm"/>
            <p:cNvPicPr>
              <a:picLocks noChangeAspect="1" noChangeArrowheads="1"/>
            </p:cNvPicPr>
            <p:nvPr/>
          </p:nvPicPr>
          <p:blipFill>
            <a:blip r:embed="rId8" cstate="print"/>
            <a:srcRect/>
            <a:stretch>
              <a:fillRect/>
            </a:stretch>
          </p:blipFill>
          <p:spPr bwMode="auto">
            <a:xfrm>
              <a:off x="752379" y="2083779"/>
              <a:ext cx="133820" cy="179286"/>
            </a:xfrm>
            <a:prstGeom prst="rect">
              <a:avLst/>
            </a:prstGeom>
            <a:noFill/>
            <a:ln w="9525">
              <a:noFill/>
              <a:miter lim="800000"/>
              <a:headEnd/>
              <a:tailEnd/>
            </a:ln>
          </p:spPr>
        </p:pic>
        <p:pic>
          <p:nvPicPr>
            <p:cNvPr id="280" name="Picture 39" descr="smallvm"/>
            <p:cNvPicPr>
              <a:picLocks noChangeAspect="1" noChangeArrowheads="1"/>
            </p:cNvPicPr>
            <p:nvPr/>
          </p:nvPicPr>
          <p:blipFill>
            <a:blip r:embed="rId8" cstate="print"/>
            <a:srcRect/>
            <a:stretch>
              <a:fillRect/>
            </a:stretch>
          </p:blipFill>
          <p:spPr bwMode="auto">
            <a:xfrm>
              <a:off x="886199" y="2083779"/>
              <a:ext cx="133820" cy="179286"/>
            </a:xfrm>
            <a:prstGeom prst="rect">
              <a:avLst/>
            </a:prstGeom>
            <a:noFill/>
            <a:ln w="9525">
              <a:noFill/>
              <a:miter lim="800000"/>
              <a:headEnd/>
              <a:tailEnd/>
            </a:ln>
          </p:spPr>
        </p:pic>
        <p:pic>
          <p:nvPicPr>
            <p:cNvPr id="281" name="Picture 39" descr="smallvm"/>
            <p:cNvPicPr>
              <a:picLocks noChangeAspect="1" noChangeArrowheads="1"/>
            </p:cNvPicPr>
            <p:nvPr/>
          </p:nvPicPr>
          <p:blipFill>
            <a:blip r:embed="rId8" cstate="print"/>
            <a:srcRect/>
            <a:stretch>
              <a:fillRect/>
            </a:stretch>
          </p:blipFill>
          <p:spPr bwMode="auto">
            <a:xfrm>
              <a:off x="1001771" y="2083779"/>
              <a:ext cx="133820" cy="179286"/>
            </a:xfrm>
            <a:prstGeom prst="rect">
              <a:avLst/>
            </a:prstGeom>
            <a:noFill/>
            <a:ln w="9525">
              <a:noFill/>
              <a:miter lim="800000"/>
              <a:headEnd/>
              <a:tailEnd/>
            </a:ln>
          </p:spPr>
        </p:pic>
        <p:pic>
          <p:nvPicPr>
            <p:cNvPr id="282" name="Picture 39" descr="smallvm"/>
            <p:cNvPicPr>
              <a:picLocks noChangeAspect="1" noChangeArrowheads="1"/>
            </p:cNvPicPr>
            <p:nvPr/>
          </p:nvPicPr>
          <p:blipFill>
            <a:blip r:embed="rId8" cstate="print"/>
            <a:srcRect/>
            <a:stretch>
              <a:fillRect/>
            </a:stretch>
          </p:blipFill>
          <p:spPr bwMode="auto">
            <a:xfrm>
              <a:off x="1135592" y="2083779"/>
              <a:ext cx="133820" cy="179286"/>
            </a:xfrm>
            <a:prstGeom prst="rect">
              <a:avLst/>
            </a:prstGeom>
            <a:noFill/>
            <a:ln w="9525">
              <a:noFill/>
              <a:miter lim="800000"/>
              <a:headEnd/>
              <a:tailEnd/>
            </a:ln>
          </p:spPr>
        </p:pic>
        <p:pic>
          <p:nvPicPr>
            <p:cNvPr id="283" name="Picture 39" descr="smallvm"/>
            <p:cNvPicPr>
              <a:picLocks noChangeAspect="1" noChangeArrowheads="1"/>
            </p:cNvPicPr>
            <p:nvPr/>
          </p:nvPicPr>
          <p:blipFill>
            <a:blip r:embed="rId8" cstate="print"/>
            <a:srcRect/>
            <a:stretch>
              <a:fillRect/>
            </a:stretch>
          </p:blipFill>
          <p:spPr bwMode="auto">
            <a:xfrm>
              <a:off x="1269412" y="2083779"/>
              <a:ext cx="133820" cy="179286"/>
            </a:xfrm>
            <a:prstGeom prst="rect">
              <a:avLst/>
            </a:prstGeom>
            <a:noFill/>
            <a:ln w="9525">
              <a:noFill/>
              <a:miter lim="800000"/>
              <a:headEnd/>
              <a:tailEnd/>
            </a:ln>
          </p:spPr>
        </p:pic>
        <p:pic>
          <p:nvPicPr>
            <p:cNvPr id="284" name="Picture 39" descr="smallvm"/>
            <p:cNvPicPr>
              <a:picLocks noChangeAspect="1" noChangeArrowheads="1"/>
            </p:cNvPicPr>
            <p:nvPr/>
          </p:nvPicPr>
          <p:blipFill>
            <a:blip r:embed="rId8" cstate="print"/>
            <a:srcRect/>
            <a:stretch>
              <a:fillRect/>
            </a:stretch>
          </p:blipFill>
          <p:spPr bwMode="auto">
            <a:xfrm>
              <a:off x="1403232" y="2083779"/>
              <a:ext cx="133820" cy="179286"/>
            </a:xfrm>
            <a:prstGeom prst="rect">
              <a:avLst/>
            </a:prstGeom>
            <a:noFill/>
            <a:ln w="9525">
              <a:noFill/>
              <a:miter lim="800000"/>
              <a:headEnd/>
              <a:tailEnd/>
            </a:ln>
          </p:spPr>
        </p:pic>
        <p:pic>
          <p:nvPicPr>
            <p:cNvPr id="285" name="Picture 39" descr="smallvm"/>
            <p:cNvPicPr>
              <a:picLocks noChangeAspect="1" noChangeArrowheads="1"/>
            </p:cNvPicPr>
            <p:nvPr/>
          </p:nvPicPr>
          <p:blipFill>
            <a:blip r:embed="rId8" cstate="print"/>
            <a:srcRect/>
            <a:stretch>
              <a:fillRect/>
            </a:stretch>
          </p:blipFill>
          <p:spPr bwMode="auto">
            <a:xfrm>
              <a:off x="1537053" y="2083779"/>
              <a:ext cx="133820" cy="179286"/>
            </a:xfrm>
            <a:prstGeom prst="rect">
              <a:avLst/>
            </a:prstGeom>
            <a:noFill/>
            <a:ln w="9525">
              <a:noFill/>
              <a:miter lim="800000"/>
              <a:headEnd/>
              <a:tailEnd/>
            </a:ln>
          </p:spPr>
        </p:pic>
        <p:pic>
          <p:nvPicPr>
            <p:cNvPr id="286" name="Picture 39" descr="smallvm"/>
            <p:cNvPicPr>
              <a:picLocks noChangeAspect="1" noChangeArrowheads="1"/>
            </p:cNvPicPr>
            <p:nvPr/>
          </p:nvPicPr>
          <p:blipFill>
            <a:blip r:embed="rId8" cstate="print"/>
            <a:srcRect/>
            <a:stretch>
              <a:fillRect/>
            </a:stretch>
          </p:blipFill>
          <p:spPr bwMode="auto">
            <a:xfrm>
              <a:off x="1670873" y="2083779"/>
              <a:ext cx="133820" cy="179286"/>
            </a:xfrm>
            <a:prstGeom prst="rect">
              <a:avLst/>
            </a:prstGeom>
            <a:noFill/>
            <a:ln w="9525">
              <a:noFill/>
              <a:miter lim="800000"/>
              <a:headEnd/>
              <a:tailEnd/>
            </a:ln>
          </p:spPr>
        </p:pic>
      </p:grpSp>
      <p:grpSp>
        <p:nvGrpSpPr>
          <p:cNvPr id="5" name="Group 280"/>
          <p:cNvGrpSpPr>
            <a:grpSpLocks/>
          </p:cNvGrpSpPr>
          <p:nvPr/>
        </p:nvGrpSpPr>
        <p:grpSpPr bwMode="auto">
          <a:xfrm>
            <a:off x="3341240" y="2788176"/>
            <a:ext cx="504825" cy="508000"/>
            <a:chOff x="755650" y="2327275"/>
            <a:chExt cx="504825" cy="508000"/>
          </a:xfrm>
        </p:grpSpPr>
        <p:sp>
          <p:nvSpPr>
            <p:cNvPr id="290" name="Rounded Rectangle 289"/>
            <p:cNvSpPr>
              <a:spLocks noChangeArrowheads="1"/>
            </p:cNvSpPr>
            <p:nvPr/>
          </p:nvSpPr>
          <p:spPr bwMode="auto">
            <a:xfrm>
              <a:off x="755650" y="2327275"/>
              <a:ext cx="504825" cy="508000"/>
            </a:xfrm>
            <a:prstGeom prst="roundRect">
              <a:avLst>
                <a:gd name="adj" fmla="val 16667"/>
              </a:avLst>
            </a:prstGeom>
            <a:gradFill rotWithShape="1">
              <a:gsLst>
                <a:gs pos="0">
                  <a:schemeClr val="bg1"/>
                </a:gs>
                <a:gs pos="100000">
                  <a:schemeClr val="bg1">
                    <a:gamma/>
                    <a:shade val="86275"/>
                    <a:invGamma/>
                  </a:schemeClr>
                </a:gs>
              </a:gsLst>
              <a:lin ang="5400000" scaled="1"/>
            </a:gradFill>
            <a:ln w="57150" cap="flat" cmpd="sng" algn="ctr">
              <a:solidFill>
                <a:srgbClr val="AAAA8C"/>
              </a:solidFill>
              <a:prstDash val="solid"/>
              <a:round/>
              <a:headEnd type="none" w="med" len="med"/>
              <a:tailEnd type="none" w="med" len="med"/>
            </a:ln>
            <a:effectLst/>
          </p:spPr>
          <p:txBody>
            <a:bodyPr wrap="none" lIns="45720" rIns="45720" anchor="ctr"/>
            <a:lstStyle/>
            <a:p>
              <a:pPr>
                <a:defRPr/>
              </a:pPr>
              <a:endParaRPr lang="de-DE">
                <a:solidFill>
                  <a:srgbClr val="000000"/>
                </a:solidFill>
                <a:cs typeface="Arial" charset="0"/>
              </a:endParaRPr>
            </a:p>
          </p:txBody>
        </p:sp>
        <p:pic>
          <p:nvPicPr>
            <p:cNvPr id="291" name="Picture 39" descr="smallvm"/>
            <p:cNvPicPr>
              <a:picLocks noChangeAspect="1" noChangeArrowheads="1"/>
            </p:cNvPicPr>
            <p:nvPr/>
          </p:nvPicPr>
          <p:blipFill>
            <a:blip r:embed="rId8" cstate="print"/>
            <a:srcRect/>
            <a:stretch>
              <a:fillRect/>
            </a:stretch>
          </p:blipFill>
          <p:spPr bwMode="auto">
            <a:xfrm>
              <a:off x="813206" y="2594733"/>
              <a:ext cx="133820" cy="179286"/>
            </a:xfrm>
            <a:prstGeom prst="rect">
              <a:avLst/>
            </a:prstGeom>
            <a:noFill/>
            <a:ln w="9525">
              <a:noFill/>
              <a:miter lim="800000"/>
              <a:headEnd/>
              <a:tailEnd/>
            </a:ln>
          </p:spPr>
        </p:pic>
        <p:pic>
          <p:nvPicPr>
            <p:cNvPr id="292" name="Picture 39" descr="smallvm"/>
            <p:cNvPicPr>
              <a:picLocks noChangeAspect="1" noChangeArrowheads="1"/>
            </p:cNvPicPr>
            <p:nvPr/>
          </p:nvPicPr>
          <p:blipFill>
            <a:blip r:embed="rId8" cstate="print"/>
            <a:srcRect/>
            <a:stretch>
              <a:fillRect/>
            </a:stretch>
          </p:blipFill>
          <p:spPr bwMode="auto">
            <a:xfrm>
              <a:off x="947026" y="2594733"/>
              <a:ext cx="133820" cy="179286"/>
            </a:xfrm>
            <a:prstGeom prst="rect">
              <a:avLst/>
            </a:prstGeom>
            <a:noFill/>
            <a:ln w="9525">
              <a:noFill/>
              <a:miter lim="800000"/>
              <a:headEnd/>
              <a:tailEnd/>
            </a:ln>
          </p:spPr>
        </p:pic>
        <p:pic>
          <p:nvPicPr>
            <p:cNvPr id="293" name="Picture 39" descr="smallvm"/>
            <p:cNvPicPr>
              <a:picLocks noChangeAspect="1" noChangeArrowheads="1"/>
            </p:cNvPicPr>
            <p:nvPr/>
          </p:nvPicPr>
          <p:blipFill>
            <a:blip r:embed="rId8" cstate="print"/>
            <a:srcRect/>
            <a:stretch>
              <a:fillRect/>
            </a:stretch>
          </p:blipFill>
          <p:spPr bwMode="auto">
            <a:xfrm>
              <a:off x="1080846" y="2594733"/>
              <a:ext cx="133820" cy="179286"/>
            </a:xfrm>
            <a:prstGeom prst="rect">
              <a:avLst/>
            </a:prstGeom>
            <a:noFill/>
            <a:ln w="9525">
              <a:noFill/>
              <a:miter lim="800000"/>
              <a:headEnd/>
              <a:tailEnd/>
            </a:ln>
          </p:spPr>
        </p:pic>
        <p:pic>
          <p:nvPicPr>
            <p:cNvPr id="294" name="Picture 39" descr="smallvm"/>
            <p:cNvPicPr>
              <a:picLocks noChangeAspect="1" noChangeArrowheads="1"/>
            </p:cNvPicPr>
            <p:nvPr/>
          </p:nvPicPr>
          <p:blipFill>
            <a:blip r:embed="rId8" cstate="print"/>
            <a:srcRect/>
            <a:stretch>
              <a:fillRect/>
            </a:stretch>
          </p:blipFill>
          <p:spPr bwMode="auto">
            <a:xfrm>
              <a:off x="801041" y="2384878"/>
              <a:ext cx="133820" cy="179286"/>
            </a:xfrm>
            <a:prstGeom prst="rect">
              <a:avLst/>
            </a:prstGeom>
            <a:noFill/>
            <a:ln w="9525">
              <a:noFill/>
              <a:miter lim="800000"/>
              <a:headEnd/>
              <a:tailEnd/>
            </a:ln>
          </p:spPr>
        </p:pic>
        <p:pic>
          <p:nvPicPr>
            <p:cNvPr id="295" name="Picture 39" descr="smallvm"/>
            <p:cNvPicPr>
              <a:picLocks noChangeAspect="1" noChangeArrowheads="1"/>
            </p:cNvPicPr>
            <p:nvPr/>
          </p:nvPicPr>
          <p:blipFill>
            <a:blip r:embed="rId8" cstate="print"/>
            <a:srcRect/>
            <a:stretch>
              <a:fillRect/>
            </a:stretch>
          </p:blipFill>
          <p:spPr bwMode="auto">
            <a:xfrm>
              <a:off x="934861" y="2384878"/>
              <a:ext cx="133820" cy="179286"/>
            </a:xfrm>
            <a:prstGeom prst="rect">
              <a:avLst/>
            </a:prstGeom>
            <a:noFill/>
            <a:ln w="9525">
              <a:noFill/>
              <a:miter lim="800000"/>
              <a:headEnd/>
              <a:tailEnd/>
            </a:ln>
          </p:spPr>
        </p:pic>
        <p:pic>
          <p:nvPicPr>
            <p:cNvPr id="296" name="Picture 39" descr="smallvm"/>
            <p:cNvPicPr>
              <a:picLocks noChangeAspect="1" noChangeArrowheads="1"/>
            </p:cNvPicPr>
            <p:nvPr/>
          </p:nvPicPr>
          <p:blipFill>
            <a:blip r:embed="rId8" cstate="print"/>
            <a:srcRect/>
            <a:stretch>
              <a:fillRect/>
            </a:stretch>
          </p:blipFill>
          <p:spPr bwMode="auto">
            <a:xfrm>
              <a:off x="1068681" y="2384878"/>
              <a:ext cx="133820" cy="179286"/>
            </a:xfrm>
            <a:prstGeom prst="rect">
              <a:avLst/>
            </a:prstGeom>
            <a:noFill/>
            <a:ln w="9525">
              <a:noFill/>
              <a:miter lim="800000"/>
              <a:headEnd/>
              <a:tailEnd/>
            </a:ln>
          </p:spPr>
        </p:pic>
      </p:grpSp>
      <p:grpSp>
        <p:nvGrpSpPr>
          <p:cNvPr id="7" name="Group 277"/>
          <p:cNvGrpSpPr>
            <a:grpSpLocks/>
          </p:cNvGrpSpPr>
          <p:nvPr/>
        </p:nvGrpSpPr>
        <p:grpSpPr bwMode="auto">
          <a:xfrm>
            <a:off x="3890515" y="2802463"/>
            <a:ext cx="774700" cy="517525"/>
            <a:chOff x="2763838" y="1641475"/>
            <a:chExt cx="774700" cy="517525"/>
          </a:xfrm>
        </p:grpSpPr>
        <p:sp>
          <p:nvSpPr>
            <p:cNvPr id="298" name="Rounded Rectangle 297"/>
            <p:cNvSpPr>
              <a:spLocks noChangeArrowheads="1"/>
            </p:cNvSpPr>
            <p:nvPr/>
          </p:nvSpPr>
          <p:spPr bwMode="auto">
            <a:xfrm>
              <a:off x="2763838" y="1641475"/>
              <a:ext cx="774700" cy="517525"/>
            </a:xfrm>
            <a:prstGeom prst="roundRect">
              <a:avLst>
                <a:gd name="adj" fmla="val 16667"/>
              </a:avLst>
            </a:prstGeom>
            <a:gradFill rotWithShape="1">
              <a:gsLst>
                <a:gs pos="0">
                  <a:schemeClr val="bg1"/>
                </a:gs>
                <a:gs pos="100000">
                  <a:schemeClr val="bg1">
                    <a:gamma/>
                    <a:shade val="86275"/>
                    <a:invGamma/>
                  </a:schemeClr>
                </a:gs>
              </a:gsLst>
              <a:lin ang="5400000" scaled="1"/>
            </a:gradFill>
            <a:ln w="57150" cap="flat" cmpd="sng" algn="ctr">
              <a:solidFill>
                <a:srgbClr val="AAAA8C"/>
              </a:solidFill>
              <a:prstDash val="solid"/>
              <a:round/>
              <a:headEnd type="none" w="med" len="med"/>
              <a:tailEnd type="none" w="med" len="med"/>
            </a:ln>
            <a:effectLst/>
          </p:spPr>
          <p:txBody>
            <a:bodyPr wrap="none" lIns="45720" rIns="45720" anchor="ctr"/>
            <a:lstStyle/>
            <a:p>
              <a:pPr>
                <a:defRPr/>
              </a:pPr>
              <a:endParaRPr lang="de-DE">
                <a:solidFill>
                  <a:srgbClr val="000000"/>
                </a:solidFill>
                <a:cs typeface="Arial" charset="0"/>
              </a:endParaRPr>
            </a:p>
          </p:txBody>
        </p:sp>
        <p:pic>
          <p:nvPicPr>
            <p:cNvPr id="299" name="Picture 39" descr="smallvm"/>
            <p:cNvPicPr>
              <a:picLocks noChangeAspect="1" noChangeArrowheads="1"/>
            </p:cNvPicPr>
            <p:nvPr/>
          </p:nvPicPr>
          <p:blipFill>
            <a:blip r:embed="rId8" cstate="print"/>
            <a:srcRect/>
            <a:stretch>
              <a:fillRect/>
            </a:stretch>
          </p:blipFill>
          <p:spPr bwMode="auto">
            <a:xfrm>
              <a:off x="2823660" y="1930379"/>
              <a:ext cx="133820" cy="179286"/>
            </a:xfrm>
            <a:prstGeom prst="rect">
              <a:avLst/>
            </a:prstGeom>
            <a:noFill/>
            <a:ln w="9525">
              <a:noFill/>
              <a:miter lim="800000"/>
              <a:headEnd/>
              <a:tailEnd/>
            </a:ln>
          </p:spPr>
        </p:pic>
        <p:pic>
          <p:nvPicPr>
            <p:cNvPr id="300" name="Picture 39" descr="smallvm"/>
            <p:cNvPicPr>
              <a:picLocks noChangeAspect="1" noChangeArrowheads="1"/>
            </p:cNvPicPr>
            <p:nvPr/>
          </p:nvPicPr>
          <p:blipFill>
            <a:blip r:embed="rId8" cstate="print"/>
            <a:srcRect/>
            <a:stretch>
              <a:fillRect/>
            </a:stretch>
          </p:blipFill>
          <p:spPr bwMode="auto">
            <a:xfrm>
              <a:off x="2957480" y="1930379"/>
              <a:ext cx="133820" cy="179286"/>
            </a:xfrm>
            <a:prstGeom prst="rect">
              <a:avLst/>
            </a:prstGeom>
            <a:noFill/>
            <a:ln w="9525">
              <a:noFill/>
              <a:miter lim="800000"/>
              <a:headEnd/>
              <a:tailEnd/>
            </a:ln>
          </p:spPr>
        </p:pic>
        <p:pic>
          <p:nvPicPr>
            <p:cNvPr id="301" name="Picture 39" descr="smallvm"/>
            <p:cNvPicPr>
              <a:picLocks noChangeAspect="1" noChangeArrowheads="1"/>
            </p:cNvPicPr>
            <p:nvPr/>
          </p:nvPicPr>
          <p:blipFill>
            <a:blip r:embed="rId8" cstate="print"/>
            <a:srcRect/>
            <a:stretch>
              <a:fillRect/>
            </a:stretch>
          </p:blipFill>
          <p:spPr bwMode="auto">
            <a:xfrm>
              <a:off x="3091301" y="1930379"/>
              <a:ext cx="133820" cy="179286"/>
            </a:xfrm>
            <a:prstGeom prst="rect">
              <a:avLst/>
            </a:prstGeom>
            <a:noFill/>
            <a:ln w="9525">
              <a:noFill/>
              <a:miter lim="800000"/>
              <a:headEnd/>
              <a:tailEnd/>
            </a:ln>
          </p:spPr>
        </p:pic>
        <p:pic>
          <p:nvPicPr>
            <p:cNvPr id="302" name="Picture 39" descr="smallvm"/>
            <p:cNvPicPr>
              <a:picLocks noChangeAspect="1" noChangeArrowheads="1"/>
            </p:cNvPicPr>
            <p:nvPr/>
          </p:nvPicPr>
          <p:blipFill>
            <a:blip r:embed="rId8" cstate="print"/>
            <a:srcRect/>
            <a:stretch>
              <a:fillRect/>
            </a:stretch>
          </p:blipFill>
          <p:spPr bwMode="auto">
            <a:xfrm>
              <a:off x="3225121" y="1930379"/>
              <a:ext cx="133820" cy="179286"/>
            </a:xfrm>
            <a:prstGeom prst="rect">
              <a:avLst/>
            </a:prstGeom>
            <a:noFill/>
            <a:ln w="9525">
              <a:noFill/>
              <a:miter lim="800000"/>
              <a:headEnd/>
              <a:tailEnd/>
            </a:ln>
          </p:spPr>
        </p:pic>
        <p:pic>
          <p:nvPicPr>
            <p:cNvPr id="303" name="Picture 39" descr="smallvm"/>
            <p:cNvPicPr>
              <a:picLocks noChangeAspect="1" noChangeArrowheads="1"/>
            </p:cNvPicPr>
            <p:nvPr/>
          </p:nvPicPr>
          <p:blipFill>
            <a:blip r:embed="rId8" cstate="print"/>
            <a:srcRect/>
            <a:stretch>
              <a:fillRect/>
            </a:stretch>
          </p:blipFill>
          <p:spPr bwMode="auto">
            <a:xfrm>
              <a:off x="3358941" y="1930379"/>
              <a:ext cx="133820" cy="179286"/>
            </a:xfrm>
            <a:prstGeom prst="rect">
              <a:avLst/>
            </a:prstGeom>
            <a:noFill/>
            <a:ln w="9525">
              <a:noFill/>
              <a:miter lim="800000"/>
              <a:headEnd/>
              <a:tailEnd/>
            </a:ln>
          </p:spPr>
        </p:pic>
        <p:pic>
          <p:nvPicPr>
            <p:cNvPr id="304" name="Picture 39" descr="smallvm"/>
            <p:cNvPicPr>
              <a:picLocks noChangeAspect="1" noChangeArrowheads="1"/>
            </p:cNvPicPr>
            <p:nvPr/>
          </p:nvPicPr>
          <p:blipFill>
            <a:blip r:embed="rId8" cstate="print"/>
            <a:srcRect/>
            <a:stretch>
              <a:fillRect/>
            </a:stretch>
          </p:blipFill>
          <p:spPr bwMode="auto">
            <a:xfrm>
              <a:off x="2811495" y="1720523"/>
              <a:ext cx="133820" cy="179286"/>
            </a:xfrm>
            <a:prstGeom prst="rect">
              <a:avLst/>
            </a:prstGeom>
            <a:noFill/>
            <a:ln w="9525">
              <a:noFill/>
              <a:miter lim="800000"/>
              <a:headEnd/>
              <a:tailEnd/>
            </a:ln>
          </p:spPr>
        </p:pic>
        <p:pic>
          <p:nvPicPr>
            <p:cNvPr id="305" name="Picture 39" descr="smallvm"/>
            <p:cNvPicPr>
              <a:picLocks noChangeAspect="1" noChangeArrowheads="1"/>
            </p:cNvPicPr>
            <p:nvPr/>
          </p:nvPicPr>
          <p:blipFill>
            <a:blip r:embed="rId8" cstate="print"/>
            <a:srcRect/>
            <a:stretch>
              <a:fillRect/>
            </a:stretch>
          </p:blipFill>
          <p:spPr bwMode="auto">
            <a:xfrm>
              <a:off x="2945315" y="1720523"/>
              <a:ext cx="133820" cy="179286"/>
            </a:xfrm>
            <a:prstGeom prst="rect">
              <a:avLst/>
            </a:prstGeom>
            <a:noFill/>
            <a:ln w="9525">
              <a:noFill/>
              <a:miter lim="800000"/>
              <a:headEnd/>
              <a:tailEnd/>
            </a:ln>
          </p:spPr>
        </p:pic>
        <p:pic>
          <p:nvPicPr>
            <p:cNvPr id="306" name="Picture 39" descr="smallvm"/>
            <p:cNvPicPr>
              <a:picLocks noChangeAspect="1" noChangeArrowheads="1"/>
            </p:cNvPicPr>
            <p:nvPr/>
          </p:nvPicPr>
          <p:blipFill>
            <a:blip r:embed="rId8" cstate="print"/>
            <a:srcRect/>
            <a:stretch>
              <a:fillRect/>
            </a:stretch>
          </p:blipFill>
          <p:spPr bwMode="auto">
            <a:xfrm>
              <a:off x="3079136" y="1720523"/>
              <a:ext cx="133820" cy="179286"/>
            </a:xfrm>
            <a:prstGeom prst="rect">
              <a:avLst/>
            </a:prstGeom>
            <a:noFill/>
            <a:ln w="9525">
              <a:noFill/>
              <a:miter lim="800000"/>
              <a:headEnd/>
              <a:tailEnd/>
            </a:ln>
          </p:spPr>
        </p:pic>
        <p:pic>
          <p:nvPicPr>
            <p:cNvPr id="307" name="Picture 39" descr="smallvm"/>
            <p:cNvPicPr>
              <a:picLocks noChangeAspect="1" noChangeArrowheads="1"/>
            </p:cNvPicPr>
            <p:nvPr/>
          </p:nvPicPr>
          <p:blipFill>
            <a:blip r:embed="rId8" cstate="print"/>
            <a:srcRect/>
            <a:stretch>
              <a:fillRect/>
            </a:stretch>
          </p:blipFill>
          <p:spPr bwMode="auto">
            <a:xfrm>
              <a:off x="3212956" y="1720523"/>
              <a:ext cx="133820" cy="179286"/>
            </a:xfrm>
            <a:prstGeom prst="rect">
              <a:avLst/>
            </a:prstGeom>
            <a:noFill/>
            <a:ln w="9525">
              <a:noFill/>
              <a:miter lim="800000"/>
              <a:headEnd/>
              <a:tailEnd/>
            </a:ln>
          </p:spPr>
        </p:pic>
        <p:pic>
          <p:nvPicPr>
            <p:cNvPr id="308" name="Picture 39" descr="smallvm"/>
            <p:cNvPicPr>
              <a:picLocks noChangeAspect="1" noChangeArrowheads="1"/>
            </p:cNvPicPr>
            <p:nvPr/>
          </p:nvPicPr>
          <p:blipFill>
            <a:blip r:embed="rId8" cstate="print"/>
            <a:srcRect/>
            <a:stretch>
              <a:fillRect/>
            </a:stretch>
          </p:blipFill>
          <p:spPr bwMode="auto">
            <a:xfrm>
              <a:off x="3346776" y="1720523"/>
              <a:ext cx="133820" cy="179286"/>
            </a:xfrm>
            <a:prstGeom prst="rect">
              <a:avLst/>
            </a:prstGeom>
            <a:noFill/>
            <a:ln w="9525">
              <a:noFill/>
              <a:miter lim="800000"/>
              <a:headEnd/>
              <a:tailEnd/>
            </a:ln>
          </p:spPr>
        </p:pic>
      </p:grpSp>
      <p:grpSp>
        <p:nvGrpSpPr>
          <p:cNvPr id="8" name="Group 278"/>
          <p:cNvGrpSpPr>
            <a:grpSpLocks/>
          </p:cNvGrpSpPr>
          <p:nvPr/>
        </p:nvGrpSpPr>
        <p:grpSpPr bwMode="auto">
          <a:xfrm>
            <a:off x="3895278" y="2783413"/>
            <a:ext cx="774700" cy="517525"/>
            <a:chOff x="1316038" y="2327275"/>
            <a:chExt cx="774700" cy="517525"/>
          </a:xfrm>
        </p:grpSpPr>
        <p:sp>
          <p:nvSpPr>
            <p:cNvPr id="313" name="Rounded Rectangle 312"/>
            <p:cNvSpPr>
              <a:spLocks noChangeArrowheads="1"/>
            </p:cNvSpPr>
            <p:nvPr/>
          </p:nvSpPr>
          <p:spPr bwMode="auto">
            <a:xfrm>
              <a:off x="1316038" y="2327275"/>
              <a:ext cx="774700" cy="517525"/>
            </a:xfrm>
            <a:prstGeom prst="roundRect">
              <a:avLst>
                <a:gd name="adj" fmla="val 16667"/>
              </a:avLst>
            </a:prstGeom>
            <a:gradFill rotWithShape="1">
              <a:gsLst>
                <a:gs pos="0">
                  <a:schemeClr val="bg1"/>
                </a:gs>
                <a:gs pos="100000">
                  <a:schemeClr val="bg1">
                    <a:gamma/>
                    <a:shade val="86275"/>
                    <a:invGamma/>
                  </a:schemeClr>
                </a:gs>
              </a:gsLst>
              <a:lin ang="5400000" scaled="1"/>
            </a:gradFill>
            <a:ln w="57150" cap="flat" cmpd="sng" algn="ctr">
              <a:solidFill>
                <a:srgbClr val="AAAA8C"/>
              </a:solidFill>
              <a:prstDash val="solid"/>
              <a:round/>
              <a:headEnd type="none" w="med" len="med"/>
              <a:tailEnd type="none" w="med" len="med"/>
            </a:ln>
            <a:effectLst/>
          </p:spPr>
          <p:txBody>
            <a:bodyPr wrap="none" lIns="45720" rIns="45720" anchor="ctr"/>
            <a:lstStyle/>
            <a:p>
              <a:pPr>
                <a:defRPr/>
              </a:pPr>
              <a:endParaRPr lang="de-DE">
                <a:solidFill>
                  <a:srgbClr val="000000"/>
                </a:solidFill>
                <a:cs typeface="Arial" charset="0"/>
              </a:endParaRPr>
            </a:p>
          </p:txBody>
        </p:sp>
        <p:pic>
          <p:nvPicPr>
            <p:cNvPr id="314" name="Picture 39" descr="smallvm"/>
            <p:cNvPicPr>
              <a:picLocks noChangeAspect="1" noChangeArrowheads="1"/>
            </p:cNvPicPr>
            <p:nvPr/>
          </p:nvPicPr>
          <p:blipFill>
            <a:blip r:embed="rId8" cstate="print"/>
            <a:srcRect/>
            <a:stretch>
              <a:fillRect/>
            </a:stretch>
          </p:blipFill>
          <p:spPr bwMode="auto">
            <a:xfrm>
              <a:off x="1375860" y="2616179"/>
              <a:ext cx="133820" cy="179286"/>
            </a:xfrm>
            <a:prstGeom prst="rect">
              <a:avLst/>
            </a:prstGeom>
            <a:noFill/>
            <a:ln w="9525">
              <a:noFill/>
              <a:miter lim="800000"/>
              <a:headEnd/>
              <a:tailEnd/>
            </a:ln>
          </p:spPr>
        </p:pic>
        <p:pic>
          <p:nvPicPr>
            <p:cNvPr id="315" name="Picture 39" descr="smallvm"/>
            <p:cNvPicPr>
              <a:picLocks noChangeAspect="1" noChangeArrowheads="1"/>
            </p:cNvPicPr>
            <p:nvPr/>
          </p:nvPicPr>
          <p:blipFill>
            <a:blip r:embed="rId8" cstate="print"/>
            <a:srcRect/>
            <a:stretch>
              <a:fillRect/>
            </a:stretch>
          </p:blipFill>
          <p:spPr bwMode="auto">
            <a:xfrm>
              <a:off x="1509680" y="2616179"/>
              <a:ext cx="133820" cy="179286"/>
            </a:xfrm>
            <a:prstGeom prst="rect">
              <a:avLst/>
            </a:prstGeom>
            <a:noFill/>
            <a:ln w="9525">
              <a:noFill/>
              <a:miter lim="800000"/>
              <a:headEnd/>
              <a:tailEnd/>
            </a:ln>
          </p:spPr>
        </p:pic>
        <p:pic>
          <p:nvPicPr>
            <p:cNvPr id="316" name="Picture 39" descr="smallvm"/>
            <p:cNvPicPr>
              <a:picLocks noChangeAspect="1" noChangeArrowheads="1"/>
            </p:cNvPicPr>
            <p:nvPr/>
          </p:nvPicPr>
          <p:blipFill>
            <a:blip r:embed="rId8" cstate="print"/>
            <a:srcRect/>
            <a:stretch>
              <a:fillRect/>
            </a:stretch>
          </p:blipFill>
          <p:spPr bwMode="auto">
            <a:xfrm>
              <a:off x="1643501" y="2616179"/>
              <a:ext cx="133820" cy="179286"/>
            </a:xfrm>
            <a:prstGeom prst="rect">
              <a:avLst/>
            </a:prstGeom>
            <a:noFill/>
            <a:ln w="9525">
              <a:noFill/>
              <a:miter lim="800000"/>
              <a:headEnd/>
              <a:tailEnd/>
            </a:ln>
          </p:spPr>
        </p:pic>
        <p:pic>
          <p:nvPicPr>
            <p:cNvPr id="317" name="Picture 39" descr="smallvm"/>
            <p:cNvPicPr>
              <a:picLocks noChangeAspect="1" noChangeArrowheads="1"/>
            </p:cNvPicPr>
            <p:nvPr/>
          </p:nvPicPr>
          <p:blipFill>
            <a:blip r:embed="rId8" cstate="print"/>
            <a:srcRect/>
            <a:stretch>
              <a:fillRect/>
            </a:stretch>
          </p:blipFill>
          <p:spPr bwMode="auto">
            <a:xfrm>
              <a:off x="1777321" y="2616179"/>
              <a:ext cx="133820" cy="179286"/>
            </a:xfrm>
            <a:prstGeom prst="rect">
              <a:avLst/>
            </a:prstGeom>
            <a:noFill/>
            <a:ln w="9525">
              <a:noFill/>
              <a:miter lim="800000"/>
              <a:headEnd/>
              <a:tailEnd/>
            </a:ln>
          </p:spPr>
        </p:pic>
        <p:pic>
          <p:nvPicPr>
            <p:cNvPr id="318" name="Picture 39" descr="smallvm"/>
            <p:cNvPicPr>
              <a:picLocks noChangeAspect="1" noChangeArrowheads="1"/>
            </p:cNvPicPr>
            <p:nvPr/>
          </p:nvPicPr>
          <p:blipFill>
            <a:blip r:embed="rId8" cstate="print"/>
            <a:srcRect/>
            <a:stretch>
              <a:fillRect/>
            </a:stretch>
          </p:blipFill>
          <p:spPr bwMode="auto">
            <a:xfrm>
              <a:off x="1911141" y="2616179"/>
              <a:ext cx="133820" cy="179286"/>
            </a:xfrm>
            <a:prstGeom prst="rect">
              <a:avLst/>
            </a:prstGeom>
            <a:noFill/>
            <a:ln w="9525">
              <a:noFill/>
              <a:miter lim="800000"/>
              <a:headEnd/>
              <a:tailEnd/>
            </a:ln>
          </p:spPr>
        </p:pic>
        <p:pic>
          <p:nvPicPr>
            <p:cNvPr id="319" name="Picture 39" descr="smallvm"/>
            <p:cNvPicPr>
              <a:picLocks noChangeAspect="1" noChangeArrowheads="1"/>
            </p:cNvPicPr>
            <p:nvPr/>
          </p:nvPicPr>
          <p:blipFill>
            <a:blip r:embed="rId8" cstate="print"/>
            <a:srcRect/>
            <a:stretch>
              <a:fillRect/>
            </a:stretch>
          </p:blipFill>
          <p:spPr bwMode="auto">
            <a:xfrm>
              <a:off x="1363695" y="2406323"/>
              <a:ext cx="133820" cy="179286"/>
            </a:xfrm>
            <a:prstGeom prst="rect">
              <a:avLst/>
            </a:prstGeom>
            <a:noFill/>
            <a:ln w="9525">
              <a:noFill/>
              <a:miter lim="800000"/>
              <a:headEnd/>
              <a:tailEnd/>
            </a:ln>
          </p:spPr>
        </p:pic>
        <p:pic>
          <p:nvPicPr>
            <p:cNvPr id="320" name="Picture 39" descr="smallvm"/>
            <p:cNvPicPr>
              <a:picLocks noChangeAspect="1" noChangeArrowheads="1"/>
            </p:cNvPicPr>
            <p:nvPr/>
          </p:nvPicPr>
          <p:blipFill>
            <a:blip r:embed="rId8" cstate="print"/>
            <a:srcRect/>
            <a:stretch>
              <a:fillRect/>
            </a:stretch>
          </p:blipFill>
          <p:spPr bwMode="auto">
            <a:xfrm>
              <a:off x="1497515" y="2406323"/>
              <a:ext cx="133820" cy="179286"/>
            </a:xfrm>
            <a:prstGeom prst="rect">
              <a:avLst/>
            </a:prstGeom>
            <a:noFill/>
            <a:ln w="9525">
              <a:noFill/>
              <a:miter lim="800000"/>
              <a:headEnd/>
              <a:tailEnd/>
            </a:ln>
          </p:spPr>
        </p:pic>
        <p:pic>
          <p:nvPicPr>
            <p:cNvPr id="321" name="Picture 39" descr="smallvm"/>
            <p:cNvPicPr>
              <a:picLocks noChangeAspect="1" noChangeArrowheads="1"/>
            </p:cNvPicPr>
            <p:nvPr/>
          </p:nvPicPr>
          <p:blipFill>
            <a:blip r:embed="rId8" cstate="print"/>
            <a:srcRect/>
            <a:stretch>
              <a:fillRect/>
            </a:stretch>
          </p:blipFill>
          <p:spPr bwMode="auto">
            <a:xfrm>
              <a:off x="1631336" y="2406323"/>
              <a:ext cx="133820" cy="179286"/>
            </a:xfrm>
            <a:prstGeom prst="rect">
              <a:avLst/>
            </a:prstGeom>
            <a:noFill/>
            <a:ln w="9525">
              <a:noFill/>
              <a:miter lim="800000"/>
              <a:headEnd/>
              <a:tailEnd/>
            </a:ln>
          </p:spPr>
        </p:pic>
        <p:pic>
          <p:nvPicPr>
            <p:cNvPr id="322" name="Picture 39" descr="smallvm"/>
            <p:cNvPicPr>
              <a:picLocks noChangeAspect="1" noChangeArrowheads="1"/>
            </p:cNvPicPr>
            <p:nvPr/>
          </p:nvPicPr>
          <p:blipFill>
            <a:blip r:embed="rId8" cstate="print"/>
            <a:srcRect/>
            <a:stretch>
              <a:fillRect/>
            </a:stretch>
          </p:blipFill>
          <p:spPr bwMode="auto">
            <a:xfrm>
              <a:off x="1765156" y="2406323"/>
              <a:ext cx="133820" cy="179286"/>
            </a:xfrm>
            <a:prstGeom prst="rect">
              <a:avLst/>
            </a:prstGeom>
            <a:noFill/>
            <a:ln w="9525">
              <a:noFill/>
              <a:miter lim="800000"/>
              <a:headEnd/>
              <a:tailEnd/>
            </a:ln>
          </p:spPr>
        </p:pic>
        <p:pic>
          <p:nvPicPr>
            <p:cNvPr id="323" name="Picture 39" descr="smallvm"/>
            <p:cNvPicPr>
              <a:picLocks noChangeAspect="1" noChangeArrowheads="1"/>
            </p:cNvPicPr>
            <p:nvPr/>
          </p:nvPicPr>
          <p:blipFill>
            <a:blip r:embed="rId8" cstate="print"/>
            <a:srcRect/>
            <a:stretch>
              <a:fillRect/>
            </a:stretch>
          </p:blipFill>
          <p:spPr bwMode="auto">
            <a:xfrm>
              <a:off x="1898976" y="2406323"/>
              <a:ext cx="133820" cy="179286"/>
            </a:xfrm>
            <a:prstGeom prst="rect">
              <a:avLst/>
            </a:prstGeom>
            <a:noFill/>
            <a:ln w="9525">
              <a:noFill/>
              <a:miter lim="800000"/>
              <a:headEnd/>
              <a:tailEnd/>
            </a:ln>
          </p:spPr>
        </p:pic>
      </p:grpSp>
      <p:grpSp>
        <p:nvGrpSpPr>
          <p:cNvPr id="9" name="Group 279"/>
          <p:cNvGrpSpPr>
            <a:grpSpLocks/>
          </p:cNvGrpSpPr>
          <p:nvPr/>
        </p:nvGrpSpPr>
        <p:grpSpPr bwMode="auto">
          <a:xfrm>
            <a:off x="8158764" y="3069783"/>
            <a:ext cx="504825" cy="508000"/>
            <a:chOff x="755650" y="2327275"/>
            <a:chExt cx="504825" cy="508000"/>
          </a:xfrm>
        </p:grpSpPr>
        <p:sp>
          <p:nvSpPr>
            <p:cNvPr id="325" name="Rounded Rectangle 143"/>
            <p:cNvSpPr>
              <a:spLocks noChangeArrowheads="1"/>
            </p:cNvSpPr>
            <p:nvPr/>
          </p:nvSpPr>
          <p:spPr bwMode="auto">
            <a:xfrm>
              <a:off x="755650" y="2327275"/>
              <a:ext cx="504825" cy="508000"/>
            </a:xfrm>
            <a:prstGeom prst="roundRect">
              <a:avLst>
                <a:gd name="adj" fmla="val 16667"/>
              </a:avLst>
            </a:prstGeom>
            <a:gradFill rotWithShape="1">
              <a:gsLst>
                <a:gs pos="0">
                  <a:schemeClr val="bg1"/>
                </a:gs>
                <a:gs pos="100000">
                  <a:srgbClr val="DCDCDC"/>
                </a:gs>
              </a:gsLst>
              <a:lin ang="5400000" scaled="1"/>
            </a:gradFill>
            <a:ln w="57150" algn="ctr">
              <a:solidFill>
                <a:schemeClr val="accent2"/>
              </a:solidFill>
              <a:round/>
              <a:headEnd/>
              <a:tailEnd/>
            </a:ln>
          </p:spPr>
          <p:txBody>
            <a:bodyPr wrap="none" lIns="45720" rIns="45720" anchor="ctr"/>
            <a:lstStyle/>
            <a:p>
              <a:endParaRPr lang="de-DE">
                <a:solidFill>
                  <a:srgbClr val="000000"/>
                </a:solidFill>
                <a:cs typeface="Arial" charset="0"/>
              </a:endParaRPr>
            </a:p>
          </p:txBody>
        </p:sp>
        <p:pic>
          <p:nvPicPr>
            <p:cNvPr id="326" name="Picture 39" descr="smallvm"/>
            <p:cNvPicPr>
              <a:picLocks noChangeAspect="1" noChangeArrowheads="1"/>
            </p:cNvPicPr>
            <p:nvPr/>
          </p:nvPicPr>
          <p:blipFill>
            <a:blip r:embed="rId8" cstate="print"/>
            <a:srcRect/>
            <a:stretch>
              <a:fillRect/>
            </a:stretch>
          </p:blipFill>
          <p:spPr bwMode="auto">
            <a:xfrm>
              <a:off x="813206" y="2594733"/>
              <a:ext cx="133820" cy="179286"/>
            </a:xfrm>
            <a:prstGeom prst="rect">
              <a:avLst/>
            </a:prstGeom>
            <a:noFill/>
            <a:ln w="9525">
              <a:solidFill>
                <a:schemeClr val="accent2"/>
              </a:solidFill>
              <a:miter lim="800000"/>
              <a:headEnd/>
              <a:tailEnd/>
            </a:ln>
          </p:spPr>
        </p:pic>
        <p:pic>
          <p:nvPicPr>
            <p:cNvPr id="327" name="Picture 39" descr="smallvm"/>
            <p:cNvPicPr>
              <a:picLocks noChangeAspect="1" noChangeArrowheads="1"/>
            </p:cNvPicPr>
            <p:nvPr/>
          </p:nvPicPr>
          <p:blipFill>
            <a:blip r:embed="rId8" cstate="print"/>
            <a:srcRect/>
            <a:stretch>
              <a:fillRect/>
            </a:stretch>
          </p:blipFill>
          <p:spPr bwMode="auto">
            <a:xfrm>
              <a:off x="947026" y="2594733"/>
              <a:ext cx="133820" cy="179286"/>
            </a:xfrm>
            <a:prstGeom prst="rect">
              <a:avLst/>
            </a:prstGeom>
            <a:noFill/>
            <a:ln w="9525">
              <a:solidFill>
                <a:schemeClr val="accent2"/>
              </a:solidFill>
              <a:miter lim="800000"/>
              <a:headEnd/>
              <a:tailEnd/>
            </a:ln>
          </p:spPr>
        </p:pic>
        <p:pic>
          <p:nvPicPr>
            <p:cNvPr id="328" name="Picture 39" descr="smallvm"/>
            <p:cNvPicPr>
              <a:picLocks noChangeAspect="1" noChangeArrowheads="1"/>
            </p:cNvPicPr>
            <p:nvPr/>
          </p:nvPicPr>
          <p:blipFill>
            <a:blip r:embed="rId8" cstate="print"/>
            <a:srcRect/>
            <a:stretch>
              <a:fillRect/>
            </a:stretch>
          </p:blipFill>
          <p:spPr bwMode="auto">
            <a:xfrm>
              <a:off x="1080846" y="2594733"/>
              <a:ext cx="133820" cy="179286"/>
            </a:xfrm>
            <a:prstGeom prst="rect">
              <a:avLst/>
            </a:prstGeom>
            <a:noFill/>
            <a:ln w="9525">
              <a:solidFill>
                <a:schemeClr val="accent2"/>
              </a:solidFill>
              <a:miter lim="800000"/>
              <a:headEnd/>
              <a:tailEnd/>
            </a:ln>
          </p:spPr>
        </p:pic>
        <p:pic>
          <p:nvPicPr>
            <p:cNvPr id="329" name="Picture 39" descr="smallvm"/>
            <p:cNvPicPr>
              <a:picLocks noChangeAspect="1" noChangeArrowheads="1"/>
            </p:cNvPicPr>
            <p:nvPr/>
          </p:nvPicPr>
          <p:blipFill>
            <a:blip r:embed="rId8" cstate="print"/>
            <a:srcRect/>
            <a:stretch>
              <a:fillRect/>
            </a:stretch>
          </p:blipFill>
          <p:spPr bwMode="auto">
            <a:xfrm>
              <a:off x="801041" y="2384878"/>
              <a:ext cx="133820" cy="179286"/>
            </a:xfrm>
            <a:prstGeom prst="rect">
              <a:avLst/>
            </a:prstGeom>
            <a:noFill/>
            <a:ln w="9525">
              <a:solidFill>
                <a:schemeClr val="accent2"/>
              </a:solidFill>
              <a:miter lim="800000"/>
              <a:headEnd/>
              <a:tailEnd/>
            </a:ln>
          </p:spPr>
        </p:pic>
        <p:pic>
          <p:nvPicPr>
            <p:cNvPr id="330" name="Picture 39" descr="smallvm"/>
            <p:cNvPicPr>
              <a:picLocks noChangeAspect="1" noChangeArrowheads="1"/>
            </p:cNvPicPr>
            <p:nvPr/>
          </p:nvPicPr>
          <p:blipFill>
            <a:blip r:embed="rId8" cstate="print"/>
            <a:srcRect/>
            <a:stretch>
              <a:fillRect/>
            </a:stretch>
          </p:blipFill>
          <p:spPr bwMode="auto">
            <a:xfrm>
              <a:off x="934861" y="2384878"/>
              <a:ext cx="133820" cy="179286"/>
            </a:xfrm>
            <a:prstGeom prst="rect">
              <a:avLst/>
            </a:prstGeom>
            <a:noFill/>
            <a:ln w="9525">
              <a:solidFill>
                <a:schemeClr val="accent2"/>
              </a:solidFill>
              <a:miter lim="800000"/>
              <a:headEnd/>
              <a:tailEnd/>
            </a:ln>
          </p:spPr>
        </p:pic>
        <p:pic>
          <p:nvPicPr>
            <p:cNvPr id="331" name="Picture 39" descr="smallvm"/>
            <p:cNvPicPr>
              <a:picLocks noChangeAspect="1" noChangeArrowheads="1"/>
            </p:cNvPicPr>
            <p:nvPr/>
          </p:nvPicPr>
          <p:blipFill>
            <a:blip r:embed="rId8" cstate="print"/>
            <a:srcRect/>
            <a:stretch>
              <a:fillRect/>
            </a:stretch>
          </p:blipFill>
          <p:spPr bwMode="auto">
            <a:xfrm>
              <a:off x="1068681" y="2384878"/>
              <a:ext cx="133820" cy="179286"/>
            </a:xfrm>
            <a:prstGeom prst="rect">
              <a:avLst/>
            </a:prstGeom>
            <a:noFill/>
            <a:ln w="9525">
              <a:solidFill>
                <a:schemeClr val="accent2"/>
              </a:solidFill>
              <a:miter lim="800000"/>
              <a:headEnd/>
              <a:tailEnd/>
            </a:ln>
          </p:spPr>
        </p:pic>
      </p:grpSp>
      <p:pic>
        <p:nvPicPr>
          <p:cNvPr id="332" name="Picture 21" descr="Memory_icon_03"/>
          <p:cNvPicPr>
            <a:picLocks noChangeAspect="1" noChangeArrowheads="1"/>
          </p:cNvPicPr>
          <p:nvPr/>
        </p:nvPicPr>
        <p:blipFill>
          <a:blip r:embed="rId9" cstate="print"/>
          <a:srcRect/>
          <a:stretch>
            <a:fillRect/>
          </a:stretch>
        </p:blipFill>
        <p:spPr bwMode="auto">
          <a:xfrm>
            <a:off x="4190553" y="3431113"/>
            <a:ext cx="128587" cy="192088"/>
          </a:xfrm>
          <a:prstGeom prst="rect">
            <a:avLst/>
          </a:prstGeom>
          <a:noFill/>
          <a:ln w="9525">
            <a:noFill/>
            <a:miter lim="800000"/>
            <a:headEnd/>
            <a:tailEnd/>
          </a:ln>
        </p:spPr>
      </p:pic>
      <p:pic>
        <p:nvPicPr>
          <p:cNvPr id="333" name="Picture 24" descr="CPU_icon"/>
          <p:cNvPicPr>
            <a:picLocks noChangeAspect="1" noChangeArrowheads="1"/>
          </p:cNvPicPr>
          <p:nvPr/>
        </p:nvPicPr>
        <p:blipFill>
          <a:blip r:embed="rId10" cstate="print"/>
          <a:srcRect/>
          <a:stretch>
            <a:fillRect/>
          </a:stretch>
        </p:blipFill>
        <p:spPr bwMode="auto">
          <a:xfrm>
            <a:off x="3995290" y="3445401"/>
            <a:ext cx="166688" cy="173037"/>
          </a:xfrm>
          <a:prstGeom prst="rect">
            <a:avLst/>
          </a:prstGeom>
          <a:noFill/>
          <a:ln w="9525">
            <a:noFill/>
            <a:miter lim="800000"/>
            <a:headEnd/>
            <a:tailEnd/>
          </a:ln>
        </p:spPr>
      </p:pic>
      <p:pic>
        <p:nvPicPr>
          <p:cNvPr id="334" name="Picture 21" descr="Memory_icon_03"/>
          <p:cNvPicPr>
            <a:picLocks noChangeAspect="1" noChangeArrowheads="1"/>
          </p:cNvPicPr>
          <p:nvPr/>
        </p:nvPicPr>
        <p:blipFill>
          <a:blip r:embed="rId9" cstate="print"/>
          <a:srcRect/>
          <a:stretch>
            <a:fillRect/>
          </a:stretch>
        </p:blipFill>
        <p:spPr bwMode="auto">
          <a:xfrm>
            <a:off x="3441253" y="3440638"/>
            <a:ext cx="128587" cy="193675"/>
          </a:xfrm>
          <a:prstGeom prst="rect">
            <a:avLst/>
          </a:prstGeom>
          <a:noFill/>
          <a:ln w="9525">
            <a:noFill/>
            <a:miter lim="800000"/>
            <a:headEnd/>
            <a:tailEnd/>
          </a:ln>
        </p:spPr>
      </p:pic>
      <p:pic>
        <p:nvPicPr>
          <p:cNvPr id="335" name="Picture 24" descr="CPU_icon"/>
          <p:cNvPicPr>
            <a:picLocks noChangeAspect="1" noChangeArrowheads="1"/>
          </p:cNvPicPr>
          <p:nvPr/>
        </p:nvPicPr>
        <p:blipFill>
          <a:blip r:embed="rId10" cstate="print"/>
          <a:srcRect/>
          <a:stretch>
            <a:fillRect/>
          </a:stretch>
        </p:blipFill>
        <p:spPr bwMode="auto">
          <a:xfrm>
            <a:off x="3265040" y="3442226"/>
            <a:ext cx="166688" cy="173037"/>
          </a:xfrm>
          <a:prstGeom prst="rect">
            <a:avLst/>
          </a:prstGeom>
          <a:noFill/>
          <a:ln w="9525">
            <a:noFill/>
            <a:miter lim="800000"/>
            <a:headEnd/>
            <a:tailEnd/>
          </a:ln>
        </p:spPr>
      </p:pic>
      <p:pic>
        <p:nvPicPr>
          <p:cNvPr id="339" name="Rectangle 286740"/>
          <p:cNvPicPr>
            <a:picLocks noChangeAspect="1" noChangeArrowheads="1"/>
          </p:cNvPicPr>
          <p:nvPr/>
        </p:nvPicPr>
        <p:blipFill>
          <a:blip r:embed="rId11" cstate="print">
            <a:clrChange>
              <a:clrFrom>
                <a:srgbClr val="CDCDCD"/>
              </a:clrFrom>
              <a:clrTo>
                <a:srgbClr val="CDCDCD">
                  <a:alpha val="0"/>
                </a:srgbClr>
              </a:clrTo>
            </a:clrChange>
          </a:blip>
          <a:srcRect/>
          <a:stretch>
            <a:fillRect/>
          </a:stretch>
        </p:blipFill>
        <p:spPr bwMode="auto">
          <a:xfrm>
            <a:off x="3530153" y="3453338"/>
            <a:ext cx="222250" cy="188913"/>
          </a:xfrm>
          <a:prstGeom prst="rect">
            <a:avLst/>
          </a:prstGeom>
          <a:noFill/>
          <a:ln w="9525">
            <a:noFill/>
            <a:miter lim="800000"/>
            <a:headEnd/>
            <a:tailEnd/>
          </a:ln>
        </p:spPr>
      </p:pic>
      <p:pic>
        <p:nvPicPr>
          <p:cNvPr id="340" name="Rectangle 286738"/>
          <p:cNvPicPr>
            <a:picLocks noChangeAspect="1" noChangeArrowheads="1"/>
          </p:cNvPicPr>
          <p:nvPr/>
        </p:nvPicPr>
        <p:blipFill>
          <a:blip r:embed="rId12" cstate="print"/>
          <a:srcRect/>
          <a:stretch>
            <a:fillRect/>
          </a:stretch>
        </p:blipFill>
        <p:spPr bwMode="auto">
          <a:xfrm>
            <a:off x="3747640" y="3453338"/>
            <a:ext cx="152400" cy="203200"/>
          </a:xfrm>
          <a:prstGeom prst="rect">
            <a:avLst/>
          </a:prstGeom>
          <a:noFill/>
          <a:ln w="9525">
            <a:noFill/>
            <a:miter lim="800000"/>
            <a:headEnd/>
            <a:tailEnd/>
          </a:ln>
        </p:spPr>
      </p:pic>
      <p:pic>
        <p:nvPicPr>
          <p:cNvPr id="341" name="Rectangle 286738"/>
          <p:cNvPicPr>
            <a:picLocks noChangeAspect="1" noChangeArrowheads="1"/>
          </p:cNvPicPr>
          <p:nvPr/>
        </p:nvPicPr>
        <p:blipFill>
          <a:blip r:embed="rId12" cstate="print"/>
          <a:srcRect/>
          <a:stretch>
            <a:fillRect/>
          </a:stretch>
        </p:blipFill>
        <p:spPr bwMode="auto">
          <a:xfrm>
            <a:off x="4541390" y="3421588"/>
            <a:ext cx="152400" cy="203200"/>
          </a:xfrm>
          <a:prstGeom prst="rect">
            <a:avLst/>
          </a:prstGeom>
          <a:noFill/>
          <a:ln w="9525">
            <a:noFill/>
            <a:miter lim="800000"/>
            <a:headEnd/>
            <a:tailEnd/>
          </a:ln>
        </p:spPr>
      </p:pic>
      <p:pic>
        <p:nvPicPr>
          <p:cNvPr id="342" name="Rectangle 286740"/>
          <p:cNvPicPr>
            <a:picLocks noChangeAspect="1" noChangeArrowheads="1"/>
          </p:cNvPicPr>
          <p:nvPr/>
        </p:nvPicPr>
        <p:blipFill>
          <a:blip r:embed="rId11" cstate="print">
            <a:clrChange>
              <a:clrFrom>
                <a:srgbClr val="CDCDCD"/>
              </a:clrFrom>
              <a:clrTo>
                <a:srgbClr val="CDCDCD">
                  <a:alpha val="0"/>
                </a:srgbClr>
              </a:clrTo>
            </a:clrChange>
          </a:blip>
          <a:srcRect/>
          <a:stretch>
            <a:fillRect/>
          </a:stretch>
        </p:blipFill>
        <p:spPr bwMode="auto">
          <a:xfrm>
            <a:off x="4312790" y="3435876"/>
            <a:ext cx="222250" cy="188912"/>
          </a:xfrm>
          <a:prstGeom prst="rect">
            <a:avLst/>
          </a:prstGeom>
          <a:noFill/>
          <a:ln w="9525">
            <a:noFill/>
            <a:miter lim="800000"/>
            <a:headEnd/>
            <a:tailEnd/>
          </a:ln>
        </p:spPr>
      </p:pic>
      <p:pic>
        <p:nvPicPr>
          <p:cNvPr id="343" name="Picture 75"/>
          <p:cNvPicPr>
            <a:picLocks noChangeAspect="1" noChangeArrowheads="1"/>
          </p:cNvPicPr>
          <p:nvPr/>
        </p:nvPicPr>
        <p:blipFill>
          <a:blip r:embed="rId13" cstate="print"/>
          <a:srcRect/>
          <a:stretch>
            <a:fillRect/>
          </a:stretch>
        </p:blipFill>
        <p:spPr bwMode="auto">
          <a:xfrm>
            <a:off x="4408040" y="2513538"/>
            <a:ext cx="190500" cy="200025"/>
          </a:xfrm>
          <a:prstGeom prst="rect">
            <a:avLst/>
          </a:prstGeom>
          <a:noFill/>
          <a:ln w="9525" algn="ctr">
            <a:noFill/>
            <a:miter lim="800000"/>
            <a:headEnd/>
            <a:tailEnd/>
          </a:ln>
        </p:spPr>
      </p:pic>
      <p:cxnSp>
        <p:nvCxnSpPr>
          <p:cNvPr id="344" name="Straight Connector 290"/>
          <p:cNvCxnSpPr>
            <a:cxnSpLocks noChangeShapeType="1"/>
          </p:cNvCxnSpPr>
          <p:nvPr/>
        </p:nvCxnSpPr>
        <p:spPr bwMode="auto">
          <a:xfrm rot="16200000" flipV="1">
            <a:off x="2831654" y="4418538"/>
            <a:ext cx="849312" cy="134937"/>
          </a:xfrm>
          <a:prstGeom prst="line">
            <a:avLst/>
          </a:prstGeom>
          <a:noFill/>
          <a:ln w="9525" algn="ctr">
            <a:noFill/>
            <a:round/>
            <a:headEnd/>
            <a:tailEnd/>
          </a:ln>
        </p:spPr>
      </p:cxnSp>
      <p:pic>
        <p:nvPicPr>
          <p:cNvPr id="349" name="Rectangle 286740"/>
          <p:cNvPicPr>
            <a:picLocks noChangeAspect="1" noChangeArrowheads="1"/>
          </p:cNvPicPr>
          <p:nvPr/>
        </p:nvPicPr>
        <p:blipFill>
          <a:blip r:embed="rId14" cstate="print">
            <a:clrChange>
              <a:clrFrom>
                <a:srgbClr val="CDCDCD"/>
              </a:clrFrom>
              <a:clrTo>
                <a:srgbClr val="CDCDCD">
                  <a:alpha val="0"/>
                </a:srgbClr>
              </a:clrTo>
            </a:clrChange>
          </a:blip>
          <a:srcRect/>
          <a:stretch>
            <a:fillRect/>
          </a:stretch>
        </p:blipFill>
        <p:spPr bwMode="auto">
          <a:xfrm>
            <a:off x="7324518" y="4752786"/>
            <a:ext cx="739775" cy="628650"/>
          </a:xfrm>
          <a:prstGeom prst="rect">
            <a:avLst/>
          </a:prstGeom>
          <a:noFill/>
          <a:ln w="9525">
            <a:noFill/>
            <a:miter lim="800000"/>
            <a:headEnd/>
            <a:tailEnd/>
          </a:ln>
        </p:spPr>
      </p:pic>
      <p:sp>
        <p:nvSpPr>
          <p:cNvPr id="356" name="TextBox 129"/>
          <p:cNvSpPr txBox="1">
            <a:spLocks noChangeArrowheads="1"/>
          </p:cNvSpPr>
          <p:nvPr/>
        </p:nvSpPr>
        <p:spPr bwMode="auto">
          <a:xfrm>
            <a:off x="7167243" y="1484784"/>
            <a:ext cx="2157285" cy="707886"/>
          </a:xfrm>
          <a:prstGeom prst="rect">
            <a:avLst/>
          </a:prstGeom>
          <a:noFill/>
          <a:ln w="9525">
            <a:noFill/>
            <a:miter lim="800000"/>
            <a:headEnd/>
            <a:tailEnd/>
          </a:ln>
        </p:spPr>
        <p:txBody>
          <a:bodyPr wrap="square">
            <a:spAutoFit/>
          </a:bodyPr>
          <a:lstStyle/>
          <a:p>
            <a:r>
              <a:rPr lang="ru-RU" sz="2000" b="1" dirty="0" smtClean="0">
                <a:solidFill>
                  <a:srgbClr val="5F5F5F"/>
                </a:solidFill>
                <a:latin typeface="+mn-lt"/>
                <a:ea typeface="MS PGothic" pitchFamily="34" charset="-128"/>
              </a:rPr>
              <a:t>Резервная площадка</a:t>
            </a:r>
            <a:endParaRPr lang="en-US" sz="2000" b="1" dirty="0">
              <a:solidFill>
                <a:srgbClr val="5F5F5F"/>
              </a:solidFill>
              <a:latin typeface="+mn-lt"/>
              <a:ea typeface="MS PGothic" pitchFamily="34" charset="-128"/>
            </a:endParaRPr>
          </a:p>
        </p:txBody>
      </p:sp>
      <p:sp>
        <p:nvSpPr>
          <p:cNvPr id="370" name="Text Box 284"/>
          <p:cNvSpPr txBox="1">
            <a:spLocks noChangeArrowheads="1"/>
          </p:cNvSpPr>
          <p:nvPr/>
        </p:nvSpPr>
        <p:spPr bwMode="gray">
          <a:xfrm>
            <a:off x="5244263" y="3713812"/>
            <a:ext cx="1665919" cy="503215"/>
          </a:xfrm>
          <a:prstGeom prst="rect">
            <a:avLst/>
          </a:prstGeom>
          <a:noFill/>
          <a:ln w="9525" algn="ctr">
            <a:noFill/>
            <a:miter lim="800000"/>
            <a:headEnd/>
            <a:tailEnd/>
          </a:ln>
        </p:spPr>
        <p:txBody>
          <a:bodyPr wrap="square" lIns="0" tIns="0" rIns="0" bIns="0" anchor="ctr">
            <a:spAutoFit/>
          </a:bodyPr>
          <a:lstStyle/>
          <a:p>
            <a:pPr algn="ctr">
              <a:lnSpc>
                <a:spcPct val="90000"/>
              </a:lnSpc>
            </a:pPr>
            <a:r>
              <a:rPr lang="en-US" dirty="0">
                <a:solidFill>
                  <a:srgbClr val="5F5F5F"/>
                </a:solidFill>
                <a:latin typeface="+mn-lt"/>
                <a:ea typeface="MS PGothic" pitchFamily="34" charset="-128"/>
                <a:cs typeface="Arial" charset="0"/>
              </a:rPr>
              <a:t>EMC Replication</a:t>
            </a:r>
          </a:p>
        </p:txBody>
      </p:sp>
      <p:sp>
        <p:nvSpPr>
          <p:cNvPr id="372" name="Text Box 142"/>
          <p:cNvSpPr txBox="1">
            <a:spLocks noChangeArrowheads="1"/>
          </p:cNvSpPr>
          <p:nvPr/>
        </p:nvSpPr>
        <p:spPr bwMode="auto">
          <a:xfrm>
            <a:off x="3096344" y="1556792"/>
            <a:ext cx="1841847" cy="40011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eaLnBrk="0" hangingPunct="0">
              <a:spcBef>
                <a:spcPct val="50000"/>
              </a:spcBef>
              <a:defRPr/>
            </a:pPr>
            <a:r>
              <a:rPr lang="ru-RU" sz="2000" b="1" dirty="0" err="1" smtClean="0">
                <a:solidFill>
                  <a:srgbClr val="5F5F5F"/>
                </a:solidFill>
                <a:latin typeface="+mn-lt"/>
              </a:rPr>
              <a:t>Продуктив</a:t>
            </a:r>
            <a:endParaRPr lang="fr-FR" sz="2000" b="1" dirty="0">
              <a:solidFill>
                <a:srgbClr val="5F5F5F"/>
              </a:solidFill>
              <a:latin typeface="+mn-lt"/>
            </a:endParaRPr>
          </a:p>
        </p:txBody>
      </p:sp>
      <p:sp>
        <p:nvSpPr>
          <p:cNvPr id="374" name="AutoShape 44"/>
          <p:cNvSpPr>
            <a:spLocks noChangeArrowheads="1"/>
          </p:cNvSpPr>
          <p:nvPr/>
        </p:nvSpPr>
        <p:spPr bwMode="auto">
          <a:xfrm>
            <a:off x="4611834" y="4805888"/>
            <a:ext cx="2807694" cy="17815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cap="rnd">
            <a:solidFill>
              <a:schemeClr val="tx1"/>
            </a:solidFill>
            <a:miter lim="800000"/>
            <a:headEnd/>
            <a:tailEnd/>
          </a:ln>
        </p:spPr>
        <p:txBody>
          <a:bodyPr wrap="none" anchor="ctr"/>
          <a:lstStyle/>
          <a:p>
            <a:pPr>
              <a:lnSpc>
                <a:spcPct val="87000"/>
              </a:lnSpc>
              <a:buClr>
                <a:schemeClr val="tx2"/>
              </a:buClr>
              <a:buSzPct val="80000"/>
            </a:pPr>
            <a:endParaRPr lang="zh-CN" altLang="en-US" sz="5600" i="1">
              <a:solidFill>
                <a:schemeClr val="bg1"/>
              </a:solidFill>
              <a:ea typeface="SimSun" pitchFamily="2" charset="-122"/>
              <a:cs typeface="Arial" charset="0"/>
            </a:endParaRPr>
          </a:p>
        </p:txBody>
      </p:sp>
      <p:pic>
        <p:nvPicPr>
          <p:cNvPr id="376" name="Picture 162" descr="disc yellow 130"/>
          <p:cNvPicPr>
            <a:picLocks noChangeAspect="1" noChangeArrowheads="1"/>
          </p:cNvPicPr>
          <p:nvPr/>
        </p:nvPicPr>
        <p:blipFill>
          <a:blip r:embed="rId15" cstate="print">
            <a:duotone>
              <a:prstClr val="black"/>
              <a:schemeClr val="accent2">
                <a:tint val="45000"/>
                <a:satMod val="400000"/>
              </a:schemeClr>
            </a:duotone>
          </a:blip>
          <a:srcRect/>
          <a:stretch>
            <a:fillRect/>
          </a:stretch>
        </p:blipFill>
        <p:spPr bwMode="gray">
          <a:xfrm>
            <a:off x="7526131" y="4846448"/>
            <a:ext cx="407987" cy="442913"/>
          </a:xfrm>
          <a:prstGeom prst="rect">
            <a:avLst/>
          </a:prstGeom>
          <a:noFill/>
          <a:ln w="9525">
            <a:noFill/>
            <a:miter lim="800000"/>
            <a:headEnd/>
            <a:tailEnd/>
          </a:ln>
        </p:spPr>
      </p:pic>
      <p:sp>
        <p:nvSpPr>
          <p:cNvPr id="377" name="Text Box 163"/>
          <p:cNvSpPr txBox="1">
            <a:spLocks noChangeArrowheads="1"/>
          </p:cNvSpPr>
          <p:nvPr/>
        </p:nvSpPr>
        <p:spPr bwMode="auto">
          <a:xfrm>
            <a:off x="7979646" y="2718598"/>
            <a:ext cx="971550" cy="307975"/>
          </a:xfrm>
          <a:prstGeom prst="rect">
            <a:avLst/>
          </a:prstGeom>
          <a:noFill/>
          <a:ln w="9525">
            <a:noFill/>
            <a:miter lim="800000"/>
            <a:headEnd/>
            <a:tailEnd/>
          </a:ln>
        </p:spPr>
        <p:txBody>
          <a:bodyPr>
            <a:spAutoFit/>
          </a:bodyPr>
          <a:lstStyle/>
          <a:p>
            <a:pPr>
              <a:spcBef>
                <a:spcPct val="50000"/>
              </a:spcBef>
            </a:pPr>
            <a:r>
              <a:rPr lang="fr-FR" sz="1400" b="1" dirty="0">
                <a:solidFill>
                  <a:schemeClr val="accent2"/>
                </a:solidFill>
                <a:cs typeface="Arial" charset="0"/>
              </a:rPr>
              <a:t>DR Test</a:t>
            </a:r>
          </a:p>
        </p:txBody>
      </p:sp>
      <p:pic>
        <p:nvPicPr>
          <p:cNvPr id="378" name="Picture 16" descr="spreadsheet"/>
          <p:cNvPicPr>
            <a:picLocks noChangeAspect="1" noChangeArrowheads="1"/>
          </p:cNvPicPr>
          <p:nvPr/>
        </p:nvPicPr>
        <p:blipFill>
          <a:blip r:embed="rId16" cstate="print"/>
          <a:srcRect/>
          <a:stretch>
            <a:fillRect/>
          </a:stretch>
        </p:blipFill>
        <p:spPr bwMode="gray">
          <a:xfrm>
            <a:off x="4530870" y="4857207"/>
            <a:ext cx="340959" cy="443981"/>
          </a:xfrm>
          <a:prstGeom prst="rect">
            <a:avLst/>
          </a:prstGeom>
          <a:noFill/>
          <a:ln w="9525">
            <a:noFill/>
            <a:miter lim="800000"/>
            <a:headEnd/>
            <a:tailEnd/>
          </a:ln>
        </p:spPr>
      </p:pic>
      <p:grpSp>
        <p:nvGrpSpPr>
          <p:cNvPr id="10" name="Group 116"/>
          <p:cNvGrpSpPr>
            <a:grpSpLocks/>
          </p:cNvGrpSpPr>
          <p:nvPr/>
        </p:nvGrpSpPr>
        <p:grpSpPr bwMode="auto">
          <a:xfrm>
            <a:off x="5719315" y="4215338"/>
            <a:ext cx="862013" cy="592138"/>
            <a:chOff x="2662" y="1906"/>
            <a:chExt cx="436" cy="358"/>
          </a:xfrm>
        </p:grpSpPr>
        <p:pic>
          <p:nvPicPr>
            <p:cNvPr id="381" name="Picture 117" descr="clouds_8-88-175"/>
            <p:cNvPicPr>
              <a:picLocks noChangeAspect="1" noChangeArrowheads="1"/>
            </p:cNvPicPr>
            <p:nvPr/>
          </p:nvPicPr>
          <p:blipFill>
            <a:blip r:embed="rId17" cstate="print"/>
            <a:srcRect/>
            <a:stretch>
              <a:fillRect/>
            </a:stretch>
          </p:blipFill>
          <p:spPr bwMode="gray">
            <a:xfrm>
              <a:off x="2662" y="1906"/>
              <a:ext cx="436" cy="358"/>
            </a:xfrm>
            <a:prstGeom prst="rect">
              <a:avLst/>
            </a:prstGeom>
            <a:noFill/>
            <a:ln w="9525">
              <a:noFill/>
              <a:miter lim="800000"/>
              <a:headEnd/>
              <a:tailEnd/>
            </a:ln>
          </p:spPr>
        </p:pic>
        <p:sp>
          <p:nvSpPr>
            <p:cNvPr id="382" name="Text Box 118"/>
            <p:cNvSpPr txBox="1">
              <a:spLocks noChangeArrowheads="1"/>
            </p:cNvSpPr>
            <p:nvPr/>
          </p:nvSpPr>
          <p:spPr bwMode="gray">
            <a:xfrm>
              <a:off x="2765" y="2012"/>
              <a:ext cx="242" cy="149"/>
            </a:xfrm>
            <a:prstGeom prst="rect">
              <a:avLst/>
            </a:prstGeom>
            <a:noFill/>
            <a:ln w="9525" algn="ctr">
              <a:noFill/>
              <a:miter lim="800000"/>
              <a:headEnd/>
              <a:tailEnd/>
            </a:ln>
          </p:spPr>
          <p:txBody>
            <a:bodyPr wrap="none" lIns="0" tIns="0" rIns="0" bIns="0" anchor="ctr">
              <a:spAutoFit/>
            </a:bodyPr>
            <a:lstStyle/>
            <a:p>
              <a:r>
                <a:rPr lang="en-US" sz="1600" b="1" dirty="0">
                  <a:solidFill>
                    <a:srgbClr val="5F5F5F"/>
                  </a:solidFill>
                  <a:latin typeface="+mn-lt"/>
                  <a:ea typeface="MS PGothic" pitchFamily="34" charset="-128"/>
                  <a:cs typeface="Arial" charset="0"/>
                </a:rPr>
                <a:t>WAN</a:t>
              </a:r>
            </a:p>
          </p:txBody>
        </p:sp>
      </p:grpSp>
      <p:pic>
        <p:nvPicPr>
          <p:cNvPr id="208" name="Rectangle 286740"/>
          <p:cNvPicPr>
            <a:picLocks noChangeAspect="1" noChangeArrowheads="1"/>
          </p:cNvPicPr>
          <p:nvPr/>
        </p:nvPicPr>
        <p:blipFill>
          <a:blip r:embed="rId14" cstate="print">
            <a:clrChange>
              <a:clrFrom>
                <a:srgbClr val="CDCDCD"/>
              </a:clrFrom>
              <a:clrTo>
                <a:srgbClr val="CDCDCD">
                  <a:alpha val="0"/>
                </a:srgbClr>
              </a:clrTo>
            </a:clrChange>
          </a:blip>
          <a:srcRect/>
          <a:stretch>
            <a:fillRect/>
          </a:stretch>
        </p:blipFill>
        <p:spPr bwMode="auto">
          <a:xfrm>
            <a:off x="3961633" y="4745468"/>
            <a:ext cx="739775" cy="628650"/>
          </a:xfrm>
          <a:prstGeom prst="rect">
            <a:avLst/>
          </a:prstGeom>
          <a:noFill/>
          <a:ln w="9525">
            <a:noFill/>
            <a:miter lim="800000"/>
            <a:headEnd/>
            <a:tailEnd/>
          </a:ln>
        </p:spPr>
      </p:pic>
      <p:pic>
        <p:nvPicPr>
          <p:cNvPr id="393" name="Picture 39" descr="smallvm"/>
          <p:cNvPicPr>
            <a:picLocks noChangeAspect="1" noChangeArrowheads="1"/>
          </p:cNvPicPr>
          <p:nvPr/>
        </p:nvPicPr>
        <p:blipFill>
          <a:blip r:embed="rId8" cstate="print"/>
          <a:srcRect/>
          <a:stretch>
            <a:fillRect/>
          </a:stretch>
        </p:blipFill>
        <p:spPr bwMode="auto">
          <a:xfrm>
            <a:off x="7353030" y="2221040"/>
            <a:ext cx="133764" cy="179364"/>
          </a:xfrm>
          <a:prstGeom prst="rect">
            <a:avLst/>
          </a:prstGeom>
          <a:noFill/>
          <a:ln w="9525">
            <a:noFill/>
            <a:miter lim="800000"/>
            <a:headEnd/>
            <a:tailEnd/>
          </a:ln>
        </p:spPr>
      </p:pic>
      <p:pic>
        <p:nvPicPr>
          <p:cNvPr id="394" name="Picture 39" descr="smallvm"/>
          <p:cNvPicPr>
            <a:picLocks noChangeAspect="1" noChangeArrowheads="1"/>
          </p:cNvPicPr>
          <p:nvPr/>
        </p:nvPicPr>
        <p:blipFill>
          <a:blip r:embed="rId8" cstate="print"/>
          <a:srcRect/>
          <a:stretch>
            <a:fillRect/>
          </a:stretch>
        </p:blipFill>
        <p:spPr bwMode="auto">
          <a:xfrm>
            <a:off x="7486793" y="2221040"/>
            <a:ext cx="133764" cy="179364"/>
          </a:xfrm>
          <a:prstGeom prst="rect">
            <a:avLst/>
          </a:prstGeom>
          <a:noFill/>
          <a:ln w="9525">
            <a:noFill/>
            <a:miter lim="800000"/>
            <a:headEnd/>
            <a:tailEnd/>
          </a:ln>
        </p:spPr>
      </p:pic>
      <p:pic>
        <p:nvPicPr>
          <p:cNvPr id="395" name="Picture 39" descr="smallvm"/>
          <p:cNvPicPr>
            <a:picLocks noChangeAspect="1" noChangeArrowheads="1"/>
          </p:cNvPicPr>
          <p:nvPr/>
        </p:nvPicPr>
        <p:blipFill>
          <a:blip r:embed="rId8" cstate="print"/>
          <a:srcRect/>
          <a:stretch>
            <a:fillRect/>
          </a:stretch>
        </p:blipFill>
        <p:spPr bwMode="auto">
          <a:xfrm>
            <a:off x="7602317" y="2221040"/>
            <a:ext cx="133764" cy="179364"/>
          </a:xfrm>
          <a:prstGeom prst="rect">
            <a:avLst/>
          </a:prstGeom>
          <a:noFill/>
          <a:ln w="9525">
            <a:noFill/>
            <a:miter lim="800000"/>
            <a:headEnd/>
            <a:tailEnd/>
          </a:ln>
        </p:spPr>
      </p:pic>
      <p:pic>
        <p:nvPicPr>
          <p:cNvPr id="396" name="Picture 39" descr="smallvm"/>
          <p:cNvPicPr>
            <a:picLocks noChangeAspect="1" noChangeArrowheads="1"/>
          </p:cNvPicPr>
          <p:nvPr/>
        </p:nvPicPr>
        <p:blipFill>
          <a:blip r:embed="rId8" cstate="print"/>
          <a:srcRect/>
          <a:stretch>
            <a:fillRect/>
          </a:stretch>
        </p:blipFill>
        <p:spPr bwMode="auto">
          <a:xfrm>
            <a:off x="7736081" y="2221040"/>
            <a:ext cx="133764" cy="179364"/>
          </a:xfrm>
          <a:prstGeom prst="rect">
            <a:avLst/>
          </a:prstGeom>
          <a:noFill/>
          <a:ln w="9525">
            <a:noFill/>
            <a:miter lim="800000"/>
            <a:headEnd/>
            <a:tailEnd/>
          </a:ln>
        </p:spPr>
      </p:pic>
      <p:pic>
        <p:nvPicPr>
          <p:cNvPr id="397" name="Picture 39" descr="smallvm"/>
          <p:cNvPicPr>
            <a:picLocks noChangeAspect="1" noChangeArrowheads="1"/>
          </p:cNvPicPr>
          <p:nvPr/>
        </p:nvPicPr>
        <p:blipFill>
          <a:blip r:embed="rId8" cstate="print"/>
          <a:srcRect/>
          <a:stretch>
            <a:fillRect/>
          </a:stretch>
        </p:blipFill>
        <p:spPr bwMode="auto">
          <a:xfrm>
            <a:off x="7869845" y="2221040"/>
            <a:ext cx="133764" cy="179364"/>
          </a:xfrm>
          <a:prstGeom prst="rect">
            <a:avLst/>
          </a:prstGeom>
          <a:noFill/>
          <a:ln w="9525">
            <a:noFill/>
            <a:miter lim="800000"/>
            <a:headEnd/>
            <a:tailEnd/>
          </a:ln>
        </p:spPr>
      </p:pic>
      <p:pic>
        <p:nvPicPr>
          <p:cNvPr id="398" name="Picture 39" descr="smallvm"/>
          <p:cNvPicPr>
            <a:picLocks noChangeAspect="1" noChangeArrowheads="1"/>
          </p:cNvPicPr>
          <p:nvPr/>
        </p:nvPicPr>
        <p:blipFill>
          <a:blip r:embed="rId8" cstate="print"/>
          <a:srcRect/>
          <a:stretch>
            <a:fillRect/>
          </a:stretch>
        </p:blipFill>
        <p:spPr bwMode="auto">
          <a:xfrm>
            <a:off x="8003609" y="2221040"/>
            <a:ext cx="133764" cy="179364"/>
          </a:xfrm>
          <a:prstGeom prst="rect">
            <a:avLst/>
          </a:prstGeom>
          <a:noFill/>
          <a:ln w="9525">
            <a:noFill/>
            <a:miter lim="800000"/>
            <a:headEnd/>
            <a:tailEnd/>
          </a:ln>
        </p:spPr>
      </p:pic>
      <p:pic>
        <p:nvPicPr>
          <p:cNvPr id="399" name="Picture 39" descr="smallvm"/>
          <p:cNvPicPr>
            <a:picLocks noChangeAspect="1" noChangeArrowheads="1"/>
          </p:cNvPicPr>
          <p:nvPr/>
        </p:nvPicPr>
        <p:blipFill>
          <a:blip r:embed="rId8" cstate="print"/>
          <a:srcRect/>
          <a:stretch>
            <a:fillRect/>
          </a:stretch>
        </p:blipFill>
        <p:spPr bwMode="auto">
          <a:xfrm>
            <a:off x="8137374" y="2221040"/>
            <a:ext cx="133764" cy="179364"/>
          </a:xfrm>
          <a:prstGeom prst="rect">
            <a:avLst/>
          </a:prstGeom>
          <a:noFill/>
          <a:ln w="9525">
            <a:noFill/>
            <a:miter lim="800000"/>
            <a:headEnd/>
            <a:tailEnd/>
          </a:ln>
        </p:spPr>
      </p:pic>
      <p:pic>
        <p:nvPicPr>
          <p:cNvPr id="400" name="Picture 39" descr="smallvm"/>
          <p:cNvPicPr>
            <a:picLocks noChangeAspect="1" noChangeArrowheads="1"/>
          </p:cNvPicPr>
          <p:nvPr/>
        </p:nvPicPr>
        <p:blipFill>
          <a:blip r:embed="rId8" cstate="print"/>
          <a:srcRect/>
          <a:stretch>
            <a:fillRect/>
          </a:stretch>
        </p:blipFill>
        <p:spPr bwMode="auto">
          <a:xfrm>
            <a:off x="8271137" y="2221040"/>
            <a:ext cx="133764" cy="179364"/>
          </a:xfrm>
          <a:prstGeom prst="rect">
            <a:avLst/>
          </a:prstGeom>
          <a:noFill/>
          <a:ln w="9525">
            <a:noFill/>
            <a:miter lim="800000"/>
            <a:headEnd/>
            <a:tailEnd/>
          </a:ln>
        </p:spPr>
      </p:pic>
      <p:pic>
        <p:nvPicPr>
          <p:cNvPr id="401" name="Picture 39" descr="smallvm"/>
          <p:cNvPicPr>
            <a:picLocks noChangeAspect="1" noChangeArrowheads="1"/>
          </p:cNvPicPr>
          <p:nvPr/>
        </p:nvPicPr>
        <p:blipFill>
          <a:blip r:embed="rId8" cstate="print"/>
          <a:srcRect/>
          <a:stretch>
            <a:fillRect/>
          </a:stretch>
        </p:blipFill>
        <p:spPr bwMode="auto">
          <a:xfrm>
            <a:off x="8404902" y="2221040"/>
            <a:ext cx="133764" cy="179364"/>
          </a:xfrm>
          <a:prstGeom prst="rect">
            <a:avLst/>
          </a:prstGeom>
          <a:noFill/>
          <a:ln w="9525">
            <a:noFill/>
            <a:miter lim="800000"/>
            <a:headEnd/>
            <a:tailEnd/>
          </a:ln>
        </p:spPr>
      </p:pic>
      <p:pic>
        <p:nvPicPr>
          <p:cNvPr id="402" name="Picture 39" descr="smallvm"/>
          <p:cNvPicPr>
            <a:picLocks noChangeAspect="1" noChangeArrowheads="1"/>
          </p:cNvPicPr>
          <p:nvPr/>
        </p:nvPicPr>
        <p:blipFill>
          <a:blip r:embed="rId8" cstate="print"/>
          <a:srcRect/>
          <a:stretch>
            <a:fillRect/>
          </a:stretch>
        </p:blipFill>
        <p:spPr bwMode="auto">
          <a:xfrm>
            <a:off x="8538666" y="2221040"/>
            <a:ext cx="133764" cy="179364"/>
          </a:xfrm>
          <a:prstGeom prst="rect">
            <a:avLst/>
          </a:prstGeom>
          <a:noFill/>
          <a:ln w="9525">
            <a:noFill/>
            <a:miter lim="800000"/>
            <a:headEnd/>
            <a:tailEnd/>
          </a:ln>
        </p:spPr>
      </p:pic>
      <p:pic>
        <p:nvPicPr>
          <p:cNvPr id="403" name="Picture 39" descr="smallvm"/>
          <p:cNvPicPr>
            <a:picLocks noChangeAspect="1" noChangeArrowheads="1"/>
          </p:cNvPicPr>
          <p:nvPr/>
        </p:nvPicPr>
        <p:blipFill>
          <a:blip r:embed="rId8" cstate="print"/>
          <a:srcRect/>
          <a:stretch>
            <a:fillRect/>
          </a:stretch>
        </p:blipFill>
        <p:spPr bwMode="auto">
          <a:xfrm>
            <a:off x="7353030" y="2421859"/>
            <a:ext cx="133764" cy="179364"/>
          </a:xfrm>
          <a:prstGeom prst="rect">
            <a:avLst/>
          </a:prstGeom>
          <a:noFill/>
          <a:ln w="9525">
            <a:noFill/>
            <a:miter lim="800000"/>
            <a:headEnd/>
            <a:tailEnd/>
          </a:ln>
        </p:spPr>
      </p:pic>
      <p:pic>
        <p:nvPicPr>
          <p:cNvPr id="404" name="Picture 39" descr="smallvm"/>
          <p:cNvPicPr>
            <a:picLocks noChangeAspect="1" noChangeArrowheads="1"/>
          </p:cNvPicPr>
          <p:nvPr/>
        </p:nvPicPr>
        <p:blipFill>
          <a:blip r:embed="rId8" cstate="print"/>
          <a:srcRect/>
          <a:stretch>
            <a:fillRect/>
          </a:stretch>
        </p:blipFill>
        <p:spPr bwMode="auto">
          <a:xfrm>
            <a:off x="7486793" y="2421859"/>
            <a:ext cx="133764" cy="179364"/>
          </a:xfrm>
          <a:prstGeom prst="rect">
            <a:avLst/>
          </a:prstGeom>
          <a:noFill/>
          <a:ln w="9525">
            <a:noFill/>
            <a:miter lim="800000"/>
            <a:headEnd/>
            <a:tailEnd/>
          </a:ln>
        </p:spPr>
      </p:pic>
      <p:pic>
        <p:nvPicPr>
          <p:cNvPr id="405" name="Picture 39" descr="smallvm"/>
          <p:cNvPicPr>
            <a:picLocks noChangeAspect="1" noChangeArrowheads="1"/>
          </p:cNvPicPr>
          <p:nvPr/>
        </p:nvPicPr>
        <p:blipFill>
          <a:blip r:embed="rId8" cstate="print"/>
          <a:srcRect/>
          <a:stretch>
            <a:fillRect/>
          </a:stretch>
        </p:blipFill>
        <p:spPr bwMode="auto">
          <a:xfrm>
            <a:off x="7602317" y="2421859"/>
            <a:ext cx="133764" cy="179364"/>
          </a:xfrm>
          <a:prstGeom prst="rect">
            <a:avLst/>
          </a:prstGeom>
          <a:noFill/>
          <a:ln w="9525">
            <a:noFill/>
            <a:miter lim="800000"/>
            <a:headEnd/>
            <a:tailEnd/>
          </a:ln>
        </p:spPr>
      </p:pic>
      <p:pic>
        <p:nvPicPr>
          <p:cNvPr id="406" name="Picture 39" descr="smallvm"/>
          <p:cNvPicPr>
            <a:picLocks noChangeAspect="1" noChangeArrowheads="1"/>
          </p:cNvPicPr>
          <p:nvPr/>
        </p:nvPicPr>
        <p:blipFill>
          <a:blip r:embed="rId8" cstate="print"/>
          <a:srcRect/>
          <a:stretch>
            <a:fillRect/>
          </a:stretch>
        </p:blipFill>
        <p:spPr bwMode="auto">
          <a:xfrm>
            <a:off x="7736081" y="2421859"/>
            <a:ext cx="133764" cy="179364"/>
          </a:xfrm>
          <a:prstGeom prst="rect">
            <a:avLst/>
          </a:prstGeom>
          <a:noFill/>
          <a:ln w="9525">
            <a:noFill/>
            <a:miter lim="800000"/>
            <a:headEnd/>
            <a:tailEnd/>
          </a:ln>
        </p:spPr>
      </p:pic>
      <p:pic>
        <p:nvPicPr>
          <p:cNvPr id="407" name="Picture 39" descr="smallvm"/>
          <p:cNvPicPr>
            <a:picLocks noChangeAspect="1" noChangeArrowheads="1"/>
          </p:cNvPicPr>
          <p:nvPr/>
        </p:nvPicPr>
        <p:blipFill>
          <a:blip r:embed="rId8" cstate="print"/>
          <a:srcRect/>
          <a:stretch>
            <a:fillRect/>
          </a:stretch>
        </p:blipFill>
        <p:spPr bwMode="auto">
          <a:xfrm>
            <a:off x="7869845" y="2421859"/>
            <a:ext cx="133764" cy="179364"/>
          </a:xfrm>
          <a:prstGeom prst="rect">
            <a:avLst/>
          </a:prstGeom>
          <a:noFill/>
          <a:ln w="9525">
            <a:noFill/>
            <a:miter lim="800000"/>
            <a:headEnd/>
            <a:tailEnd/>
          </a:ln>
        </p:spPr>
      </p:pic>
      <p:pic>
        <p:nvPicPr>
          <p:cNvPr id="408" name="Picture 39" descr="smallvm"/>
          <p:cNvPicPr>
            <a:picLocks noChangeAspect="1" noChangeArrowheads="1"/>
          </p:cNvPicPr>
          <p:nvPr/>
        </p:nvPicPr>
        <p:blipFill>
          <a:blip r:embed="rId8" cstate="print"/>
          <a:srcRect/>
          <a:stretch>
            <a:fillRect/>
          </a:stretch>
        </p:blipFill>
        <p:spPr bwMode="auto">
          <a:xfrm>
            <a:off x="8003609" y="2421859"/>
            <a:ext cx="133764" cy="179364"/>
          </a:xfrm>
          <a:prstGeom prst="rect">
            <a:avLst/>
          </a:prstGeom>
          <a:noFill/>
          <a:ln w="9525">
            <a:noFill/>
            <a:miter lim="800000"/>
            <a:headEnd/>
            <a:tailEnd/>
          </a:ln>
        </p:spPr>
      </p:pic>
      <p:pic>
        <p:nvPicPr>
          <p:cNvPr id="409" name="Picture 39" descr="smallvm"/>
          <p:cNvPicPr>
            <a:picLocks noChangeAspect="1" noChangeArrowheads="1"/>
          </p:cNvPicPr>
          <p:nvPr/>
        </p:nvPicPr>
        <p:blipFill>
          <a:blip r:embed="rId8" cstate="print"/>
          <a:srcRect/>
          <a:stretch>
            <a:fillRect/>
          </a:stretch>
        </p:blipFill>
        <p:spPr bwMode="auto">
          <a:xfrm>
            <a:off x="8137374" y="2421859"/>
            <a:ext cx="133764" cy="179364"/>
          </a:xfrm>
          <a:prstGeom prst="rect">
            <a:avLst/>
          </a:prstGeom>
          <a:noFill/>
          <a:ln w="9525">
            <a:noFill/>
            <a:miter lim="800000"/>
            <a:headEnd/>
            <a:tailEnd/>
          </a:ln>
        </p:spPr>
      </p:pic>
      <p:pic>
        <p:nvPicPr>
          <p:cNvPr id="410" name="Picture 39" descr="smallvm"/>
          <p:cNvPicPr>
            <a:picLocks noChangeAspect="1" noChangeArrowheads="1"/>
          </p:cNvPicPr>
          <p:nvPr/>
        </p:nvPicPr>
        <p:blipFill>
          <a:blip r:embed="rId8" cstate="print"/>
          <a:srcRect/>
          <a:stretch>
            <a:fillRect/>
          </a:stretch>
        </p:blipFill>
        <p:spPr bwMode="auto">
          <a:xfrm>
            <a:off x="8271137" y="2421859"/>
            <a:ext cx="133764" cy="179364"/>
          </a:xfrm>
          <a:prstGeom prst="rect">
            <a:avLst/>
          </a:prstGeom>
          <a:noFill/>
          <a:ln w="9525">
            <a:noFill/>
            <a:miter lim="800000"/>
            <a:headEnd/>
            <a:tailEnd/>
          </a:ln>
        </p:spPr>
      </p:pic>
      <p:pic>
        <p:nvPicPr>
          <p:cNvPr id="411" name="Picture 39" descr="smallvm"/>
          <p:cNvPicPr>
            <a:picLocks noChangeAspect="1" noChangeArrowheads="1"/>
          </p:cNvPicPr>
          <p:nvPr/>
        </p:nvPicPr>
        <p:blipFill>
          <a:blip r:embed="rId8" cstate="print"/>
          <a:srcRect/>
          <a:stretch>
            <a:fillRect/>
          </a:stretch>
        </p:blipFill>
        <p:spPr bwMode="auto">
          <a:xfrm>
            <a:off x="8404902" y="2421859"/>
            <a:ext cx="133764" cy="179364"/>
          </a:xfrm>
          <a:prstGeom prst="rect">
            <a:avLst/>
          </a:prstGeom>
          <a:noFill/>
          <a:ln w="9525">
            <a:noFill/>
            <a:miter lim="800000"/>
            <a:headEnd/>
            <a:tailEnd/>
          </a:ln>
        </p:spPr>
      </p:pic>
      <p:pic>
        <p:nvPicPr>
          <p:cNvPr id="412" name="Picture 39" descr="smallvm"/>
          <p:cNvPicPr>
            <a:picLocks noChangeAspect="1" noChangeArrowheads="1"/>
          </p:cNvPicPr>
          <p:nvPr/>
        </p:nvPicPr>
        <p:blipFill>
          <a:blip r:embed="rId8" cstate="print"/>
          <a:srcRect/>
          <a:stretch>
            <a:fillRect/>
          </a:stretch>
        </p:blipFill>
        <p:spPr bwMode="auto">
          <a:xfrm>
            <a:off x="8538666" y="2421859"/>
            <a:ext cx="133764" cy="179364"/>
          </a:xfrm>
          <a:prstGeom prst="rect">
            <a:avLst/>
          </a:prstGeom>
          <a:noFill/>
          <a:ln w="9525">
            <a:noFill/>
            <a:miter lim="800000"/>
            <a:headEnd/>
            <a:tailEnd/>
          </a:ln>
        </p:spPr>
      </p:pic>
      <p:pic>
        <p:nvPicPr>
          <p:cNvPr id="413" name="Picture 39" descr="smallvm"/>
          <p:cNvPicPr>
            <a:picLocks noChangeAspect="1" noChangeArrowheads="1"/>
          </p:cNvPicPr>
          <p:nvPr/>
        </p:nvPicPr>
        <p:blipFill>
          <a:blip r:embed="rId8" cstate="print"/>
          <a:srcRect/>
          <a:stretch>
            <a:fillRect/>
          </a:stretch>
        </p:blipFill>
        <p:spPr bwMode="auto">
          <a:xfrm>
            <a:off x="7353030" y="2622677"/>
            <a:ext cx="133764" cy="179364"/>
          </a:xfrm>
          <a:prstGeom prst="rect">
            <a:avLst/>
          </a:prstGeom>
          <a:noFill/>
          <a:ln w="9525">
            <a:noFill/>
            <a:miter lim="800000"/>
            <a:headEnd/>
            <a:tailEnd/>
          </a:ln>
        </p:spPr>
      </p:pic>
      <p:pic>
        <p:nvPicPr>
          <p:cNvPr id="414" name="Picture 39" descr="smallvm"/>
          <p:cNvPicPr>
            <a:picLocks noChangeAspect="1" noChangeArrowheads="1"/>
          </p:cNvPicPr>
          <p:nvPr/>
        </p:nvPicPr>
        <p:blipFill>
          <a:blip r:embed="rId8" cstate="print"/>
          <a:srcRect/>
          <a:stretch>
            <a:fillRect/>
          </a:stretch>
        </p:blipFill>
        <p:spPr bwMode="auto">
          <a:xfrm>
            <a:off x="7486793" y="2622677"/>
            <a:ext cx="133764" cy="179364"/>
          </a:xfrm>
          <a:prstGeom prst="rect">
            <a:avLst/>
          </a:prstGeom>
          <a:noFill/>
          <a:ln w="9525">
            <a:noFill/>
            <a:miter lim="800000"/>
            <a:headEnd/>
            <a:tailEnd/>
          </a:ln>
        </p:spPr>
      </p:pic>
      <p:pic>
        <p:nvPicPr>
          <p:cNvPr id="415" name="Picture 39" descr="smallvm"/>
          <p:cNvPicPr>
            <a:picLocks noChangeAspect="1" noChangeArrowheads="1"/>
          </p:cNvPicPr>
          <p:nvPr/>
        </p:nvPicPr>
        <p:blipFill>
          <a:blip r:embed="rId8" cstate="print"/>
          <a:srcRect/>
          <a:stretch>
            <a:fillRect/>
          </a:stretch>
        </p:blipFill>
        <p:spPr bwMode="auto">
          <a:xfrm>
            <a:off x="7602317" y="2622677"/>
            <a:ext cx="133764" cy="179364"/>
          </a:xfrm>
          <a:prstGeom prst="rect">
            <a:avLst/>
          </a:prstGeom>
          <a:noFill/>
          <a:ln w="9525">
            <a:noFill/>
            <a:miter lim="800000"/>
            <a:headEnd/>
            <a:tailEnd/>
          </a:ln>
        </p:spPr>
      </p:pic>
      <p:pic>
        <p:nvPicPr>
          <p:cNvPr id="416" name="Picture 39" descr="smallvm"/>
          <p:cNvPicPr>
            <a:picLocks noChangeAspect="1" noChangeArrowheads="1"/>
          </p:cNvPicPr>
          <p:nvPr/>
        </p:nvPicPr>
        <p:blipFill>
          <a:blip r:embed="rId8" cstate="print"/>
          <a:srcRect/>
          <a:stretch>
            <a:fillRect/>
          </a:stretch>
        </p:blipFill>
        <p:spPr bwMode="auto">
          <a:xfrm>
            <a:off x="7736081" y="2622677"/>
            <a:ext cx="133764" cy="179364"/>
          </a:xfrm>
          <a:prstGeom prst="rect">
            <a:avLst/>
          </a:prstGeom>
          <a:noFill/>
          <a:ln w="9525">
            <a:noFill/>
            <a:miter lim="800000"/>
            <a:headEnd/>
            <a:tailEnd/>
          </a:ln>
        </p:spPr>
      </p:pic>
      <p:pic>
        <p:nvPicPr>
          <p:cNvPr id="417" name="Picture 39" descr="smallvm"/>
          <p:cNvPicPr>
            <a:picLocks noChangeAspect="1" noChangeArrowheads="1"/>
          </p:cNvPicPr>
          <p:nvPr/>
        </p:nvPicPr>
        <p:blipFill>
          <a:blip r:embed="rId8" cstate="print"/>
          <a:srcRect/>
          <a:stretch>
            <a:fillRect/>
          </a:stretch>
        </p:blipFill>
        <p:spPr bwMode="auto">
          <a:xfrm>
            <a:off x="7869845" y="2622677"/>
            <a:ext cx="133764" cy="179364"/>
          </a:xfrm>
          <a:prstGeom prst="rect">
            <a:avLst/>
          </a:prstGeom>
          <a:noFill/>
          <a:ln w="9525">
            <a:noFill/>
            <a:miter lim="800000"/>
            <a:headEnd/>
            <a:tailEnd/>
          </a:ln>
        </p:spPr>
      </p:pic>
      <p:pic>
        <p:nvPicPr>
          <p:cNvPr id="418" name="Picture 39" descr="smallvm"/>
          <p:cNvPicPr>
            <a:picLocks noChangeAspect="1" noChangeArrowheads="1"/>
          </p:cNvPicPr>
          <p:nvPr/>
        </p:nvPicPr>
        <p:blipFill>
          <a:blip r:embed="rId8" cstate="print"/>
          <a:srcRect/>
          <a:stretch>
            <a:fillRect/>
          </a:stretch>
        </p:blipFill>
        <p:spPr bwMode="auto">
          <a:xfrm>
            <a:off x="8003609" y="2622677"/>
            <a:ext cx="133764" cy="179364"/>
          </a:xfrm>
          <a:prstGeom prst="rect">
            <a:avLst/>
          </a:prstGeom>
          <a:noFill/>
          <a:ln w="9525">
            <a:noFill/>
            <a:miter lim="800000"/>
            <a:headEnd/>
            <a:tailEnd/>
          </a:ln>
        </p:spPr>
      </p:pic>
      <p:pic>
        <p:nvPicPr>
          <p:cNvPr id="419" name="Picture 39" descr="smallvm"/>
          <p:cNvPicPr>
            <a:picLocks noChangeAspect="1" noChangeArrowheads="1"/>
          </p:cNvPicPr>
          <p:nvPr/>
        </p:nvPicPr>
        <p:blipFill>
          <a:blip r:embed="rId8" cstate="print"/>
          <a:srcRect/>
          <a:stretch>
            <a:fillRect/>
          </a:stretch>
        </p:blipFill>
        <p:spPr bwMode="auto">
          <a:xfrm>
            <a:off x="8137374" y="2622677"/>
            <a:ext cx="133764" cy="179364"/>
          </a:xfrm>
          <a:prstGeom prst="rect">
            <a:avLst/>
          </a:prstGeom>
          <a:noFill/>
          <a:ln w="9525">
            <a:noFill/>
            <a:miter lim="800000"/>
            <a:headEnd/>
            <a:tailEnd/>
          </a:ln>
        </p:spPr>
      </p:pic>
      <p:pic>
        <p:nvPicPr>
          <p:cNvPr id="420" name="Picture 39" descr="smallvm"/>
          <p:cNvPicPr>
            <a:picLocks noChangeAspect="1" noChangeArrowheads="1"/>
          </p:cNvPicPr>
          <p:nvPr/>
        </p:nvPicPr>
        <p:blipFill>
          <a:blip r:embed="rId8" cstate="print"/>
          <a:srcRect/>
          <a:stretch>
            <a:fillRect/>
          </a:stretch>
        </p:blipFill>
        <p:spPr bwMode="auto">
          <a:xfrm>
            <a:off x="8271137" y="2622677"/>
            <a:ext cx="133764" cy="179364"/>
          </a:xfrm>
          <a:prstGeom prst="rect">
            <a:avLst/>
          </a:prstGeom>
          <a:noFill/>
          <a:ln w="9525">
            <a:noFill/>
            <a:miter lim="800000"/>
            <a:headEnd/>
            <a:tailEnd/>
          </a:ln>
        </p:spPr>
      </p:pic>
      <p:sp>
        <p:nvSpPr>
          <p:cNvPr id="421" name="Rounded Rectangle 420"/>
          <p:cNvSpPr>
            <a:spLocks noChangeArrowheads="1"/>
          </p:cNvSpPr>
          <p:nvPr/>
        </p:nvSpPr>
        <p:spPr bwMode="auto">
          <a:xfrm>
            <a:off x="7362378" y="2870726"/>
            <a:ext cx="504825" cy="508000"/>
          </a:xfrm>
          <a:prstGeom prst="roundRect">
            <a:avLst>
              <a:gd name="adj" fmla="val 16667"/>
            </a:avLst>
          </a:prstGeom>
          <a:gradFill rotWithShape="1">
            <a:gsLst>
              <a:gs pos="0">
                <a:schemeClr val="bg1"/>
              </a:gs>
              <a:gs pos="100000">
                <a:schemeClr val="bg1">
                  <a:gamma/>
                  <a:shade val="86275"/>
                  <a:invGamma/>
                </a:schemeClr>
              </a:gs>
            </a:gsLst>
            <a:lin ang="5400000" scaled="1"/>
          </a:gradFill>
          <a:ln w="57150" cap="flat" cmpd="sng" algn="ctr">
            <a:solidFill>
              <a:srgbClr val="AAAA8C"/>
            </a:solidFill>
            <a:prstDash val="solid"/>
            <a:round/>
            <a:headEnd type="none" w="med" len="med"/>
            <a:tailEnd type="none" w="med" len="med"/>
          </a:ln>
          <a:effectLst/>
        </p:spPr>
        <p:txBody>
          <a:bodyPr wrap="none" lIns="45720" rIns="45720" anchor="ctr"/>
          <a:lstStyle/>
          <a:p>
            <a:pPr>
              <a:defRPr/>
            </a:pPr>
            <a:endParaRPr lang="de-DE">
              <a:solidFill>
                <a:srgbClr val="000000"/>
              </a:solidFill>
              <a:cs typeface="Arial" charset="0"/>
            </a:endParaRPr>
          </a:p>
        </p:txBody>
      </p:sp>
      <p:pic>
        <p:nvPicPr>
          <p:cNvPr id="422" name="Picture 39" descr="smallvm"/>
          <p:cNvPicPr>
            <a:picLocks noChangeAspect="1" noChangeArrowheads="1"/>
          </p:cNvPicPr>
          <p:nvPr/>
        </p:nvPicPr>
        <p:blipFill>
          <a:blip r:embed="rId8" cstate="print"/>
          <a:srcRect/>
          <a:stretch>
            <a:fillRect/>
          </a:stretch>
        </p:blipFill>
        <p:spPr bwMode="auto">
          <a:xfrm>
            <a:off x="7419934" y="3138184"/>
            <a:ext cx="133820" cy="179286"/>
          </a:xfrm>
          <a:prstGeom prst="rect">
            <a:avLst/>
          </a:prstGeom>
          <a:noFill/>
          <a:ln w="9525">
            <a:noFill/>
            <a:miter lim="800000"/>
            <a:headEnd/>
            <a:tailEnd/>
          </a:ln>
        </p:spPr>
      </p:pic>
      <p:pic>
        <p:nvPicPr>
          <p:cNvPr id="423" name="Picture 39" descr="smallvm"/>
          <p:cNvPicPr>
            <a:picLocks noChangeAspect="1" noChangeArrowheads="1"/>
          </p:cNvPicPr>
          <p:nvPr/>
        </p:nvPicPr>
        <p:blipFill>
          <a:blip r:embed="rId8" cstate="print"/>
          <a:srcRect/>
          <a:stretch>
            <a:fillRect/>
          </a:stretch>
        </p:blipFill>
        <p:spPr bwMode="auto">
          <a:xfrm>
            <a:off x="7553754" y="3138184"/>
            <a:ext cx="133820" cy="179286"/>
          </a:xfrm>
          <a:prstGeom prst="rect">
            <a:avLst/>
          </a:prstGeom>
          <a:noFill/>
          <a:ln w="9525">
            <a:noFill/>
            <a:miter lim="800000"/>
            <a:headEnd/>
            <a:tailEnd/>
          </a:ln>
        </p:spPr>
      </p:pic>
      <p:pic>
        <p:nvPicPr>
          <p:cNvPr id="424" name="Picture 39" descr="smallvm"/>
          <p:cNvPicPr>
            <a:picLocks noChangeAspect="1" noChangeArrowheads="1"/>
          </p:cNvPicPr>
          <p:nvPr/>
        </p:nvPicPr>
        <p:blipFill>
          <a:blip r:embed="rId8" cstate="print"/>
          <a:srcRect/>
          <a:stretch>
            <a:fillRect/>
          </a:stretch>
        </p:blipFill>
        <p:spPr bwMode="auto">
          <a:xfrm>
            <a:off x="7687574" y="3138184"/>
            <a:ext cx="133820" cy="179286"/>
          </a:xfrm>
          <a:prstGeom prst="rect">
            <a:avLst/>
          </a:prstGeom>
          <a:noFill/>
          <a:ln w="9525">
            <a:noFill/>
            <a:miter lim="800000"/>
            <a:headEnd/>
            <a:tailEnd/>
          </a:ln>
        </p:spPr>
      </p:pic>
      <p:pic>
        <p:nvPicPr>
          <p:cNvPr id="425" name="Picture 39" descr="smallvm"/>
          <p:cNvPicPr>
            <a:picLocks noChangeAspect="1" noChangeArrowheads="1"/>
          </p:cNvPicPr>
          <p:nvPr/>
        </p:nvPicPr>
        <p:blipFill>
          <a:blip r:embed="rId8" cstate="print"/>
          <a:srcRect/>
          <a:stretch>
            <a:fillRect/>
          </a:stretch>
        </p:blipFill>
        <p:spPr bwMode="auto">
          <a:xfrm>
            <a:off x="7407769" y="2928329"/>
            <a:ext cx="133820" cy="179286"/>
          </a:xfrm>
          <a:prstGeom prst="rect">
            <a:avLst/>
          </a:prstGeom>
          <a:noFill/>
          <a:ln w="9525">
            <a:noFill/>
            <a:miter lim="800000"/>
            <a:headEnd/>
            <a:tailEnd/>
          </a:ln>
        </p:spPr>
      </p:pic>
      <p:pic>
        <p:nvPicPr>
          <p:cNvPr id="426" name="Picture 425" descr="smallvm"/>
          <p:cNvPicPr>
            <a:picLocks noChangeAspect="1" noChangeArrowheads="1"/>
          </p:cNvPicPr>
          <p:nvPr/>
        </p:nvPicPr>
        <p:blipFill>
          <a:blip r:embed="rId8" cstate="print"/>
          <a:srcRect/>
          <a:stretch>
            <a:fillRect/>
          </a:stretch>
        </p:blipFill>
        <p:spPr bwMode="auto">
          <a:xfrm>
            <a:off x="7541589" y="2928329"/>
            <a:ext cx="133820" cy="179286"/>
          </a:xfrm>
          <a:prstGeom prst="rect">
            <a:avLst/>
          </a:prstGeom>
          <a:noFill/>
          <a:ln w="9525">
            <a:noFill/>
            <a:miter lim="800000"/>
            <a:headEnd/>
            <a:tailEnd/>
          </a:ln>
        </p:spPr>
      </p:pic>
      <p:pic>
        <p:nvPicPr>
          <p:cNvPr id="427" name="Picture 39" descr="smallvm"/>
          <p:cNvPicPr>
            <a:picLocks noChangeAspect="1" noChangeArrowheads="1"/>
          </p:cNvPicPr>
          <p:nvPr/>
        </p:nvPicPr>
        <p:blipFill>
          <a:blip r:embed="rId8" cstate="print"/>
          <a:srcRect/>
          <a:stretch>
            <a:fillRect/>
          </a:stretch>
        </p:blipFill>
        <p:spPr bwMode="auto">
          <a:xfrm>
            <a:off x="7675409" y="2928329"/>
            <a:ext cx="133820" cy="179286"/>
          </a:xfrm>
          <a:prstGeom prst="rect">
            <a:avLst/>
          </a:prstGeom>
          <a:noFill/>
          <a:ln w="9525">
            <a:noFill/>
            <a:miter lim="800000"/>
            <a:headEnd/>
            <a:tailEnd/>
          </a:ln>
        </p:spPr>
      </p:pic>
      <p:sp>
        <p:nvSpPr>
          <p:cNvPr id="428" name="Rounded Rectangle 427"/>
          <p:cNvSpPr>
            <a:spLocks noChangeArrowheads="1"/>
          </p:cNvSpPr>
          <p:nvPr/>
        </p:nvSpPr>
        <p:spPr bwMode="auto">
          <a:xfrm>
            <a:off x="7935466" y="2865963"/>
            <a:ext cx="774700" cy="517525"/>
          </a:xfrm>
          <a:prstGeom prst="roundRect">
            <a:avLst>
              <a:gd name="adj" fmla="val 16667"/>
            </a:avLst>
          </a:prstGeom>
          <a:gradFill rotWithShape="1">
            <a:gsLst>
              <a:gs pos="0">
                <a:schemeClr val="bg1"/>
              </a:gs>
              <a:gs pos="100000">
                <a:schemeClr val="bg1">
                  <a:gamma/>
                  <a:shade val="86275"/>
                  <a:invGamma/>
                </a:schemeClr>
              </a:gs>
            </a:gsLst>
            <a:lin ang="5400000" scaled="1"/>
          </a:gradFill>
          <a:ln w="57150" cap="flat" cmpd="sng" algn="ctr">
            <a:solidFill>
              <a:srgbClr val="AAAA8C"/>
            </a:solidFill>
            <a:prstDash val="solid"/>
            <a:round/>
            <a:headEnd type="none" w="med" len="med"/>
            <a:tailEnd type="none" w="med" len="med"/>
          </a:ln>
          <a:effectLst/>
        </p:spPr>
        <p:txBody>
          <a:bodyPr wrap="none" lIns="45720" rIns="45720" anchor="ctr"/>
          <a:lstStyle/>
          <a:p>
            <a:pPr>
              <a:defRPr/>
            </a:pPr>
            <a:endParaRPr lang="de-DE">
              <a:solidFill>
                <a:srgbClr val="000000"/>
              </a:solidFill>
              <a:cs typeface="Arial" charset="0"/>
            </a:endParaRPr>
          </a:p>
        </p:txBody>
      </p:sp>
      <p:pic>
        <p:nvPicPr>
          <p:cNvPr id="429" name="Picture 39" descr="smallvm"/>
          <p:cNvPicPr>
            <a:picLocks noChangeAspect="1" noChangeArrowheads="1"/>
          </p:cNvPicPr>
          <p:nvPr/>
        </p:nvPicPr>
        <p:blipFill>
          <a:blip r:embed="rId8" cstate="print"/>
          <a:srcRect/>
          <a:stretch>
            <a:fillRect/>
          </a:stretch>
        </p:blipFill>
        <p:spPr bwMode="auto">
          <a:xfrm>
            <a:off x="7976238" y="3154867"/>
            <a:ext cx="133820" cy="179286"/>
          </a:xfrm>
          <a:prstGeom prst="rect">
            <a:avLst/>
          </a:prstGeom>
          <a:noFill/>
          <a:ln w="9525">
            <a:noFill/>
            <a:miter lim="800000"/>
            <a:headEnd/>
            <a:tailEnd/>
          </a:ln>
        </p:spPr>
      </p:pic>
      <p:pic>
        <p:nvPicPr>
          <p:cNvPr id="430" name="Picture 39" descr="smallvm"/>
          <p:cNvPicPr>
            <a:picLocks noChangeAspect="1" noChangeArrowheads="1"/>
          </p:cNvPicPr>
          <p:nvPr/>
        </p:nvPicPr>
        <p:blipFill>
          <a:blip r:embed="rId8" cstate="print"/>
          <a:srcRect/>
          <a:stretch>
            <a:fillRect/>
          </a:stretch>
        </p:blipFill>
        <p:spPr bwMode="auto">
          <a:xfrm>
            <a:off x="8110058" y="3154867"/>
            <a:ext cx="133820" cy="179286"/>
          </a:xfrm>
          <a:prstGeom prst="rect">
            <a:avLst/>
          </a:prstGeom>
          <a:noFill/>
          <a:ln w="9525">
            <a:noFill/>
            <a:miter lim="800000"/>
            <a:headEnd/>
            <a:tailEnd/>
          </a:ln>
        </p:spPr>
      </p:pic>
      <p:pic>
        <p:nvPicPr>
          <p:cNvPr id="431" name="Picture 39" descr="smallvm"/>
          <p:cNvPicPr>
            <a:picLocks noChangeAspect="1" noChangeArrowheads="1"/>
          </p:cNvPicPr>
          <p:nvPr/>
        </p:nvPicPr>
        <p:blipFill>
          <a:blip r:embed="rId8" cstate="print"/>
          <a:srcRect/>
          <a:stretch>
            <a:fillRect/>
          </a:stretch>
        </p:blipFill>
        <p:spPr bwMode="auto">
          <a:xfrm>
            <a:off x="8243879" y="3154867"/>
            <a:ext cx="133820" cy="179286"/>
          </a:xfrm>
          <a:prstGeom prst="rect">
            <a:avLst/>
          </a:prstGeom>
          <a:noFill/>
          <a:ln w="9525">
            <a:noFill/>
            <a:miter lim="800000"/>
            <a:headEnd/>
            <a:tailEnd/>
          </a:ln>
        </p:spPr>
      </p:pic>
      <p:pic>
        <p:nvPicPr>
          <p:cNvPr id="432" name="Picture 39" descr="smallvm"/>
          <p:cNvPicPr>
            <a:picLocks noChangeAspect="1" noChangeArrowheads="1"/>
          </p:cNvPicPr>
          <p:nvPr/>
        </p:nvPicPr>
        <p:blipFill>
          <a:blip r:embed="rId8" cstate="print"/>
          <a:srcRect/>
          <a:stretch>
            <a:fillRect/>
          </a:stretch>
        </p:blipFill>
        <p:spPr bwMode="auto">
          <a:xfrm>
            <a:off x="8377699" y="3154867"/>
            <a:ext cx="133820" cy="179286"/>
          </a:xfrm>
          <a:prstGeom prst="rect">
            <a:avLst/>
          </a:prstGeom>
          <a:noFill/>
          <a:ln w="9525">
            <a:noFill/>
            <a:miter lim="800000"/>
            <a:headEnd/>
            <a:tailEnd/>
          </a:ln>
        </p:spPr>
      </p:pic>
      <p:pic>
        <p:nvPicPr>
          <p:cNvPr id="433" name="Picture 39" descr="smallvm"/>
          <p:cNvPicPr>
            <a:picLocks noChangeAspect="1" noChangeArrowheads="1"/>
          </p:cNvPicPr>
          <p:nvPr/>
        </p:nvPicPr>
        <p:blipFill>
          <a:blip r:embed="rId8" cstate="print"/>
          <a:srcRect/>
          <a:stretch>
            <a:fillRect/>
          </a:stretch>
        </p:blipFill>
        <p:spPr bwMode="auto">
          <a:xfrm>
            <a:off x="8511519" y="3154867"/>
            <a:ext cx="133820" cy="179286"/>
          </a:xfrm>
          <a:prstGeom prst="rect">
            <a:avLst/>
          </a:prstGeom>
          <a:noFill/>
          <a:ln w="9525">
            <a:noFill/>
            <a:miter lim="800000"/>
            <a:headEnd/>
            <a:tailEnd/>
          </a:ln>
        </p:spPr>
      </p:pic>
      <p:pic>
        <p:nvPicPr>
          <p:cNvPr id="434" name="Picture 39" descr="smallvm"/>
          <p:cNvPicPr>
            <a:picLocks noChangeAspect="1" noChangeArrowheads="1"/>
          </p:cNvPicPr>
          <p:nvPr/>
        </p:nvPicPr>
        <p:blipFill>
          <a:blip r:embed="rId8" cstate="print"/>
          <a:srcRect/>
          <a:stretch>
            <a:fillRect/>
          </a:stretch>
        </p:blipFill>
        <p:spPr bwMode="auto">
          <a:xfrm>
            <a:off x="7964073" y="2945011"/>
            <a:ext cx="133820" cy="179286"/>
          </a:xfrm>
          <a:prstGeom prst="rect">
            <a:avLst/>
          </a:prstGeom>
          <a:noFill/>
          <a:ln w="9525">
            <a:noFill/>
            <a:miter lim="800000"/>
            <a:headEnd/>
            <a:tailEnd/>
          </a:ln>
        </p:spPr>
      </p:pic>
      <p:pic>
        <p:nvPicPr>
          <p:cNvPr id="435" name="Picture 39" descr="smallvm"/>
          <p:cNvPicPr>
            <a:picLocks noChangeAspect="1" noChangeArrowheads="1"/>
          </p:cNvPicPr>
          <p:nvPr/>
        </p:nvPicPr>
        <p:blipFill>
          <a:blip r:embed="rId8" cstate="print"/>
          <a:srcRect/>
          <a:stretch>
            <a:fillRect/>
          </a:stretch>
        </p:blipFill>
        <p:spPr bwMode="auto">
          <a:xfrm>
            <a:off x="8097893" y="2945011"/>
            <a:ext cx="133820" cy="179286"/>
          </a:xfrm>
          <a:prstGeom prst="rect">
            <a:avLst/>
          </a:prstGeom>
          <a:noFill/>
          <a:ln w="9525">
            <a:noFill/>
            <a:miter lim="800000"/>
            <a:headEnd/>
            <a:tailEnd/>
          </a:ln>
        </p:spPr>
      </p:pic>
      <p:pic>
        <p:nvPicPr>
          <p:cNvPr id="436" name="Picture 39" descr="smallvm"/>
          <p:cNvPicPr>
            <a:picLocks noChangeAspect="1" noChangeArrowheads="1"/>
          </p:cNvPicPr>
          <p:nvPr/>
        </p:nvPicPr>
        <p:blipFill>
          <a:blip r:embed="rId8" cstate="print"/>
          <a:srcRect/>
          <a:stretch>
            <a:fillRect/>
          </a:stretch>
        </p:blipFill>
        <p:spPr bwMode="auto">
          <a:xfrm>
            <a:off x="8231714" y="2945011"/>
            <a:ext cx="133820" cy="179286"/>
          </a:xfrm>
          <a:prstGeom prst="rect">
            <a:avLst/>
          </a:prstGeom>
          <a:noFill/>
          <a:ln w="9525">
            <a:noFill/>
            <a:miter lim="800000"/>
            <a:headEnd/>
            <a:tailEnd/>
          </a:ln>
        </p:spPr>
      </p:pic>
      <p:pic>
        <p:nvPicPr>
          <p:cNvPr id="437" name="Picture 39" descr="smallvm"/>
          <p:cNvPicPr>
            <a:picLocks noChangeAspect="1" noChangeArrowheads="1"/>
          </p:cNvPicPr>
          <p:nvPr/>
        </p:nvPicPr>
        <p:blipFill>
          <a:blip r:embed="rId8" cstate="print"/>
          <a:srcRect/>
          <a:stretch>
            <a:fillRect/>
          </a:stretch>
        </p:blipFill>
        <p:spPr bwMode="auto">
          <a:xfrm>
            <a:off x="8365534" y="2945011"/>
            <a:ext cx="133820" cy="179286"/>
          </a:xfrm>
          <a:prstGeom prst="rect">
            <a:avLst/>
          </a:prstGeom>
          <a:noFill/>
          <a:ln w="9525">
            <a:noFill/>
            <a:miter lim="800000"/>
            <a:headEnd/>
            <a:tailEnd/>
          </a:ln>
        </p:spPr>
      </p:pic>
      <p:pic>
        <p:nvPicPr>
          <p:cNvPr id="438" name="Picture 39" descr="smallvm"/>
          <p:cNvPicPr>
            <a:picLocks noChangeAspect="1" noChangeArrowheads="1"/>
          </p:cNvPicPr>
          <p:nvPr/>
        </p:nvPicPr>
        <p:blipFill>
          <a:blip r:embed="rId8" cstate="print"/>
          <a:srcRect/>
          <a:stretch>
            <a:fillRect/>
          </a:stretch>
        </p:blipFill>
        <p:spPr bwMode="auto">
          <a:xfrm>
            <a:off x="8499354" y="2945011"/>
            <a:ext cx="133820" cy="179286"/>
          </a:xfrm>
          <a:prstGeom prst="rect">
            <a:avLst/>
          </a:prstGeom>
          <a:noFill/>
          <a:ln w="9525">
            <a:noFill/>
            <a:miter lim="800000"/>
            <a:headEnd/>
            <a:tailEnd/>
          </a:ln>
        </p:spPr>
      </p:pic>
      <p:grpSp>
        <p:nvGrpSpPr>
          <p:cNvPr id="11" name="Group 438"/>
          <p:cNvGrpSpPr/>
          <p:nvPr/>
        </p:nvGrpSpPr>
        <p:grpSpPr>
          <a:xfrm>
            <a:off x="7286178" y="3427938"/>
            <a:ext cx="1428750" cy="234950"/>
            <a:chOff x="3084512" y="3940175"/>
            <a:chExt cx="1428750" cy="234950"/>
          </a:xfrm>
        </p:grpSpPr>
        <p:pic>
          <p:nvPicPr>
            <p:cNvPr id="440" name="Picture 21" descr="Memory_icon_03"/>
            <p:cNvPicPr>
              <a:picLocks noChangeAspect="1" noChangeArrowheads="1"/>
            </p:cNvPicPr>
            <p:nvPr/>
          </p:nvPicPr>
          <p:blipFill>
            <a:blip r:embed="rId9" cstate="print"/>
            <a:srcRect/>
            <a:stretch>
              <a:fillRect/>
            </a:stretch>
          </p:blipFill>
          <p:spPr bwMode="auto">
            <a:xfrm>
              <a:off x="4010025" y="3949700"/>
              <a:ext cx="128587" cy="192088"/>
            </a:xfrm>
            <a:prstGeom prst="rect">
              <a:avLst/>
            </a:prstGeom>
            <a:noFill/>
            <a:ln w="9525">
              <a:noFill/>
              <a:miter lim="800000"/>
              <a:headEnd/>
              <a:tailEnd/>
            </a:ln>
          </p:spPr>
        </p:pic>
        <p:pic>
          <p:nvPicPr>
            <p:cNvPr id="441" name="Picture 24" descr="CPU_icon"/>
            <p:cNvPicPr>
              <a:picLocks noChangeAspect="1" noChangeArrowheads="1"/>
            </p:cNvPicPr>
            <p:nvPr/>
          </p:nvPicPr>
          <p:blipFill>
            <a:blip r:embed="rId10" cstate="print"/>
            <a:srcRect/>
            <a:stretch>
              <a:fillRect/>
            </a:stretch>
          </p:blipFill>
          <p:spPr bwMode="auto">
            <a:xfrm>
              <a:off x="3814762" y="3963988"/>
              <a:ext cx="166688" cy="173037"/>
            </a:xfrm>
            <a:prstGeom prst="rect">
              <a:avLst/>
            </a:prstGeom>
            <a:noFill/>
            <a:ln w="9525">
              <a:noFill/>
              <a:miter lim="800000"/>
              <a:headEnd/>
              <a:tailEnd/>
            </a:ln>
          </p:spPr>
        </p:pic>
        <p:pic>
          <p:nvPicPr>
            <p:cNvPr id="442" name="Picture 21" descr="Memory_icon_03"/>
            <p:cNvPicPr>
              <a:picLocks noChangeAspect="1" noChangeArrowheads="1"/>
            </p:cNvPicPr>
            <p:nvPr/>
          </p:nvPicPr>
          <p:blipFill>
            <a:blip r:embed="rId9" cstate="print"/>
            <a:srcRect/>
            <a:stretch>
              <a:fillRect/>
            </a:stretch>
          </p:blipFill>
          <p:spPr bwMode="auto">
            <a:xfrm>
              <a:off x="3260725" y="3959225"/>
              <a:ext cx="128587" cy="193675"/>
            </a:xfrm>
            <a:prstGeom prst="rect">
              <a:avLst/>
            </a:prstGeom>
            <a:noFill/>
            <a:ln w="9525">
              <a:noFill/>
              <a:miter lim="800000"/>
              <a:headEnd/>
              <a:tailEnd/>
            </a:ln>
          </p:spPr>
        </p:pic>
        <p:pic>
          <p:nvPicPr>
            <p:cNvPr id="443" name="Picture 24" descr="CPU_icon"/>
            <p:cNvPicPr>
              <a:picLocks noChangeAspect="1" noChangeArrowheads="1"/>
            </p:cNvPicPr>
            <p:nvPr/>
          </p:nvPicPr>
          <p:blipFill>
            <a:blip r:embed="rId10" cstate="print"/>
            <a:srcRect/>
            <a:stretch>
              <a:fillRect/>
            </a:stretch>
          </p:blipFill>
          <p:spPr bwMode="auto">
            <a:xfrm>
              <a:off x="3084512" y="3960813"/>
              <a:ext cx="166688" cy="173037"/>
            </a:xfrm>
            <a:prstGeom prst="rect">
              <a:avLst/>
            </a:prstGeom>
            <a:noFill/>
            <a:ln w="9525">
              <a:noFill/>
              <a:miter lim="800000"/>
              <a:headEnd/>
              <a:tailEnd/>
            </a:ln>
          </p:spPr>
        </p:pic>
        <p:pic>
          <p:nvPicPr>
            <p:cNvPr id="444" name="Rectangle 286740"/>
            <p:cNvPicPr>
              <a:picLocks noChangeAspect="1" noChangeArrowheads="1"/>
            </p:cNvPicPr>
            <p:nvPr/>
          </p:nvPicPr>
          <p:blipFill>
            <a:blip r:embed="rId11" cstate="print">
              <a:clrChange>
                <a:clrFrom>
                  <a:srgbClr val="CDCDCD"/>
                </a:clrFrom>
                <a:clrTo>
                  <a:srgbClr val="CDCDCD">
                    <a:alpha val="0"/>
                  </a:srgbClr>
                </a:clrTo>
              </a:clrChange>
            </a:blip>
            <a:srcRect/>
            <a:stretch>
              <a:fillRect/>
            </a:stretch>
          </p:blipFill>
          <p:spPr bwMode="auto">
            <a:xfrm>
              <a:off x="3349625" y="3971925"/>
              <a:ext cx="222250" cy="188913"/>
            </a:xfrm>
            <a:prstGeom prst="rect">
              <a:avLst/>
            </a:prstGeom>
            <a:noFill/>
            <a:ln w="9525">
              <a:noFill/>
              <a:miter lim="800000"/>
              <a:headEnd/>
              <a:tailEnd/>
            </a:ln>
          </p:spPr>
        </p:pic>
        <p:pic>
          <p:nvPicPr>
            <p:cNvPr id="445" name="Rectangle 286738"/>
            <p:cNvPicPr>
              <a:picLocks noChangeAspect="1" noChangeArrowheads="1"/>
            </p:cNvPicPr>
            <p:nvPr/>
          </p:nvPicPr>
          <p:blipFill>
            <a:blip r:embed="rId12" cstate="print"/>
            <a:srcRect/>
            <a:stretch>
              <a:fillRect/>
            </a:stretch>
          </p:blipFill>
          <p:spPr bwMode="auto">
            <a:xfrm>
              <a:off x="3567112" y="3971925"/>
              <a:ext cx="152400" cy="203200"/>
            </a:xfrm>
            <a:prstGeom prst="rect">
              <a:avLst/>
            </a:prstGeom>
            <a:noFill/>
            <a:ln w="9525">
              <a:noFill/>
              <a:miter lim="800000"/>
              <a:headEnd/>
              <a:tailEnd/>
            </a:ln>
          </p:spPr>
        </p:pic>
        <p:pic>
          <p:nvPicPr>
            <p:cNvPr id="446" name="Rectangle 286738"/>
            <p:cNvPicPr>
              <a:picLocks noChangeAspect="1" noChangeArrowheads="1"/>
            </p:cNvPicPr>
            <p:nvPr/>
          </p:nvPicPr>
          <p:blipFill>
            <a:blip r:embed="rId12" cstate="print"/>
            <a:srcRect/>
            <a:stretch>
              <a:fillRect/>
            </a:stretch>
          </p:blipFill>
          <p:spPr bwMode="auto">
            <a:xfrm>
              <a:off x="4360862" y="3940175"/>
              <a:ext cx="152400" cy="203200"/>
            </a:xfrm>
            <a:prstGeom prst="rect">
              <a:avLst/>
            </a:prstGeom>
            <a:noFill/>
            <a:ln w="9525">
              <a:noFill/>
              <a:miter lim="800000"/>
              <a:headEnd/>
              <a:tailEnd/>
            </a:ln>
          </p:spPr>
        </p:pic>
        <p:pic>
          <p:nvPicPr>
            <p:cNvPr id="447" name="Rectangle 286740"/>
            <p:cNvPicPr>
              <a:picLocks noChangeAspect="1" noChangeArrowheads="1"/>
            </p:cNvPicPr>
            <p:nvPr/>
          </p:nvPicPr>
          <p:blipFill>
            <a:blip r:embed="rId11" cstate="print">
              <a:clrChange>
                <a:clrFrom>
                  <a:srgbClr val="CDCDCD"/>
                </a:clrFrom>
                <a:clrTo>
                  <a:srgbClr val="CDCDCD">
                    <a:alpha val="0"/>
                  </a:srgbClr>
                </a:clrTo>
              </a:clrChange>
            </a:blip>
            <a:srcRect/>
            <a:stretch>
              <a:fillRect/>
            </a:stretch>
          </p:blipFill>
          <p:spPr bwMode="auto">
            <a:xfrm>
              <a:off x="4132262" y="3954463"/>
              <a:ext cx="222250" cy="188912"/>
            </a:xfrm>
            <a:prstGeom prst="rect">
              <a:avLst/>
            </a:prstGeom>
            <a:noFill/>
            <a:ln w="9525">
              <a:noFill/>
              <a:miter lim="800000"/>
              <a:headEnd/>
              <a:tailEnd/>
            </a:ln>
          </p:spPr>
        </p:pic>
      </p:grpSp>
      <p:pic>
        <p:nvPicPr>
          <p:cNvPr id="448" name="Picture 75"/>
          <p:cNvPicPr>
            <a:picLocks noChangeAspect="1" noChangeArrowheads="1"/>
          </p:cNvPicPr>
          <p:nvPr/>
        </p:nvPicPr>
        <p:blipFill>
          <a:blip r:embed="rId13" cstate="print"/>
          <a:srcRect/>
          <a:stretch>
            <a:fillRect/>
          </a:stretch>
        </p:blipFill>
        <p:spPr bwMode="auto">
          <a:xfrm>
            <a:off x="8429178" y="2596088"/>
            <a:ext cx="190500" cy="200025"/>
          </a:xfrm>
          <a:prstGeom prst="rect">
            <a:avLst/>
          </a:prstGeom>
          <a:noFill/>
          <a:ln w="9525" algn="ctr">
            <a:noFill/>
            <a:miter lim="800000"/>
            <a:headEnd/>
            <a:tailEnd/>
          </a:ln>
        </p:spPr>
      </p:pic>
      <p:sp>
        <p:nvSpPr>
          <p:cNvPr id="219" name="Content Placeholder 2"/>
          <p:cNvSpPr txBox="1">
            <a:spLocks/>
          </p:cNvSpPr>
          <p:nvPr/>
        </p:nvSpPr>
        <p:spPr>
          <a:xfrm>
            <a:off x="-72007" y="1427775"/>
            <a:ext cx="3275855" cy="4260021"/>
          </a:xfrm>
          <a:prstGeom prst="rect">
            <a:avLst/>
          </a:prstGeom>
        </p:spPr>
        <p:txBody>
          <a:bodyPr>
            <a:noAutofit/>
          </a:bodyPr>
          <a:lstStyle>
            <a:lvl1pPr marL="228600" indent="-228600" algn="l" rtl="0" fontAlgn="base">
              <a:spcBef>
                <a:spcPct val="20000"/>
              </a:spcBef>
              <a:spcAft>
                <a:spcPct val="0"/>
              </a:spcAft>
              <a:buClr>
                <a:srgbClr val="2C95DD"/>
              </a:buClr>
              <a:buFont typeface="Arial" charset="0"/>
              <a:buChar char="•"/>
              <a:defRPr sz="2800" kern="1200">
                <a:solidFill>
                  <a:schemeClr val="tx1"/>
                </a:solidFill>
                <a:latin typeface="MetaNormalLF-Roman" pitchFamily="34" charset="0"/>
                <a:ea typeface="+mn-ea"/>
                <a:cs typeface="+mn-cs"/>
              </a:defRPr>
            </a:lvl1pPr>
            <a:lvl2pPr marL="742950" indent="-285750" algn="l" rtl="0" fontAlgn="base">
              <a:spcBef>
                <a:spcPct val="20000"/>
              </a:spcBef>
              <a:spcAft>
                <a:spcPct val="0"/>
              </a:spcAft>
              <a:buClr>
                <a:srgbClr val="2C95DD"/>
              </a:buClr>
              <a:buFont typeface="Arial" charset="0"/>
              <a:buChar char="–"/>
              <a:defRPr sz="2400" kern="1200">
                <a:solidFill>
                  <a:schemeClr val="tx1"/>
                </a:solidFill>
                <a:latin typeface="MetaNormalLF-Roman" pitchFamily="34" charset="0"/>
                <a:ea typeface="+mn-ea"/>
                <a:cs typeface="+mn-cs"/>
              </a:defRPr>
            </a:lvl2pPr>
            <a:lvl3pPr marL="1143000" indent="-228600" algn="l" rtl="0" fontAlgn="base">
              <a:spcBef>
                <a:spcPct val="20000"/>
              </a:spcBef>
              <a:spcAft>
                <a:spcPct val="0"/>
              </a:spcAft>
              <a:buClr>
                <a:srgbClr val="2C95DD"/>
              </a:buClr>
              <a:buFont typeface="Arial" charset="0"/>
              <a:buChar char="•"/>
              <a:defRPr sz="2000" kern="1200">
                <a:solidFill>
                  <a:schemeClr val="tx1"/>
                </a:solidFill>
                <a:latin typeface="MetaNormalLF-Roman" pitchFamily="34" charset="0"/>
                <a:ea typeface="+mn-ea"/>
                <a:cs typeface="+mn-cs"/>
              </a:defRPr>
            </a:lvl3pPr>
            <a:lvl4pPr marL="1600200" indent="-228600" algn="l" rtl="0" fontAlgn="base">
              <a:spcBef>
                <a:spcPct val="20000"/>
              </a:spcBef>
              <a:spcAft>
                <a:spcPct val="0"/>
              </a:spcAft>
              <a:buClr>
                <a:srgbClr val="2C95DD"/>
              </a:buClr>
              <a:buFont typeface="Arial" charset="0"/>
              <a:buChar char="–"/>
              <a:defRPr kern="1200">
                <a:solidFill>
                  <a:schemeClr val="tx1"/>
                </a:solidFill>
                <a:latin typeface="MetaNormalLF-Roman" pitchFamily="34" charset="0"/>
                <a:ea typeface="+mn-ea"/>
                <a:cs typeface="+mn-cs"/>
              </a:defRPr>
            </a:lvl4pPr>
            <a:lvl5pPr marL="2057400" indent="-228600" algn="l" rtl="0" fontAlgn="base">
              <a:spcBef>
                <a:spcPct val="20000"/>
              </a:spcBef>
              <a:spcAft>
                <a:spcPct val="0"/>
              </a:spcAft>
              <a:buClr>
                <a:srgbClr val="2C95DD"/>
              </a:buClr>
              <a:buFont typeface="Arial" charset="0"/>
              <a:buChar char="»"/>
              <a:defRPr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en-US" sz="1800" dirty="0" smtClean="0">
                <a:solidFill>
                  <a:srgbClr val="5F5F5F"/>
                </a:solidFill>
              </a:rPr>
              <a:t>EMC Storage Platforms </a:t>
            </a:r>
            <a:r>
              <a:rPr lang="ru-RU" sz="1800" dirty="0" smtClean="0">
                <a:solidFill>
                  <a:srgbClr val="5F5F5F"/>
                </a:solidFill>
              </a:rPr>
              <a:t>интегрированы </a:t>
            </a:r>
          </a:p>
          <a:p>
            <a:pPr>
              <a:buNone/>
            </a:pPr>
            <a:r>
              <a:rPr lang="ru-RU" sz="1800" dirty="0" smtClean="0">
                <a:solidFill>
                  <a:srgbClr val="5F5F5F"/>
                </a:solidFill>
              </a:rPr>
              <a:t>     с</a:t>
            </a:r>
            <a:r>
              <a:rPr lang="en-US" sz="1800" dirty="0" smtClean="0">
                <a:solidFill>
                  <a:srgbClr val="5F5F5F"/>
                </a:solidFill>
              </a:rPr>
              <a:t> VMware SRM</a:t>
            </a:r>
          </a:p>
          <a:p>
            <a:pPr>
              <a:buFont typeface="Arial"/>
              <a:buChar char="•"/>
            </a:pPr>
            <a:endParaRPr lang="en-US" sz="2000" dirty="0" smtClean="0">
              <a:latin typeface="Arial"/>
              <a:cs typeface="Arial"/>
            </a:endParaRPr>
          </a:p>
          <a:p>
            <a:pPr>
              <a:buFont typeface="Arial"/>
              <a:buChar char="•"/>
            </a:pPr>
            <a:r>
              <a:rPr lang="en-US" sz="1800" dirty="0" smtClean="0">
                <a:solidFill>
                  <a:schemeClr val="bg2"/>
                </a:solidFill>
                <a:latin typeface="+mn-lt"/>
                <a:cs typeface="Arial"/>
              </a:rPr>
              <a:t>EMC SRAs </a:t>
            </a:r>
            <a:r>
              <a:rPr lang="ru-RU" sz="1800" dirty="0" smtClean="0">
                <a:solidFill>
                  <a:schemeClr val="bg2"/>
                </a:solidFill>
                <a:latin typeface="+mn-lt"/>
                <a:cs typeface="Arial"/>
              </a:rPr>
              <a:t>позволяет</a:t>
            </a:r>
            <a:r>
              <a:rPr lang="en-US" sz="1800" dirty="0" smtClean="0">
                <a:solidFill>
                  <a:schemeClr val="bg2"/>
                </a:solidFill>
                <a:latin typeface="+mn-lt"/>
                <a:cs typeface="Arial"/>
              </a:rPr>
              <a:t> </a:t>
            </a:r>
            <a:r>
              <a:rPr lang="ru-RU" sz="1800" dirty="0" smtClean="0">
                <a:solidFill>
                  <a:schemeClr val="bg2"/>
                </a:solidFill>
                <a:latin typeface="+mn-lt"/>
                <a:cs typeface="Arial"/>
              </a:rPr>
              <a:t>автоматический</a:t>
            </a:r>
            <a:endParaRPr lang="en-US" sz="1800" dirty="0" smtClean="0">
              <a:solidFill>
                <a:schemeClr val="bg2"/>
              </a:solidFill>
              <a:latin typeface="+mn-lt"/>
              <a:cs typeface="Arial"/>
            </a:endParaRPr>
          </a:p>
          <a:p>
            <a:pPr lvl="1">
              <a:buFont typeface="Arial"/>
              <a:buChar char="•"/>
            </a:pPr>
            <a:r>
              <a:rPr lang="en-US" sz="1600" dirty="0" smtClean="0">
                <a:solidFill>
                  <a:srgbClr val="5F5F5F"/>
                </a:solidFill>
                <a:latin typeface="+mn-lt"/>
                <a:cs typeface="Arial"/>
              </a:rPr>
              <a:t>D/R </a:t>
            </a:r>
            <a:r>
              <a:rPr lang="ru-RU" sz="1600" dirty="0" smtClean="0">
                <a:solidFill>
                  <a:srgbClr val="5F5F5F"/>
                </a:solidFill>
                <a:latin typeface="+mn-lt"/>
                <a:cs typeface="Arial"/>
              </a:rPr>
              <a:t>Установку</a:t>
            </a:r>
            <a:endParaRPr lang="en-US" sz="1600" dirty="0" smtClean="0">
              <a:solidFill>
                <a:srgbClr val="5F5F5F"/>
              </a:solidFill>
              <a:latin typeface="+mn-lt"/>
              <a:cs typeface="Arial"/>
            </a:endParaRPr>
          </a:p>
          <a:p>
            <a:pPr lvl="1">
              <a:buFont typeface="Arial"/>
              <a:buChar char="•"/>
            </a:pPr>
            <a:r>
              <a:rPr lang="en-US" sz="1600" dirty="0" smtClean="0">
                <a:solidFill>
                  <a:srgbClr val="5F5F5F"/>
                </a:solidFill>
                <a:latin typeface="+mn-lt"/>
                <a:cs typeface="Arial"/>
              </a:rPr>
              <a:t>D/R </a:t>
            </a:r>
            <a:r>
              <a:rPr lang="ru-RU" sz="1600" dirty="0" smtClean="0">
                <a:solidFill>
                  <a:srgbClr val="5F5F5F"/>
                </a:solidFill>
                <a:latin typeface="+mn-lt"/>
                <a:cs typeface="Arial"/>
              </a:rPr>
              <a:t>Тестирование</a:t>
            </a:r>
            <a:endParaRPr lang="en-US" sz="1600" dirty="0" smtClean="0">
              <a:solidFill>
                <a:srgbClr val="5F5F5F"/>
              </a:solidFill>
              <a:latin typeface="+mn-lt"/>
              <a:cs typeface="Arial"/>
            </a:endParaRPr>
          </a:p>
          <a:p>
            <a:pPr lvl="1">
              <a:buFont typeface="Arial"/>
              <a:buChar char="•"/>
            </a:pPr>
            <a:r>
              <a:rPr lang="ru-RU" sz="1600" dirty="0" err="1" smtClean="0">
                <a:solidFill>
                  <a:srgbClr val="5F5F5F"/>
                </a:solidFill>
                <a:latin typeface="+mn-lt"/>
                <a:cs typeface="Arial"/>
              </a:rPr>
              <a:t>Файловер</a:t>
            </a:r>
            <a:r>
              <a:rPr lang="ru-RU" sz="1600" dirty="0" smtClean="0">
                <a:solidFill>
                  <a:srgbClr val="5F5F5F"/>
                </a:solidFill>
                <a:latin typeface="+mn-lt"/>
                <a:cs typeface="Arial"/>
              </a:rPr>
              <a:t> площадки</a:t>
            </a:r>
            <a:endParaRPr lang="en-US" sz="1400" dirty="0" smtClean="0">
              <a:solidFill>
                <a:srgbClr val="5F5F5F"/>
              </a:solidFill>
              <a:latin typeface="+mn-lt"/>
              <a:cs typeface="Arial"/>
            </a:endParaRPr>
          </a:p>
          <a:p>
            <a:pPr lvl="1">
              <a:buFont typeface="Arial"/>
              <a:buChar char="•"/>
            </a:pPr>
            <a:endParaRPr lang="en-US" sz="2000" dirty="0" smtClean="0">
              <a:latin typeface="Arial"/>
              <a:cs typeface="Arial"/>
            </a:endParaRPr>
          </a:p>
          <a:p>
            <a:pPr>
              <a:buFont typeface="Arial"/>
              <a:buChar char="•"/>
            </a:pPr>
            <a:r>
              <a:rPr lang="en-US" sz="1800" dirty="0" smtClean="0">
                <a:solidFill>
                  <a:srgbClr val="5F5F5F"/>
                </a:solidFill>
                <a:latin typeface="+mn-lt"/>
                <a:cs typeface="Arial"/>
              </a:rPr>
              <a:t>EMC VSI </a:t>
            </a:r>
            <a:r>
              <a:rPr lang="ru-RU" sz="1800" dirty="0" smtClean="0">
                <a:solidFill>
                  <a:srgbClr val="5F5F5F"/>
                </a:solidFill>
                <a:latin typeface="+mn-lt"/>
                <a:cs typeface="Arial"/>
              </a:rPr>
              <a:t>управляет</a:t>
            </a:r>
            <a:r>
              <a:rPr lang="en-US" sz="1800" dirty="0" smtClean="0">
                <a:solidFill>
                  <a:srgbClr val="5F5F5F"/>
                </a:solidFill>
                <a:latin typeface="+mn-lt"/>
                <a:cs typeface="Arial"/>
              </a:rPr>
              <a:t> </a:t>
            </a:r>
            <a:r>
              <a:rPr lang="ru-RU" sz="1800" dirty="0" smtClean="0">
                <a:solidFill>
                  <a:srgbClr val="5F5F5F"/>
                </a:solidFill>
                <a:latin typeface="+mn-lt"/>
                <a:cs typeface="Arial"/>
              </a:rPr>
              <a:t>автоматическим</a:t>
            </a:r>
            <a:r>
              <a:rPr lang="en-US" sz="1800" dirty="0" smtClean="0">
                <a:solidFill>
                  <a:srgbClr val="5F5F5F"/>
                </a:solidFill>
                <a:latin typeface="+mn-lt"/>
                <a:cs typeface="Arial"/>
              </a:rPr>
              <a:t> </a:t>
            </a:r>
            <a:r>
              <a:rPr lang="ru-RU" sz="1800" dirty="0" err="1" smtClean="0">
                <a:solidFill>
                  <a:srgbClr val="5F5F5F"/>
                </a:solidFill>
                <a:latin typeface="+mn-lt"/>
                <a:cs typeface="Arial"/>
              </a:rPr>
              <a:t>файлбек</a:t>
            </a:r>
            <a:r>
              <a:rPr lang="en-US" sz="1800" dirty="0" smtClean="0">
                <a:solidFill>
                  <a:srgbClr val="5F5F5F"/>
                </a:solidFill>
                <a:latin typeface="+mn-lt"/>
                <a:cs typeface="Arial"/>
              </a:rPr>
              <a:t> </a:t>
            </a:r>
            <a:r>
              <a:rPr lang="ru-RU" sz="1800" dirty="0" smtClean="0">
                <a:solidFill>
                  <a:srgbClr val="5F5F5F"/>
                </a:solidFill>
                <a:latin typeface="+mn-lt"/>
                <a:cs typeface="Arial"/>
              </a:rPr>
              <a:t>после восстановления</a:t>
            </a:r>
            <a:endParaRPr lang="en-US" sz="1800" dirty="0">
              <a:solidFill>
                <a:srgbClr val="5F5F5F"/>
              </a:solidFill>
              <a:latin typeface="+mn-lt"/>
              <a:cs typeface="Arial"/>
            </a:endParaRPr>
          </a:p>
        </p:txBody>
      </p:sp>
      <p:sp>
        <p:nvSpPr>
          <p:cNvPr id="223" name="Rounded Rectangle 222"/>
          <p:cNvSpPr/>
          <p:nvPr/>
        </p:nvSpPr>
        <p:spPr>
          <a:xfrm>
            <a:off x="2957594" y="1481667"/>
            <a:ext cx="2201334" cy="4487333"/>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Multiply 168"/>
          <p:cNvSpPr/>
          <p:nvPr/>
        </p:nvSpPr>
        <p:spPr>
          <a:xfrm>
            <a:off x="2931181" y="890777"/>
            <a:ext cx="1753205" cy="5806419"/>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76221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wipe(left)">
                                      <p:cBhvr>
                                        <p:cTn id="7" dur="1000"/>
                                        <p:tgtEl>
                                          <p:spTgt spid="374"/>
                                        </p:tgtEl>
                                      </p:cBhvr>
                                    </p:animEffect>
                                  </p:childTnLst>
                                </p:cTn>
                              </p:par>
                              <p:par>
                                <p:cTn id="8" presetID="10" presetClass="entr" presetSubtype="0" fill="hold" nodeType="withEffect">
                                  <p:stCondLst>
                                    <p:cond delay="0"/>
                                  </p:stCondLst>
                                  <p:childTnLst>
                                    <p:set>
                                      <p:cBhvr>
                                        <p:cTn id="9" dur="1" fill="hold">
                                          <p:stCondLst>
                                            <p:cond delay="0"/>
                                          </p:stCondLst>
                                        </p:cTn>
                                        <p:tgtEl>
                                          <p:spTgt spid="378"/>
                                        </p:tgtEl>
                                        <p:attrNameLst>
                                          <p:attrName>style.visibility</p:attrName>
                                        </p:attrNameLst>
                                      </p:cBhvr>
                                      <p:to>
                                        <p:strVal val="visible"/>
                                      </p:to>
                                    </p:set>
                                    <p:animEffect transition="in" filter="fade">
                                      <p:cBhvr>
                                        <p:cTn id="10" dur="500"/>
                                        <p:tgtEl>
                                          <p:spTgt spid="378"/>
                                        </p:tgtEl>
                                      </p:cBhvr>
                                    </p:animEffect>
                                  </p:childTnLst>
                                </p:cTn>
                              </p:par>
                              <p:par>
                                <p:cTn id="11" presetID="63" presetClass="path" presetSubtype="0" repeatCount="indefinite" accel="50000" decel="50000" fill="hold" nodeType="withEffect">
                                  <p:stCondLst>
                                    <p:cond delay="1000"/>
                                  </p:stCondLst>
                                  <p:childTnLst>
                                    <p:animMotion origin="layout" path="M -4.3155E-6 4.62642E-6 L 0.28075 -0.00024 " pathEditMode="relative" rAng="0" ptsTypes="AA">
                                      <p:cBhvr>
                                        <p:cTn id="12" dur="2000" fill="hold"/>
                                        <p:tgtEl>
                                          <p:spTgt spid="378"/>
                                        </p:tgtEl>
                                        <p:attrNameLst>
                                          <p:attrName>ppt_x</p:attrName>
                                          <p:attrName>ppt_y</p:attrName>
                                        </p:attrNameLst>
                                      </p:cBhvr>
                                      <p:rCtr x="14038" y="-23"/>
                                    </p:animMotion>
                                  </p:childTnLst>
                                </p:cTn>
                              </p:par>
                              <p:par>
                                <p:cTn id="13" presetID="1" presetClass="entr" presetSubtype="0" fill="hold" nodeType="withEffect">
                                  <p:stCondLst>
                                    <p:cond delay="0"/>
                                  </p:stCondLst>
                                  <p:childTnLst>
                                    <p:set>
                                      <p:cBhvr>
                                        <p:cTn id="14" dur="1" fill="hold">
                                          <p:stCondLst>
                                            <p:cond delay="0"/>
                                          </p:stCondLst>
                                        </p:cTn>
                                        <p:tgtEl>
                                          <p:spTgt spid="2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9">
                                            <p:txEl>
                                              <p:pRg st="3" end="3"/>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
                                            <p:txEl>
                                              <p:pRg st="6" end="6"/>
                                            </p:tx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376"/>
                                        </p:tgtEl>
                                        <p:attrNameLst>
                                          <p:attrName>style.visibility</p:attrName>
                                        </p:attrNameLst>
                                      </p:cBhvr>
                                      <p:to>
                                        <p:strVal val="visible"/>
                                      </p:to>
                                    </p:set>
                                    <p:animEffect transition="in" filter="fade">
                                      <p:cBhvr>
                                        <p:cTn id="34" dur="2000"/>
                                        <p:tgtEl>
                                          <p:spTgt spid="376"/>
                                        </p:tgtEl>
                                      </p:cBhvr>
                                    </p:animEffect>
                                  </p:childTnLst>
                                </p:cTn>
                              </p:par>
                              <p:par>
                                <p:cTn id="35" presetID="49" presetClass="path" presetSubtype="0" accel="50000" decel="50000" fill="hold" nodeType="withEffect">
                                  <p:stCondLst>
                                    <p:cond delay="0"/>
                                  </p:stCondLst>
                                  <p:childTnLst>
                                    <p:animMotion origin="layout" path="M -4.51008E-6 3.87231E-6 L 0.07315 -0.00116 " pathEditMode="relative" rAng="0" ptsTypes="AA">
                                      <p:cBhvr>
                                        <p:cTn id="36" dur="1000" fill="hold"/>
                                        <p:tgtEl>
                                          <p:spTgt spid="376"/>
                                        </p:tgtEl>
                                        <p:attrNameLst>
                                          <p:attrName>ppt_x</p:attrName>
                                          <p:attrName>ppt_y</p:attrName>
                                        </p:attrNameLst>
                                      </p:cBhvr>
                                      <p:rCtr x="3648" y="-69"/>
                                    </p:animMotion>
                                  </p:childTnLst>
                                </p:cTn>
                              </p:par>
                            </p:childTnLst>
                          </p:cTn>
                        </p:par>
                        <p:par>
                          <p:cTn id="37" fill="hold">
                            <p:stCondLst>
                              <p:cond delay="2000"/>
                            </p:stCondLst>
                            <p:childTnLst>
                              <p:par>
                                <p:cTn id="38" presetID="55" presetClass="entr" presetSubtype="0" fill="hold" grpId="0" nodeType="afterEffect">
                                  <p:stCondLst>
                                    <p:cond delay="0"/>
                                  </p:stCondLst>
                                  <p:childTnLst>
                                    <p:set>
                                      <p:cBhvr>
                                        <p:cTn id="39" dur="1" fill="hold">
                                          <p:stCondLst>
                                            <p:cond delay="0"/>
                                          </p:stCondLst>
                                        </p:cTn>
                                        <p:tgtEl>
                                          <p:spTgt spid="377"/>
                                        </p:tgtEl>
                                        <p:attrNameLst>
                                          <p:attrName>style.visibility</p:attrName>
                                        </p:attrNameLst>
                                      </p:cBhvr>
                                      <p:to>
                                        <p:strVal val="visible"/>
                                      </p:to>
                                    </p:set>
                                    <p:anim calcmode="lin" valueType="num">
                                      <p:cBhvr>
                                        <p:cTn id="40" dur="1000" fill="hold"/>
                                        <p:tgtEl>
                                          <p:spTgt spid="377"/>
                                        </p:tgtEl>
                                        <p:attrNameLst>
                                          <p:attrName>ppt_w</p:attrName>
                                        </p:attrNameLst>
                                      </p:cBhvr>
                                      <p:tavLst>
                                        <p:tav tm="0">
                                          <p:val>
                                            <p:strVal val="#ppt_w*0.70"/>
                                          </p:val>
                                        </p:tav>
                                        <p:tav tm="100000">
                                          <p:val>
                                            <p:strVal val="#ppt_w"/>
                                          </p:val>
                                        </p:tav>
                                      </p:tavLst>
                                    </p:anim>
                                    <p:anim calcmode="lin" valueType="num">
                                      <p:cBhvr>
                                        <p:cTn id="41" dur="1000" fill="hold"/>
                                        <p:tgtEl>
                                          <p:spTgt spid="377"/>
                                        </p:tgtEl>
                                        <p:attrNameLst>
                                          <p:attrName>ppt_h</p:attrName>
                                        </p:attrNameLst>
                                      </p:cBhvr>
                                      <p:tavLst>
                                        <p:tav tm="0">
                                          <p:val>
                                            <p:strVal val="#ppt_h"/>
                                          </p:val>
                                        </p:tav>
                                        <p:tav tm="100000">
                                          <p:val>
                                            <p:strVal val="#ppt_h"/>
                                          </p:val>
                                        </p:tav>
                                      </p:tavLst>
                                    </p:anim>
                                    <p:animEffect transition="in" filter="fade">
                                      <p:cBhvr>
                                        <p:cTn id="42" dur="1000"/>
                                        <p:tgtEl>
                                          <p:spTgt spid="377"/>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1000"/>
                                        <p:tgtEl>
                                          <p:spTgt spid="139"/>
                                        </p:tgtEl>
                                      </p:cBhvr>
                                    </p:animEffect>
                                    <p:anim calcmode="lin" valueType="num">
                                      <p:cBhvr>
                                        <p:cTn id="46" dur="1000" fill="hold"/>
                                        <p:tgtEl>
                                          <p:spTgt spid="139"/>
                                        </p:tgtEl>
                                        <p:attrNameLst>
                                          <p:attrName>ppt_x</p:attrName>
                                        </p:attrNameLst>
                                      </p:cBhvr>
                                      <p:tavLst>
                                        <p:tav tm="0">
                                          <p:val>
                                            <p:strVal val="#ppt_x"/>
                                          </p:val>
                                        </p:tav>
                                        <p:tav tm="100000">
                                          <p:val>
                                            <p:strVal val="#ppt_x"/>
                                          </p:val>
                                        </p:tav>
                                      </p:tavLst>
                                    </p:anim>
                                    <p:anim calcmode="lin" valueType="num">
                                      <p:cBhvr>
                                        <p:cTn id="47" dur="1000" fill="hold"/>
                                        <p:tgtEl>
                                          <p:spTgt spid="139"/>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par>
                          <p:cTn id="57" fill="hold">
                            <p:stCondLst>
                              <p:cond delay="500"/>
                            </p:stCondLst>
                            <p:childTnLst>
                              <p:par>
                                <p:cTn id="58" presetID="10" presetClass="exit" presetSubtype="0" fill="hold" grpId="1" nodeType="afterEffect">
                                  <p:stCondLst>
                                    <p:cond delay="0"/>
                                  </p:stCondLst>
                                  <p:childTnLst>
                                    <p:animEffect transition="out" filter="fade">
                                      <p:cBhvr>
                                        <p:cTn id="59" dur="500"/>
                                        <p:tgtEl>
                                          <p:spTgt spid="139"/>
                                        </p:tgtEl>
                                      </p:cBhvr>
                                    </p:animEffect>
                                    <p:set>
                                      <p:cBhvr>
                                        <p:cTn id="60" dur="1" fill="hold">
                                          <p:stCondLst>
                                            <p:cond delay="499"/>
                                          </p:stCondLst>
                                        </p:cTn>
                                        <p:tgtEl>
                                          <p:spTgt spid="139"/>
                                        </p:tgtEl>
                                        <p:attrNameLst>
                                          <p:attrName>style.visibility</p:attrName>
                                        </p:attrNameLst>
                                      </p:cBhvr>
                                      <p:to>
                                        <p:strVal val="hidden"/>
                                      </p:to>
                                    </p:set>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500"/>
                                        <p:tgtEl>
                                          <p:spTgt spid="376"/>
                                        </p:tgtEl>
                                      </p:cBhvr>
                                    </p:animEffect>
                                    <p:set>
                                      <p:cBhvr>
                                        <p:cTn id="64" dur="1" fill="hold">
                                          <p:stCondLst>
                                            <p:cond delay="499"/>
                                          </p:stCondLst>
                                        </p:cTn>
                                        <p:tgtEl>
                                          <p:spTgt spid="376"/>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377"/>
                                        </p:tgtEl>
                                      </p:cBhvr>
                                    </p:animEffect>
                                    <p:set>
                                      <p:cBhvr>
                                        <p:cTn id="67" dur="1" fill="hold">
                                          <p:stCondLst>
                                            <p:cond delay="499"/>
                                          </p:stCondLst>
                                        </p:cTn>
                                        <p:tgtEl>
                                          <p:spTgt spid="377"/>
                                        </p:tgtEl>
                                        <p:attrNameLst>
                                          <p:attrName>style.visibility</p:attrName>
                                        </p:attrNameLst>
                                      </p:cBhvr>
                                      <p:to>
                                        <p:strVal val="hidden"/>
                                      </p:to>
                                    </p:set>
                                  </p:childTnLst>
                                </p:cTn>
                              </p:par>
                            </p:childTnLst>
                          </p:cTn>
                        </p:par>
                        <p:par>
                          <p:cTn id="68" fill="hold">
                            <p:stCondLst>
                              <p:cond delay="1500"/>
                            </p:stCondLst>
                            <p:childTnLst>
                              <p:par>
                                <p:cTn id="69" presetID="22" presetClass="entr" presetSubtype="4" fill="hold" grpId="0" nodeType="afterEffect">
                                  <p:stCondLst>
                                    <p:cond delay="0"/>
                                  </p:stCondLst>
                                  <p:childTnLst>
                                    <p:set>
                                      <p:cBhvr>
                                        <p:cTn id="70" dur="1" fill="hold">
                                          <p:stCondLst>
                                            <p:cond delay="0"/>
                                          </p:stCondLst>
                                        </p:cTn>
                                        <p:tgtEl>
                                          <p:spTgt spid="169"/>
                                        </p:tgtEl>
                                        <p:attrNameLst>
                                          <p:attrName>style.visibility</p:attrName>
                                        </p:attrNameLst>
                                      </p:cBhvr>
                                      <p:to>
                                        <p:strVal val="visible"/>
                                      </p:to>
                                    </p:set>
                                    <p:animEffect transition="in" filter="wipe(down)">
                                      <p:cBhvr>
                                        <p:cTn id="71" dur="500"/>
                                        <p:tgtEl>
                                          <p:spTgt spid="169"/>
                                        </p:tgtEl>
                                      </p:cBhvr>
                                    </p:animEffect>
                                  </p:childTnLst>
                                </p:cTn>
                              </p:par>
                              <p:par>
                                <p:cTn id="72" presetID="9" presetClass="exit" presetSubtype="0" fill="hold" grpId="1" nodeType="withEffect">
                                  <p:stCondLst>
                                    <p:cond delay="0"/>
                                  </p:stCondLst>
                                  <p:childTnLst>
                                    <p:animEffect transition="out" filter="dissolve">
                                      <p:cBhvr>
                                        <p:cTn id="73" dur="500"/>
                                        <p:tgtEl>
                                          <p:spTgt spid="374"/>
                                        </p:tgtEl>
                                      </p:cBhvr>
                                    </p:animEffect>
                                    <p:set>
                                      <p:cBhvr>
                                        <p:cTn id="74" dur="1" fill="hold">
                                          <p:stCondLst>
                                            <p:cond delay="499"/>
                                          </p:stCondLst>
                                        </p:cTn>
                                        <p:tgtEl>
                                          <p:spTgt spid="374"/>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378"/>
                                        </p:tgtEl>
                                      </p:cBhvr>
                                    </p:animEffect>
                                    <p:set>
                                      <p:cBhvr>
                                        <p:cTn id="77" dur="1" fill="hold">
                                          <p:stCondLst>
                                            <p:cond delay="499"/>
                                          </p:stCondLst>
                                        </p:cTn>
                                        <p:tgtEl>
                                          <p:spTgt spid="37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2"/>
                                        </p:tgtEl>
                                      </p:cBhvr>
                                    </p:animEffect>
                                    <p:animScale>
                                      <p:cBhvr>
                                        <p:cTn id="82" dur="250" autoRev="1" fill="hold"/>
                                        <p:tgtEl>
                                          <p:spTgt spid="2"/>
                                        </p:tgtEl>
                                      </p:cBhvr>
                                      <p:by x="105000" y="105000"/>
                                    </p:animScale>
                                  </p:childTnLst>
                                </p:cTn>
                              </p:par>
                            </p:childTnLst>
                          </p:cTn>
                        </p:par>
                        <p:par>
                          <p:cTn id="83" fill="hold">
                            <p:stCondLst>
                              <p:cond delay="5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428"/>
                                        </p:tgtEl>
                                        <p:attrNameLst>
                                          <p:attrName>style.visibility</p:attrName>
                                        </p:attrNameLst>
                                      </p:cBhvr>
                                      <p:to>
                                        <p:strVal val="visible"/>
                                      </p:to>
                                    </p:set>
                                    <p:animEffect transition="in" filter="fade">
                                      <p:cBhvr>
                                        <p:cTn id="90" dur="500"/>
                                        <p:tgtEl>
                                          <p:spTgt spid="42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21"/>
                                        </p:tgtEl>
                                        <p:attrNameLst>
                                          <p:attrName>style.visibility</p:attrName>
                                        </p:attrNameLst>
                                      </p:cBhvr>
                                      <p:to>
                                        <p:strVal val="visible"/>
                                      </p:to>
                                    </p:set>
                                    <p:animEffect transition="in" filter="fade">
                                      <p:cBhvr>
                                        <p:cTn id="93" dur="500"/>
                                        <p:tgtEl>
                                          <p:spTgt spid="421"/>
                                        </p:tgtEl>
                                      </p:cBhvr>
                                    </p:animEffect>
                                  </p:childTnLst>
                                </p:cTn>
                              </p:par>
                              <p:par>
                                <p:cTn id="94" presetID="10" presetClass="entr" presetSubtype="0" fill="hold" nodeType="withEffect">
                                  <p:stCondLst>
                                    <p:cond delay="0"/>
                                  </p:stCondLst>
                                  <p:childTnLst>
                                    <p:set>
                                      <p:cBhvr>
                                        <p:cTn id="95" dur="1" fill="hold">
                                          <p:stCondLst>
                                            <p:cond delay="0"/>
                                          </p:stCondLst>
                                        </p:cTn>
                                        <p:tgtEl>
                                          <p:spTgt spid="422"/>
                                        </p:tgtEl>
                                        <p:attrNameLst>
                                          <p:attrName>style.visibility</p:attrName>
                                        </p:attrNameLst>
                                      </p:cBhvr>
                                      <p:to>
                                        <p:strVal val="visible"/>
                                      </p:to>
                                    </p:set>
                                    <p:animEffect transition="in" filter="fade">
                                      <p:cBhvr>
                                        <p:cTn id="96" dur="500"/>
                                        <p:tgtEl>
                                          <p:spTgt spid="422"/>
                                        </p:tgtEl>
                                      </p:cBhvr>
                                    </p:animEffect>
                                  </p:childTnLst>
                                </p:cTn>
                              </p:par>
                              <p:par>
                                <p:cTn id="97" presetID="10" presetClass="entr" presetSubtype="0" fill="hold" nodeType="withEffect">
                                  <p:stCondLst>
                                    <p:cond delay="0"/>
                                  </p:stCondLst>
                                  <p:childTnLst>
                                    <p:set>
                                      <p:cBhvr>
                                        <p:cTn id="98" dur="1" fill="hold">
                                          <p:stCondLst>
                                            <p:cond delay="0"/>
                                          </p:stCondLst>
                                        </p:cTn>
                                        <p:tgtEl>
                                          <p:spTgt spid="435"/>
                                        </p:tgtEl>
                                        <p:attrNameLst>
                                          <p:attrName>style.visibility</p:attrName>
                                        </p:attrNameLst>
                                      </p:cBhvr>
                                      <p:to>
                                        <p:strVal val="visible"/>
                                      </p:to>
                                    </p:set>
                                    <p:animEffect transition="in" filter="fade">
                                      <p:cBhvr>
                                        <p:cTn id="99" dur="500"/>
                                        <p:tgtEl>
                                          <p:spTgt spid="435"/>
                                        </p:tgtEl>
                                      </p:cBhvr>
                                    </p:animEffect>
                                  </p:childTnLst>
                                </p:cTn>
                              </p:par>
                            </p:childTnLst>
                          </p:cTn>
                        </p:par>
                        <p:par>
                          <p:cTn id="100" fill="hold">
                            <p:stCondLst>
                              <p:cond delay="1500"/>
                            </p:stCondLst>
                            <p:childTnLst>
                              <p:par>
                                <p:cTn id="101" presetID="10" presetClass="entr" presetSubtype="0" fill="hold" nodeType="afterEffect">
                                  <p:stCondLst>
                                    <p:cond delay="0"/>
                                  </p:stCondLst>
                                  <p:childTnLst>
                                    <p:set>
                                      <p:cBhvr>
                                        <p:cTn id="102" dur="1" fill="hold">
                                          <p:stCondLst>
                                            <p:cond delay="0"/>
                                          </p:stCondLst>
                                        </p:cTn>
                                        <p:tgtEl>
                                          <p:spTgt spid="423"/>
                                        </p:tgtEl>
                                        <p:attrNameLst>
                                          <p:attrName>style.visibility</p:attrName>
                                        </p:attrNameLst>
                                      </p:cBhvr>
                                      <p:to>
                                        <p:strVal val="visible"/>
                                      </p:to>
                                    </p:set>
                                    <p:animEffect transition="in" filter="fade">
                                      <p:cBhvr>
                                        <p:cTn id="103" dur="500"/>
                                        <p:tgtEl>
                                          <p:spTgt spid="423"/>
                                        </p:tgtEl>
                                      </p:cBhvr>
                                    </p:animEffect>
                                  </p:childTnLst>
                                </p:cTn>
                              </p:par>
                              <p:par>
                                <p:cTn id="104" presetID="10" presetClass="entr" presetSubtype="0" fill="hold" nodeType="withEffect">
                                  <p:stCondLst>
                                    <p:cond delay="0"/>
                                  </p:stCondLst>
                                  <p:childTnLst>
                                    <p:set>
                                      <p:cBhvr>
                                        <p:cTn id="105" dur="1" fill="hold">
                                          <p:stCondLst>
                                            <p:cond delay="0"/>
                                          </p:stCondLst>
                                        </p:cTn>
                                        <p:tgtEl>
                                          <p:spTgt spid="437"/>
                                        </p:tgtEl>
                                        <p:attrNameLst>
                                          <p:attrName>style.visibility</p:attrName>
                                        </p:attrNameLst>
                                      </p:cBhvr>
                                      <p:to>
                                        <p:strVal val="visible"/>
                                      </p:to>
                                    </p:set>
                                    <p:animEffect transition="in" filter="fade">
                                      <p:cBhvr>
                                        <p:cTn id="106" dur="500"/>
                                        <p:tgtEl>
                                          <p:spTgt spid="437"/>
                                        </p:tgtEl>
                                      </p:cBhvr>
                                    </p:animEffect>
                                  </p:childTnLst>
                                </p:cTn>
                              </p:par>
                            </p:childTnLst>
                          </p:cTn>
                        </p:par>
                        <p:par>
                          <p:cTn id="107" fill="hold">
                            <p:stCondLst>
                              <p:cond delay="2000"/>
                            </p:stCondLst>
                            <p:childTnLst>
                              <p:par>
                                <p:cTn id="108" presetID="10" presetClass="entr" presetSubtype="0" fill="hold" nodeType="afterEffect">
                                  <p:stCondLst>
                                    <p:cond delay="0"/>
                                  </p:stCondLst>
                                  <p:childTnLst>
                                    <p:set>
                                      <p:cBhvr>
                                        <p:cTn id="109" dur="1" fill="hold">
                                          <p:stCondLst>
                                            <p:cond delay="0"/>
                                          </p:stCondLst>
                                        </p:cTn>
                                        <p:tgtEl>
                                          <p:spTgt spid="424"/>
                                        </p:tgtEl>
                                        <p:attrNameLst>
                                          <p:attrName>style.visibility</p:attrName>
                                        </p:attrNameLst>
                                      </p:cBhvr>
                                      <p:to>
                                        <p:strVal val="visible"/>
                                      </p:to>
                                    </p:set>
                                    <p:animEffect transition="in" filter="fade">
                                      <p:cBhvr>
                                        <p:cTn id="110" dur="500"/>
                                        <p:tgtEl>
                                          <p:spTgt spid="424"/>
                                        </p:tgtEl>
                                      </p:cBhvr>
                                    </p:animEffect>
                                  </p:childTnLst>
                                </p:cTn>
                              </p:par>
                              <p:par>
                                <p:cTn id="111" presetID="10" presetClass="entr" presetSubtype="0" fill="hold" nodeType="withEffect">
                                  <p:stCondLst>
                                    <p:cond delay="0"/>
                                  </p:stCondLst>
                                  <p:childTnLst>
                                    <p:set>
                                      <p:cBhvr>
                                        <p:cTn id="112" dur="1" fill="hold">
                                          <p:stCondLst>
                                            <p:cond delay="0"/>
                                          </p:stCondLst>
                                        </p:cTn>
                                        <p:tgtEl>
                                          <p:spTgt spid="432"/>
                                        </p:tgtEl>
                                        <p:attrNameLst>
                                          <p:attrName>style.visibility</p:attrName>
                                        </p:attrNameLst>
                                      </p:cBhvr>
                                      <p:to>
                                        <p:strVal val="visible"/>
                                      </p:to>
                                    </p:set>
                                    <p:animEffect transition="in" filter="fade">
                                      <p:cBhvr>
                                        <p:cTn id="113" dur="500"/>
                                        <p:tgtEl>
                                          <p:spTgt spid="432"/>
                                        </p:tgtEl>
                                      </p:cBhvr>
                                    </p:animEffect>
                                  </p:childTnLst>
                                </p:cTn>
                              </p:par>
                            </p:childTnLst>
                          </p:cTn>
                        </p:par>
                        <p:par>
                          <p:cTn id="114" fill="hold">
                            <p:stCondLst>
                              <p:cond delay="2500"/>
                            </p:stCondLst>
                            <p:childTnLst>
                              <p:par>
                                <p:cTn id="115" presetID="10" presetClass="entr" presetSubtype="0" fill="hold" nodeType="afterEffect">
                                  <p:stCondLst>
                                    <p:cond delay="0"/>
                                  </p:stCondLst>
                                  <p:childTnLst>
                                    <p:set>
                                      <p:cBhvr>
                                        <p:cTn id="116" dur="1" fill="hold">
                                          <p:stCondLst>
                                            <p:cond delay="0"/>
                                          </p:stCondLst>
                                        </p:cTn>
                                        <p:tgtEl>
                                          <p:spTgt spid="425"/>
                                        </p:tgtEl>
                                        <p:attrNameLst>
                                          <p:attrName>style.visibility</p:attrName>
                                        </p:attrNameLst>
                                      </p:cBhvr>
                                      <p:to>
                                        <p:strVal val="visible"/>
                                      </p:to>
                                    </p:set>
                                    <p:animEffect transition="in" filter="fade">
                                      <p:cBhvr>
                                        <p:cTn id="117" dur="500"/>
                                        <p:tgtEl>
                                          <p:spTgt spid="425"/>
                                        </p:tgtEl>
                                      </p:cBhvr>
                                    </p:animEffect>
                                  </p:childTnLst>
                                </p:cTn>
                              </p:par>
                              <p:par>
                                <p:cTn id="118" presetID="10" presetClass="entr" presetSubtype="0" fill="hold" nodeType="withEffect">
                                  <p:stCondLst>
                                    <p:cond delay="0"/>
                                  </p:stCondLst>
                                  <p:childTnLst>
                                    <p:set>
                                      <p:cBhvr>
                                        <p:cTn id="119" dur="1" fill="hold">
                                          <p:stCondLst>
                                            <p:cond delay="0"/>
                                          </p:stCondLst>
                                        </p:cTn>
                                        <p:tgtEl>
                                          <p:spTgt spid="433"/>
                                        </p:tgtEl>
                                        <p:attrNameLst>
                                          <p:attrName>style.visibility</p:attrName>
                                        </p:attrNameLst>
                                      </p:cBhvr>
                                      <p:to>
                                        <p:strVal val="visible"/>
                                      </p:to>
                                    </p:set>
                                    <p:animEffect transition="in" filter="fade">
                                      <p:cBhvr>
                                        <p:cTn id="120" dur="500"/>
                                        <p:tgtEl>
                                          <p:spTgt spid="433"/>
                                        </p:tgtEl>
                                      </p:cBhvr>
                                    </p:animEffect>
                                  </p:childTnLst>
                                </p:cTn>
                              </p:par>
                            </p:childTnLst>
                          </p:cTn>
                        </p:par>
                        <p:par>
                          <p:cTn id="121" fill="hold">
                            <p:stCondLst>
                              <p:cond delay="3000"/>
                            </p:stCondLst>
                            <p:childTnLst>
                              <p:par>
                                <p:cTn id="122" presetID="10" presetClass="entr" presetSubtype="0" fill="hold" nodeType="afterEffect">
                                  <p:stCondLst>
                                    <p:cond delay="0"/>
                                  </p:stCondLst>
                                  <p:childTnLst>
                                    <p:set>
                                      <p:cBhvr>
                                        <p:cTn id="123" dur="1" fill="hold">
                                          <p:stCondLst>
                                            <p:cond delay="0"/>
                                          </p:stCondLst>
                                        </p:cTn>
                                        <p:tgtEl>
                                          <p:spTgt spid="427"/>
                                        </p:tgtEl>
                                        <p:attrNameLst>
                                          <p:attrName>style.visibility</p:attrName>
                                        </p:attrNameLst>
                                      </p:cBhvr>
                                      <p:to>
                                        <p:strVal val="visible"/>
                                      </p:to>
                                    </p:set>
                                    <p:animEffect transition="in" filter="fade">
                                      <p:cBhvr>
                                        <p:cTn id="124" dur="500"/>
                                        <p:tgtEl>
                                          <p:spTgt spid="427"/>
                                        </p:tgtEl>
                                      </p:cBhvr>
                                    </p:animEffect>
                                  </p:childTnLst>
                                </p:cTn>
                              </p:par>
                              <p:par>
                                <p:cTn id="125" presetID="10" presetClass="entr" presetSubtype="0" fill="hold" nodeType="withEffect">
                                  <p:stCondLst>
                                    <p:cond delay="0"/>
                                  </p:stCondLst>
                                  <p:childTnLst>
                                    <p:set>
                                      <p:cBhvr>
                                        <p:cTn id="126" dur="1" fill="hold">
                                          <p:stCondLst>
                                            <p:cond delay="0"/>
                                          </p:stCondLst>
                                        </p:cTn>
                                        <p:tgtEl>
                                          <p:spTgt spid="430"/>
                                        </p:tgtEl>
                                        <p:attrNameLst>
                                          <p:attrName>style.visibility</p:attrName>
                                        </p:attrNameLst>
                                      </p:cBhvr>
                                      <p:to>
                                        <p:strVal val="visible"/>
                                      </p:to>
                                    </p:set>
                                    <p:animEffect transition="in" filter="fade">
                                      <p:cBhvr>
                                        <p:cTn id="127" dur="500"/>
                                        <p:tgtEl>
                                          <p:spTgt spid="430"/>
                                        </p:tgtEl>
                                      </p:cBhvr>
                                    </p:animEffect>
                                  </p:childTnLst>
                                </p:cTn>
                              </p:par>
                              <p:par>
                                <p:cTn id="128" presetID="10" presetClass="entr" presetSubtype="0" fill="hold" nodeType="withEffect">
                                  <p:stCondLst>
                                    <p:cond delay="0"/>
                                  </p:stCondLst>
                                  <p:childTnLst>
                                    <p:set>
                                      <p:cBhvr>
                                        <p:cTn id="129" dur="1" fill="hold">
                                          <p:stCondLst>
                                            <p:cond delay="0"/>
                                          </p:stCondLst>
                                        </p:cTn>
                                        <p:tgtEl>
                                          <p:spTgt spid="436"/>
                                        </p:tgtEl>
                                        <p:attrNameLst>
                                          <p:attrName>style.visibility</p:attrName>
                                        </p:attrNameLst>
                                      </p:cBhvr>
                                      <p:to>
                                        <p:strVal val="visible"/>
                                      </p:to>
                                    </p:set>
                                    <p:animEffect transition="in" filter="fade">
                                      <p:cBhvr>
                                        <p:cTn id="130" dur="500"/>
                                        <p:tgtEl>
                                          <p:spTgt spid="436"/>
                                        </p:tgtEl>
                                      </p:cBhvr>
                                    </p:animEffect>
                                  </p:childTnLst>
                                </p:cTn>
                              </p:par>
                            </p:childTnLst>
                          </p:cTn>
                        </p:par>
                        <p:par>
                          <p:cTn id="131" fill="hold">
                            <p:stCondLst>
                              <p:cond delay="3500"/>
                            </p:stCondLst>
                            <p:childTnLst>
                              <p:par>
                                <p:cTn id="132" presetID="10" presetClass="entr" presetSubtype="0" fill="hold" nodeType="afterEffect">
                                  <p:stCondLst>
                                    <p:cond delay="0"/>
                                  </p:stCondLst>
                                  <p:childTnLst>
                                    <p:set>
                                      <p:cBhvr>
                                        <p:cTn id="133" dur="1" fill="hold">
                                          <p:stCondLst>
                                            <p:cond delay="0"/>
                                          </p:stCondLst>
                                        </p:cTn>
                                        <p:tgtEl>
                                          <p:spTgt spid="426"/>
                                        </p:tgtEl>
                                        <p:attrNameLst>
                                          <p:attrName>style.visibility</p:attrName>
                                        </p:attrNameLst>
                                      </p:cBhvr>
                                      <p:to>
                                        <p:strVal val="visible"/>
                                      </p:to>
                                    </p:set>
                                    <p:animEffect transition="in" filter="fade">
                                      <p:cBhvr>
                                        <p:cTn id="134" dur="500"/>
                                        <p:tgtEl>
                                          <p:spTgt spid="426"/>
                                        </p:tgtEl>
                                      </p:cBhvr>
                                    </p:animEffect>
                                  </p:childTnLst>
                                </p:cTn>
                              </p:par>
                              <p:par>
                                <p:cTn id="135" presetID="10" presetClass="entr" presetSubtype="0" fill="hold" nodeType="withEffect">
                                  <p:stCondLst>
                                    <p:cond delay="0"/>
                                  </p:stCondLst>
                                  <p:childTnLst>
                                    <p:set>
                                      <p:cBhvr>
                                        <p:cTn id="136" dur="1" fill="hold">
                                          <p:stCondLst>
                                            <p:cond delay="0"/>
                                          </p:stCondLst>
                                        </p:cTn>
                                        <p:tgtEl>
                                          <p:spTgt spid="429"/>
                                        </p:tgtEl>
                                        <p:attrNameLst>
                                          <p:attrName>style.visibility</p:attrName>
                                        </p:attrNameLst>
                                      </p:cBhvr>
                                      <p:to>
                                        <p:strVal val="visible"/>
                                      </p:to>
                                    </p:set>
                                    <p:animEffect transition="in" filter="fade">
                                      <p:cBhvr>
                                        <p:cTn id="137" dur="500"/>
                                        <p:tgtEl>
                                          <p:spTgt spid="429"/>
                                        </p:tgtEl>
                                      </p:cBhvr>
                                    </p:animEffect>
                                  </p:childTnLst>
                                </p:cTn>
                              </p:par>
                              <p:par>
                                <p:cTn id="138" presetID="10" presetClass="entr" presetSubtype="0" fill="hold" nodeType="withEffect">
                                  <p:stCondLst>
                                    <p:cond delay="0"/>
                                  </p:stCondLst>
                                  <p:childTnLst>
                                    <p:set>
                                      <p:cBhvr>
                                        <p:cTn id="139" dur="1" fill="hold">
                                          <p:stCondLst>
                                            <p:cond delay="0"/>
                                          </p:stCondLst>
                                        </p:cTn>
                                        <p:tgtEl>
                                          <p:spTgt spid="438"/>
                                        </p:tgtEl>
                                        <p:attrNameLst>
                                          <p:attrName>style.visibility</p:attrName>
                                        </p:attrNameLst>
                                      </p:cBhvr>
                                      <p:to>
                                        <p:strVal val="visible"/>
                                      </p:to>
                                    </p:set>
                                    <p:animEffect transition="in" filter="fade">
                                      <p:cBhvr>
                                        <p:cTn id="140" dur="500"/>
                                        <p:tgtEl>
                                          <p:spTgt spid="438"/>
                                        </p:tgtEl>
                                      </p:cBhvr>
                                    </p:animEffect>
                                  </p:childTnLst>
                                </p:cTn>
                              </p:par>
                            </p:childTnLst>
                          </p:cTn>
                        </p:par>
                        <p:par>
                          <p:cTn id="141" fill="hold">
                            <p:stCondLst>
                              <p:cond delay="4000"/>
                            </p:stCondLst>
                            <p:childTnLst>
                              <p:par>
                                <p:cTn id="142" presetID="10" presetClass="entr" presetSubtype="0" fill="hold" nodeType="afterEffect">
                                  <p:stCondLst>
                                    <p:cond delay="0"/>
                                  </p:stCondLst>
                                  <p:childTnLst>
                                    <p:set>
                                      <p:cBhvr>
                                        <p:cTn id="143" dur="1" fill="hold">
                                          <p:stCondLst>
                                            <p:cond delay="0"/>
                                          </p:stCondLst>
                                        </p:cTn>
                                        <p:tgtEl>
                                          <p:spTgt spid="431"/>
                                        </p:tgtEl>
                                        <p:attrNameLst>
                                          <p:attrName>style.visibility</p:attrName>
                                        </p:attrNameLst>
                                      </p:cBhvr>
                                      <p:to>
                                        <p:strVal val="visible"/>
                                      </p:to>
                                    </p:set>
                                    <p:animEffect transition="in" filter="fade">
                                      <p:cBhvr>
                                        <p:cTn id="144" dur="500"/>
                                        <p:tgtEl>
                                          <p:spTgt spid="431"/>
                                        </p:tgtEl>
                                      </p:cBhvr>
                                    </p:animEffect>
                                  </p:childTnLst>
                                </p:cTn>
                              </p:par>
                              <p:par>
                                <p:cTn id="145" presetID="10" presetClass="entr" presetSubtype="0" fill="hold" nodeType="withEffect">
                                  <p:stCondLst>
                                    <p:cond delay="0"/>
                                  </p:stCondLst>
                                  <p:childTnLst>
                                    <p:set>
                                      <p:cBhvr>
                                        <p:cTn id="146" dur="1" fill="hold">
                                          <p:stCondLst>
                                            <p:cond delay="0"/>
                                          </p:stCondLst>
                                        </p:cTn>
                                        <p:tgtEl>
                                          <p:spTgt spid="434"/>
                                        </p:tgtEl>
                                        <p:attrNameLst>
                                          <p:attrName>style.visibility</p:attrName>
                                        </p:attrNameLst>
                                      </p:cBhvr>
                                      <p:to>
                                        <p:strVal val="visible"/>
                                      </p:to>
                                    </p:set>
                                    <p:animEffect transition="in" filter="fade">
                                      <p:cBhvr>
                                        <p:cTn id="147" dur="500"/>
                                        <p:tgtEl>
                                          <p:spTgt spid="434"/>
                                        </p:tgtEl>
                                      </p:cBhvr>
                                    </p:animEffect>
                                  </p:childTnLst>
                                </p:cTn>
                              </p:par>
                            </p:childTnLst>
                          </p:cTn>
                        </p:par>
                        <p:par>
                          <p:cTn id="148" fill="hold">
                            <p:stCondLst>
                              <p:cond delay="4500"/>
                            </p:stCondLst>
                            <p:childTnLst>
                              <p:par>
                                <p:cTn id="149" presetID="10" presetClass="entr" presetSubtype="0" fill="hold" nodeType="afterEffect">
                                  <p:stCondLst>
                                    <p:cond delay="0"/>
                                  </p:stCondLst>
                                  <p:childTnLst>
                                    <p:set>
                                      <p:cBhvr>
                                        <p:cTn id="150" dur="1" fill="hold">
                                          <p:stCondLst>
                                            <p:cond delay="0"/>
                                          </p:stCondLst>
                                        </p:cTn>
                                        <p:tgtEl>
                                          <p:spTgt spid="393"/>
                                        </p:tgtEl>
                                        <p:attrNameLst>
                                          <p:attrName>style.visibility</p:attrName>
                                        </p:attrNameLst>
                                      </p:cBhvr>
                                      <p:to>
                                        <p:strVal val="visible"/>
                                      </p:to>
                                    </p:set>
                                    <p:animEffect transition="in" filter="fade">
                                      <p:cBhvr>
                                        <p:cTn id="151" dur="500"/>
                                        <p:tgtEl>
                                          <p:spTgt spid="393"/>
                                        </p:tgtEl>
                                      </p:cBhvr>
                                    </p:animEffect>
                                  </p:childTnLst>
                                </p:cTn>
                              </p:par>
                              <p:par>
                                <p:cTn id="152" presetID="10" presetClass="entr" presetSubtype="0" fill="hold" nodeType="withEffect">
                                  <p:stCondLst>
                                    <p:cond delay="0"/>
                                  </p:stCondLst>
                                  <p:childTnLst>
                                    <p:set>
                                      <p:cBhvr>
                                        <p:cTn id="153" dur="1" fill="hold">
                                          <p:stCondLst>
                                            <p:cond delay="0"/>
                                          </p:stCondLst>
                                        </p:cTn>
                                        <p:tgtEl>
                                          <p:spTgt spid="394"/>
                                        </p:tgtEl>
                                        <p:attrNameLst>
                                          <p:attrName>style.visibility</p:attrName>
                                        </p:attrNameLst>
                                      </p:cBhvr>
                                      <p:to>
                                        <p:strVal val="visible"/>
                                      </p:to>
                                    </p:set>
                                    <p:animEffect transition="in" filter="fade">
                                      <p:cBhvr>
                                        <p:cTn id="154" dur="500"/>
                                        <p:tgtEl>
                                          <p:spTgt spid="394"/>
                                        </p:tgtEl>
                                      </p:cBhvr>
                                    </p:animEffect>
                                  </p:childTnLst>
                                </p:cTn>
                              </p:par>
                              <p:par>
                                <p:cTn id="155" presetID="10" presetClass="entr" presetSubtype="0" fill="hold" nodeType="withEffect">
                                  <p:stCondLst>
                                    <p:cond delay="0"/>
                                  </p:stCondLst>
                                  <p:childTnLst>
                                    <p:set>
                                      <p:cBhvr>
                                        <p:cTn id="156" dur="1" fill="hold">
                                          <p:stCondLst>
                                            <p:cond delay="0"/>
                                          </p:stCondLst>
                                        </p:cTn>
                                        <p:tgtEl>
                                          <p:spTgt spid="403"/>
                                        </p:tgtEl>
                                        <p:attrNameLst>
                                          <p:attrName>style.visibility</p:attrName>
                                        </p:attrNameLst>
                                      </p:cBhvr>
                                      <p:to>
                                        <p:strVal val="visible"/>
                                      </p:to>
                                    </p:set>
                                    <p:animEffect transition="in" filter="fade">
                                      <p:cBhvr>
                                        <p:cTn id="157" dur="500"/>
                                        <p:tgtEl>
                                          <p:spTgt spid="403"/>
                                        </p:tgtEl>
                                      </p:cBhvr>
                                    </p:animEffect>
                                  </p:childTnLst>
                                </p:cTn>
                              </p:par>
                              <p:par>
                                <p:cTn id="158" presetID="10" presetClass="entr" presetSubtype="0" fill="hold" nodeType="withEffect">
                                  <p:stCondLst>
                                    <p:cond delay="0"/>
                                  </p:stCondLst>
                                  <p:childTnLst>
                                    <p:set>
                                      <p:cBhvr>
                                        <p:cTn id="159" dur="1" fill="hold">
                                          <p:stCondLst>
                                            <p:cond delay="0"/>
                                          </p:stCondLst>
                                        </p:cTn>
                                        <p:tgtEl>
                                          <p:spTgt spid="404"/>
                                        </p:tgtEl>
                                        <p:attrNameLst>
                                          <p:attrName>style.visibility</p:attrName>
                                        </p:attrNameLst>
                                      </p:cBhvr>
                                      <p:to>
                                        <p:strVal val="visible"/>
                                      </p:to>
                                    </p:set>
                                    <p:animEffect transition="in" filter="fade">
                                      <p:cBhvr>
                                        <p:cTn id="160" dur="500"/>
                                        <p:tgtEl>
                                          <p:spTgt spid="404"/>
                                        </p:tgtEl>
                                      </p:cBhvr>
                                    </p:animEffect>
                                  </p:childTnLst>
                                </p:cTn>
                              </p:par>
                            </p:childTnLst>
                          </p:cTn>
                        </p:par>
                        <p:par>
                          <p:cTn id="161" fill="hold">
                            <p:stCondLst>
                              <p:cond delay="5000"/>
                            </p:stCondLst>
                            <p:childTnLst>
                              <p:par>
                                <p:cTn id="162" presetID="10" presetClass="entr" presetSubtype="0" fill="hold" nodeType="afterEffect">
                                  <p:stCondLst>
                                    <p:cond delay="0"/>
                                  </p:stCondLst>
                                  <p:childTnLst>
                                    <p:set>
                                      <p:cBhvr>
                                        <p:cTn id="163" dur="1" fill="hold">
                                          <p:stCondLst>
                                            <p:cond delay="0"/>
                                          </p:stCondLst>
                                        </p:cTn>
                                        <p:tgtEl>
                                          <p:spTgt spid="397"/>
                                        </p:tgtEl>
                                        <p:attrNameLst>
                                          <p:attrName>style.visibility</p:attrName>
                                        </p:attrNameLst>
                                      </p:cBhvr>
                                      <p:to>
                                        <p:strVal val="visible"/>
                                      </p:to>
                                    </p:set>
                                    <p:animEffect transition="in" filter="fade">
                                      <p:cBhvr>
                                        <p:cTn id="164" dur="500"/>
                                        <p:tgtEl>
                                          <p:spTgt spid="397"/>
                                        </p:tgtEl>
                                      </p:cBhvr>
                                    </p:animEffect>
                                  </p:childTnLst>
                                </p:cTn>
                              </p:par>
                              <p:par>
                                <p:cTn id="165" presetID="10" presetClass="entr" presetSubtype="0" fill="hold" nodeType="withEffect">
                                  <p:stCondLst>
                                    <p:cond delay="0"/>
                                  </p:stCondLst>
                                  <p:childTnLst>
                                    <p:set>
                                      <p:cBhvr>
                                        <p:cTn id="166" dur="1" fill="hold">
                                          <p:stCondLst>
                                            <p:cond delay="0"/>
                                          </p:stCondLst>
                                        </p:cTn>
                                        <p:tgtEl>
                                          <p:spTgt spid="398"/>
                                        </p:tgtEl>
                                        <p:attrNameLst>
                                          <p:attrName>style.visibility</p:attrName>
                                        </p:attrNameLst>
                                      </p:cBhvr>
                                      <p:to>
                                        <p:strVal val="visible"/>
                                      </p:to>
                                    </p:set>
                                    <p:animEffect transition="in" filter="fade">
                                      <p:cBhvr>
                                        <p:cTn id="167" dur="500"/>
                                        <p:tgtEl>
                                          <p:spTgt spid="398"/>
                                        </p:tgtEl>
                                      </p:cBhvr>
                                    </p:animEffect>
                                  </p:childTnLst>
                                </p:cTn>
                              </p:par>
                              <p:par>
                                <p:cTn id="168" presetID="10" presetClass="entr" presetSubtype="0" fill="hold" nodeType="withEffect">
                                  <p:stCondLst>
                                    <p:cond delay="0"/>
                                  </p:stCondLst>
                                  <p:childTnLst>
                                    <p:set>
                                      <p:cBhvr>
                                        <p:cTn id="169" dur="1" fill="hold">
                                          <p:stCondLst>
                                            <p:cond delay="0"/>
                                          </p:stCondLst>
                                        </p:cTn>
                                        <p:tgtEl>
                                          <p:spTgt spid="407"/>
                                        </p:tgtEl>
                                        <p:attrNameLst>
                                          <p:attrName>style.visibility</p:attrName>
                                        </p:attrNameLst>
                                      </p:cBhvr>
                                      <p:to>
                                        <p:strVal val="visible"/>
                                      </p:to>
                                    </p:set>
                                    <p:animEffect transition="in" filter="fade">
                                      <p:cBhvr>
                                        <p:cTn id="170" dur="500"/>
                                        <p:tgtEl>
                                          <p:spTgt spid="407"/>
                                        </p:tgtEl>
                                      </p:cBhvr>
                                    </p:animEffect>
                                  </p:childTnLst>
                                </p:cTn>
                              </p:par>
                              <p:par>
                                <p:cTn id="171" presetID="10" presetClass="entr" presetSubtype="0" fill="hold" nodeType="withEffect">
                                  <p:stCondLst>
                                    <p:cond delay="0"/>
                                  </p:stCondLst>
                                  <p:childTnLst>
                                    <p:set>
                                      <p:cBhvr>
                                        <p:cTn id="172" dur="1" fill="hold">
                                          <p:stCondLst>
                                            <p:cond delay="0"/>
                                          </p:stCondLst>
                                        </p:cTn>
                                        <p:tgtEl>
                                          <p:spTgt spid="409"/>
                                        </p:tgtEl>
                                        <p:attrNameLst>
                                          <p:attrName>style.visibility</p:attrName>
                                        </p:attrNameLst>
                                      </p:cBhvr>
                                      <p:to>
                                        <p:strVal val="visible"/>
                                      </p:to>
                                    </p:set>
                                    <p:animEffect transition="in" filter="fade">
                                      <p:cBhvr>
                                        <p:cTn id="173" dur="500"/>
                                        <p:tgtEl>
                                          <p:spTgt spid="409"/>
                                        </p:tgtEl>
                                      </p:cBhvr>
                                    </p:animEffect>
                                  </p:childTnLst>
                                </p:cTn>
                              </p:par>
                            </p:childTnLst>
                          </p:cTn>
                        </p:par>
                        <p:par>
                          <p:cTn id="174" fill="hold">
                            <p:stCondLst>
                              <p:cond delay="5500"/>
                            </p:stCondLst>
                            <p:childTnLst>
                              <p:par>
                                <p:cTn id="175" presetID="10" presetClass="entr" presetSubtype="0" fill="hold" nodeType="afterEffect">
                                  <p:stCondLst>
                                    <p:cond delay="0"/>
                                  </p:stCondLst>
                                  <p:childTnLst>
                                    <p:set>
                                      <p:cBhvr>
                                        <p:cTn id="176" dur="1" fill="hold">
                                          <p:stCondLst>
                                            <p:cond delay="0"/>
                                          </p:stCondLst>
                                        </p:cTn>
                                        <p:tgtEl>
                                          <p:spTgt spid="416"/>
                                        </p:tgtEl>
                                        <p:attrNameLst>
                                          <p:attrName>style.visibility</p:attrName>
                                        </p:attrNameLst>
                                      </p:cBhvr>
                                      <p:to>
                                        <p:strVal val="visible"/>
                                      </p:to>
                                    </p:set>
                                    <p:animEffect transition="in" filter="fade">
                                      <p:cBhvr>
                                        <p:cTn id="177" dur="500"/>
                                        <p:tgtEl>
                                          <p:spTgt spid="416"/>
                                        </p:tgtEl>
                                      </p:cBhvr>
                                    </p:animEffect>
                                  </p:childTnLst>
                                </p:cTn>
                              </p:par>
                              <p:par>
                                <p:cTn id="178" presetID="10" presetClass="entr" presetSubtype="0" fill="hold" nodeType="withEffect">
                                  <p:stCondLst>
                                    <p:cond delay="0"/>
                                  </p:stCondLst>
                                  <p:childTnLst>
                                    <p:set>
                                      <p:cBhvr>
                                        <p:cTn id="179" dur="1" fill="hold">
                                          <p:stCondLst>
                                            <p:cond delay="0"/>
                                          </p:stCondLst>
                                        </p:cTn>
                                        <p:tgtEl>
                                          <p:spTgt spid="417"/>
                                        </p:tgtEl>
                                        <p:attrNameLst>
                                          <p:attrName>style.visibility</p:attrName>
                                        </p:attrNameLst>
                                      </p:cBhvr>
                                      <p:to>
                                        <p:strVal val="visible"/>
                                      </p:to>
                                    </p:set>
                                    <p:animEffect transition="in" filter="fade">
                                      <p:cBhvr>
                                        <p:cTn id="180" dur="500"/>
                                        <p:tgtEl>
                                          <p:spTgt spid="417"/>
                                        </p:tgtEl>
                                      </p:cBhvr>
                                    </p:animEffect>
                                  </p:childTnLst>
                                </p:cTn>
                              </p:par>
                              <p:par>
                                <p:cTn id="181" presetID="10" presetClass="entr" presetSubtype="0" fill="hold" nodeType="withEffect">
                                  <p:stCondLst>
                                    <p:cond delay="0"/>
                                  </p:stCondLst>
                                  <p:childTnLst>
                                    <p:set>
                                      <p:cBhvr>
                                        <p:cTn id="182" dur="1" fill="hold">
                                          <p:stCondLst>
                                            <p:cond delay="0"/>
                                          </p:stCondLst>
                                        </p:cTn>
                                        <p:tgtEl>
                                          <p:spTgt spid="418"/>
                                        </p:tgtEl>
                                        <p:attrNameLst>
                                          <p:attrName>style.visibility</p:attrName>
                                        </p:attrNameLst>
                                      </p:cBhvr>
                                      <p:to>
                                        <p:strVal val="visible"/>
                                      </p:to>
                                    </p:set>
                                    <p:animEffect transition="in" filter="fade">
                                      <p:cBhvr>
                                        <p:cTn id="183" dur="500"/>
                                        <p:tgtEl>
                                          <p:spTgt spid="418"/>
                                        </p:tgtEl>
                                      </p:cBhvr>
                                    </p:animEffect>
                                  </p:childTnLst>
                                </p:cTn>
                              </p:par>
                              <p:par>
                                <p:cTn id="184" presetID="10" presetClass="entr" presetSubtype="0" fill="hold" nodeType="withEffect">
                                  <p:stCondLst>
                                    <p:cond delay="0"/>
                                  </p:stCondLst>
                                  <p:childTnLst>
                                    <p:set>
                                      <p:cBhvr>
                                        <p:cTn id="185" dur="1" fill="hold">
                                          <p:stCondLst>
                                            <p:cond delay="0"/>
                                          </p:stCondLst>
                                        </p:cTn>
                                        <p:tgtEl>
                                          <p:spTgt spid="419"/>
                                        </p:tgtEl>
                                        <p:attrNameLst>
                                          <p:attrName>style.visibility</p:attrName>
                                        </p:attrNameLst>
                                      </p:cBhvr>
                                      <p:to>
                                        <p:strVal val="visible"/>
                                      </p:to>
                                    </p:set>
                                    <p:animEffect transition="in" filter="fade">
                                      <p:cBhvr>
                                        <p:cTn id="186" dur="500"/>
                                        <p:tgtEl>
                                          <p:spTgt spid="419"/>
                                        </p:tgtEl>
                                      </p:cBhvr>
                                    </p:animEffect>
                                  </p:childTnLst>
                                </p:cTn>
                              </p:par>
                              <p:par>
                                <p:cTn id="187" presetID="10" presetClass="entr" presetSubtype="0" fill="hold" nodeType="withEffect">
                                  <p:stCondLst>
                                    <p:cond delay="0"/>
                                  </p:stCondLst>
                                  <p:childTnLst>
                                    <p:set>
                                      <p:cBhvr>
                                        <p:cTn id="188" dur="1" fill="hold">
                                          <p:stCondLst>
                                            <p:cond delay="0"/>
                                          </p:stCondLst>
                                        </p:cTn>
                                        <p:tgtEl>
                                          <p:spTgt spid="401"/>
                                        </p:tgtEl>
                                        <p:attrNameLst>
                                          <p:attrName>style.visibility</p:attrName>
                                        </p:attrNameLst>
                                      </p:cBhvr>
                                      <p:to>
                                        <p:strVal val="visible"/>
                                      </p:to>
                                    </p:set>
                                    <p:animEffect transition="in" filter="fade">
                                      <p:cBhvr>
                                        <p:cTn id="189" dur="500"/>
                                        <p:tgtEl>
                                          <p:spTgt spid="401"/>
                                        </p:tgtEl>
                                      </p:cBhvr>
                                    </p:animEffect>
                                  </p:childTnLst>
                                </p:cTn>
                              </p:par>
                              <p:par>
                                <p:cTn id="190" presetID="10" presetClass="entr" presetSubtype="0" fill="hold" nodeType="withEffect">
                                  <p:stCondLst>
                                    <p:cond delay="0"/>
                                  </p:stCondLst>
                                  <p:childTnLst>
                                    <p:set>
                                      <p:cBhvr>
                                        <p:cTn id="191" dur="1" fill="hold">
                                          <p:stCondLst>
                                            <p:cond delay="0"/>
                                          </p:stCondLst>
                                        </p:cTn>
                                        <p:tgtEl>
                                          <p:spTgt spid="402"/>
                                        </p:tgtEl>
                                        <p:attrNameLst>
                                          <p:attrName>style.visibility</p:attrName>
                                        </p:attrNameLst>
                                      </p:cBhvr>
                                      <p:to>
                                        <p:strVal val="visible"/>
                                      </p:to>
                                    </p:set>
                                    <p:animEffect transition="in" filter="fade">
                                      <p:cBhvr>
                                        <p:cTn id="192" dur="500"/>
                                        <p:tgtEl>
                                          <p:spTgt spid="402"/>
                                        </p:tgtEl>
                                      </p:cBhvr>
                                    </p:animEffect>
                                  </p:childTnLst>
                                </p:cTn>
                              </p:par>
                            </p:childTnLst>
                          </p:cTn>
                        </p:par>
                        <p:par>
                          <p:cTn id="193" fill="hold">
                            <p:stCondLst>
                              <p:cond delay="6000"/>
                            </p:stCondLst>
                            <p:childTnLst>
                              <p:par>
                                <p:cTn id="194" presetID="10" presetClass="entr" presetSubtype="0" fill="hold" nodeType="afterEffect">
                                  <p:stCondLst>
                                    <p:cond delay="0"/>
                                  </p:stCondLst>
                                  <p:childTnLst>
                                    <p:set>
                                      <p:cBhvr>
                                        <p:cTn id="195" dur="1" fill="hold">
                                          <p:stCondLst>
                                            <p:cond delay="0"/>
                                          </p:stCondLst>
                                        </p:cTn>
                                        <p:tgtEl>
                                          <p:spTgt spid="399"/>
                                        </p:tgtEl>
                                        <p:attrNameLst>
                                          <p:attrName>style.visibility</p:attrName>
                                        </p:attrNameLst>
                                      </p:cBhvr>
                                      <p:to>
                                        <p:strVal val="visible"/>
                                      </p:to>
                                    </p:set>
                                    <p:animEffect transition="in" filter="fade">
                                      <p:cBhvr>
                                        <p:cTn id="196" dur="500"/>
                                        <p:tgtEl>
                                          <p:spTgt spid="399"/>
                                        </p:tgtEl>
                                      </p:cBhvr>
                                    </p:animEffect>
                                  </p:childTnLst>
                                </p:cTn>
                              </p:par>
                              <p:par>
                                <p:cTn id="197" presetID="10" presetClass="entr" presetSubtype="0" fill="hold" nodeType="withEffect">
                                  <p:stCondLst>
                                    <p:cond delay="0"/>
                                  </p:stCondLst>
                                  <p:childTnLst>
                                    <p:set>
                                      <p:cBhvr>
                                        <p:cTn id="198" dur="1" fill="hold">
                                          <p:stCondLst>
                                            <p:cond delay="0"/>
                                          </p:stCondLst>
                                        </p:cTn>
                                        <p:tgtEl>
                                          <p:spTgt spid="400"/>
                                        </p:tgtEl>
                                        <p:attrNameLst>
                                          <p:attrName>style.visibility</p:attrName>
                                        </p:attrNameLst>
                                      </p:cBhvr>
                                      <p:to>
                                        <p:strVal val="visible"/>
                                      </p:to>
                                    </p:set>
                                    <p:animEffect transition="in" filter="fade">
                                      <p:cBhvr>
                                        <p:cTn id="199" dur="500"/>
                                        <p:tgtEl>
                                          <p:spTgt spid="400"/>
                                        </p:tgtEl>
                                      </p:cBhvr>
                                    </p:animEffect>
                                  </p:childTnLst>
                                </p:cTn>
                              </p:par>
                              <p:par>
                                <p:cTn id="200" presetID="10" presetClass="entr" presetSubtype="0" fill="hold" nodeType="withEffect">
                                  <p:stCondLst>
                                    <p:cond delay="0"/>
                                  </p:stCondLst>
                                  <p:childTnLst>
                                    <p:set>
                                      <p:cBhvr>
                                        <p:cTn id="201" dur="1" fill="hold">
                                          <p:stCondLst>
                                            <p:cond delay="0"/>
                                          </p:stCondLst>
                                        </p:cTn>
                                        <p:tgtEl>
                                          <p:spTgt spid="408"/>
                                        </p:tgtEl>
                                        <p:attrNameLst>
                                          <p:attrName>style.visibility</p:attrName>
                                        </p:attrNameLst>
                                      </p:cBhvr>
                                      <p:to>
                                        <p:strVal val="visible"/>
                                      </p:to>
                                    </p:set>
                                    <p:animEffect transition="in" filter="fade">
                                      <p:cBhvr>
                                        <p:cTn id="202" dur="500"/>
                                        <p:tgtEl>
                                          <p:spTgt spid="408"/>
                                        </p:tgtEl>
                                      </p:cBhvr>
                                    </p:animEffect>
                                  </p:childTnLst>
                                </p:cTn>
                              </p:par>
                              <p:par>
                                <p:cTn id="203" presetID="10" presetClass="entr" presetSubtype="0" fill="hold" nodeType="withEffect">
                                  <p:stCondLst>
                                    <p:cond delay="0"/>
                                  </p:stCondLst>
                                  <p:childTnLst>
                                    <p:set>
                                      <p:cBhvr>
                                        <p:cTn id="204" dur="1" fill="hold">
                                          <p:stCondLst>
                                            <p:cond delay="0"/>
                                          </p:stCondLst>
                                        </p:cTn>
                                        <p:tgtEl>
                                          <p:spTgt spid="410"/>
                                        </p:tgtEl>
                                        <p:attrNameLst>
                                          <p:attrName>style.visibility</p:attrName>
                                        </p:attrNameLst>
                                      </p:cBhvr>
                                      <p:to>
                                        <p:strVal val="visible"/>
                                      </p:to>
                                    </p:set>
                                    <p:animEffect transition="in" filter="fade">
                                      <p:cBhvr>
                                        <p:cTn id="205" dur="500"/>
                                        <p:tgtEl>
                                          <p:spTgt spid="410"/>
                                        </p:tgtEl>
                                      </p:cBhvr>
                                    </p:animEffect>
                                  </p:childTnLst>
                                </p:cTn>
                              </p:par>
                              <p:par>
                                <p:cTn id="206" presetID="10" presetClass="entr" presetSubtype="0" fill="hold" nodeType="withEffect">
                                  <p:stCondLst>
                                    <p:cond delay="0"/>
                                  </p:stCondLst>
                                  <p:childTnLst>
                                    <p:set>
                                      <p:cBhvr>
                                        <p:cTn id="207" dur="1" fill="hold">
                                          <p:stCondLst>
                                            <p:cond delay="0"/>
                                          </p:stCondLst>
                                        </p:cTn>
                                        <p:tgtEl>
                                          <p:spTgt spid="411"/>
                                        </p:tgtEl>
                                        <p:attrNameLst>
                                          <p:attrName>style.visibility</p:attrName>
                                        </p:attrNameLst>
                                      </p:cBhvr>
                                      <p:to>
                                        <p:strVal val="visible"/>
                                      </p:to>
                                    </p:set>
                                    <p:animEffect transition="in" filter="fade">
                                      <p:cBhvr>
                                        <p:cTn id="208" dur="500"/>
                                        <p:tgtEl>
                                          <p:spTgt spid="411"/>
                                        </p:tgtEl>
                                      </p:cBhvr>
                                    </p:animEffect>
                                  </p:childTnLst>
                                </p:cTn>
                              </p:par>
                              <p:par>
                                <p:cTn id="209" presetID="10" presetClass="entr" presetSubtype="0" fill="hold" nodeType="withEffect">
                                  <p:stCondLst>
                                    <p:cond delay="0"/>
                                  </p:stCondLst>
                                  <p:childTnLst>
                                    <p:set>
                                      <p:cBhvr>
                                        <p:cTn id="210" dur="1" fill="hold">
                                          <p:stCondLst>
                                            <p:cond delay="0"/>
                                          </p:stCondLst>
                                        </p:cTn>
                                        <p:tgtEl>
                                          <p:spTgt spid="412"/>
                                        </p:tgtEl>
                                        <p:attrNameLst>
                                          <p:attrName>style.visibility</p:attrName>
                                        </p:attrNameLst>
                                      </p:cBhvr>
                                      <p:to>
                                        <p:strVal val="visible"/>
                                      </p:to>
                                    </p:set>
                                    <p:animEffect transition="in" filter="fade">
                                      <p:cBhvr>
                                        <p:cTn id="211" dur="500"/>
                                        <p:tgtEl>
                                          <p:spTgt spid="412"/>
                                        </p:tgtEl>
                                      </p:cBhvr>
                                    </p:animEffect>
                                  </p:childTnLst>
                                </p:cTn>
                              </p:par>
                            </p:childTnLst>
                          </p:cTn>
                        </p:par>
                        <p:par>
                          <p:cTn id="212" fill="hold">
                            <p:stCondLst>
                              <p:cond delay="6500"/>
                            </p:stCondLst>
                            <p:childTnLst>
                              <p:par>
                                <p:cTn id="213" presetID="10" presetClass="entr" presetSubtype="0" fill="hold" nodeType="afterEffect">
                                  <p:stCondLst>
                                    <p:cond delay="0"/>
                                  </p:stCondLst>
                                  <p:childTnLst>
                                    <p:set>
                                      <p:cBhvr>
                                        <p:cTn id="214" dur="1" fill="hold">
                                          <p:stCondLst>
                                            <p:cond delay="0"/>
                                          </p:stCondLst>
                                        </p:cTn>
                                        <p:tgtEl>
                                          <p:spTgt spid="413"/>
                                        </p:tgtEl>
                                        <p:attrNameLst>
                                          <p:attrName>style.visibility</p:attrName>
                                        </p:attrNameLst>
                                      </p:cBhvr>
                                      <p:to>
                                        <p:strVal val="visible"/>
                                      </p:to>
                                    </p:set>
                                    <p:animEffect transition="in" filter="fade">
                                      <p:cBhvr>
                                        <p:cTn id="215" dur="500"/>
                                        <p:tgtEl>
                                          <p:spTgt spid="413"/>
                                        </p:tgtEl>
                                      </p:cBhvr>
                                    </p:animEffect>
                                  </p:childTnLst>
                                </p:cTn>
                              </p:par>
                              <p:par>
                                <p:cTn id="216" presetID="10" presetClass="entr" presetSubtype="0" fill="hold" nodeType="withEffect">
                                  <p:stCondLst>
                                    <p:cond delay="0"/>
                                  </p:stCondLst>
                                  <p:childTnLst>
                                    <p:set>
                                      <p:cBhvr>
                                        <p:cTn id="217" dur="1" fill="hold">
                                          <p:stCondLst>
                                            <p:cond delay="0"/>
                                          </p:stCondLst>
                                        </p:cTn>
                                        <p:tgtEl>
                                          <p:spTgt spid="414"/>
                                        </p:tgtEl>
                                        <p:attrNameLst>
                                          <p:attrName>style.visibility</p:attrName>
                                        </p:attrNameLst>
                                      </p:cBhvr>
                                      <p:to>
                                        <p:strVal val="visible"/>
                                      </p:to>
                                    </p:set>
                                    <p:animEffect transition="in" filter="fade">
                                      <p:cBhvr>
                                        <p:cTn id="218" dur="500"/>
                                        <p:tgtEl>
                                          <p:spTgt spid="414"/>
                                        </p:tgtEl>
                                      </p:cBhvr>
                                    </p:animEffect>
                                  </p:childTnLst>
                                </p:cTn>
                              </p:par>
                              <p:par>
                                <p:cTn id="219" presetID="10" presetClass="entr" presetSubtype="0" fill="hold" nodeType="withEffect">
                                  <p:stCondLst>
                                    <p:cond delay="0"/>
                                  </p:stCondLst>
                                  <p:childTnLst>
                                    <p:set>
                                      <p:cBhvr>
                                        <p:cTn id="220" dur="1" fill="hold">
                                          <p:stCondLst>
                                            <p:cond delay="0"/>
                                          </p:stCondLst>
                                        </p:cTn>
                                        <p:tgtEl>
                                          <p:spTgt spid="415"/>
                                        </p:tgtEl>
                                        <p:attrNameLst>
                                          <p:attrName>style.visibility</p:attrName>
                                        </p:attrNameLst>
                                      </p:cBhvr>
                                      <p:to>
                                        <p:strVal val="visible"/>
                                      </p:to>
                                    </p:set>
                                    <p:animEffect transition="in" filter="fade">
                                      <p:cBhvr>
                                        <p:cTn id="221" dur="500"/>
                                        <p:tgtEl>
                                          <p:spTgt spid="415"/>
                                        </p:tgtEl>
                                      </p:cBhvr>
                                    </p:animEffect>
                                  </p:childTnLst>
                                </p:cTn>
                              </p:par>
                            </p:childTnLst>
                          </p:cTn>
                        </p:par>
                        <p:par>
                          <p:cTn id="222" fill="hold">
                            <p:stCondLst>
                              <p:cond delay="7000"/>
                            </p:stCondLst>
                            <p:childTnLst>
                              <p:par>
                                <p:cTn id="223" presetID="10" presetClass="entr" presetSubtype="0" fill="hold" nodeType="afterEffect">
                                  <p:stCondLst>
                                    <p:cond delay="0"/>
                                  </p:stCondLst>
                                  <p:childTnLst>
                                    <p:set>
                                      <p:cBhvr>
                                        <p:cTn id="224" dur="1" fill="hold">
                                          <p:stCondLst>
                                            <p:cond delay="0"/>
                                          </p:stCondLst>
                                        </p:cTn>
                                        <p:tgtEl>
                                          <p:spTgt spid="420"/>
                                        </p:tgtEl>
                                        <p:attrNameLst>
                                          <p:attrName>style.visibility</p:attrName>
                                        </p:attrNameLst>
                                      </p:cBhvr>
                                      <p:to>
                                        <p:strVal val="visible"/>
                                      </p:to>
                                    </p:set>
                                    <p:animEffect transition="in" filter="fade">
                                      <p:cBhvr>
                                        <p:cTn id="225" dur="500"/>
                                        <p:tgtEl>
                                          <p:spTgt spid="420"/>
                                        </p:tgtEl>
                                      </p:cBhvr>
                                    </p:animEffect>
                                  </p:childTnLst>
                                </p:cTn>
                              </p:par>
                              <p:par>
                                <p:cTn id="226" presetID="10" presetClass="entr" presetSubtype="0" fill="hold" nodeType="withEffect">
                                  <p:stCondLst>
                                    <p:cond delay="0"/>
                                  </p:stCondLst>
                                  <p:childTnLst>
                                    <p:set>
                                      <p:cBhvr>
                                        <p:cTn id="227" dur="1" fill="hold">
                                          <p:stCondLst>
                                            <p:cond delay="0"/>
                                          </p:stCondLst>
                                        </p:cTn>
                                        <p:tgtEl>
                                          <p:spTgt spid="448"/>
                                        </p:tgtEl>
                                        <p:attrNameLst>
                                          <p:attrName>style.visibility</p:attrName>
                                        </p:attrNameLst>
                                      </p:cBhvr>
                                      <p:to>
                                        <p:strVal val="visible"/>
                                      </p:to>
                                    </p:set>
                                    <p:animEffect transition="in" filter="fade">
                                      <p:cBhvr>
                                        <p:cTn id="228" dur="500"/>
                                        <p:tgtEl>
                                          <p:spTgt spid="448"/>
                                        </p:tgtEl>
                                      </p:cBhvr>
                                    </p:animEffect>
                                  </p:childTnLst>
                                </p:cTn>
                              </p:par>
                            </p:childTnLst>
                          </p:cTn>
                        </p:par>
                        <p:par>
                          <p:cTn id="229" fill="hold">
                            <p:stCondLst>
                              <p:cond delay="7500"/>
                            </p:stCondLst>
                            <p:childTnLst>
                              <p:par>
                                <p:cTn id="230" presetID="10" presetClass="entr" presetSubtype="0" fill="hold" nodeType="afterEffect">
                                  <p:stCondLst>
                                    <p:cond delay="0"/>
                                  </p:stCondLst>
                                  <p:childTnLst>
                                    <p:set>
                                      <p:cBhvr>
                                        <p:cTn id="231" dur="1" fill="hold">
                                          <p:stCondLst>
                                            <p:cond delay="0"/>
                                          </p:stCondLst>
                                        </p:cTn>
                                        <p:tgtEl>
                                          <p:spTgt spid="395"/>
                                        </p:tgtEl>
                                        <p:attrNameLst>
                                          <p:attrName>style.visibility</p:attrName>
                                        </p:attrNameLst>
                                      </p:cBhvr>
                                      <p:to>
                                        <p:strVal val="visible"/>
                                      </p:to>
                                    </p:set>
                                    <p:animEffect transition="in" filter="fade">
                                      <p:cBhvr>
                                        <p:cTn id="232" dur="500"/>
                                        <p:tgtEl>
                                          <p:spTgt spid="395"/>
                                        </p:tgtEl>
                                      </p:cBhvr>
                                    </p:animEffect>
                                  </p:childTnLst>
                                </p:cTn>
                              </p:par>
                              <p:par>
                                <p:cTn id="233" presetID="10" presetClass="entr" presetSubtype="0" fill="hold" nodeType="withEffect">
                                  <p:stCondLst>
                                    <p:cond delay="0"/>
                                  </p:stCondLst>
                                  <p:childTnLst>
                                    <p:set>
                                      <p:cBhvr>
                                        <p:cTn id="234" dur="1" fill="hold">
                                          <p:stCondLst>
                                            <p:cond delay="0"/>
                                          </p:stCondLst>
                                        </p:cTn>
                                        <p:tgtEl>
                                          <p:spTgt spid="396"/>
                                        </p:tgtEl>
                                        <p:attrNameLst>
                                          <p:attrName>style.visibility</p:attrName>
                                        </p:attrNameLst>
                                      </p:cBhvr>
                                      <p:to>
                                        <p:strVal val="visible"/>
                                      </p:to>
                                    </p:set>
                                    <p:animEffect transition="in" filter="fade">
                                      <p:cBhvr>
                                        <p:cTn id="235" dur="500"/>
                                        <p:tgtEl>
                                          <p:spTgt spid="396"/>
                                        </p:tgtEl>
                                      </p:cBhvr>
                                    </p:animEffect>
                                  </p:childTnLst>
                                </p:cTn>
                              </p:par>
                              <p:par>
                                <p:cTn id="236" presetID="10" presetClass="entr" presetSubtype="0" fill="hold" nodeType="withEffect">
                                  <p:stCondLst>
                                    <p:cond delay="0"/>
                                  </p:stCondLst>
                                  <p:childTnLst>
                                    <p:set>
                                      <p:cBhvr>
                                        <p:cTn id="237" dur="1" fill="hold">
                                          <p:stCondLst>
                                            <p:cond delay="0"/>
                                          </p:stCondLst>
                                        </p:cTn>
                                        <p:tgtEl>
                                          <p:spTgt spid="405"/>
                                        </p:tgtEl>
                                        <p:attrNameLst>
                                          <p:attrName>style.visibility</p:attrName>
                                        </p:attrNameLst>
                                      </p:cBhvr>
                                      <p:to>
                                        <p:strVal val="visible"/>
                                      </p:to>
                                    </p:set>
                                    <p:animEffect transition="in" filter="fade">
                                      <p:cBhvr>
                                        <p:cTn id="238" dur="500"/>
                                        <p:tgtEl>
                                          <p:spTgt spid="405"/>
                                        </p:tgtEl>
                                      </p:cBhvr>
                                    </p:animEffect>
                                  </p:childTnLst>
                                </p:cTn>
                              </p:par>
                              <p:par>
                                <p:cTn id="239" presetID="10" presetClass="entr" presetSubtype="0" fill="hold" nodeType="withEffect">
                                  <p:stCondLst>
                                    <p:cond delay="0"/>
                                  </p:stCondLst>
                                  <p:childTnLst>
                                    <p:set>
                                      <p:cBhvr>
                                        <p:cTn id="240" dur="1" fill="hold">
                                          <p:stCondLst>
                                            <p:cond delay="0"/>
                                          </p:stCondLst>
                                        </p:cTn>
                                        <p:tgtEl>
                                          <p:spTgt spid="406"/>
                                        </p:tgtEl>
                                        <p:attrNameLst>
                                          <p:attrName>style.visibility</p:attrName>
                                        </p:attrNameLst>
                                      </p:cBhvr>
                                      <p:to>
                                        <p:strVal val="visible"/>
                                      </p:to>
                                    </p:set>
                                    <p:animEffect transition="in" filter="fade">
                                      <p:cBhvr>
                                        <p:cTn id="241" dur="500"/>
                                        <p:tgtEl>
                                          <p:spTgt spid="406"/>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xit" presetSubtype="0" fill="hold" grpId="1" nodeType="clickEffect">
                                  <p:stCondLst>
                                    <p:cond delay="0"/>
                                  </p:stCondLst>
                                  <p:childTnLst>
                                    <p:animEffect transition="out" filter="fade">
                                      <p:cBhvr>
                                        <p:cTn id="245" dur="500"/>
                                        <p:tgtEl>
                                          <p:spTgt spid="169"/>
                                        </p:tgtEl>
                                      </p:cBhvr>
                                    </p:animEffect>
                                    <p:set>
                                      <p:cBhvr>
                                        <p:cTn id="246" dur="1" fill="hold">
                                          <p:stCondLst>
                                            <p:cond delay="499"/>
                                          </p:stCondLst>
                                        </p:cTn>
                                        <p:tgtEl>
                                          <p:spTgt spid="169"/>
                                        </p:tgtEl>
                                        <p:attrNameLst>
                                          <p:attrName>style.visibility</p:attrName>
                                        </p:attrNameLst>
                                      </p:cBhvr>
                                      <p:to>
                                        <p:strVal val="hidden"/>
                                      </p:to>
                                    </p:set>
                                  </p:childTnLst>
                                </p:cTn>
                              </p:par>
                              <p:par>
                                <p:cTn id="247" presetID="1" presetClass="entr" presetSubtype="0" fill="hold" nodeType="withEffect">
                                  <p:stCondLst>
                                    <p:cond delay="0"/>
                                  </p:stCondLst>
                                  <p:childTnLst>
                                    <p:set>
                                      <p:cBhvr>
                                        <p:cTn id="248"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9" grpId="1" animBg="1"/>
      <p:bldP spid="374" grpId="0" animBg="1"/>
      <p:bldP spid="374" grpId="1" animBg="1"/>
      <p:bldP spid="377" grpId="0"/>
      <p:bldP spid="377" grpId="1"/>
      <p:bldP spid="421" grpId="0" animBg="1"/>
      <p:bldP spid="428" grpId="0" animBg="1"/>
      <p:bldP spid="169" grpId="0" animBg="1"/>
      <p:bldP spid="16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239323"/>
          </a:xfrm>
          <a:prstGeom prst="rect">
            <a:avLst/>
          </a:prstGeom>
          <a:noFill/>
          <a:ln w="9525">
            <a:noFill/>
            <a:miter lim="800000"/>
            <a:headEnd/>
            <a:tailEnd/>
          </a:ln>
        </p:spPr>
      </p:pic>
      <p:sp>
        <p:nvSpPr>
          <p:cNvPr id="3" name="TextBox 2"/>
          <p:cNvSpPr txBox="1"/>
          <p:nvPr/>
        </p:nvSpPr>
        <p:spPr>
          <a:xfrm>
            <a:off x="0" y="116632"/>
            <a:ext cx="6695728" cy="492443"/>
          </a:xfrm>
          <a:prstGeom prst="rect">
            <a:avLst/>
          </a:prstGeom>
          <a:solidFill>
            <a:schemeClr val="bg1"/>
          </a:solidFill>
        </p:spPr>
        <p:txBody>
          <a:bodyPr wrap="square" lIns="0" tIns="0" rIns="0" bIns="0" rtlCol="0">
            <a:spAutoFit/>
          </a:bodyPr>
          <a:lstStyle/>
          <a:p>
            <a:pPr algn="ctr"/>
            <a:r>
              <a:rPr lang="ru-RU" sz="3200" dirty="0" smtClean="0">
                <a:solidFill>
                  <a:srgbClr val="5F90C9"/>
                </a:solidFill>
              </a:rPr>
              <a:t>Архитектура </a:t>
            </a:r>
            <a:r>
              <a:rPr lang="en-US" sz="3200" dirty="0" err="1" smtClean="0">
                <a:solidFill>
                  <a:srgbClr val="5F90C9"/>
                </a:solidFill>
              </a:rPr>
              <a:t>RecoverPoint</a:t>
            </a:r>
            <a:endParaRPr lang="en-US" sz="3200" dirty="0" smtClean="0">
              <a:solidFill>
                <a:srgbClr val="5F90C9"/>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6" descr="clouds_8-88-175"/>
          <p:cNvPicPr>
            <a:picLocks noChangeAspect="1" noChangeArrowheads="1"/>
          </p:cNvPicPr>
          <p:nvPr/>
        </p:nvPicPr>
        <p:blipFill>
          <a:blip r:embed="rId3" cstate="print"/>
          <a:srcRect/>
          <a:stretch>
            <a:fillRect/>
          </a:stretch>
        </p:blipFill>
        <p:spPr bwMode="gray">
          <a:xfrm>
            <a:off x="2284413" y="2593975"/>
            <a:ext cx="1955800" cy="979488"/>
          </a:xfrm>
          <a:prstGeom prst="rect">
            <a:avLst/>
          </a:prstGeom>
          <a:noFill/>
          <a:ln w="9525">
            <a:noFill/>
            <a:miter lim="800000"/>
            <a:headEnd/>
            <a:tailEnd/>
          </a:ln>
        </p:spPr>
      </p:pic>
      <p:sp>
        <p:nvSpPr>
          <p:cNvPr id="891911" name="Line 7"/>
          <p:cNvSpPr>
            <a:spLocks noChangeShapeType="1"/>
          </p:cNvSpPr>
          <p:nvPr/>
        </p:nvSpPr>
        <p:spPr bwMode="gray">
          <a:xfrm flipH="1">
            <a:off x="2501900" y="2271713"/>
            <a:ext cx="735013" cy="1955800"/>
          </a:xfrm>
          <a:prstGeom prst="line">
            <a:avLst/>
          </a:prstGeom>
          <a:noFill/>
          <a:ln w="31750">
            <a:solidFill>
              <a:schemeClr val="accent6"/>
            </a:solidFill>
            <a:round/>
            <a:headEnd/>
            <a:tailEn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
        <p:nvSpPr>
          <p:cNvPr id="892122" name="Line 218"/>
          <p:cNvSpPr>
            <a:spLocks noChangeShapeType="1"/>
          </p:cNvSpPr>
          <p:nvPr/>
        </p:nvSpPr>
        <p:spPr bwMode="gray">
          <a:xfrm flipV="1">
            <a:off x="2511425" y="3071813"/>
            <a:ext cx="2189163" cy="1162050"/>
          </a:xfrm>
          <a:prstGeom prst="line">
            <a:avLst/>
          </a:prstGeom>
          <a:noFill/>
          <a:ln w="31750">
            <a:solidFill>
              <a:schemeClr val="accent6"/>
            </a:solidFill>
            <a:round/>
            <a:headEnd/>
            <a:tailEn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pic>
        <p:nvPicPr>
          <p:cNvPr id="19461" name="Picture 194" descr="disc blue"/>
          <p:cNvPicPr>
            <a:picLocks noChangeAspect="1" noChangeArrowheads="1"/>
          </p:cNvPicPr>
          <p:nvPr/>
        </p:nvPicPr>
        <p:blipFill>
          <a:blip r:embed="rId4" cstate="print"/>
          <a:srcRect/>
          <a:stretch>
            <a:fillRect/>
          </a:stretch>
        </p:blipFill>
        <p:spPr bwMode="gray">
          <a:xfrm>
            <a:off x="3589338" y="4060825"/>
            <a:ext cx="533400" cy="582613"/>
          </a:xfrm>
          <a:prstGeom prst="rect">
            <a:avLst/>
          </a:prstGeom>
          <a:noFill/>
          <a:ln w="9525">
            <a:noFill/>
            <a:miter lim="800000"/>
            <a:headEnd/>
            <a:tailEnd/>
          </a:ln>
        </p:spPr>
      </p:pic>
      <p:pic>
        <p:nvPicPr>
          <p:cNvPr id="19462" name="Picture 195" descr="disc blue"/>
          <p:cNvPicPr>
            <a:picLocks noChangeAspect="1" noChangeArrowheads="1"/>
          </p:cNvPicPr>
          <p:nvPr/>
        </p:nvPicPr>
        <p:blipFill>
          <a:blip r:embed="rId4" cstate="print"/>
          <a:srcRect/>
          <a:stretch>
            <a:fillRect/>
          </a:stretch>
        </p:blipFill>
        <p:spPr bwMode="gray">
          <a:xfrm>
            <a:off x="4511675" y="4060825"/>
            <a:ext cx="533400" cy="582613"/>
          </a:xfrm>
          <a:prstGeom prst="rect">
            <a:avLst/>
          </a:prstGeom>
          <a:noFill/>
          <a:ln w="9525">
            <a:noFill/>
            <a:miter lim="800000"/>
            <a:headEnd/>
            <a:tailEnd/>
          </a:ln>
        </p:spPr>
      </p:pic>
      <p:pic>
        <p:nvPicPr>
          <p:cNvPr id="19463" name="Picture 196" descr="disc blue"/>
          <p:cNvPicPr>
            <a:picLocks noChangeAspect="1" noChangeArrowheads="1"/>
          </p:cNvPicPr>
          <p:nvPr/>
        </p:nvPicPr>
        <p:blipFill>
          <a:blip r:embed="rId4" cstate="print"/>
          <a:srcRect/>
          <a:stretch>
            <a:fillRect/>
          </a:stretch>
        </p:blipFill>
        <p:spPr bwMode="gray">
          <a:xfrm>
            <a:off x="4051300" y="4176713"/>
            <a:ext cx="533400" cy="582612"/>
          </a:xfrm>
          <a:prstGeom prst="rect">
            <a:avLst/>
          </a:prstGeom>
          <a:noFill/>
          <a:ln w="9525">
            <a:noFill/>
            <a:miter lim="800000"/>
            <a:headEnd/>
            <a:tailEnd/>
          </a:ln>
        </p:spPr>
      </p:pic>
      <p:pic>
        <p:nvPicPr>
          <p:cNvPr id="19464" name="Picture 197" descr="disc blue"/>
          <p:cNvPicPr>
            <a:picLocks noChangeAspect="1" noChangeArrowheads="1"/>
          </p:cNvPicPr>
          <p:nvPr/>
        </p:nvPicPr>
        <p:blipFill>
          <a:blip r:embed="rId4" cstate="print"/>
          <a:srcRect/>
          <a:stretch>
            <a:fillRect/>
          </a:stretch>
        </p:blipFill>
        <p:spPr bwMode="gray">
          <a:xfrm>
            <a:off x="1763713" y="4060825"/>
            <a:ext cx="533400" cy="582613"/>
          </a:xfrm>
          <a:prstGeom prst="rect">
            <a:avLst/>
          </a:prstGeom>
          <a:noFill/>
          <a:ln w="9525">
            <a:noFill/>
            <a:miter lim="800000"/>
            <a:headEnd/>
            <a:tailEnd/>
          </a:ln>
        </p:spPr>
      </p:pic>
      <p:pic>
        <p:nvPicPr>
          <p:cNvPr id="19465" name="Picture 198" descr="disc blue"/>
          <p:cNvPicPr>
            <a:picLocks noChangeAspect="1" noChangeArrowheads="1"/>
          </p:cNvPicPr>
          <p:nvPr/>
        </p:nvPicPr>
        <p:blipFill>
          <a:blip r:embed="rId4" cstate="print"/>
          <a:srcRect/>
          <a:stretch>
            <a:fillRect/>
          </a:stretch>
        </p:blipFill>
        <p:spPr bwMode="gray">
          <a:xfrm>
            <a:off x="2686050" y="4108450"/>
            <a:ext cx="533400" cy="582613"/>
          </a:xfrm>
          <a:prstGeom prst="rect">
            <a:avLst/>
          </a:prstGeom>
          <a:noFill/>
          <a:ln w="9525">
            <a:noFill/>
            <a:miter lim="800000"/>
            <a:headEnd/>
            <a:tailEnd/>
          </a:ln>
        </p:spPr>
      </p:pic>
      <p:pic>
        <p:nvPicPr>
          <p:cNvPr id="19466" name="Picture 199" descr="disc blue"/>
          <p:cNvPicPr>
            <a:picLocks noChangeAspect="1" noChangeArrowheads="1"/>
          </p:cNvPicPr>
          <p:nvPr/>
        </p:nvPicPr>
        <p:blipFill>
          <a:blip r:embed="rId4" cstate="print"/>
          <a:srcRect/>
          <a:stretch>
            <a:fillRect/>
          </a:stretch>
        </p:blipFill>
        <p:spPr bwMode="gray">
          <a:xfrm>
            <a:off x="2225675" y="4176713"/>
            <a:ext cx="533400" cy="582612"/>
          </a:xfrm>
          <a:prstGeom prst="rect">
            <a:avLst/>
          </a:prstGeom>
          <a:noFill/>
          <a:ln w="9525">
            <a:noFill/>
            <a:miter lim="800000"/>
            <a:headEnd/>
            <a:tailEnd/>
          </a:ln>
        </p:spPr>
      </p:pic>
      <p:grpSp>
        <p:nvGrpSpPr>
          <p:cNvPr id="2" name="Group 204"/>
          <p:cNvGrpSpPr>
            <a:grpSpLocks/>
          </p:cNvGrpSpPr>
          <p:nvPr/>
        </p:nvGrpSpPr>
        <p:grpSpPr bwMode="auto">
          <a:xfrm>
            <a:off x="1774825" y="4144963"/>
            <a:ext cx="1438275" cy="608012"/>
            <a:chOff x="957" y="2922"/>
            <a:chExt cx="906" cy="363"/>
          </a:xfrm>
        </p:grpSpPr>
        <p:sp>
          <p:nvSpPr>
            <p:cNvPr id="19565" name="Rectangle 205"/>
            <p:cNvSpPr>
              <a:spLocks noChangeArrowheads="1"/>
            </p:cNvSpPr>
            <p:nvPr/>
          </p:nvSpPr>
          <p:spPr bwMode="gray">
            <a:xfrm>
              <a:off x="957" y="2922"/>
              <a:ext cx="326" cy="290"/>
            </a:xfrm>
            <a:prstGeom prst="rect">
              <a:avLst/>
            </a:prstGeom>
            <a:noFill/>
            <a:ln w="9525">
              <a:noFill/>
              <a:miter lim="800000"/>
              <a:headEnd/>
              <a:tailEnd/>
            </a:ln>
          </p:spPr>
          <p:txBody>
            <a:bodyPr wrap="none" lIns="0" tIns="0" rIns="0" bIns="0" anchor="ctr"/>
            <a:lstStyle/>
            <a:p>
              <a:pPr algn="ctr"/>
              <a:r>
                <a:rPr lang="en-US" sz="1400">
                  <a:solidFill>
                    <a:srgbClr val="FFFFFF"/>
                  </a:solidFill>
                  <a:latin typeface="MetaMediumLF-Roman" pitchFamily="34" charset="0"/>
                </a:rPr>
                <a:t>/ A</a:t>
              </a:r>
            </a:p>
          </p:txBody>
        </p:sp>
        <p:sp>
          <p:nvSpPr>
            <p:cNvPr id="19566" name="Rectangle 206"/>
            <p:cNvSpPr>
              <a:spLocks noChangeArrowheads="1"/>
            </p:cNvSpPr>
            <p:nvPr/>
          </p:nvSpPr>
          <p:spPr bwMode="gray">
            <a:xfrm>
              <a:off x="1537" y="2922"/>
              <a:ext cx="326" cy="290"/>
            </a:xfrm>
            <a:prstGeom prst="rect">
              <a:avLst/>
            </a:prstGeom>
            <a:noFill/>
            <a:ln w="9525">
              <a:noFill/>
              <a:miter lim="800000"/>
              <a:headEnd/>
              <a:tailEnd/>
            </a:ln>
          </p:spPr>
          <p:txBody>
            <a:bodyPr wrap="none" lIns="0" tIns="0" rIns="0" bIns="0" anchor="ctr"/>
            <a:lstStyle/>
            <a:p>
              <a:pPr algn="ctr"/>
              <a:r>
                <a:rPr lang="en-US" sz="1400">
                  <a:solidFill>
                    <a:srgbClr val="FFFFFF"/>
                  </a:solidFill>
                  <a:latin typeface="MetaMediumLF-Roman" pitchFamily="34" charset="0"/>
                </a:rPr>
                <a:t>/ C</a:t>
              </a:r>
            </a:p>
          </p:txBody>
        </p:sp>
        <p:sp>
          <p:nvSpPr>
            <p:cNvPr id="19567" name="Rectangle 207"/>
            <p:cNvSpPr>
              <a:spLocks noChangeArrowheads="1"/>
            </p:cNvSpPr>
            <p:nvPr/>
          </p:nvSpPr>
          <p:spPr bwMode="gray">
            <a:xfrm>
              <a:off x="1247" y="2995"/>
              <a:ext cx="326" cy="290"/>
            </a:xfrm>
            <a:prstGeom prst="rect">
              <a:avLst/>
            </a:prstGeom>
            <a:noFill/>
            <a:ln w="9525">
              <a:noFill/>
              <a:miter lim="800000"/>
              <a:headEnd/>
              <a:tailEnd/>
            </a:ln>
          </p:spPr>
          <p:txBody>
            <a:bodyPr wrap="none" lIns="0" tIns="0" rIns="0" bIns="0" anchor="ctr"/>
            <a:lstStyle/>
            <a:p>
              <a:pPr algn="ctr"/>
              <a:r>
                <a:rPr lang="en-US" sz="1400">
                  <a:solidFill>
                    <a:srgbClr val="FFFFFF"/>
                  </a:solidFill>
                  <a:latin typeface="MetaMediumLF-Roman" pitchFamily="34" charset="0"/>
                </a:rPr>
                <a:t>/ B</a:t>
              </a:r>
            </a:p>
          </p:txBody>
        </p:sp>
      </p:grpSp>
      <p:grpSp>
        <p:nvGrpSpPr>
          <p:cNvPr id="3" name="Group 208"/>
          <p:cNvGrpSpPr>
            <a:grpSpLocks/>
          </p:cNvGrpSpPr>
          <p:nvPr/>
        </p:nvGrpSpPr>
        <p:grpSpPr bwMode="auto">
          <a:xfrm>
            <a:off x="3597275" y="4144963"/>
            <a:ext cx="1392238" cy="608012"/>
            <a:chOff x="957" y="2922"/>
            <a:chExt cx="877" cy="363"/>
          </a:xfrm>
        </p:grpSpPr>
        <p:sp>
          <p:nvSpPr>
            <p:cNvPr id="19562" name="Rectangle 209"/>
            <p:cNvSpPr>
              <a:spLocks noChangeArrowheads="1"/>
            </p:cNvSpPr>
            <p:nvPr/>
          </p:nvSpPr>
          <p:spPr bwMode="gray">
            <a:xfrm>
              <a:off x="957" y="2922"/>
              <a:ext cx="326" cy="290"/>
            </a:xfrm>
            <a:prstGeom prst="rect">
              <a:avLst/>
            </a:prstGeom>
            <a:noFill/>
            <a:ln w="9525">
              <a:noFill/>
              <a:miter lim="800000"/>
              <a:headEnd/>
              <a:tailEnd/>
            </a:ln>
          </p:spPr>
          <p:txBody>
            <a:bodyPr wrap="none" lIns="0" tIns="0" rIns="0" bIns="0" anchor="ctr"/>
            <a:lstStyle/>
            <a:p>
              <a:pPr algn="ctr"/>
              <a:r>
                <a:rPr lang="en-US" sz="1400">
                  <a:solidFill>
                    <a:srgbClr val="FFFFFF"/>
                  </a:solidFill>
                  <a:latin typeface="MetaMediumLF-Roman" pitchFamily="34" charset="0"/>
                </a:rPr>
                <a:t>r A</a:t>
              </a:r>
            </a:p>
          </p:txBody>
        </p:sp>
        <p:sp>
          <p:nvSpPr>
            <p:cNvPr id="19563" name="Rectangle 210"/>
            <p:cNvSpPr>
              <a:spLocks noChangeArrowheads="1"/>
            </p:cNvSpPr>
            <p:nvPr/>
          </p:nvSpPr>
          <p:spPr bwMode="gray">
            <a:xfrm>
              <a:off x="1610" y="2958"/>
              <a:ext cx="224" cy="219"/>
            </a:xfrm>
            <a:prstGeom prst="rect">
              <a:avLst/>
            </a:prstGeom>
            <a:noFill/>
            <a:ln w="9525">
              <a:noFill/>
              <a:miter lim="800000"/>
              <a:headEnd/>
              <a:tailEnd/>
            </a:ln>
          </p:spPr>
          <p:txBody>
            <a:bodyPr wrap="none" lIns="0" tIns="0" rIns="0" bIns="0" anchor="ctr"/>
            <a:lstStyle/>
            <a:p>
              <a:pPr algn="ctr"/>
              <a:r>
                <a:rPr lang="en-US" sz="1400">
                  <a:solidFill>
                    <a:srgbClr val="FFFFFF"/>
                  </a:solidFill>
                  <a:latin typeface="MetaMediumLF-Roman" pitchFamily="34" charset="0"/>
                </a:rPr>
                <a:t>r C</a:t>
              </a:r>
            </a:p>
          </p:txBody>
        </p:sp>
        <p:sp>
          <p:nvSpPr>
            <p:cNvPr id="19564" name="Rectangle 211"/>
            <p:cNvSpPr>
              <a:spLocks noChangeArrowheads="1"/>
            </p:cNvSpPr>
            <p:nvPr/>
          </p:nvSpPr>
          <p:spPr bwMode="gray">
            <a:xfrm>
              <a:off x="1247" y="2995"/>
              <a:ext cx="326" cy="290"/>
            </a:xfrm>
            <a:prstGeom prst="rect">
              <a:avLst/>
            </a:prstGeom>
            <a:noFill/>
            <a:ln w="9525">
              <a:noFill/>
              <a:miter lim="800000"/>
              <a:headEnd/>
              <a:tailEnd/>
            </a:ln>
          </p:spPr>
          <p:txBody>
            <a:bodyPr wrap="none" lIns="0" tIns="0" rIns="0" bIns="0" anchor="ctr"/>
            <a:lstStyle/>
            <a:p>
              <a:pPr algn="ctr"/>
              <a:r>
                <a:rPr lang="en-US" sz="1400">
                  <a:solidFill>
                    <a:srgbClr val="FFFFFF"/>
                  </a:solidFill>
                  <a:latin typeface="MetaMediumLF-Roman" pitchFamily="34" charset="0"/>
                </a:rPr>
                <a:t>r B</a:t>
              </a:r>
            </a:p>
          </p:txBody>
        </p:sp>
      </p:grpSp>
      <p:sp>
        <p:nvSpPr>
          <p:cNvPr id="19469" name="Rectangle 58"/>
          <p:cNvSpPr>
            <a:spLocks noGrp="1" noChangeArrowheads="1"/>
          </p:cNvSpPr>
          <p:nvPr>
            <p:ph type="title"/>
          </p:nvPr>
        </p:nvSpPr>
        <p:spPr bwMode="gray">
          <a:xfrm>
            <a:off x="447675" y="461963"/>
            <a:ext cx="8569325" cy="481012"/>
          </a:xfrm>
          <a:noFill/>
          <a:ln>
            <a:miter lim="800000"/>
            <a:headEnd/>
            <a:tailEnd/>
          </a:ln>
        </p:spPr>
        <p:txBody>
          <a:bodyPr vert="horz" wrap="square" numCol="1" compatLnSpc="1">
            <a:prstTxWarp prst="textNoShape">
              <a:avLst/>
            </a:prstTxWarp>
          </a:bodyPr>
          <a:lstStyle/>
          <a:p>
            <a:r>
              <a:rPr lang="ru-RU" sz="2400" smtClean="0"/>
              <a:t>Непрерывная защита данных средствами </a:t>
            </a:r>
            <a:r>
              <a:rPr sz="2400" smtClean="0"/>
              <a:t>RecoverPoint</a:t>
            </a:r>
            <a:endParaRPr lang="en-GB" sz="2400" smtClean="0"/>
          </a:p>
        </p:txBody>
      </p:sp>
      <p:sp>
        <p:nvSpPr>
          <p:cNvPr id="891908" name="AutoShape 4"/>
          <p:cNvSpPr>
            <a:spLocks noChangeArrowheads="1"/>
          </p:cNvSpPr>
          <p:nvPr/>
        </p:nvSpPr>
        <p:spPr bwMode="gray">
          <a:xfrm>
            <a:off x="4009933" y="1793733"/>
            <a:ext cx="3111548" cy="267766"/>
          </a:xfrm>
          <a:prstGeom prst="wedgeRectCallout">
            <a:avLst>
              <a:gd name="adj1" fmla="val -54071"/>
              <a:gd name="adj2" fmla="val 250638"/>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a:extLst>
            <a:ext uri="{91240B29-F687-4F45-9708-019B960494DF}"/>
          </a:extLst>
        </p:spPr>
        <p:txBody>
          <a:bodyPr lIns="45720" tIns="54864" rIns="45720" anchor="ctr">
            <a:spAutoFit/>
          </a:bodyPr>
          <a:lstStyle/>
          <a:p>
            <a:pPr marL="174625" indent="-174625">
              <a:lnSpc>
                <a:spcPct val="90000"/>
              </a:lnSpc>
              <a:defRPr/>
            </a:pPr>
            <a:r>
              <a:rPr lang="en-GB" sz="1200" dirty="0">
                <a:solidFill>
                  <a:srgbClr val="FFFFFF"/>
                </a:solidFill>
                <a:latin typeface="Arial" charset="0"/>
                <a:ea typeface="PMingLiU" pitchFamily="18" charset="-120"/>
                <a:cs typeface="Arial" charset="0"/>
              </a:rPr>
              <a:t>1. </a:t>
            </a:r>
            <a:r>
              <a:rPr lang="ru-RU" sz="1200" dirty="0">
                <a:solidFill>
                  <a:srgbClr val="FFFFFF"/>
                </a:solidFill>
                <a:latin typeface="Arial" charset="0"/>
                <a:ea typeface="PMingLiU" pitchFamily="18" charset="-120"/>
                <a:cs typeface="Arial" charset="0"/>
              </a:rPr>
              <a:t>Три способа зеркалировать ввод-вывод</a:t>
            </a:r>
            <a:endParaRPr lang="en-GB" sz="1200" dirty="0">
              <a:solidFill>
                <a:srgbClr val="FFFFFF"/>
              </a:solidFill>
              <a:latin typeface="Arial" charset="0"/>
              <a:ea typeface="PMingLiU" pitchFamily="18" charset="-120"/>
              <a:cs typeface="Arial" charset="0"/>
            </a:endParaRPr>
          </a:p>
        </p:txBody>
      </p:sp>
      <p:sp>
        <p:nvSpPr>
          <p:cNvPr id="891917" name="AutoShape 13"/>
          <p:cNvSpPr>
            <a:spLocks noChangeArrowheads="1"/>
          </p:cNvSpPr>
          <p:nvPr/>
        </p:nvSpPr>
        <p:spPr bwMode="gray">
          <a:xfrm>
            <a:off x="5910964" y="3226984"/>
            <a:ext cx="2750006" cy="433965"/>
          </a:xfrm>
          <a:prstGeom prst="wedgeRectCallout">
            <a:avLst>
              <a:gd name="adj1" fmla="val -46512"/>
              <a:gd name="adj2" fmla="val 106656"/>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a:extLst>
            <a:ext uri="{91240B29-F687-4F45-9708-019B960494DF}"/>
          </a:extLst>
        </p:spPr>
        <p:txBody>
          <a:bodyPr lIns="45720" tIns="54864" rIns="45720" anchor="ctr">
            <a:spAutoFit/>
          </a:bodyPr>
          <a:lstStyle/>
          <a:p>
            <a:pPr marL="174625" indent="-174625">
              <a:lnSpc>
                <a:spcPct val="90000"/>
              </a:lnSpc>
              <a:defRPr/>
            </a:pPr>
            <a:r>
              <a:rPr lang="en-GB" sz="1200" dirty="0">
                <a:solidFill>
                  <a:srgbClr val="FFFFFF"/>
                </a:solidFill>
                <a:latin typeface="Arial" charset="0"/>
                <a:ea typeface="PMingLiU" pitchFamily="18" charset="-120"/>
                <a:cs typeface="Arial" charset="0"/>
              </a:rPr>
              <a:t>4.	</a:t>
            </a:r>
            <a:r>
              <a:rPr lang="ru-RU" sz="1200" dirty="0">
                <a:solidFill>
                  <a:srgbClr val="FFFFFF"/>
                </a:solidFill>
                <a:latin typeface="Arial" charset="0"/>
                <a:ea typeface="PMingLiU" pitchFamily="18" charset="-120"/>
                <a:cs typeface="Arial" charset="0"/>
              </a:rPr>
              <a:t>ПАК </a:t>
            </a:r>
            <a:r>
              <a:rPr lang="en-US" sz="1200" dirty="0" err="1">
                <a:solidFill>
                  <a:srgbClr val="FFFFFF"/>
                </a:solidFill>
                <a:latin typeface="Arial" charset="0"/>
                <a:ea typeface="PMingLiU" pitchFamily="18" charset="-120"/>
                <a:cs typeface="Arial" charset="0"/>
              </a:rPr>
              <a:t>RecoverPoint</a:t>
            </a:r>
            <a:r>
              <a:rPr lang="en-US" sz="1200" dirty="0">
                <a:solidFill>
                  <a:srgbClr val="FFFFFF"/>
                </a:solidFill>
                <a:latin typeface="Arial" charset="0"/>
                <a:ea typeface="PMingLiU" pitchFamily="18" charset="-120"/>
                <a:cs typeface="Arial" charset="0"/>
              </a:rPr>
              <a:t> </a:t>
            </a:r>
            <a:r>
              <a:rPr lang="ru-RU" sz="1200" dirty="0">
                <a:solidFill>
                  <a:srgbClr val="FFFFFF"/>
                </a:solidFill>
                <a:latin typeface="Arial" charset="0"/>
                <a:ea typeface="PMingLiU" pitchFamily="18" charset="-120"/>
                <a:cs typeface="Arial" charset="0"/>
              </a:rPr>
              <a:t>журналирует каждую транзакцию отдельно</a:t>
            </a:r>
            <a:endParaRPr lang="en-GB" sz="1200" dirty="0">
              <a:solidFill>
                <a:srgbClr val="FFFFFF"/>
              </a:solidFill>
              <a:latin typeface="Arial" charset="0"/>
              <a:ea typeface="PMingLiU" pitchFamily="18" charset="-120"/>
              <a:cs typeface="Arial" charset="0"/>
            </a:endParaRPr>
          </a:p>
        </p:txBody>
      </p:sp>
      <p:sp>
        <p:nvSpPr>
          <p:cNvPr id="891923" name="AutoShape 19"/>
          <p:cNvSpPr>
            <a:spLocks noChangeArrowheads="1"/>
          </p:cNvSpPr>
          <p:nvPr/>
        </p:nvSpPr>
        <p:spPr bwMode="gray">
          <a:xfrm>
            <a:off x="6300192" y="4221088"/>
            <a:ext cx="2476716" cy="558614"/>
          </a:xfrm>
          <a:prstGeom prst="wedgeRectCallout">
            <a:avLst>
              <a:gd name="adj1" fmla="val -123575"/>
              <a:gd name="adj2" fmla="val 51289"/>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a:extLst>
            <a:ext uri="{91240B29-F687-4F45-9708-019B960494DF}"/>
          </a:extLst>
        </p:spPr>
        <p:txBody>
          <a:bodyPr lIns="45720" tIns="54864" rIns="45720" anchor="ctr">
            <a:spAutoFit/>
          </a:bodyPr>
          <a:lstStyle/>
          <a:p>
            <a:pPr marL="174625" indent="-174625">
              <a:lnSpc>
                <a:spcPct val="90000"/>
              </a:lnSpc>
              <a:defRPr/>
            </a:pPr>
            <a:r>
              <a:rPr lang="en-GB" sz="1100" dirty="0">
                <a:solidFill>
                  <a:srgbClr val="FFFFFF"/>
                </a:solidFill>
                <a:latin typeface="Arial" charset="0"/>
                <a:ea typeface="PMingLiU" pitchFamily="18" charset="-120"/>
                <a:cs typeface="Arial" charset="0"/>
              </a:rPr>
              <a:t>5.	</a:t>
            </a:r>
            <a:r>
              <a:rPr lang="ru-RU" sz="1100" dirty="0">
                <a:solidFill>
                  <a:srgbClr val="FFFFFF"/>
                </a:solidFill>
                <a:latin typeface="Arial" charset="0"/>
                <a:ea typeface="PMingLiU" pitchFamily="18" charset="-120"/>
                <a:cs typeface="Arial" charset="0"/>
              </a:rPr>
              <a:t>Пишем на резервные тома. Можно на другую СХД на другой площадке  </a:t>
            </a:r>
            <a:endParaRPr lang="en-GB" sz="1100" dirty="0">
              <a:solidFill>
                <a:srgbClr val="FFFFFF"/>
              </a:solidFill>
              <a:latin typeface="Arial" charset="0"/>
              <a:ea typeface="PMingLiU" pitchFamily="18" charset="-120"/>
              <a:cs typeface="Arial" charset="0"/>
            </a:endParaRPr>
          </a:p>
        </p:txBody>
      </p:sp>
      <p:sp>
        <p:nvSpPr>
          <p:cNvPr id="19479" name="Text Box 22"/>
          <p:cNvSpPr txBox="1">
            <a:spLocks noChangeArrowheads="1"/>
          </p:cNvSpPr>
          <p:nvPr/>
        </p:nvSpPr>
        <p:spPr bwMode="gray">
          <a:xfrm>
            <a:off x="1787525" y="4743450"/>
            <a:ext cx="1412875" cy="185738"/>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ru-RU" sz="1200">
                <a:solidFill>
                  <a:srgbClr val="000000"/>
                </a:solidFill>
                <a:latin typeface="MetaMediumLF-Roman" pitchFamily="34" charset="0"/>
                <a:ea typeface="PMingLiU" pitchFamily="18" charset="-120"/>
                <a:cs typeface="Arial Unicode MS" pitchFamily="34" charset="-128"/>
              </a:rPr>
              <a:t>Продуктивные тома</a:t>
            </a:r>
            <a:endParaRPr lang="en-US" sz="1200">
              <a:solidFill>
                <a:srgbClr val="000000"/>
              </a:solidFill>
              <a:latin typeface="MetaMediumLF-Roman" pitchFamily="34" charset="0"/>
              <a:ea typeface="PMingLiU" pitchFamily="18" charset="-120"/>
              <a:cs typeface="Arial Unicode MS" pitchFamily="34" charset="-128"/>
            </a:endParaRPr>
          </a:p>
        </p:txBody>
      </p:sp>
      <p:sp>
        <p:nvSpPr>
          <p:cNvPr id="19480" name="Text Box 23"/>
          <p:cNvSpPr txBox="1">
            <a:spLocks noChangeArrowheads="1"/>
          </p:cNvSpPr>
          <p:nvPr/>
        </p:nvSpPr>
        <p:spPr bwMode="gray">
          <a:xfrm>
            <a:off x="3975100" y="4743450"/>
            <a:ext cx="595313" cy="185738"/>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ru-RU" sz="1200">
                <a:solidFill>
                  <a:srgbClr val="000000"/>
                </a:solidFill>
                <a:latin typeface="MetaMediumLF-Roman" pitchFamily="34" charset="0"/>
                <a:ea typeface="PMingLiU" pitchFamily="18" charset="-120"/>
                <a:cs typeface="Arial Unicode MS" pitchFamily="34" charset="-128"/>
              </a:rPr>
              <a:t>Реплики</a:t>
            </a:r>
            <a:endParaRPr lang="en-US" sz="1200">
              <a:solidFill>
                <a:srgbClr val="000000"/>
              </a:solidFill>
              <a:latin typeface="MetaMediumLF-Roman" pitchFamily="34" charset="0"/>
              <a:ea typeface="PMingLiU" pitchFamily="18" charset="-120"/>
              <a:cs typeface="Arial Unicode MS" pitchFamily="34" charset="-128"/>
            </a:endParaRPr>
          </a:p>
        </p:txBody>
      </p:sp>
      <p:sp>
        <p:nvSpPr>
          <p:cNvPr id="19481" name="Text Box 24"/>
          <p:cNvSpPr txBox="1">
            <a:spLocks noChangeArrowheads="1"/>
          </p:cNvSpPr>
          <p:nvPr/>
        </p:nvSpPr>
        <p:spPr bwMode="gray">
          <a:xfrm>
            <a:off x="5019675" y="4743450"/>
            <a:ext cx="1406525" cy="185738"/>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ru-RU" sz="1200">
                <a:solidFill>
                  <a:srgbClr val="000000"/>
                </a:solidFill>
                <a:latin typeface="MetaMediumLF-Roman" pitchFamily="34" charset="0"/>
                <a:ea typeface="PMingLiU" pitchFamily="18" charset="-120"/>
                <a:cs typeface="Arial Unicode MS" pitchFamily="34" charset="-128"/>
              </a:rPr>
              <a:t>Журнал транзакций</a:t>
            </a:r>
            <a:endParaRPr lang="en-US" sz="1200">
              <a:solidFill>
                <a:srgbClr val="000000"/>
              </a:solidFill>
              <a:latin typeface="MetaMediumLF-Roman" pitchFamily="34" charset="0"/>
              <a:ea typeface="PMingLiU" pitchFamily="18" charset="-120"/>
              <a:cs typeface="Arial Unicode MS" pitchFamily="34" charset="-128"/>
            </a:endParaRPr>
          </a:p>
        </p:txBody>
      </p:sp>
      <p:sp>
        <p:nvSpPr>
          <p:cNvPr id="891920" name="Freeform 16"/>
          <p:cNvSpPr>
            <a:spLocks/>
          </p:cNvSpPr>
          <p:nvPr/>
        </p:nvSpPr>
        <p:spPr bwMode="gray">
          <a:xfrm>
            <a:off x="3827463" y="3794125"/>
            <a:ext cx="1900237" cy="403225"/>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none" w="med" len="med"/>
            <a:tailEnd type="arrow" w="med" len="me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
        <p:nvSpPr>
          <p:cNvPr id="891921" name="Freeform 17"/>
          <p:cNvSpPr>
            <a:spLocks/>
          </p:cNvSpPr>
          <p:nvPr/>
        </p:nvSpPr>
        <p:spPr bwMode="gray">
          <a:xfrm>
            <a:off x="4287838" y="3851275"/>
            <a:ext cx="1439862" cy="460375"/>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none" w="med" len="med"/>
            <a:tailEnd type="arrow" w="med" len="me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
        <p:nvSpPr>
          <p:cNvPr id="891914" name="Line 10"/>
          <p:cNvSpPr>
            <a:spLocks noChangeShapeType="1"/>
          </p:cNvSpPr>
          <p:nvPr/>
        </p:nvSpPr>
        <p:spPr bwMode="gray">
          <a:xfrm flipV="1">
            <a:off x="2971800" y="3014663"/>
            <a:ext cx="1439863" cy="269875"/>
          </a:xfrm>
          <a:prstGeom prst="line">
            <a:avLst/>
          </a:prstGeom>
          <a:noFill/>
          <a:ln w="31750">
            <a:solidFill>
              <a:schemeClr val="accent6"/>
            </a:solidFill>
            <a:round/>
            <a:headEnd/>
            <a:tailEn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
        <p:nvSpPr>
          <p:cNvPr id="891910" name="Line 6"/>
          <p:cNvSpPr>
            <a:spLocks noChangeShapeType="1"/>
          </p:cNvSpPr>
          <p:nvPr/>
        </p:nvSpPr>
        <p:spPr bwMode="gray">
          <a:xfrm>
            <a:off x="3224213" y="2273300"/>
            <a:ext cx="442912" cy="935038"/>
          </a:xfrm>
          <a:prstGeom prst="line">
            <a:avLst/>
          </a:prstGeom>
          <a:noFill/>
          <a:ln w="31750">
            <a:solidFill>
              <a:schemeClr val="accent6"/>
            </a:solidFill>
            <a:round/>
            <a:headEnd/>
            <a:tailEn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
        <p:nvSpPr>
          <p:cNvPr id="891912" name="Line 8"/>
          <p:cNvSpPr>
            <a:spLocks noChangeShapeType="1"/>
          </p:cNvSpPr>
          <p:nvPr/>
        </p:nvSpPr>
        <p:spPr bwMode="gray">
          <a:xfrm flipV="1">
            <a:off x="3683000" y="3014663"/>
            <a:ext cx="787400" cy="317500"/>
          </a:xfrm>
          <a:prstGeom prst="line">
            <a:avLst/>
          </a:prstGeom>
          <a:noFill/>
          <a:ln w="31750">
            <a:solidFill>
              <a:schemeClr val="accent6"/>
            </a:solidFill>
            <a:round/>
            <a:headEnd/>
            <a:tailEn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
        <p:nvSpPr>
          <p:cNvPr id="891918" name="Line 14"/>
          <p:cNvSpPr>
            <a:spLocks noChangeShapeType="1"/>
          </p:cNvSpPr>
          <p:nvPr/>
        </p:nvSpPr>
        <p:spPr bwMode="gray">
          <a:xfrm flipH="1">
            <a:off x="4010025" y="3014663"/>
            <a:ext cx="450850" cy="269875"/>
          </a:xfrm>
          <a:prstGeom prst="line">
            <a:avLst/>
          </a:prstGeom>
          <a:noFill/>
          <a:ln w="31750">
            <a:solidFill>
              <a:schemeClr val="accent6"/>
            </a:solidFill>
            <a:round/>
            <a:headEnd/>
            <a:tailEn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
        <p:nvSpPr>
          <p:cNvPr id="891919" name="Line 15"/>
          <p:cNvSpPr>
            <a:spLocks noChangeShapeType="1"/>
          </p:cNvSpPr>
          <p:nvPr/>
        </p:nvSpPr>
        <p:spPr bwMode="gray">
          <a:xfrm>
            <a:off x="3941763" y="3332163"/>
            <a:ext cx="1785937" cy="749300"/>
          </a:xfrm>
          <a:prstGeom prst="line">
            <a:avLst/>
          </a:prstGeom>
          <a:noFill/>
          <a:ln w="31750">
            <a:solidFill>
              <a:schemeClr val="accent6"/>
            </a:solidFill>
            <a:round/>
            <a:headEnd/>
            <a:tailEn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
        <p:nvSpPr>
          <p:cNvPr id="891909" name="AutoShape 5"/>
          <p:cNvSpPr>
            <a:spLocks noChangeArrowheads="1"/>
          </p:cNvSpPr>
          <p:nvPr/>
        </p:nvSpPr>
        <p:spPr bwMode="gray">
          <a:xfrm>
            <a:off x="1532833" y="1348733"/>
            <a:ext cx="1209746" cy="433965"/>
          </a:xfrm>
          <a:prstGeom prst="wedgeRectCallout">
            <a:avLst>
              <a:gd name="adj1" fmla="val 81072"/>
              <a:gd name="adj2" fmla="val 68543"/>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a:extLst>
            <a:ext uri="{91240B29-F687-4F45-9708-019B960494DF}"/>
          </a:extLst>
        </p:spPr>
        <p:txBody>
          <a:bodyPr lIns="45720" tIns="54864" rIns="45720" anchor="ctr">
            <a:spAutoFit/>
          </a:bodyPr>
          <a:lstStyle/>
          <a:p>
            <a:pPr marL="228600" indent="-228600">
              <a:lnSpc>
                <a:spcPct val="90000"/>
              </a:lnSpc>
              <a:defRPr/>
            </a:pPr>
            <a:r>
              <a:rPr lang="en-GB" sz="1200" dirty="0">
                <a:solidFill>
                  <a:srgbClr val="FFFFFF"/>
                </a:solidFill>
                <a:latin typeface="Arial" charset="0"/>
                <a:ea typeface="PMingLiU" pitchFamily="18" charset="-120"/>
                <a:cs typeface="Arial" charset="0"/>
              </a:rPr>
              <a:t>2a. </a:t>
            </a:r>
            <a:r>
              <a:rPr lang="ru-RU" sz="1200" dirty="0">
                <a:solidFill>
                  <a:srgbClr val="FFFFFF"/>
                </a:solidFill>
                <a:latin typeface="Arial" charset="0"/>
                <a:ea typeface="PMingLiU" pitchFamily="18" charset="-120"/>
                <a:cs typeface="Arial" charset="0"/>
              </a:rPr>
              <a:t>Драйвер на сервере</a:t>
            </a:r>
            <a:endParaRPr lang="en-GB" sz="1200" dirty="0">
              <a:solidFill>
                <a:srgbClr val="FFFFFF"/>
              </a:solidFill>
              <a:latin typeface="Arial" charset="0"/>
              <a:ea typeface="PMingLiU" pitchFamily="18" charset="-120"/>
              <a:cs typeface="Arial" charset="0"/>
            </a:endParaRPr>
          </a:p>
        </p:txBody>
      </p:sp>
      <p:sp>
        <p:nvSpPr>
          <p:cNvPr id="891915" name="AutoShape 11"/>
          <p:cNvSpPr>
            <a:spLocks noChangeArrowheads="1"/>
          </p:cNvSpPr>
          <p:nvPr/>
        </p:nvSpPr>
        <p:spPr bwMode="gray">
          <a:xfrm>
            <a:off x="5507715" y="2380219"/>
            <a:ext cx="2151504" cy="433965"/>
          </a:xfrm>
          <a:prstGeom prst="wedgeRectCallout">
            <a:avLst>
              <a:gd name="adj1" fmla="val -64649"/>
              <a:gd name="adj2" fmla="val 61726"/>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a:extLst>
            <a:ext uri="{91240B29-F687-4F45-9708-019B960494DF}"/>
          </a:extLst>
        </p:spPr>
        <p:txBody>
          <a:bodyPr lIns="45720" tIns="54864" rIns="45720" anchor="ctr">
            <a:spAutoFit/>
          </a:bodyPr>
          <a:lstStyle/>
          <a:p>
            <a:pPr marL="174625" indent="-174625">
              <a:lnSpc>
                <a:spcPct val="90000"/>
              </a:lnSpc>
              <a:defRPr/>
            </a:pPr>
            <a:r>
              <a:rPr lang="en-GB" sz="1200" dirty="0">
                <a:solidFill>
                  <a:srgbClr val="FFFFFF"/>
                </a:solidFill>
                <a:latin typeface="Arial" charset="0"/>
                <a:ea typeface="PMingLiU" pitchFamily="18" charset="-120"/>
                <a:cs typeface="Arial" charset="0"/>
              </a:rPr>
              <a:t>3.	</a:t>
            </a:r>
            <a:r>
              <a:rPr lang="ru-RU" sz="1200" dirty="0">
                <a:solidFill>
                  <a:srgbClr val="FFFFFF"/>
                </a:solidFill>
                <a:latin typeface="Arial" charset="0"/>
                <a:ea typeface="PMingLiU" pitchFamily="18" charset="-120"/>
                <a:cs typeface="Arial" charset="0"/>
              </a:rPr>
              <a:t>Хост получает уведомление об успехе</a:t>
            </a:r>
            <a:endParaRPr lang="en-GB" sz="1200" dirty="0">
              <a:solidFill>
                <a:srgbClr val="FFFFFF"/>
              </a:solidFill>
              <a:latin typeface="Arial" charset="0"/>
              <a:ea typeface="PMingLiU" pitchFamily="18" charset="-120"/>
              <a:cs typeface="Arial" charset="0"/>
            </a:endParaRPr>
          </a:p>
        </p:txBody>
      </p:sp>
      <p:sp>
        <p:nvSpPr>
          <p:cNvPr id="891913" name="AutoShape 9"/>
          <p:cNvSpPr>
            <a:spLocks noChangeArrowheads="1"/>
          </p:cNvSpPr>
          <p:nvPr/>
        </p:nvSpPr>
        <p:spPr bwMode="gray">
          <a:xfrm>
            <a:off x="1312193" y="2292759"/>
            <a:ext cx="1497013" cy="267766"/>
          </a:xfrm>
          <a:prstGeom prst="wedgeRectCallout">
            <a:avLst>
              <a:gd name="adj1" fmla="val 34941"/>
              <a:gd name="adj2" fmla="val 152216"/>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a:extLst>
            <a:ext uri="{91240B29-F687-4F45-9708-019B960494DF}"/>
          </a:extLst>
        </p:spPr>
        <p:txBody>
          <a:bodyPr lIns="45720" tIns="54864" rIns="45720" anchor="ctr">
            <a:spAutoFit/>
          </a:bodyPr>
          <a:lstStyle/>
          <a:p>
            <a:pPr marL="228600" indent="-228600">
              <a:lnSpc>
                <a:spcPct val="90000"/>
              </a:lnSpc>
              <a:defRPr/>
            </a:pPr>
            <a:r>
              <a:rPr lang="en-GB" sz="1200" dirty="0">
                <a:solidFill>
                  <a:srgbClr val="FFFFFF"/>
                </a:solidFill>
                <a:latin typeface="Arial" charset="0"/>
                <a:ea typeface="PMingLiU" pitchFamily="18" charset="-120"/>
                <a:cs typeface="Arial" charset="0"/>
              </a:rPr>
              <a:t>2b.	SAN splitter</a:t>
            </a:r>
          </a:p>
        </p:txBody>
      </p:sp>
      <p:pic>
        <p:nvPicPr>
          <p:cNvPr id="19498" name="Picture 212" descr="disc 4 colors"/>
          <p:cNvPicPr>
            <a:picLocks noChangeAspect="1" noChangeArrowheads="1"/>
          </p:cNvPicPr>
          <p:nvPr/>
        </p:nvPicPr>
        <p:blipFill>
          <a:blip r:embed="rId5" cstate="print"/>
          <a:srcRect/>
          <a:stretch>
            <a:fillRect/>
          </a:stretch>
        </p:blipFill>
        <p:spPr bwMode="gray">
          <a:xfrm>
            <a:off x="5426075" y="4060825"/>
            <a:ext cx="593725" cy="635000"/>
          </a:xfrm>
          <a:prstGeom prst="rect">
            <a:avLst/>
          </a:prstGeom>
          <a:noFill/>
          <a:ln w="9525">
            <a:noFill/>
            <a:miter lim="800000"/>
            <a:headEnd/>
            <a:tailEnd/>
          </a:ln>
        </p:spPr>
      </p:pic>
      <p:sp>
        <p:nvSpPr>
          <p:cNvPr id="892121" name="AutoShape 217"/>
          <p:cNvSpPr>
            <a:spLocks noChangeArrowheads="1"/>
          </p:cNvSpPr>
          <p:nvPr/>
        </p:nvSpPr>
        <p:spPr bwMode="gray">
          <a:xfrm>
            <a:off x="1014369" y="3545904"/>
            <a:ext cx="1058862" cy="433965"/>
          </a:xfrm>
          <a:prstGeom prst="wedgeRectCallout">
            <a:avLst>
              <a:gd name="adj1" fmla="val 105205"/>
              <a:gd name="adj2" fmla="val 93453"/>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a:extLst>
            <a:ext uri="{91240B29-F687-4F45-9708-019B960494DF}"/>
          </a:extLst>
        </p:spPr>
        <p:txBody>
          <a:bodyPr lIns="45720" tIns="54864" rIns="45720" anchor="ctr">
            <a:spAutoFit/>
          </a:bodyPr>
          <a:lstStyle/>
          <a:p>
            <a:pPr marL="228600" indent="-228600">
              <a:lnSpc>
                <a:spcPct val="90000"/>
              </a:lnSpc>
              <a:defRPr/>
            </a:pPr>
            <a:r>
              <a:rPr lang="en-GB" sz="1200" dirty="0">
                <a:solidFill>
                  <a:srgbClr val="FFFFFF"/>
                </a:solidFill>
                <a:latin typeface="Arial" charset="0"/>
                <a:ea typeface="PMingLiU" pitchFamily="18" charset="-120"/>
                <a:cs typeface="Arial" charset="0"/>
              </a:rPr>
              <a:t>2c. </a:t>
            </a:r>
            <a:r>
              <a:rPr lang="en-US" sz="1200" dirty="0">
                <a:solidFill>
                  <a:srgbClr val="FFFFFF"/>
                </a:solidFill>
                <a:latin typeface="Arial" charset="0"/>
                <a:ea typeface="PMingLiU" pitchFamily="18" charset="-120"/>
                <a:cs typeface="Arial" charset="0"/>
              </a:rPr>
              <a:t>VNX</a:t>
            </a:r>
            <a:r>
              <a:rPr lang="ru-RU" sz="1200" dirty="0">
                <a:solidFill>
                  <a:srgbClr val="FFFFFF"/>
                </a:solidFill>
                <a:latin typeface="Arial" charset="0"/>
                <a:ea typeface="PMingLiU" pitchFamily="18" charset="-120"/>
                <a:cs typeface="Arial" charset="0"/>
              </a:rPr>
              <a:t> </a:t>
            </a:r>
            <a:r>
              <a:rPr lang="en-US" sz="1200" dirty="0">
                <a:solidFill>
                  <a:srgbClr val="FFFFFF"/>
                </a:solidFill>
                <a:latin typeface="Arial" charset="0"/>
                <a:ea typeface="PMingLiU" pitchFamily="18" charset="-120"/>
                <a:cs typeface="Arial" charset="0"/>
              </a:rPr>
              <a:t>splitter</a:t>
            </a:r>
            <a:r>
              <a:rPr lang="en-GB" sz="1200" dirty="0">
                <a:solidFill>
                  <a:srgbClr val="FFFFFF"/>
                </a:solidFill>
                <a:latin typeface="Arial" charset="0"/>
                <a:ea typeface="PMingLiU" pitchFamily="18" charset="-120"/>
                <a:cs typeface="Arial" charset="0"/>
              </a:rPr>
              <a:t> </a:t>
            </a:r>
          </a:p>
        </p:txBody>
      </p:sp>
      <p:grpSp>
        <p:nvGrpSpPr>
          <p:cNvPr id="4" name="Group 201"/>
          <p:cNvGrpSpPr>
            <a:grpSpLocks/>
          </p:cNvGrpSpPr>
          <p:nvPr/>
        </p:nvGrpSpPr>
        <p:grpSpPr bwMode="auto">
          <a:xfrm>
            <a:off x="3014663" y="1468438"/>
            <a:ext cx="712787" cy="865187"/>
            <a:chOff x="4435" y="600"/>
            <a:chExt cx="276" cy="335"/>
          </a:xfrm>
        </p:grpSpPr>
        <p:pic>
          <p:nvPicPr>
            <p:cNvPr id="19560" name="Picture 202" descr="server"/>
            <p:cNvPicPr>
              <a:picLocks noChangeAspect="1" noChangeArrowheads="1"/>
            </p:cNvPicPr>
            <p:nvPr/>
          </p:nvPicPr>
          <p:blipFill>
            <a:blip r:embed="rId6" cstate="print"/>
            <a:srcRect/>
            <a:stretch>
              <a:fillRect/>
            </a:stretch>
          </p:blipFill>
          <p:spPr bwMode="gray">
            <a:xfrm>
              <a:off x="4435" y="600"/>
              <a:ext cx="170" cy="335"/>
            </a:xfrm>
            <a:prstGeom prst="rect">
              <a:avLst/>
            </a:prstGeom>
            <a:noFill/>
            <a:ln w="9525">
              <a:noFill/>
              <a:miter lim="800000"/>
              <a:headEnd/>
              <a:tailEnd/>
            </a:ln>
          </p:spPr>
        </p:pic>
        <p:pic>
          <p:nvPicPr>
            <p:cNvPr id="19561" name="Picture 203" descr="folder"/>
            <p:cNvPicPr>
              <a:picLocks noChangeAspect="1" noChangeArrowheads="1"/>
            </p:cNvPicPr>
            <p:nvPr/>
          </p:nvPicPr>
          <p:blipFill>
            <a:blip r:embed="rId7" cstate="print"/>
            <a:srcRect/>
            <a:stretch>
              <a:fillRect/>
            </a:stretch>
          </p:blipFill>
          <p:spPr bwMode="gray">
            <a:xfrm>
              <a:off x="4530" y="703"/>
              <a:ext cx="181" cy="135"/>
            </a:xfrm>
            <a:prstGeom prst="rect">
              <a:avLst/>
            </a:prstGeom>
            <a:noFill/>
            <a:ln w="9525">
              <a:noFill/>
              <a:miter lim="800000"/>
              <a:headEnd/>
              <a:tailEnd/>
            </a:ln>
          </p:spPr>
        </p:pic>
      </p:grpSp>
      <p:sp>
        <p:nvSpPr>
          <p:cNvPr id="892126" name="Line 222"/>
          <p:cNvSpPr>
            <a:spLocks noChangeShapeType="1"/>
          </p:cNvSpPr>
          <p:nvPr/>
        </p:nvSpPr>
        <p:spPr bwMode="gray">
          <a:xfrm flipH="1">
            <a:off x="2855913" y="2322513"/>
            <a:ext cx="346075" cy="979487"/>
          </a:xfrm>
          <a:prstGeom prst="line">
            <a:avLst/>
          </a:prstGeom>
          <a:noFill/>
          <a:ln w="31750">
            <a:solidFill>
              <a:schemeClr val="accent6"/>
            </a:solidFill>
            <a:round/>
            <a:headEnd/>
            <a:tailEn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grpSp>
        <p:nvGrpSpPr>
          <p:cNvPr id="5" name="Group 69"/>
          <p:cNvGrpSpPr>
            <a:grpSpLocks noChangeAspect="1"/>
          </p:cNvGrpSpPr>
          <p:nvPr/>
        </p:nvGrpSpPr>
        <p:grpSpPr bwMode="auto">
          <a:xfrm>
            <a:off x="4248150" y="2905125"/>
            <a:ext cx="1087438" cy="211138"/>
            <a:chOff x="317515" y="2362201"/>
            <a:chExt cx="713232" cy="137192"/>
          </a:xfrm>
        </p:grpSpPr>
        <p:pic>
          <p:nvPicPr>
            <p:cNvPr id="19558" name="Picture 3" descr="CX4_Appliance_Panels2_1-2U"/>
            <p:cNvPicPr>
              <a:picLocks noChangeAspect="1" noChangeArrowheads="1"/>
            </p:cNvPicPr>
            <p:nvPr/>
          </p:nvPicPr>
          <p:blipFill>
            <a:blip r:embed="rId8" cstate="print"/>
            <a:srcRect/>
            <a:stretch>
              <a:fillRect/>
            </a:stretch>
          </p:blipFill>
          <p:spPr bwMode="gray">
            <a:xfrm>
              <a:off x="317515" y="2362201"/>
              <a:ext cx="713232" cy="69187"/>
            </a:xfrm>
            <a:prstGeom prst="rect">
              <a:avLst/>
            </a:prstGeom>
            <a:noFill/>
            <a:ln w="9525">
              <a:noFill/>
              <a:miter lim="800000"/>
              <a:headEnd/>
              <a:tailEnd/>
            </a:ln>
          </p:spPr>
        </p:pic>
        <p:pic>
          <p:nvPicPr>
            <p:cNvPr id="19559" name="Picture 3" descr="CX4_Appliance_Panels2_1-2U"/>
            <p:cNvPicPr>
              <a:picLocks noChangeAspect="1" noChangeArrowheads="1"/>
            </p:cNvPicPr>
            <p:nvPr/>
          </p:nvPicPr>
          <p:blipFill>
            <a:blip r:embed="rId8" cstate="print"/>
            <a:srcRect/>
            <a:stretch>
              <a:fillRect/>
            </a:stretch>
          </p:blipFill>
          <p:spPr bwMode="gray">
            <a:xfrm>
              <a:off x="317515" y="2430206"/>
              <a:ext cx="713232" cy="69187"/>
            </a:xfrm>
            <a:prstGeom prst="rect">
              <a:avLst/>
            </a:prstGeom>
            <a:noFill/>
            <a:ln w="9525">
              <a:noFill/>
              <a:miter lim="800000"/>
              <a:headEnd/>
              <a:tailEnd/>
            </a:ln>
          </p:spPr>
        </p:pic>
      </p:grpSp>
      <p:pic>
        <p:nvPicPr>
          <p:cNvPr id="19505" name="Picture 52" descr="splitter.png"/>
          <p:cNvPicPr>
            <a:picLocks noChangeAspect="1"/>
          </p:cNvPicPr>
          <p:nvPr/>
        </p:nvPicPr>
        <p:blipFill>
          <a:blip r:embed="rId9" cstate="print"/>
          <a:srcRect/>
          <a:stretch>
            <a:fillRect/>
          </a:stretch>
        </p:blipFill>
        <p:spPr bwMode="gray">
          <a:xfrm>
            <a:off x="2433638" y="3168650"/>
            <a:ext cx="942975" cy="346075"/>
          </a:xfrm>
          <a:prstGeom prst="rect">
            <a:avLst/>
          </a:prstGeom>
          <a:noFill/>
          <a:ln w="9525">
            <a:noFill/>
            <a:miter lim="800000"/>
            <a:headEnd/>
            <a:tailEnd/>
          </a:ln>
        </p:spPr>
      </p:pic>
      <p:pic>
        <p:nvPicPr>
          <p:cNvPr id="19506" name="Picture 53" descr="splitter.png"/>
          <p:cNvPicPr>
            <a:picLocks noChangeAspect="1"/>
          </p:cNvPicPr>
          <p:nvPr/>
        </p:nvPicPr>
        <p:blipFill>
          <a:blip r:embed="rId9" cstate="print"/>
          <a:srcRect/>
          <a:stretch>
            <a:fillRect/>
          </a:stretch>
        </p:blipFill>
        <p:spPr bwMode="gray">
          <a:xfrm>
            <a:off x="3260725" y="3168650"/>
            <a:ext cx="942975" cy="346075"/>
          </a:xfrm>
          <a:prstGeom prst="rect">
            <a:avLst/>
          </a:prstGeom>
          <a:noFill/>
          <a:ln w="9525">
            <a:noFill/>
            <a:miter lim="800000"/>
            <a:headEnd/>
            <a:tailEnd/>
          </a:ln>
        </p:spPr>
      </p:pic>
      <p:sp>
        <p:nvSpPr>
          <p:cNvPr id="19507" name="TextBox 47"/>
          <p:cNvSpPr txBox="1">
            <a:spLocks noChangeArrowheads="1"/>
          </p:cNvSpPr>
          <p:nvPr/>
        </p:nvSpPr>
        <p:spPr bwMode="auto">
          <a:xfrm>
            <a:off x="5314950" y="2843213"/>
            <a:ext cx="2136775" cy="307975"/>
          </a:xfrm>
          <a:prstGeom prst="rect">
            <a:avLst/>
          </a:prstGeom>
          <a:noFill/>
          <a:ln w="9525">
            <a:noFill/>
            <a:miter lim="800000"/>
            <a:headEnd/>
            <a:tailEnd/>
          </a:ln>
        </p:spPr>
        <p:txBody>
          <a:bodyPr>
            <a:spAutoFit/>
          </a:bodyPr>
          <a:lstStyle/>
          <a:p>
            <a:r>
              <a:rPr lang="en-US" sz="1400"/>
              <a:t>Recoverpoint Appliance</a:t>
            </a:r>
          </a:p>
        </p:txBody>
      </p:sp>
      <p:sp>
        <p:nvSpPr>
          <p:cNvPr id="49" name="Line 52"/>
          <p:cNvSpPr>
            <a:spLocks noChangeShapeType="1"/>
          </p:cNvSpPr>
          <p:nvPr/>
        </p:nvSpPr>
        <p:spPr bwMode="gray">
          <a:xfrm flipH="1" flipV="1">
            <a:off x="1471613" y="5441950"/>
            <a:ext cx="5357812" cy="0"/>
          </a:xfrm>
          <a:prstGeom prst="line">
            <a:avLst/>
          </a:prstGeom>
          <a:noFill/>
          <a:ln w="57150">
            <a:solidFill>
              <a:schemeClr val="bg2"/>
            </a:solidFill>
            <a:round/>
            <a:headEnd type="arrow" w="med" len="med"/>
            <a:tailEnd/>
          </a:ln>
        </p:spPr>
        <p:txBody>
          <a:bodyPr/>
          <a:lstStyle/>
          <a:p>
            <a:endParaRPr lang="en-US"/>
          </a:p>
        </p:txBody>
      </p:sp>
      <p:sp>
        <p:nvSpPr>
          <p:cNvPr id="52" name="Rectangle 59"/>
          <p:cNvSpPr>
            <a:spLocks noChangeArrowheads="1"/>
          </p:cNvSpPr>
          <p:nvPr/>
        </p:nvSpPr>
        <p:spPr bwMode="gray">
          <a:xfrm>
            <a:off x="5730875" y="5754688"/>
            <a:ext cx="1536700" cy="184150"/>
          </a:xfrm>
          <a:prstGeom prst="rect">
            <a:avLst/>
          </a:prstGeom>
          <a:noFill/>
          <a:ln w="9525">
            <a:noFill/>
            <a:miter lim="800000"/>
            <a:headEnd/>
            <a:tailEnd/>
          </a:ln>
        </p:spPr>
        <p:txBody>
          <a:bodyPr wrap="none" lIns="0" tIns="0" rIns="0" bIns="0">
            <a:spAutoFit/>
          </a:bodyPr>
          <a:lstStyle/>
          <a:p>
            <a:pPr algn="ctr"/>
            <a:r>
              <a:rPr lang="ru-RU" sz="1200">
                <a:solidFill>
                  <a:srgbClr val="666666"/>
                </a:solidFill>
                <a:latin typeface="MetaMediumLF-Roman" pitchFamily="34" charset="0"/>
              </a:rPr>
              <a:t>Непрерывная защита</a:t>
            </a:r>
            <a:endParaRPr lang="en-US" sz="1200">
              <a:solidFill>
                <a:srgbClr val="666666"/>
              </a:solidFill>
              <a:latin typeface="MetaMediumLF-Roman" pitchFamily="34" charset="0"/>
            </a:endParaRPr>
          </a:p>
        </p:txBody>
      </p:sp>
      <p:sp>
        <p:nvSpPr>
          <p:cNvPr id="55" name="AutoShape 60"/>
          <p:cNvSpPr>
            <a:spLocks/>
          </p:cNvSpPr>
          <p:nvPr/>
        </p:nvSpPr>
        <p:spPr bwMode="gray">
          <a:xfrm rot="-5400000">
            <a:off x="2665413" y="4503737"/>
            <a:ext cx="173038" cy="2278063"/>
          </a:xfrm>
          <a:prstGeom prst="leftBrace">
            <a:avLst>
              <a:gd name="adj1" fmla="val 61010"/>
              <a:gd name="adj2" fmla="val 50000"/>
            </a:avLst>
          </a:prstGeom>
          <a:noFill/>
          <a:ln w="19050">
            <a:solidFill>
              <a:srgbClr val="666666"/>
            </a:solidFill>
            <a:round/>
            <a:headEnd/>
            <a:tailEnd/>
          </a:ln>
        </p:spPr>
        <p:txBody>
          <a:bodyPr vert="eaVert" wrap="none" lIns="0" tIns="0" rIns="0" bIns="0" anchor="ctr"/>
          <a:lstStyle/>
          <a:p>
            <a:pPr algn="ctr"/>
            <a:endParaRPr lang="en-US">
              <a:solidFill>
                <a:srgbClr val="000000"/>
              </a:solidFill>
              <a:latin typeface="MetaMediumLF-Roman" pitchFamily="34" charset="0"/>
            </a:endParaRPr>
          </a:p>
        </p:txBody>
      </p:sp>
      <p:sp>
        <p:nvSpPr>
          <p:cNvPr id="58" name="Text Box 63"/>
          <p:cNvSpPr txBox="1">
            <a:spLocks noChangeArrowheads="1"/>
          </p:cNvSpPr>
          <p:nvPr/>
        </p:nvSpPr>
        <p:spPr bwMode="gray">
          <a:xfrm>
            <a:off x="1420813" y="5735638"/>
            <a:ext cx="2808287" cy="184150"/>
          </a:xfrm>
          <a:prstGeom prst="rect">
            <a:avLst/>
          </a:prstGeom>
          <a:noFill/>
          <a:ln w="9525">
            <a:noFill/>
            <a:miter lim="800000"/>
            <a:headEnd/>
            <a:tailEnd/>
          </a:ln>
        </p:spPr>
        <p:txBody>
          <a:bodyPr lIns="0" tIns="0" rIns="0" bIns="0">
            <a:spAutoFit/>
          </a:bodyPr>
          <a:lstStyle/>
          <a:p>
            <a:pPr algn="ctr"/>
            <a:r>
              <a:rPr lang="ru-RU" sz="1200">
                <a:solidFill>
                  <a:srgbClr val="666666"/>
                </a:solidFill>
                <a:latin typeface="MetaMediumLF-Roman" pitchFamily="34" charset="0"/>
                <a:ea typeface="Arial Unicode MS" pitchFamily="34" charset="-128"/>
                <a:cs typeface="Arial Unicode MS" pitchFamily="34" charset="-128"/>
              </a:rPr>
              <a:t>Ежемесячный/еженедельный бэкап</a:t>
            </a:r>
            <a:endParaRPr lang="en-US" sz="1200">
              <a:solidFill>
                <a:srgbClr val="666666"/>
              </a:solidFill>
              <a:latin typeface="MetaMediumLF-Roman" pitchFamily="34" charset="0"/>
              <a:ea typeface="Arial Unicode MS" pitchFamily="34" charset="-128"/>
              <a:cs typeface="Arial Unicode MS" pitchFamily="34" charset="-128"/>
            </a:endParaRPr>
          </a:p>
        </p:txBody>
      </p:sp>
      <p:sp>
        <p:nvSpPr>
          <p:cNvPr id="59" name="AutoShape 64"/>
          <p:cNvSpPr>
            <a:spLocks/>
          </p:cNvSpPr>
          <p:nvPr/>
        </p:nvSpPr>
        <p:spPr bwMode="gray">
          <a:xfrm rot="-5400000">
            <a:off x="6080125" y="5268913"/>
            <a:ext cx="173038" cy="747712"/>
          </a:xfrm>
          <a:prstGeom prst="leftBrace">
            <a:avLst>
              <a:gd name="adj1" fmla="val 36009"/>
              <a:gd name="adj2" fmla="val 50000"/>
            </a:avLst>
          </a:prstGeom>
          <a:noFill/>
          <a:ln w="19050">
            <a:solidFill>
              <a:srgbClr val="666666"/>
            </a:solidFill>
            <a:round/>
            <a:headEnd/>
            <a:tailEnd/>
          </a:ln>
        </p:spPr>
        <p:txBody>
          <a:bodyPr vert="eaVert" wrap="none" lIns="0" tIns="0" rIns="0" bIns="0" anchor="ctr"/>
          <a:lstStyle/>
          <a:p>
            <a:pPr algn="ctr"/>
            <a:endParaRPr lang="en-US">
              <a:solidFill>
                <a:srgbClr val="000000"/>
              </a:solidFill>
              <a:latin typeface="MetaMediumLF-Roman" pitchFamily="34" charset="0"/>
            </a:endParaRPr>
          </a:p>
        </p:txBody>
      </p:sp>
      <p:sp>
        <p:nvSpPr>
          <p:cNvPr id="60" name="AutoShape 68"/>
          <p:cNvSpPr>
            <a:spLocks/>
          </p:cNvSpPr>
          <p:nvPr/>
        </p:nvSpPr>
        <p:spPr bwMode="gray">
          <a:xfrm rot="-5400000">
            <a:off x="4755356" y="4864894"/>
            <a:ext cx="173038" cy="1555750"/>
          </a:xfrm>
          <a:prstGeom prst="leftBrace">
            <a:avLst>
              <a:gd name="adj1" fmla="val 74923"/>
              <a:gd name="adj2" fmla="val 50000"/>
            </a:avLst>
          </a:prstGeom>
          <a:noFill/>
          <a:ln w="19050">
            <a:solidFill>
              <a:srgbClr val="666666"/>
            </a:solidFill>
            <a:round/>
            <a:headEnd/>
            <a:tailEnd/>
          </a:ln>
        </p:spPr>
        <p:txBody>
          <a:bodyPr vert="eaVert" wrap="none" lIns="0" tIns="0" rIns="0" bIns="0" anchor="ctr"/>
          <a:lstStyle/>
          <a:p>
            <a:pPr algn="ctr"/>
            <a:endParaRPr lang="en-US">
              <a:solidFill>
                <a:srgbClr val="000000"/>
              </a:solidFill>
              <a:latin typeface="MetaMediumLF-Roman" pitchFamily="34" charset="0"/>
            </a:endParaRPr>
          </a:p>
        </p:txBody>
      </p:sp>
      <p:sp>
        <p:nvSpPr>
          <p:cNvPr id="61" name="Text Box 69"/>
          <p:cNvSpPr txBox="1">
            <a:spLocks noChangeArrowheads="1"/>
          </p:cNvSpPr>
          <p:nvPr/>
        </p:nvSpPr>
        <p:spPr bwMode="gray">
          <a:xfrm>
            <a:off x="4197350" y="5748338"/>
            <a:ext cx="1341438" cy="184150"/>
          </a:xfrm>
          <a:prstGeom prst="rect">
            <a:avLst/>
          </a:prstGeom>
          <a:noFill/>
          <a:ln w="9525">
            <a:noFill/>
            <a:miter lim="800000"/>
            <a:headEnd/>
            <a:tailEnd/>
          </a:ln>
        </p:spPr>
        <p:txBody>
          <a:bodyPr wrap="none" lIns="0" tIns="0" rIns="0" bIns="0">
            <a:spAutoFit/>
          </a:bodyPr>
          <a:lstStyle/>
          <a:p>
            <a:pPr algn="ctr"/>
            <a:r>
              <a:rPr lang="ru-RU" sz="1200">
                <a:solidFill>
                  <a:srgbClr val="666666"/>
                </a:solidFill>
                <a:latin typeface="MetaMediumLF-Roman" pitchFamily="34" charset="0"/>
                <a:ea typeface="Arial Unicode MS" pitchFamily="34" charset="-128"/>
                <a:cs typeface="Arial Unicode MS" pitchFamily="34" charset="-128"/>
              </a:rPr>
              <a:t>Ежедневно снимки</a:t>
            </a:r>
            <a:endParaRPr lang="en-US" sz="1200">
              <a:solidFill>
                <a:srgbClr val="666666"/>
              </a:solidFill>
              <a:latin typeface="MetaMediumLF-Roman" pitchFamily="34" charset="0"/>
              <a:ea typeface="Arial Unicode MS" pitchFamily="34" charset="-128"/>
              <a:cs typeface="Arial Unicode MS" pitchFamily="34" charset="-128"/>
            </a:endParaRPr>
          </a:p>
        </p:txBody>
      </p:sp>
      <p:sp>
        <p:nvSpPr>
          <p:cNvPr id="62" name="Oval 71"/>
          <p:cNvSpPr>
            <a:spLocks noChangeArrowheads="1"/>
          </p:cNvSpPr>
          <p:nvPr/>
        </p:nvSpPr>
        <p:spPr bwMode="gray">
          <a:xfrm>
            <a:off x="3687386" y="5356142"/>
            <a:ext cx="173037" cy="173038"/>
          </a:xfrm>
          <a:prstGeom prst="ellipse">
            <a:avLst/>
          </a:prstGeom>
          <a:solidFill>
            <a:schemeClr val="accent1"/>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63" name="Oval 72"/>
          <p:cNvSpPr>
            <a:spLocks noChangeArrowheads="1"/>
          </p:cNvSpPr>
          <p:nvPr/>
        </p:nvSpPr>
        <p:spPr bwMode="gray">
          <a:xfrm>
            <a:off x="3342898" y="5356142"/>
            <a:ext cx="173038" cy="173038"/>
          </a:xfrm>
          <a:prstGeom prst="ellipse">
            <a:avLst/>
          </a:prstGeom>
          <a:solidFill>
            <a:schemeClr val="accent1"/>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64" name="Oval 73"/>
          <p:cNvSpPr>
            <a:spLocks noChangeArrowheads="1"/>
          </p:cNvSpPr>
          <p:nvPr/>
        </p:nvSpPr>
        <p:spPr bwMode="gray">
          <a:xfrm>
            <a:off x="2996823" y="5356142"/>
            <a:ext cx="173038" cy="173038"/>
          </a:xfrm>
          <a:prstGeom prst="ellipse">
            <a:avLst/>
          </a:prstGeom>
          <a:solidFill>
            <a:schemeClr val="accent1"/>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65" name="Oval 74"/>
          <p:cNvSpPr>
            <a:spLocks noChangeArrowheads="1"/>
          </p:cNvSpPr>
          <p:nvPr/>
        </p:nvSpPr>
        <p:spPr bwMode="gray">
          <a:xfrm>
            <a:off x="2650748" y="5356142"/>
            <a:ext cx="173038" cy="173038"/>
          </a:xfrm>
          <a:prstGeom prst="ellipse">
            <a:avLst/>
          </a:prstGeom>
          <a:solidFill>
            <a:schemeClr val="accent1"/>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66" name="Oval 75"/>
          <p:cNvSpPr>
            <a:spLocks noChangeArrowheads="1"/>
          </p:cNvSpPr>
          <p:nvPr/>
        </p:nvSpPr>
        <p:spPr bwMode="gray">
          <a:xfrm>
            <a:off x="2306261" y="5356142"/>
            <a:ext cx="173037" cy="173038"/>
          </a:xfrm>
          <a:prstGeom prst="ellipse">
            <a:avLst/>
          </a:prstGeom>
          <a:solidFill>
            <a:schemeClr val="accent6"/>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67" name="Oval 76"/>
          <p:cNvSpPr>
            <a:spLocks noChangeArrowheads="1"/>
          </p:cNvSpPr>
          <p:nvPr/>
        </p:nvSpPr>
        <p:spPr bwMode="gray">
          <a:xfrm>
            <a:off x="1960186" y="5356142"/>
            <a:ext cx="173037" cy="173038"/>
          </a:xfrm>
          <a:prstGeom prst="ellipse">
            <a:avLst/>
          </a:prstGeom>
          <a:solidFill>
            <a:schemeClr val="accent6"/>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68" name="Oval 77"/>
          <p:cNvSpPr>
            <a:spLocks noChangeArrowheads="1"/>
          </p:cNvSpPr>
          <p:nvPr/>
        </p:nvSpPr>
        <p:spPr bwMode="gray">
          <a:xfrm>
            <a:off x="1614111" y="5356142"/>
            <a:ext cx="173037" cy="173038"/>
          </a:xfrm>
          <a:prstGeom prst="ellipse">
            <a:avLst/>
          </a:prstGeom>
          <a:solidFill>
            <a:schemeClr val="accent6"/>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69" name="Oval 78"/>
          <p:cNvSpPr>
            <a:spLocks noChangeArrowheads="1"/>
          </p:cNvSpPr>
          <p:nvPr/>
        </p:nvSpPr>
        <p:spPr bwMode="gray">
          <a:xfrm>
            <a:off x="5070098" y="5356142"/>
            <a:ext cx="173038" cy="173038"/>
          </a:xfrm>
          <a:prstGeom prst="ellipse">
            <a:avLst/>
          </a:prstGeom>
          <a:solidFill>
            <a:schemeClr val="accent4"/>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70" name="Oval 79"/>
          <p:cNvSpPr>
            <a:spLocks noChangeArrowheads="1"/>
          </p:cNvSpPr>
          <p:nvPr/>
        </p:nvSpPr>
        <p:spPr bwMode="gray">
          <a:xfrm>
            <a:off x="4725611" y="5356142"/>
            <a:ext cx="173037" cy="173038"/>
          </a:xfrm>
          <a:prstGeom prst="ellipse">
            <a:avLst/>
          </a:prstGeom>
          <a:solidFill>
            <a:schemeClr val="accent4"/>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71" name="Oval 80"/>
          <p:cNvSpPr>
            <a:spLocks noChangeArrowheads="1"/>
          </p:cNvSpPr>
          <p:nvPr/>
        </p:nvSpPr>
        <p:spPr bwMode="gray">
          <a:xfrm>
            <a:off x="4379536" y="5356142"/>
            <a:ext cx="173037" cy="173038"/>
          </a:xfrm>
          <a:prstGeom prst="ellipse">
            <a:avLst/>
          </a:prstGeom>
          <a:solidFill>
            <a:schemeClr val="accent4"/>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72" name="Oval 81"/>
          <p:cNvSpPr>
            <a:spLocks noChangeArrowheads="1"/>
          </p:cNvSpPr>
          <p:nvPr/>
        </p:nvSpPr>
        <p:spPr bwMode="gray">
          <a:xfrm>
            <a:off x="4033461" y="5356142"/>
            <a:ext cx="173037" cy="173038"/>
          </a:xfrm>
          <a:prstGeom prst="ellipse">
            <a:avLst/>
          </a:prstGeom>
          <a:solidFill>
            <a:schemeClr val="accent4"/>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73" name="AutoShape 82"/>
          <p:cNvSpPr>
            <a:spLocks noChangeArrowheads="1"/>
          </p:cNvSpPr>
          <p:nvPr/>
        </p:nvSpPr>
        <p:spPr bwMode="gray">
          <a:xfrm>
            <a:off x="5762248" y="5352967"/>
            <a:ext cx="777875" cy="171450"/>
          </a:xfrm>
          <a:prstGeom prst="roundRect">
            <a:avLst>
              <a:gd name="adj" fmla="val 50000"/>
            </a:avLst>
          </a:prstGeom>
          <a:solidFill>
            <a:schemeClr val="folHlink"/>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74" name="Oval 83"/>
          <p:cNvSpPr>
            <a:spLocks noChangeArrowheads="1"/>
          </p:cNvSpPr>
          <p:nvPr/>
        </p:nvSpPr>
        <p:spPr bwMode="gray">
          <a:xfrm>
            <a:off x="5762248" y="5352967"/>
            <a:ext cx="173038" cy="173038"/>
          </a:xfrm>
          <a:prstGeom prst="ellipse">
            <a:avLst/>
          </a:prstGeom>
          <a:solidFill>
            <a:schemeClr val="folHlink"/>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Arial" charset="0"/>
              <a:cs typeface="Arial" charset="0"/>
            </a:endParaRPr>
          </a:p>
        </p:txBody>
      </p:sp>
      <p:sp>
        <p:nvSpPr>
          <p:cNvPr id="75" name="Oval 84"/>
          <p:cNvSpPr>
            <a:spLocks noChangeArrowheads="1"/>
          </p:cNvSpPr>
          <p:nvPr/>
        </p:nvSpPr>
        <p:spPr bwMode="gray">
          <a:xfrm>
            <a:off x="5416173" y="5348205"/>
            <a:ext cx="173038" cy="173037"/>
          </a:xfrm>
          <a:prstGeom prst="ellipse">
            <a:avLst/>
          </a:prstGeom>
          <a:solidFill>
            <a:schemeClr val="accent4"/>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en-US" dirty="0">
              <a:solidFill>
                <a:srgbClr val="000000"/>
              </a:solidFill>
              <a:latin typeface="MetaMediumLF-Roman" pitchFamily="34" charset="0"/>
              <a:cs typeface="Arial" charset="0"/>
            </a:endParaRPr>
          </a:p>
        </p:txBody>
      </p:sp>
      <p:sp>
        <p:nvSpPr>
          <p:cNvPr id="76" name="Freeform 18"/>
          <p:cNvSpPr>
            <a:spLocks/>
          </p:cNvSpPr>
          <p:nvPr/>
        </p:nvSpPr>
        <p:spPr bwMode="gray">
          <a:xfrm>
            <a:off x="4722813" y="3833813"/>
            <a:ext cx="979487" cy="288925"/>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none" w="med" len="med"/>
            <a:tailEnd type="arrow" w="med" len="med"/>
          </a:ln>
          <a:extLst>
            <a:ext uri="{909E8E84-426E-40DD-AFC4-6F175D3DCCD1}"/>
          </a:extLst>
        </p:spPr>
        <p:txBody>
          <a:bodyPr/>
          <a:lstStyle/>
          <a:p>
            <a:pPr>
              <a:defRPr/>
            </a:pPr>
            <a:endParaRPr lang="en-US" dirty="0">
              <a:solidFill>
                <a:srgbClr val="000000"/>
              </a:solidFill>
              <a:latin typeface="MetaMediumLF-Roman" pitchFamily="34"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19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1909"/>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891911"/>
                                        </p:tgtEl>
                                        <p:attrNameLst>
                                          <p:attrName>style.visibility</p:attrName>
                                        </p:attrNameLst>
                                      </p:cBhvr>
                                      <p:to>
                                        <p:strVal val="visible"/>
                                      </p:to>
                                    </p:set>
                                    <p:animEffect transition="in" filter="wipe(up)">
                                      <p:cBhvr>
                                        <p:cTn id="13" dur="500"/>
                                        <p:tgtEl>
                                          <p:spTgt spid="891911"/>
                                        </p:tgtEl>
                                      </p:cBhvr>
                                    </p:animEffect>
                                  </p:childTnLst>
                                </p:cTn>
                              </p:par>
                              <p:par>
                                <p:cTn id="14" presetID="22" presetClass="entr" presetSubtype="1" fill="hold" nodeType="withEffect">
                                  <p:stCondLst>
                                    <p:cond delay="0"/>
                                  </p:stCondLst>
                                  <p:childTnLst>
                                    <p:set>
                                      <p:cBhvr>
                                        <p:cTn id="15" dur="1" fill="hold">
                                          <p:stCondLst>
                                            <p:cond delay="0"/>
                                          </p:stCondLst>
                                        </p:cTn>
                                        <p:tgtEl>
                                          <p:spTgt spid="891910"/>
                                        </p:tgtEl>
                                        <p:attrNameLst>
                                          <p:attrName>style.visibility</p:attrName>
                                        </p:attrNameLst>
                                      </p:cBhvr>
                                      <p:to>
                                        <p:strVal val="visible"/>
                                      </p:to>
                                    </p:set>
                                    <p:animEffect transition="in" filter="wipe(up)">
                                      <p:cBhvr>
                                        <p:cTn id="16" dur="500"/>
                                        <p:tgtEl>
                                          <p:spTgt spid="891910"/>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891912"/>
                                        </p:tgtEl>
                                        <p:attrNameLst>
                                          <p:attrName>style.visibility</p:attrName>
                                        </p:attrNameLst>
                                      </p:cBhvr>
                                      <p:to>
                                        <p:strVal val="visible"/>
                                      </p:to>
                                    </p:set>
                                    <p:animEffect transition="in" filter="wipe(left)">
                                      <p:cBhvr>
                                        <p:cTn id="20" dur="500"/>
                                        <p:tgtEl>
                                          <p:spTgt spid="8919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91913"/>
                                        </p:tgtEl>
                                        <p:attrNameLst>
                                          <p:attrName>style.visibility</p:attrName>
                                        </p:attrNameLst>
                                      </p:cBhvr>
                                      <p:to>
                                        <p:strVal val="visible"/>
                                      </p:to>
                                    </p:set>
                                  </p:childTnLst>
                                </p:cTn>
                              </p:par>
                            </p:childTnLst>
                          </p:cTn>
                        </p:par>
                        <p:par>
                          <p:cTn id="25" fill="hold" nodeType="afterGroup">
                            <p:stCondLst>
                              <p:cond delay="0"/>
                            </p:stCondLst>
                            <p:childTnLst>
                              <p:par>
                                <p:cTn id="26" presetID="22" presetClass="entr" presetSubtype="8" fill="hold" nodeType="afterEffect">
                                  <p:stCondLst>
                                    <p:cond delay="0"/>
                                  </p:stCondLst>
                                  <p:childTnLst>
                                    <p:set>
                                      <p:cBhvr>
                                        <p:cTn id="27" dur="1" fill="hold">
                                          <p:stCondLst>
                                            <p:cond delay="0"/>
                                          </p:stCondLst>
                                        </p:cTn>
                                        <p:tgtEl>
                                          <p:spTgt spid="891914"/>
                                        </p:tgtEl>
                                        <p:attrNameLst>
                                          <p:attrName>style.visibility</p:attrName>
                                        </p:attrNameLst>
                                      </p:cBhvr>
                                      <p:to>
                                        <p:strVal val="visible"/>
                                      </p:to>
                                    </p:set>
                                    <p:animEffect transition="in" filter="wipe(left)">
                                      <p:cBhvr>
                                        <p:cTn id="28" dur="500"/>
                                        <p:tgtEl>
                                          <p:spTgt spid="891914"/>
                                        </p:tgtEl>
                                      </p:cBhvr>
                                    </p:animEffect>
                                  </p:childTnLst>
                                </p:cTn>
                              </p:par>
                              <p:par>
                                <p:cTn id="29" presetID="1" presetClass="exit" presetSubtype="0" fill="hold" nodeType="withEffect">
                                  <p:stCondLst>
                                    <p:cond delay="0"/>
                                  </p:stCondLst>
                                  <p:childTnLst>
                                    <p:set>
                                      <p:cBhvr>
                                        <p:cTn id="30" dur="1" fill="hold">
                                          <p:stCondLst>
                                            <p:cond delay="0"/>
                                          </p:stCondLst>
                                        </p:cTn>
                                        <p:tgtEl>
                                          <p:spTgt spid="89190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9191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919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9212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89191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91914"/>
                                        </p:tgtEl>
                                      </p:cBhvr>
                                    </p:animEffect>
                                    <p:set>
                                      <p:cBhvr>
                                        <p:cTn id="43" dur="1" fill="hold">
                                          <p:stCondLst>
                                            <p:cond delay="499"/>
                                          </p:stCondLst>
                                        </p:cTn>
                                        <p:tgtEl>
                                          <p:spTgt spid="891914"/>
                                        </p:tgtEl>
                                        <p:attrNameLst>
                                          <p:attrName>style.visibility</p:attrName>
                                        </p:attrNameLst>
                                      </p:cBhvr>
                                      <p:to>
                                        <p:strVal val="hidden"/>
                                      </p:to>
                                    </p:se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891911"/>
                                        </p:tgtEl>
                                        <p:attrNameLst>
                                          <p:attrName>style.visibility</p:attrName>
                                        </p:attrNameLst>
                                      </p:cBhvr>
                                      <p:to>
                                        <p:strVal val="visible"/>
                                      </p:to>
                                    </p:set>
                                    <p:animEffect transition="in" filter="wipe(up)">
                                      <p:cBhvr>
                                        <p:cTn id="47" dur="500"/>
                                        <p:tgtEl>
                                          <p:spTgt spid="891911"/>
                                        </p:tgtEl>
                                      </p:cBhvr>
                                    </p:animEffect>
                                  </p:childTnLst>
                                </p:cTn>
                              </p:par>
                            </p:childTnLst>
                          </p:cTn>
                        </p:par>
                        <p:par>
                          <p:cTn id="48" fill="hold" nodeType="afterGroup">
                            <p:stCondLst>
                              <p:cond delay="1000"/>
                            </p:stCondLst>
                            <p:childTnLst>
                              <p:par>
                                <p:cTn id="49" presetID="22" presetClass="entr" presetSubtype="8" fill="hold" nodeType="afterEffect">
                                  <p:stCondLst>
                                    <p:cond delay="0"/>
                                  </p:stCondLst>
                                  <p:childTnLst>
                                    <p:set>
                                      <p:cBhvr>
                                        <p:cTn id="50" dur="1" fill="hold">
                                          <p:stCondLst>
                                            <p:cond delay="0"/>
                                          </p:stCondLst>
                                        </p:cTn>
                                        <p:tgtEl>
                                          <p:spTgt spid="892122"/>
                                        </p:tgtEl>
                                        <p:attrNameLst>
                                          <p:attrName>style.visibility</p:attrName>
                                        </p:attrNameLst>
                                      </p:cBhvr>
                                      <p:to>
                                        <p:strVal val="visible"/>
                                      </p:to>
                                    </p:set>
                                    <p:animEffect transition="in" filter="wipe(left)">
                                      <p:cBhvr>
                                        <p:cTn id="51" dur="500"/>
                                        <p:tgtEl>
                                          <p:spTgt spid="8921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nodeType="clickEffect">
                                  <p:stCondLst>
                                    <p:cond delay="0"/>
                                  </p:stCondLst>
                                  <p:childTnLst>
                                    <p:set>
                                      <p:cBhvr>
                                        <p:cTn id="55" dur="1" fill="hold">
                                          <p:stCondLst>
                                            <p:cond delay="0"/>
                                          </p:stCondLst>
                                        </p:cTn>
                                        <p:tgtEl>
                                          <p:spTgt spid="89190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891911"/>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89212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892121"/>
                                        </p:tgtEl>
                                        <p:attrNameLst>
                                          <p:attrName>style.visibility</p:attrName>
                                        </p:attrNameLst>
                                      </p:cBhvr>
                                      <p:to>
                                        <p:strVal val="hidden"/>
                                      </p:to>
                                    </p:set>
                                  </p:childTnLst>
                                </p:cTn>
                              </p:par>
                            </p:childTnLst>
                          </p:cTn>
                        </p:par>
                        <p:par>
                          <p:cTn id="62" fill="hold" nodeType="afterGroup">
                            <p:stCondLst>
                              <p:cond delay="0"/>
                            </p:stCondLst>
                            <p:childTnLst>
                              <p:par>
                                <p:cTn id="63" presetID="1" presetClass="entr" presetSubtype="0" fill="hold" nodeType="afterEffect">
                                  <p:stCondLst>
                                    <p:cond delay="0"/>
                                  </p:stCondLst>
                                  <p:childTnLst>
                                    <p:set>
                                      <p:cBhvr>
                                        <p:cTn id="64" dur="1" fill="hold">
                                          <p:stCondLst>
                                            <p:cond delay="0"/>
                                          </p:stCondLst>
                                        </p:cTn>
                                        <p:tgtEl>
                                          <p:spTgt spid="891915"/>
                                        </p:tgtEl>
                                        <p:attrNameLst>
                                          <p:attrName>style.visibility</p:attrName>
                                        </p:attrNameLst>
                                      </p:cBhvr>
                                      <p:to>
                                        <p:strVal val="visible"/>
                                      </p:to>
                                    </p:set>
                                  </p:childTnLst>
                                </p:cTn>
                              </p:par>
                            </p:childTnLst>
                          </p:cTn>
                        </p:par>
                        <p:par>
                          <p:cTn id="65" fill="hold" nodeType="afterGroup">
                            <p:stCondLst>
                              <p:cond delay="0"/>
                            </p:stCondLst>
                            <p:childTnLst>
                              <p:par>
                                <p:cTn id="66" presetID="22" presetClass="entr" presetSubtype="2" fill="hold" nodeType="afterEffect">
                                  <p:stCondLst>
                                    <p:cond delay="0"/>
                                  </p:stCondLst>
                                  <p:childTnLst>
                                    <p:set>
                                      <p:cBhvr>
                                        <p:cTn id="67" dur="1" fill="hold">
                                          <p:stCondLst>
                                            <p:cond delay="0"/>
                                          </p:stCondLst>
                                        </p:cTn>
                                        <p:tgtEl>
                                          <p:spTgt spid="891914"/>
                                        </p:tgtEl>
                                        <p:attrNameLst>
                                          <p:attrName>style.visibility</p:attrName>
                                        </p:attrNameLst>
                                      </p:cBhvr>
                                      <p:to>
                                        <p:strVal val="visible"/>
                                      </p:to>
                                    </p:set>
                                    <p:animEffect transition="in" filter="wipe(right)">
                                      <p:cBhvr>
                                        <p:cTn id="68" dur="500"/>
                                        <p:tgtEl>
                                          <p:spTgt spid="891914"/>
                                        </p:tgtEl>
                                      </p:cBhvr>
                                    </p:animEffect>
                                  </p:childTnLst>
                                </p:cTn>
                              </p:par>
                            </p:childTnLst>
                          </p:cTn>
                        </p:par>
                        <p:par>
                          <p:cTn id="69" fill="hold" nodeType="afterGroup">
                            <p:stCondLst>
                              <p:cond delay="500"/>
                            </p:stCondLst>
                            <p:childTnLst>
                              <p:par>
                                <p:cTn id="70" presetID="22" presetClass="entr" presetSubtype="4" fill="hold" nodeType="afterEffect">
                                  <p:stCondLst>
                                    <p:cond delay="0"/>
                                  </p:stCondLst>
                                  <p:childTnLst>
                                    <p:set>
                                      <p:cBhvr>
                                        <p:cTn id="71" dur="1" fill="hold">
                                          <p:stCondLst>
                                            <p:cond delay="0"/>
                                          </p:stCondLst>
                                        </p:cTn>
                                        <p:tgtEl>
                                          <p:spTgt spid="892126"/>
                                        </p:tgtEl>
                                        <p:attrNameLst>
                                          <p:attrName>style.visibility</p:attrName>
                                        </p:attrNameLst>
                                      </p:cBhvr>
                                      <p:to>
                                        <p:strVal val="visible"/>
                                      </p:to>
                                    </p:set>
                                    <p:animEffect transition="in" filter="wipe(down)">
                                      <p:cBhvr>
                                        <p:cTn id="72" dur="500"/>
                                        <p:tgtEl>
                                          <p:spTgt spid="8921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nodeType="clickEffect">
                                  <p:stCondLst>
                                    <p:cond delay="0"/>
                                  </p:stCondLst>
                                  <p:childTnLst>
                                    <p:set>
                                      <p:cBhvr>
                                        <p:cTn id="76" dur="1" fill="hold">
                                          <p:stCondLst>
                                            <p:cond delay="0"/>
                                          </p:stCondLst>
                                        </p:cTn>
                                        <p:tgtEl>
                                          <p:spTgt spid="89191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891914"/>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892126"/>
                                        </p:tgtEl>
                                        <p:attrNameLst>
                                          <p:attrName>style.visibility</p:attrName>
                                        </p:attrNameLst>
                                      </p:cBhvr>
                                      <p:to>
                                        <p:strVal val="hidden"/>
                                      </p:to>
                                    </p:set>
                                  </p:childTnLst>
                                </p:cTn>
                              </p:par>
                              <p:par>
                                <p:cTn id="81" presetID="22" presetClass="entr" presetSubtype="2" fill="hold" nodeType="withEffect">
                                  <p:stCondLst>
                                    <p:cond delay="0"/>
                                  </p:stCondLst>
                                  <p:childTnLst>
                                    <p:set>
                                      <p:cBhvr>
                                        <p:cTn id="82" dur="1" fill="hold">
                                          <p:stCondLst>
                                            <p:cond delay="0"/>
                                          </p:stCondLst>
                                        </p:cTn>
                                        <p:tgtEl>
                                          <p:spTgt spid="891918"/>
                                        </p:tgtEl>
                                        <p:attrNameLst>
                                          <p:attrName>style.visibility</p:attrName>
                                        </p:attrNameLst>
                                      </p:cBhvr>
                                      <p:to>
                                        <p:strVal val="visible"/>
                                      </p:to>
                                    </p:set>
                                    <p:animEffect transition="in" filter="wipe(right)">
                                      <p:cBhvr>
                                        <p:cTn id="83" dur="500"/>
                                        <p:tgtEl>
                                          <p:spTgt spid="891918"/>
                                        </p:tgtEl>
                                      </p:cBhvr>
                                    </p:animEffect>
                                  </p:childTnLst>
                                </p:cTn>
                              </p:par>
                            </p:childTnLst>
                          </p:cTn>
                        </p:par>
                        <p:par>
                          <p:cTn id="84" fill="hold" nodeType="afterGroup">
                            <p:stCondLst>
                              <p:cond delay="500"/>
                            </p:stCondLst>
                            <p:childTnLst>
                              <p:par>
                                <p:cTn id="85" presetID="22" presetClass="entr" presetSubtype="8" fill="hold" nodeType="afterEffect">
                                  <p:stCondLst>
                                    <p:cond delay="0"/>
                                  </p:stCondLst>
                                  <p:childTnLst>
                                    <p:set>
                                      <p:cBhvr>
                                        <p:cTn id="86" dur="1" fill="hold">
                                          <p:stCondLst>
                                            <p:cond delay="0"/>
                                          </p:stCondLst>
                                        </p:cTn>
                                        <p:tgtEl>
                                          <p:spTgt spid="891919"/>
                                        </p:tgtEl>
                                        <p:attrNameLst>
                                          <p:attrName>style.visibility</p:attrName>
                                        </p:attrNameLst>
                                      </p:cBhvr>
                                      <p:to>
                                        <p:strVal val="visible"/>
                                      </p:to>
                                    </p:set>
                                    <p:animEffect transition="in" filter="wipe(left)">
                                      <p:cBhvr>
                                        <p:cTn id="87" dur="500"/>
                                        <p:tgtEl>
                                          <p:spTgt spid="891919"/>
                                        </p:tgtEl>
                                      </p:cBhvr>
                                    </p:animEffect>
                                  </p:childTnLst>
                                </p:cTn>
                              </p:par>
                              <p:par>
                                <p:cTn id="88" presetID="1" presetClass="entr" presetSubtype="0" fill="hold" nodeType="withEffect">
                                  <p:stCondLst>
                                    <p:cond delay="0"/>
                                  </p:stCondLst>
                                  <p:childTnLst>
                                    <p:set>
                                      <p:cBhvr>
                                        <p:cTn id="89" dur="1" fill="hold">
                                          <p:stCondLst>
                                            <p:cond delay="0"/>
                                          </p:stCondLst>
                                        </p:cTn>
                                        <p:tgtEl>
                                          <p:spTgt spid="89191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891918"/>
                                        </p:tgtEl>
                                        <p:attrNameLst>
                                          <p:attrName>style.visibility</p:attrName>
                                        </p:attrNameLst>
                                      </p:cBhvr>
                                      <p:to>
                                        <p:strVal val="hidden"/>
                                      </p:to>
                                    </p:set>
                                  </p:childTnLst>
                                </p:cTn>
                              </p:par>
                            </p:childTnLst>
                          </p:cTn>
                        </p:par>
                        <p:par>
                          <p:cTn id="94" fill="hold" nodeType="afterGroup">
                            <p:stCondLst>
                              <p:cond delay="0"/>
                            </p:stCondLst>
                            <p:childTnLst>
                              <p:par>
                                <p:cTn id="95" presetID="1" presetClass="exit" presetSubtype="0" fill="hold" nodeType="afterEffect">
                                  <p:stCondLst>
                                    <p:cond delay="0"/>
                                  </p:stCondLst>
                                  <p:childTnLst>
                                    <p:set>
                                      <p:cBhvr>
                                        <p:cTn id="96" dur="1" fill="hold">
                                          <p:stCondLst>
                                            <p:cond delay="0"/>
                                          </p:stCondLst>
                                        </p:cTn>
                                        <p:tgtEl>
                                          <p:spTgt spid="891919"/>
                                        </p:tgtEl>
                                        <p:attrNameLst>
                                          <p:attrName>style.visibility</p:attrName>
                                        </p:attrNameLst>
                                      </p:cBhvr>
                                      <p:to>
                                        <p:strVal val="hidden"/>
                                      </p:to>
                                    </p:set>
                                  </p:childTnLst>
                                </p:cTn>
                              </p:par>
                            </p:childTnLst>
                          </p:cTn>
                        </p:par>
                        <p:par>
                          <p:cTn id="97" fill="hold" nodeType="afterGroup">
                            <p:stCondLst>
                              <p:cond delay="0"/>
                            </p:stCondLst>
                            <p:childTnLst>
                              <p:par>
                                <p:cTn id="98" presetID="1" presetClass="exit" presetSubtype="0" fill="hold" nodeType="afterEffect">
                                  <p:stCondLst>
                                    <p:cond delay="0"/>
                                  </p:stCondLst>
                                  <p:childTnLst>
                                    <p:set>
                                      <p:cBhvr>
                                        <p:cTn id="99" dur="1" fill="hold">
                                          <p:stCondLst>
                                            <p:cond delay="0"/>
                                          </p:stCondLst>
                                        </p:cTn>
                                        <p:tgtEl>
                                          <p:spTgt spid="89191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891923"/>
                                        </p:tgtEl>
                                        <p:attrNameLst>
                                          <p:attrName>style.visibility</p:attrName>
                                        </p:attrNameLst>
                                      </p:cBhvr>
                                      <p:to>
                                        <p:strVal val="visible"/>
                                      </p:to>
                                    </p:set>
                                    <p:animEffect transition="in" filter="blinds(horizontal)">
                                      <p:cBhvr>
                                        <p:cTn id="104" dur="500"/>
                                        <p:tgtEl>
                                          <p:spTgt spid="891923"/>
                                        </p:tgtEl>
                                      </p:cBhvr>
                                    </p:animEffect>
                                  </p:childTnLst>
                                </p:cTn>
                              </p:par>
                              <p:par>
                                <p:cTn id="105" presetID="22" presetClass="entr" presetSubtype="2" fill="hold" nodeType="withEffect">
                                  <p:stCondLst>
                                    <p:cond delay="0"/>
                                  </p:stCondLst>
                                  <p:childTnLst>
                                    <p:set>
                                      <p:cBhvr>
                                        <p:cTn id="106" dur="1" fill="hold">
                                          <p:stCondLst>
                                            <p:cond delay="0"/>
                                          </p:stCondLst>
                                        </p:cTn>
                                        <p:tgtEl>
                                          <p:spTgt spid="891920"/>
                                        </p:tgtEl>
                                        <p:attrNameLst>
                                          <p:attrName>style.visibility</p:attrName>
                                        </p:attrNameLst>
                                      </p:cBhvr>
                                      <p:to>
                                        <p:strVal val="visible"/>
                                      </p:to>
                                    </p:set>
                                    <p:animEffect transition="in" filter="wipe(right)">
                                      <p:cBhvr>
                                        <p:cTn id="107" dur="500"/>
                                        <p:tgtEl>
                                          <p:spTgt spid="891920"/>
                                        </p:tgtEl>
                                      </p:cBhvr>
                                    </p:animEffect>
                                  </p:childTnLst>
                                </p:cTn>
                              </p:par>
                              <p:par>
                                <p:cTn id="108" presetID="22" presetClass="entr" presetSubtype="2" fill="hold" nodeType="withEffect">
                                  <p:stCondLst>
                                    <p:cond delay="0"/>
                                  </p:stCondLst>
                                  <p:childTnLst>
                                    <p:set>
                                      <p:cBhvr>
                                        <p:cTn id="109" dur="1" fill="hold">
                                          <p:stCondLst>
                                            <p:cond delay="0"/>
                                          </p:stCondLst>
                                        </p:cTn>
                                        <p:tgtEl>
                                          <p:spTgt spid="891921"/>
                                        </p:tgtEl>
                                        <p:attrNameLst>
                                          <p:attrName>style.visibility</p:attrName>
                                        </p:attrNameLst>
                                      </p:cBhvr>
                                      <p:to>
                                        <p:strVal val="visible"/>
                                      </p:to>
                                    </p:set>
                                    <p:animEffect transition="in" filter="wipe(right)">
                                      <p:cBhvr>
                                        <p:cTn id="110" dur="500"/>
                                        <p:tgtEl>
                                          <p:spTgt spid="891921"/>
                                        </p:tgtEl>
                                      </p:cBhvr>
                                    </p:animEffect>
                                  </p:childTnLst>
                                </p:cTn>
                              </p:par>
                              <p:par>
                                <p:cTn id="111" presetID="22" presetClass="entr" presetSubtype="2" fill="hold" nodeType="with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wipe(right)">
                                      <p:cBhvr>
                                        <p:cTn id="113" dur="500"/>
                                        <p:tgtEl>
                                          <p:spTgt spid="76"/>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nodeType="clickEffect">
                                  <p:stCondLst>
                                    <p:cond delay="0"/>
                                  </p:stCondLst>
                                  <p:childTnLst>
                                    <p:animEffect transition="out" filter="blinds(horizontal)">
                                      <p:cBhvr>
                                        <p:cTn id="117" dur="500"/>
                                        <p:tgtEl>
                                          <p:spTgt spid="891923"/>
                                        </p:tgtEl>
                                      </p:cBhvr>
                                    </p:animEffect>
                                    <p:set>
                                      <p:cBhvr>
                                        <p:cTn id="118" dur="1" fill="hold">
                                          <p:stCondLst>
                                            <p:cond delay="499"/>
                                          </p:stCondLst>
                                        </p:cTn>
                                        <p:tgtEl>
                                          <p:spTgt spid="891923"/>
                                        </p:tgtEl>
                                        <p:attrNameLst>
                                          <p:attrName>style.visibility</p:attrName>
                                        </p:attrNameLst>
                                      </p:cBhvr>
                                      <p:to>
                                        <p:strVal val="hidden"/>
                                      </p:to>
                                    </p:set>
                                  </p:childTnLst>
                                </p:cTn>
                              </p:par>
                            </p:childTnLst>
                          </p:cTn>
                        </p:par>
                        <p:par>
                          <p:cTn id="119" fill="hold">
                            <p:stCondLst>
                              <p:cond delay="500"/>
                            </p:stCondLst>
                            <p:childTnLst>
                              <p:par>
                                <p:cTn id="120" presetID="3" presetClass="entr" presetSubtype="10" fill="hold" grpId="0"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blinds(horizontal)">
                                      <p:cBhvr>
                                        <p:cTn id="122" dur="500"/>
                                        <p:tgtEl>
                                          <p:spTgt spid="49"/>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blinds(horizontal)">
                                      <p:cBhvr>
                                        <p:cTn id="125" dur="500"/>
                                        <p:tgtEl>
                                          <p:spTgt spid="52"/>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blinds(horizontal)">
                                      <p:cBhvr>
                                        <p:cTn id="128" dur="500"/>
                                        <p:tgtEl>
                                          <p:spTgt spid="55"/>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blinds(horizontal)">
                                      <p:cBhvr>
                                        <p:cTn id="131" dur="500"/>
                                        <p:tgtEl>
                                          <p:spTgt spid="5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blinds(horizontal)">
                                      <p:cBhvr>
                                        <p:cTn id="134" dur="500"/>
                                        <p:tgtEl>
                                          <p:spTgt spid="59"/>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blinds(horizontal)">
                                      <p:cBhvr>
                                        <p:cTn id="137" dur="500"/>
                                        <p:tgtEl>
                                          <p:spTgt spid="60"/>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blinds(horizontal)">
                                      <p:cBhvr>
                                        <p:cTn id="140" dur="500"/>
                                        <p:tgtEl>
                                          <p:spTgt spid="61"/>
                                        </p:tgtEl>
                                      </p:cBhvr>
                                    </p:animEffect>
                                  </p:childTnLst>
                                </p:cTn>
                              </p:par>
                              <p:par>
                                <p:cTn id="141" presetID="3" presetClass="entr" presetSubtype="10" fill="hold" nodeType="with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blinds(horizontal)">
                                      <p:cBhvr>
                                        <p:cTn id="143" dur="500"/>
                                        <p:tgtEl>
                                          <p:spTgt spid="62"/>
                                        </p:tgtEl>
                                      </p:cBhvr>
                                    </p:animEffect>
                                  </p:childTnLst>
                                </p:cTn>
                              </p:par>
                              <p:par>
                                <p:cTn id="144" presetID="3" presetClass="entr" presetSubtype="10" fill="hold"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blinds(horizontal)">
                                      <p:cBhvr>
                                        <p:cTn id="146" dur="500"/>
                                        <p:tgtEl>
                                          <p:spTgt spid="63"/>
                                        </p:tgtEl>
                                      </p:cBhvr>
                                    </p:animEffect>
                                  </p:childTnLst>
                                </p:cTn>
                              </p:par>
                              <p:par>
                                <p:cTn id="147" presetID="3" presetClass="entr" presetSubtype="10" fill="hold" nodeType="with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blinds(horizontal)">
                                      <p:cBhvr>
                                        <p:cTn id="149" dur="500"/>
                                        <p:tgtEl>
                                          <p:spTgt spid="64"/>
                                        </p:tgtEl>
                                      </p:cBhvr>
                                    </p:animEffect>
                                  </p:childTnLst>
                                </p:cTn>
                              </p:par>
                              <p:par>
                                <p:cTn id="150" presetID="3" presetClass="entr" presetSubtype="10" fill="hold" nodeType="with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blinds(horizontal)">
                                      <p:cBhvr>
                                        <p:cTn id="152" dur="500"/>
                                        <p:tgtEl>
                                          <p:spTgt spid="65"/>
                                        </p:tgtEl>
                                      </p:cBhvr>
                                    </p:animEffect>
                                  </p:childTnLst>
                                </p:cTn>
                              </p:par>
                              <p:par>
                                <p:cTn id="153" presetID="3" presetClass="entr" presetSubtype="10" fill="hold" nodeType="with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blinds(horizontal)">
                                      <p:cBhvr>
                                        <p:cTn id="155" dur="500"/>
                                        <p:tgtEl>
                                          <p:spTgt spid="66"/>
                                        </p:tgtEl>
                                      </p:cBhvr>
                                    </p:animEffect>
                                  </p:childTnLst>
                                </p:cTn>
                              </p:par>
                              <p:par>
                                <p:cTn id="156" presetID="3" presetClass="entr" presetSubtype="10" fill="hold"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blinds(horizontal)">
                                      <p:cBhvr>
                                        <p:cTn id="158" dur="500"/>
                                        <p:tgtEl>
                                          <p:spTgt spid="67"/>
                                        </p:tgtEl>
                                      </p:cBhvr>
                                    </p:animEffect>
                                  </p:childTnLst>
                                </p:cTn>
                              </p:par>
                              <p:par>
                                <p:cTn id="159" presetID="3" presetClass="entr" presetSubtype="10" fill="hold"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blinds(horizontal)">
                                      <p:cBhvr>
                                        <p:cTn id="161" dur="500"/>
                                        <p:tgtEl>
                                          <p:spTgt spid="68"/>
                                        </p:tgtEl>
                                      </p:cBhvr>
                                    </p:animEffect>
                                  </p:childTnLst>
                                </p:cTn>
                              </p:par>
                              <p:par>
                                <p:cTn id="162" presetID="3" presetClass="entr" presetSubtype="10" fill="hold" nodeType="with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blinds(horizontal)">
                                      <p:cBhvr>
                                        <p:cTn id="164" dur="500"/>
                                        <p:tgtEl>
                                          <p:spTgt spid="69"/>
                                        </p:tgtEl>
                                      </p:cBhvr>
                                    </p:animEffect>
                                  </p:childTnLst>
                                </p:cTn>
                              </p:par>
                              <p:par>
                                <p:cTn id="165" presetID="3" presetClass="entr" presetSubtype="10" fill="hold" nodeType="withEffect">
                                  <p:stCondLst>
                                    <p:cond delay="0"/>
                                  </p:stCondLst>
                                  <p:childTnLst>
                                    <p:set>
                                      <p:cBhvr>
                                        <p:cTn id="166" dur="1" fill="hold">
                                          <p:stCondLst>
                                            <p:cond delay="0"/>
                                          </p:stCondLst>
                                        </p:cTn>
                                        <p:tgtEl>
                                          <p:spTgt spid="70"/>
                                        </p:tgtEl>
                                        <p:attrNameLst>
                                          <p:attrName>style.visibility</p:attrName>
                                        </p:attrNameLst>
                                      </p:cBhvr>
                                      <p:to>
                                        <p:strVal val="visible"/>
                                      </p:to>
                                    </p:set>
                                    <p:animEffect transition="in" filter="blinds(horizontal)">
                                      <p:cBhvr>
                                        <p:cTn id="167" dur="500"/>
                                        <p:tgtEl>
                                          <p:spTgt spid="70"/>
                                        </p:tgtEl>
                                      </p:cBhvr>
                                    </p:animEffect>
                                  </p:childTnLst>
                                </p:cTn>
                              </p:par>
                              <p:par>
                                <p:cTn id="168" presetID="3" presetClass="entr" presetSubtype="10" fill="hold" nodeType="withEffect">
                                  <p:stCondLst>
                                    <p:cond delay="0"/>
                                  </p:stCondLst>
                                  <p:childTnLst>
                                    <p:set>
                                      <p:cBhvr>
                                        <p:cTn id="169" dur="1" fill="hold">
                                          <p:stCondLst>
                                            <p:cond delay="0"/>
                                          </p:stCondLst>
                                        </p:cTn>
                                        <p:tgtEl>
                                          <p:spTgt spid="71"/>
                                        </p:tgtEl>
                                        <p:attrNameLst>
                                          <p:attrName>style.visibility</p:attrName>
                                        </p:attrNameLst>
                                      </p:cBhvr>
                                      <p:to>
                                        <p:strVal val="visible"/>
                                      </p:to>
                                    </p:set>
                                    <p:animEffect transition="in" filter="blinds(horizontal)">
                                      <p:cBhvr>
                                        <p:cTn id="170" dur="500"/>
                                        <p:tgtEl>
                                          <p:spTgt spid="71"/>
                                        </p:tgtEl>
                                      </p:cBhvr>
                                    </p:animEffect>
                                  </p:childTnLst>
                                </p:cTn>
                              </p:par>
                              <p:par>
                                <p:cTn id="171" presetID="3" presetClass="entr" presetSubtype="10" fill="hold" nodeType="withEffect">
                                  <p:stCondLst>
                                    <p:cond delay="0"/>
                                  </p:stCondLst>
                                  <p:childTnLst>
                                    <p:set>
                                      <p:cBhvr>
                                        <p:cTn id="172" dur="1" fill="hold">
                                          <p:stCondLst>
                                            <p:cond delay="0"/>
                                          </p:stCondLst>
                                        </p:cTn>
                                        <p:tgtEl>
                                          <p:spTgt spid="72"/>
                                        </p:tgtEl>
                                        <p:attrNameLst>
                                          <p:attrName>style.visibility</p:attrName>
                                        </p:attrNameLst>
                                      </p:cBhvr>
                                      <p:to>
                                        <p:strVal val="visible"/>
                                      </p:to>
                                    </p:set>
                                    <p:animEffect transition="in" filter="blinds(horizontal)">
                                      <p:cBhvr>
                                        <p:cTn id="173" dur="500"/>
                                        <p:tgtEl>
                                          <p:spTgt spid="72"/>
                                        </p:tgtEl>
                                      </p:cBhvr>
                                    </p:animEffect>
                                  </p:childTnLst>
                                </p:cTn>
                              </p:par>
                              <p:par>
                                <p:cTn id="174" presetID="3" presetClass="entr" presetSubtype="10" fill="hold" nodeType="withEffect">
                                  <p:stCondLst>
                                    <p:cond delay="0"/>
                                  </p:stCondLst>
                                  <p:childTnLst>
                                    <p:set>
                                      <p:cBhvr>
                                        <p:cTn id="175" dur="1" fill="hold">
                                          <p:stCondLst>
                                            <p:cond delay="0"/>
                                          </p:stCondLst>
                                        </p:cTn>
                                        <p:tgtEl>
                                          <p:spTgt spid="73"/>
                                        </p:tgtEl>
                                        <p:attrNameLst>
                                          <p:attrName>style.visibility</p:attrName>
                                        </p:attrNameLst>
                                      </p:cBhvr>
                                      <p:to>
                                        <p:strVal val="visible"/>
                                      </p:to>
                                    </p:set>
                                    <p:animEffect transition="in" filter="blinds(horizontal)">
                                      <p:cBhvr>
                                        <p:cTn id="176" dur="500"/>
                                        <p:tgtEl>
                                          <p:spTgt spid="73"/>
                                        </p:tgtEl>
                                      </p:cBhvr>
                                    </p:animEffect>
                                  </p:childTnLst>
                                </p:cTn>
                              </p:par>
                              <p:par>
                                <p:cTn id="177" presetID="3" presetClass="entr" presetSubtype="10" fill="hold" nodeType="withEffect">
                                  <p:stCondLst>
                                    <p:cond delay="0"/>
                                  </p:stCondLst>
                                  <p:childTnLst>
                                    <p:set>
                                      <p:cBhvr>
                                        <p:cTn id="178" dur="1" fill="hold">
                                          <p:stCondLst>
                                            <p:cond delay="0"/>
                                          </p:stCondLst>
                                        </p:cTn>
                                        <p:tgtEl>
                                          <p:spTgt spid="74"/>
                                        </p:tgtEl>
                                        <p:attrNameLst>
                                          <p:attrName>style.visibility</p:attrName>
                                        </p:attrNameLst>
                                      </p:cBhvr>
                                      <p:to>
                                        <p:strVal val="visible"/>
                                      </p:to>
                                    </p:set>
                                    <p:animEffect transition="in" filter="blinds(horizontal)">
                                      <p:cBhvr>
                                        <p:cTn id="179" dur="500"/>
                                        <p:tgtEl>
                                          <p:spTgt spid="74"/>
                                        </p:tgtEl>
                                      </p:cBhvr>
                                    </p:animEffect>
                                  </p:childTnLst>
                                </p:cTn>
                              </p:par>
                              <p:par>
                                <p:cTn id="180" presetID="3" presetClass="entr" presetSubtype="10" fill="hold" nodeType="withEffect">
                                  <p:stCondLst>
                                    <p:cond delay="0"/>
                                  </p:stCondLst>
                                  <p:childTnLst>
                                    <p:set>
                                      <p:cBhvr>
                                        <p:cTn id="181" dur="1" fill="hold">
                                          <p:stCondLst>
                                            <p:cond delay="0"/>
                                          </p:stCondLst>
                                        </p:cTn>
                                        <p:tgtEl>
                                          <p:spTgt spid="75"/>
                                        </p:tgtEl>
                                        <p:attrNameLst>
                                          <p:attrName>style.visibility</p:attrName>
                                        </p:attrNameLst>
                                      </p:cBhvr>
                                      <p:to>
                                        <p:strVal val="visible"/>
                                      </p:to>
                                    </p:set>
                                    <p:animEffect transition="in" filter="blinds(horizontal)">
                                      <p:cBhvr>
                                        <p:cTn id="18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p:bldP spid="55" grpId="0" animBg="1"/>
      <p:bldP spid="58" grpId="0"/>
      <p:bldP spid="59" grpId="0" animBg="1"/>
      <p:bldP spid="60" grpId="0" animBg="1"/>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a:xfrm>
            <a:off x="366714" y="-27384"/>
            <a:ext cx="8410575" cy="920751"/>
          </a:xfrm>
        </p:spPr>
        <p:txBody>
          <a:bodyPr/>
          <a:lstStyle/>
          <a:p>
            <a:r>
              <a:rPr lang="ru-RU" dirty="0" smtClean="0"/>
              <a:t>Рассматриваемые вопросы</a:t>
            </a:r>
            <a:endParaRPr lang="en-US" dirty="0"/>
          </a:p>
        </p:txBody>
      </p:sp>
      <p:sp>
        <p:nvSpPr>
          <p:cNvPr id="4" name="Content Placeholder 3"/>
          <p:cNvSpPr>
            <a:spLocks noGrp="1"/>
          </p:cNvSpPr>
          <p:nvPr>
            <p:ph sz="quarter" idx="10"/>
          </p:nvPr>
        </p:nvSpPr>
        <p:spPr bwMode="gray"/>
        <p:txBody>
          <a:bodyPr/>
          <a:lstStyle/>
          <a:p>
            <a:r>
              <a:rPr lang="ru-RU" dirty="0" smtClean="0"/>
              <a:t>Построение </a:t>
            </a:r>
            <a:r>
              <a:rPr lang="ru-RU" dirty="0" err="1" smtClean="0"/>
              <a:t>высокодоступных</a:t>
            </a:r>
            <a:r>
              <a:rPr lang="ru-RU" dirty="0" smtClean="0"/>
              <a:t> виртуальных сред для бизнес приложений</a:t>
            </a:r>
            <a:endParaRPr lang="en-US" dirty="0" smtClean="0"/>
          </a:p>
          <a:p>
            <a:pPr lvl="1"/>
            <a:r>
              <a:rPr lang="en-US" dirty="0" smtClean="0"/>
              <a:t>VPLEX</a:t>
            </a:r>
          </a:p>
          <a:p>
            <a:pPr lvl="1"/>
            <a:r>
              <a:rPr lang="en-US" dirty="0" err="1" smtClean="0"/>
              <a:t>RecoverPoint</a:t>
            </a:r>
            <a:endParaRPr lang="en-US" dirty="0" smtClean="0"/>
          </a:p>
          <a:p>
            <a:r>
              <a:rPr lang="ru-RU" dirty="0" smtClean="0"/>
              <a:t>Построение сервиса резервного копирования для </a:t>
            </a:r>
            <a:r>
              <a:rPr lang="ru-RU" dirty="0" err="1" smtClean="0"/>
              <a:t>виртуализированых</a:t>
            </a:r>
            <a:r>
              <a:rPr lang="ru-RU" dirty="0" smtClean="0"/>
              <a:t> сред</a:t>
            </a:r>
          </a:p>
          <a:p>
            <a:pPr lvl="1"/>
            <a:r>
              <a:rPr lang="ru-RU" dirty="0" smtClean="0"/>
              <a:t>С высокой степенью изменяемости </a:t>
            </a:r>
          </a:p>
          <a:p>
            <a:pPr lvl="1"/>
            <a:r>
              <a:rPr lang="ru-RU" dirty="0" smtClean="0"/>
              <a:t>С малыми изменениями данных</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p:cNvPicPr>
            <a:picLocks noChangeAspect="1" noChangeArrowheads="1"/>
          </p:cNvPicPr>
          <p:nvPr/>
        </p:nvPicPr>
        <p:blipFill>
          <a:blip r:embed="rId4" cstate="screen"/>
          <a:stretch>
            <a:fillRect/>
          </a:stretch>
        </p:blipFill>
        <p:spPr bwMode="gray">
          <a:xfrm>
            <a:off x="2645302" y="1936696"/>
            <a:ext cx="817925" cy="2414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4" cstate="screen"/>
          <a:stretch>
            <a:fillRect/>
          </a:stretch>
        </p:blipFill>
        <p:spPr bwMode="gray">
          <a:xfrm>
            <a:off x="5640866" y="1936696"/>
            <a:ext cx="817925" cy="2414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218" name="Rectangle 192"/>
          <p:cNvSpPr>
            <a:spLocks noGrp="1" noChangeArrowheads="1"/>
          </p:cNvSpPr>
          <p:nvPr>
            <p:ph type="title"/>
          </p:nvPr>
        </p:nvSpPr>
        <p:spPr bwMode="gray">
          <a:prstGeom prst="rect">
            <a:avLst/>
          </a:prstGeom>
        </p:spPr>
        <p:txBody>
          <a:bodyPr/>
          <a:lstStyle/>
          <a:p>
            <a:pPr eaLnBrk="1" hangingPunct="1"/>
            <a:r>
              <a:rPr lang="ru-RU" sz="3600" dirty="0" smtClean="0"/>
              <a:t>Двух сторонняя локальная и удалённая репликация</a:t>
            </a:r>
            <a:endParaRPr lang="en-US" sz="3600" dirty="0" smtClean="0"/>
          </a:p>
        </p:txBody>
      </p:sp>
      <p:pic>
        <p:nvPicPr>
          <p:cNvPr id="118" name="Picture 24" descr="clouds_111-161-213"/>
          <p:cNvPicPr>
            <a:picLocks noChangeAspect="1" noChangeArrowheads="1"/>
          </p:cNvPicPr>
          <p:nvPr/>
        </p:nvPicPr>
        <p:blipFill>
          <a:blip r:embed="rId5" cstate="screen"/>
          <a:stretch>
            <a:fillRect/>
          </a:stretch>
        </p:blipFill>
        <p:spPr bwMode="gray">
          <a:xfrm>
            <a:off x="6532316" y="3499485"/>
            <a:ext cx="1149841" cy="576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 name="Rectangle 26"/>
          <p:cNvSpPr>
            <a:spLocks noChangeArrowheads="1"/>
          </p:cNvSpPr>
          <p:nvPr/>
        </p:nvSpPr>
        <p:spPr bwMode="gray">
          <a:xfrm>
            <a:off x="6971719" y="3832249"/>
            <a:ext cx="27103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pPr algn="ctr" eaLnBrk="0" hangingPunct="0"/>
            <a:r>
              <a:rPr lang="en-US" sz="1200" dirty="0">
                <a:solidFill>
                  <a:srgbClr val="000000"/>
                </a:solidFill>
                <a:latin typeface="MetaMediumLF-Roman" pitchFamily="34" charset="0"/>
              </a:rPr>
              <a:t>SAN</a:t>
            </a:r>
          </a:p>
        </p:txBody>
      </p:sp>
      <p:pic>
        <p:nvPicPr>
          <p:cNvPr id="80" name="Picture 129" descr="disc yellow 130 half"/>
          <p:cNvPicPr>
            <a:picLocks noChangeAspect="1" noChangeArrowheads="1"/>
          </p:cNvPicPr>
          <p:nvPr/>
        </p:nvPicPr>
        <p:blipFill>
          <a:blip r:embed="rId6" cstate="screen"/>
          <a:stretch>
            <a:fillRect/>
          </a:stretch>
        </p:blipFill>
        <p:spPr bwMode="gray">
          <a:xfrm>
            <a:off x="5771680" y="2200884"/>
            <a:ext cx="582440" cy="633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 name="Picture 118" descr="server"/>
          <p:cNvPicPr>
            <a:picLocks noChangeAspect="1" noChangeArrowheads="1"/>
          </p:cNvPicPr>
          <p:nvPr/>
        </p:nvPicPr>
        <p:blipFill>
          <a:blip r:embed="rId7" cstate="screen"/>
          <a:stretch>
            <a:fillRect/>
          </a:stretch>
        </p:blipFill>
        <p:spPr bwMode="gray">
          <a:xfrm>
            <a:off x="376905" y="2704233"/>
            <a:ext cx="379181" cy="748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Picture 50" descr="server"/>
          <p:cNvPicPr>
            <a:picLocks noChangeAspect="1" noChangeArrowheads="1"/>
          </p:cNvPicPr>
          <p:nvPr/>
        </p:nvPicPr>
        <p:blipFill>
          <a:blip r:embed="rId7" cstate="screen"/>
          <a:stretch>
            <a:fillRect/>
          </a:stretch>
        </p:blipFill>
        <p:spPr bwMode="gray">
          <a:xfrm>
            <a:off x="755758" y="2704233"/>
            <a:ext cx="379181" cy="748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 name="Picture 51" descr="desktop2"/>
          <p:cNvPicPr>
            <a:picLocks noChangeAspect="1" noChangeArrowheads="1"/>
          </p:cNvPicPr>
          <p:nvPr/>
        </p:nvPicPr>
        <p:blipFill>
          <a:blip r:embed="rId8" cstate="screen"/>
          <a:stretch>
            <a:fillRect/>
          </a:stretch>
        </p:blipFill>
        <p:spPr bwMode="gray">
          <a:xfrm>
            <a:off x="463368" y="3116648"/>
            <a:ext cx="596953" cy="45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AutoShape 102"/>
          <p:cNvSpPr>
            <a:spLocks noChangeArrowheads="1"/>
          </p:cNvSpPr>
          <p:nvPr/>
        </p:nvSpPr>
        <p:spPr bwMode="gray">
          <a:xfrm>
            <a:off x="5776660" y="1470025"/>
            <a:ext cx="2515112" cy="282357"/>
          </a:xfrm>
          <a:prstGeom prst="roundRect">
            <a:avLst>
              <a:gd name="adj" fmla="val 3560"/>
            </a:avLst>
          </a:prstGeom>
          <a:noFill/>
          <a:ln w="19050">
            <a:noFill/>
            <a:prstDash val="sysDot"/>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pPr algn="ctr"/>
            <a:r>
              <a:rPr lang="ru-RU" dirty="0" smtClean="0">
                <a:solidFill>
                  <a:srgbClr val="007DC3"/>
                </a:solidFill>
              </a:rPr>
              <a:t>Резервная площадка</a:t>
            </a:r>
            <a:endParaRPr lang="en-US" dirty="0">
              <a:solidFill>
                <a:srgbClr val="007DC3"/>
              </a:solidFill>
            </a:endParaRPr>
          </a:p>
        </p:txBody>
      </p:sp>
      <p:sp>
        <p:nvSpPr>
          <p:cNvPr id="9220" name="AutoShape 101"/>
          <p:cNvSpPr>
            <a:spLocks noChangeArrowheads="1"/>
          </p:cNvSpPr>
          <p:nvPr/>
        </p:nvSpPr>
        <p:spPr bwMode="gray">
          <a:xfrm>
            <a:off x="639698" y="1470025"/>
            <a:ext cx="2968761" cy="282357"/>
          </a:xfrm>
          <a:prstGeom prst="roundRect">
            <a:avLst>
              <a:gd name="adj" fmla="val 3560"/>
            </a:avLst>
          </a:prstGeom>
          <a:noFill/>
          <a:ln w="19050">
            <a:noFill/>
            <a:prstDash val="sysDot"/>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pPr algn="ctr"/>
            <a:r>
              <a:rPr lang="ru-RU" dirty="0" smtClean="0">
                <a:solidFill>
                  <a:srgbClr val="007DC3"/>
                </a:solidFill>
              </a:rPr>
              <a:t>Продуктивная площадка</a:t>
            </a:r>
            <a:endParaRPr lang="en-US" dirty="0">
              <a:solidFill>
                <a:srgbClr val="007DC3"/>
              </a:solidFill>
            </a:endParaRPr>
          </a:p>
        </p:txBody>
      </p:sp>
      <p:pic>
        <p:nvPicPr>
          <p:cNvPr id="9223" name="Picture 128" descr="disc lt blue half"/>
          <p:cNvPicPr>
            <a:picLocks noChangeAspect="1" noChangeArrowheads="1"/>
          </p:cNvPicPr>
          <p:nvPr/>
        </p:nvPicPr>
        <p:blipFill>
          <a:blip r:embed="rId9" cstate="screen"/>
          <a:stretch>
            <a:fillRect/>
          </a:stretch>
        </p:blipFill>
        <p:spPr bwMode="gray">
          <a:xfrm>
            <a:off x="2773808" y="3507838"/>
            <a:ext cx="582439" cy="634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4" name="Rectangle 131"/>
          <p:cNvSpPr>
            <a:spLocks noChangeArrowheads="1"/>
          </p:cNvSpPr>
          <p:nvPr/>
        </p:nvSpPr>
        <p:spPr bwMode="gray">
          <a:xfrm>
            <a:off x="2900723" y="3717035"/>
            <a:ext cx="331950"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spAutoFit/>
          </a:bodyPr>
          <a:lstStyle/>
          <a:p>
            <a:pPr algn="ctr" eaLnBrk="0" hangingPunct="0">
              <a:lnSpc>
                <a:spcPct val="90000"/>
              </a:lnSpc>
            </a:pPr>
            <a:r>
              <a:rPr lang="en-US" sz="1200" dirty="0">
                <a:solidFill>
                  <a:srgbClr val="000000"/>
                </a:solidFill>
                <a:latin typeface="MetaMediumLF-Roman" pitchFamily="34" charset="0"/>
              </a:rPr>
              <a:t>Prod</a:t>
            </a:r>
            <a:br>
              <a:rPr lang="en-US" sz="1200" dirty="0">
                <a:solidFill>
                  <a:srgbClr val="000000"/>
                </a:solidFill>
                <a:latin typeface="MetaMediumLF-Roman" pitchFamily="34" charset="0"/>
              </a:rPr>
            </a:br>
            <a:r>
              <a:rPr lang="en-US" sz="1200" dirty="0">
                <a:solidFill>
                  <a:srgbClr val="000000"/>
                </a:solidFill>
                <a:latin typeface="MetaMediumLF-Roman" pitchFamily="34" charset="0"/>
              </a:rPr>
              <a:t>LUNs</a:t>
            </a:r>
          </a:p>
        </p:txBody>
      </p:sp>
      <p:pic>
        <p:nvPicPr>
          <p:cNvPr id="9284" name="Picture 30" descr="clouds_8-88-175"/>
          <p:cNvPicPr>
            <a:picLocks noChangeAspect="1" noChangeArrowheads="1"/>
          </p:cNvPicPr>
          <p:nvPr/>
        </p:nvPicPr>
        <p:blipFill>
          <a:blip r:embed="rId10" cstate="screen"/>
          <a:stretch>
            <a:fillRect/>
          </a:stretch>
        </p:blipFill>
        <p:spPr bwMode="gray">
          <a:xfrm>
            <a:off x="3823109" y="3498330"/>
            <a:ext cx="1152144" cy="577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85" name="Rectangle 31"/>
          <p:cNvSpPr>
            <a:spLocks noChangeArrowheads="1"/>
          </p:cNvSpPr>
          <p:nvPr/>
        </p:nvSpPr>
        <p:spPr bwMode="gray">
          <a:xfrm>
            <a:off x="3943060" y="3647584"/>
            <a:ext cx="91223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pPr algn="ctr" eaLnBrk="0" hangingPunct="0"/>
            <a:r>
              <a:rPr lang="en-US" sz="1200" dirty="0" smtClean="0">
                <a:solidFill>
                  <a:srgbClr val="000000"/>
                </a:solidFill>
                <a:latin typeface="MetaMediumLF-Roman" pitchFamily="34" charset="0"/>
              </a:rPr>
              <a:t>Fibre</a:t>
            </a:r>
            <a:br>
              <a:rPr lang="en-US" sz="1200" dirty="0" smtClean="0">
                <a:solidFill>
                  <a:srgbClr val="000000"/>
                </a:solidFill>
                <a:latin typeface="MetaMediumLF-Roman" pitchFamily="34" charset="0"/>
              </a:rPr>
            </a:br>
            <a:r>
              <a:rPr lang="en-US" sz="1200" dirty="0" smtClean="0">
                <a:solidFill>
                  <a:srgbClr val="000000"/>
                </a:solidFill>
                <a:latin typeface="MetaMediumLF-Roman" pitchFamily="34" charset="0"/>
              </a:rPr>
              <a:t>Channel/WAN</a:t>
            </a:r>
          </a:p>
          <a:p>
            <a:pPr algn="ctr" eaLnBrk="0" hangingPunct="0"/>
            <a:endParaRPr lang="en-US" sz="1200" dirty="0">
              <a:solidFill>
                <a:srgbClr val="000000"/>
              </a:solidFill>
              <a:latin typeface="MetaMediumLF-Roman" pitchFamily="34" charset="0"/>
            </a:endParaRPr>
          </a:p>
        </p:txBody>
      </p:sp>
      <p:pic>
        <p:nvPicPr>
          <p:cNvPr id="9226" name="Picture 129" descr="disc yellow 130 half"/>
          <p:cNvPicPr>
            <a:picLocks noChangeAspect="1" noChangeArrowheads="1"/>
          </p:cNvPicPr>
          <p:nvPr/>
        </p:nvPicPr>
        <p:blipFill>
          <a:blip r:embed="rId6" cstate="screen"/>
          <a:stretch>
            <a:fillRect/>
          </a:stretch>
        </p:blipFill>
        <p:spPr bwMode="gray">
          <a:xfrm>
            <a:off x="2782179" y="2200884"/>
            <a:ext cx="582440" cy="633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7" name="Rectangle 131"/>
          <p:cNvSpPr>
            <a:spLocks noChangeArrowheads="1"/>
          </p:cNvSpPr>
          <p:nvPr/>
        </p:nvSpPr>
        <p:spPr bwMode="gray">
          <a:xfrm>
            <a:off x="2886937" y="2405317"/>
            <a:ext cx="372924"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pPr algn="ctr" eaLnBrk="0" hangingPunct="0">
              <a:lnSpc>
                <a:spcPct val="90000"/>
              </a:lnSpc>
            </a:pPr>
            <a:r>
              <a:rPr lang="en-US" sz="1200" dirty="0">
                <a:solidFill>
                  <a:srgbClr val="000000"/>
                </a:solidFill>
                <a:latin typeface="MetaMediumLF-Roman" pitchFamily="34" charset="0"/>
              </a:rPr>
              <a:t>Local </a:t>
            </a:r>
          </a:p>
          <a:p>
            <a:pPr algn="ctr" eaLnBrk="0" hangingPunct="0">
              <a:lnSpc>
                <a:spcPct val="90000"/>
              </a:lnSpc>
            </a:pPr>
            <a:r>
              <a:rPr lang="en-US" sz="1200" dirty="0">
                <a:solidFill>
                  <a:srgbClr val="000000"/>
                </a:solidFill>
                <a:latin typeface="MetaMediumLF-Roman" pitchFamily="34" charset="0"/>
              </a:rPr>
              <a:t>copy</a:t>
            </a:r>
          </a:p>
        </p:txBody>
      </p:sp>
      <p:pic>
        <p:nvPicPr>
          <p:cNvPr id="9228" name="Picture 24" descr="clouds_111-161-213"/>
          <p:cNvPicPr>
            <a:picLocks noChangeAspect="1" noChangeArrowheads="1"/>
          </p:cNvPicPr>
          <p:nvPr/>
        </p:nvPicPr>
        <p:blipFill>
          <a:blip r:embed="rId5" cstate="screen"/>
          <a:stretch>
            <a:fillRect/>
          </a:stretch>
        </p:blipFill>
        <p:spPr bwMode="gray">
          <a:xfrm>
            <a:off x="1431167" y="3499485"/>
            <a:ext cx="1149841" cy="576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9" name="Rectangle 52"/>
          <p:cNvSpPr>
            <a:spLocks noChangeArrowheads="1"/>
          </p:cNvSpPr>
          <p:nvPr/>
        </p:nvSpPr>
        <p:spPr bwMode="gray">
          <a:xfrm>
            <a:off x="366713" y="2334467"/>
            <a:ext cx="778419"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en-US" sz="1200" dirty="0">
                <a:solidFill>
                  <a:srgbClr val="000000"/>
                </a:solidFill>
                <a:latin typeface="MetaMediumLF-Roman" pitchFamily="34" charset="0"/>
              </a:rPr>
              <a:t>Application </a:t>
            </a:r>
          </a:p>
          <a:p>
            <a:pPr algn="ctr">
              <a:lnSpc>
                <a:spcPct val="90000"/>
              </a:lnSpc>
            </a:pPr>
            <a:r>
              <a:rPr lang="en-US" sz="1200" dirty="0">
                <a:solidFill>
                  <a:srgbClr val="000000"/>
                </a:solidFill>
                <a:latin typeface="MetaMediumLF-Roman" pitchFamily="34" charset="0"/>
              </a:rPr>
              <a:t>servers</a:t>
            </a:r>
          </a:p>
        </p:txBody>
      </p:sp>
      <p:sp>
        <p:nvSpPr>
          <p:cNvPr id="9230" name="Rectangle 26"/>
          <p:cNvSpPr>
            <a:spLocks noChangeArrowheads="1"/>
          </p:cNvSpPr>
          <p:nvPr/>
        </p:nvSpPr>
        <p:spPr bwMode="gray">
          <a:xfrm>
            <a:off x="1870570" y="3832249"/>
            <a:ext cx="27103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pPr algn="ctr" eaLnBrk="0" hangingPunct="0"/>
            <a:r>
              <a:rPr lang="en-US" sz="1200" dirty="0">
                <a:solidFill>
                  <a:srgbClr val="000000"/>
                </a:solidFill>
                <a:latin typeface="MetaMediumLF-Roman" pitchFamily="34" charset="0"/>
              </a:rPr>
              <a:t>SAN</a:t>
            </a:r>
          </a:p>
        </p:txBody>
      </p:sp>
      <p:sp>
        <p:nvSpPr>
          <p:cNvPr id="9231" name="Rectangle 52"/>
          <p:cNvSpPr>
            <a:spLocks noChangeArrowheads="1"/>
          </p:cNvSpPr>
          <p:nvPr/>
        </p:nvSpPr>
        <p:spPr bwMode="gray">
          <a:xfrm>
            <a:off x="1376008" y="2680109"/>
            <a:ext cx="861134"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en-US" sz="1200" dirty="0">
                <a:solidFill>
                  <a:srgbClr val="007DC3"/>
                </a:solidFill>
                <a:latin typeface="MetaMediumLF-Roman" pitchFamily="34" charset="0"/>
              </a:rPr>
              <a:t>RecoverPoint</a:t>
            </a:r>
          </a:p>
          <a:p>
            <a:pPr algn="ctr">
              <a:lnSpc>
                <a:spcPct val="90000"/>
              </a:lnSpc>
            </a:pPr>
            <a:r>
              <a:rPr lang="en-US" sz="1200" dirty="0">
                <a:solidFill>
                  <a:srgbClr val="007DC3"/>
                </a:solidFill>
                <a:latin typeface="MetaMediumLF-Roman" pitchFamily="34" charset="0"/>
              </a:rPr>
              <a:t>appliance</a:t>
            </a:r>
          </a:p>
        </p:txBody>
      </p:sp>
      <p:sp>
        <p:nvSpPr>
          <p:cNvPr id="9239" name="Freeform 70"/>
          <p:cNvSpPr>
            <a:spLocks/>
          </p:cNvSpPr>
          <p:nvPr/>
        </p:nvSpPr>
        <p:spPr bwMode="gray">
          <a:xfrm>
            <a:off x="2006089" y="3198573"/>
            <a:ext cx="721814" cy="460615"/>
          </a:xfrm>
          <a:custGeom>
            <a:avLst/>
            <a:gdLst>
              <a:gd name="T0" fmla="*/ 0 w 327"/>
              <a:gd name="T1" fmla="*/ 0 h 545"/>
              <a:gd name="T2" fmla="*/ 0 w 327"/>
              <a:gd name="T3" fmla="*/ 2147483647 h 545"/>
              <a:gd name="T4" fmla="*/ 2147483647 w 327"/>
              <a:gd name="T5" fmla="*/ 2147483647 h 545"/>
              <a:gd name="T6" fmla="*/ 0 60000 65536"/>
              <a:gd name="T7" fmla="*/ 0 60000 65536"/>
              <a:gd name="T8" fmla="*/ 0 60000 65536"/>
              <a:gd name="T9" fmla="*/ 0 w 327"/>
              <a:gd name="T10" fmla="*/ 0 h 545"/>
              <a:gd name="T11" fmla="*/ 327 w 327"/>
              <a:gd name="T12" fmla="*/ 545 h 545"/>
            </a:gdLst>
            <a:ahLst/>
            <a:cxnLst>
              <a:cxn ang="T6">
                <a:pos x="T0" y="T1"/>
              </a:cxn>
              <a:cxn ang="T7">
                <a:pos x="T2" y="T3"/>
              </a:cxn>
              <a:cxn ang="T8">
                <a:pos x="T4" y="T5"/>
              </a:cxn>
            </a:cxnLst>
            <a:rect l="T9" t="T10" r="T11" b="T12"/>
            <a:pathLst>
              <a:path w="327" h="545">
                <a:moveTo>
                  <a:pt x="0" y="0"/>
                </a:moveTo>
                <a:lnTo>
                  <a:pt x="0" y="545"/>
                </a:lnTo>
                <a:lnTo>
                  <a:pt x="327" y="545"/>
                </a:lnTo>
              </a:path>
            </a:pathLst>
          </a:custGeom>
          <a:noFill/>
          <a:ln w="28575">
            <a:solidFill>
              <a:schemeClr val="accent6"/>
            </a:solidFill>
            <a:round/>
            <a:headEnd type="arrow" w="med" len="med"/>
            <a:tailEnd type="arrow" w="med" len="med"/>
          </a:ln>
          <a:extLst>
            <a:ext uri="{909E8E84-426E-40dd-AFC4-6F175D3DCCD1}">
              <a14:hiddenFill xmlns="" xmlns:a14="http://schemas.microsoft.com/office/drawing/2010/main">
                <a:solidFill>
                  <a:srgbClr val="FFFFFF"/>
                </a:solidFill>
              </a14:hiddenFill>
            </a:ext>
          </a:extLst>
        </p:spPr>
        <p:txBody>
          <a:bodyPr wrap="none" lIns="0" tIns="0" rIns="0" bIns="0" anchor="ctr"/>
          <a:lstStyle/>
          <a:p>
            <a:endParaRPr lang="en-US" sz="1200" dirty="0">
              <a:solidFill>
                <a:srgbClr val="000000"/>
              </a:solidFill>
              <a:latin typeface="MetaMediumLF-Roman" pitchFamily="34" charset="0"/>
            </a:endParaRPr>
          </a:p>
        </p:txBody>
      </p:sp>
      <p:pic>
        <p:nvPicPr>
          <p:cNvPr id="9281" name="Picture 142" descr="disc RecoverPoint"/>
          <p:cNvPicPr>
            <a:picLocks noChangeAspect="1" noChangeArrowheads="1"/>
          </p:cNvPicPr>
          <p:nvPr/>
        </p:nvPicPr>
        <p:blipFill>
          <a:blip r:embed="rId11" cstate="screen">
            <a:extLst>
              <a:ext uri="{28A0092B-C50C-407E-A947-70E740481C1C}">
                <a14:useLocalDpi xmlns="" xmlns:a14="http://schemas.microsoft.com/office/drawing/2010/main" val="0"/>
              </a:ext>
            </a:extLst>
          </a:blip>
          <a:srcRect/>
          <a:stretch>
            <a:fillRect/>
          </a:stretch>
        </p:blipFill>
        <p:spPr bwMode="gray">
          <a:xfrm>
            <a:off x="5885799" y="3615098"/>
            <a:ext cx="369888" cy="403225"/>
          </a:xfrm>
          <a:prstGeom prst="rect">
            <a:avLst/>
          </a:prstGeom>
          <a:noFill/>
          <a:ln>
            <a:noFill/>
          </a:ln>
          <a:effectLst>
            <a:glow rad="635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42" name="AutoShape 254"/>
          <p:cNvSpPr>
            <a:spLocks noChangeArrowheads="1"/>
          </p:cNvSpPr>
          <p:nvPr/>
        </p:nvSpPr>
        <p:spPr bwMode="gray">
          <a:xfrm>
            <a:off x="3419861" y="2219252"/>
            <a:ext cx="2304280" cy="652895"/>
          </a:xfrm>
          <a:prstGeom prst="leftRightArrow">
            <a:avLst>
              <a:gd name="adj1" fmla="val 61370"/>
              <a:gd name="adj2" fmla="val 32905"/>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pPr algn="ctr">
              <a:lnSpc>
                <a:spcPct val="90000"/>
              </a:lnSpc>
            </a:pPr>
            <a:r>
              <a:rPr lang="en-US" sz="1200" dirty="0" smtClean="0">
                <a:solidFill>
                  <a:srgbClr val="FFFFFF"/>
                </a:solidFill>
                <a:latin typeface="MetaMediumLF-Roman" pitchFamily="34" charset="0"/>
              </a:rPr>
              <a:t>RecoverPoint bi-directional </a:t>
            </a:r>
            <a:endParaRPr lang="en-US" sz="1200" dirty="0">
              <a:solidFill>
                <a:srgbClr val="FFFFFF"/>
              </a:solidFill>
              <a:latin typeface="MetaMediumLF-Roman" pitchFamily="34" charset="0"/>
            </a:endParaRPr>
          </a:p>
          <a:p>
            <a:pPr algn="ctr">
              <a:lnSpc>
                <a:spcPct val="90000"/>
              </a:lnSpc>
            </a:pPr>
            <a:r>
              <a:rPr lang="en-US" sz="1200" dirty="0">
                <a:solidFill>
                  <a:srgbClr val="FFFFFF"/>
                </a:solidFill>
                <a:latin typeface="MetaMediumLF-Roman" pitchFamily="34" charset="0"/>
              </a:rPr>
              <a:t>replication/recovery</a:t>
            </a:r>
          </a:p>
        </p:txBody>
      </p:sp>
      <p:sp>
        <p:nvSpPr>
          <p:cNvPr id="9244" name="Rectangle 131"/>
          <p:cNvSpPr>
            <a:spLocks noChangeArrowheads="1"/>
          </p:cNvSpPr>
          <p:nvPr/>
        </p:nvSpPr>
        <p:spPr bwMode="gray">
          <a:xfrm>
            <a:off x="5802592" y="2405317"/>
            <a:ext cx="536301"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pPr algn="ctr" eaLnBrk="0" hangingPunct="0">
              <a:lnSpc>
                <a:spcPct val="90000"/>
              </a:lnSpc>
            </a:pPr>
            <a:r>
              <a:rPr lang="en-US" sz="1200" dirty="0">
                <a:solidFill>
                  <a:srgbClr val="000000"/>
                </a:solidFill>
                <a:latin typeface="MetaMediumLF-Roman" pitchFamily="34" charset="0"/>
              </a:rPr>
              <a:t>Remote </a:t>
            </a:r>
          </a:p>
          <a:p>
            <a:pPr algn="ctr" eaLnBrk="0" hangingPunct="0">
              <a:lnSpc>
                <a:spcPct val="90000"/>
              </a:lnSpc>
            </a:pPr>
            <a:r>
              <a:rPr lang="en-US" sz="1200" dirty="0">
                <a:solidFill>
                  <a:srgbClr val="000000"/>
                </a:solidFill>
                <a:latin typeface="MetaMediumLF-Roman" pitchFamily="34" charset="0"/>
              </a:rPr>
              <a:t>copy</a:t>
            </a:r>
          </a:p>
        </p:txBody>
      </p:sp>
      <p:sp>
        <p:nvSpPr>
          <p:cNvPr id="9245" name="Line 29"/>
          <p:cNvSpPr>
            <a:spLocks noChangeShapeType="1"/>
          </p:cNvSpPr>
          <p:nvPr/>
        </p:nvSpPr>
        <p:spPr bwMode="gray">
          <a:xfrm>
            <a:off x="3362253" y="4005263"/>
            <a:ext cx="2534708" cy="0"/>
          </a:xfrm>
          <a:prstGeom prst="line">
            <a:avLst/>
          </a:prstGeom>
          <a:noFill/>
          <a:ln w="28575">
            <a:solidFill>
              <a:srgbClr val="BD2823"/>
            </a:solidFill>
            <a:prstDash val="sysDot"/>
            <a:round/>
            <a:headEnd type="none" w="lg" len="lg"/>
            <a:tailEnd type="none" w="lg" len="lg"/>
          </a:ln>
          <a:extLst>
            <a:ext uri="{909E8E84-426E-40dd-AFC4-6F175D3DCCD1}">
              <a14:hiddenFill xmlns="" xmlns:a14="http://schemas.microsoft.com/office/drawing/2010/main">
                <a:noFill/>
              </a14:hiddenFill>
            </a:ext>
          </a:extLst>
        </p:spPr>
        <p:txBody>
          <a:bodyPr/>
          <a:lstStyle/>
          <a:p>
            <a:endParaRPr lang="en-US" sz="1200" dirty="0">
              <a:solidFill>
                <a:srgbClr val="000000"/>
              </a:solidFill>
              <a:latin typeface="MetaMediumLF-Roman" pitchFamily="34" charset="0"/>
            </a:endParaRPr>
          </a:p>
        </p:txBody>
      </p:sp>
      <p:sp>
        <p:nvSpPr>
          <p:cNvPr id="9247" name="Rectangle 52"/>
          <p:cNvSpPr>
            <a:spLocks noChangeArrowheads="1"/>
          </p:cNvSpPr>
          <p:nvPr/>
        </p:nvSpPr>
        <p:spPr bwMode="gray">
          <a:xfrm>
            <a:off x="8112039" y="2334467"/>
            <a:ext cx="572464"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en-US" sz="1200" dirty="0">
                <a:solidFill>
                  <a:srgbClr val="000000"/>
                </a:solidFill>
                <a:latin typeface="MetaMediumLF-Roman" pitchFamily="34" charset="0"/>
              </a:rPr>
              <a:t>Standby </a:t>
            </a:r>
          </a:p>
          <a:p>
            <a:pPr algn="ctr">
              <a:lnSpc>
                <a:spcPct val="90000"/>
              </a:lnSpc>
            </a:pPr>
            <a:r>
              <a:rPr lang="en-US" sz="1200" dirty="0">
                <a:solidFill>
                  <a:srgbClr val="000000"/>
                </a:solidFill>
                <a:latin typeface="MetaMediumLF-Roman" pitchFamily="34" charset="0"/>
              </a:rPr>
              <a:t>servers</a:t>
            </a:r>
          </a:p>
        </p:txBody>
      </p:sp>
      <p:sp>
        <p:nvSpPr>
          <p:cNvPr id="9249" name="Rectangle 52"/>
          <p:cNvSpPr>
            <a:spLocks noChangeArrowheads="1"/>
          </p:cNvSpPr>
          <p:nvPr/>
        </p:nvSpPr>
        <p:spPr bwMode="gray">
          <a:xfrm>
            <a:off x="6906858" y="2680109"/>
            <a:ext cx="861134"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en-US" sz="1200" dirty="0">
                <a:solidFill>
                  <a:srgbClr val="007DC3"/>
                </a:solidFill>
                <a:latin typeface="MetaMediumLF-Roman" pitchFamily="34" charset="0"/>
              </a:rPr>
              <a:t>RecoverPoint</a:t>
            </a:r>
          </a:p>
          <a:p>
            <a:pPr algn="ctr">
              <a:lnSpc>
                <a:spcPct val="90000"/>
              </a:lnSpc>
            </a:pPr>
            <a:r>
              <a:rPr lang="en-US" sz="1200" dirty="0">
                <a:solidFill>
                  <a:srgbClr val="007DC3"/>
                </a:solidFill>
                <a:latin typeface="MetaMediumLF-Roman" pitchFamily="34" charset="0"/>
              </a:rPr>
              <a:t>appliance</a:t>
            </a:r>
          </a:p>
        </p:txBody>
      </p:sp>
      <p:pic>
        <p:nvPicPr>
          <p:cNvPr id="9279" name="Picture 50" descr="server"/>
          <p:cNvPicPr>
            <a:picLocks noChangeAspect="1" noChangeArrowheads="1"/>
          </p:cNvPicPr>
          <p:nvPr/>
        </p:nvPicPr>
        <p:blipFill>
          <a:blip r:embed="rId7" cstate="screen"/>
          <a:stretch>
            <a:fillRect/>
          </a:stretch>
        </p:blipFill>
        <p:spPr bwMode="gray">
          <a:xfrm>
            <a:off x="8398107" y="2704233"/>
            <a:ext cx="379181" cy="748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78" name="Picture 118" descr="server"/>
          <p:cNvPicPr>
            <a:picLocks noChangeAspect="1" noChangeArrowheads="1"/>
          </p:cNvPicPr>
          <p:nvPr/>
        </p:nvPicPr>
        <p:blipFill>
          <a:blip r:embed="rId7" cstate="screen"/>
          <a:stretch>
            <a:fillRect/>
          </a:stretch>
        </p:blipFill>
        <p:spPr bwMode="gray">
          <a:xfrm>
            <a:off x="8019254" y="2704233"/>
            <a:ext cx="379181" cy="748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51" name="Picture 51" descr="desktop2"/>
          <p:cNvPicPr>
            <a:picLocks noChangeAspect="1" noChangeArrowheads="1"/>
          </p:cNvPicPr>
          <p:nvPr/>
        </p:nvPicPr>
        <p:blipFill>
          <a:blip r:embed="rId8" cstate="screen"/>
          <a:stretch>
            <a:fillRect/>
          </a:stretch>
        </p:blipFill>
        <p:spPr bwMode="gray">
          <a:xfrm>
            <a:off x="8105717" y="3116648"/>
            <a:ext cx="596953" cy="45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61" name="Picture 142" descr="disc RecoverPoint"/>
          <p:cNvPicPr preferRelativeResize="0">
            <a:picLocks noChangeAspect="1" noChangeArrowheads="1"/>
          </p:cNvPicPr>
          <p:nvPr/>
        </p:nvPicPr>
        <p:blipFill>
          <a:blip r:embed="rId12" cstate="screen">
            <a:extLst>
              <a:ext uri="{28A0092B-C50C-407E-A947-70E740481C1C}">
                <a14:useLocalDpi xmlns="" xmlns:a14="http://schemas.microsoft.com/office/drawing/2010/main" val="0"/>
              </a:ext>
            </a:extLst>
          </a:blip>
          <a:srcRect/>
          <a:stretch>
            <a:fillRect/>
          </a:stretch>
        </p:blipFill>
        <p:spPr bwMode="gray">
          <a:xfrm>
            <a:off x="2727229" y="3026905"/>
            <a:ext cx="315912" cy="344488"/>
          </a:xfrm>
          <a:prstGeom prst="rect">
            <a:avLst/>
          </a:prstGeom>
          <a:noFill/>
          <a:ln>
            <a:noFill/>
          </a:ln>
          <a:effectLst>
            <a:glow rad="635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62" name="Picture 142" descr="disc RecoverPoint"/>
          <p:cNvPicPr preferRelativeResize="0">
            <a:picLocks noChangeAspect="1" noChangeArrowheads="1"/>
          </p:cNvPicPr>
          <p:nvPr/>
        </p:nvPicPr>
        <p:blipFill>
          <a:blip r:embed="rId12" cstate="screen">
            <a:extLst>
              <a:ext uri="{28A0092B-C50C-407E-A947-70E740481C1C}">
                <a14:useLocalDpi xmlns="" xmlns:a14="http://schemas.microsoft.com/office/drawing/2010/main" val="0"/>
              </a:ext>
            </a:extLst>
          </a:blip>
          <a:srcRect/>
          <a:stretch>
            <a:fillRect/>
          </a:stretch>
        </p:blipFill>
        <p:spPr bwMode="gray">
          <a:xfrm>
            <a:off x="3102600" y="3026905"/>
            <a:ext cx="315913" cy="344488"/>
          </a:xfrm>
          <a:prstGeom prst="rect">
            <a:avLst/>
          </a:prstGeom>
          <a:noFill/>
          <a:ln>
            <a:noFill/>
          </a:ln>
          <a:effectLst>
            <a:glow rad="635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63" name="Text Box 52"/>
          <p:cNvSpPr txBox="1">
            <a:spLocks noChangeArrowheads="1"/>
          </p:cNvSpPr>
          <p:nvPr/>
        </p:nvSpPr>
        <p:spPr bwMode="gray">
          <a:xfrm>
            <a:off x="3534400" y="3042183"/>
            <a:ext cx="1036926" cy="470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9pPr>
          </a:lstStyle>
          <a:p>
            <a:pPr eaLnBrk="1" hangingPunct="1">
              <a:lnSpc>
                <a:spcPct val="85000"/>
              </a:lnSpc>
            </a:pPr>
            <a:r>
              <a:rPr lang="ru-RU" sz="1200" dirty="0" smtClean="0">
                <a:solidFill>
                  <a:srgbClr val="000000"/>
                </a:solidFill>
                <a:latin typeface="MetaMediumLF-Roman" pitchFamily="34" charset="0"/>
                <a:ea typeface="ＭＳ Ｐゴシック" pitchFamily="34" charset="-128"/>
              </a:rPr>
              <a:t>Продуктивные локальные журналы</a:t>
            </a:r>
            <a:endParaRPr lang="en-US" sz="1200" dirty="0">
              <a:solidFill>
                <a:srgbClr val="000000"/>
              </a:solidFill>
              <a:latin typeface="MetaMediumLF-Roman" pitchFamily="34" charset="0"/>
              <a:ea typeface="ＭＳ Ｐゴシック" pitchFamily="34" charset="-128"/>
            </a:endParaRPr>
          </a:p>
        </p:txBody>
      </p:sp>
      <p:sp>
        <p:nvSpPr>
          <p:cNvPr id="9264" name="Text Box 52"/>
          <p:cNvSpPr txBox="1">
            <a:spLocks noChangeArrowheads="1"/>
          </p:cNvSpPr>
          <p:nvPr/>
        </p:nvSpPr>
        <p:spPr bwMode="gray">
          <a:xfrm>
            <a:off x="4788023" y="3573016"/>
            <a:ext cx="864097" cy="31393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9pPr>
          </a:lstStyle>
          <a:p>
            <a:pPr algn="r" eaLnBrk="1" hangingPunct="1">
              <a:lnSpc>
                <a:spcPct val="85000"/>
              </a:lnSpc>
            </a:pPr>
            <a:r>
              <a:rPr lang="ru-RU" sz="1200" dirty="0" smtClean="0">
                <a:solidFill>
                  <a:srgbClr val="000000"/>
                </a:solidFill>
                <a:latin typeface="MetaMediumLF-Roman" pitchFamily="34" charset="0"/>
                <a:ea typeface="ＭＳ Ｐゴシック" pitchFamily="34" charset="-128"/>
              </a:rPr>
              <a:t>Удалённый журнал</a:t>
            </a:r>
            <a:endParaRPr lang="en-US" sz="1200" dirty="0">
              <a:solidFill>
                <a:srgbClr val="000000"/>
              </a:solidFill>
              <a:latin typeface="MetaMediumLF-Roman" pitchFamily="34" charset="0"/>
              <a:ea typeface="ＭＳ Ｐゴシック" pitchFamily="34" charset="-128"/>
            </a:endParaRPr>
          </a:p>
        </p:txBody>
      </p:sp>
      <p:sp>
        <p:nvSpPr>
          <p:cNvPr id="9272" name="Rectangle 52"/>
          <p:cNvSpPr>
            <a:spLocks noChangeArrowheads="1"/>
          </p:cNvSpPr>
          <p:nvPr/>
        </p:nvSpPr>
        <p:spPr bwMode="gray">
          <a:xfrm>
            <a:off x="2451373" y="4403519"/>
            <a:ext cx="1244060" cy="166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ru-RU" sz="1200" dirty="0" smtClean="0">
                <a:solidFill>
                  <a:srgbClr val="000000"/>
                </a:solidFill>
                <a:latin typeface="MetaMediumLF-Roman" pitchFamily="34" charset="0"/>
              </a:rPr>
              <a:t>Массив хранения</a:t>
            </a:r>
            <a:endParaRPr lang="en-US" sz="1200" dirty="0">
              <a:solidFill>
                <a:srgbClr val="000000"/>
              </a:solidFill>
              <a:latin typeface="MetaMediumLF-Roman" pitchFamily="34" charset="0"/>
            </a:endParaRPr>
          </a:p>
        </p:txBody>
      </p:sp>
      <p:pic>
        <p:nvPicPr>
          <p:cNvPr id="66" name="Picture 65" descr="RecoverPoint-gen4-96dpi.png"/>
          <p:cNvPicPr>
            <a:picLocks noChangeAspect="1"/>
          </p:cNvPicPr>
          <p:nvPr/>
        </p:nvPicPr>
        <p:blipFill>
          <a:blip r:embed="rId13" cstate="screen"/>
          <a:stretch>
            <a:fillRect/>
          </a:stretch>
        </p:blipFill>
        <p:spPr bwMode="gray">
          <a:xfrm>
            <a:off x="1403326" y="3060156"/>
            <a:ext cx="806498" cy="156819"/>
          </a:xfrm>
          <a:prstGeom prst="rect">
            <a:avLst/>
          </a:prstGeom>
        </p:spPr>
      </p:pic>
      <p:grpSp>
        <p:nvGrpSpPr>
          <p:cNvPr id="2" name="Group 131"/>
          <p:cNvGrpSpPr/>
          <p:nvPr/>
        </p:nvGrpSpPr>
        <p:grpSpPr bwMode="gray">
          <a:xfrm>
            <a:off x="323528" y="4492413"/>
            <a:ext cx="2117012" cy="484748"/>
            <a:chOff x="334327" y="4492413"/>
            <a:chExt cx="1587763" cy="484748"/>
          </a:xfrm>
        </p:grpSpPr>
        <p:sp>
          <p:nvSpPr>
            <p:cNvPr id="9221" name="Rectangle 4"/>
            <p:cNvSpPr>
              <a:spLocks noChangeArrowheads="1"/>
            </p:cNvSpPr>
            <p:nvPr/>
          </p:nvSpPr>
          <p:spPr bwMode="gray">
            <a:xfrm>
              <a:off x="539514" y="4492413"/>
              <a:ext cx="1382576" cy="484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spcBef>
                  <a:spcPct val="30000"/>
                </a:spcBef>
                <a:buClr>
                  <a:srgbClr val="007DC3"/>
                </a:buClr>
              </a:pPr>
              <a:r>
                <a:rPr lang="en-US" sz="1050" dirty="0" err="1" smtClean="0">
                  <a:solidFill>
                    <a:srgbClr val="000000"/>
                  </a:solidFill>
                </a:rPr>
                <a:t>Symmetrix</a:t>
              </a:r>
              <a:r>
                <a:rPr lang="en-US" sz="1050" dirty="0" smtClean="0">
                  <a:solidFill>
                    <a:srgbClr val="000000"/>
                  </a:solidFill>
                </a:rPr>
                <a:t> VMAXe, VNX-, and CLARiiON-based write splitter </a:t>
              </a:r>
              <a:endParaRPr lang="en-US" sz="1050" dirty="0">
                <a:solidFill>
                  <a:srgbClr val="000000"/>
                </a:solidFill>
              </a:endParaRPr>
            </a:p>
          </p:txBody>
        </p:sp>
        <p:sp>
          <p:nvSpPr>
            <p:cNvPr id="69" name="Rounded Rectangle 68"/>
            <p:cNvSpPr/>
            <p:nvPr/>
          </p:nvSpPr>
          <p:spPr bwMode="gray">
            <a:xfrm>
              <a:off x="334327" y="4537934"/>
              <a:ext cx="115190" cy="115202"/>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76" name="Picture 75" descr="RecoverPoint-gen4-96dpi.png"/>
          <p:cNvPicPr>
            <a:picLocks noChangeAspect="1"/>
          </p:cNvPicPr>
          <p:nvPr/>
        </p:nvPicPr>
        <p:blipFill>
          <a:blip r:embed="rId13" cstate="screen"/>
          <a:stretch>
            <a:fillRect/>
          </a:stretch>
        </p:blipFill>
        <p:spPr bwMode="gray">
          <a:xfrm>
            <a:off x="6934176" y="3060156"/>
            <a:ext cx="806498" cy="156819"/>
          </a:xfrm>
          <a:prstGeom prst="rect">
            <a:avLst/>
          </a:prstGeom>
        </p:spPr>
      </p:pic>
      <p:sp>
        <p:nvSpPr>
          <p:cNvPr id="78" name="Rounded Rectangle 77"/>
          <p:cNvSpPr/>
          <p:nvPr/>
        </p:nvSpPr>
        <p:spPr bwMode="gray">
          <a:xfrm>
            <a:off x="2727325" y="3745814"/>
            <a:ext cx="172803" cy="172821"/>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9" name="Rounded Rectangle 78"/>
          <p:cNvSpPr/>
          <p:nvPr/>
        </p:nvSpPr>
        <p:spPr bwMode="gray">
          <a:xfrm>
            <a:off x="6185669" y="3745814"/>
            <a:ext cx="172803" cy="172821"/>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84" name="Elbow Connector 83"/>
          <p:cNvCxnSpPr/>
          <p:nvPr/>
        </p:nvCxnSpPr>
        <p:spPr bwMode="gray">
          <a:xfrm rot="16200000" flipH="1">
            <a:off x="1344708" y="2621394"/>
            <a:ext cx="780287" cy="1987450"/>
          </a:xfrm>
          <a:prstGeom prst="bentConnector2">
            <a:avLst/>
          </a:prstGeom>
          <a:noFill/>
          <a:ln w="28575">
            <a:solidFill>
              <a:schemeClr val="accent6"/>
            </a:solidFill>
            <a:prstDash val="sysDot"/>
            <a:round/>
            <a:headEnd type="none" w="med" len="med"/>
            <a:tailEnd type="arrow" w="med" len="med"/>
          </a:ln>
        </p:spPr>
      </p:cxnSp>
      <p:cxnSp>
        <p:nvCxnSpPr>
          <p:cNvPr id="87" name="Straight Arrow Connector 86"/>
          <p:cNvCxnSpPr>
            <a:endCxn id="66" idx="1"/>
          </p:cNvCxnSpPr>
          <p:nvPr/>
        </p:nvCxnSpPr>
        <p:spPr bwMode="gray">
          <a:xfrm>
            <a:off x="827527" y="3138566"/>
            <a:ext cx="575799" cy="1588"/>
          </a:xfrm>
          <a:prstGeom prst="straightConnector1">
            <a:avLst/>
          </a:prstGeom>
          <a:noFill/>
          <a:ln w="28575">
            <a:solidFill>
              <a:schemeClr val="accent6"/>
            </a:solidFill>
            <a:round/>
            <a:headEnd type="none" w="med" len="med"/>
            <a:tailEnd type="arrow" w="med" len="med"/>
          </a:ln>
        </p:spPr>
      </p:cxnSp>
      <p:cxnSp>
        <p:nvCxnSpPr>
          <p:cNvPr id="88" name="Elbow Connector 83"/>
          <p:cNvCxnSpPr>
            <a:stCxn id="66" idx="2"/>
          </p:cNvCxnSpPr>
          <p:nvPr/>
        </p:nvCxnSpPr>
        <p:spPr bwMode="gray">
          <a:xfrm rot="16200000" flipH="1">
            <a:off x="1959313" y="3064237"/>
            <a:ext cx="615276" cy="920752"/>
          </a:xfrm>
          <a:prstGeom prst="bentConnector2">
            <a:avLst/>
          </a:prstGeom>
          <a:noFill/>
          <a:ln w="28575">
            <a:solidFill>
              <a:schemeClr val="accent6"/>
            </a:solidFill>
            <a:round/>
            <a:headEnd type="arrow" w="med" len="med"/>
            <a:tailEnd type="arrow" w="med" len="med"/>
          </a:ln>
        </p:spPr>
      </p:cxnSp>
      <p:cxnSp>
        <p:nvCxnSpPr>
          <p:cNvPr id="109" name="Straight Arrow Connector 108"/>
          <p:cNvCxnSpPr>
            <a:endCxn id="76" idx="3"/>
          </p:cNvCxnSpPr>
          <p:nvPr/>
        </p:nvCxnSpPr>
        <p:spPr bwMode="gray">
          <a:xfrm rot="10800000">
            <a:off x="7740674" y="3138566"/>
            <a:ext cx="571196" cy="1588"/>
          </a:xfrm>
          <a:prstGeom prst="straightConnector1">
            <a:avLst/>
          </a:prstGeom>
          <a:noFill/>
          <a:ln w="28575">
            <a:solidFill>
              <a:schemeClr val="accent6"/>
            </a:solidFill>
            <a:round/>
            <a:headEnd type="none" w="med" len="med"/>
            <a:tailEnd type="arrow" w="med" len="med"/>
          </a:ln>
        </p:spPr>
      </p:cxnSp>
      <p:sp>
        <p:nvSpPr>
          <p:cNvPr id="114" name="Freeform 70"/>
          <p:cNvSpPr>
            <a:spLocks/>
          </p:cNvSpPr>
          <p:nvPr/>
        </p:nvSpPr>
        <p:spPr bwMode="gray">
          <a:xfrm flipH="1">
            <a:off x="6357938" y="3198572"/>
            <a:ext cx="741855" cy="460616"/>
          </a:xfrm>
          <a:custGeom>
            <a:avLst/>
            <a:gdLst>
              <a:gd name="T0" fmla="*/ 0 w 327"/>
              <a:gd name="T1" fmla="*/ 0 h 545"/>
              <a:gd name="T2" fmla="*/ 0 w 327"/>
              <a:gd name="T3" fmla="*/ 2147483647 h 545"/>
              <a:gd name="T4" fmla="*/ 2147483647 w 327"/>
              <a:gd name="T5" fmla="*/ 2147483647 h 545"/>
              <a:gd name="T6" fmla="*/ 0 60000 65536"/>
              <a:gd name="T7" fmla="*/ 0 60000 65536"/>
              <a:gd name="T8" fmla="*/ 0 60000 65536"/>
              <a:gd name="T9" fmla="*/ 0 w 327"/>
              <a:gd name="T10" fmla="*/ 0 h 545"/>
              <a:gd name="T11" fmla="*/ 327 w 327"/>
              <a:gd name="T12" fmla="*/ 545 h 545"/>
            </a:gdLst>
            <a:ahLst/>
            <a:cxnLst>
              <a:cxn ang="T6">
                <a:pos x="T0" y="T1"/>
              </a:cxn>
              <a:cxn ang="T7">
                <a:pos x="T2" y="T3"/>
              </a:cxn>
              <a:cxn ang="T8">
                <a:pos x="T4" y="T5"/>
              </a:cxn>
            </a:cxnLst>
            <a:rect l="T9" t="T10" r="T11" b="T12"/>
            <a:pathLst>
              <a:path w="327" h="545">
                <a:moveTo>
                  <a:pt x="0" y="0"/>
                </a:moveTo>
                <a:lnTo>
                  <a:pt x="0" y="545"/>
                </a:lnTo>
                <a:lnTo>
                  <a:pt x="327" y="545"/>
                </a:lnTo>
              </a:path>
            </a:pathLst>
          </a:custGeom>
          <a:noFill/>
          <a:ln w="28575">
            <a:solidFill>
              <a:schemeClr val="accent6"/>
            </a:solidFill>
            <a:round/>
            <a:headEnd type="arrow" w="med" len="med"/>
            <a:tailEnd type="arrow" w="med" len="med"/>
          </a:ln>
          <a:extLst>
            <a:ext uri="{909E8E84-426E-40dd-AFC4-6F175D3DCCD1}">
              <a14:hiddenFill xmlns="" xmlns:a14="http://schemas.microsoft.com/office/drawing/2010/main">
                <a:solidFill>
                  <a:srgbClr val="FFFFFF"/>
                </a:solidFill>
              </a14:hiddenFill>
            </a:ext>
          </a:extLst>
        </p:spPr>
        <p:txBody>
          <a:bodyPr wrap="none" lIns="0" tIns="0" rIns="0" bIns="0" anchor="ctr"/>
          <a:lstStyle/>
          <a:p>
            <a:endParaRPr lang="en-US" sz="1200" dirty="0">
              <a:solidFill>
                <a:srgbClr val="000000"/>
              </a:solidFill>
              <a:latin typeface="MetaMediumLF-Roman" pitchFamily="34" charset="0"/>
            </a:endParaRPr>
          </a:p>
        </p:txBody>
      </p:sp>
      <p:cxnSp>
        <p:nvCxnSpPr>
          <p:cNvPr id="115" name="Elbow Connector 83"/>
          <p:cNvCxnSpPr/>
          <p:nvPr/>
        </p:nvCxnSpPr>
        <p:spPr bwMode="gray">
          <a:xfrm rot="5400000">
            <a:off x="6987962" y="2594952"/>
            <a:ext cx="780287" cy="2040334"/>
          </a:xfrm>
          <a:prstGeom prst="bentConnector2">
            <a:avLst/>
          </a:prstGeom>
          <a:noFill/>
          <a:ln w="28575">
            <a:solidFill>
              <a:schemeClr val="accent6"/>
            </a:solidFill>
            <a:prstDash val="sysDot"/>
            <a:round/>
            <a:headEnd type="none" w="med" len="med"/>
            <a:tailEnd type="arrow" w="med" len="med"/>
          </a:ln>
        </p:spPr>
      </p:cxnSp>
      <p:cxnSp>
        <p:nvCxnSpPr>
          <p:cNvPr id="116" name="Elbow Connector 83"/>
          <p:cNvCxnSpPr>
            <a:stCxn id="76" idx="2"/>
          </p:cNvCxnSpPr>
          <p:nvPr/>
        </p:nvCxnSpPr>
        <p:spPr bwMode="gray">
          <a:xfrm rot="5400000">
            <a:off x="6543964" y="3020388"/>
            <a:ext cx="596874" cy="990048"/>
          </a:xfrm>
          <a:prstGeom prst="bentConnector2">
            <a:avLst/>
          </a:prstGeom>
          <a:noFill/>
          <a:ln w="28575">
            <a:solidFill>
              <a:schemeClr val="accent6"/>
            </a:solidFill>
            <a:round/>
            <a:headEnd type="arrow" w="med" len="med"/>
            <a:tailEnd type="arrow" w="med" len="med"/>
          </a:ln>
        </p:spPr>
      </p:cxnSp>
      <p:sp>
        <p:nvSpPr>
          <p:cNvPr id="61" name="Rectangle 52"/>
          <p:cNvSpPr>
            <a:spLocks noChangeArrowheads="1"/>
          </p:cNvSpPr>
          <p:nvPr/>
        </p:nvSpPr>
        <p:spPr bwMode="gray">
          <a:xfrm>
            <a:off x="5436096" y="4437112"/>
            <a:ext cx="1244060" cy="166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ru-RU" sz="1200" dirty="0" smtClean="0">
                <a:solidFill>
                  <a:srgbClr val="000000"/>
                </a:solidFill>
                <a:latin typeface="MetaMediumLF-Roman" pitchFamily="34" charset="0"/>
              </a:rPr>
              <a:t>Массив хранения</a:t>
            </a:r>
            <a:endParaRPr lang="en-US" sz="1200" dirty="0">
              <a:solidFill>
                <a:srgbClr val="000000"/>
              </a:solidFill>
              <a:latin typeface="MetaMediumLF-Roman" pitchFamily="34" charset="0"/>
            </a:endParaRPr>
          </a:p>
        </p:txBody>
      </p:sp>
    </p:spTree>
    <p:custDataLst>
      <p:tags r:id="rId1"/>
    </p:custDataLst>
    <p:extLst>
      <p:ext uri="{BB962C8B-B14F-4D97-AF65-F5344CB8AC3E}">
        <p14:creationId xmlns="" xmlns:p14="http://schemas.microsoft.com/office/powerpoint/2010/main" val="26269717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08"/>
          <p:cNvSpPr>
            <a:spLocks noGrp="1"/>
          </p:cNvSpPr>
          <p:nvPr>
            <p:ph type="title"/>
          </p:nvPr>
        </p:nvSpPr>
        <p:spPr bwMode="gray"/>
        <p:txBody>
          <a:bodyPr/>
          <a:lstStyle/>
          <a:p>
            <a:r>
              <a:rPr lang="ru-RU" dirty="0" smtClean="0"/>
              <a:t>Распределённые консистентные группы</a:t>
            </a:r>
            <a:endParaRPr lang="en-US" dirty="0" smtClean="0"/>
          </a:p>
        </p:txBody>
      </p:sp>
      <p:sp>
        <p:nvSpPr>
          <p:cNvPr id="2" name="Text Placeholder 1"/>
          <p:cNvSpPr>
            <a:spLocks noGrp="1"/>
          </p:cNvSpPr>
          <p:nvPr>
            <p:ph sz="quarter" idx="10"/>
          </p:nvPr>
        </p:nvSpPr>
        <p:spPr bwMode="gray">
          <a:xfrm>
            <a:off x="366713" y="1355726"/>
            <a:ext cx="8410575" cy="1439598"/>
          </a:xfrm>
        </p:spPr>
        <p:txBody>
          <a:bodyPr>
            <a:normAutofit fontScale="77500" lnSpcReduction="20000"/>
          </a:bodyPr>
          <a:lstStyle/>
          <a:p>
            <a:pPr>
              <a:spcBef>
                <a:spcPts val="600"/>
              </a:spcBef>
            </a:pPr>
            <a:r>
              <a:rPr lang="ru-RU" sz="2400" dirty="0" smtClean="0"/>
              <a:t>Обрабатывают больше операций записи </a:t>
            </a:r>
            <a:r>
              <a:rPr lang="en-US" sz="2400" dirty="0" smtClean="0"/>
              <a:t>(‘throughput’) </a:t>
            </a:r>
            <a:r>
              <a:rPr lang="ru-RU" sz="2400" dirty="0" smtClean="0"/>
              <a:t>чем одно устройство </a:t>
            </a:r>
            <a:r>
              <a:rPr lang="en-US" sz="2400" dirty="0" err="1" smtClean="0"/>
              <a:t>RecoverPoint</a:t>
            </a:r>
            <a:r>
              <a:rPr lang="en-US" sz="2400" dirty="0" smtClean="0"/>
              <a:t>  </a:t>
            </a:r>
            <a:r>
              <a:rPr lang="ru-RU" sz="2400" dirty="0" smtClean="0"/>
              <a:t>для асинхронной репликации</a:t>
            </a:r>
            <a:endParaRPr lang="en-US" sz="2400" dirty="0" smtClean="0"/>
          </a:p>
          <a:p>
            <a:pPr>
              <a:spcBef>
                <a:spcPts val="600"/>
              </a:spcBef>
            </a:pPr>
            <a:r>
              <a:rPr lang="ru-RU" sz="2400" dirty="0" smtClean="0"/>
              <a:t>Распределяет запись на один </a:t>
            </a:r>
            <a:r>
              <a:rPr lang="en-US" sz="2400" dirty="0" smtClean="0"/>
              <a:t>LUN </a:t>
            </a:r>
            <a:r>
              <a:rPr lang="ru-RU" sz="2400" dirty="0" smtClean="0"/>
              <a:t>запись на много устройств</a:t>
            </a:r>
            <a:r>
              <a:rPr lang="en-US" sz="2400" dirty="0" smtClean="0"/>
              <a:t> </a:t>
            </a:r>
            <a:r>
              <a:rPr lang="en-US" sz="2400" dirty="0" err="1" smtClean="0"/>
              <a:t>RecoverPoint</a:t>
            </a:r>
            <a:r>
              <a:rPr lang="en-US" sz="2400" dirty="0" smtClean="0"/>
              <a:t> </a:t>
            </a:r>
          </a:p>
          <a:p>
            <a:pPr>
              <a:spcBef>
                <a:spcPts val="600"/>
              </a:spcBef>
            </a:pPr>
            <a:r>
              <a:rPr lang="ru-RU" sz="2400" dirty="0" smtClean="0"/>
              <a:t>Обход узких мест вызванных единственным </a:t>
            </a:r>
            <a:r>
              <a:rPr lang="en-US" sz="2400" dirty="0" smtClean="0"/>
              <a:t>WAN </a:t>
            </a:r>
            <a:r>
              <a:rPr lang="ru-RU" sz="2400" dirty="0" smtClean="0"/>
              <a:t>соединением</a:t>
            </a:r>
            <a:endParaRPr lang="en-US" sz="2400" dirty="0" smtClean="0"/>
          </a:p>
          <a:p>
            <a:endParaRPr lang="en-US" sz="2400" dirty="0"/>
          </a:p>
        </p:txBody>
      </p:sp>
      <p:grpSp>
        <p:nvGrpSpPr>
          <p:cNvPr id="3" name="Group 251"/>
          <p:cNvGrpSpPr/>
          <p:nvPr/>
        </p:nvGrpSpPr>
        <p:grpSpPr bwMode="gray">
          <a:xfrm>
            <a:off x="366713" y="3025751"/>
            <a:ext cx="8438920" cy="2949802"/>
            <a:chOff x="366713" y="3025751"/>
            <a:chExt cx="8438920" cy="2949802"/>
          </a:xfrm>
        </p:grpSpPr>
        <p:grpSp>
          <p:nvGrpSpPr>
            <p:cNvPr id="4" name="Group 181"/>
            <p:cNvGrpSpPr/>
            <p:nvPr/>
          </p:nvGrpSpPr>
          <p:grpSpPr bwMode="gray">
            <a:xfrm>
              <a:off x="5320891" y="4753961"/>
              <a:ext cx="460856" cy="615677"/>
              <a:chOff x="3880716" y="3429000"/>
              <a:chExt cx="806498" cy="1134140"/>
            </a:xfrm>
          </p:grpSpPr>
          <p:sp>
            <p:nvSpPr>
              <p:cNvPr id="183" name="Right Arrow 84"/>
              <p:cNvSpPr>
                <a:spLocks noChangeArrowheads="1"/>
              </p:cNvSpPr>
              <p:nvPr/>
            </p:nvSpPr>
            <p:spPr bwMode="gray">
              <a:xfrm>
                <a:off x="3880716" y="3429000"/>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84" name="Right Arrow 84"/>
              <p:cNvSpPr>
                <a:spLocks noChangeArrowheads="1"/>
              </p:cNvSpPr>
              <p:nvPr/>
            </p:nvSpPr>
            <p:spPr bwMode="gray">
              <a:xfrm>
                <a:off x="3880716" y="3717035"/>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85" name="Right Arrow 84"/>
              <p:cNvSpPr>
                <a:spLocks noChangeArrowheads="1"/>
              </p:cNvSpPr>
              <p:nvPr/>
            </p:nvSpPr>
            <p:spPr bwMode="gray">
              <a:xfrm>
                <a:off x="3880716" y="4005070"/>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86" name="Right Arrow 84"/>
              <p:cNvSpPr>
                <a:spLocks noChangeArrowheads="1"/>
              </p:cNvSpPr>
              <p:nvPr/>
            </p:nvSpPr>
            <p:spPr bwMode="gray">
              <a:xfrm>
                <a:off x="3880716" y="4293105"/>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grpSp>
        <p:grpSp>
          <p:nvGrpSpPr>
            <p:cNvPr id="5" name="Group 178"/>
            <p:cNvGrpSpPr/>
            <p:nvPr/>
          </p:nvGrpSpPr>
          <p:grpSpPr bwMode="gray">
            <a:xfrm>
              <a:off x="3707895" y="4755246"/>
              <a:ext cx="460856" cy="615677"/>
              <a:chOff x="3880716" y="3429000"/>
              <a:chExt cx="806498" cy="1134140"/>
            </a:xfrm>
          </p:grpSpPr>
          <p:sp>
            <p:nvSpPr>
              <p:cNvPr id="170" name="Right Arrow 84"/>
              <p:cNvSpPr>
                <a:spLocks noChangeArrowheads="1"/>
              </p:cNvSpPr>
              <p:nvPr/>
            </p:nvSpPr>
            <p:spPr bwMode="gray">
              <a:xfrm>
                <a:off x="3880716" y="3429000"/>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76" name="Right Arrow 84"/>
              <p:cNvSpPr>
                <a:spLocks noChangeArrowheads="1"/>
              </p:cNvSpPr>
              <p:nvPr/>
            </p:nvSpPr>
            <p:spPr bwMode="gray">
              <a:xfrm>
                <a:off x="3880716" y="3717035"/>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77" name="Right Arrow 84"/>
              <p:cNvSpPr>
                <a:spLocks noChangeArrowheads="1"/>
              </p:cNvSpPr>
              <p:nvPr/>
            </p:nvSpPr>
            <p:spPr bwMode="gray">
              <a:xfrm>
                <a:off x="3880716" y="4005070"/>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78" name="Right Arrow 84"/>
              <p:cNvSpPr>
                <a:spLocks noChangeArrowheads="1"/>
              </p:cNvSpPr>
              <p:nvPr/>
            </p:nvSpPr>
            <p:spPr bwMode="gray">
              <a:xfrm>
                <a:off x="3880716" y="4293105"/>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grpSp>
        <p:grpSp>
          <p:nvGrpSpPr>
            <p:cNvPr id="6" name="Group 167"/>
            <p:cNvGrpSpPr/>
            <p:nvPr/>
          </p:nvGrpSpPr>
          <p:grpSpPr bwMode="gray">
            <a:xfrm>
              <a:off x="1749257" y="4753961"/>
              <a:ext cx="369888" cy="633677"/>
              <a:chOff x="2959797" y="5157210"/>
              <a:chExt cx="369888" cy="633677"/>
            </a:xfrm>
          </p:grpSpPr>
          <p:sp>
            <p:nvSpPr>
              <p:cNvPr id="27680" name="Curved Right Arrow 55"/>
              <p:cNvSpPr>
                <a:spLocks noChangeArrowheads="1"/>
              </p:cNvSpPr>
              <p:nvPr/>
            </p:nvSpPr>
            <p:spPr bwMode="gray">
              <a:xfrm>
                <a:off x="2959797" y="5157210"/>
                <a:ext cx="369888" cy="633677"/>
              </a:xfrm>
              <a:prstGeom prst="curvedRightArrow">
                <a:avLst>
                  <a:gd name="adj1" fmla="val 24934"/>
                  <a:gd name="adj2" fmla="val 49931"/>
                  <a:gd name="adj3" fmla="val 30171"/>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27681" name="Curved Right Arrow 56"/>
              <p:cNvSpPr>
                <a:spLocks noChangeArrowheads="1"/>
              </p:cNvSpPr>
              <p:nvPr/>
            </p:nvSpPr>
            <p:spPr bwMode="gray">
              <a:xfrm>
                <a:off x="2959797" y="5214816"/>
                <a:ext cx="369888" cy="440201"/>
              </a:xfrm>
              <a:prstGeom prst="curvedRightArrow">
                <a:avLst>
                  <a:gd name="adj1" fmla="val 24870"/>
                  <a:gd name="adj2" fmla="val 49794"/>
                  <a:gd name="adj3" fmla="val 30171"/>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27682" name="Curved Right Arrow 71"/>
              <p:cNvSpPr>
                <a:spLocks noChangeArrowheads="1"/>
              </p:cNvSpPr>
              <p:nvPr/>
            </p:nvSpPr>
            <p:spPr bwMode="gray">
              <a:xfrm>
                <a:off x="2960591" y="5157210"/>
                <a:ext cx="368300" cy="370708"/>
              </a:xfrm>
              <a:prstGeom prst="curvedRightArrow">
                <a:avLst>
                  <a:gd name="adj1" fmla="val 24972"/>
                  <a:gd name="adj2" fmla="val 50000"/>
                  <a:gd name="adj3" fmla="val 30045"/>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64" name="Rounded Rectangle 163"/>
              <p:cNvSpPr/>
              <p:nvPr/>
            </p:nvSpPr>
            <p:spPr bwMode="gray">
              <a:xfrm>
                <a:off x="3086388" y="5499655"/>
                <a:ext cx="116706" cy="11671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5" name="Rounded Rectangle 164"/>
              <p:cNvSpPr/>
              <p:nvPr/>
            </p:nvSpPr>
            <p:spPr bwMode="gray">
              <a:xfrm>
                <a:off x="3086388" y="5368456"/>
                <a:ext cx="116706" cy="116718"/>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7" name="Rounded Rectangle 166"/>
              <p:cNvSpPr/>
              <p:nvPr/>
            </p:nvSpPr>
            <p:spPr bwMode="gray">
              <a:xfrm>
                <a:off x="3086388" y="5630854"/>
                <a:ext cx="116706" cy="116718"/>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7655" name="TextBox 111"/>
            <p:cNvSpPr txBox="1">
              <a:spLocks noChangeArrowheads="1"/>
            </p:cNvSpPr>
            <p:nvPr/>
          </p:nvSpPr>
          <p:spPr bwMode="gray">
            <a:xfrm>
              <a:off x="8046049" y="4005070"/>
              <a:ext cx="55316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9pPr>
            </a:lstStyle>
            <a:p>
              <a:pPr algn="ctr" eaLnBrk="1" hangingPunct="1"/>
              <a:r>
                <a:rPr lang="en-US" sz="1200" dirty="0" smtClean="0">
                  <a:solidFill>
                    <a:srgbClr val="000000"/>
                  </a:solidFill>
                  <a:latin typeface="MetaMediumLF-Roman" pitchFamily="34" charset="0"/>
                </a:rPr>
                <a:t>Replica </a:t>
              </a:r>
            </a:p>
            <a:p>
              <a:pPr algn="ctr" eaLnBrk="1" hangingPunct="1"/>
              <a:r>
                <a:rPr lang="en-US" sz="1200" dirty="0" smtClean="0">
                  <a:solidFill>
                    <a:srgbClr val="000000"/>
                  </a:solidFill>
                  <a:latin typeface="MetaMediumLF-Roman" pitchFamily="34" charset="0"/>
                </a:rPr>
                <a:t>volumes</a:t>
              </a:r>
              <a:endParaRPr lang="en-US" sz="1200" dirty="0">
                <a:solidFill>
                  <a:srgbClr val="000000"/>
                </a:solidFill>
                <a:latin typeface="MetaMediumLF-Roman" pitchFamily="34" charset="0"/>
              </a:endParaRPr>
            </a:p>
          </p:txBody>
        </p:sp>
        <p:sp>
          <p:nvSpPr>
            <p:cNvPr id="27662" name="TextBox 112"/>
            <p:cNvSpPr txBox="1">
              <a:spLocks noChangeArrowheads="1"/>
            </p:cNvSpPr>
            <p:nvPr/>
          </p:nvSpPr>
          <p:spPr bwMode="gray">
            <a:xfrm>
              <a:off x="2052373" y="4235498"/>
              <a:ext cx="18859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9pPr>
            </a:lstStyle>
            <a:p>
              <a:pPr algn="ctr" eaLnBrk="1" hangingPunct="1"/>
              <a:r>
                <a:rPr lang="en-US" sz="1200" dirty="0">
                  <a:solidFill>
                    <a:srgbClr val="007DC3"/>
                  </a:solidFill>
                  <a:latin typeface="MetaMediumLF-Roman" pitchFamily="34" charset="0"/>
                </a:rPr>
                <a:t>RecoverPoint appliances:</a:t>
              </a:r>
              <a:r>
                <a:rPr lang="en-US" sz="1200" dirty="0">
                  <a:solidFill>
                    <a:srgbClr val="000000"/>
                  </a:solidFill>
                  <a:latin typeface="MetaMediumLF-Roman" pitchFamily="34" charset="0"/>
                </a:rPr>
                <a:t> </a:t>
              </a:r>
            </a:p>
            <a:p>
              <a:pPr algn="ctr" eaLnBrk="1" hangingPunct="1"/>
              <a:r>
                <a:rPr lang="en-US" sz="1200" dirty="0">
                  <a:solidFill>
                    <a:srgbClr val="000000"/>
                  </a:solidFill>
                  <a:latin typeface="MetaMediumLF-Roman" pitchFamily="34" charset="0"/>
                </a:rPr>
                <a:t>Primary and three secondary</a:t>
              </a:r>
            </a:p>
          </p:txBody>
        </p:sp>
        <p:sp>
          <p:nvSpPr>
            <p:cNvPr id="27663" name="Rectangle 52"/>
            <p:cNvSpPr>
              <a:spLocks noChangeArrowheads="1"/>
            </p:cNvSpPr>
            <p:nvPr/>
          </p:nvSpPr>
          <p:spPr bwMode="gray">
            <a:xfrm>
              <a:off x="366713" y="3429000"/>
              <a:ext cx="781050"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en-US" sz="1200" dirty="0">
                  <a:solidFill>
                    <a:srgbClr val="000000"/>
                  </a:solidFill>
                  <a:latin typeface="MetaMediumLF-Roman" pitchFamily="34" charset="0"/>
                </a:rPr>
                <a:t>Application </a:t>
              </a:r>
            </a:p>
            <a:p>
              <a:pPr algn="ctr">
                <a:lnSpc>
                  <a:spcPct val="90000"/>
                </a:lnSpc>
              </a:pPr>
              <a:r>
                <a:rPr lang="en-US" sz="1200" dirty="0">
                  <a:solidFill>
                    <a:srgbClr val="000000"/>
                  </a:solidFill>
                  <a:latin typeface="MetaMediumLF-Roman" pitchFamily="34" charset="0"/>
                </a:rPr>
                <a:t>servers</a:t>
              </a:r>
            </a:p>
          </p:txBody>
        </p:sp>
        <p:sp>
          <p:nvSpPr>
            <p:cNvPr id="27675" name="TextBox 110"/>
            <p:cNvSpPr txBox="1">
              <a:spLocks noChangeArrowheads="1"/>
            </p:cNvSpPr>
            <p:nvPr/>
          </p:nvSpPr>
          <p:spPr bwMode="gray">
            <a:xfrm>
              <a:off x="481903" y="5790887"/>
              <a:ext cx="130587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9pPr>
            </a:lstStyle>
            <a:p>
              <a:pPr algn="ctr" eaLnBrk="1" hangingPunct="1"/>
              <a:r>
                <a:rPr lang="en-US" sz="1200" dirty="0" smtClean="0">
                  <a:solidFill>
                    <a:srgbClr val="000000"/>
                  </a:solidFill>
                  <a:latin typeface="MetaMediumLF-Roman" pitchFamily="34" charset="0"/>
                </a:rPr>
                <a:t>Production volumes</a:t>
              </a:r>
              <a:endParaRPr lang="en-US" sz="1200" dirty="0">
                <a:solidFill>
                  <a:srgbClr val="000000"/>
                </a:solidFill>
                <a:latin typeface="MetaMediumLF-Roman" pitchFamily="34" charset="0"/>
              </a:endParaRPr>
            </a:p>
          </p:txBody>
        </p:sp>
        <p:sp>
          <p:nvSpPr>
            <p:cNvPr id="27653" name="AutoShape 92"/>
            <p:cNvSpPr>
              <a:spLocks noChangeArrowheads="1"/>
            </p:cNvSpPr>
            <p:nvPr/>
          </p:nvSpPr>
          <p:spPr bwMode="gray">
            <a:xfrm>
              <a:off x="4602246" y="3025751"/>
              <a:ext cx="65" cy="276999"/>
            </a:xfrm>
            <a:prstGeom prst="rect">
              <a:avLst/>
            </a:prstGeom>
            <a:noFill/>
            <a:ln w="19050">
              <a:noFill/>
              <a:prstDash val="sysDot"/>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pPr algn="ctr">
                <a:spcBef>
                  <a:spcPct val="50000"/>
                </a:spcBef>
                <a:buClr>
                  <a:srgbClr val="007DC3"/>
                </a:buClr>
                <a:buFont typeface="Wingdings" pitchFamily="2" charset="2"/>
                <a:buNone/>
              </a:pPr>
              <a:endParaRPr lang="en-US" dirty="0">
                <a:solidFill>
                  <a:schemeClr val="tx2"/>
                </a:solidFill>
              </a:endParaRPr>
            </a:p>
          </p:txBody>
        </p:sp>
        <p:grpSp>
          <p:nvGrpSpPr>
            <p:cNvPr id="7" name="Group 106"/>
            <p:cNvGrpSpPr/>
            <p:nvPr/>
          </p:nvGrpSpPr>
          <p:grpSpPr bwMode="gray">
            <a:xfrm>
              <a:off x="426708" y="3815133"/>
              <a:ext cx="661060" cy="203410"/>
              <a:chOff x="366713" y="1758397"/>
              <a:chExt cx="748867" cy="230428"/>
            </a:xfrm>
          </p:grpSpPr>
          <p:pic>
            <p:nvPicPr>
              <p:cNvPr id="123" name="Picture 122" descr="VM non-detailed.png"/>
              <p:cNvPicPr>
                <a:picLocks noChangeAspect="1"/>
              </p:cNvPicPr>
              <p:nvPr/>
            </p:nvPicPr>
            <p:blipFill>
              <a:blip r:embed="rId3" cstate="screen"/>
              <a:stretch>
                <a:fillRect/>
              </a:stretch>
            </p:blipFill>
            <p:spPr bwMode="gray">
              <a:xfrm>
                <a:off x="625932" y="1758397"/>
                <a:ext cx="230428" cy="230428"/>
              </a:xfrm>
              <a:prstGeom prst="rect">
                <a:avLst/>
              </a:prstGeom>
            </p:spPr>
          </p:pic>
          <p:grpSp>
            <p:nvGrpSpPr>
              <p:cNvPr id="8" name="Group 102"/>
              <p:cNvGrpSpPr/>
              <p:nvPr/>
            </p:nvGrpSpPr>
            <p:grpSpPr bwMode="gray">
              <a:xfrm>
                <a:off x="366713" y="1758397"/>
                <a:ext cx="748867" cy="230428"/>
                <a:chOff x="366713" y="1758397"/>
                <a:chExt cx="748867" cy="230428"/>
              </a:xfrm>
            </p:grpSpPr>
            <p:pic>
              <p:nvPicPr>
                <p:cNvPr id="125" name="Picture 124" descr="VM non-detailed.png"/>
                <p:cNvPicPr>
                  <a:picLocks noChangeAspect="1"/>
                </p:cNvPicPr>
                <p:nvPr/>
              </p:nvPicPr>
              <p:blipFill>
                <a:blip r:embed="rId3" cstate="screen"/>
                <a:stretch>
                  <a:fillRect/>
                </a:stretch>
              </p:blipFill>
              <p:spPr bwMode="gray">
                <a:xfrm>
                  <a:off x="366713" y="1758397"/>
                  <a:ext cx="230428" cy="230428"/>
                </a:xfrm>
                <a:prstGeom prst="rect">
                  <a:avLst/>
                </a:prstGeom>
              </p:spPr>
            </p:pic>
            <p:pic>
              <p:nvPicPr>
                <p:cNvPr id="126" name="Picture 125" descr="VM non-detailed.png"/>
                <p:cNvPicPr>
                  <a:picLocks noChangeAspect="1"/>
                </p:cNvPicPr>
                <p:nvPr/>
              </p:nvPicPr>
              <p:blipFill>
                <a:blip r:embed="rId3" cstate="screen"/>
                <a:stretch>
                  <a:fillRect/>
                </a:stretch>
              </p:blipFill>
              <p:spPr bwMode="gray">
                <a:xfrm>
                  <a:off x="885152" y="1758397"/>
                  <a:ext cx="230428" cy="230428"/>
                </a:xfrm>
                <a:prstGeom prst="rect">
                  <a:avLst/>
                </a:prstGeom>
              </p:spPr>
            </p:pic>
          </p:grpSp>
        </p:grpSp>
        <p:grpSp>
          <p:nvGrpSpPr>
            <p:cNvPr id="9" name="Group 137"/>
            <p:cNvGrpSpPr/>
            <p:nvPr/>
          </p:nvGrpSpPr>
          <p:grpSpPr bwMode="gray">
            <a:xfrm>
              <a:off x="378221" y="4058117"/>
              <a:ext cx="758034" cy="868665"/>
              <a:chOff x="4020326" y="3631015"/>
              <a:chExt cx="758034" cy="868665"/>
            </a:xfrm>
          </p:grpSpPr>
          <p:pic>
            <p:nvPicPr>
              <p:cNvPr id="135" name="Picture 118" descr="server"/>
              <p:cNvPicPr>
                <a:picLocks noChangeAspect="1" noChangeArrowheads="1"/>
              </p:cNvPicPr>
              <p:nvPr/>
            </p:nvPicPr>
            <p:blipFill>
              <a:blip r:embed="rId4" cstate="screen"/>
              <a:stretch>
                <a:fillRect/>
              </a:stretch>
            </p:blipFill>
            <p:spPr bwMode="gray">
              <a:xfrm>
                <a:off x="4020326" y="3631015"/>
                <a:ext cx="379181" cy="748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6" name="Picture 50" descr="server"/>
              <p:cNvPicPr>
                <a:picLocks noChangeAspect="1" noChangeArrowheads="1"/>
              </p:cNvPicPr>
              <p:nvPr/>
            </p:nvPicPr>
            <p:blipFill>
              <a:blip r:embed="rId4" cstate="screen"/>
              <a:stretch>
                <a:fillRect/>
              </a:stretch>
            </p:blipFill>
            <p:spPr bwMode="gray">
              <a:xfrm>
                <a:off x="4399179" y="3631015"/>
                <a:ext cx="379181" cy="748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7" name="Picture 51" descr="desktop2"/>
              <p:cNvPicPr>
                <a:picLocks noChangeAspect="1" noChangeArrowheads="1"/>
              </p:cNvPicPr>
              <p:nvPr/>
            </p:nvPicPr>
            <p:blipFill>
              <a:blip r:embed="rId5" cstate="screen"/>
              <a:stretch>
                <a:fillRect/>
              </a:stretch>
            </p:blipFill>
            <p:spPr bwMode="gray">
              <a:xfrm>
                <a:off x="4106789" y="4043430"/>
                <a:ext cx="596953" cy="45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9" name="Rounded Rectangle 138"/>
            <p:cNvSpPr/>
            <p:nvPr/>
          </p:nvSpPr>
          <p:spPr bwMode="gray">
            <a:xfrm>
              <a:off x="654724" y="4406039"/>
              <a:ext cx="172803" cy="172821"/>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0" name="Group 142"/>
            <p:cNvGrpSpPr/>
            <p:nvPr/>
          </p:nvGrpSpPr>
          <p:grpSpPr bwMode="gray">
            <a:xfrm>
              <a:off x="481903" y="4811568"/>
              <a:ext cx="1209724" cy="980891"/>
              <a:chOff x="597117" y="5157210"/>
              <a:chExt cx="1209724" cy="980891"/>
            </a:xfrm>
          </p:grpSpPr>
          <p:pic>
            <p:nvPicPr>
              <p:cNvPr id="140" name="Picture 139" descr="EMC database.png"/>
              <p:cNvPicPr>
                <a:picLocks noChangeAspect="1"/>
              </p:cNvPicPr>
              <p:nvPr/>
            </p:nvPicPr>
            <p:blipFill>
              <a:blip r:embed="rId6" cstate="screen"/>
              <a:stretch>
                <a:fillRect/>
              </a:stretch>
            </p:blipFill>
            <p:spPr bwMode="gray">
              <a:xfrm>
                <a:off x="1173187" y="5157210"/>
                <a:ext cx="633654" cy="635249"/>
              </a:xfrm>
              <a:prstGeom prst="rect">
                <a:avLst/>
              </a:prstGeom>
            </p:spPr>
          </p:pic>
          <p:pic>
            <p:nvPicPr>
              <p:cNvPr id="141" name="Picture 140" descr="EMC database.png"/>
              <p:cNvPicPr>
                <a:picLocks noChangeAspect="1"/>
              </p:cNvPicPr>
              <p:nvPr/>
            </p:nvPicPr>
            <p:blipFill>
              <a:blip r:embed="rId6" cstate="screen"/>
              <a:stretch>
                <a:fillRect/>
              </a:stretch>
            </p:blipFill>
            <p:spPr bwMode="gray">
              <a:xfrm>
                <a:off x="885152" y="5328989"/>
                <a:ext cx="633654" cy="635249"/>
              </a:xfrm>
              <a:prstGeom prst="rect">
                <a:avLst/>
              </a:prstGeom>
            </p:spPr>
          </p:pic>
          <p:pic>
            <p:nvPicPr>
              <p:cNvPr id="142" name="Picture 141" descr="EMC database.png"/>
              <p:cNvPicPr>
                <a:picLocks noChangeAspect="1"/>
              </p:cNvPicPr>
              <p:nvPr/>
            </p:nvPicPr>
            <p:blipFill>
              <a:blip r:embed="rId6" cstate="screen"/>
              <a:stretch>
                <a:fillRect/>
              </a:stretch>
            </p:blipFill>
            <p:spPr bwMode="gray">
              <a:xfrm>
                <a:off x="597117" y="5502852"/>
                <a:ext cx="633654" cy="635249"/>
              </a:xfrm>
              <a:prstGeom prst="rect">
                <a:avLst/>
              </a:prstGeom>
            </p:spPr>
          </p:pic>
        </p:grpSp>
        <p:sp>
          <p:nvSpPr>
            <p:cNvPr id="27668" name="Line 67"/>
            <p:cNvSpPr>
              <a:spLocks noChangeShapeType="1"/>
            </p:cNvSpPr>
            <p:nvPr/>
          </p:nvSpPr>
          <p:spPr bwMode="gray">
            <a:xfrm>
              <a:off x="741125" y="4581139"/>
              <a:ext cx="0" cy="576071"/>
            </a:xfrm>
            <a:prstGeom prst="line">
              <a:avLst/>
            </a:prstGeom>
            <a:noFill/>
            <a:ln w="28575">
              <a:solidFill>
                <a:schemeClr val="accent6"/>
              </a:solidFill>
              <a:round/>
              <a:headEnd type="none" w="med" len="med"/>
              <a:tailEnd type="arrow" w="med" len="med"/>
            </a:ln>
            <a:extLst>
              <a:ext uri="{909E8E84-426E-40dd-AFC4-6F175D3DCCD1}">
                <a14:hiddenFill xmlns="" xmlns:a14="http://schemas.microsoft.com/office/drawing/2010/main">
                  <a:noFill/>
                </a14:hiddenFill>
              </a:ext>
            </a:extLst>
          </p:spPr>
          <p:txBody>
            <a:bodyPr wrap="none" lIns="0" tIns="0" rIns="0" bIns="0" anchor="ctr"/>
            <a:lstStyle/>
            <a:p>
              <a:endParaRPr lang="en-US" sz="1200" dirty="0">
                <a:solidFill>
                  <a:srgbClr val="000000"/>
                </a:solidFill>
                <a:latin typeface="MetaMediumLF-Roman" pitchFamily="34" charset="0"/>
              </a:endParaRPr>
            </a:p>
          </p:txBody>
        </p:sp>
        <p:sp>
          <p:nvSpPr>
            <p:cNvPr id="144" name="Line 67"/>
            <p:cNvSpPr>
              <a:spLocks noChangeShapeType="1"/>
            </p:cNvSpPr>
            <p:nvPr/>
          </p:nvSpPr>
          <p:spPr bwMode="gray">
            <a:xfrm rot="16200000" flipH="1">
              <a:off x="1086777" y="4233217"/>
              <a:ext cx="0" cy="518463"/>
            </a:xfrm>
            <a:prstGeom prst="line">
              <a:avLst/>
            </a:prstGeom>
            <a:noFill/>
            <a:ln w="28575">
              <a:solidFill>
                <a:schemeClr val="accent6"/>
              </a:solidFill>
              <a:round/>
              <a:headEnd type="none" w="med" len="med"/>
              <a:tailEnd type="arrow" w="med" len="med"/>
            </a:ln>
            <a:extLst>
              <a:ext uri="{909E8E84-426E-40dd-AFC4-6F175D3DCCD1}">
                <a14:hiddenFill xmlns="" xmlns:a14="http://schemas.microsoft.com/office/drawing/2010/main">
                  <a:noFill/>
                </a14:hiddenFill>
              </a:ext>
            </a:extLst>
          </p:spPr>
          <p:txBody>
            <a:bodyPr wrap="none" lIns="0" tIns="0" rIns="0" bIns="0" anchor="ctr"/>
            <a:lstStyle/>
            <a:p>
              <a:endParaRPr lang="en-US" sz="1200" dirty="0">
                <a:solidFill>
                  <a:srgbClr val="000000"/>
                </a:solidFill>
                <a:latin typeface="MetaMediumLF-Roman" pitchFamily="34" charset="0"/>
              </a:endParaRPr>
            </a:p>
          </p:txBody>
        </p:sp>
        <p:grpSp>
          <p:nvGrpSpPr>
            <p:cNvPr id="11" name="Group 153"/>
            <p:cNvGrpSpPr/>
            <p:nvPr/>
          </p:nvGrpSpPr>
          <p:grpSpPr bwMode="gray">
            <a:xfrm rot="900000">
              <a:off x="1309606" y="4499372"/>
              <a:ext cx="806498" cy="270035"/>
              <a:chOff x="1822450" y="3717036"/>
              <a:chExt cx="1194161" cy="399834"/>
            </a:xfrm>
          </p:grpSpPr>
          <p:sp>
            <p:nvSpPr>
              <p:cNvPr id="27686" name="Right Arrow 84"/>
              <p:cNvSpPr>
                <a:spLocks noChangeArrowheads="1"/>
              </p:cNvSpPr>
              <p:nvPr/>
            </p:nvSpPr>
            <p:spPr bwMode="gray">
              <a:xfrm>
                <a:off x="1822450" y="3717036"/>
                <a:ext cx="1194161" cy="399834"/>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grpSp>
            <p:nvGrpSpPr>
              <p:cNvPr id="12" name="Group 151"/>
              <p:cNvGrpSpPr/>
              <p:nvPr/>
            </p:nvGrpSpPr>
            <p:grpSpPr bwMode="gray">
              <a:xfrm>
                <a:off x="1864471" y="3832249"/>
                <a:ext cx="864442" cy="172821"/>
                <a:chOff x="1864471" y="3832249"/>
                <a:chExt cx="864442" cy="172821"/>
              </a:xfrm>
            </p:grpSpPr>
            <p:sp>
              <p:nvSpPr>
                <p:cNvPr id="145" name="Rounded Rectangle 144"/>
                <p:cNvSpPr/>
                <p:nvPr/>
              </p:nvSpPr>
              <p:spPr bwMode="gray">
                <a:xfrm>
                  <a:off x="2094899" y="3832249"/>
                  <a:ext cx="172803" cy="172821"/>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6" name="Rounded Rectangle 145"/>
                <p:cNvSpPr/>
                <p:nvPr/>
              </p:nvSpPr>
              <p:spPr bwMode="gray">
                <a:xfrm>
                  <a:off x="1864471" y="3832249"/>
                  <a:ext cx="172803" cy="172821"/>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7" name="Rounded Rectangle 146"/>
                <p:cNvSpPr/>
                <p:nvPr/>
              </p:nvSpPr>
              <p:spPr bwMode="gray">
                <a:xfrm>
                  <a:off x="2325327" y="3832249"/>
                  <a:ext cx="172803" cy="172821"/>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8" name="Rounded Rectangle 147"/>
                <p:cNvSpPr/>
                <p:nvPr/>
              </p:nvSpPr>
              <p:spPr bwMode="gray">
                <a:xfrm>
                  <a:off x="2556110" y="3832249"/>
                  <a:ext cx="172803" cy="17282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13" name="Group 150"/>
            <p:cNvGrpSpPr/>
            <p:nvPr/>
          </p:nvGrpSpPr>
          <p:grpSpPr bwMode="gray">
            <a:xfrm>
              <a:off x="2131243" y="4753961"/>
              <a:ext cx="1612996" cy="622058"/>
              <a:chOff x="1403325" y="1009506"/>
              <a:chExt cx="5723963" cy="2207470"/>
            </a:xfrm>
          </p:grpSpPr>
          <p:pic>
            <p:nvPicPr>
              <p:cNvPr id="149" name="Picture 148" descr="RecoverPoint-gen4-96dpi.png"/>
              <p:cNvPicPr>
                <a:picLocks noChangeAspect="1"/>
              </p:cNvPicPr>
              <p:nvPr/>
            </p:nvPicPr>
            <p:blipFill>
              <a:blip r:embed="rId7" cstate="screen"/>
              <a:stretch>
                <a:fillRect/>
              </a:stretch>
            </p:blipFill>
            <p:spPr bwMode="gray">
              <a:xfrm>
                <a:off x="1403325" y="2104040"/>
                <a:ext cx="5723673" cy="1112936"/>
              </a:xfrm>
              <a:prstGeom prst="rect">
                <a:avLst/>
              </a:prstGeom>
            </p:spPr>
          </p:pic>
          <p:pic>
            <p:nvPicPr>
              <p:cNvPr id="150" name="Picture 149" descr="RecoverPoint-gen4-96dpi.png"/>
              <p:cNvPicPr>
                <a:picLocks noChangeAspect="1"/>
              </p:cNvPicPr>
              <p:nvPr/>
            </p:nvPicPr>
            <p:blipFill>
              <a:blip r:embed="rId7" cstate="screen"/>
              <a:stretch>
                <a:fillRect/>
              </a:stretch>
            </p:blipFill>
            <p:spPr bwMode="gray">
              <a:xfrm>
                <a:off x="1403615" y="1009506"/>
                <a:ext cx="5723673" cy="1112936"/>
              </a:xfrm>
              <a:prstGeom prst="rect">
                <a:avLst/>
              </a:prstGeom>
            </p:spPr>
          </p:pic>
        </p:grpSp>
        <p:grpSp>
          <p:nvGrpSpPr>
            <p:cNvPr id="14" name="Group 151"/>
            <p:cNvGrpSpPr/>
            <p:nvPr/>
          </p:nvGrpSpPr>
          <p:grpSpPr bwMode="gray">
            <a:xfrm>
              <a:off x="2180886" y="4774165"/>
              <a:ext cx="583816" cy="116718"/>
              <a:chOff x="1864471" y="3832249"/>
              <a:chExt cx="864442" cy="172821"/>
            </a:xfrm>
          </p:grpSpPr>
          <p:sp>
            <p:nvSpPr>
              <p:cNvPr id="158" name="Rounded Rectangle 157"/>
              <p:cNvSpPr/>
              <p:nvPr/>
            </p:nvSpPr>
            <p:spPr bwMode="gray">
              <a:xfrm>
                <a:off x="2094899" y="3832249"/>
                <a:ext cx="172803" cy="172821"/>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9" name="Rounded Rectangle 158"/>
              <p:cNvSpPr/>
              <p:nvPr/>
            </p:nvSpPr>
            <p:spPr bwMode="gray">
              <a:xfrm>
                <a:off x="1864471" y="3832249"/>
                <a:ext cx="172803" cy="172821"/>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0" name="Rounded Rectangle 159"/>
              <p:cNvSpPr/>
              <p:nvPr/>
            </p:nvSpPr>
            <p:spPr bwMode="gray">
              <a:xfrm>
                <a:off x="2325327" y="3832249"/>
                <a:ext cx="172803" cy="172821"/>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1" name="Rounded Rectangle 160"/>
              <p:cNvSpPr/>
              <p:nvPr/>
            </p:nvSpPr>
            <p:spPr bwMode="gray">
              <a:xfrm>
                <a:off x="2556110" y="3832249"/>
                <a:ext cx="172803" cy="17282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5" name="Group 179"/>
            <p:cNvGrpSpPr/>
            <p:nvPr/>
          </p:nvGrpSpPr>
          <p:grpSpPr bwMode="gray">
            <a:xfrm>
              <a:off x="3764010" y="4762428"/>
              <a:ext cx="116706" cy="601313"/>
              <a:chOff x="3880716" y="4770895"/>
              <a:chExt cx="116706" cy="601313"/>
            </a:xfrm>
          </p:grpSpPr>
          <p:sp>
            <p:nvSpPr>
              <p:cNvPr id="172" name="Rounded Rectangle 171"/>
              <p:cNvSpPr/>
              <p:nvPr/>
            </p:nvSpPr>
            <p:spPr bwMode="gray">
              <a:xfrm>
                <a:off x="3880716" y="4935249"/>
                <a:ext cx="116706" cy="116718"/>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3" name="Rounded Rectangle 172"/>
              <p:cNvSpPr/>
              <p:nvPr/>
            </p:nvSpPr>
            <p:spPr bwMode="gray">
              <a:xfrm>
                <a:off x="3880716" y="4770895"/>
                <a:ext cx="116706" cy="116718"/>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4" name="Rounded Rectangle 173"/>
              <p:cNvSpPr/>
              <p:nvPr/>
            </p:nvSpPr>
            <p:spPr bwMode="gray">
              <a:xfrm>
                <a:off x="3880716" y="5099603"/>
                <a:ext cx="116706" cy="11671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5" name="Rounded Rectangle 174"/>
              <p:cNvSpPr/>
              <p:nvPr/>
            </p:nvSpPr>
            <p:spPr bwMode="gray">
              <a:xfrm>
                <a:off x="3880716" y="5255490"/>
                <a:ext cx="116706" cy="116718"/>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6" name="Group 186"/>
            <p:cNvGrpSpPr/>
            <p:nvPr/>
          </p:nvGrpSpPr>
          <p:grpSpPr bwMode="gray">
            <a:xfrm>
              <a:off x="5551319" y="4761143"/>
              <a:ext cx="116706" cy="601313"/>
              <a:chOff x="3880716" y="4770895"/>
              <a:chExt cx="116706" cy="601313"/>
            </a:xfrm>
          </p:grpSpPr>
          <p:sp>
            <p:nvSpPr>
              <p:cNvPr id="188" name="Rounded Rectangle 187"/>
              <p:cNvSpPr/>
              <p:nvPr/>
            </p:nvSpPr>
            <p:spPr bwMode="gray">
              <a:xfrm>
                <a:off x="3880716" y="4935249"/>
                <a:ext cx="116706" cy="116718"/>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9" name="Rounded Rectangle 188"/>
              <p:cNvSpPr/>
              <p:nvPr/>
            </p:nvSpPr>
            <p:spPr bwMode="gray">
              <a:xfrm>
                <a:off x="3880716" y="4770895"/>
                <a:ext cx="116706" cy="116718"/>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0" name="Rounded Rectangle 189"/>
              <p:cNvSpPr/>
              <p:nvPr/>
            </p:nvSpPr>
            <p:spPr bwMode="gray">
              <a:xfrm>
                <a:off x="3880716" y="5099603"/>
                <a:ext cx="116706" cy="11671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1" name="Rounded Rectangle 190"/>
              <p:cNvSpPr/>
              <p:nvPr/>
            </p:nvSpPr>
            <p:spPr bwMode="gray">
              <a:xfrm>
                <a:off x="3880716" y="5255490"/>
                <a:ext cx="116706" cy="116718"/>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7" name="Group 191"/>
            <p:cNvGrpSpPr/>
            <p:nvPr/>
          </p:nvGrpSpPr>
          <p:grpSpPr bwMode="gray">
            <a:xfrm>
              <a:off x="5810069" y="4753961"/>
              <a:ext cx="1612996" cy="622058"/>
              <a:chOff x="1403325" y="1009506"/>
              <a:chExt cx="5723963" cy="2207470"/>
            </a:xfrm>
          </p:grpSpPr>
          <p:pic>
            <p:nvPicPr>
              <p:cNvPr id="193" name="Picture 192" descr="RecoverPoint-gen4-96dpi.png"/>
              <p:cNvPicPr>
                <a:picLocks noChangeAspect="1"/>
              </p:cNvPicPr>
              <p:nvPr/>
            </p:nvPicPr>
            <p:blipFill>
              <a:blip r:embed="rId7" cstate="screen"/>
              <a:stretch>
                <a:fillRect/>
              </a:stretch>
            </p:blipFill>
            <p:spPr bwMode="gray">
              <a:xfrm>
                <a:off x="1403325" y="2104040"/>
                <a:ext cx="5723673" cy="1112936"/>
              </a:xfrm>
              <a:prstGeom prst="rect">
                <a:avLst/>
              </a:prstGeom>
            </p:spPr>
          </p:pic>
          <p:pic>
            <p:nvPicPr>
              <p:cNvPr id="194" name="Picture 193" descr="RecoverPoint-gen4-96dpi.png"/>
              <p:cNvPicPr>
                <a:picLocks noChangeAspect="1"/>
              </p:cNvPicPr>
              <p:nvPr/>
            </p:nvPicPr>
            <p:blipFill>
              <a:blip r:embed="rId7" cstate="screen"/>
              <a:stretch>
                <a:fillRect/>
              </a:stretch>
            </p:blipFill>
            <p:spPr bwMode="gray">
              <a:xfrm>
                <a:off x="1403615" y="1009506"/>
                <a:ext cx="5723673" cy="1112936"/>
              </a:xfrm>
              <a:prstGeom prst="rect">
                <a:avLst/>
              </a:prstGeom>
            </p:spPr>
          </p:pic>
        </p:grpSp>
        <p:grpSp>
          <p:nvGrpSpPr>
            <p:cNvPr id="18" name="Group 194"/>
            <p:cNvGrpSpPr/>
            <p:nvPr/>
          </p:nvGrpSpPr>
          <p:grpSpPr bwMode="gray">
            <a:xfrm>
              <a:off x="7423065" y="4753961"/>
              <a:ext cx="460856" cy="615677"/>
              <a:chOff x="3880716" y="3429000"/>
              <a:chExt cx="806498" cy="1134140"/>
            </a:xfrm>
          </p:grpSpPr>
          <p:sp>
            <p:nvSpPr>
              <p:cNvPr id="196" name="Right Arrow 84"/>
              <p:cNvSpPr>
                <a:spLocks noChangeArrowheads="1"/>
              </p:cNvSpPr>
              <p:nvPr/>
            </p:nvSpPr>
            <p:spPr bwMode="gray">
              <a:xfrm>
                <a:off x="3880716" y="3429000"/>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97" name="Right Arrow 84"/>
              <p:cNvSpPr>
                <a:spLocks noChangeArrowheads="1"/>
              </p:cNvSpPr>
              <p:nvPr/>
            </p:nvSpPr>
            <p:spPr bwMode="gray">
              <a:xfrm>
                <a:off x="3880716" y="3717035"/>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98" name="Right Arrow 84"/>
              <p:cNvSpPr>
                <a:spLocks noChangeArrowheads="1"/>
              </p:cNvSpPr>
              <p:nvPr/>
            </p:nvSpPr>
            <p:spPr bwMode="gray">
              <a:xfrm>
                <a:off x="3880716" y="4005070"/>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sp>
            <p:nvSpPr>
              <p:cNvPr id="199" name="Right Arrow 84"/>
              <p:cNvSpPr>
                <a:spLocks noChangeArrowheads="1"/>
              </p:cNvSpPr>
              <p:nvPr/>
            </p:nvSpPr>
            <p:spPr bwMode="gray">
              <a:xfrm>
                <a:off x="3880716" y="4293105"/>
                <a:ext cx="806498" cy="270035"/>
              </a:xfrm>
              <a:prstGeom prst="rightArrow">
                <a:avLst>
                  <a:gd name="adj1" fmla="val 50000"/>
                  <a:gd name="adj2" fmla="val 50079"/>
                </a:avLst>
              </a:prstGeom>
              <a:gradFill rotWithShape="1">
                <a:gsLst>
                  <a:gs pos="0">
                    <a:schemeClr val="bg2">
                      <a:lumMod val="40000"/>
                      <a:lumOff val="60000"/>
                    </a:schemeClr>
                  </a:gs>
                  <a:gs pos="100000">
                    <a:srgbClr val="FFFFFF"/>
                  </a:gs>
                </a:gsLst>
                <a:lin ang="0" scaled="1"/>
              </a:gradFill>
              <a:ln w="9525">
                <a:solidFill>
                  <a:schemeClr val="bg2"/>
                </a:solidFill>
                <a:miter lim="800000"/>
                <a:headEnd/>
                <a:tailEnd/>
              </a:ln>
              <a:effectLst>
                <a:outerShdw dist="23000" dir="5400000" rotWithShape="0">
                  <a:srgbClr val="808080">
                    <a:alpha val="34998"/>
                  </a:srgbClr>
                </a:outerShdw>
              </a:effectLst>
            </p:spPr>
            <p:txBody>
              <a:bodyPr anchor="ctr"/>
              <a:lstStyle/>
              <a:p>
                <a:pPr algn="ctr"/>
                <a:endParaRPr lang="en-US" sz="1200" dirty="0">
                  <a:solidFill>
                    <a:srgbClr val="FFFFFF"/>
                  </a:solidFill>
                  <a:latin typeface="MetaMediumLF-Roman" pitchFamily="34" charset="0"/>
                </a:endParaRPr>
              </a:p>
            </p:txBody>
          </p:sp>
        </p:grpSp>
        <p:grpSp>
          <p:nvGrpSpPr>
            <p:cNvPr id="19" name="Group 199"/>
            <p:cNvGrpSpPr/>
            <p:nvPr/>
          </p:nvGrpSpPr>
          <p:grpSpPr bwMode="gray">
            <a:xfrm>
              <a:off x="7479180" y="4761143"/>
              <a:ext cx="116706" cy="601313"/>
              <a:chOff x="3880716" y="4770895"/>
              <a:chExt cx="116706" cy="601313"/>
            </a:xfrm>
          </p:grpSpPr>
          <p:sp>
            <p:nvSpPr>
              <p:cNvPr id="201" name="Rounded Rectangle 200"/>
              <p:cNvSpPr/>
              <p:nvPr/>
            </p:nvSpPr>
            <p:spPr bwMode="gray">
              <a:xfrm>
                <a:off x="3880716" y="4935249"/>
                <a:ext cx="116706" cy="116718"/>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2" name="Rounded Rectangle 201"/>
              <p:cNvSpPr/>
              <p:nvPr/>
            </p:nvSpPr>
            <p:spPr bwMode="gray">
              <a:xfrm>
                <a:off x="3880716" y="4770895"/>
                <a:ext cx="116706" cy="116718"/>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3" name="Rounded Rectangle 202"/>
              <p:cNvSpPr/>
              <p:nvPr/>
            </p:nvSpPr>
            <p:spPr bwMode="gray">
              <a:xfrm>
                <a:off x="3880716" y="5099603"/>
                <a:ext cx="116706" cy="11671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4" name="Rounded Rectangle 203"/>
              <p:cNvSpPr/>
              <p:nvPr/>
            </p:nvSpPr>
            <p:spPr bwMode="gray">
              <a:xfrm>
                <a:off x="3880716" y="5255490"/>
                <a:ext cx="116706" cy="116718"/>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204"/>
            <p:cNvGrpSpPr/>
            <p:nvPr/>
          </p:nvGrpSpPr>
          <p:grpSpPr bwMode="gray">
            <a:xfrm>
              <a:off x="7839629" y="4408319"/>
              <a:ext cx="966004" cy="980891"/>
              <a:chOff x="840837" y="5157210"/>
              <a:chExt cx="966004" cy="980891"/>
            </a:xfrm>
          </p:grpSpPr>
          <p:pic>
            <p:nvPicPr>
              <p:cNvPr id="206" name="Picture 205" descr="EMC database.png"/>
              <p:cNvPicPr>
                <a:picLocks noChangeAspect="1"/>
              </p:cNvPicPr>
              <p:nvPr/>
            </p:nvPicPr>
            <p:blipFill>
              <a:blip r:embed="rId6" cstate="screen"/>
              <a:stretch>
                <a:fillRect/>
              </a:stretch>
            </p:blipFill>
            <p:spPr bwMode="gray">
              <a:xfrm>
                <a:off x="1173187" y="5157210"/>
                <a:ext cx="633654" cy="635249"/>
              </a:xfrm>
              <a:prstGeom prst="rect">
                <a:avLst/>
              </a:prstGeom>
            </p:spPr>
          </p:pic>
          <p:pic>
            <p:nvPicPr>
              <p:cNvPr id="207" name="Picture 206" descr="EMC database.png"/>
              <p:cNvPicPr>
                <a:picLocks noChangeAspect="1"/>
              </p:cNvPicPr>
              <p:nvPr/>
            </p:nvPicPr>
            <p:blipFill>
              <a:blip r:embed="rId6" cstate="screen"/>
              <a:stretch>
                <a:fillRect/>
              </a:stretch>
            </p:blipFill>
            <p:spPr bwMode="gray">
              <a:xfrm>
                <a:off x="1013658" y="5328989"/>
                <a:ext cx="633654" cy="635249"/>
              </a:xfrm>
              <a:prstGeom prst="rect">
                <a:avLst/>
              </a:prstGeom>
            </p:spPr>
          </p:pic>
          <p:pic>
            <p:nvPicPr>
              <p:cNvPr id="208" name="Picture 207" descr="EMC database.png"/>
              <p:cNvPicPr>
                <a:picLocks noChangeAspect="1"/>
              </p:cNvPicPr>
              <p:nvPr/>
            </p:nvPicPr>
            <p:blipFill>
              <a:blip r:embed="rId6" cstate="screen"/>
              <a:stretch>
                <a:fillRect/>
              </a:stretch>
            </p:blipFill>
            <p:spPr bwMode="gray">
              <a:xfrm>
                <a:off x="840837" y="5502852"/>
                <a:ext cx="633654" cy="635249"/>
              </a:xfrm>
              <a:prstGeom prst="rect">
                <a:avLst/>
              </a:prstGeom>
            </p:spPr>
          </p:pic>
        </p:grpSp>
        <p:grpSp>
          <p:nvGrpSpPr>
            <p:cNvPr id="21" name="Group 239"/>
            <p:cNvGrpSpPr/>
            <p:nvPr/>
          </p:nvGrpSpPr>
          <p:grpSpPr bwMode="gray">
            <a:xfrm>
              <a:off x="7999135" y="4926782"/>
              <a:ext cx="326728" cy="355475"/>
              <a:chOff x="5032856" y="3717035"/>
              <a:chExt cx="583816" cy="635181"/>
            </a:xfrm>
          </p:grpSpPr>
          <p:grpSp>
            <p:nvGrpSpPr>
              <p:cNvPr id="22" name="Group 228"/>
              <p:cNvGrpSpPr/>
              <p:nvPr/>
            </p:nvGrpSpPr>
            <p:grpSpPr bwMode="gray">
              <a:xfrm>
                <a:off x="5032856" y="3717035"/>
                <a:ext cx="583816" cy="289539"/>
                <a:chOff x="5032856" y="4062677"/>
                <a:chExt cx="583816" cy="289539"/>
              </a:xfrm>
            </p:grpSpPr>
            <p:grpSp>
              <p:nvGrpSpPr>
                <p:cNvPr id="23" name="Group 151"/>
                <p:cNvGrpSpPr/>
                <p:nvPr/>
              </p:nvGrpSpPr>
              <p:grpSpPr bwMode="gray">
                <a:xfrm>
                  <a:off x="5032860" y="4235498"/>
                  <a:ext cx="583818" cy="116718"/>
                  <a:chOff x="1864471" y="3832249"/>
                  <a:chExt cx="864442" cy="172821"/>
                </a:xfrm>
              </p:grpSpPr>
              <p:sp>
                <p:nvSpPr>
                  <p:cNvPr id="236" name="Rounded Rectangle 235"/>
                  <p:cNvSpPr/>
                  <p:nvPr/>
                </p:nvSpPr>
                <p:spPr bwMode="gray">
                  <a:xfrm>
                    <a:off x="2094899" y="3832249"/>
                    <a:ext cx="172803" cy="172821"/>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7" name="Rounded Rectangle 236"/>
                  <p:cNvSpPr/>
                  <p:nvPr/>
                </p:nvSpPr>
                <p:spPr bwMode="gray">
                  <a:xfrm>
                    <a:off x="1864471" y="3832249"/>
                    <a:ext cx="172803" cy="172821"/>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8" name="Rounded Rectangle 237"/>
                  <p:cNvSpPr/>
                  <p:nvPr/>
                </p:nvSpPr>
                <p:spPr bwMode="gray">
                  <a:xfrm>
                    <a:off x="2325327" y="3832249"/>
                    <a:ext cx="172803" cy="172821"/>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9" name="Rounded Rectangle 238"/>
                  <p:cNvSpPr/>
                  <p:nvPr/>
                </p:nvSpPr>
                <p:spPr bwMode="gray">
                  <a:xfrm>
                    <a:off x="2556110" y="3832249"/>
                    <a:ext cx="172803" cy="17282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4" name="Group 151"/>
                <p:cNvGrpSpPr/>
                <p:nvPr/>
              </p:nvGrpSpPr>
              <p:grpSpPr bwMode="gray">
                <a:xfrm>
                  <a:off x="5032860" y="4062677"/>
                  <a:ext cx="583818" cy="116718"/>
                  <a:chOff x="1864471" y="3832249"/>
                  <a:chExt cx="864442" cy="172821"/>
                </a:xfrm>
              </p:grpSpPr>
              <p:sp>
                <p:nvSpPr>
                  <p:cNvPr id="232" name="Rounded Rectangle 231"/>
                  <p:cNvSpPr/>
                  <p:nvPr/>
                </p:nvSpPr>
                <p:spPr bwMode="gray">
                  <a:xfrm>
                    <a:off x="2094899" y="3832249"/>
                    <a:ext cx="172803" cy="172821"/>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3" name="Rounded Rectangle 232"/>
                  <p:cNvSpPr/>
                  <p:nvPr/>
                </p:nvSpPr>
                <p:spPr bwMode="gray">
                  <a:xfrm>
                    <a:off x="1864471" y="3832249"/>
                    <a:ext cx="172803" cy="172821"/>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4" name="Rounded Rectangle 233"/>
                  <p:cNvSpPr/>
                  <p:nvPr/>
                </p:nvSpPr>
                <p:spPr bwMode="gray">
                  <a:xfrm>
                    <a:off x="2325327" y="3832249"/>
                    <a:ext cx="172803" cy="172821"/>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5" name="Rounded Rectangle 234"/>
                  <p:cNvSpPr/>
                  <p:nvPr/>
                </p:nvSpPr>
                <p:spPr bwMode="gray">
                  <a:xfrm>
                    <a:off x="2556110" y="3832249"/>
                    <a:ext cx="172803" cy="17282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25" name="Group 227"/>
              <p:cNvGrpSpPr/>
              <p:nvPr/>
            </p:nvGrpSpPr>
            <p:grpSpPr bwMode="gray">
              <a:xfrm>
                <a:off x="5032856" y="4062677"/>
                <a:ext cx="583816" cy="289539"/>
                <a:chOff x="5032856" y="4062677"/>
                <a:chExt cx="583816" cy="289539"/>
              </a:xfrm>
            </p:grpSpPr>
            <p:grpSp>
              <p:nvGrpSpPr>
                <p:cNvPr id="26" name="Group 151"/>
                <p:cNvGrpSpPr/>
                <p:nvPr/>
              </p:nvGrpSpPr>
              <p:grpSpPr bwMode="gray">
                <a:xfrm>
                  <a:off x="5032856" y="4235498"/>
                  <a:ext cx="583816" cy="116718"/>
                  <a:chOff x="1864471" y="3832249"/>
                  <a:chExt cx="864442" cy="172821"/>
                </a:xfrm>
              </p:grpSpPr>
              <p:sp>
                <p:nvSpPr>
                  <p:cNvPr id="219" name="Rounded Rectangle 218"/>
                  <p:cNvSpPr/>
                  <p:nvPr/>
                </p:nvSpPr>
                <p:spPr bwMode="gray">
                  <a:xfrm>
                    <a:off x="2094899" y="3832249"/>
                    <a:ext cx="172803" cy="172821"/>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0" name="Rounded Rectangle 219"/>
                  <p:cNvSpPr/>
                  <p:nvPr/>
                </p:nvSpPr>
                <p:spPr bwMode="gray">
                  <a:xfrm>
                    <a:off x="1864471" y="3832249"/>
                    <a:ext cx="172803" cy="172821"/>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1" name="Rounded Rectangle 220"/>
                  <p:cNvSpPr/>
                  <p:nvPr/>
                </p:nvSpPr>
                <p:spPr bwMode="gray">
                  <a:xfrm>
                    <a:off x="2325327" y="3832249"/>
                    <a:ext cx="172803" cy="172821"/>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2" name="Rounded Rectangle 221"/>
                  <p:cNvSpPr/>
                  <p:nvPr/>
                </p:nvSpPr>
                <p:spPr bwMode="gray">
                  <a:xfrm>
                    <a:off x="2556110" y="3832249"/>
                    <a:ext cx="172803" cy="17282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7" name="Group 151"/>
                <p:cNvGrpSpPr/>
                <p:nvPr/>
              </p:nvGrpSpPr>
              <p:grpSpPr bwMode="gray">
                <a:xfrm>
                  <a:off x="5032856" y="4062677"/>
                  <a:ext cx="583816" cy="116718"/>
                  <a:chOff x="1864471" y="3832249"/>
                  <a:chExt cx="864442" cy="172821"/>
                </a:xfrm>
              </p:grpSpPr>
              <p:sp>
                <p:nvSpPr>
                  <p:cNvPr id="224" name="Rounded Rectangle 223"/>
                  <p:cNvSpPr/>
                  <p:nvPr/>
                </p:nvSpPr>
                <p:spPr bwMode="gray">
                  <a:xfrm>
                    <a:off x="2094899" y="3832249"/>
                    <a:ext cx="172803" cy="172821"/>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5" name="Rounded Rectangle 224"/>
                  <p:cNvSpPr/>
                  <p:nvPr/>
                </p:nvSpPr>
                <p:spPr bwMode="gray">
                  <a:xfrm>
                    <a:off x="1864471" y="3832249"/>
                    <a:ext cx="172803" cy="172821"/>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6" name="Rounded Rectangle 225"/>
                  <p:cNvSpPr/>
                  <p:nvPr/>
                </p:nvSpPr>
                <p:spPr bwMode="gray">
                  <a:xfrm>
                    <a:off x="2325327" y="3832249"/>
                    <a:ext cx="172803" cy="172821"/>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7" name="Rounded Rectangle 226"/>
                  <p:cNvSpPr/>
                  <p:nvPr/>
                </p:nvSpPr>
                <p:spPr bwMode="gray">
                  <a:xfrm>
                    <a:off x="2556110" y="3832249"/>
                    <a:ext cx="172803" cy="17282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pic>
          <p:nvPicPr>
            <p:cNvPr id="181" name="Picture 180" descr="cloud-new.png"/>
            <p:cNvPicPr>
              <a:picLocks noChangeAspect="1"/>
            </p:cNvPicPr>
            <p:nvPr/>
          </p:nvPicPr>
          <p:blipFill>
            <a:blip r:embed="rId8" cstate="screen"/>
            <a:stretch>
              <a:fillRect/>
            </a:stretch>
          </p:blipFill>
          <p:spPr bwMode="gray">
            <a:xfrm>
              <a:off x="4168751" y="4753961"/>
              <a:ext cx="1210003" cy="606346"/>
            </a:xfrm>
            <a:prstGeom prst="rect">
              <a:avLst/>
            </a:prstGeom>
          </p:spPr>
        </p:pic>
        <p:sp>
          <p:nvSpPr>
            <p:cNvPr id="27723" name="Rectangle 31"/>
            <p:cNvSpPr>
              <a:spLocks noChangeArrowheads="1"/>
            </p:cNvSpPr>
            <p:nvPr/>
          </p:nvSpPr>
          <p:spPr bwMode="gray">
            <a:xfrm>
              <a:off x="4444260" y="5087758"/>
              <a:ext cx="64620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pPr algn="ctr" eaLnBrk="0" hangingPunct="0"/>
              <a:r>
                <a:rPr lang="en-US" sz="1200" dirty="0">
                  <a:solidFill>
                    <a:srgbClr val="000000"/>
                  </a:solidFill>
                  <a:latin typeface="MetaMediumLF-Roman" pitchFamily="34" charset="0"/>
                </a:rPr>
                <a:t>SAN/WAN</a:t>
              </a:r>
            </a:p>
          </p:txBody>
        </p:sp>
      </p:grpSp>
    </p:spTree>
    <p:extLst>
      <p:ext uri="{BB962C8B-B14F-4D97-AF65-F5344CB8AC3E}">
        <p14:creationId xmlns="" xmlns:p14="http://schemas.microsoft.com/office/powerpoint/2010/main" val="392386228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 name="Rectangle 95"/>
          <p:cNvSpPr>
            <a:spLocks noChangeArrowheads="1"/>
          </p:cNvSpPr>
          <p:nvPr/>
        </p:nvSpPr>
        <p:spPr bwMode="gray">
          <a:xfrm>
            <a:off x="366713" y="1772816"/>
            <a:ext cx="1901031" cy="1508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buClr>
                <a:srgbClr val="49A942"/>
              </a:buClr>
              <a:buFont typeface="Wingdings" pitchFamily="2" charset="2"/>
              <a:buNone/>
            </a:pPr>
            <a:r>
              <a:rPr lang="ru-RU" sz="1400" dirty="0" smtClean="0">
                <a:solidFill>
                  <a:schemeClr val="bg2"/>
                </a:solidFill>
                <a:latin typeface="MetaMediumLF-Roman" pitchFamily="34" charset="0"/>
              </a:rPr>
              <a:t>Включает</a:t>
            </a:r>
            <a:r>
              <a:rPr lang="en-US" sz="1400" dirty="0" smtClean="0">
                <a:solidFill>
                  <a:schemeClr val="bg2"/>
                </a:solidFill>
                <a:latin typeface="MetaMediumLF-Roman" pitchFamily="34" charset="0"/>
              </a:rPr>
              <a:t>:</a:t>
            </a:r>
          </a:p>
          <a:p>
            <a:pPr marL="169863" lvl="1" indent="-169863">
              <a:buClr>
                <a:schemeClr val="tx2"/>
              </a:buClr>
              <a:buFont typeface="Arial" pitchFamily="34" charset="0"/>
              <a:buChar char="•"/>
            </a:pPr>
            <a:r>
              <a:rPr lang="ru-RU" sz="1400" dirty="0" err="1" smtClean="0">
                <a:solidFill>
                  <a:schemeClr val="bg2"/>
                </a:solidFill>
              </a:rPr>
              <a:t>Дедупликацию</a:t>
            </a:r>
            <a:endParaRPr lang="en-US" sz="1400" dirty="0" smtClean="0">
              <a:solidFill>
                <a:schemeClr val="bg2"/>
              </a:solidFill>
            </a:endParaRPr>
          </a:p>
          <a:p>
            <a:pPr marL="169863" lvl="1" indent="-169863">
              <a:buClr>
                <a:schemeClr val="tx2"/>
              </a:buClr>
              <a:buFont typeface="Arial" pitchFamily="34" charset="0"/>
              <a:buChar char="•"/>
            </a:pPr>
            <a:r>
              <a:rPr lang="ru-RU" sz="1400" dirty="0" smtClean="0">
                <a:solidFill>
                  <a:schemeClr val="bg2"/>
                </a:solidFill>
              </a:rPr>
              <a:t>Компрессию</a:t>
            </a:r>
            <a:endParaRPr lang="en-US" sz="1400" dirty="0" smtClean="0">
              <a:solidFill>
                <a:schemeClr val="bg2"/>
              </a:solidFill>
            </a:endParaRPr>
          </a:p>
          <a:p>
            <a:pPr marL="169863" lvl="1" indent="-169863">
              <a:buClr>
                <a:schemeClr val="tx2"/>
              </a:buClr>
              <a:buFont typeface="Arial" pitchFamily="34" charset="0"/>
              <a:buChar char="•"/>
            </a:pPr>
            <a:r>
              <a:rPr lang="ru-RU" sz="1400" dirty="0" smtClean="0">
                <a:solidFill>
                  <a:schemeClr val="bg2"/>
                </a:solidFill>
              </a:rPr>
              <a:t>Следование одинаковых записей</a:t>
            </a:r>
            <a:endParaRPr lang="en-US" sz="1400" dirty="0" smtClean="0">
              <a:solidFill>
                <a:schemeClr val="bg2"/>
              </a:solidFill>
            </a:endParaRPr>
          </a:p>
          <a:p>
            <a:pPr marL="169863" lvl="1" indent="-169863">
              <a:buClr>
                <a:schemeClr val="tx2"/>
              </a:buClr>
              <a:buFont typeface="Arial" pitchFamily="34" charset="0"/>
              <a:buChar char="•"/>
            </a:pPr>
            <a:r>
              <a:rPr lang="ru-RU" sz="1400" dirty="0" err="1" smtClean="0">
                <a:solidFill>
                  <a:schemeClr val="bg2"/>
                </a:solidFill>
              </a:rPr>
              <a:t>Приоритизацию</a:t>
            </a:r>
            <a:r>
              <a:rPr lang="en-US" sz="1400" dirty="0" smtClean="0">
                <a:solidFill>
                  <a:schemeClr val="bg2"/>
                </a:solidFill>
              </a:rPr>
              <a:t> </a:t>
            </a:r>
            <a:endParaRPr lang="en-US" sz="1400" dirty="0">
              <a:solidFill>
                <a:schemeClr val="bg2"/>
              </a:solidFill>
            </a:endParaRPr>
          </a:p>
        </p:txBody>
      </p:sp>
      <p:grpSp>
        <p:nvGrpSpPr>
          <p:cNvPr id="2" name="Group 196"/>
          <p:cNvGrpSpPr/>
          <p:nvPr/>
        </p:nvGrpSpPr>
        <p:grpSpPr bwMode="gray">
          <a:xfrm>
            <a:off x="339298" y="2162175"/>
            <a:ext cx="8564990" cy="3180814"/>
            <a:chOff x="339298" y="2762250"/>
            <a:chExt cx="8564990" cy="3180814"/>
          </a:xfrm>
        </p:grpSpPr>
        <p:grpSp>
          <p:nvGrpSpPr>
            <p:cNvPr id="3" name="Group 146"/>
            <p:cNvGrpSpPr>
              <a:grpSpLocks/>
            </p:cNvGrpSpPr>
            <p:nvPr/>
          </p:nvGrpSpPr>
          <p:grpSpPr bwMode="gray">
            <a:xfrm>
              <a:off x="4171950" y="5032375"/>
              <a:ext cx="1452563" cy="655638"/>
              <a:chOff x="3930" y="3013"/>
              <a:chExt cx="915" cy="516"/>
            </a:xfrm>
          </p:grpSpPr>
          <p:pic>
            <p:nvPicPr>
              <p:cNvPr id="11393" name="Picture 7" descr="disc blue tall"/>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gray">
              <a:xfrm>
                <a:off x="3930" y="3013"/>
                <a:ext cx="915" cy="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94" name="Text Box 15"/>
              <p:cNvSpPr txBox="1">
                <a:spLocks noChangeArrowheads="1"/>
              </p:cNvSpPr>
              <p:nvPr/>
            </p:nvSpPr>
            <p:spPr bwMode="gray">
              <a:xfrm>
                <a:off x="4209" y="3198"/>
                <a:ext cx="352"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a:r>
                  <a:rPr lang="en-US" sz="1200" dirty="0">
                    <a:solidFill>
                      <a:srgbClr val="FFFFFF"/>
                    </a:solidFill>
                    <a:latin typeface="MetaMediumLF-Roman" pitchFamily="34" charset="0"/>
                  </a:rPr>
                  <a:t>40 Mb/s</a:t>
                </a:r>
              </a:p>
            </p:txBody>
          </p:sp>
        </p:grpSp>
        <p:grpSp>
          <p:nvGrpSpPr>
            <p:cNvPr id="4" name="Group 144"/>
            <p:cNvGrpSpPr>
              <a:grpSpLocks/>
            </p:cNvGrpSpPr>
            <p:nvPr/>
          </p:nvGrpSpPr>
          <p:grpSpPr bwMode="gray">
            <a:xfrm>
              <a:off x="4171950" y="3475045"/>
              <a:ext cx="1452563" cy="184151"/>
              <a:chOff x="3941" y="1823"/>
              <a:chExt cx="915" cy="116"/>
            </a:xfrm>
          </p:grpSpPr>
          <p:pic>
            <p:nvPicPr>
              <p:cNvPr id="11391" name="Picture 7" descr="disc blue tall"/>
              <p:cNvPicPr preferRelativeResize="0">
                <a:picLocks noChangeArrowheads="1"/>
              </p:cNvPicPr>
              <p:nvPr/>
            </p:nvPicPr>
            <p:blipFill>
              <a:blip r:embed="rId4" cstate="screen">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gray">
              <a:xfrm>
                <a:off x="3941" y="1832"/>
                <a:ext cx="915" cy="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92" name="Text Box 15"/>
              <p:cNvSpPr txBox="1">
                <a:spLocks noChangeArrowheads="1"/>
              </p:cNvSpPr>
              <p:nvPr/>
            </p:nvSpPr>
            <p:spPr bwMode="gray">
              <a:xfrm>
                <a:off x="4205" y="1823"/>
                <a:ext cx="38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a:r>
                  <a:rPr lang="en-US" sz="1200" dirty="0">
                    <a:solidFill>
                      <a:srgbClr val="FFFFFF"/>
                    </a:solidFill>
                    <a:latin typeface="MetaMediumLF-Roman" pitchFamily="34" charset="0"/>
                  </a:rPr>
                  <a:t>7.3 Mb/s</a:t>
                </a:r>
              </a:p>
            </p:txBody>
          </p:sp>
        </p:grpSp>
        <p:sp>
          <p:nvSpPr>
            <p:cNvPr id="11269" name="TextBox 25"/>
            <p:cNvSpPr txBox="1">
              <a:spLocks noChangeArrowheads="1"/>
            </p:cNvSpPr>
            <p:nvPr/>
          </p:nvSpPr>
          <p:spPr bwMode="gray">
            <a:xfrm>
              <a:off x="3908453" y="2763838"/>
              <a:ext cx="1965282" cy="443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0000"/>
                </a:lnSpc>
              </a:pPr>
              <a:r>
                <a:rPr lang="ru-RU" sz="1600" dirty="0" smtClean="0">
                  <a:solidFill>
                    <a:schemeClr val="bg2"/>
                  </a:solidFill>
                  <a:latin typeface="MetaMediumLF-Roman" pitchFamily="34" charset="0"/>
                </a:rPr>
                <a:t>Необходимая</a:t>
              </a:r>
            </a:p>
            <a:p>
              <a:pPr algn="ctr" eaLnBrk="1" hangingPunct="1">
                <a:lnSpc>
                  <a:spcPct val="90000"/>
                </a:lnSpc>
              </a:pPr>
              <a:r>
                <a:rPr lang="ru-RU" sz="1600" dirty="0" smtClean="0">
                  <a:solidFill>
                    <a:schemeClr val="bg2"/>
                  </a:solidFill>
                  <a:latin typeface="MetaMediumLF-Roman" pitchFamily="34" charset="0"/>
                </a:rPr>
                <a:t> полоса пропускания</a:t>
              </a:r>
              <a:endParaRPr lang="en-US" sz="1600" dirty="0">
                <a:solidFill>
                  <a:schemeClr val="bg2"/>
                </a:solidFill>
                <a:latin typeface="MetaMediumLF-Roman" pitchFamily="34" charset="0"/>
              </a:endParaRPr>
            </a:p>
          </p:txBody>
        </p:sp>
        <p:sp>
          <p:nvSpPr>
            <p:cNvPr id="11270" name="TextBox 38"/>
            <p:cNvSpPr txBox="1">
              <a:spLocks noChangeArrowheads="1"/>
            </p:cNvSpPr>
            <p:nvPr/>
          </p:nvSpPr>
          <p:spPr bwMode="gray">
            <a:xfrm>
              <a:off x="5982074" y="5191354"/>
              <a:ext cx="123591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400" dirty="0">
                  <a:solidFill>
                    <a:srgbClr val="000000"/>
                  </a:solidFill>
                  <a:latin typeface="MetaMediumLF-Roman" pitchFamily="34" charset="0"/>
                </a:rPr>
                <a:t>$10,000/month</a:t>
              </a:r>
            </a:p>
          </p:txBody>
        </p:sp>
        <p:sp>
          <p:nvSpPr>
            <p:cNvPr id="11272" name="TextBox 40"/>
            <p:cNvSpPr txBox="1">
              <a:spLocks noChangeArrowheads="1"/>
            </p:cNvSpPr>
            <p:nvPr/>
          </p:nvSpPr>
          <p:spPr bwMode="gray">
            <a:xfrm>
              <a:off x="6034156" y="3462566"/>
              <a:ext cx="113492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400" dirty="0">
                  <a:solidFill>
                    <a:srgbClr val="000000"/>
                  </a:solidFill>
                  <a:latin typeface="MetaMediumLF-Roman" pitchFamily="34" charset="0"/>
                </a:rPr>
                <a:t>$3,000/month</a:t>
              </a:r>
            </a:p>
          </p:txBody>
        </p:sp>
        <p:sp>
          <p:nvSpPr>
            <p:cNvPr id="11273" name="TextBox 30"/>
            <p:cNvSpPr txBox="1">
              <a:spLocks noChangeArrowheads="1"/>
            </p:cNvSpPr>
            <p:nvPr/>
          </p:nvSpPr>
          <p:spPr bwMode="gray">
            <a:xfrm>
              <a:off x="4765102" y="5758398"/>
              <a:ext cx="26943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200" dirty="0">
                  <a:solidFill>
                    <a:srgbClr val="000000"/>
                  </a:solidFill>
                  <a:latin typeface="MetaMediumLF-Roman" pitchFamily="34" charset="0"/>
                </a:rPr>
                <a:t>DS3</a:t>
              </a:r>
              <a:endParaRPr lang="en-US" sz="1200" dirty="0">
                <a:solidFill>
                  <a:srgbClr val="FF0000"/>
                </a:solidFill>
                <a:latin typeface="MetaMediumLF-Roman" pitchFamily="34" charset="0"/>
              </a:endParaRPr>
            </a:p>
          </p:txBody>
        </p:sp>
        <p:sp>
          <p:nvSpPr>
            <p:cNvPr id="11274" name="TextBox 32"/>
            <p:cNvSpPr txBox="1">
              <a:spLocks noChangeArrowheads="1"/>
            </p:cNvSpPr>
            <p:nvPr/>
          </p:nvSpPr>
          <p:spPr bwMode="gray">
            <a:xfrm>
              <a:off x="4487633" y="3685124"/>
              <a:ext cx="83548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200" dirty="0">
                  <a:solidFill>
                    <a:srgbClr val="000000"/>
                  </a:solidFill>
                  <a:latin typeface="MetaMediumLF-Roman" pitchFamily="34" charset="0"/>
                </a:rPr>
                <a:t>Fractional T3</a:t>
              </a:r>
              <a:endParaRPr lang="en-US" sz="1200" dirty="0">
                <a:solidFill>
                  <a:srgbClr val="FF0000"/>
                </a:solidFill>
                <a:latin typeface="MetaMediumLF-Roman" pitchFamily="34" charset="0"/>
              </a:endParaRPr>
            </a:p>
          </p:txBody>
        </p:sp>
        <p:sp>
          <p:nvSpPr>
            <p:cNvPr id="11275" name="TextBox 34"/>
            <p:cNvSpPr txBox="1">
              <a:spLocks noChangeArrowheads="1"/>
            </p:cNvSpPr>
            <p:nvPr/>
          </p:nvSpPr>
          <p:spPr bwMode="gray">
            <a:xfrm>
              <a:off x="4764309" y="4715411"/>
              <a:ext cx="26943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200" dirty="0">
                  <a:solidFill>
                    <a:srgbClr val="000000"/>
                  </a:solidFill>
                  <a:latin typeface="MetaMediumLF-Roman" pitchFamily="34" charset="0"/>
                </a:rPr>
                <a:t>DS3</a:t>
              </a:r>
              <a:endParaRPr lang="en-US" sz="1200" dirty="0">
                <a:solidFill>
                  <a:srgbClr val="FF0000"/>
                </a:solidFill>
                <a:latin typeface="MetaMediumLF-Roman" pitchFamily="34" charset="0"/>
              </a:endParaRPr>
            </a:p>
          </p:txBody>
        </p:sp>
        <p:sp>
          <p:nvSpPr>
            <p:cNvPr id="11276" name="Line 33"/>
            <p:cNvSpPr>
              <a:spLocks noChangeShapeType="1"/>
            </p:cNvSpPr>
            <p:nvPr/>
          </p:nvSpPr>
          <p:spPr bwMode="gray">
            <a:xfrm>
              <a:off x="4171950" y="3340100"/>
              <a:ext cx="1439863" cy="0"/>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anchor="b"/>
            <a:lstStyle/>
            <a:p>
              <a:pPr algn="ctr"/>
              <a:endParaRPr lang="en-US" dirty="0">
                <a:solidFill>
                  <a:srgbClr val="000000"/>
                </a:solidFill>
                <a:latin typeface="MetaMediumLF-Roman" pitchFamily="34" charset="0"/>
              </a:endParaRPr>
            </a:p>
          </p:txBody>
        </p:sp>
        <p:sp>
          <p:nvSpPr>
            <p:cNvPr id="11277" name="TextBox 27"/>
            <p:cNvSpPr txBox="1">
              <a:spLocks noChangeArrowheads="1"/>
            </p:cNvSpPr>
            <p:nvPr/>
          </p:nvSpPr>
          <p:spPr bwMode="gray">
            <a:xfrm>
              <a:off x="2178601" y="5605816"/>
              <a:ext cx="1982274"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0000"/>
                </a:lnSpc>
              </a:pPr>
              <a:r>
                <a:rPr lang="ru-RU" sz="1200" dirty="0" smtClean="0">
                  <a:solidFill>
                    <a:srgbClr val="000000"/>
                  </a:solidFill>
                  <a:latin typeface="MetaMediumLF-Roman" pitchFamily="34" charset="0"/>
                </a:rPr>
                <a:t>Традиционное копирование</a:t>
              </a:r>
              <a:endParaRPr lang="en-US" sz="1200" dirty="0">
                <a:solidFill>
                  <a:srgbClr val="000000"/>
                </a:solidFill>
                <a:latin typeface="MetaMediumLF-Roman" pitchFamily="34" charset="0"/>
              </a:endParaRPr>
            </a:p>
            <a:p>
              <a:pPr algn="ctr" eaLnBrk="1" hangingPunct="1">
                <a:lnSpc>
                  <a:spcPct val="90000"/>
                </a:lnSpc>
              </a:pPr>
              <a:r>
                <a:rPr lang="ru-RU" sz="1200" dirty="0" smtClean="0">
                  <a:solidFill>
                    <a:srgbClr val="000000"/>
                  </a:solidFill>
                  <a:latin typeface="MetaMediumLF-Roman" pitchFamily="34" charset="0"/>
                </a:rPr>
                <a:t>использует</a:t>
              </a:r>
              <a:r>
                <a:rPr lang="en-US" sz="1200" dirty="0" smtClean="0">
                  <a:solidFill>
                    <a:srgbClr val="000000"/>
                  </a:solidFill>
                  <a:latin typeface="MetaMediumLF-Roman" pitchFamily="34" charset="0"/>
                </a:rPr>
                <a:t>36 Mb/s</a:t>
              </a:r>
              <a:endParaRPr lang="en-US" sz="1200" dirty="0">
                <a:solidFill>
                  <a:srgbClr val="000000"/>
                </a:solidFill>
                <a:latin typeface="MetaMediumLF-Roman" pitchFamily="34" charset="0"/>
              </a:endParaRPr>
            </a:p>
          </p:txBody>
        </p:sp>
        <p:sp>
          <p:nvSpPr>
            <p:cNvPr id="11278" name="TextBox 28"/>
            <p:cNvSpPr txBox="1">
              <a:spLocks noChangeArrowheads="1"/>
            </p:cNvSpPr>
            <p:nvPr/>
          </p:nvSpPr>
          <p:spPr bwMode="gray">
            <a:xfrm>
              <a:off x="2275847" y="4120284"/>
              <a:ext cx="1687578" cy="498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0000"/>
                </a:lnSpc>
              </a:pPr>
              <a:r>
                <a:rPr lang="en-US" sz="1200" dirty="0" err="1" smtClean="0">
                  <a:solidFill>
                    <a:srgbClr val="000000"/>
                  </a:solidFill>
                  <a:latin typeface="MetaMediumLF-Roman" pitchFamily="34" charset="0"/>
                </a:rPr>
                <a:t>RecoverPoint</a:t>
              </a:r>
              <a:r>
                <a:rPr lang="en-US" sz="1200" dirty="0">
                  <a:solidFill>
                    <a:srgbClr val="000000"/>
                  </a:solidFill>
                  <a:latin typeface="MetaMediumLF-Roman" pitchFamily="34" charset="0"/>
                </a:rPr>
                <a:t> </a:t>
              </a:r>
              <a:r>
                <a:rPr lang="ru-RU" sz="1200" dirty="0" smtClean="0">
                  <a:solidFill>
                    <a:srgbClr val="000000"/>
                  </a:solidFill>
                  <a:latin typeface="MetaMediumLF-Roman" pitchFamily="34" charset="0"/>
                </a:rPr>
                <a:t>использует</a:t>
              </a:r>
              <a:endParaRPr lang="en-US" sz="1200" dirty="0" smtClean="0">
                <a:solidFill>
                  <a:srgbClr val="000000"/>
                </a:solidFill>
                <a:latin typeface="MetaMediumLF-Roman" pitchFamily="34" charset="0"/>
              </a:endParaRPr>
            </a:p>
            <a:p>
              <a:pPr algn="ctr" eaLnBrk="1" hangingPunct="1">
                <a:lnSpc>
                  <a:spcPct val="90000"/>
                </a:lnSpc>
              </a:pPr>
              <a:r>
                <a:rPr lang="en-US" sz="1200" dirty="0" smtClean="0">
                  <a:solidFill>
                    <a:srgbClr val="000000"/>
                  </a:solidFill>
                  <a:latin typeface="MetaMediumLF-Roman" pitchFamily="34" charset="0"/>
                </a:rPr>
                <a:t>3.6 Mb/s</a:t>
              </a:r>
              <a:endParaRPr lang="en-US" sz="1200" dirty="0">
                <a:solidFill>
                  <a:srgbClr val="000000"/>
                </a:solidFill>
                <a:latin typeface="MetaMediumLF-Roman" pitchFamily="34" charset="0"/>
              </a:endParaRPr>
            </a:p>
            <a:p>
              <a:pPr algn="ctr" eaLnBrk="1" hangingPunct="1">
                <a:lnSpc>
                  <a:spcPct val="90000"/>
                </a:lnSpc>
              </a:pPr>
              <a:r>
                <a:rPr lang="en-US" sz="1200" dirty="0" smtClean="0">
                  <a:solidFill>
                    <a:srgbClr val="000000"/>
                  </a:solidFill>
                  <a:latin typeface="MetaMediumLF-Roman" pitchFamily="34" charset="0"/>
                </a:rPr>
                <a:t>(90% </a:t>
              </a:r>
              <a:r>
                <a:rPr lang="ru-RU" sz="1200" dirty="0" smtClean="0">
                  <a:solidFill>
                    <a:srgbClr val="000000"/>
                  </a:solidFill>
                  <a:latin typeface="MetaMediumLF-Roman" pitchFamily="34" charset="0"/>
                </a:rPr>
                <a:t>уменьшение</a:t>
              </a:r>
              <a:r>
                <a:rPr lang="en-US" sz="1200" dirty="0" smtClean="0">
                  <a:solidFill>
                    <a:srgbClr val="000000"/>
                  </a:solidFill>
                  <a:latin typeface="MetaMediumLF-Roman" pitchFamily="34" charset="0"/>
                </a:rPr>
                <a:t>)</a:t>
              </a:r>
              <a:endParaRPr lang="en-US" sz="1200" dirty="0">
                <a:solidFill>
                  <a:srgbClr val="000000"/>
                </a:solidFill>
                <a:latin typeface="MetaMediumLF-Roman" pitchFamily="34" charset="0"/>
              </a:endParaRPr>
            </a:p>
          </p:txBody>
        </p:sp>
        <p:sp>
          <p:nvSpPr>
            <p:cNvPr id="11279" name="TextBox 29"/>
            <p:cNvSpPr txBox="1">
              <a:spLocks noChangeArrowheads="1"/>
            </p:cNvSpPr>
            <p:nvPr/>
          </p:nvSpPr>
          <p:spPr bwMode="gray">
            <a:xfrm>
              <a:off x="2123728" y="3371393"/>
              <a:ext cx="1929809" cy="498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0000"/>
                </a:lnSpc>
              </a:pPr>
              <a:r>
                <a:rPr lang="en-US" sz="1200" dirty="0" err="1">
                  <a:solidFill>
                    <a:srgbClr val="000000"/>
                  </a:solidFill>
                  <a:latin typeface="MetaMediumLF-Roman" pitchFamily="34" charset="0"/>
                </a:rPr>
                <a:t>RecoverPoint</a:t>
              </a:r>
              <a:r>
                <a:rPr lang="en-US" sz="1200" dirty="0">
                  <a:solidFill>
                    <a:srgbClr val="000000"/>
                  </a:solidFill>
                  <a:latin typeface="MetaMediumLF-Roman" pitchFamily="34" charset="0"/>
                </a:rPr>
                <a:t> </a:t>
              </a:r>
              <a:r>
                <a:rPr lang="ru-RU" sz="1200" dirty="0" smtClean="0">
                  <a:solidFill>
                    <a:srgbClr val="000000"/>
                  </a:solidFill>
                  <a:latin typeface="MetaMediumLF-Roman" pitchFamily="34" charset="0"/>
                </a:rPr>
                <a:t>использует</a:t>
              </a:r>
              <a:r>
                <a:rPr lang="en-US" sz="1200" dirty="0" smtClean="0">
                  <a:solidFill>
                    <a:srgbClr val="000000"/>
                  </a:solidFill>
                  <a:latin typeface="MetaMediumLF-Roman" pitchFamily="34" charset="0"/>
                </a:rPr>
                <a:t> </a:t>
              </a:r>
              <a:br>
                <a:rPr lang="en-US" sz="1200" dirty="0" smtClean="0">
                  <a:solidFill>
                    <a:srgbClr val="000000"/>
                  </a:solidFill>
                  <a:latin typeface="MetaMediumLF-Roman" pitchFamily="34" charset="0"/>
                </a:rPr>
              </a:br>
              <a:r>
                <a:rPr lang="en-US" sz="1200" dirty="0" smtClean="0">
                  <a:solidFill>
                    <a:srgbClr val="000000"/>
                  </a:solidFill>
                  <a:latin typeface="MetaMediumLF-Roman" pitchFamily="34" charset="0"/>
                </a:rPr>
                <a:t>7.2 Mb/s</a:t>
              </a:r>
            </a:p>
            <a:p>
              <a:pPr algn="ctr" eaLnBrk="1" hangingPunct="1">
                <a:lnSpc>
                  <a:spcPct val="90000"/>
                </a:lnSpc>
              </a:pPr>
              <a:r>
                <a:rPr lang="en-US" sz="1200" dirty="0" smtClean="0">
                  <a:solidFill>
                    <a:srgbClr val="000000"/>
                  </a:solidFill>
                  <a:latin typeface="MetaMediumLF-Roman" pitchFamily="34" charset="0"/>
                </a:rPr>
                <a:t> (80% </a:t>
              </a:r>
              <a:r>
                <a:rPr lang="ru-RU" sz="1200" dirty="0" smtClean="0">
                  <a:solidFill>
                    <a:srgbClr val="000000"/>
                  </a:solidFill>
                  <a:latin typeface="MetaMediumLF-Roman" pitchFamily="34" charset="0"/>
                </a:rPr>
                <a:t>уменьшение</a:t>
              </a:r>
              <a:r>
                <a:rPr lang="en-US" sz="1200" dirty="0" smtClean="0">
                  <a:solidFill>
                    <a:srgbClr val="000000"/>
                  </a:solidFill>
                  <a:latin typeface="MetaMediumLF-Roman" pitchFamily="34" charset="0"/>
                </a:rPr>
                <a:t>)</a:t>
              </a:r>
              <a:endParaRPr lang="en-US" sz="1200" dirty="0">
                <a:solidFill>
                  <a:srgbClr val="000000"/>
                </a:solidFill>
                <a:latin typeface="MetaMediumLF-Roman" pitchFamily="34" charset="0"/>
              </a:endParaRPr>
            </a:p>
          </p:txBody>
        </p:sp>
        <p:sp>
          <p:nvSpPr>
            <p:cNvPr id="11280" name="TextBox 26"/>
            <p:cNvSpPr txBox="1">
              <a:spLocks noChangeArrowheads="1"/>
            </p:cNvSpPr>
            <p:nvPr/>
          </p:nvSpPr>
          <p:spPr bwMode="gray">
            <a:xfrm>
              <a:off x="339298" y="4811883"/>
              <a:ext cx="12967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ru-RU" sz="1200" dirty="0" smtClean="0">
                  <a:solidFill>
                    <a:srgbClr val="000000"/>
                  </a:solidFill>
                  <a:latin typeface="MetaMediumLF-Roman" pitchFamily="34" charset="0"/>
                </a:rPr>
                <a:t>реплицированных</a:t>
              </a:r>
              <a:endParaRPr lang="en-US" sz="1200" dirty="0">
                <a:solidFill>
                  <a:srgbClr val="000000"/>
                </a:solidFill>
                <a:latin typeface="MetaMediumLF-Roman" pitchFamily="34" charset="0"/>
              </a:endParaRPr>
            </a:p>
            <a:p>
              <a:pPr algn="ctr" eaLnBrk="1" hangingPunct="1"/>
              <a:r>
                <a:rPr lang="en-US" sz="1200" dirty="0" smtClean="0">
                  <a:solidFill>
                    <a:srgbClr val="000000"/>
                  </a:solidFill>
                  <a:latin typeface="MetaMediumLF-Roman" pitchFamily="34" charset="0"/>
                </a:rPr>
                <a:t>36 Mb/s </a:t>
              </a:r>
              <a:r>
                <a:rPr lang="ru-RU" sz="1200" dirty="0" smtClean="0">
                  <a:solidFill>
                    <a:srgbClr val="000000"/>
                  </a:solidFill>
                  <a:latin typeface="MetaMediumLF-Roman" pitchFamily="34" charset="0"/>
                </a:rPr>
                <a:t>записей</a:t>
              </a:r>
              <a:endParaRPr lang="en-US" sz="1200" dirty="0">
                <a:solidFill>
                  <a:srgbClr val="000000"/>
                </a:solidFill>
                <a:latin typeface="MetaMediumLF-Roman" pitchFamily="34" charset="0"/>
              </a:endParaRPr>
            </a:p>
          </p:txBody>
        </p:sp>
        <p:pic>
          <p:nvPicPr>
            <p:cNvPr id="11377" name="Picture 37" descr="disc blue half"/>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gray">
            <a:xfrm>
              <a:off x="366713" y="3973513"/>
              <a:ext cx="1144577" cy="79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pic>
        <p:grpSp>
          <p:nvGrpSpPr>
            <p:cNvPr id="5" name="Group 38"/>
            <p:cNvGrpSpPr>
              <a:grpSpLocks/>
            </p:cNvGrpSpPr>
            <p:nvPr/>
          </p:nvGrpSpPr>
          <p:grpSpPr bwMode="gray">
            <a:xfrm>
              <a:off x="366713" y="4172148"/>
              <a:ext cx="1152525" cy="562137"/>
              <a:chOff x="1138" y="3347"/>
              <a:chExt cx="580" cy="283"/>
            </a:xfrm>
          </p:grpSpPr>
          <p:sp>
            <p:nvSpPr>
              <p:cNvPr id="11379" name="Arc 39"/>
              <p:cNvSpPr>
                <a:spLocks/>
              </p:cNvSpPr>
              <p:nvPr/>
            </p:nvSpPr>
            <p:spPr bwMode="gray">
              <a:xfrm>
                <a:off x="1138" y="3347"/>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80" name="Arc 40"/>
              <p:cNvSpPr>
                <a:spLocks/>
              </p:cNvSpPr>
              <p:nvPr/>
            </p:nvSpPr>
            <p:spPr bwMode="gray">
              <a:xfrm>
                <a:off x="1138" y="3386"/>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81" name="Arc 41"/>
              <p:cNvSpPr>
                <a:spLocks/>
              </p:cNvSpPr>
              <p:nvPr/>
            </p:nvSpPr>
            <p:spPr bwMode="gray">
              <a:xfrm>
                <a:off x="1138" y="3424"/>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82" name="Arc 42"/>
              <p:cNvSpPr>
                <a:spLocks/>
              </p:cNvSpPr>
              <p:nvPr/>
            </p:nvSpPr>
            <p:spPr bwMode="gray">
              <a:xfrm>
                <a:off x="1138" y="3462"/>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83" name="Arc 43"/>
              <p:cNvSpPr>
                <a:spLocks/>
              </p:cNvSpPr>
              <p:nvPr/>
            </p:nvSpPr>
            <p:spPr bwMode="gray">
              <a:xfrm>
                <a:off x="1138" y="3500"/>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84" name="Arc 44"/>
              <p:cNvSpPr>
                <a:spLocks/>
              </p:cNvSpPr>
              <p:nvPr/>
            </p:nvSpPr>
            <p:spPr bwMode="gray">
              <a:xfrm>
                <a:off x="1138" y="3539"/>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nvGrpSpPr>
              <p:cNvPr id="6" name="Group 45"/>
              <p:cNvGrpSpPr>
                <a:grpSpLocks/>
              </p:cNvGrpSpPr>
              <p:nvPr/>
            </p:nvGrpSpPr>
            <p:grpSpPr bwMode="gray">
              <a:xfrm>
                <a:off x="1370" y="3437"/>
                <a:ext cx="117" cy="191"/>
                <a:chOff x="1370" y="3394"/>
                <a:chExt cx="117" cy="218"/>
              </a:xfrm>
            </p:grpSpPr>
            <p:sp>
              <p:nvSpPr>
                <p:cNvPr id="11389" name="Line 46"/>
                <p:cNvSpPr>
                  <a:spLocks noChangeShapeType="1"/>
                </p:cNvSpPr>
                <p:nvPr/>
              </p:nvSpPr>
              <p:spPr bwMode="gray">
                <a:xfrm>
                  <a:off x="1370" y="3394"/>
                  <a:ext cx="0" cy="21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90" name="Line 47"/>
                <p:cNvSpPr>
                  <a:spLocks noChangeShapeType="1"/>
                </p:cNvSpPr>
                <p:nvPr/>
              </p:nvSpPr>
              <p:spPr bwMode="gray">
                <a:xfrm>
                  <a:off x="1487" y="3394"/>
                  <a:ext cx="0" cy="21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grpSp>
            <p:nvGrpSpPr>
              <p:cNvPr id="7" name="Group 48"/>
              <p:cNvGrpSpPr>
                <a:grpSpLocks/>
              </p:cNvGrpSpPr>
              <p:nvPr/>
            </p:nvGrpSpPr>
            <p:grpSpPr bwMode="gray">
              <a:xfrm>
                <a:off x="1254" y="3421"/>
                <a:ext cx="349" cy="191"/>
                <a:chOff x="1254" y="3394"/>
                <a:chExt cx="349" cy="218"/>
              </a:xfrm>
            </p:grpSpPr>
            <p:sp>
              <p:nvSpPr>
                <p:cNvPr id="11387" name="Line 49"/>
                <p:cNvSpPr>
                  <a:spLocks noChangeShapeType="1"/>
                </p:cNvSpPr>
                <p:nvPr/>
              </p:nvSpPr>
              <p:spPr bwMode="gray">
                <a:xfrm>
                  <a:off x="1254" y="3394"/>
                  <a:ext cx="0" cy="21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88" name="Line 50"/>
                <p:cNvSpPr>
                  <a:spLocks noChangeShapeType="1"/>
                </p:cNvSpPr>
                <p:nvPr/>
              </p:nvSpPr>
              <p:spPr bwMode="gray">
                <a:xfrm>
                  <a:off x="1603" y="3394"/>
                  <a:ext cx="0" cy="21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grpSp>
        <p:sp>
          <p:nvSpPr>
            <p:cNvPr id="11369" name="Text Box 51"/>
            <p:cNvSpPr txBox="1">
              <a:spLocks noChangeArrowheads="1"/>
            </p:cNvSpPr>
            <p:nvPr/>
          </p:nvSpPr>
          <p:spPr bwMode="gray">
            <a:xfrm>
              <a:off x="460237" y="4280873"/>
              <a:ext cx="28854" cy="6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0</a:t>
              </a:r>
            </a:p>
          </p:txBody>
        </p:sp>
        <p:sp>
          <p:nvSpPr>
            <p:cNvPr id="11370" name="Text Box 52"/>
            <p:cNvSpPr txBox="1">
              <a:spLocks noChangeArrowheads="1"/>
            </p:cNvSpPr>
            <p:nvPr/>
          </p:nvSpPr>
          <p:spPr bwMode="gray">
            <a:xfrm>
              <a:off x="445809" y="4512648"/>
              <a:ext cx="57708" cy="6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15</a:t>
              </a:r>
            </a:p>
          </p:txBody>
        </p:sp>
        <p:sp>
          <p:nvSpPr>
            <p:cNvPr id="11371" name="Text Box 53"/>
            <p:cNvSpPr txBox="1">
              <a:spLocks noChangeArrowheads="1"/>
            </p:cNvSpPr>
            <p:nvPr/>
          </p:nvSpPr>
          <p:spPr bwMode="gray">
            <a:xfrm>
              <a:off x="693599" y="4349135"/>
              <a:ext cx="28854" cy="6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1</a:t>
              </a:r>
            </a:p>
          </p:txBody>
        </p:sp>
        <p:sp>
          <p:nvSpPr>
            <p:cNvPr id="11372" name="Text Box 54"/>
            <p:cNvSpPr txBox="1">
              <a:spLocks noChangeArrowheads="1"/>
            </p:cNvSpPr>
            <p:nvPr/>
          </p:nvSpPr>
          <p:spPr bwMode="gray">
            <a:xfrm>
              <a:off x="914122" y="4661873"/>
              <a:ext cx="57708" cy="6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22</a:t>
              </a:r>
            </a:p>
          </p:txBody>
        </p:sp>
        <p:sp>
          <p:nvSpPr>
            <p:cNvPr id="11373" name="Text Box 55"/>
            <p:cNvSpPr txBox="1">
              <a:spLocks noChangeArrowheads="1"/>
            </p:cNvSpPr>
            <p:nvPr/>
          </p:nvSpPr>
          <p:spPr bwMode="gray">
            <a:xfrm>
              <a:off x="1157149" y="4345960"/>
              <a:ext cx="28854" cy="6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3</a:t>
              </a:r>
            </a:p>
          </p:txBody>
        </p:sp>
        <p:sp>
          <p:nvSpPr>
            <p:cNvPr id="11374" name="Text Box 56"/>
            <p:cNvSpPr txBox="1">
              <a:spLocks noChangeArrowheads="1"/>
            </p:cNvSpPr>
            <p:nvPr/>
          </p:nvSpPr>
          <p:spPr bwMode="gray">
            <a:xfrm>
              <a:off x="1142722" y="4501535"/>
              <a:ext cx="57708" cy="6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13</a:t>
              </a:r>
            </a:p>
          </p:txBody>
        </p:sp>
        <p:sp>
          <p:nvSpPr>
            <p:cNvPr id="11375" name="Text Box 57"/>
            <p:cNvSpPr txBox="1">
              <a:spLocks noChangeArrowheads="1"/>
            </p:cNvSpPr>
            <p:nvPr/>
          </p:nvSpPr>
          <p:spPr bwMode="gray">
            <a:xfrm>
              <a:off x="1390512" y="4363423"/>
              <a:ext cx="28854" cy="6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9</a:t>
              </a:r>
            </a:p>
          </p:txBody>
        </p:sp>
        <p:sp>
          <p:nvSpPr>
            <p:cNvPr id="11376" name="Text Box 58"/>
            <p:cNvSpPr txBox="1">
              <a:spLocks noChangeArrowheads="1"/>
            </p:cNvSpPr>
            <p:nvPr/>
          </p:nvSpPr>
          <p:spPr bwMode="gray">
            <a:xfrm>
              <a:off x="1376084" y="4595198"/>
              <a:ext cx="57708" cy="6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24</a:t>
              </a:r>
            </a:p>
          </p:txBody>
        </p:sp>
        <p:sp>
          <p:nvSpPr>
            <p:cNvPr id="11282" name="Line 60"/>
            <p:cNvSpPr>
              <a:spLocks noChangeShapeType="1"/>
            </p:cNvSpPr>
            <p:nvPr/>
          </p:nvSpPr>
          <p:spPr bwMode="gray">
            <a:xfrm>
              <a:off x="1576388" y="4376738"/>
              <a:ext cx="806450" cy="0"/>
            </a:xfrm>
            <a:prstGeom prst="line">
              <a:avLst/>
            </a:prstGeom>
            <a:noFill/>
            <a:ln w="38100">
              <a:solidFill>
                <a:schemeClr val="bg2"/>
              </a:solidFill>
              <a:round/>
              <a:headEnd/>
              <a:tailEnd type="triangle" w="med" len="me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283" name="Line 65"/>
            <p:cNvSpPr>
              <a:spLocks noChangeShapeType="1"/>
            </p:cNvSpPr>
            <p:nvPr/>
          </p:nvSpPr>
          <p:spPr bwMode="gray">
            <a:xfrm flipV="1">
              <a:off x="1576388" y="3489324"/>
              <a:ext cx="748939" cy="714375"/>
            </a:xfrm>
            <a:prstGeom prst="line">
              <a:avLst/>
            </a:prstGeom>
            <a:noFill/>
            <a:ln w="38100">
              <a:solidFill>
                <a:schemeClr val="bg2"/>
              </a:solidFill>
              <a:round/>
              <a:headEnd/>
              <a:tailEnd type="triangle" w="med" len="me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284" name="Line 66"/>
            <p:cNvSpPr>
              <a:spLocks noChangeShapeType="1"/>
            </p:cNvSpPr>
            <p:nvPr/>
          </p:nvSpPr>
          <p:spPr bwMode="gray">
            <a:xfrm>
              <a:off x="1576388" y="4549775"/>
              <a:ext cx="806450" cy="633413"/>
            </a:xfrm>
            <a:prstGeom prst="line">
              <a:avLst/>
            </a:prstGeom>
            <a:noFill/>
            <a:ln w="38100">
              <a:solidFill>
                <a:schemeClr val="bg2"/>
              </a:solidFill>
              <a:round/>
              <a:headEnd/>
              <a:tailEnd type="triangle" w="med" len="me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nvGrpSpPr>
            <p:cNvPr id="8" name="Group 139"/>
            <p:cNvGrpSpPr>
              <a:grpSpLocks/>
            </p:cNvGrpSpPr>
            <p:nvPr/>
          </p:nvGrpSpPr>
          <p:grpSpPr bwMode="gray">
            <a:xfrm>
              <a:off x="2555370" y="3140965"/>
              <a:ext cx="1152525" cy="198437"/>
              <a:chOff x="1537" y="1616"/>
              <a:chExt cx="726" cy="132"/>
            </a:xfrm>
          </p:grpSpPr>
          <p:grpSp>
            <p:nvGrpSpPr>
              <p:cNvPr id="9" name="Group 92"/>
              <p:cNvGrpSpPr>
                <a:grpSpLocks/>
              </p:cNvGrpSpPr>
              <p:nvPr/>
            </p:nvGrpSpPr>
            <p:grpSpPr bwMode="gray">
              <a:xfrm>
                <a:off x="1537" y="1616"/>
                <a:ext cx="726" cy="132"/>
                <a:chOff x="1138" y="3247"/>
                <a:chExt cx="580" cy="402"/>
              </a:xfrm>
            </p:grpSpPr>
            <p:pic>
              <p:nvPicPr>
                <p:cNvPr id="11332" name="Picture 93" descr="disc blue half"/>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gray">
                <a:xfrm>
                  <a:off x="1138" y="3247"/>
                  <a:ext cx="576" cy="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pic>
            <p:grpSp>
              <p:nvGrpSpPr>
                <p:cNvPr id="10" name="Group 94"/>
                <p:cNvGrpSpPr>
                  <a:grpSpLocks/>
                </p:cNvGrpSpPr>
                <p:nvPr/>
              </p:nvGrpSpPr>
              <p:grpSpPr bwMode="gray">
                <a:xfrm>
                  <a:off x="1138" y="3347"/>
                  <a:ext cx="580" cy="283"/>
                  <a:chOff x="1138" y="3347"/>
                  <a:chExt cx="580" cy="283"/>
                </a:xfrm>
              </p:grpSpPr>
              <p:sp>
                <p:nvSpPr>
                  <p:cNvPr id="11334" name="Arc 95"/>
                  <p:cNvSpPr>
                    <a:spLocks/>
                  </p:cNvSpPr>
                  <p:nvPr/>
                </p:nvSpPr>
                <p:spPr bwMode="gray">
                  <a:xfrm>
                    <a:off x="1138" y="3347"/>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35" name="Arc 96"/>
                  <p:cNvSpPr>
                    <a:spLocks/>
                  </p:cNvSpPr>
                  <p:nvPr/>
                </p:nvSpPr>
                <p:spPr bwMode="gray">
                  <a:xfrm>
                    <a:off x="1138" y="3386"/>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36" name="Arc 97"/>
                  <p:cNvSpPr>
                    <a:spLocks/>
                  </p:cNvSpPr>
                  <p:nvPr/>
                </p:nvSpPr>
                <p:spPr bwMode="gray">
                  <a:xfrm>
                    <a:off x="1138" y="3424"/>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37" name="Arc 98"/>
                  <p:cNvSpPr>
                    <a:spLocks/>
                  </p:cNvSpPr>
                  <p:nvPr/>
                </p:nvSpPr>
                <p:spPr bwMode="gray">
                  <a:xfrm>
                    <a:off x="1138" y="3462"/>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38" name="Arc 99"/>
                  <p:cNvSpPr>
                    <a:spLocks/>
                  </p:cNvSpPr>
                  <p:nvPr/>
                </p:nvSpPr>
                <p:spPr bwMode="gray">
                  <a:xfrm>
                    <a:off x="1138" y="3500"/>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39" name="Arc 100"/>
                  <p:cNvSpPr>
                    <a:spLocks/>
                  </p:cNvSpPr>
                  <p:nvPr/>
                </p:nvSpPr>
                <p:spPr bwMode="gray">
                  <a:xfrm>
                    <a:off x="1138" y="3539"/>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nvGrpSpPr>
                  <p:cNvPr id="11" name="Group 101"/>
                  <p:cNvGrpSpPr>
                    <a:grpSpLocks/>
                  </p:cNvGrpSpPr>
                  <p:nvPr/>
                </p:nvGrpSpPr>
                <p:grpSpPr bwMode="gray">
                  <a:xfrm>
                    <a:off x="1370" y="3437"/>
                    <a:ext cx="117" cy="191"/>
                    <a:chOff x="1370" y="3394"/>
                    <a:chExt cx="117" cy="218"/>
                  </a:xfrm>
                </p:grpSpPr>
                <p:sp>
                  <p:nvSpPr>
                    <p:cNvPr id="11344" name="Line 102"/>
                    <p:cNvSpPr>
                      <a:spLocks noChangeShapeType="1"/>
                    </p:cNvSpPr>
                    <p:nvPr/>
                  </p:nvSpPr>
                  <p:spPr bwMode="gray">
                    <a:xfrm>
                      <a:off x="1370" y="3394"/>
                      <a:ext cx="0" cy="218"/>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45" name="Line 103"/>
                    <p:cNvSpPr>
                      <a:spLocks noChangeShapeType="1"/>
                    </p:cNvSpPr>
                    <p:nvPr/>
                  </p:nvSpPr>
                  <p:spPr bwMode="gray">
                    <a:xfrm>
                      <a:off x="1487" y="3394"/>
                      <a:ext cx="0" cy="218"/>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grpSp>
                <p:nvGrpSpPr>
                  <p:cNvPr id="12" name="Group 104"/>
                  <p:cNvGrpSpPr>
                    <a:grpSpLocks/>
                  </p:cNvGrpSpPr>
                  <p:nvPr/>
                </p:nvGrpSpPr>
                <p:grpSpPr bwMode="gray">
                  <a:xfrm>
                    <a:off x="1254" y="3421"/>
                    <a:ext cx="349" cy="191"/>
                    <a:chOff x="1254" y="3394"/>
                    <a:chExt cx="349" cy="218"/>
                  </a:xfrm>
                </p:grpSpPr>
                <p:sp>
                  <p:nvSpPr>
                    <p:cNvPr id="11342" name="Line 105"/>
                    <p:cNvSpPr>
                      <a:spLocks noChangeShapeType="1"/>
                    </p:cNvSpPr>
                    <p:nvPr/>
                  </p:nvSpPr>
                  <p:spPr bwMode="gray">
                    <a:xfrm>
                      <a:off x="1254" y="3394"/>
                      <a:ext cx="0" cy="218"/>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1343" name="Line 106"/>
                    <p:cNvSpPr>
                      <a:spLocks noChangeShapeType="1"/>
                    </p:cNvSpPr>
                    <p:nvPr/>
                  </p:nvSpPr>
                  <p:spPr bwMode="gray">
                    <a:xfrm>
                      <a:off x="1603" y="3394"/>
                      <a:ext cx="0" cy="218"/>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grpSp>
          </p:grpSp>
          <p:sp>
            <p:nvSpPr>
              <p:cNvPr id="11324" name="Text Box 107"/>
              <p:cNvSpPr txBox="1">
                <a:spLocks noChangeArrowheads="1"/>
              </p:cNvSpPr>
              <p:nvPr/>
            </p:nvSpPr>
            <p:spPr bwMode="gray">
              <a:xfrm>
                <a:off x="1600" y="1661"/>
                <a:ext cx="9"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0</a:t>
                </a:r>
              </a:p>
            </p:txBody>
          </p:sp>
          <p:sp>
            <p:nvSpPr>
              <p:cNvPr id="11325" name="Text Box 108"/>
              <p:cNvSpPr txBox="1">
                <a:spLocks noChangeArrowheads="1"/>
              </p:cNvSpPr>
              <p:nvPr/>
            </p:nvSpPr>
            <p:spPr bwMode="gray">
              <a:xfrm>
                <a:off x="1596" y="1699"/>
                <a:ext cx="18"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15</a:t>
                </a:r>
              </a:p>
            </p:txBody>
          </p:sp>
          <p:sp>
            <p:nvSpPr>
              <p:cNvPr id="11326" name="Text Box 109"/>
              <p:cNvSpPr txBox="1">
                <a:spLocks noChangeArrowheads="1"/>
              </p:cNvSpPr>
              <p:nvPr/>
            </p:nvSpPr>
            <p:spPr bwMode="gray">
              <a:xfrm>
                <a:off x="1747" y="1672"/>
                <a:ext cx="9"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1</a:t>
                </a:r>
              </a:p>
            </p:txBody>
          </p:sp>
          <p:sp>
            <p:nvSpPr>
              <p:cNvPr id="11327" name="Text Box 110"/>
              <p:cNvSpPr txBox="1">
                <a:spLocks noChangeArrowheads="1"/>
              </p:cNvSpPr>
              <p:nvPr/>
            </p:nvSpPr>
            <p:spPr bwMode="gray">
              <a:xfrm>
                <a:off x="1891" y="1723"/>
                <a:ext cx="18"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22</a:t>
                </a:r>
              </a:p>
            </p:txBody>
          </p:sp>
          <p:sp>
            <p:nvSpPr>
              <p:cNvPr id="11328" name="Text Box 111"/>
              <p:cNvSpPr txBox="1">
                <a:spLocks noChangeArrowheads="1"/>
              </p:cNvSpPr>
              <p:nvPr/>
            </p:nvSpPr>
            <p:spPr bwMode="gray">
              <a:xfrm>
                <a:off x="2039" y="1672"/>
                <a:ext cx="9"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3</a:t>
                </a:r>
              </a:p>
            </p:txBody>
          </p:sp>
          <p:sp>
            <p:nvSpPr>
              <p:cNvPr id="11329" name="Text Box 112"/>
              <p:cNvSpPr txBox="1">
                <a:spLocks noChangeArrowheads="1"/>
              </p:cNvSpPr>
              <p:nvPr/>
            </p:nvSpPr>
            <p:spPr bwMode="gray">
              <a:xfrm>
                <a:off x="2035" y="1697"/>
                <a:ext cx="18"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13</a:t>
                </a:r>
              </a:p>
            </p:txBody>
          </p:sp>
          <p:sp>
            <p:nvSpPr>
              <p:cNvPr id="11330" name="Text Box 113"/>
              <p:cNvSpPr txBox="1">
                <a:spLocks noChangeArrowheads="1"/>
              </p:cNvSpPr>
              <p:nvPr/>
            </p:nvSpPr>
            <p:spPr bwMode="gray">
              <a:xfrm>
                <a:off x="2186" y="1674"/>
                <a:ext cx="9"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9</a:t>
                </a:r>
              </a:p>
            </p:txBody>
          </p:sp>
          <p:sp>
            <p:nvSpPr>
              <p:cNvPr id="11331" name="Text Box 114"/>
              <p:cNvSpPr txBox="1">
                <a:spLocks noChangeArrowheads="1"/>
              </p:cNvSpPr>
              <p:nvPr/>
            </p:nvSpPr>
            <p:spPr bwMode="gray">
              <a:xfrm>
                <a:off x="2182" y="1712"/>
                <a:ext cx="18"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24</a:t>
                </a:r>
              </a:p>
            </p:txBody>
          </p:sp>
        </p:grpSp>
        <p:grpSp>
          <p:nvGrpSpPr>
            <p:cNvPr id="13" name="Group 149"/>
            <p:cNvGrpSpPr>
              <a:grpSpLocks/>
            </p:cNvGrpSpPr>
            <p:nvPr/>
          </p:nvGrpSpPr>
          <p:grpSpPr bwMode="gray">
            <a:xfrm>
              <a:off x="5886450" y="2763838"/>
              <a:ext cx="1439863" cy="576262"/>
              <a:chOff x="4151" y="1398"/>
              <a:chExt cx="907" cy="363"/>
            </a:xfrm>
          </p:grpSpPr>
          <p:sp>
            <p:nvSpPr>
              <p:cNvPr id="11299" name="TextBox 41"/>
              <p:cNvSpPr txBox="1">
                <a:spLocks noChangeArrowheads="1"/>
              </p:cNvSpPr>
              <p:nvPr/>
            </p:nvSpPr>
            <p:spPr bwMode="gray">
              <a:xfrm>
                <a:off x="4380" y="1398"/>
                <a:ext cx="448" cy="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0000"/>
                  </a:lnSpc>
                </a:pPr>
                <a:r>
                  <a:rPr lang="ru-RU" sz="1600" dirty="0" smtClean="0">
                    <a:solidFill>
                      <a:schemeClr val="bg2"/>
                    </a:solidFill>
                    <a:latin typeface="MetaMediumLF-Roman" pitchFamily="34" charset="0"/>
                  </a:rPr>
                  <a:t>Аренда</a:t>
                </a:r>
              </a:p>
              <a:p>
                <a:pPr algn="ctr" eaLnBrk="1" hangingPunct="1">
                  <a:lnSpc>
                    <a:spcPct val="90000"/>
                  </a:lnSpc>
                </a:pPr>
                <a:r>
                  <a:rPr lang="ru-RU" sz="1600" dirty="0" smtClean="0">
                    <a:solidFill>
                      <a:schemeClr val="bg2"/>
                    </a:solidFill>
                    <a:latin typeface="MetaMediumLF-Roman" pitchFamily="34" charset="0"/>
                  </a:rPr>
                  <a:t>канала</a:t>
                </a:r>
                <a:endParaRPr lang="en-US" sz="1600" dirty="0">
                  <a:solidFill>
                    <a:schemeClr val="bg2"/>
                  </a:solidFill>
                  <a:latin typeface="MetaMediumLF-Roman" pitchFamily="34" charset="0"/>
                </a:endParaRPr>
              </a:p>
            </p:txBody>
          </p:sp>
          <p:sp>
            <p:nvSpPr>
              <p:cNvPr id="11300" name="Line 33"/>
              <p:cNvSpPr>
                <a:spLocks noChangeShapeType="1"/>
              </p:cNvSpPr>
              <p:nvPr/>
            </p:nvSpPr>
            <p:spPr bwMode="gray">
              <a:xfrm>
                <a:off x="4151" y="1761"/>
                <a:ext cx="907" cy="0"/>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anchor="b"/>
              <a:lstStyle/>
              <a:p>
                <a:pPr algn="ctr"/>
                <a:endParaRPr lang="en-US" dirty="0">
                  <a:solidFill>
                    <a:schemeClr val="bg2"/>
                  </a:solidFill>
                  <a:latin typeface="MetaMediumLF-Roman" pitchFamily="34" charset="0"/>
                </a:endParaRPr>
              </a:p>
            </p:txBody>
          </p:sp>
        </p:grpSp>
        <p:grpSp>
          <p:nvGrpSpPr>
            <p:cNvPr id="14" name="Group 149"/>
            <p:cNvGrpSpPr>
              <a:grpSpLocks/>
            </p:cNvGrpSpPr>
            <p:nvPr/>
          </p:nvGrpSpPr>
          <p:grpSpPr bwMode="gray">
            <a:xfrm>
              <a:off x="7464425" y="2762250"/>
              <a:ext cx="1439863" cy="576263"/>
              <a:chOff x="4151" y="1398"/>
              <a:chExt cx="907" cy="363"/>
            </a:xfrm>
          </p:grpSpPr>
          <p:sp>
            <p:nvSpPr>
              <p:cNvPr id="11295" name="TextBox 41"/>
              <p:cNvSpPr txBox="1">
                <a:spLocks noChangeArrowheads="1"/>
              </p:cNvSpPr>
              <p:nvPr/>
            </p:nvSpPr>
            <p:spPr bwMode="gray">
              <a:xfrm>
                <a:off x="4209" y="1398"/>
                <a:ext cx="790" cy="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0000"/>
                  </a:lnSpc>
                </a:pPr>
                <a:r>
                  <a:rPr lang="ru-RU" sz="1600" dirty="0" smtClean="0">
                    <a:solidFill>
                      <a:schemeClr val="bg2"/>
                    </a:solidFill>
                    <a:latin typeface="MetaMediumLF-Roman" pitchFamily="34" charset="0"/>
                  </a:rPr>
                  <a:t>Превышение</a:t>
                </a:r>
              </a:p>
              <a:p>
                <a:pPr algn="ctr" eaLnBrk="1" hangingPunct="1">
                  <a:lnSpc>
                    <a:spcPct val="90000"/>
                  </a:lnSpc>
                </a:pPr>
                <a:r>
                  <a:rPr lang="ru-RU" sz="1600" dirty="0" smtClean="0">
                    <a:solidFill>
                      <a:schemeClr val="bg2"/>
                    </a:solidFill>
                    <a:latin typeface="MetaMediumLF-Roman" pitchFamily="34" charset="0"/>
                  </a:rPr>
                  <a:t>диапазона</a:t>
                </a:r>
                <a:endParaRPr lang="en-US" sz="1600" dirty="0">
                  <a:solidFill>
                    <a:schemeClr val="bg2"/>
                  </a:solidFill>
                  <a:latin typeface="MetaMediumLF-Roman" pitchFamily="34" charset="0"/>
                </a:endParaRPr>
              </a:p>
            </p:txBody>
          </p:sp>
          <p:sp>
            <p:nvSpPr>
              <p:cNvPr id="11296" name="Line 33"/>
              <p:cNvSpPr>
                <a:spLocks noChangeShapeType="1"/>
              </p:cNvSpPr>
              <p:nvPr/>
            </p:nvSpPr>
            <p:spPr bwMode="gray">
              <a:xfrm>
                <a:off x="4151" y="1761"/>
                <a:ext cx="907" cy="0"/>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anchor="b"/>
              <a:lstStyle/>
              <a:p>
                <a:pPr algn="ctr"/>
                <a:endParaRPr lang="en-US" dirty="0">
                  <a:solidFill>
                    <a:schemeClr val="bg2"/>
                  </a:solidFill>
                  <a:latin typeface="MetaMediumLF-Roman" pitchFamily="34" charset="0"/>
                </a:endParaRPr>
              </a:p>
            </p:txBody>
          </p:sp>
        </p:grpSp>
        <p:sp>
          <p:nvSpPr>
            <p:cNvPr id="11291" name="TextBox 38"/>
            <p:cNvSpPr txBox="1">
              <a:spLocks noChangeArrowheads="1"/>
            </p:cNvSpPr>
            <p:nvPr/>
          </p:nvSpPr>
          <p:spPr bwMode="gray">
            <a:xfrm>
              <a:off x="7861153" y="5188179"/>
              <a:ext cx="5489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400" dirty="0">
                  <a:solidFill>
                    <a:srgbClr val="000000"/>
                  </a:solidFill>
                  <a:latin typeface="MetaMediumLF-Roman" pitchFamily="34" charset="0"/>
                </a:rPr>
                <a:t>4</a:t>
              </a:r>
              <a:r>
                <a:rPr lang="en-US" sz="1400" dirty="0" smtClean="0">
                  <a:solidFill>
                    <a:srgbClr val="000000"/>
                  </a:solidFill>
                  <a:latin typeface="MetaMediumLF-Roman" pitchFamily="34" charset="0"/>
                </a:rPr>
                <a:t> Mb/s</a:t>
              </a:r>
              <a:endParaRPr lang="en-US" sz="1400" dirty="0">
                <a:solidFill>
                  <a:srgbClr val="000000"/>
                </a:solidFill>
                <a:latin typeface="MetaMediumLF-Roman" pitchFamily="34" charset="0"/>
              </a:endParaRPr>
            </a:p>
          </p:txBody>
        </p:sp>
        <p:sp>
          <p:nvSpPr>
            <p:cNvPr id="11293" name="TextBox 40"/>
            <p:cNvSpPr txBox="1">
              <a:spLocks noChangeArrowheads="1"/>
            </p:cNvSpPr>
            <p:nvPr/>
          </p:nvSpPr>
          <p:spPr bwMode="gray">
            <a:xfrm>
              <a:off x="7884554" y="3459391"/>
              <a:ext cx="59862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400" dirty="0" smtClean="0">
                  <a:solidFill>
                    <a:srgbClr val="000000"/>
                  </a:solidFill>
                  <a:latin typeface="MetaMediumLF-Roman" pitchFamily="34" charset="0"/>
                </a:rPr>
                <a:t>.1 Mb/s</a:t>
              </a:r>
              <a:endParaRPr lang="en-US" sz="1400" dirty="0">
                <a:solidFill>
                  <a:srgbClr val="000000"/>
                </a:solidFill>
                <a:latin typeface="MetaMediumLF-Roman" pitchFamily="34" charset="0"/>
              </a:endParaRPr>
            </a:p>
          </p:txBody>
        </p:sp>
        <p:grpSp>
          <p:nvGrpSpPr>
            <p:cNvPr id="15" name="Group 139"/>
            <p:cNvGrpSpPr>
              <a:grpSpLocks/>
            </p:cNvGrpSpPr>
            <p:nvPr/>
          </p:nvGrpSpPr>
          <p:grpSpPr bwMode="gray">
            <a:xfrm>
              <a:off x="2555370" y="3915810"/>
              <a:ext cx="1152525" cy="198437"/>
              <a:chOff x="1537" y="1616"/>
              <a:chExt cx="726" cy="132"/>
            </a:xfrm>
          </p:grpSpPr>
          <p:grpSp>
            <p:nvGrpSpPr>
              <p:cNvPr id="16" name="Group 92"/>
              <p:cNvGrpSpPr>
                <a:grpSpLocks/>
              </p:cNvGrpSpPr>
              <p:nvPr/>
            </p:nvGrpSpPr>
            <p:grpSpPr bwMode="gray">
              <a:xfrm>
                <a:off x="1537" y="1616"/>
                <a:ext cx="726" cy="132"/>
                <a:chOff x="1138" y="3247"/>
                <a:chExt cx="580" cy="402"/>
              </a:xfrm>
            </p:grpSpPr>
            <p:pic>
              <p:nvPicPr>
                <p:cNvPr id="141" name="Picture 93" descr="disc blue half"/>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gray">
                <a:xfrm>
                  <a:off x="1138" y="3247"/>
                  <a:ext cx="576" cy="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pic>
            <p:grpSp>
              <p:nvGrpSpPr>
                <p:cNvPr id="17" name="Group 94"/>
                <p:cNvGrpSpPr>
                  <a:grpSpLocks/>
                </p:cNvGrpSpPr>
                <p:nvPr/>
              </p:nvGrpSpPr>
              <p:grpSpPr bwMode="gray">
                <a:xfrm>
                  <a:off x="1138" y="3347"/>
                  <a:ext cx="580" cy="283"/>
                  <a:chOff x="1138" y="3347"/>
                  <a:chExt cx="580" cy="283"/>
                </a:xfrm>
              </p:grpSpPr>
              <p:sp>
                <p:nvSpPr>
                  <p:cNvPr id="143" name="Arc 95"/>
                  <p:cNvSpPr>
                    <a:spLocks/>
                  </p:cNvSpPr>
                  <p:nvPr/>
                </p:nvSpPr>
                <p:spPr bwMode="gray">
                  <a:xfrm>
                    <a:off x="1138" y="3347"/>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44" name="Arc 96"/>
                  <p:cNvSpPr>
                    <a:spLocks/>
                  </p:cNvSpPr>
                  <p:nvPr/>
                </p:nvSpPr>
                <p:spPr bwMode="gray">
                  <a:xfrm>
                    <a:off x="1138" y="3386"/>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45" name="Arc 97"/>
                  <p:cNvSpPr>
                    <a:spLocks/>
                  </p:cNvSpPr>
                  <p:nvPr/>
                </p:nvSpPr>
                <p:spPr bwMode="gray">
                  <a:xfrm>
                    <a:off x="1138" y="3424"/>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46" name="Arc 98"/>
                  <p:cNvSpPr>
                    <a:spLocks/>
                  </p:cNvSpPr>
                  <p:nvPr/>
                </p:nvSpPr>
                <p:spPr bwMode="gray">
                  <a:xfrm>
                    <a:off x="1138" y="3462"/>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47" name="Arc 99"/>
                  <p:cNvSpPr>
                    <a:spLocks/>
                  </p:cNvSpPr>
                  <p:nvPr/>
                </p:nvSpPr>
                <p:spPr bwMode="gray">
                  <a:xfrm>
                    <a:off x="1138" y="3500"/>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48" name="Arc 100"/>
                  <p:cNvSpPr>
                    <a:spLocks/>
                  </p:cNvSpPr>
                  <p:nvPr/>
                </p:nvSpPr>
                <p:spPr bwMode="gray">
                  <a:xfrm>
                    <a:off x="1138" y="3539"/>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31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nvGrpSpPr>
                  <p:cNvPr id="18" name="Group 101"/>
                  <p:cNvGrpSpPr>
                    <a:grpSpLocks/>
                  </p:cNvGrpSpPr>
                  <p:nvPr/>
                </p:nvGrpSpPr>
                <p:grpSpPr bwMode="gray">
                  <a:xfrm>
                    <a:off x="1370" y="3437"/>
                    <a:ext cx="117" cy="191"/>
                    <a:chOff x="1370" y="3394"/>
                    <a:chExt cx="117" cy="218"/>
                  </a:xfrm>
                </p:grpSpPr>
                <p:sp>
                  <p:nvSpPr>
                    <p:cNvPr id="153" name="Line 102"/>
                    <p:cNvSpPr>
                      <a:spLocks noChangeShapeType="1"/>
                    </p:cNvSpPr>
                    <p:nvPr/>
                  </p:nvSpPr>
                  <p:spPr bwMode="gray">
                    <a:xfrm>
                      <a:off x="1370" y="3394"/>
                      <a:ext cx="0" cy="218"/>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54" name="Line 103"/>
                    <p:cNvSpPr>
                      <a:spLocks noChangeShapeType="1"/>
                    </p:cNvSpPr>
                    <p:nvPr/>
                  </p:nvSpPr>
                  <p:spPr bwMode="gray">
                    <a:xfrm>
                      <a:off x="1487" y="3394"/>
                      <a:ext cx="0" cy="218"/>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grpSp>
                <p:nvGrpSpPr>
                  <p:cNvPr id="19" name="Group 104"/>
                  <p:cNvGrpSpPr>
                    <a:grpSpLocks/>
                  </p:cNvGrpSpPr>
                  <p:nvPr/>
                </p:nvGrpSpPr>
                <p:grpSpPr bwMode="gray">
                  <a:xfrm>
                    <a:off x="1254" y="3421"/>
                    <a:ext cx="349" cy="191"/>
                    <a:chOff x="1254" y="3394"/>
                    <a:chExt cx="349" cy="218"/>
                  </a:xfrm>
                </p:grpSpPr>
                <p:sp>
                  <p:nvSpPr>
                    <p:cNvPr id="151" name="Line 105"/>
                    <p:cNvSpPr>
                      <a:spLocks noChangeShapeType="1"/>
                    </p:cNvSpPr>
                    <p:nvPr/>
                  </p:nvSpPr>
                  <p:spPr bwMode="gray">
                    <a:xfrm>
                      <a:off x="1254" y="3394"/>
                      <a:ext cx="0" cy="218"/>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52" name="Line 106"/>
                    <p:cNvSpPr>
                      <a:spLocks noChangeShapeType="1"/>
                    </p:cNvSpPr>
                    <p:nvPr/>
                  </p:nvSpPr>
                  <p:spPr bwMode="gray">
                    <a:xfrm>
                      <a:off x="1603" y="3394"/>
                      <a:ext cx="0" cy="218"/>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grpSp>
          </p:grpSp>
          <p:sp>
            <p:nvSpPr>
              <p:cNvPr id="133" name="Text Box 107"/>
              <p:cNvSpPr txBox="1">
                <a:spLocks noChangeArrowheads="1"/>
              </p:cNvSpPr>
              <p:nvPr/>
            </p:nvSpPr>
            <p:spPr bwMode="gray">
              <a:xfrm>
                <a:off x="1600" y="1661"/>
                <a:ext cx="9"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0</a:t>
                </a:r>
              </a:p>
            </p:txBody>
          </p:sp>
          <p:sp>
            <p:nvSpPr>
              <p:cNvPr id="134" name="Text Box 108"/>
              <p:cNvSpPr txBox="1">
                <a:spLocks noChangeArrowheads="1"/>
              </p:cNvSpPr>
              <p:nvPr/>
            </p:nvSpPr>
            <p:spPr bwMode="gray">
              <a:xfrm>
                <a:off x="1596" y="1699"/>
                <a:ext cx="18"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15</a:t>
                </a:r>
              </a:p>
            </p:txBody>
          </p:sp>
          <p:sp>
            <p:nvSpPr>
              <p:cNvPr id="135" name="Text Box 109"/>
              <p:cNvSpPr txBox="1">
                <a:spLocks noChangeArrowheads="1"/>
              </p:cNvSpPr>
              <p:nvPr/>
            </p:nvSpPr>
            <p:spPr bwMode="gray">
              <a:xfrm>
                <a:off x="1747" y="1672"/>
                <a:ext cx="9"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1</a:t>
                </a:r>
              </a:p>
            </p:txBody>
          </p:sp>
          <p:sp>
            <p:nvSpPr>
              <p:cNvPr id="136" name="Text Box 110"/>
              <p:cNvSpPr txBox="1">
                <a:spLocks noChangeArrowheads="1"/>
              </p:cNvSpPr>
              <p:nvPr/>
            </p:nvSpPr>
            <p:spPr bwMode="gray">
              <a:xfrm>
                <a:off x="1891" y="1723"/>
                <a:ext cx="18"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22</a:t>
                </a:r>
              </a:p>
            </p:txBody>
          </p:sp>
          <p:sp>
            <p:nvSpPr>
              <p:cNvPr id="137" name="Text Box 111"/>
              <p:cNvSpPr txBox="1">
                <a:spLocks noChangeArrowheads="1"/>
              </p:cNvSpPr>
              <p:nvPr/>
            </p:nvSpPr>
            <p:spPr bwMode="gray">
              <a:xfrm>
                <a:off x="2039" y="1672"/>
                <a:ext cx="9"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3</a:t>
                </a:r>
              </a:p>
            </p:txBody>
          </p:sp>
          <p:sp>
            <p:nvSpPr>
              <p:cNvPr id="138" name="Text Box 112"/>
              <p:cNvSpPr txBox="1">
                <a:spLocks noChangeArrowheads="1"/>
              </p:cNvSpPr>
              <p:nvPr/>
            </p:nvSpPr>
            <p:spPr bwMode="gray">
              <a:xfrm>
                <a:off x="2035" y="1697"/>
                <a:ext cx="18"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13</a:t>
                </a:r>
              </a:p>
            </p:txBody>
          </p:sp>
          <p:sp>
            <p:nvSpPr>
              <p:cNvPr id="139" name="Text Box 113"/>
              <p:cNvSpPr txBox="1">
                <a:spLocks noChangeArrowheads="1"/>
              </p:cNvSpPr>
              <p:nvPr/>
            </p:nvSpPr>
            <p:spPr bwMode="gray">
              <a:xfrm>
                <a:off x="2186" y="1674"/>
                <a:ext cx="9"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9</a:t>
                </a:r>
              </a:p>
            </p:txBody>
          </p:sp>
          <p:sp>
            <p:nvSpPr>
              <p:cNvPr id="140" name="Text Box 114"/>
              <p:cNvSpPr txBox="1">
                <a:spLocks noChangeArrowheads="1"/>
              </p:cNvSpPr>
              <p:nvPr/>
            </p:nvSpPr>
            <p:spPr bwMode="gray">
              <a:xfrm>
                <a:off x="2182" y="1712"/>
                <a:ext cx="18" cy="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200" dirty="0">
                    <a:solidFill>
                      <a:srgbClr val="FFFFFF"/>
                    </a:solidFill>
                    <a:latin typeface="MetaMediumLF-Roman" pitchFamily="34" charset="0"/>
                  </a:rPr>
                  <a:t>24</a:t>
                </a:r>
              </a:p>
            </p:txBody>
          </p:sp>
        </p:grpSp>
        <p:grpSp>
          <p:nvGrpSpPr>
            <p:cNvPr id="20" name="Group 35"/>
            <p:cNvGrpSpPr>
              <a:grpSpLocks/>
            </p:cNvGrpSpPr>
            <p:nvPr/>
          </p:nvGrpSpPr>
          <p:grpSpPr bwMode="gray">
            <a:xfrm>
              <a:off x="2555370" y="4690655"/>
              <a:ext cx="1152525" cy="798512"/>
              <a:chOff x="1138" y="3249"/>
              <a:chExt cx="726" cy="503"/>
            </a:xfrm>
          </p:grpSpPr>
          <p:grpSp>
            <p:nvGrpSpPr>
              <p:cNvPr id="21" name="Group 36"/>
              <p:cNvGrpSpPr>
                <a:grpSpLocks/>
              </p:cNvGrpSpPr>
              <p:nvPr/>
            </p:nvGrpSpPr>
            <p:grpSpPr bwMode="gray">
              <a:xfrm>
                <a:off x="1138" y="3249"/>
                <a:ext cx="726" cy="503"/>
                <a:chOff x="1138" y="3247"/>
                <a:chExt cx="580" cy="402"/>
              </a:xfrm>
            </p:grpSpPr>
            <p:pic>
              <p:nvPicPr>
                <p:cNvPr id="165" name="Picture 37" descr="disc blue half"/>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gray">
                <a:xfrm>
                  <a:off x="1138" y="3247"/>
                  <a:ext cx="576" cy="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pic>
            <p:grpSp>
              <p:nvGrpSpPr>
                <p:cNvPr id="22" name="Group 38"/>
                <p:cNvGrpSpPr>
                  <a:grpSpLocks/>
                </p:cNvGrpSpPr>
                <p:nvPr/>
              </p:nvGrpSpPr>
              <p:grpSpPr bwMode="gray">
                <a:xfrm>
                  <a:off x="1138" y="3347"/>
                  <a:ext cx="580" cy="283"/>
                  <a:chOff x="1138" y="3347"/>
                  <a:chExt cx="580" cy="283"/>
                </a:xfrm>
              </p:grpSpPr>
              <p:sp>
                <p:nvSpPr>
                  <p:cNvPr id="167" name="Arc 39"/>
                  <p:cNvSpPr>
                    <a:spLocks/>
                  </p:cNvSpPr>
                  <p:nvPr/>
                </p:nvSpPr>
                <p:spPr bwMode="gray">
                  <a:xfrm>
                    <a:off x="1138" y="3347"/>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68" name="Arc 40"/>
                  <p:cNvSpPr>
                    <a:spLocks/>
                  </p:cNvSpPr>
                  <p:nvPr/>
                </p:nvSpPr>
                <p:spPr bwMode="gray">
                  <a:xfrm>
                    <a:off x="1138" y="3386"/>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69" name="Arc 41"/>
                  <p:cNvSpPr>
                    <a:spLocks/>
                  </p:cNvSpPr>
                  <p:nvPr/>
                </p:nvSpPr>
                <p:spPr bwMode="gray">
                  <a:xfrm>
                    <a:off x="1138" y="3424"/>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70" name="Arc 42"/>
                  <p:cNvSpPr>
                    <a:spLocks/>
                  </p:cNvSpPr>
                  <p:nvPr/>
                </p:nvSpPr>
                <p:spPr bwMode="gray">
                  <a:xfrm>
                    <a:off x="1138" y="3462"/>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71" name="Arc 43"/>
                  <p:cNvSpPr>
                    <a:spLocks/>
                  </p:cNvSpPr>
                  <p:nvPr/>
                </p:nvSpPr>
                <p:spPr bwMode="gray">
                  <a:xfrm>
                    <a:off x="1138" y="3500"/>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72" name="Arc 44"/>
                  <p:cNvSpPr>
                    <a:spLocks/>
                  </p:cNvSpPr>
                  <p:nvPr/>
                </p:nvSpPr>
                <p:spPr bwMode="gray">
                  <a:xfrm>
                    <a:off x="1138" y="3539"/>
                    <a:ext cx="580" cy="91"/>
                  </a:xfrm>
                  <a:custGeom>
                    <a:avLst/>
                    <a:gdLst>
                      <a:gd name="T0" fmla="*/ 0 w 42969"/>
                      <a:gd name="T1" fmla="*/ 0 h 21600"/>
                      <a:gd name="T2" fmla="*/ 0 w 42969"/>
                      <a:gd name="T3" fmla="*/ 0 h 21600"/>
                      <a:gd name="T4" fmla="*/ 0 w 42969"/>
                      <a:gd name="T5" fmla="*/ 0 h 21600"/>
                      <a:gd name="T6" fmla="*/ 0 60000 65536"/>
                      <a:gd name="T7" fmla="*/ 0 60000 65536"/>
                      <a:gd name="T8" fmla="*/ 0 60000 65536"/>
                      <a:gd name="T9" fmla="*/ 0 w 42969"/>
                      <a:gd name="T10" fmla="*/ 0 h 21600"/>
                      <a:gd name="T11" fmla="*/ 42969 w 42969"/>
                      <a:gd name="T12" fmla="*/ 21600 h 21600"/>
                    </a:gdLst>
                    <a:ahLst/>
                    <a:cxnLst>
                      <a:cxn ang="T6">
                        <a:pos x="T0" y="T1"/>
                      </a:cxn>
                      <a:cxn ang="T7">
                        <a:pos x="T2" y="T3"/>
                      </a:cxn>
                      <a:cxn ang="T8">
                        <a:pos x="T4" y="T5"/>
                      </a:cxn>
                    </a:cxnLst>
                    <a:rect l="T9" t="T10" r="T11" b="T12"/>
                    <a:pathLst>
                      <a:path w="42969" h="21600" fill="none" extrusionOk="0">
                        <a:moveTo>
                          <a:pt x="42969" y="3114"/>
                        </a:moveTo>
                        <a:cubicBezTo>
                          <a:pt x="41422" y="13728"/>
                          <a:pt x="32321" y="21599"/>
                          <a:pt x="21595" y="21600"/>
                        </a:cubicBezTo>
                        <a:cubicBezTo>
                          <a:pt x="9851" y="21600"/>
                          <a:pt x="259" y="12217"/>
                          <a:pt x="0" y="475"/>
                        </a:cubicBezTo>
                      </a:path>
                      <a:path w="42969" h="21600" stroke="0" extrusionOk="0">
                        <a:moveTo>
                          <a:pt x="42969" y="3114"/>
                        </a:moveTo>
                        <a:cubicBezTo>
                          <a:pt x="41422" y="13728"/>
                          <a:pt x="32321" y="21599"/>
                          <a:pt x="21595" y="21600"/>
                        </a:cubicBezTo>
                        <a:cubicBezTo>
                          <a:pt x="9851" y="21600"/>
                          <a:pt x="259" y="12217"/>
                          <a:pt x="0" y="475"/>
                        </a:cubicBezTo>
                        <a:lnTo>
                          <a:pt x="21595"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nvGrpSpPr>
                  <p:cNvPr id="23" name="Group 45"/>
                  <p:cNvGrpSpPr>
                    <a:grpSpLocks/>
                  </p:cNvGrpSpPr>
                  <p:nvPr/>
                </p:nvGrpSpPr>
                <p:grpSpPr bwMode="gray">
                  <a:xfrm>
                    <a:off x="1370" y="3437"/>
                    <a:ext cx="117" cy="191"/>
                    <a:chOff x="1370" y="3394"/>
                    <a:chExt cx="117" cy="218"/>
                  </a:xfrm>
                </p:grpSpPr>
                <p:sp>
                  <p:nvSpPr>
                    <p:cNvPr id="177" name="Line 46"/>
                    <p:cNvSpPr>
                      <a:spLocks noChangeShapeType="1"/>
                    </p:cNvSpPr>
                    <p:nvPr/>
                  </p:nvSpPr>
                  <p:spPr bwMode="gray">
                    <a:xfrm>
                      <a:off x="1370" y="3394"/>
                      <a:ext cx="0" cy="21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78" name="Line 47"/>
                    <p:cNvSpPr>
                      <a:spLocks noChangeShapeType="1"/>
                    </p:cNvSpPr>
                    <p:nvPr/>
                  </p:nvSpPr>
                  <p:spPr bwMode="gray">
                    <a:xfrm>
                      <a:off x="1487" y="3394"/>
                      <a:ext cx="0" cy="21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grpSp>
                <p:nvGrpSpPr>
                  <p:cNvPr id="24" name="Group 48"/>
                  <p:cNvGrpSpPr>
                    <a:grpSpLocks/>
                  </p:cNvGrpSpPr>
                  <p:nvPr/>
                </p:nvGrpSpPr>
                <p:grpSpPr bwMode="gray">
                  <a:xfrm>
                    <a:off x="1254" y="3421"/>
                    <a:ext cx="349" cy="191"/>
                    <a:chOff x="1254" y="3394"/>
                    <a:chExt cx="349" cy="218"/>
                  </a:xfrm>
                </p:grpSpPr>
                <p:sp>
                  <p:nvSpPr>
                    <p:cNvPr id="175" name="Line 49"/>
                    <p:cNvSpPr>
                      <a:spLocks noChangeShapeType="1"/>
                    </p:cNvSpPr>
                    <p:nvPr/>
                  </p:nvSpPr>
                  <p:spPr bwMode="gray">
                    <a:xfrm>
                      <a:off x="1254" y="3394"/>
                      <a:ext cx="0" cy="21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sp>
                  <p:nvSpPr>
                    <p:cNvPr id="176" name="Line 50"/>
                    <p:cNvSpPr>
                      <a:spLocks noChangeShapeType="1"/>
                    </p:cNvSpPr>
                    <p:nvPr/>
                  </p:nvSpPr>
                  <p:spPr bwMode="gray">
                    <a:xfrm>
                      <a:off x="1603" y="3394"/>
                      <a:ext cx="0" cy="21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dirty="0">
                        <a:solidFill>
                          <a:srgbClr val="000000"/>
                        </a:solidFill>
                        <a:latin typeface="MetaMediumLF-Roman" pitchFamily="34" charset="0"/>
                      </a:endParaRPr>
                    </a:p>
                  </p:txBody>
                </p:sp>
              </p:grpSp>
            </p:grpSp>
          </p:grpSp>
          <p:sp>
            <p:nvSpPr>
              <p:cNvPr id="157" name="Text Box 51"/>
              <p:cNvSpPr txBox="1">
                <a:spLocks noChangeArrowheads="1"/>
              </p:cNvSpPr>
              <p:nvPr/>
            </p:nvSpPr>
            <p:spPr bwMode="gray">
              <a:xfrm>
                <a:off x="1197" y="3443"/>
                <a:ext cx="18"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0</a:t>
                </a:r>
              </a:p>
            </p:txBody>
          </p:sp>
          <p:sp>
            <p:nvSpPr>
              <p:cNvPr id="158" name="Text Box 52"/>
              <p:cNvSpPr txBox="1">
                <a:spLocks noChangeArrowheads="1"/>
              </p:cNvSpPr>
              <p:nvPr/>
            </p:nvSpPr>
            <p:spPr bwMode="gray">
              <a:xfrm>
                <a:off x="1188" y="3589"/>
                <a:ext cx="3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15</a:t>
                </a:r>
              </a:p>
            </p:txBody>
          </p:sp>
          <p:sp>
            <p:nvSpPr>
              <p:cNvPr id="159" name="Text Box 53"/>
              <p:cNvSpPr txBox="1">
                <a:spLocks noChangeArrowheads="1"/>
              </p:cNvSpPr>
              <p:nvPr/>
            </p:nvSpPr>
            <p:spPr bwMode="gray">
              <a:xfrm>
                <a:off x="1344" y="3486"/>
                <a:ext cx="18"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1</a:t>
                </a:r>
              </a:p>
            </p:txBody>
          </p:sp>
          <p:sp>
            <p:nvSpPr>
              <p:cNvPr id="160" name="Text Box 54"/>
              <p:cNvSpPr txBox="1">
                <a:spLocks noChangeArrowheads="1"/>
              </p:cNvSpPr>
              <p:nvPr/>
            </p:nvSpPr>
            <p:spPr bwMode="gray">
              <a:xfrm>
                <a:off x="1483" y="3683"/>
                <a:ext cx="3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22</a:t>
                </a:r>
              </a:p>
            </p:txBody>
          </p:sp>
          <p:sp>
            <p:nvSpPr>
              <p:cNvPr id="161" name="Text Box 55"/>
              <p:cNvSpPr txBox="1">
                <a:spLocks noChangeArrowheads="1"/>
              </p:cNvSpPr>
              <p:nvPr/>
            </p:nvSpPr>
            <p:spPr bwMode="gray">
              <a:xfrm>
                <a:off x="1636" y="3484"/>
                <a:ext cx="18"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3</a:t>
                </a:r>
              </a:p>
            </p:txBody>
          </p:sp>
          <p:sp>
            <p:nvSpPr>
              <p:cNvPr id="162" name="Text Box 56"/>
              <p:cNvSpPr txBox="1">
                <a:spLocks noChangeArrowheads="1"/>
              </p:cNvSpPr>
              <p:nvPr/>
            </p:nvSpPr>
            <p:spPr bwMode="gray">
              <a:xfrm>
                <a:off x="1627" y="3582"/>
                <a:ext cx="3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13</a:t>
                </a:r>
              </a:p>
            </p:txBody>
          </p:sp>
          <p:sp>
            <p:nvSpPr>
              <p:cNvPr id="163" name="Text Box 57"/>
              <p:cNvSpPr txBox="1">
                <a:spLocks noChangeArrowheads="1"/>
              </p:cNvSpPr>
              <p:nvPr/>
            </p:nvSpPr>
            <p:spPr bwMode="gray">
              <a:xfrm>
                <a:off x="1783" y="3495"/>
                <a:ext cx="18"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9</a:t>
                </a:r>
              </a:p>
            </p:txBody>
          </p:sp>
          <p:sp>
            <p:nvSpPr>
              <p:cNvPr id="164" name="Text Box 58"/>
              <p:cNvSpPr txBox="1">
                <a:spLocks noChangeArrowheads="1"/>
              </p:cNvSpPr>
              <p:nvPr/>
            </p:nvSpPr>
            <p:spPr bwMode="gray">
              <a:xfrm>
                <a:off x="1774" y="3641"/>
                <a:ext cx="3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400" dirty="0">
                    <a:solidFill>
                      <a:srgbClr val="FFFFFF"/>
                    </a:solidFill>
                    <a:latin typeface="MetaMediumLF-Roman" pitchFamily="34" charset="0"/>
                  </a:rPr>
                  <a:t>24</a:t>
                </a:r>
              </a:p>
            </p:txBody>
          </p:sp>
        </p:grpSp>
        <p:grpSp>
          <p:nvGrpSpPr>
            <p:cNvPr id="25" name="Group 144"/>
            <p:cNvGrpSpPr>
              <a:grpSpLocks/>
            </p:cNvGrpSpPr>
            <p:nvPr/>
          </p:nvGrpSpPr>
          <p:grpSpPr bwMode="gray">
            <a:xfrm>
              <a:off x="4139983" y="4129840"/>
              <a:ext cx="1452563" cy="184151"/>
              <a:chOff x="3941" y="1823"/>
              <a:chExt cx="915" cy="116"/>
            </a:xfrm>
          </p:grpSpPr>
          <p:pic>
            <p:nvPicPr>
              <p:cNvPr id="180" name="Picture 7" descr="disc blue tall"/>
              <p:cNvPicPr preferRelativeResize="0">
                <a:picLocks noChangeArrowheads="1"/>
              </p:cNvPicPr>
              <p:nvPr/>
            </p:nvPicPr>
            <p:blipFill>
              <a:blip r:embed="rId4" cstate="screen">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gray">
              <a:xfrm>
                <a:off x="3941" y="1832"/>
                <a:ext cx="915" cy="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 name="Text Box 15"/>
              <p:cNvSpPr txBox="1">
                <a:spLocks noChangeArrowheads="1"/>
              </p:cNvSpPr>
              <p:nvPr/>
            </p:nvSpPr>
            <p:spPr bwMode="gray">
              <a:xfrm>
                <a:off x="4205" y="1823"/>
                <a:ext cx="38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a:r>
                  <a:rPr lang="en-US" sz="1200" dirty="0">
                    <a:solidFill>
                      <a:srgbClr val="FFFFFF"/>
                    </a:solidFill>
                    <a:latin typeface="MetaMediumLF-Roman" pitchFamily="34" charset="0"/>
                  </a:rPr>
                  <a:t>7.3 Mb/s</a:t>
                </a:r>
              </a:p>
            </p:txBody>
          </p:sp>
        </p:grpSp>
        <p:sp>
          <p:nvSpPr>
            <p:cNvPr id="182" name="TextBox 40"/>
            <p:cNvSpPr txBox="1">
              <a:spLocks noChangeArrowheads="1"/>
            </p:cNvSpPr>
            <p:nvPr/>
          </p:nvSpPr>
          <p:spPr bwMode="gray">
            <a:xfrm>
              <a:off x="6002189" y="4117361"/>
              <a:ext cx="113492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400" dirty="0">
                  <a:solidFill>
                    <a:srgbClr val="000000"/>
                  </a:solidFill>
                  <a:latin typeface="MetaMediumLF-Roman" pitchFamily="34" charset="0"/>
                </a:rPr>
                <a:t>$3,000/month</a:t>
              </a:r>
            </a:p>
          </p:txBody>
        </p:sp>
        <p:sp>
          <p:nvSpPr>
            <p:cNvPr id="183" name="TextBox 32"/>
            <p:cNvSpPr txBox="1">
              <a:spLocks noChangeArrowheads="1"/>
            </p:cNvSpPr>
            <p:nvPr/>
          </p:nvSpPr>
          <p:spPr bwMode="gray">
            <a:xfrm>
              <a:off x="4455666" y="4339919"/>
              <a:ext cx="83548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200" dirty="0">
                  <a:solidFill>
                    <a:srgbClr val="000000"/>
                  </a:solidFill>
                  <a:latin typeface="MetaMediumLF-Roman" pitchFamily="34" charset="0"/>
                </a:rPr>
                <a:t>Fractional T3</a:t>
              </a:r>
              <a:endParaRPr lang="en-US" sz="1200" dirty="0">
                <a:solidFill>
                  <a:srgbClr val="FF0000"/>
                </a:solidFill>
                <a:latin typeface="MetaMediumLF-Roman" pitchFamily="34" charset="0"/>
              </a:endParaRPr>
            </a:p>
          </p:txBody>
        </p:sp>
        <p:sp>
          <p:nvSpPr>
            <p:cNvPr id="184" name="TextBox 40"/>
            <p:cNvSpPr txBox="1">
              <a:spLocks noChangeArrowheads="1"/>
            </p:cNvSpPr>
            <p:nvPr/>
          </p:nvSpPr>
          <p:spPr bwMode="gray">
            <a:xfrm>
              <a:off x="7852198" y="4114186"/>
              <a:ext cx="6996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hangingPunct="1"/>
              <a:r>
                <a:rPr lang="en-US" sz="1400" dirty="0" smtClean="0">
                  <a:solidFill>
                    <a:srgbClr val="000000"/>
                  </a:solidFill>
                  <a:latin typeface="MetaMediumLF-Roman" pitchFamily="34" charset="0"/>
                </a:rPr>
                <a:t>3.7 Mb/s</a:t>
              </a:r>
              <a:endParaRPr lang="en-US" sz="1400" dirty="0">
                <a:solidFill>
                  <a:srgbClr val="000000"/>
                </a:solidFill>
                <a:latin typeface="MetaMediumLF-Roman" pitchFamily="34" charset="0"/>
              </a:endParaRPr>
            </a:p>
          </p:txBody>
        </p:sp>
      </p:grpSp>
      <p:sp>
        <p:nvSpPr>
          <p:cNvPr id="186" name="Title 185"/>
          <p:cNvSpPr>
            <a:spLocks noGrp="1"/>
          </p:cNvSpPr>
          <p:nvPr>
            <p:ph type="title"/>
          </p:nvPr>
        </p:nvSpPr>
        <p:spPr bwMode="gray"/>
        <p:txBody>
          <a:bodyPr/>
          <a:lstStyle/>
          <a:p>
            <a:r>
              <a:rPr lang="ru-RU" dirty="0" smtClean="0"/>
              <a:t>Уменьшение полосы пропускания</a:t>
            </a:r>
            <a:r>
              <a:rPr lang="en-US" dirty="0" smtClean="0"/>
              <a:t> = </a:t>
            </a:r>
            <a:r>
              <a:rPr lang="ru-RU" dirty="0" smtClean="0"/>
              <a:t>экономия средств</a:t>
            </a:r>
            <a:endParaRPr lang="en-US" dirty="0"/>
          </a:p>
        </p:txBody>
      </p:sp>
      <p:sp>
        <p:nvSpPr>
          <p:cNvPr id="187" name="Text Placeholder 186"/>
          <p:cNvSpPr>
            <a:spLocks noGrp="1"/>
          </p:cNvSpPr>
          <p:nvPr>
            <p:ph type="body" idx="1"/>
          </p:nvPr>
        </p:nvSpPr>
        <p:spPr bwMode="gray"/>
        <p:txBody>
          <a:bodyPr/>
          <a:lstStyle/>
          <a:p>
            <a:r>
              <a:rPr lang="ru-RU" dirty="0" smtClean="0"/>
              <a:t>Управление полосы пропускания уменьшает требования к сети и месячные расходы</a:t>
            </a:r>
            <a:endParaRPr lang="en-US" dirty="0" smtClean="0"/>
          </a:p>
        </p:txBody>
      </p:sp>
    </p:spTree>
    <p:extLst>
      <p:ext uri="{BB962C8B-B14F-4D97-AF65-F5344CB8AC3E}">
        <p14:creationId xmlns="" xmlns:p14="http://schemas.microsoft.com/office/powerpoint/2010/main" val="41525850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080224"/>
            <a:ext cx="9144000" cy="5044351"/>
          </a:xfrm>
          <a:prstGeom prst="rect">
            <a:avLst/>
          </a:prstGeom>
          <a:noFill/>
          <a:ln w="9525">
            <a:noFill/>
            <a:miter lim="800000"/>
            <a:headEnd/>
            <a:tailEnd/>
          </a:ln>
        </p:spPr>
      </p:pic>
      <p:sp>
        <p:nvSpPr>
          <p:cNvPr id="2" name="Title 1"/>
          <p:cNvSpPr>
            <a:spLocks noGrp="1"/>
          </p:cNvSpPr>
          <p:nvPr>
            <p:ph type="title"/>
          </p:nvPr>
        </p:nvSpPr>
        <p:spPr>
          <a:xfrm>
            <a:off x="323528" y="476672"/>
            <a:ext cx="8410575" cy="920751"/>
          </a:xfrm>
          <a:solidFill>
            <a:schemeClr val="bg1"/>
          </a:solidFill>
        </p:spPr>
        <p:txBody>
          <a:bodyPr/>
          <a:lstStyle/>
          <a:p>
            <a:r>
              <a:rPr lang="ru-RU" dirty="0" smtClean="0"/>
              <a:t>Интеграция с </a:t>
            </a:r>
            <a:r>
              <a:rPr lang="en-US" dirty="0" err="1" smtClean="0"/>
              <a:t>vCenter</a:t>
            </a:r>
            <a:r>
              <a:rPr lang="en-US" dirty="0" smtClean="0"/>
              <a:t/>
            </a:r>
            <a:br>
              <a:rPr lang="en-US" dirty="0" smtClean="0"/>
            </a:br>
            <a:r>
              <a:rPr lang="ru-RU" sz="2000" dirty="0" smtClean="0">
                <a:solidFill>
                  <a:schemeClr val="tx1"/>
                </a:solidFill>
              </a:rPr>
              <a:t>список и статус всех виртуальных машин</a:t>
            </a:r>
            <a:endParaRPr lang="en-US" sz="2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10575" cy="576118"/>
          </a:xfrm>
        </p:spPr>
        <p:txBody>
          <a:bodyPr/>
          <a:lstStyle/>
          <a:p>
            <a:pPr>
              <a:lnSpc>
                <a:spcPts val="2600"/>
              </a:lnSpc>
            </a:pPr>
            <a:r>
              <a:rPr lang="ru-RU" sz="2000" dirty="0" smtClean="0"/>
              <a:t>Интегрированное с приложениями резервное копирования средствами дискового массива</a:t>
            </a:r>
            <a:endParaRPr lang="en-US" sz="2000" dirty="0"/>
          </a:p>
        </p:txBody>
      </p:sp>
      <p:sp>
        <p:nvSpPr>
          <p:cNvPr id="3" name="Text Placeholder 2"/>
          <p:cNvSpPr>
            <a:spLocks noGrp="1"/>
          </p:cNvSpPr>
          <p:nvPr>
            <p:ph type="body" idx="1"/>
          </p:nvPr>
        </p:nvSpPr>
        <p:spPr>
          <a:xfrm>
            <a:off x="251520" y="1052736"/>
            <a:ext cx="8410575" cy="328467"/>
          </a:xfrm>
        </p:spPr>
        <p:txBody>
          <a:bodyPr/>
          <a:lstStyle/>
          <a:p>
            <a:r>
              <a:rPr lang="it-IT" b="1" i="1" dirty="0" smtClean="0">
                <a:solidFill>
                  <a:srgbClr val="1C71AB"/>
                </a:solidFill>
              </a:rPr>
              <a:t>EMC Replication Manager </a:t>
            </a:r>
            <a:r>
              <a:rPr lang="ru-RU" b="1" i="1" dirty="0" smtClean="0">
                <a:solidFill>
                  <a:srgbClr val="1C71AB"/>
                </a:solidFill>
              </a:rPr>
              <a:t>для</a:t>
            </a:r>
            <a:r>
              <a:rPr lang="it-IT" b="1" i="1" dirty="0" smtClean="0">
                <a:solidFill>
                  <a:srgbClr val="1C71AB"/>
                </a:solidFill>
              </a:rPr>
              <a:t> VMware</a:t>
            </a:r>
            <a:endParaRPr lang="en-US" b="1" i="1" dirty="0">
              <a:solidFill>
                <a:srgbClr val="1C71AB"/>
              </a:solidFill>
            </a:endParaRPr>
          </a:p>
        </p:txBody>
      </p:sp>
      <p:sp>
        <p:nvSpPr>
          <p:cNvPr id="4" name="Rectangle 91"/>
          <p:cNvSpPr txBox="1">
            <a:spLocks noChangeArrowheads="1"/>
          </p:cNvSpPr>
          <p:nvPr/>
        </p:nvSpPr>
        <p:spPr bwMode="gray">
          <a:xfrm>
            <a:off x="0" y="2708920"/>
            <a:ext cx="4672361" cy="2671501"/>
          </a:xfrm>
          <a:prstGeom prst="rect">
            <a:avLst/>
          </a:prstGeom>
          <a:noFill/>
          <a:ln/>
        </p:spPr>
        <p:txBody>
          <a:bodyPr wrap="square" lIns="0" tIns="0" rIns="0" bIns="0" anchor="t" anchorCtr="0">
            <a:spAutoFit/>
          </a:bodyPr>
          <a:lstStyle/>
          <a:p>
            <a:pPr marL="457200" marR="0" lvl="0" indent="-457200" algn="l" defTabSz="914400" rtl="0" eaLnBrk="1" fontAlgn="auto" latinLnBrk="0" hangingPunct="1">
              <a:lnSpc>
                <a:spcPct val="100000"/>
              </a:lnSpc>
              <a:spcBef>
                <a:spcPct val="60000"/>
              </a:spcBef>
              <a:spcAft>
                <a:spcPts val="0"/>
              </a:spcAft>
              <a:buClr>
                <a:srgbClr val="2C95DD"/>
              </a:buClr>
              <a:buSzTx/>
              <a:buFont typeface="Wingdings" charset="2"/>
              <a:buChar char="§"/>
              <a:tabLst>
                <a:tab pos="800100" algn="l"/>
              </a:tabLst>
              <a:defRPr/>
            </a:pPr>
            <a:r>
              <a:rPr kumimoji="0" lang="ru-RU" sz="2800" i="0" u="none" strike="noStrike" kern="1200" cap="none" spc="0" normalizeH="0" baseline="0" noProof="0" dirty="0" smtClean="0">
                <a:ln>
                  <a:noFill/>
                </a:ln>
                <a:solidFill>
                  <a:schemeClr val="tx2"/>
                </a:solidFill>
                <a:effectLst/>
                <a:uLnTx/>
                <a:uFillTx/>
                <a:latin typeface="MetaMediumLF-Roman" pitchFamily="34" charset="0"/>
                <a:cs typeface="+mn-cs"/>
              </a:rPr>
              <a:t>Автоматический</a:t>
            </a:r>
            <a:endParaRPr kumimoji="0" lang="en-US" sz="2800" i="0" u="none" strike="noStrike" kern="1200" cap="none" spc="0" normalizeH="0" baseline="0" noProof="0" dirty="0" smtClean="0">
              <a:ln>
                <a:noFill/>
              </a:ln>
              <a:solidFill>
                <a:schemeClr val="tx2"/>
              </a:solidFill>
              <a:effectLst/>
              <a:uLnTx/>
              <a:uFillTx/>
              <a:latin typeface="MetaMediumLF-Roman" pitchFamily="34" charset="0"/>
              <a:cs typeface="+mn-cs"/>
            </a:endParaRPr>
          </a:p>
          <a:p>
            <a:pPr marL="457200" marR="0" lvl="0" indent="-457200" algn="l" defTabSz="914400" rtl="0" eaLnBrk="1" fontAlgn="auto" latinLnBrk="0" hangingPunct="1">
              <a:lnSpc>
                <a:spcPct val="100000"/>
              </a:lnSpc>
              <a:spcBef>
                <a:spcPct val="60000"/>
              </a:spcBef>
              <a:spcAft>
                <a:spcPts val="0"/>
              </a:spcAft>
              <a:buClr>
                <a:srgbClr val="2C95DD"/>
              </a:buClr>
              <a:buSzTx/>
              <a:buFont typeface="Wingdings" charset="2"/>
              <a:buChar char="§"/>
              <a:tabLst>
                <a:tab pos="800100" algn="l"/>
              </a:tabLst>
              <a:defRPr/>
            </a:pPr>
            <a:r>
              <a:rPr kumimoji="0" lang="ru-RU" sz="2800" i="0" u="none" strike="noStrike" kern="1200" cap="none" spc="0" normalizeH="0" baseline="0" noProof="0" dirty="0" smtClean="0">
                <a:ln>
                  <a:noFill/>
                </a:ln>
                <a:solidFill>
                  <a:schemeClr val="tx2"/>
                </a:solidFill>
                <a:effectLst/>
                <a:uLnTx/>
                <a:uFillTx/>
                <a:latin typeface="MetaMediumLF-Roman" pitchFamily="34" charset="0"/>
                <a:cs typeface="+mn-cs"/>
              </a:rPr>
              <a:t>Консистентный приложению</a:t>
            </a:r>
            <a:endParaRPr kumimoji="0" lang="en-US" sz="2800" i="0" u="none" strike="noStrike" kern="1200" cap="none" spc="0" normalizeH="0" baseline="0" noProof="0" dirty="0" smtClean="0">
              <a:ln>
                <a:noFill/>
              </a:ln>
              <a:solidFill>
                <a:schemeClr val="tx2"/>
              </a:solidFill>
              <a:effectLst/>
              <a:uLnTx/>
              <a:uFillTx/>
              <a:latin typeface="MetaMediumLF-Roman" pitchFamily="34" charset="0"/>
              <a:cs typeface="+mn-cs"/>
            </a:endParaRPr>
          </a:p>
          <a:p>
            <a:pPr marL="457200" marR="0" lvl="0" indent="-457200" algn="l" defTabSz="914400" rtl="0" eaLnBrk="1" fontAlgn="auto" latinLnBrk="0" hangingPunct="1">
              <a:lnSpc>
                <a:spcPct val="100000"/>
              </a:lnSpc>
              <a:spcBef>
                <a:spcPct val="60000"/>
              </a:spcBef>
              <a:spcAft>
                <a:spcPts val="0"/>
              </a:spcAft>
              <a:buClr>
                <a:srgbClr val="2C95DD"/>
              </a:buClr>
              <a:buSzTx/>
              <a:buFont typeface="Wingdings" charset="2"/>
              <a:buChar char="§"/>
              <a:tabLst>
                <a:tab pos="800100" algn="l"/>
              </a:tabLst>
              <a:defRPr/>
            </a:pPr>
            <a:r>
              <a:rPr kumimoji="0" lang="ru-RU" sz="2800" i="0" u="none" strike="noStrike" kern="1200" cap="none" spc="0" normalizeH="0" baseline="0" noProof="0" dirty="0" smtClean="0">
                <a:ln>
                  <a:noFill/>
                </a:ln>
                <a:solidFill>
                  <a:schemeClr val="tx2"/>
                </a:solidFill>
                <a:effectLst/>
                <a:uLnTx/>
                <a:uFillTx/>
                <a:latin typeface="MetaMediumLF-Roman" pitchFamily="34" charset="0"/>
                <a:cs typeface="+mn-cs"/>
              </a:rPr>
              <a:t>Моментальное восстановление</a:t>
            </a:r>
            <a:r>
              <a:rPr kumimoji="0" lang="en-US" sz="2800" i="0" u="none" strike="noStrike" kern="1200" cap="none" spc="0" normalizeH="0" baseline="0" noProof="0" dirty="0" smtClean="0">
                <a:ln>
                  <a:noFill/>
                </a:ln>
                <a:solidFill>
                  <a:schemeClr val="tx2"/>
                </a:solidFill>
                <a:effectLst/>
                <a:uLnTx/>
                <a:uFillTx/>
                <a:latin typeface="MetaMediumLF-Roman" pitchFamily="34" charset="0"/>
                <a:cs typeface="+mn-cs"/>
              </a:rPr>
              <a:t> </a:t>
            </a:r>
            <a:r>
              <a:rPr lang="en-US" sz="2800" dirty="0" smtClean="0">
                <a:solidFill>
                  <a:schemeClr val="tx2"/>
                </a:solidFill>
                <a:latin typeface="MetaMediumLF-Roman" pitchFamily="34" charset="0"/>
                <a:cs typeface="+mn-cs"/>
              </a:rPr>
              <a:t>VM</a:t>
            </a:r>
            <a:endParaRPr kumimoji="0" lang="en-US" sz="2800" i="0" u="none" strike="noStrike" kern="1200" cap="none" spc="0" normalizeH="0" baseline="0" noProof="0" dirty="0" smtClean="0">
              <a:ln>
                <a:noFill/>
              </a:ln>
              <a:solidFill>
                <a:schemeClr val="tx2"/>
              </a:solidFill>
              <a:effectLst/>
              <a:uLnTx/>
              <a:uFillTx/>
              <a:latin typeface="MetaMediumLF-Roman" pitchFamily="34" charset="0"/>
              <a:cs typeface="+mn-cs"/>
            </a:endParaRPr>
          </a:p>
        </p:txBody>
      </p:sp>
      <p:sp>
        <p:nvSpPr>
          <p:cNvPr id="5" name="AutoShape 6"/>
          <p:cNvSpPr>
            <a:spLocks noChangeArrowheads="1"/>
          </p:cNvSpPr>
          <p:nvPr/>
        </p:nvSpPr>
        <p:spPr bwMode="gray">
          <a:xfrm>
            <a:off x="4497094" y="4057697"/>
            <a:ext cx="1801775" cy="276999"/>
          </a:xfrm>
          <a:prstGeom prst="rect">
            <a:avLst/>
          </a:prstGeom>
          <a:noFill/>
          <a:ln w="9525">
            <a:noFill/>
            <a:prstDash val="solid"/>
            <a:round/>
            <a:headEnd/>
            <a:tailEnd/>
          </a:ln>
          <a:effectLst/>
        </p:spPr>
        <p:txBody>
          <a:bodyPr wrap="none" lIns="0" tIns="0" rIns="0" bIns="0">
            <a:spAutoFit/>
          </a:bodyPr>
          <a:lstStyle/>
          <a:p>
            <a:pPr algn="ctr" eaLnBrk="0" hangingPunct="0"/>
            <a:r>
              <a:rPr lang="ru-RU" dirty="0" smtClean="0">
                <a:solidFill>
                  <a:schemeClr val="tx2"/>
                </a:solidFill>
                <a:cs typeface="Arial" charset="0"/>
              </a:rPr>
              <a:t>Автоматизация</a:t>
            </a:r>
            <a:endParaRPr lang="en-US" dirty="0">
              <a:solidFill>
                <a:schemeClr val="tx2"/>
              </a:solidFill>
              <a:cs typeface="Arial" charset="0"/>
            </a:endParaRPr>
          </a:p>
        </p:txBody>
      </p:sp>
      <p:sp>
        <p:nvSpPr>
          <p:cNvPr id="6" name="Arc 7"/>
          <p:cNvSpPr>
            <a:spLocks/>
          </p:cNvSpPr>
          <p:nvPr/>
        </p:nvSpPr>
        <p:spPr bwMode="gray">
          <a:xfrm rot="10800000">
            <a:off x="5910602" y="5455717"/>
            <a:ext cx="561035" cy="236259"/>
          </a:xfrm>
          <a:custGeom>
            <a:avLst/>
            <a:gdLst>
              <a:gd name="G0" fmla="+- 20126 0 0"/>
              <a:gd name="G1" fmla="+- 21600 0 0"/>
              <a:gd name="G2" fmla="+- 21600 0 0"/>
              <a:gd name="T0" fmla="*/ 0 w 41013"/>
              <a:gd name="T1" fmla="*/ 13758 h 21600"/>
              <a:gd name="T2" fmla="*/ 41013 w 41013"/>
              <a:gd name="T3" fmla="*/ 16097 h 21600"/>
              <a:gd name="T4" fmla="*/ 20126 w 41013"/>
              <a:gd name="T5" fmla="*/ 21600 h 21600"/>
            </a:gdLst>
            <a:ahLst/>
            <a:cxnLst>
              <a:cxn ang="0">
                <a:pos x="T0" y="T1"/>
              </a:cxn>
              <a:cxn ang="0">
                <a:pos x="T2" y="T3"/>
              </a:cxn>
              <a:cxn ang="0">
                <a:pos x="T4" y="T5"/>
              </a:cxn>
            </a:cxnLst>
            <a:rect l="0" t="0" r="r" b="b"/>
            <a:pathLst>
              <a:path w="41013" h="21600" fill="none" extrusionOk="0">
                <a:moveTo>
                  <a:pt x="-1" y="13757"/>
                </a:moveTo>
                <a:cubicBezTo>
                  <a:pt x="3232" y="5462"/>
                  <a:pt x="11223" y="-1"/>
                  <a:pt x="20126" y="0"/>
                </a:cubicBezTo>
                <a:cubicBezTo>
                  <a:pt x="29935" y="0"/>
                  <a:pt x="38513" y="6610"/>
                  <a:pt x="41013" y="16096"/>
                </a:cubicBezTo>
              </a:path>
              <a:path w="41013" h="21600" stroke="0" extrusionOk="0">
                <a:moveTo>
                  <a:pt x="-1" y="13757"/>
                </a:moveTo>
                <a:cubicBezTo>
                  <a:pt x="3232" y="5462"/>
                  <a:pt x="11223" y="-1"/>
                  <a:pt x="20126" y="0"/>
                </a:cubicBezTo>
                <a:cubicBezTo>
                  <a:pt x="29935" y="0"/>
                  <a:pt x="38513" y="6610"/>
                  <a:pt x="41013" y="16096"/>
                </a:cubicBezTo>
                <a:lnTo>
                  <a:pt x="20126" y="21600"/>
                </a:lnTo>
                <a:close/>
              </a:path>
            </a:pathLst>
          </a:custGeom>
          <a:noFill/>
          <a:ln w="38100">
            <a:solidFill>
              <a:schemeClr val="bg2"/>
            </a:solidFill>
            <a:round/>
            <a:headEnd type="triangle" w="med" len="med"/>
            <a:tailEnd/>
          </a:ln>
          <a:effectLst/>
        </p:spPr>
        <p:txBody>
          <a:bodyPr wrap="none" anchor="ctr"/>
          <a:lstStyle/>
          <a:p>
            <a:endParaRPr lang="en-US" sz="1600" dirty="0"/>
          </a:p>
        </p:txBody>
      </p:sp>
      <p:sp>
        <p:nvSpPr>
          <p:cNvPr id="7" name="Line 8"/>
          <p:cNvSpPr>
            <a:spLocks noChangeShapeType="1"/>
          </p:cNvSpPr>
          <p:nvPr/>
        </p:nvSpPr>
        <p:spPr bwMode="gray">
          <a:xfrm flipH="1">
            <a:off x="5336519" y="5009289"/>
            <a:ext cx="401568" cy="0"/>
          </a:xfrm>
          <a:prstGeom prst="line">
            <a:avLst/>
          </a:prstGeom>
          <a:noFill/>
          <a:ln w="38100">
            <a:solidFill>
              <a:schemeClr val="bg2"/>
            </a:solidFill>
            <a:round/>
            <a:headEnd type="triangle" w="med" len="med"/>
            <a:tailEnd/>
          </a:ln>
          <a:effectLst/>
        </p:spPr>
        <p:txBody>
          <a:bodyPr wrap="none" anchor="ctr"/>
          <a:lstStyle/>
          <a:p>
            <a:endParaRPr lang="en-US" sz="1600" dirty="0"/>
          </a:p>
        </p:txBody>
      </p:sp>
      <p:pic>
        <p:nvPicPr>
          <p:cNvPr id="8" name="Picture 9" descr="disk blue"/>
          <p:cNvPicPr>
            <a:picLocks noChangeAspect="1" noChangeArrowheads="1"/>
          </p:cNvPicPr>
          <p:nvPr/>
        </p:nvPicPr>
        <p:blipFill>
          <a:blip r:embed="rId3" cstate="email"/>
          <a:srcRect/>
          <a:stretch>
            <a:fillRect/>
          </a:stretch>
        </p:blipFill>
        <p:spPr bwMode="gray">
          <a:xfrm>
            <a:off x="5008886" y="5254245"/>
            <a:ext cx="287042" cy="314529"/>
          </a:xfrm>
          <a:prstGeom prst="rect">
            <a:avLst/>
          </a:prstGeom>
          <a:noFill/>
        </p:spPr>
      </p:pic>
      <p:pic>
        <p:nvPicPr>
          <p:cNvPr id="9" name="Picture 10" descr="disk blue"/>
          <p:cNvPicPr>
            <a:picLocks noChangeAspect="1" noChangeArrowheads="1"/>
          </p:cNvPicPr>
          <p:nvPr/>
        </p:nvPicPr>
        <p:blipFill>
          <a:blip r:embed="rId3" cstate="email"/>
          <a:srcRect/>
          <a:stretch>
            <a:fillRect/>
          </a:stretch>
        </p:blipFill>
        <p:spPr bwMode="gray">
          <a:xfrm>
            <a:off x="5008886" y="4991896"/>
            <a:ext cx="287042" cy="314529"/>
          </a:xfrm>
          <a:prstGeom prst="rect">
            <a:avLst/>
          </a:prstGeom>
          <a:noFill/>
        </p:spPr>
      </p:pic>
      <p:pic>
        <p:nvPicPr>
          <p:cNvPr id="10" name="Picture 11" descr="disk blue"/>
          <p:cNvPicPr>
            <a:picLocks noChangeAspect="1" noChangeArrowheads="1"/>
          </p:cNvPicPr>
          <p:nvPr/>
        </p:nvPicPr>
        <p:blipFill>
          <a:blip r:embed="rId3" cstate="email"/>
          <a:srcRect/>
          <a:stretch>
            <a:fillRect/>
          </a:stretch>
        </p:blipFill>
        <p:spPr bwMode="gray">
          <a:xfrm>
            <a:off x="5008886" y="4728098"/>
            <a:ext cx="287042" cy="314529"/>
          </a:xfrm>
          <a:prstGeom prst="rect">
            <a:avLst/>
          </a:prstGeom>
          <a:noFill/>
        </p:spPr>
      </p:pic>
      <p:pic>
        <p:nvPicPr>
          <p:cNvPr id="11" name="Picture 12" descr="disk blue"/>
          <p:cNvPicPr>
            <a:picLocks noChangeAspect="1" noChangeArrowheads="1"/>
          </p:cNvPicPr>
          <p:nvPr/>
        </p:nvPicPr>
        <p:blipFill>
          <a:blip r:embed="rId3" cstate="email"/>
          <a:srcRect/>
          <a:stretch>
            <a:fillRect/>
          </a:stretch>
        </p:blipFill>
        <p:spPr bwMode="gray">
          <a:xfrm>
            <a:off x="5008886" y="4465749"/>
            <a:ext cx="287042" cy="314529"/>
          </a:xfrm>
          <a:prstGeom prst="rect">
            <a:avLst/>
          </a:prstGeom>
          <a:noFill/>
        </p:spPr>
      </p:pic>
      <p:pic>
        <p:nvPicPr>
          <p:cNvPr id="12" name="Picture 13" descr="disk blue"/>
          <p:cNvPicPr>
            <a:picLocks noChangeAspect="1" noChangeArrowheads="1"/>
          </p:cNvPicPr>
          <p:nvPr/>
        </p:nvPicPr>
        <p:blipFill>
          <a:blip r:embed="rId3" cstate="email"/>
          <a:srcRect/>
          <a:stretch>
            <a:fillRect/>
          </a:stretch>
        </p:blipFill>
        <p:spPr bwMode="gray">
          <a:xfrm>
            <a:off x="5751134" y="5254245"/>
            <a:ext cx="287042" cy="314529"/>
          </a:xfrm>
          <a:prstGeom prst="rect">
            <a:avLst/>
          </a:prstGeom>
          <a:noFill/>
        </p:spPr>
      </p:pic>
      <p:pic>
        <p:nvPicPr>
          <p:cNvPr id="13" name="Picture 14" descr="disk blue"/>
          <p:cNvPicPr>
            <a:picLocks noChangeAspect="1" noChangeArrowheads="1"/>
          </p:cNvPicPr>
          <p:nvPr/>
        </p:nvPicPr>
        <p:blipFill>
          <a:blip r:embed="rId3" cstate="email"/>
          <a:srcRect/>
          <a:stretch>
            <a:fillRect/>
          </a:stretch>
        </p:blipFill>
        <p:spPr bwMode="gray">
          <a:xfrm>
            <a:off x="5751134" y="4991896"/>
            <a:ext cx="287042" cy="314529"/>
          </a:xfrm>
          <a:prstGeom prst="rect">
            <a:avLst/>
          </a:prstGeom>
          <a:noFill/>
        </p:spPr>
      </p:pic>
      <p:pic>
        <p:nvPicPr>
          <p:cNvPr id="14" name="Picture 15" descr="disk blue"/>
          <p:cNvPicPr>
            <a:picLocks noChangeAspect="1" noChangeArrowheads="1"/>
          </p:cNvPicPr>
          <p:nvPr/>
        </p:nvPicPr>
        <p:blipFill>
          <a:blip r:embed="rId3" cstate="email"/>
          <a:srcRect/>
          <a:stretch>
            <a:fillRect/>
          </a:stretch>
        </p:blipFill>
        <p:spPr bwMode="gray">
          <a:xfrm>
            <a:off x="5751134" y="4728098"/>
            <a:ext cx="287042" cy="314529"/>
          </a:xfrm>
          <a:prstGeom prst="rect">
            <a:avLst/>
          </a:prstGeom>
          <a:noFill/>
        </p:spPr>
      </p:pic>
      <p:pic>
        <p:nvPicPr>
          <p:cNvPr id="15" name="Picture 16" descr="disk blue"/>
          <p:cNvPicPr>
            <a:picLocks noChangeAspect="1" noChangeArrowheads="1"/>
          </p:cNvPicPr>
          <p:nvPr/>
        </p:nvPicPr>
        <p:blipFill>
          <a:blip r:embed="rId3" cstate="email"/>
          <a:srcRect/>
          <a:stretch>
            <a:fillRect/>
          </a:stretch>
        </p:blipFill>
        <p:spPr bwMode="gray">
          <a:xfrm>
            <a:off x="5751134" y="4465749"/>
            <a:ext cx="287042" cy="314529"/>
          </a:xfrm>
          <a:prstGeom prst="rect">
            <a:avLst/>
          </a:prstGeom>
          <a:noFill/>
        </p:spPr>
      </p:pic>
      <p:pic>
        <p:nvPicPr>
          <p:cNvPr id="16" name="Picture 17" descr="disk blue"/>
          <p:cNvPicPr>
            <a:picLocks noChangeAspect="1" noChangeArrowheads="1"/>
          </p:cNvPicPr>
          <p:nvPr/>
        </p:nvPicPr>
        <p:blipFill>
          <a:blip r:embed="rId4" cstate="email"/>
          <a:srcRect/>
          <a:stretch>
            <a:fillRect/>
          </a:stretch>
        </p:blipFill>
        <p:spPr bwMode="gray">
          <a:xfrm>
            <a:off x="6439744" y="5254245"/>
            <a:ext cx="288491" cy="314529"/>
          </a:xfrm>
          <a:prstGeom prst="rect">
            <a:avLst/>
          </a:prstGeom>
          <a:noFill/>
        </p:spPr>
      </p:pic>
      <p:pic>
        <p:nvPicPr>
          <p:cNvPr id="17" name="Picture 18" descr="disk blue"/>
          <p:cNvPicPr>
            <a:picLocks noChangeAspect="1" noChangeArrowheads="1"/>
          </p:cNvPicPr>
          <p:nvPr/>
        </p:nvPicPr>
        <p:blipFill>
          <a:blip r:embed="rId4" cstate="email"/>
          <a:srcRect/>
          <a:stretch>
            <a:fillRect/>
          </a:stretch>
        </p:blipFill>
        <p:spPr bwMode="gray">
          <a:xfrm>
            <a:off x="6439744" y="4991896"/>
            <a:ext cx="288491" cy="314529"/>
          </a:xfrm>
          <a:prstGeom prst="rect">
            <a:avLst/>
          </a:prstGeom>
          <a:noFill/>
        </p:spPr>
      </p:pic>
      <p:pic>
        <p:nvPicPr>
          <p:cNvPr id="18" name="Picture 19" descr="disk blue"/>
          <p:cNvPicPr>
            <a:picLocks noChangeAspect="1" noChangeArrowheads="1"/>
          </p:cNvPicPr>
          <p:nvPr/>
        </p:nvPicPr>
        <p:blipFill>
          <a:blip r:embed="rId4" cstate="email"/>
          <a:srcRect/>
          <a:stretch>
            <a:fillRect/>
          </a:stretch>
        </p:blipFill>
        <p:spPr bwMode="gray">
          <a:xfrm>
            <a:off x="6439744" y="4728098"/>
            <a:ext cx="288491" cy="314529"/>
          </a:xfrm>
          <a:prstGeom prst="rect">
            <a:avLst/>
          </a:prstGeom>
          <a:noFill/>
        </p:spPr>
      </p:pic>
      <p:pic>
        <p:nvPicPr>
          <p:cNvPr id="19" name="Picture 20" descr="disk blue"/>
          <p:cNvPicPr>
            <a:picLocks noChangeAspect="1" noChangeArrowheads="1"/>
          </p:cNvPicPr>
          <p:nvPr/>
        </p:nvPicPr>
        <p:blipFill>
          <a:blip r:embed="rId4" cstate="email"/>
          <a:srcRect/>
          <a:stretch>
            <a:fillRect/>
          </a:stretch>
        </p:blipFill>
        <p:spPr bwMode="gray">
          <a:xfrm>
            <a:off x="6439744" y="4465749"/>
            <a:ext cx="288491" cy="314529"/>
          </a:xfrm>
          <a:prstGeom prst="rect">
            <a:avLst/>
          </a:prstGeom>
          <a:noFill/>
        </p:spPr>
      </p:pic>
      <p:sp>
        <p:nvSpPr>
          <p:cNvPr id="20" name="AutoShape 26"/>
          <p:cNvSpPr>
            <a:spLocks noChangeArrowheads="1"/>
          </p:cNvSpPr>
          <p:nvPr/>
        </p:nvSpPr>
        <p:spPr bwMode="gray">
          <a:xfrm>
            <a:off x="3945179" y="1556792"/>
            <a:ext cx="3890489" cy="276999"/>
          </a:xfrm>
          <a:prstGeom prst="rect">
            <a:avLst/>
          </a:prstGeom>
          <a:noFill/>
          <a:ln w="9525">
            <a:noFill/>
            <a:prstDash val="solid"/>
            <a:round/>
            <a:headEnd/>
            <a:tailEnd/>
          </a:ln>
          <a:effectLst/>
        </p:spPr>
        <p:txBody>
          <a:bodyPr wrap="none" lIns="0" tIns="0" rIns="0" bIns="0">
            <a:spAutoFit/>
          </a:bodyPr>
          <a:lstStyle/>
          <a:p>
            <a:pPr algn="ctr" eaLnBrk="0" hangingPunct="0"/>
            <a:r>
              <a:rPr lang="ru-RU" dirty="0" smtClean="0">
                <a:solidFill>
                  <a:schemeClr val="tx2"/>
                </a:solidFill>
                <a:latin typeface="+mn-lt"/>
                <a:cs typeface="Arial" charset="0"/>
              </a:rPr>
              <a:t>Интегрировано с приложениями</a:t>
            </a:r>
            <a:endParaRPr lang="en-US" dirty="0">
              <a:solidFill>
                <a:schemeClr val="tx2"/>
              </a:solidFill>
              <a:latin typeface="+mn-lt"/>
              <a:cs typeface="Arial" charset="0"/>
            </a:endParaRPr>
          </a:p>
        </p:txBody>
      </p:sp>
      <p:sp>
        <p:nvSpPr>
          <p:cNvPr id="21" name="Rectangle 31"/>
          <p:cNvSpPr>
            <a:spLocks noChangeArrowheads="1"/>
          </p:cNvSpPr>
          <p:nvPr/>
        </p:nvSpPr>
        <p:spPr bwMode="gray">
          <a:xfrm>
            <a:off x="4489426" y="2558375"/>
            <a:ext cx="1329611" cy="636304"/>
          </a:xfrm>
          <a:prstGeom prst="rect">
            <a:avLst/>
          </a:prstGeom>
          <a:solidFill>
            <a:srgbClr val="DDDDDD"/>
          </a:solidFill>
          <a:ln w="9525">
            <a:noFill/>
            <a:miter lim="800000"/>
            <a:headEnd/>
            <a:tailEnd/>
          </a:ln>
          <a:effectLst/>
        </p:spPr>
        <p:txBody>
          <a:bodyPr wrap="none" anchor="ctr"/>
          <a:lstStyle/>
          <a:p>
            <a:endParaRPr lang="en-US" sz="1600" dirty="0"/>
          </a:p>
        </p:txBody>
      </p:sp>
      <p:sp>
        <p:nvSpPr>
          <p:cNvPr id="22" name="Rectangle 32"/>
          <p:cNvSpPr>
            <a:spLocks noChangeArrowheads="1"/>
          </p:cNvSpPr>
          <p:nvPr/>
        </p:nvSpPr>
        <p:spPr bwMode="gray">
          <a:xfrm>
            <a:off x="5987728" y="2556905"/>
            <a:ext cx="1280932" cy="636304"/>
          </a:xfrm>
          <a:prstGeom prst="rect">
            <a:avLst/>
          </a:prstGeom>
          <a:solidFill>
            <a:srgbClr val="DDDDDD"/>
          </a:solidFill>
          <a:ln w="9525">
            <a:noFill/>
            <a:miter lim="800000"/>
            <a:headEnd/>
            <a:tailEnd/>
          </a:ln>
          <a:effectLst/>
        </p:spPr>
        <p:txBody>
          <a:bodyPr wrap="none" anchor="ctr"/>
          <a:lstStyle/>
          <a:p>
            <a:endParaRPr lang="en-US" sz="1600" dirty="0"/>
          </a:p>
        </p:txBody>
      </p:sp>
      <p:sp>
        <p:nvSpPr>
          <p:cNvPr id="23" name="Text Box 33"/>
          <p:cNvSpPr txBox="1">
            <a:spLocks noChangeArrowheads="1"/>
          </p:cNvSpPr>
          <p:nvPr/>
        </p:nvSpPr>
        <p:spPr bwMode="gray">
          <a:xfrm>
            <a:off x="4538571" y="2732288"/>
            <a:ext cx="674395" cy="292003"/>
          </a:xfrm>
          <a:prstGeom prst="rect">
            <a:avLst/>
          </a:prstGeom>
          <a:noFill/>
          <a:ln w="9525" algn="ctr">
            <a:noFill/>
            <a:miter lim="800000"/>
            <a:headEnd/>
            <a:tailEnd/>
          </a:ln>
          <a:effectLst/>
        </p:spPr>
        <p:txBody>
          <a:bodyPr wrap="none" lIns="0" tIns="0" rIns="0" bIns="0">
            <a:spAutoFit/>
          </a:bodyPr>
          <a:lstStyle/>
          <a:p>
            <a:pPr algn="l">
              <a:lnSpc>
                <a:spcPct val="85000"/>
              </a:lnSpc>
            </a:pPr>
            <a:r>
              <a:rPr lang="en-US" sz="1100" dirty="0">
                <a:cs typeface="Arial" charset="0"/>
              </a:rPr>
              <a:t>Oracle </a:t>
            </a:r>
            <a:br>
              <a:rPr lang="en-US" sz="1100" dirty="0">
                <a:cs typeface="Arial" charset="0"/>
              </a:rPr>
            </a:br>
            <a:r>
              <a:rPr lang="en-US" sz="1100" dirty="0" smtClean="0">
                <a:cs typeface="Arial" charset="0"/>
              </a:rPr>
              <a:t>Production</a:t>
            </a:r>
            <a:endParaRPr lang="en-US" sz="1100" dirty="0">
              <a:cs typeface="Arial" charset="0"/>
            </a:endParaRPr>
          </a:p>
        </p:txBody>
      </p:sp>
      <p:sp>
        <p:nvSpPr>
          <p:cNvPr id="24" name="Text Box 34"/>
          <p:cNvSpPr txBox="1">
            <a:spLocks noChangeArrowheads="1"/>
          </p:cNvSpPr>
          <p:nvPr/>
        </p:nvSpPr>
        <p:spPr bwMode="gray">
          <a:xfrm>
            <a:off x="6041835" y="2732288"/>
            <a:ext cx="533491" cy="291337"/>
          </a:xfrm>
          <a:prstGeom prst="rect">
            <a:avLst/>
          </a:prstGeom>
          <a:noFill/>
          <a:ln w="9525">
            <a:noFill/>
            <a:miter lim="800000"/>
            <a:headEnd/>
            <a:tailEnd/>
          </a:ln>
          <a:effectLst/>
        </p:spPr>
        <p:txBody>
          <a:bodyPr lIns="0" tIns="0" rIns="0" bIns="0">
            <a:spAutoFit/>
          </a:bodyPr>
          <a:lstStyle/>
          <a:p>
            <a:pPr algn="l">
              <a:lnSpc>
                <a:spcPct val="85000"/>
              </a:lnSpc>
            </a:pPr>
            <a:r>
              <a:rPr lang="en-US" sz="1100" dirty="0">
                <a:cs typeface="Arial" charset="0"/>
              </a:rPr>
              <a:t>Oracle </a:t>
            </a:r>
            <a:r>
              <a:rPr lang="en-US" sz="1100" dirty="0" smtClean="0">
                <a:cs typeface="Arial" charset="0"/>
              </a:rPr>
              <a:t>Copy</a:t>
            </a:r>
            <a:endParaRPr lang="en-US" sz="1100" dirty="0">
              <a:cs typeface="Arial" charset="0"/>
            </a:endParaRPr>
          </a:p>
        </p:txBody>
      </p:sp>
      <p:sp>
        <p:nvSpPr>
          <p:cNvPr id="25" name="Line 35"/>
          <p:cNvSpPr>
            <a:spLocks noChangeShapeType="1"/>
          </p:cNvSpPr>
          <p:nvPr/>
        </p:nvSpPr>
        <p:spPr bwMode="gray">
          <a:xfrm flipH="1">
            <a:off x="5819037" y="2874332"/>
            <a:ext cx="198609" cy="0"/>
          </a:xfrm>
          <a:prstGeom prst="line">
            <a:avLst/>
          </a:prstGeom>
          <a:noFill/>
          <a:ln w="38100">
            <a:solidFill>
              <a:schemeClr val="bg2"/>
            </a:solidFill>
            <a:round/>
            <a:headEnd type="triangle" w="med" len="med"/>
            <a:tailEnd/>
          </a:ln>
          <a:effectLst/>
        </p:spPr>
        <p:txBody>
          <a:bodyPr wrap="none" anchor="ctr"/>
          <a:lstStyle/>
          <a:p>
            <a:endParaRPr lang="en-US" sz="1600" dirty="0"/>
          </a:p>
        </p:txBody>
      </p:sp>
      <p:grpSp>
        <p:nvGrpSpPr>
          <p:cNvPr id="26" name="Group 37"/>
          <p:cNvGrpSpPr>
            <a:grpSpLocks/>
          </p:cNvGrpSpPr>
          <p:nvPr/>
        </p:nvGrpSpPr>
        <p:grpSpPr bwMode="gray">
          <a:xfrm>
            <a:off x="5292794" y="2652569"/>
            <a:ext cx="244484" cy="446428"/>
            <a:chOff x="4256" y="563"/>
            <a:chExt cx="167" cy="327"/>
          </a:xfrm>
        </p:grpSpPr>
        <p:pic>
          <p:nvPicPr>
            <p:cNvPr id="27" name="Picture 38" descr="disc lt blue"/>
            <p:cNvPicPr>
              <a:picLocks noChangeAspect="1" noChangeArrowheads="1"/>
            </p:cNvPicPr>
            <p:nvPr/>
          </p:nvPicPr>
          <p:blipFill>
            <a:blip r:embed="rId5" cstate="email"/>
            <a:srcRect/>
            <a:stretch>
              <a:fillRect/>
            </a:stretch>
          </p:blipFill>
          <p:spPr bwMode="gray">
            <a:xfrm>
              <a:off x="4256" y="708"/>
              <a:ext cx="167" cy="182"/>
            </a:xfrm>
            <a:prstGeom prst="rect">
              <a:avLst/>
            </a:prstGeom>
            <a:noFill/>
          </p:spPr>
        </p:pic>
        <p:pic>
          <p:nvPicPr>
            <p:cNvPr id="28" name="Picture 39" descr="disc lt blue"/>
            <p:cNvPicPr>
              <a:picLocks noChangeAspect="1" noChangeArrowheads="1"/>
            </p:cNvPicPr>
            <p:nvPr/>
          </p:nvPicPr>
          <p:blipFill>
            <a:blip r:embed="rId5" cstate="email"/>
            <a:srcRect/>
            <a:stretch>
              <a:fillRect/>
            </a:stretch>
          </p:blipFill>
          <p:spPr bwMode="gray">
            <a:xfrm>
              <a:off x="4256" y="563"/>
              <a:ext cx="167" cy="182"/>
            </a:xfrm>
            <a:prstGeom prst="rect">
              <a:avLst/>
            </a:prstGeom>
            <a:noFill/>
          </p:spPr>
        </p:pic>
      </p:grpSp>
      <p:grpSp>
        <p:nvGrpSpPr>
          <p:cNvPr id="29" name="Group 40"/>
          <p:cNvGrpSpPr>
            <a:grpSpLocks/>
          </p:cNvGrpSpPr>
          <p:nvPr/>
        </p:nvGrpSpPr>
        <p:grpSpPr bwMode="gray">
          <a:xfrm>
            <a:off x="5544108" y="2652569"/>
            <a:ext cx="244484" cy="446428"/>
            <a:chOff x="4256" y="563"/>
            <a:chExt cx="167" cy="327"/>
          </a:xfrm>
        </p:grpSpPr>
        <p:pic>
          <p:nvPicPr>
            <p:cNvPr id="30" name="Picture 41" descr="disc lt blue"/>
            <p:cNvPicPr>
              <a:picLocks noChangeAspect="1" noChangeArrowheads="1"/>
            </p:cNvPicPr>
            <p:nvPr/>
          </p:nvPicPr>
          <p:blipFill>
            <a:blip r:embed="rId5" cstate="email"/>
            <a:srcRect/>
            <a:stretch>
              <a:fillRect/>
            </a:stretch>
          </p:blipFill>
          <p:spPr bwMode="gray">
            <a:xfrm>
              <a:off x="4256" y="708"/>
              <a:ext cx="167" cy="182"/>
            </a:xfrm>
            <a:prstGeom prst="rect">
              <a:avLst/>
            </a:prstGeom>
            <a:noFill/>
          </p:spPr>
        </p:pic>
        <p:pic>
          <p:nvPicPr>
            <p:cNvPr id="31" name="Picture 42" descr="disc lt blue"/>
            <p:cNvPicPr>
              <a:picLocks noChangeAspect="1" noChangeArrowheads="1"/>
            </p:cNvPicPr>
            <p:nvPr/>
          </p:nvPicPr>
          <p:blipFill>
            <a:blip r:embed="rId5" cstate="email"/>
            <a:srcRect/>
            <a:stretch>
              <a:fillRect/>
            </a:stretch>
          </p:blipFill>
          <p:spPr bwMode="gray">
            <a:xfrm>
              <a:off x="4256" y="563"/>
              <a:ext cx="167" cy="182"/>
            </a:xfrm>
            <a:prstGeom prst="rect">
              <a:avLst/>
            </a:prstGeom>
            <a:noFill/>
          </p:spPr>
        </p:pic>
      </p:grpSp>
      <p:grpSp>
        <p:nvGrpSpPr>
          <p:cNvPr id="32" name="Group 44"/>
          <p:cNvGrpSpPr>
            <a:grpSpLocks/>
          </p:cNvGrpSpPr>
          <p:nvPr/>
        </p:nvGrpSpPr>
        <p:grpSpPr bwMode="gray">
          <a:xfrm>
            <a:off x="6696028" y="2652569"/>
            <a:ext cx="244484" cy="446428"/>
            <a:chOff x="4256" y="563"/>
            <a:chExt cx="167" cy="327"/>
          </a:xfrm>
        </p:grpSpPr>
        <p:pic>
          <p:nvPicPr>
            <p:cNvPr id="33" name="Picture 45" descr="disc lt blue"/>
            <p:cNvPicPr>
              <a:picLocks noChangeAspect="1" noChangeArrowheads="1"/>
            </p:cNvPicPr>
            <p:nvPr/>
          </p:nvPicPr>
          <p:blipFill>
            <a:blip r:embed="rId5" cstate="email"/>
            <a:srcRect/>
            <a:stretch>
              <a:fillRect/>
            </a:stretch>
          </p:blipFill>
          <p:spPr bwMode="gray">
            <a:xfrm>
              <a:off x="4256" y="708"/>
              <a:ext cx="167" cy="182"/>
            </a:xfrm>
            <a:prstGeom prst="rect">
              <a:avLst/>
            </a:prstGeom>
            <a:noFill/>
          </p:spPr>
        </p:pic>
        <p:pic>
          <p:nvPicPr>
            <p:cNvPr id="34" name="Picture 46" descr="disc lt blue"/>
            <p:cNvPicPr>
              <a:picLocks noChangeAspect="1" noChangeArrowheads="1"/>
            </p:cNvPicPr>
            <p:nvPr/>
          </p:nvPicPr>
          <p:blipFill>
            <a:blip r:embed="rId5" cstate="email"/>
            <a:srcRect/>
            <a:stretch>
              <a:fillRect/>
            </a:stretch>
          </p:blipFill>
          <p:spPr bwMode="gray">
            <a:xfrm>
              <a:off x="4256" y="563"/>
              <a:ext cx="167" cy="182"/>
            </a:xfrm>
            <a:prstGeom prst="rect">
              <a:avLst/>
            </a:prstGeom>
            <a:noFill/>
          </p:spPr>
        </p:pic>
      </p:grpSp>
      <p:grpSp>
        <p:nvGrpSpPr>
          <p:cNvPr id="35" name="Group 47"/>
          <p:cNvGrpSpPr>
            <a:grpSpLocks/>
          </p:cNvGrpSpPr>
          <p:nvPr/>
        </p:nvGrpSpPr>
        <p:grpSpPr bwMode="gray">
          <a:xfrm>
            <a:off x="6947342" y="2652569"/>
            <a:ext cx="244484" cy="446428"/>
            <a:chOff x="4256" y="563"/>
            <a:chExt cx="167" cy="327"/>
          </a:xfrm>
        </p:grpSpPr>
        <p:pic>
          <p:nvPicPr>
            <p:cNvPr id="36" name="Picture 48" descr="disc lt blue"/>
            <p:cNvPicPr>
              <a:picLocks noChangeAspect="1" noChangeArrowheads="1"/>
            </p:cNvPicPr>
            <p:nvPr/>
          </p:nvPicPr>
          <p:blipFill>
            <a:blip r:embed="rId5" cstate="email"/>
            <a:srcRect/>
            <a:stretch>
              <a:fillRect/>
            </a:stretch>
          </p:blipFill>
          <p:spPr bwMode="gray">
            <a:xfrm>
              <a:off x="4256" y="708"/>
              <a:ext cx="167" cy="182"/>
            </a:xfrm>
            <a:prstGeom prst="rect">
              <a:avLst/>
            </a:prstGeom>
            <a:noFill/>
          </p:spPr>
        </p:pic>
        <p:pic>
          <p:nvPicPr>
            <p:cNvPr id="37" name="Picture 49" descr="disc lt blue"/>
            <p:cNvPicPr>
              <a:picLocks noChangeAspect="1" noChangeArrowheads="1"/>
            </p:cNvPicPr>
            <p:nvPr/>
          </p:nvPicPr>
          <p:blipFill>
            <a:blip r:embed="rId5" cstate="email"/>
            <a:srcRect/>
            <a:stretch>
              <a:fillRect/>
            </a:stretch>
          </p:blipFill>
          <p:spPr bwMode="gray">
            <a:xfrm>
              <a:off x="4256" y="563"/>
              <a:ext cx="167" cy="182"/>
            </a:xfrm>
            <a:prstGeom prst="rect">
              <a:avLst/>
            </a:prstGeom>
            <a:noFill/>
          </p:spPr>
        </p:pic>
      </p:grpSp>
      <p:sp>
        <p:nvSpPr>
          <p:cNvPr id="38" name="Rectangle 51"/>
          <p:cNvSpPr>
            <a:spLocks noChangeArrowheads="1"/>
          </p:cNvSpPr>
          <p:nvPr/>
        </p:nvSpPr>
        <p:spPr bwMode="gray">
          <a:xfrm>
            <a:off x="4489426" y="1872770"/>
            <a:ext cx="1329611" cy="636304"/>
          </a:xfrm>
          <a:prstGeom prst="rect">
            <a:avLst/>
          </a:prstGeom>
          <a:solidFill>
            <a:srgbClr val="DDDDDD"/>
          </a:solidFill>
          <a:ln w="9525">
            <a:noFill/>
            <a:miter lim="800000"/>
            <a:headEnd/>
            <a:tailEnd/>
          </a:ln>
          <a:effectLst/>
        </p:spPr>
        <p:txBody>
          <a:bodyPr wrap="none" anchor="ctr"/>
          <a:lstStyle/>
          <a:p>
            <a:endParaRPr lang="en-US" sz="1600" dirty="0"/>
          </a:p>
        </p:txBody>
      </p:sp>
      <p:sp>
        <p:nvSpPr>
          <p:cNvPr id="39" name="Rectangle 52"/>
          <p:cNvSpPr>
            <a:spLocks noChangeArrowheads="1"/>
          </p:cNvSpPr>
          <p:nvPr/>
        </p:nvSpPr>
        <p:spPr bwMode="gray">
          <a:xfrm>
            <a:off x="5987728" y="1872770"/>
            <a:ext cx="1280932" cy="636304"/>
          </a:xfrm>
          <a:prstGeom prst="rect">
            <a:avLst/>
          </a:prstGeom>
          <a:solidFill>
            <a:srgbClr val="DDDDDD"/>
          </a:solidFill>
          <a:ln w="9525">
            <a:noFill/>
            <a:miter lim="800000"/>
            <a:headEnd/>
            <a:tailEnd/>
          </a:ln>
          <a:effectLst/>
        </p:spPr>
        <p:txBody>
          <a:bodyPr wrap="none" anchor="ctr"/>
          <a:lstStyle/>
          <a:p>
            <a:endParaRPr lang="en-US" sz="1600" dirty="0"/>
          </a:p>
        </p:txBody>
      </p:sp>
      <p:sp>
        <p:nvSpPr>
          <p:cNvPr id="40" name="Text Box 53"/>
          <p:cNvSpPr txBox="1">
            <a:spLocks noChangeArrowheads="1"/>
          </p:cNvSpPr>
          <p:nvPr/>
        </p:nvSpPr>
        <p:spPr bwMode="gray">
          <a:xfrm>
            <a:off x="4557418" y="2049602"/>
            <a:ext cx="674395" cy="292003"/>
          </a:xfrm>
          <a:prstGeom prst="rect">
            <a:avLst/>
          </a:prstGeom>
          <a:noFill/>
          <a:ln w="9525" algn="ctr">
            <a:noFill/>
            <a:miter lim="800000"/>
            <a:headEnd/>
            <a:tailEnd/>
          </a:ln>
          <a:effectLst/>
        </p:spPr>
        <p:txBody>
          <a:bodyPr wrap="none" lIns="0" tIns="0" rIns="0" bIns="0">
            <a:spAutoFit/>
          </a:bodyPr>
          <a:lstStyle/>
          <a:p>
            <a:pPr algn="l">
              <a:lnSpc>
                <a:spcPct val="85000"/>
              </a:lnSpc>
            </a:pPr>
            <a:r>
              <a:rPr lang="en-US" sz="1100" dirty="0">
                <a:cs typeface="Arial" charset="0"/>
              </a:rPr>
              <a:t>Exchange</a:t>
            </a:r>
            <a:br>
              <a:rPr lang="en-US" sz="1100" dirty="0">
                <a:cs typeface="Arial" charset="0"/>
              </a:rPr>
            </a:br>
            <a:r>
              <a:rPr lang="en-US" sz="1100" dirty="0" smtClean="0">
                <a:cs typeface="Arial" charset="0"/>
              </a:rPr>
              <a:t>Production</a:t>
            </a:r>
            <a:endParaRPr lang="en-US" sz="1100" dirty="0">
              <a:cs typeface="Arial" charset="0"/>
            </a:endParaRPr>
          </a:p>
        </p:txBody>
      </p:sp>
      <p:sp>
        <p:nvSpPr>
          <p:cNvPr id="41" name="Text Box 54"/>
          <p:cNvSpPr txBox="1">
            <a:spLocks noChangeArrowheads="1"/>
          </p:cNvSpPr>
          <p:nvPr/>
        </p:nvSpPr>
        <p:spPr bwMode="gray">
          <a:xfrm>
            <a:off x="6060681" y="2049601"/>
            <a:ext cx="619519" cy="297765"/>
          </a:xfrm>
          <a:prstGeom prst="rect">
            <a:avLst/>
          </a:prstGeom>
          <a:noFill/>
          <a:ln w="9525">
            <a:noFill/>
            <a:miter lim="800000"/>
            <a:headEnd/>
            <a:tailEnd/>
          </a:ln>
          <a:effectLst/>
        </p:spPr>
        <p:txBody>
          <a:bodyPr wrap="square" lIns="0" tIns="0" rIns="0" bIns="0">
            <a:spAutoFit/>
          </a:bodyPr>
          <a:lstStyle/>
          <a:p>
            <a:pPr algn="l">
              <a:lnSpc>
                <a:spcPct val="85000"/>
              </a:lnSpc>
            </a:pPr>
            <a:r>
              <a:rPr lang="en-US" sz="1100" dirty="0">
                <a:cs typeface="Arial" charset="0"/>
              </a:rPr>
              <a:t>Exchange </a:t>
            </a:r>
            <a:r>
              <a:rPr lang="en-US" sz="1100" dirty="0" smtClean="0">
                <a:cs typeface="Arial" charset="0"/>
              </a:rPr>
              <a:t>Copy</a:t>
            </a:r>
            <a:endParaRPr lang="en-US" sz="1100" dirty="0">
              <a:cs typeface="Arial" charset="0"/>
            </a:endParaRPr>
          </a:p>
        </p:txBody>
      </p:sp>
      <p:sp>
        <p:nvSpPr>
          <p:cNvPr id="42" name="Line 55"/>
          <p:cNvSpPr>
            <a:spLocks noChangeShapeType="1"/>
          </p:cNvSpPr>
          <p:nvPr/>
        </p:nvSpPr>
        <p:spPr bwMode="gray">
          <a:xfrm flipH="1">
            <a:off x="5819037" y="2190198"/>
            <a:ext cx="198609" cy="0"/>
          </a:xfrm>
          <a:prstGeom prst="line">
            <a:avLst/>
          </a:prstGeom>
          <a:noFill/>
          <a:ln w="38100">
            <a:solidFill>
              <a:schemeClr val="bg2"/>
            </a:solidFill>
            <a:round/>
            <a:headEnd type="triangle" w="med" len="med"/>
            <a:tailEnd/>
          </a:ln>
          <a:effectLst/>
        </p:spPr>
        <p:txBody>
          <a:bodyPr wrap="none" anchor="ctr"/>
          <a:lstStyle/>
          <a:p>
            <a:endParaRPr lang="en-US" sz="1600" dirty="0"/>
          </a:p>
        </p:txBody>
      </p:sp>
      <p:pic>
        <p:nvPicPr>
          <p:cNvPr id="43" name="Picture 58" descr="disc yellow 130"/>
          <p:cNvPicPr>
            <a:picLocks noChangeAspect="1" noChangeArrowheads="1"/>
          </p:cNvPicPr>
          <p:nvPr/>
        </p:nvPicPr>
        <p:blipFill>
          <a:blip r:embed="rId6" cstate="email"/>
          <a:srcRect/>
          <a:stretch>
            <a:fillRect/>
          </a:stretch>
        </p:blipFill>
        <p:spPr bwMode="gray">
          <a:xfrm>
            <a:off x="5292794" y="2166353"/>
            <a:ext cx="226780" cy="247058"/>
          </a:xfrm>
          <a:prstGeom prst="rect">
            <a:avLst/>
          </a:prstGeom>
          <a:noFill/>
        </p:spPr>
      </p:pic>
      <p:pic>
        <p:nvPicPr>
          <p:cNvPr id="44" name="Picture 59" descr="disc yellow 130"/>
          <p:cNvPicPr>
            <a:picLocks noChangeAspect="1" noChangeArrowheads="1"/>
          </p:cNvPicPr>
          <p:nvPr/>
        </p:nvPicPr>
        <p:blipFill>
          <a:blip r:embed="rId6" cstate="email"/>
          <a:srcRect/>
          <a:stretch>
            <a:fillRect/>
          </a:stretch>
        </p:blipFill>
        <p:spPr bwMode="gray">
          <a:xfrm>
            <a:off x="5292794" y="1968433"/>
            <a:ext cx="226780" cy="247058"/>
          </a:xfrm>
          <a:prstGeom prst="rect">
            <a:avLst/>
          </a:prstGeom>
          <a:noFill/>
        </p:spPr>
      </p:pic>
      <p:pic>
        <p:nvPicPr>
          <p:cNvPr id="45" name="Picture 61" descr="disc yellow 130"/>
          <p:cNvPicPr>
            <a:picLocks noChangeAspect="1" noChangeArrowheads="1"/>
          </p:cNvPicPr>
          <p:nvPr/>
        </p:nvPicPr>
        <p:blipFill>
          <a:blip r:embed="rId6" cstate="email"/>
          <a:srcRect/>
          <a:stretch>
            <a:fillRect/>
          </a:stretch>
        </p:blipFill>
        <p:spPr bwMode="gray">
          <a:xfrm>
            <a:off x="5540067" y="2166353"/>
            <a:ext cx="226780" cy="247058"/>
          </a:xfrm>
          <a:prstGeom prst="rect">
            <a:avLst/>
          </a:prstGeom>
          <a:noFill/>
        </p:spPr>
      </p:pic>
      <p:pic>
        <p:nvPicPr>
          <p:cNvPr id="46" name="Picture 62" descr="disc yellow 130"/>
          <p:cNvPicPr>
            <a:picLocks noChangeAspect="1" noChangeArrowheads="1"/>
          </p:cNvPicPr>
          <p:nvPr/>
        </p:nvPicPr>
        <p:blipFill>
          <a:blip r:embed="rId6" cstate="email"/>
          <a:srcRect/>
          <a:stretch>
            <a:fillRect/>
          </a:stretch>
        </p:blipFill>
        <p:spPr bwMode="gray">
          <a:xfrm>
            <a:off x="5540067" y="1968433"/>
            <a:ext cx="226780" cy="247058"/>
          </a:xfrm>
          <a:prstGeom prst="rect">
            <a:avLst/>
          </a:prstGeom>
          <a:noFill/>
        </p:spPr>
      </p:pic>
      <p:pic>
        <p:nvPicPr>
          <p:cNvPr id="47" name="Picture 65" descr="disc yellow 130"/>
          <p:cNvPicPr>
            <a:picLocks noChangeAspect="1" noChangeArrowheads="1"/>
          </p:cNvPicPr>
          <p:nvPr/>
        </p:nvPicPr>
        <p:blipFill>
          <a:blip r:embed="rId6" cstate="email"/>
          <a:srcRect/>
          <a:stretch>
            <a:fillRect/>
          </a:stretch>
        </p:blipFill>
        <p:spPr bwMode="gray">
          <a:xfrm>
            <a:off x="6696028" y="2166353"/>
            <a:ext cx="226780" cy="247058"/>
          </a:xfrm>
          <a:prstGeom prst="rect">
            <a:avLst/>
          </a:prstGeom>
          <a:noFill/>
        </p:spPr>
      </p:pic>
      <p:pic>
        <p:nvPicPr>
          <p:cNvPr id="48" name="Picture 66" descr="disc yellow 130"/>
          <p:cNvPicPr>
            <a:picLocks noChangeAspect="1" noChangeArrowheads="1"/>
          </p:cNvPicPr>
          <p:nvPr/>
        </p:nvPicPr>
        <p:blipFill>
          <a:blip r:embed="rId6" cstate="email"/>
          <a:srcRect/>
          <a:stretch>
            <a:fillRect/>
          </a:stretch>
        </p:blipFill>
        <p:spPr bwMode="gray">
          <a:xfrm>
            <a:off x="6696028" y="1968433"/>
            <a:ext cx="226780" cy="247058"/>
          </a:xfrm>
          <a:prstGeom prst="rect">
            <a:avLst/>
          </a:prstGeom>
          <a:noFill/>
        </p:spPr>
      </p:pic>
      <p:pic>
        <p:nvPicPr>
          <p:cNvPr id="49" name="Picture 68" descr="disc yellow 130"/>
          <p:cNvPicPr>
            <a:picLocks noChangeAspect="1" noChangeArrowheads="1"/>
          </p:cNvPicPr>
          <p:nvPr/>
        </p:nvPicPr>
        <p:blipFill>
          <a:blip r:embed="rId6" cstate="email"/>
          <a:srcRect/>
          <a:stretch>
            <a:fillRect/>
          </a:stretch>
        </p:blipFill>
        <p:spPr bwMode="gray">
          <a:xfrm>
            <a:off x="6943300" y="2166353"/>
            <a:ext cx="226780" cy="247058"/>
          </a:xfrm>
          <a:prstGeom prst="rect">
            <a:avLst/>
          </a:prstGeom>
          <a:noFill/>
        </p:spPr>
      </p:pic>
      <p:pic>
        <p:nvPicPr>
          <p:cNvPr id="50" name="Picture 69" descr="disc yellow 130"/>
          <p:cNvPicPr>
            <a:picLocks noChangeAspect="1" noChangeArrowheads="1"/>
          </p:cNvPicPr>
          <p:nvPr/>
        </p:nvPicPr>
        <p:blipFill>
          <a:blip r:embed="rId6" cstate="email"/>
          <a:srcRect/>
          <a:stretch>
            <a:fillRect/>
          </a:stretch>
        </p:blipFill>
        <p:spPr bwMode="gray">
          <a:xfrm>
            <a:off x="6943300" y="1968433"/>
            <a:ext cx="226780" cy="247058"/>
          </a:xfrm>
          <a:prstGeom prst="rect">
            <a:avLst/>
          </a:prstGeom>
          <a:noFill/>
        </p:spPr>
      </p:pic>
      <p:sp>
        <p:nvSpPr>
          <p:cNvPr id="51" name="Rectangle 71"/>
          <p:cNvSpPr>
            <a:spLocks noChangeArrowheads="1"/>
          </p:cNvSpPr>
          <p:nvPr/>
        </p:nvSpPr>
        <p:spPr bwMode="gray">
          <a:xfrm>
            <a:off x="4489426" y="3241042"/>
            <a:ext cx="1329611" cy="637754"/>
          </a:xfrm>
          <a:prstGeom prst="rect">
            <a:avLst/>
          </a:prstGeom>
          <a:solidFill>
            <a:srgbClr val="DDDDDD"/>
          </a:solidFill>
          <a:ln w="9525">
            <a:noFill/>
            <a:miter lim="800000"/>
            <a:headEnd/>
            <a:tailEnd/>
          </a:ln>
          <a:effectLst/>
        </p:spPr>
        <p:txBody>
          <a:bodyPr wrap="none" anchor="ctr"/>
          <a:lstStyle/>
          <a:p>
            <a:endParaRPr lang="en-US" sz="1600" dirty="0"/>
          </a:p>
        </p:txBody>
      </p:sp>
      <p:sp>
        <p:nvSpPr>
          <p:cNvPr id="52" name="Rectangle 72"/>
          <p:cNvSpPr>
            <a:spLocks noChangeArrowheads="1"/>
          </p:cNvSpPr>
          <p:nvPr/>
        </p:nvSpPr>
        <p:spPr bwMode="gray">
          <a:xfrm>
            <a:off x="5987728" y="3241042"/>
            <a:ext cx="1280932" cy="637754"/>
          </a:xfrm>
          <a:prstGeom prst="rect">
            <a:avLst/>
          </a:prstGeom>
          <a:solidFill>
            <a:srgbClr val="DDDDDD"/>
          </a:solidFill>
          <a:ln w="9525">
            <a:noFill/>
            <a:miter lim="800000"/>
            <a:headEnd/>
            <a:tailEnd/>
          </a:ln>
          <a:effectLst/>
        </p:spPr>
        <p:txBody>
          <a:bodyPr wrap="none" anchor="ctr"/>
          <a:lstStyle/>
          <a:p>
            <a:endParaRPr lang="en-US" sz="1600" dirty="0"/>
          </a:p>
        </p:txBody>
      </p:sp>
      <p:sp>
        <p:nvSpPr>
          <p:cNvPr id="53" name="Text Box 73"/>
          <p:cNvSpPr txBox="1">
            <a:spLocks noChangeArrowheads="1"/>
          </p:cNvSpPr>
          <p:nvPr/>
        </p:nvSpPr>
        <p:spPr bwMode="gray">
          <a:xfrm>
            <a:off x="4526974" y="3419323"/>
            <a:ext cx="731702" cy="292003"/>
          </a:xfrm>
          <a:prstGeom prst="rect">
            <a:avLst/>
          </a:prstGeom>
          <a:noFill/>
          <a:ln w="9525">
            <a:noFill/>
            <a:miter lim="800000"/>
            <a:headEnd/>
            <a:tailEnd/>
          </a:ln>
          <a:effectLst/>
        </p:spPr>
        <p:txBody>
          <a:bodyPr wrap="none" lIns="0" tIns="0" rIns="0" bIns="0">
            <a:spAutoFit/>
          </a:bodyPr>
          <a:lstStyle/>
          <a:p>
            <a:pPr algn="l">
              <a:lnSpc>
                <a:spcPct val="85000"/>
              </a:lnSpc>
            </a:pPr>
            <a:r>
              <a:rPr lang="en-US" sz="1100" dirty="0">
                <a:cs typeface="Arial" charset="0"/>
              </a:rPr>
              <a:t>SQL Server</a:t>
            </a:r>
          </a:p>
          <a:p>
            <a:pPr algn="l">
              <a:lnSpc>
                <a:spcPct val="85000"/>
              </a:lnSpc>
            </a:pPr>
            <a:r>
              <a:rPr lang="en-US" sz="1100" dirty="0"/>
              <a:t>P</a:t>
            </a:r>
            <a:r>
              <a:rPr lang="en-US" sz="1100" dirty="0" smtClean="0">
                <a:cs typeface="Arial" charset="0"/>
              </a:rPr>
              <a:t>roduction</a:t>
            </a:r>
            <a:endParaRPr lang="en-US" sz="1100" dirty="0">
              <a:cs typeface="Arial" charset="0"/>
            </a:endParaRPr>
          </a:p>
        </p:txBody>
      </p:sp>
      <p:sp>
        <p:nvSpPr>
          <p:cNvPr id="54" name="Text Box 74"/>
          <p:cNvSpPr txBox="1">
            <a:spLocks noChangeArrowheads="1"/>
          </p:cNvSpPr>
          <p:nvPr/>
        </p:nvSpPr>
        <p:spPr bwMode="gray">
          <a:xfrm>
            <a:off x="6041835" y="3348300"/>
            <a:ext cx="415478" cy="435889"/>
          </a:xfrm>
          <a:prstGeom prst="rect">
            <a:avLst/>
          </a:prstGeom>
          <a:noFill/>
          <a:ln w="9525">
            <a:noFill/>
            <a:miter lim="800000"/>
            <a:headEnd/>
            <a:tailEnd/>
          </a:ln>
          <a:effectLst/>
        </p:spPr>
        <p:txBody>
          <a:bodyPr wrap="none" lIns="0" tIns="0" rIns="0" bIns="0">
            <a:spAutoFit/>
          </a:bodyPr>
          <a:lstStyle/>
          <a:p>
            <a:pPr algn="l">
              <a:lnSpc>
                <a:spcPct val="85000"/>
              </a:lnSpc>
            </a:pPr>
            <a:r>
              <a:rPr lang="en-US" sz="1100" dirty="0">
                <a:cs typeface="Arial" charset="0"/>
              </a:rPr>
              <a:t>SQL </a:t>
            </a:r>
          </a:p>
          <a:p>
            <a:pPr algn="l">
              <a:lnSpc>
                <a:spcPct val="85000"/>
              </a:lnSpc>
            </a:pPr>
            <a:r>
              <a:rPr lang="en-US" sz="1100" dirty="0">
                <a:cs typeface="Arial" charset="0"/>
              </a:rPr>
              <a:t>Server</a:t>
            </a:r>
          </a:p>
          <a:p>
            <a:pPr algn="l">
              <a:lnSpc>
                <a:spcPct val="85000"/>
              </a:lnSpc>
            </a:pPr>
            <a:r>
              <a:rPr lang="en-US" sz="1100" dirty="0"/>
              <a:t>C</a:t>
            </a:r>
            <a:r>
              <a:rPr lang="en-US" sz="1100" dirty="0" smtClean="0">
                <a:cs typeface="Arial" charset="0"/>
              </a:rPr>
              <a:t>opy</a:t>
            </a:r>
            <a:endParaRPr lang="en-US" sz="1100" dirty="0">
              <a:cs typeface="Arial" charset="0"/>
            </a:endParaRPr>
          </a:p>
        </p:txBody>
      </p:sp>
      <p:sp>
        <p:nvSpPr>
          <p:cNvPr id="55" name="Line 75"/>
          <p:cNvSpPr>
            <a:spLocks noChangeShapeType="1"/>
          </p:cNvSpPr>
          <p:nvPr/>
        </p:nvSpPr>
        <p:spPr bwMode="gray">
          <a:xfrm flipH="1">
            <a:off x="5819037" y="3559919"/>
            <a:ext cx="198609" cy="0"/>
          </a:xfrm>
          <a:prstGeom prst="line">
            <a:avLst/>
          </a:prstGeom>
          <a:noFill/>
          <a:ln w="38100">
            <a:solidFill>
              <a:schemeClr val="bg2"/>
            </a:solidFill>
            <a:round/>
            <a:headEnd type="triangle" w="med" len="med"/>
            <a:tailEnd/>
          </a:ln>
          <a:effectLst/>
        </p:spPr>
        <p:txBody>
          <a:bodyPr wrap="none" anchor="ctr"/>
          <a:lstStyle/>
          <a:p>
            <a:endParaRPr lang="en-US" sz="1600" dirty="0"/>
          </a:p>
        </p:txBody>
      </p:sp>
      <p:pic>
        <p:nvPicPr>
          <p:cNvPr id="56" name="Picture 77" descr="disc green"/>
          <p:cNvPicPr>
            <a:picLocks noChangeAspect="1" noChangeArrowheads="1"/>
          </p:cNvPicPr>
          <p:nvPr/>
        </p:nvPicPr>
        <p:blipFill>
          <a:blip r:embed="rId7" cstate="email"/>
          <a:srcRect/>
          <a:stretch>
            <a:fillRect/>
          </a:stretch>
        </p:blipFill>
        <p:spPr bwMode="gray">
          <a:xfrm>
            <a:off x="5292794" y="3536055"/>
            <a:ext cx="238139" cy="249976"/>
          </a:xfrm>
          <a:prstGeom prst="rect">
            <a:avLst/>
          </a:prstGeom>
          <a:noFill/>
        </p:spPr>
      </p:pic>
      <p:pic>
        <p:nvPicPr>
          <p:cNvPr id="57" name="Picture 78" descr="disc green"/>
          <p:cNvPicPr>
            <a:picLocks noChangeAspect="1" noChangeArrowheads="1"/>
          </p:cNvPicPr>
          <p:nvPr/>
        </p:nvPicPr>
        <p:blipFill>
          <a:blip r:embed="rId7" cstate="email"/>
          <a:srcRect/>
          <a:stretch>
            <a:fillRect/>
          </a:stretch>
        </p:blipFill>
        <p:spPr bwMode="gray">
          <a:xfrm>
            <a:off x="5292794" y="3335255"/>
            <a:ext cx="236838" cy="249976"/>
          </a:xfrm>
          <a:prstGeom prst="rect">
            <a:avLst/>
          </a:prstGeom>
          <a:noFill/>
        </p:spPr>
      </p:pic>
      <p:grpSp>
        <p:nvGrpSpPr>
          <p:cNvPr id="58" name="Group 79"/>
          <p:cNvGrpSpPr>
            <a:grpSpLocks/>
          </p:cNvGrpSpPr>
          <p:nvPr/>
        </p:nvGrpSpPr>
        <p:grpSpPr bwMode="gray">
          <a:xfrm>
            <a:off x="5550453" y="3335255"/>
            <a:ext cx="238139" cy="450776"/>
            <a:chOff x="4150" y="741"/>
            <a:chExt cx="183" cy="330"/>
          </a:xfrm>
        </p:grpSpPr>
        <p:pic>
          <p:nvPicPr>
            <p:cNvPr id="59" name="Picture 80" descr="disc green"/>
            <p:cNvPicPr>
              <a:picLocks noChangeAspect="1" noChangeArrowheads="1"/>
            </p:cNvPicPr>
            <p:nvPr/>
          </p:nvPicPr>
          <p:blipFill>
            <a:blip r:embed="rId7" cstate="email"/>
            <a:srcRect/>
            <a:stretch>
              <a:fillRect/>
            </a:stretch>
          </p:blipFill>
          <p:spPr bwMode="gray">
            <a:xfrm>
              <a:off x="4150" y="888"/>
              <a:ext cx="183" cy="183"/>
            </a:xfrm>
            <a:prstGeom prst="rect">
              <a:avLst/>
            </a:prstGeom>
            <a:noFill/>
          </p:spPr>
        </p:pic>
        <p:pic>
          <p:nvPicPr>
            <p:cNvPr id="60" name="Picture 81" descr="disc green"/>
            <p:cNvPicPr>
              <a:picLocks noChangeAspect="1" noChangeArrowheads="1"/>
            </p:cNvPicPr>
            <p:nvPr/>
          </p:nvPicPr>
          <p:blipFill>
            <a:blip r:embed="rId7" cstate="email"/>
            <a:srcRect/>
            <a:stretch>
              <a:fillRect/>
            </a:stretch>
          </p:blipFill>
          <p:spPr bwMode="gray">
            <a:xfrm>
              <a:off x="4150" y="741"/>
              <a:ext cx="182" cy="183"/>
            </a:xfrm>
            <a:prstGeom prst="rect">
              <a:avLst/>
            </a:prstGeom>
            <a:noFill/>
          </p:spPr>
        </p:pic>
      </p:grpSp>
      <p:pic>
        <p:nvPicPr>
          <p:cNvPr id="61" name="Picture 83" descr="disc green"/>
          <p:cNvPicPr>
            <a:picLocks noChangeAspect="1" noChangeArrowheads="1"/>
          </p:cNvPicPr>
          <p:nvPr/>
        </p:nvPicPr>
        <p:blipFill>
          <a:blip r:embed="rId7" cstate="email"/>
          <a:srcRect/>
          <a:stretch>
            <a:fillRect/>
          </a:stretch>
        </p:blipFill>
        <p:spPr bwMode="gray">
          <a:xfrm>
            <a:off x="6696028" y="3536055"/>
            <a:ext cx="238139" cy="249976"/>
          </a:xfrm>
          <a:prstGeom prst="rect">
            <a:avLst/>
          </a:prstGeom>
          <a:noFill/>
        </p:spPr>
      </p:pic>
      <p:pic>
        <p:nvPicPr>
          <p:cNvPr id="62" name="Picture 84" descr="disc green"/>
          <p:cNvPicPr>
            <a:picLocks noChangeAspect="1" noChangeArrowheads="1"/>
          </p:cNvPicPr>
          <p:nvPr/>
        </p:nvPicPr>
        <p:blipFill>
          <a:blip r:embed="rId7" cstate="email"/>
          <a:srcRect/>
          <a:stretch>
            <a:fillRect/>
          </a:stretch>
        </p:blipFill>
        <p:spPr bwMode="gray">
          <a:xfrm>
            <a:off x="6696028" y="3335255"/>
            <a:ext cx="236838" cy="249976"/>
          </a:xfrm>
          <a:prstGeom prst="rect">
            <a:avLst/>
          </a:prstGeom>
          <a:noFill/>
        </p:spPr>
      </p:pic>
      <p:grpSp>
        <p:nvGrpSpPr>
          <p:cNvPr id="63" name="Group 85"/>
          <p:cNvGrpSpPr>
            <a:grpSpLocks/>
          </p:cNvGrpSpPr>
          <p:nvPr/>
        </p:nvGrpSpPr>
        <p:grpSpPr bwMode="gray">
          <a:xfrm>
            <a:off x="6953687" y="3335255"/>
            <a:ext cx="238139" cy="450776"/>
            <a:chOff x="4150" y="741"/>
            <a:chExt cx="183" cy="330"/>
          </a:xfrm>
        </p:grpSpPr>
        <p:pic>
          <p:nvPicPr>
            <p:cNvPr id="64" name="Picture 86" descr="disc green"/>
            <p:cNvPicPr>
              <a:picLocks noChangeAspect="1" noChangeArrowheads="1"/>
            </p:cNvPicPr>
            <p:nvPr/>
          </p:nvPicPr>
          <p:blipFill>
            <a:blip r:embed="rId7" cstate="email"/>
            <a:srcRect/>
            <a:stretch>
              <a:fillRect/>
            </a:stretch>
          </p:blipFill>
          <p:spPr bwMode="gray">
            <a:xfrm>
              <a:off x="4150" y="888"/>
              <a:ext cx="183" cy="183"/>
            </a:xfrm>
            <a:prstGeom prst="rect">
              <a:avLst/>
            </a:prstGeom>
            <a:noFill/>
          </p:spPr>
        </p:pic>
        <p:pic>
          <p:nvPicPr>
            <p:cNvPr id="65" name="Picture 87" descr="disc green"/>
            <p:cNvPicPr>
              <a:picLocks noChangeAspect="1" noChangeArrowheads="1"/>
            </p:cNvPicPr>
            <p:nvPr/>
          </p:nvPicPr>
          <p:blipFill>
            <a:blip r:embed="rId7" cstate="email"/>
            <a:srcRect/>
            <a:stretch>
              <a:fillRect/>
            </a:stretch>
          </p:blipFill>
          <p:spPr bwMode="gray">
            <a:xfrm>
              <a:off x="4150" y="741"/>
              <a:ext cx="182" cy="183"/>
            </a:xfrm>
            <a:prstGeom prst="rect">
              <a:avLst/>
            </a:prstGeom>
            <a:noFill/>
          </p:spPr>
        </p:pic>
      </p:grpSp>
      <p:pic>
        <p:nvPicPr>
          <p:cNvPr id="66" name="Picture 65" descr="Desktop.png"/>
          <p:cNvPicPr>
            <a:picLocks noChangeAspect="1"/>
          </p:cNvPicPr>
          <p:nvPr/>
        </p:nvPicPr>
        <p:blipFill>
          <a:blip r:embed="rId8" cstate="email"/>
          <a:stretch>
            <a:fillRect/>
          </a:stretch>
        </p:blipFill>
        <p:spPr bwMode="gray">
          <a:xfrm>
            <a:off x="3484197" y="2530319"/>
            <a:ext cx="988425" cy="692417"/>
          </a:xfrm>
          <a:prstGeom prst="rect">
            <a:avLst/>
          </a:prstGeom>
        </p:spPr>
      </p:pic>
      <p:pic>
        <p:nvPicPr>
          <p:cNvPr id="67" name="Picture 66" descr="Desktop.png"/>
          <p:cNvPicPr>
            <a:picLocks noChangeAspect="1"/>
          </p:cNvPicPr>
          <p:nvPr/>
        </p:nvPicPr>
        <p:blipFill>
          <a:blip r:embed="rId8" cstate="email"/>
          <a:stretch>
            <a:fillRect/>
          </a:stretch>
        </p:blipFill>
        <p:spPr bwMode="gray">
          <a:xfrm>
            <a:off x="3966797" y="4663296"/>
            <a:ext cx="988425" cy="692417"/>
          </a:xfrm>
          <a:prstGeom prst="rect">
            <a:avLst/>
          </a:prstGeom>
        </p:spPr>
      </p:pic>
      <p:pic>
        <p:nvPicPr>
          <p:cNvPr id="68" name="Picture 67" descr="Desktop.png"/>
          <p:cNvPicPr>
            <a:picLocks noChangeAspect="1"/>
          </p:cNvPicPr>
          <p:nvPr/>
        </p:nvPicPr>
        <p:blipFill>
          <a:blip r:embed="rId8" cstate="email"/>
          <a:stretch>
            <a:fillRect/>
          </a:stretch>
        </p:blipFill>
        <p:spPr bwMode="gray">
          <a:xfrm>
            <a:off x="6843392" y="4663296"/>
            <a:ext cx="988425" cy="692417"/>
          </a:xfrm>
          <a:prstGeom prst="rect">
            <a:avLst/>
          </a:prstGeom>
        </p:spPr>
      </p:pic>
      <p:sp>
        <p:nvSpPr>
          <p:cNvPr id="69" name="Text Box 6"/>
          <p:cNvSpPr txBox="1">
            <a:spLocks noChangeArrowheads="1"/>
          </p:cNvSpPr>
          <p:nvPr/>
        </p:nvSpPr>
        <p:spPr bwMode="gray">
          <a:xfrm>
            <a:off x="3198291" y="5880597"/>
            <a:ext cx="5626141" cy="282129"/>
          </a:xfrm>
          <a:prstGeom prst="rect">
            <a:avLst/>
          </a:prstGeom>
          <a:noFill/>
          <a:ln w="9525" algn="ctr">
            <a:noFill/>
            <a:miter lim="800000"/>
            <a:headEnd/>
            <a:tailEnd/>
          </a:ln>
        </p:spPr>
        <p:txBody>
          <a:bodyPr wrap="square" lIns="0" tIns="0" rIns="0" bIns="0">
            <a:spAutoFit/>
          </a:bodyPr>
          <a:lstStyle/>
          <a:p>
            <a:pPr algn="ctr">
              <a:lnSpc>
                <a:spcPct val="90000"/>
              </a:lnSpc>
            </a:pPr>
            <a:r>
              <a:rPr lang="ru-RU" sz="2000" b="1" dirty="0" smtClean="0">
                <a:solidFill>
                  <a:schemeClr val="accent1"/>
                </a:solidFill>
                <a:latin typeface="MetaMediumLF-Roman" pitchFamily="34" charset="0"/>
                <a:cs typeface="Arial" charset="0"/>
              </a:rPr>
              <a:t>Поддерживает</a:t>
            </a:r>
            <a:r>
              <a:rPr lang="en-US" sz="2000" b="1" dirty="0" smtClean="0">
                <a:solidFill>
                  <a:schemeClr val="accent1"/>
                </a:solidFill>
                <a:latin typeface="MetaMediumLF-Roman" pitchFamily="34" charset="0"/>
                <a:cs typeface="Arial" charset="0"/>
              </a:rPr>
              <a:t> </a:t>
            </a:r>
            <a:r>
              <a:rPr lang="en-US" sz="2000" b="1" dirty="0">
                <a:solidFill>
                  <a:schemeClr val="accent1"/>
                </a:solidFill>
                <a:latin typeface="MetaMediumLF-Roman" pitchFamily="34" charset="0"/>
                <a:cs typeface="Arial" charset="0"/>
              </a:rPr>
              <a:t>VMware </a:t>
            </a:r>
            <a:r>
              <a:rPr lang="en-US" sz="2000" b="1" dirty="0" smtClean="0">
                <a:solidFill>
                  <a:schemeClr val="accent1"/>
                </a:solidFill>
                <a:latin typeface="MetaMediumLF-Roman" pitchFamily="34" charset="0"/>
                <a:cs typeface="Arial" charset="0"/>
              </a:rPr>
              <a:t>VMotion</a:t>
            </a:r>
            <a:r>
              <a:rPr lang="en-US" sz="2000" b="1" dirty="0">
                <a:solidFill>
                  <a:schemeClr val="accent1"/>
                </a:solidFill>
                <a:latin typeface="MetaMediumLF-Roman" pitchFamily="34" charset="0"/>
                <a:cs typeface="Arial" charset="0"/>
              </a:rPr>
              <a:t>, DRS, HA, SRM</a:t>
            </a:r>
          </a:p>
        </p:txBody>
      </p:sp>
    </p:spTree>
    <p:extLst>
      <p:ext uri="{BB962C8B-B14F-4D97-AF65-F5344CB8AC3E}">
        <p14:creationId xmlns="" xmlns:p14="http://schemas.microsoft.com/office/powerpoint/2010/main" val="328380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par>
                                <p:cTn id="58" presetID="10" presetClass="entr" presetSubtype="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500"/>
                                        <p:tgtEl>
                                          <p:spTgt spid="6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nodeType="with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par>
                                <p:cTn id="94" presetID="10"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par>
                                <p:cTn id="97" presetID="1" presetClass="entr" presetSubtype="0" fill="hold" nodeType="withEffect">
                                  <p:stCondLst>
                                    <p:cond delay="0"/>
                                  </p:stCondLst>
                                  <p:childTnLst>
                                    <p:set>
                                      <p:cBhvr>
                                        <p:cTn id="9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left)">
                                      <p:cBhvr>
                                        <p:cTn id="103" dur="500"/>
                                        <p:tgtEl>
                                          <p:spTgt spid="6"/>
                                        </p:tgtEl>
                                      </p:cBhvr>
                                    </p:animEffec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par>
                                <p:cTn id="108" presetID="10" presetClass="entr" presetSubtype="0" fill="hold"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par>
                                <p:cTn id="111" presetID="10"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0"/>
                                        <p:tgtEl>
                                          <p:spTgt spid="18"/>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nodeType="withEffect">
                                  <p:stCondLst>
                                    <p:cond delay="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500"/>
                                        <p:tgtEl>
                                          <p:spTgt spid="68"/>
                                        </p:tgtEl>
                                      </p:cBhvr>
                                    </p:animEffect>
                                  </p:childTnLst>
                                </p:cTn>
                              </p:par>
                            </p:childTnLst>
                          </p:cTn>
                        </p:par>
                        <p:par>
                          <p:cTn id="120" fill="hold">
                            <p:stCondLst>
                              <p:cond delay="1000"/>
                            </p:stCondLst>
                            <p:childTnLst>
                              <p:par>
                                <p:cTn id="121" presetID="1" presetClass="entr" presetSubtype="0" fill="hold" nodeType="afterEffect">
                                  <p:stCondLst>
                                    <p:cond delay="0"/>
                                  </p:stCondLst>
                                  <p:childTnLst>
                                    <p:set>
                                      <p:cBhvr>
                                        <p:cTn id="122" dur="1" fill="hold">
                                          <p:stCondLst>
                                            <p:cond delay="0"/>
                                          </p:stCondLst>
                                        </p:cTn>
                                        <p:tgtEl>
                                          <p:spTgt spid="4">
                                            <p:txEl>
                                              <p:pRg st="2" end="2"/>
                                            </p:txEl>
                                          </p:spTgt>
                                        </p:tgtEl>
                                        <p:attrNameLst>
                                          <p:attrName>style.visibility</p:attrName>
                                        </p:attrNameLst>
                                      </p:cBhvr>
                                      <p:to>
                                        <p:strVal val="visible"/>
                                      </p:to>
                                    </p:set>
                                  </p:childTnLst>
                                </p:cTn>
                              </p:par>
                            </p:childTnLst>
                          </p:cTn>
                        </p:par>
                        <p:par>
                          <p:cTn id="123" fill="hold">
                            <p:stCondLst>
                              <p:cond delay="1000"/>
                            </p:stCondLst>
                            <p:childTnLst>
                              <p:par>
                                <p:cTn id="124" presetID="1" presetClass="entr" presetSubtype="0" fill="hold" grpId="0" nodeType="afterEffect">
                                  <p:stCondLst>
                                    <p:cond delay="0"/>
                                  </p:stCondLst>
                                  <p:childTnLst>
                                    <p:set>
                                      <p:cBhvr>
                                        <p:cTn id="125"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0" grpId="0"/>
      <p:bldP spid="22" grpId="0" animBg="1"/>
      <p:bldP spid="24" grpId="0"/>
      <p:bldP spid="25" grpId="0" animBg="1"/>
      <p:bldP spid="39" grpId="0" animBg="1"/>
      <p:bldP spid="41" grpId="0"/>
      <p:bldP spid="42" grpId="0" animBg="1"/>
      <p:bldP spid="52" grpId="0" animBg="1"/>
      <p:bldP spid="54" grpId="0"/>
      <p:bldP spid="55" grpId="0" animBg="1"/>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7"/>
          <p:cNvGrpSpPr>
            <a:grpSpLocks/>
          </p:cNvGrpSpPr>
          <p:nvPr/>
        </p:nvGrpSpPr>
        <p:grpSpPr bwMode="auto">
          <a:xfrm>
            <a:off x="366713" y="2001838"/>
            <a:ext cx="8410575" cy="1209675"/>
            <a:chOff x="366713" y="1988825"/>
            <a:chExt cx="8410575" cy="1209747"/>
          </a:xfrm>
        </p:grpSpPr>
        <p:sp>
          <p:nvSpPr>
            <p:cNvPr id="373" name="Rectangle 372"/>
            <p:cNvSpPr/>
            <p:nvPr/>
          </p:nvSpPr>
          <p:spPr>
            <a:xfrm>
              <a:off x="366713" y="1988825"/>
              <a:ext cx="8410575" cy="120974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grpSp>
          <p:nvGrpSpPr>
            <p:cNvPr id="3" name="Group 450"/>
            <p:cNvGrpSpPr>
              <a:grpSpLocks/>
            </p:cNvGrpSpPr>
            <p:nvPr/>
          </p:nvGrpSpPr>
          <p:grpSpPr bwMode="auto">
            <a:xfrm>
              <a:off x="457761" y="2029374"/>
              <a:ext cx="8171890" cy="1070074"/>
              <a:chOff x="457761" y="2392074"/>
              <a:chExt cx="8171890" cy="1070074"/>
            </a:xfrm>
          </p:grpSpPr>
          <p:sp>
            <p:nvSpPr>
              <p:cNvPr id="18743" name="AutoShape 23"/>
              <p:cNvSpPr>
                <a:spLocks noChangeArrowheads="1"/>
              </p:cNvSpPr>
              <p:nvPr/>
            </p:nvSpPr>
            <p:spPr bwMode="gray">
              <a:xfrm>
                <a:off x="457761" y="2392074"/>
                <a:ext cx="8171890" cy="492443"/>
              </a:xfrm>
              <a:prstGeom prst="rect">
                <a:avLst/>
              </a:prstGeom>
              <a:noFill/>
              <a:ln w="0">
                <a:noFill/>
                <a:round/>
                <a:headEnd/>
                <a:tailEnd/>
              </a:ln>
            </p:spPr>
            <p:txBody>
              <a:bodyPr lIns="0" tIns="0" rIns="0" bIns="0">
                <a:spAutoFit/>
              </a:bodyPr>
              <a:lstStyle/>
              <a:p>
                <a:pPr algn="ctr" eaLnBrk="0" hangingPunct="0"/>
                <a:r>
                  <a:rPr lang="ru-RU">
                    <a:solidFill>
                      <a:schemeClr val="tx2"/>
                    </a:solidFill>
                    <a:latin typeface="Calibri" pitchFamily="34" charset="0"/>
                    <a:ea typeface="PMingLiU" pitchFamily="18" charset="-120"/>
                    <a:cs typeface="Arial Unicode MS" pitchFamily="34" charset="-128"/>
                  </a:rPr>
                  <a:t>Внутрисистемные копии данных - </a:t>
                </a:r>
                <a:r>
                  <a:rPr lang="en-US">
                    <a:solidFill>
                      <a:schemeClr val="tx2"/>
                    </a:solidFill>
                    <a:latin typeface="Calibri" pitchFamily="34" charset="0"/>
                    <a:ea typeface="PMingLiU" pitchFamily="18" charset="-120"/>
                    <a:cs typeface="Arial Unicode MS" pitchFamily="34" charset="-128"/>
                  </a:rPr>
                  <a:t>TimeFinder/SnapView/SnapSure</a:t>
                </a:r>
              </a:p>
              <a:p>
                <a:pPr algn="ctr" eaLnBrk="0" hangingPunct="0"/>
                <a:r>
                  <a:rPr lang="ru-RU" sz="1400">
                    <a:solidFill>
                      <a:schemeClr val="bg2"/>
                    </a:solidFill>
                    <a:latin typeface="Calibri" pitchFamily="34" charset="0"/>
                    <a:ea typeface="PMingLiU" pitchFamily="18" charset="-120"/>
                    <a:cs typeface="Arial Unicode MS" pitchFamily="34" charset="-128"/>
                  </a:rPr>
                  <a:t>Клоны и мгновенные снимки</a:t>
                </a:r>
                <a:r>
                  <a:rPr lang="en-US" sz="1400">
                    <a:solidFill>
                      <a:schemeClr val="bg2"/>
                    </a:solidFill>
                    <a:latin typeface="Calibri" pitchFamily="34" charset="0"/>
                    <a:ea typeface="PMingLiU" pitchFamily="18" charset="-120"/>
                    <a:cs typeface="Arial Unicode MS" pitchFamily="34" charset="-128"/>
                  </a:rPr>
                  <a:t>: </a:t>
                </a:r>
                <a:r>
                  <a:rPr lang="ru-RU" sz="1400">
                    <a:solidFill>
                      <a:schemeClr val="bg2"/>
                    </a:solidFill>
                    <a:latin typeface="Calibri" pitchFamily="34" charset="0"/>
                    <a:ea typeface="PMingLiU" pitchFamily="18" charset="-120"/>
                    <a:cs typeface="Arial Unicode MS" pitchFamily="34" charset="-128"/>
                  </a:rPr>
                  <a:t>один раз в</a:t>
                </a:r>
                <a:r>
                  <a:rPr lang="en-US" sz="1400">
                    <a:solidFill>
                      <a:schemeClr val="bg2"/>
                    </a:solidFill>
                    <a:latin typeface="Calibri" pitchFamily="34" charset="0"/>
                    <a:ea typeface="PMingLiU" pitchFamily="18" charset="-120"/>
                    <a:cs typeface="Arial Unicode MS" pitchFamily="34" charset="-128"/>
                  </a:rPr>
                  <a:t> 3 </a:t>
                </a:r>
                <a:r>
                  <a:rPr lang="ru-RU" sz="1400">
                    <a:solidFill>
                      <a:schemeClr val="bg2"/>
                    </a:solidFill>
                    <a:latin typeface="Calibri" pitchFamily="34" charset="0"/>
                    <a:ea typeface="PMingLiU" pitchFamily="18" charset="-120"/>
                    <a:cs typeface="Arial Unicode MS" pitchFamily="34" charset="-128"/>
                  </a:rPr>
                  <a:t>часа</a:t>
                </a:r>
                <a:endParaRPr lang="en-US" sz="1400">
                  <a:solidFill>
                    <a:schemeClr val="bg2"/>
                  </a:solidFill>
                  <a:latin typeface="Calibri" pitchFamily="34" charset="0"/>
                  <a:ea typeface="PMingLiU" pitchFamily="18" charset="-120"/>
                  <a:cs typeface="Arial Unicode MS" pitchFamily="34" charset="-128"/>
                </a:endParaRPr>
              </a:p>
            </p:txBody>
          </p:sp>
          <p:sp>
            <p:nvSpPr>
              <p:cNvPr id="18744" name="Line 100"/>
              <p:cNvSpPr>
                <a:spLocks noChangeShapeType="1"/>
              </p:cNvSpPr>
              <p:nvPr/>
            </p:nvSpPr>
            <p:spPr bwMode="gray">
              <a:xfrm flipV="1">
                <a:off x="582613" y="3226002"/>
                <a:ext cx="7849908" cy="5957"/>
              </a:xfrm>
              <a:prstGeom prst="line">
                <a:avLst/>
              </a:prstGeom>
              <a:noFill/>
              <a:ln w="152400">
                <a:solidFill>
                  <a:schemeClr val="accent1"/>
                </a:solidFill>
                <a:round/>
                <a:headEnd/>
                <a:tailEnd type="triangle" w="sm" len="sm"/>
              </a:ln>
            </p:spPr>
            <p:txBody>
              <a:bodyPr lIns="0" tIns="0" rIns="0" bIns="0" anchor="ctr"/>
              <a:lstStyle/>
              <a:p>
                <a:endParaRPr lang="en-US"/>
              </a:p>
            </p:txBody>
          </p:sp>
          <p:sp>
            <p:nvSpPr>
              <p:cNvPr id="18745" name="Oval 103"/>
              <p:cNvSpPr>
                <a:spLocks noChangeArrowheads="1"/>
              </p:cNvSpPr>
              <p:nvPr/>
            </p:nvSpPr>
            <p:spPr bwMode="gray">
              <a:xfrm>
                <a:off x="977153" y="3001773"/>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4" name="Group 104"/>
              <p:cNvGrpSpPr>
                <a:grpSpLocks/>
              </p:cNvGrpSpPr>
              <p:nvPr/>
            </p:nvGrpSpPr>
            <p:grpSpPr bwMode="auto">
              <a:xfrm>
                <a:off x="1092564" y="3136208"/>
                <a:ext cx="229553" cy="191506"/>
                <a:chOff x="1029" y="1180"/>
                <a:chExt cx="218" cy="182"/>
              </a:xfrm>
            </p:grpSpPr>
            <p:pic>
              <p:nvPicPr>
                <p:cNvPr id="18805" name="Picture 105"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806" name="Picture 106"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807" name="Picture 107"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47" name="Arc 108"/>
              <p:cNvSpPr>
                <a:spLocks/>
              </p:cNvSpPr>
              <p:nvPr/>
            </p:nvSpPr>
            <p:spPr bwMode="gray">
              <a:xfrm>
                <a:off x="1026615" y="3051235"/>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48" name="Arc 109"/>
              <p:cNvSpPr>
                <a:spLocks/>
              </p:cNvSpPr>
              <p:nvPr/>
            </p:nvSpPr>
            <p:spPr bwMode="gray">
              <a:xfrm rot="10800000">
                <a:off x="1025347" y="3232595"/>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sp>
            <p:nvSpPr>
              <p:cNvPr id="18749" name="Oval 120"/>
              <p:cNvSpPr>
                <a:spLocks noChangeArrowheads="1"/>
              </p:cNvSpPr>
              <p:nvPr/>
            </p:nvSpPr>
            <p:spPr bwMode="gray">
              <a:xfrm>
                <a:off x="6517643" y="3001773"/>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5" name="Group 121"/>
              <p:cNvGrpSpPr>
                <a:grpSpLocks/>
              </p:cNvGrpSpPr>
              <p:nvPr/>
            </p:nvGrpSpPr>
            <p:grpSpPr bwMode="auto">
              <a:xfrm>
                <a:off x="6633054" y="3136208"/>
                <a:ext cx="229553" cy="191506"/>
                <a:chOff x="1029" y="1180"/>
                <a:chExt cx="218" cy="182"/>
              </a:xfrm>
            </p:grpSpPr>
            <p:pic>
              <p:nvPicPr>
                <p:cNvPr id="18802" name="Picture 122"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803" name="Picture 123"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804" name="Picture 124"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51" name="Arc 125"/>
              <p:cNvSpPr>
                <a:spLocks/>
              </p:cNvSpPr>
              <p:nvPr/>
            </p:nvSpPr>
            <p:spPr bwMode="gray">
              <a:xfrm>
                <a:off x="6567105" y="3051235"/>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52" name="Arc 126"/>
              <p:cNvSpPr>
                <a:spLocks/>
              </p:cNvSpPr>
              <p:nvPr/>
            </p:nvSpPr>
            <p:spPr bwMode="gray">
              <a:xfrm rot="10800000">
                <a:off x="6565837" y="3232595"/>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sp>
            <p:nvSpPr>
              <p:cNvPr id="18753" name="Oval 128"/>
              <p:cNvSpPr>
                <a:spLocks noChangeArrowheads="1"/>
              </p:cNvSpPr>
              <p:nvPr/>
            </p:nvSpPr>
            <p:spPr bwMode="gray">
              <a:xfrm>
                <a:off x="5715077" y="3001773"/>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6" name="Group 129"/>
              <p:cNvGrpSpPr>
                <a:grpSpLocks/>
              </p:cNvGrpSpPr>
              <p:nvPr/>
            </p:nvGrpSpPr>
            <p:grpSpPr bwMode="auto">
              <a:xfrm>
                <a:off x="5830488" y="3136208"/>
                <a:ext cx="229553" cy="191506"/>
                <a:chOff x="1029" y="1180"/>
                <a:chExt cx="218" cy="182"/>
              </a:xfrm>
            </p:grpSpPr>
            <p:pic>
              <p:nvPicPr>
                <p:cNvPr id="18799" name="Picture 130"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800" name="Picture 131"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801" name="Picture 132"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55" name="Arc 133"/>
              <p:cNvSpPr>
                <a:spLocks/>
              </p:cNvSpPr>
              <p:nvPr/>
            </p:nvSpPr>
            <p:spPr bwMode="gray">
              <a:xfrm>
                <a:off x="5764539" y="3051235"/>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56" name="Arc 134"/>
              <p:cNvSpPr>
                <a:spLocks/>
              </p:cNvSpPr>
              <p:nvPr/>
            </p:nvSpPr>
            <p:spPr bwMode="gray">
              <a:xfrm rot="10800000">
                <a:off x="5763271" y="3232595"/>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sp>
            <p:nvSpPr>
              <p:cNvPr id="18757" name="Oval 136"/>
              <p:cNvSpPr>
                <a:spLocks noChangeArrowheads="1"/>
              </p:cNvSpPr>
              <p:nvPr/>
            </p:nvSpPr>
            <p:spPr bwMode="gray">
              <a:xfrm>
                <a:off x="3352389" y="3001773"/>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7" name="Group 137"/>
              <p:cNvGrpSpPr>
                <a:grpSpLocks/>
              </p:cNvGrpSpPr>
              <p:nvPr/>
            </p:nvGrpSpPr>
            <p:grpSpPr bwMode="auto">
              <a:xfrm>
                <a:off x="3467800" y="3136208"/>
                <a:ext cx="229553" cy="191506"/>
                <a:chOff x="1029" y="1180"/>
                <a:chExt cx="218" cy="182"/>
              </a:xfrm>
            </p:grpSpPr>
            <p:pic>
              <p:nvPicPr>
                <p:cNvPr id="18796" name="Picture 138"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797" name="Picture 139"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798" name="Picture 140"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59" name="Arc 141"/>
              <p:cNvSpPr>
                <a:spLocks/>
              </p:cNvSpPr>
              <p:nvPr/>
            </p:nvSpPr>
            <p:spPr bwMode="gray">
              <a:xfrm>
                <a:off x="3393900" y="3051235"/>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60" name="Arc 142"/>
              <p:cNvSpPr>
                <a:spLocks/>
              </p:cNvSpPr>
              <p:nvPr/>
            </p:nvSpPr>
            <p:spPr bwMode="gray">
              <a:xfrm rot="10800000">
                <a:off x="3400583" y="3232595"/>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sp>
            <p:nvSpPr>
              <p:cNvPr id="18761" name="Oval 144"/>
              <p:cNvSpPr>
                <a:spLocks noChangeArrowheads="1"/>
              </p:cNvSpPr>
              <p:nvPr/>
            </p:nvSpPr>
            <p:spPr bwMode="gray">
              <a:xfrm>
                <a:off x="2557471" y="3001773"/>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8" name="Group 145"/>
              <p:cNvGrpSpPr>
                <a:grpSpLocks/>
              </p:cNvGrpSpPr>
              <p:nvPr/>
            </p:nvGrpSpPr>
            <p:grpSpPr bwMode="auto">
              <a:xfrm>
                <a:off x="2672882" y="3136208"/>
                <a:ext cx="229553" cy="191506"/>
                <a:chOff x="1029" y="1180"/>
                <a:chExt cx="218" cy="182"/>
              </a:xfrm>
            </p:grpSpPr>
            <p:pic>
              <p:nvPicPr>
                <p:cNvPr id="18793" name="Picture 146"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794" name="Picture 147"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795" name="Picture 148"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63" name="Arc 149"/>
              <p:cNvSpPr>
                <a:spLocks/>
              </p:cNvSpPr>
              <p:nvPr/>
            </p:nvSpPr>
            <p:spPr bwMode="gray">
              <a:xfrm>
                <a:off x="2606933" y="3051235"/>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64" name="Arc 150"/>
              <p:cNvSpPr>
                <a:spLocks/>
              </p:cNvSpPr>
              <p:nvPr/>
            </p:nvSpPr>
            <p:spPr bwMode="gray">
              <a:xfrm rot="10800000">
                <a:off x="2605665" y="3232595"/>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sp>
            <p:nvSpPr>
              <p:cNvPr id="18765" name="Oval 152"/>
              <p:cNvSpPr>
                <a:spLocks noChangeArrowheads="1"/>
              </p:cNvSpPr>
              <p:nvPr/>
            </p:nvSpPr>
            <p:spPr bwMode="gray">
              <a:xfrm>
                <a:off x="1774609" y="3001773"/>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9" name="Group 153"/>
              <p:cNvGrpSpPr>
                <a:grpSpLocks/>
              </p:cNvGrpSpPr>
              <p:nvPr/>
            </p:nvGrpSpPr>
            <p:grpSpPr bwMode="auto">
              <a:xfrm>
                <a:off x="1890020" y="3136208"/>
                <a:ext cx="229553" cy="191506"/>
                <a:chOff x="1029" y="1180"/>
                <a:chExt cx="218" cy="182"/>
              </a:xfrm>
            </p:grpSpPr>
            <p:pic>
              <p:nvPicPr>
                <p:cNvPr id="18790" name="Picture 154"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791" name="Picture 155"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792" name="Picture 156"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67" name="Arc 157"/>
              <p:cNvSpPr>
                <a:spLocks/>
              </p:cNvSpPr>
              <p:nvPr/>
            </p:nvSpPr>
            <p:spPr bwMode="gray">
              <a:xfrm>
                <a:off x="1824071" y="3051235"/>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68" name="Arc 158"/>
              <p:cNvSpPr>
                <a:spLocks/>
              </p:cNvSpPr>
              <p:nvPr/>
            </p:nvSpPr>
            <p:spPr bwMode="gray">
              <a:xfrm rot="10800000">
                <a:off x="1822803" y="3232595"/>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sp>
            <p:nvSpPr>
              <p:cNvPr id="18769" name="Oval 160"/>
              <p:cNvSpPr>
                <a:spLocks noChangeArrowheads="1"/>
              </p:cNvSpPr>
              <p:nvPr/>
            </p:nvSpPr>
            <p:spPr bwMode="gray">
              <a:xfrm>
                <a:off x="4918251" y="3001773"/>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10" name="Group 161"/>
              <p:cNvGrpSpPr>
                <a:grpSpLocks/>
              </p:cNvGrpSpPr>
              <p:nvPr/>
            </p:nvGrpSpPr>
            <p:grpSpPr bwMode="auto">
              <a:xfrm>
                <a:off x="5033662" y="3136208"/>
                <a:ext cx="229553" cy="191506"/>
                <a:chOff x="1029" y="1180"/>
                <a:chExt cx="218" cy="182"/>
              </a:xfrm>
            </p:grpSpPr>
            <p:pic>
              <p:nvPicPr>
                <p:cNvPr id="18787" name="Picture 162"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788" name="Picture 163"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789" name="Picture 164"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71" name="Arc 165"/>
              <p:cNvSpPr>
                <a:spLocks/>
              </p:cNvSpPr>
              <p:nvPr/>
            </p:nvSpPr>
            <p:spPr bwMode="gray">
              <a:xfrm>
                <a:off x="4967713" y="3051235"/>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72" name="Arc 166"/>
              <p:cNvSpPr>
                <a:spLocks/>
              </p:cNvSpPr>
              <p:nvPr/>
            </p:nvSpPr>
            <p:spPr bwMode="gray">
              <a:xfrm rot="10800000">
                <a:off x="4966445" y="3232595"/>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sp>
            <p:nvSpPr>
              <p:cNvPr id="18773" name="Oval 168"/>
              <p:cNvSpPr>
                <a:spLocks noChangeArrowheads="1"/>
              </p:cNvSpPr>
              <p:nvPr/>
            </p:nvSpPr>
            <p:spPr bwMode="gray">
              <a:xfrm>
                <a:off x="7350408" y="3001773"/>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11" name="Group 169"/>
              <p:cNvGrpSpPr>
                <a:grpSpLocks/>
              </p:cNvGrpSpPr>
              <p:nvPr/>
            </p:nvGrpSpPr>
            <p:grpSpPr bwMode="auto">
              <a:xfrm>
                <a:off x="7465819" y="3136208"/>
                <a:ext cx="229553" cy="191506"/>
                <a:chOff x="1029" y="1180"/>
                <a:chExt cx="218" cy="182"/>
              </a:xfrm>
            </p:grpSpPr>
            <p:pic>
              <p:nvPicPr>
                <p:cNvPr id="18784" name="Picture 170"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785" name="Picture 171"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786" name="Picture 172"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75" name="Arc 173"/>
              <p:cNvSpPr>
                <a:spLocks/>
              </p:cNvSpPr>
              <p:nvPr/>
            </p:nvSpPr>
            <p:spPr bwMode="gray">
              <a:xfrm>
                <a:off x="7399870" y="3051235"/>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76" name="Arc 174"/>
              <p:cNvSpPr>
                <a:spLocks/>
              </p:cNvSpPr>
              <p:nvPr/>
            </p:nvSpPr>
            <p:spPr bwMode="gray">
              <a:xfrm rot="10800000">
                <a:off x="7398602" y="3232595"/>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sp>
            <p:nvSpPr>
              <p:cNvPr id="18777" name="Oval 168"/>
              <p:cNvSpPr>
                <a:spLocks noChangeArrowheads="1"/>
              </p:cNvSpPr>
              <p:nvPr/>
            </p:nvSpPr>
            <p:spPr bwMode="gray">
              <a:xfrm>
                <a:off x="4131432" y="2995148"/>
                <a:ext cx="460375" cy="460375"/>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12" name="Group 169"/>
              <p:cNvGrpSpPr>
                <a:grpSpLocks/>
              </p:cNvGrpSpPr>
              <p:nvPr/>
            </p:nvGrpSpPr>
            <p:grpSpPr bwMode="auto">
              <a:xfrm>
                <a:off x="4246843" y="3129583"/>
                <a:ext cx="229553" cy="191506"/>
                <a:chOff x="1029" y="1180"/>
                <a:chExt cx="218" cy="182"/>
              </a:xfrm>
            </p:grpSpPr>
            <p:pic>
              <p:nvPicPr>
                <p:cNvPr id="18781" name="Picture 170"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782" name="Picture 171"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783" name="Picture 172"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79" name="Arc 173"/>
              <p:cNvSpPr>
                <a:spLocks/>
              </p:cNvSpPr>
              <p:nvPr/>
            </p:nvSpPr>
            <p:spPr bwMode="gray">
              <a:xfrm>
                <a:off x="4172943" y="3044610"/>
                <a:ext cx="367793" cy="183896"/>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80" name="Arc 174"/>
              <p:cNvSpPr>
                <a:spLocks/>
              </p:cNvSpPr>
              <p:nvPr/>
            </p:nvSpPr>
            <p:spPr bwMode="gray">
              <a:xfrm rot="10800000">
                <a:off x="4179626" y="3225970"/>
                <a:ext cx="367793" cy="183896"/>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rot="10800000" wrap="none" lIns="0" tIns="0" rIns="0" bIns="0" anchor="ctr"/>
              <a:lstStyle/>
              <a:p>
                <a:endParaRPr lang="en-US"/>
              </a:p>
            </p:txBody>
          </p:sp>
        </p:grpSp>
      </p:grpSp>
      <p:grpSp>
        <p:nvGrpSpPr>
          <p:cNvPr id="13" name="Group 376"/>
          <p:cNvGrpSpPr>
            <a:grpSpLocks/>
          </p:cNvGrpSpPr>
          <p:nvPr/>
        </p:nvGrpSpPr>
        <p:grpSpPr bwMode="auto">
          <a:xfrm>
            <a:off x="366713" y="849313"/>
            <a:ext cx="8410575" cy="1095375"/>
            <a:chOff x="366713" y="836685"/>
            <a:chExt cx="8410575" cy="1094533"/>
          </a:xfrm>
        </p:grpSpPr>
        <p:sp>
          <p:nvSpPr>
            <p:cNvPr id="368" name="Rectangle 367"/>
            <p:cNvSpPr/>
            <p:nvPr/>
          </p:nvSpPr>
          <p:spPr>
            <a:xfrm>
              <a:off x="366713" y="836685"/>
              <a:ext cx="8410575" cy="1094533"/>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grpSp>
          <p:nvGrpSpPr>
            <p:cNvPr id="14" name="Group 449"/>
            <p:cNvGrpSpPr>
              <a:grpSpLocks/>
            </p:cNvGrpSpPr>
            <p:nvPr/>
          </p:nvGrpSpPr>
          <p:grpSpPr bwMode="auto">
            <a:xfrm>
              <a:off x="466725" y="894292"/>
              <a:ext cx="8181975" cy="924420"/>
              <a:chOff x="466725" y="1412755"/>
              <a:chExt cx="8181975" cy="924420"/>
            </a:xfrm>
          </p:grpSpPr>
          <p:sp>
            <p:nvSpPr>
              <p:cNvPr id="18723" name="AutoShape 9"/>
              <p:cNvSpPr>
                <a:spLocks noChangeArrowheads="1"/>
              </p:cNvSpPr>
              <p:nvPr/>
            </p:nvSpPr>
            <p:spPr bwMode="gray">
              <a:xfrm>
                <a:off x="466725" y="1412755"/>
                <a:ext cx="8181975" cy="492443"/>
              </a:xfrm>
              <a:prstGeom prst="rect">
                <a:avLst/>
              </a:prstGeom>
              <a:noFill/>
              <a:ln w="0">
                <a:noFill/>
                <a:round/>
                <a:headEnd/>
                <a:tailEnd/>
              </a:ln>
            </p:spPr>
            <p:txBody>
              <a:bodyPr lIns="0" tIns="0" rIns="0" bIns="0">
                <a:spAutoFit/>
              </a:bodyPr>
              <a:lstStyle/>
              <a:p>
                <a:pPr algn="ctr" eaLnBrk="0" hangingPunct="0">
                  <a:tabLst>
                    <a:tab pos="4519613" algn="l"/>
                  </a:tabLst>
                </a:pPr>
                <a:r>
                  <a:rPr lang="ru-RU">
                    <a:solidFill>
                      <a:schemeClr val="tx2"/>
                    </a:solidFill>
                    <a:latin typeface="Calibri" pitchFamily="34" charset="0"/>
                    <a:ea typeface="PMingLiU" pitchFamily="18" charset="-120"/>
                    <a:cs typeface="Arial Unicode MS" pitchFamily="34" charset="-128"/>
                  </a:rPr>
                  <a:t>Резервное копирование </a:t>
                </a:r>
                <a:r>
                  <a:rPr lang="en-US">
                    <a:solidFill>
                      <a:schemeClr val="tx2"/>
                    </a:solidFill>
                    <a:latin typeface="Calibri" pitchFamily="34" charset="0"/>
                    <a:ea typeface="PMingLiU" pitchFamily="18" charset="-120"/>
                    <a:cs typeface="Arial Unicode MS" pitchFamily="34" charset="-128"/>
                  </a:rPr>
                  <a:t>- Avamar/Data Domain</a:t>
                </a:r>
              </a:p>
              <a:p>
                <a:pPr algn="ctr" eaLnBrk="0" hangingPunct="0">
                  <a:tabLst>
                    <a:tab pos="4519613" algn="l"/>
                  </a:tabLst>
                </a:pPr>
                <a:r>
                  <a:rPr lang="ru-RU" sz="1400">
                    <a:solidFill>
                      <a:schemeClr val="bg2"/>
                    </a:solidFill>
                    <a:latin typeface="Calibri" pitchFamily="34" charset="0"/>
                    <a:ea typeface="PMingLiU" pitchFamily="18" charset="-120"/>
                    <a:cs typeface="Arial Unicode MS" pitchFamily="34" charset="-128"/>
                  </a:rPr>
                  <a:t>Ежедневный бэкап</a:t>
                </a:r>
                <a:r>
                  <a:rPr lang="en-US" sz="1400">
                    <a:solidFill>
                      <a:schemeClr val="bg2"/>
                    </a:solidFill>
                    <a:latin typeface="Calibri" pitchFamily="34" charset="0"/>
                    <a:ea typeface="PMingLiU" pitchFamily="18" charset="-120"/>
                    <a:cs typeface="Arial Unicode MS" pitchFamily="34" charset="-128"/>
                  </a:rPr>
                  <a:t>: </a:t>
                </a:r>
                <a:r>
                  <a:rPr lang="ru-RU" sz="1400">
                    <a:solidFill>
                      <a:schemeClr val="bg2"/>
                    </a:solidFill>
                    <a:latin typeface="Calibri" pitchFamily="34" charset="0"/>
                    <a:ea typeface="PMingLiU" pitchFamily="18" charset="-120"/>
                    <a:cs typeface="Arial Unicode MS" pitchFamily="34" charset="-128"/>
                  </a:rPr>
                  <a:t>один раз в </a:t>
                </a:r>
                <a:r>
                  <a:rPr lang="en-US" sz="1400">
                    <a:solidFill>
                      <a:schemeClr val="bg2"/>
                    </a:solidFill>
                    <a:latin typeface="Calibri" pitchFamily="34" charset="0"/>
                    <a:ea typeface="PMingLiU" pitchFamily="18" charset="-120"/>
                    <a:cs typeface="Arial Unicode MS" pitchFamily="34" charset="-128"/>
                  </a:rPr>
                  <a:t>24 </a:t>
                </a:r>
                <a:r>
                  <a:rPr lang="ru-RU" sz="1400">
                    <a:solidFill>
                      <a:schemeClr val="bg2"/>
                    </a:solidFill>
                    <a:latin typeface="Calibri" pitchFamily="34" charset="0"/>
                    <a:ea typeface="PMingLiU" pitchFamily="18" charset="-120"/>
                    <a:cs typeface="Arial Unicode MS" pitchFamily="34" charset="-128"/>
                  </a:rPr>
                  <a:t>часа</a:t>
                </a:r>
                <a:endParaRPr lang="en-US" sz="1400">
                  <a:solidFill>
                    <a:schemeClr val="bg2"/>
                  </a:solidFill>
                  <a:latin typeface="Calibri" pitchFamily="34" charset="0"/>
                  <a:ea typeface="PMingLiU" pitchFamily="18" charset="-120"/>
                  <a:cs typeface="Arial Unicode MS" pitchFamily="34" charset="-128"/>
                </a:endParaRPr>
              </a:p>
            </p:txBody>
          </p:sp>
          <p:sp>
            <p:nvSpPr>
              <p:cNvPr id="18724" name="Line 63"/>
              <p:cNvSpPr>
                <a:spLocks noChangeShapeType="1"/>
              </p:cNvSpPr>
              <p:nvPr/>
            </p:nvSpPr>
            <p:spPr bwMode="gray">
              <a:xfrm flipV="1">
                <a:off x="582613" y="2106778"/>
                <a:ext cx="7879168" cy="210"/>
              </a:xfrm>
              <a:prstGeom prst="line">
                <a:avLst/>
              </a:prstGeom>
              <a:noFill/>
              <a:ln w="152400">
                <a:solidFill>
                  <a:schemeClr val="accent1"/>
                </a:solidFill>
                <a:round/>
                <a:headEnd/>
                <a:tailEnd type="triangle" w="sm" len="sm"/>
              </a:ln>
            </p:spPr>
            <p:txBody>
              <a:bodyPr lIns="0" tIns="0" rIns="0" bIns="0" anchor="ctr"/>
              <a:lstStyle/>
              <a:p>
                <a:endParaRPr lang="en-US"/>
              </a:p>
            </p:txBody>
          </p:sp>
          <p:grpSp>
            <p:nvGrpSpPr>
              <p:cNvPr id="15" name="Group 72"/>
              <p:cNvGrpSpPr>
                <a:grpSpLocks/>
              </p:cNvGrpSpPr>
              <p:nvPr/>
            </p:nvGrpSpPr>
            <p:grpSpPr bwMode="auto">
              <a:xfrm>
                <a:off x="977153" y="1876800"/>
                <a:ext cx="460375" cy="460375"/>
                <a:chOff x="412" y="1325"/>
                <a:chExt cx="363" cy="363"/>
              </a:xfrm>
            </p:grpSpPr>
            <p:sp>
              <p:nvSpPr>
                <p:cNvPr id="18734" name="Oval 66"/>
                <p:cNvSpPr>
                  <a:spLocks noChangeArrowheads="1"/>
                </p:cNvSpPr>
                <p:nvPr/>
              </p:nvSpPr>
              <p:spPr bwMode="gray">
                <a:xfrm>
                  <a:off x="412" y="1325"/>
                  <a:ext cx="363" cy="363"/>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16" name="Group 69"/>
                <p:cNvGrpSpPr>
                  <a:grpSpLocks/>
                </p:cNvGrpSpPr>
                <p:nvPr/>
              </p:nvGrpSpPr>
              <p:grpSpPr bwMode="auto">
                <a:xfrm>
                  <a:off x="503" y="1431"/>
                  <a:ext cx="181" cy="151"/>
                  <a:chOff x="1029" y="1180"/>
                  <a:chExt cx="218" cy="182"/>
                </a:xfrm>
              </p:grpSpPr>
              <p:pic>
                <p:nvPicPr>
                  <p:cNvPr id="18738" name="Picture 64"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739" name="Picture 67"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740" name="Picture 68"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36" name="Arc 70"/>
                <p:cNvSpPr>
                  <a:spLocks/>
                </p:cNvSpPr>
                <p:nvPr/>
              </p:nvSpPr>
              <p:spPr bwMode="gray">
                <a:xfrm>
                  <a:off x="451" y="1364"/>
                  <a:ext cx="290" cy="145"/>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37" name="Arc 71"/>
                <p:cNvSpPr>
                  <a:spLocks/>
                </p:cNvSpPr>
                <p:nvPr/>
              </p:nvSpPr>
              <p:spPr bwMode="gray">
                <a:xfrm rot="10800000">
                  <a:off x="450" y="1507"/>
                  <a:ext cx="290" cy="145"/>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wrap="none" lIns="0" tIns="0" rIns="0" bIns="0" anchor="ctr"/>
                <a:lstStyle/>
                <a:p>
                  <a:endParaRPr lang="en-US"/>
                </a:p>
              </p:txBody>
            </p:sp>
          </p:grpSp>
          <p:grpSp>
            <p:nvGrpSpPr>
              <p:cNvPr id="17" name="Group 73"/>
              <p:cNvGrpSpPr>
                <a:grpSpLocks/>
              </p:cNvGrpSpPr>
              <p:nvPr/>
            </p:nvGrpSpPr>
            <p:grpSpPr bwMode="auto">
              <a:xfrm>
                <a:off x="7321298" y="1876800"/>
                <a:ext cx="460375" cy="460375"/>
                <a:chOff x="412" y="1325"/>
                <a:chExt cx="363" cy="363"/>
              </a:xfrm>
            </p:grpSpPr>
            <p:sp>
              <p:nvSpPr>
                <p:cNvPr id="18727" name="Oval 74"/>
                <p:cNvSpPr>
                  <a:spLocks noChangeArrowheads="1"/>
                </p:cNvSpPr>
                <p:nvPr/>
              </p:nvSpPr>
              <p:spPr bwMode="gray">
                <a:xfrm>
                  <a:off x="412" y="1325"/>
                  <a:ext cx="363" cy="363"/>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18" name="Group 75"/>
                <p:cNvGrpSpPr>
                  <a:grpSpLocks/>
                </p:cNvGrpSpPr>
                <p:nvPr/>
              </p:nvGrpSpPr>
              <p:grpSpPr bwMode="auto">
                <a:xfrm>
                  <a:off x="503" y="1431"/>
                  <a:ext cx="181" cy="151"/>
                  <a:chOff x="1029" y="1180"/>
                  <a:chExt cx="218" cy="182"/>
                </a:xfrm>
              </p:grpSpPr>
              <p:pic>
                <p:nvPicPr>
                  <p:cNvPr id="18731" name="Picture 76"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732" name="Picture 77"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733" name="Picture 78"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729" name="Arc 79"/>
                <p:cNvSpPr>
                  <a:spLocks/>
                </p:cNvSpPr>
                <p:nvPr/>
              </p:nvSpPr>
              <p:spPr bwMode="gray">
                <a:xfrm>
                  <a:off x="451" y="1364"/>
                  <a:ext cx="290" cy="145"/>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730" name="Arc 80"/>
                <p:cNvSpPr>
                  <a:spLocks/>
                </p:cNvSpPr>
                <p:nvPr/>
              </p:nvSpPr>
              <p:spPr bwMode="gray">
                <a:xfrm rot="10800000">
                  <a:off x="450" y="1507"/>
                  <a:ext cx="290" cy="145"/>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wrap="none" lIns="0" tIns="0" rIns="0" bIns="0" anchor="ctr"/>
                <a:lstStyle/>
                <a:p>
                  <a:endParaRPr lang="en-US"/>
                </a:p>
              </p:txBody>
            </p:sp>
          </p:grpSp>
        </p:grpSp>
      </p:grpSp>
      <p:grpSp>
        <p:nvGrpSpPr>
          <p:cNvPr id="19" name="Group 379"/>
          <p:cNvGrpSpPr>
            <a:grpSpLocks/>
          </p:cNvGrpSpPr>
          <p:nvPr/>
        </p:nvGrpSpPr>
        <p:grpSpPr bwMode="auto">
          <a:xfrm>
            <a:off x="366713" y="4478338"/>
            <a:ext cx="8410575" cy="1555750"/>
            <a:chOff x="366713" y="4465926"/>
            <a:chExt cx="8410575" cy="1555462"/>
          </a:xfrm>
        </p:grpSpPr>
        <p:sp>
          <p:nvSpPr>
            <p:cNvPr id="376" name="Rectangle 375"/>
            <p:cNvSpPr/>
            <p:nvPr/>
          </p:nvSpPr>
          <p:spPr>
            <a:xfrm>
              <a:off x="366713" y="4465926"/>
              <a:ext cx="8410575" cy="155546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grpSp>
          <p:nvGrpSpPr>
            <p:cNvPr id="20" name="Group 451"/>
            <p:cNvGrpSpPr>
              <a:grpSpLocks/>
            </p:cNvGrpSpPr>
            <p:nvPr/>
          </p:nvGrpSpPr>
          <p:grpSpPr bwMode="auto">
            <a:xfrm>
              <a:off x="430866" y="4465926"/>
              <a:ext cx="8170540" cy="1497782"/>
              <a:chOff x="430866" y="4638747"/>
              <a:chExt cx="8170540" cy="1497782"/>
            </a:xfrm>
          </p:grpSpPr>
          <p:sp>
            <p:nvSpPr>
              <p:cNvPr id="18489" name="AutoShape 32"/>
              <p:cNvSpPr>
                <a:spLocks noChangeArrowheads="1"/>
              </p:cNvSpPr>
              <p:nvPr/>
            </p:nvSpPr>
            <p:spPr bwMode="gray">
              <a:xfrm>
                <a:off x="430866" y="4638747"/>
                <a:ext cx="8170540" cy="492443"/>
              </a:xfrm>
              <a:prstGeom prst="rect">
                <a:avLst/>
              </a:prstGeom>
              <a:noFill/>
              <a:ln w="0">
                <a:noFill/>
                <a:round/>
                <a:headEnd/>
                <a:tailEnd/>
              </a:ln>
            </p:spPr>
            <p:txBody>
              <a:bodyPr lIns="0" tIns="0" rIns="0" bIns="0">
                <a:spAutoFit/>
              </a:bodyPr>
              <a:lstStyle/>
              <a:p>
                <a:pPr algn="ctr" eaLnBrk="0" hangingPunct="0"/>
                <a:r>
                  <a:rPr lang="en-US">
                    <a:solidFill>
                      <a:schemeClr val="tx2"/>
                    </a:solidFill>
                    <a:latin typeface="Calibri" pitchFamily="34" charset="0"/>
                    <a:ea typeface="PMingLiU" pitchFamily="18" charset="-120"/>
                    <a:cs typeface="Arial Unicode MS" pitchFamily="34" charset="-128"/>
                  </a:rPr>
                  <a:t>EMC RecoverPoint</a:t>
                </a:r>
                <a:endParaRPr lang="en-US" sz="1400">
                  <a:solidFill>
                    <a:schemeClr val="tx2"/>
                  </a:solidFill>
                  <a:latin typeface="Calibri" pitchFamily="34" charset="0"/>
                  <a:ea typeface="PMingLiU" pitchFamily="18" charset="-120"/>
                  <a:cs typeface="Arial Unicode MS" pitchFamily="34" charset="-128"/>
                </a:endParaRPr>
              </a:p>
              <a:p>
                <a:pPr algn="ctr" eaLnBrk="0" hangingPunct="0"/>
                <a:r>
                  <a:rPr lang="ru-RU" sz="1400">
                    <a:solidFill>
                      <a:schemeClr val="bg2"/>
                    </a:solidFill>
                    <a:latin typeface="Calibri" pitchFamily="34" charset="0"/>
                    <a:ea typeface="PMingLiU" pitchFamily="18" charset="-120"/>
                    <a:cs typeface="Arial Unicode MS" pitchFamily="34" charset="-128"/>
                  </a:rPr>
                  <a:t>Постоянная защита</a:t>
                </a:r>
                <a:r>
                  <a:rPr lang="en-US" sz="1400">
                    <a:solidFill>
                      <a:schemeClr val="bg2"/>
                    </a:solidFill>
                    <a:latin typeface="Calibri" pitchFamily="34" charset="0"/>
                    <a:ea typeface="PMingLiU" pitchFamily="18" charset="-120"/>
                    <a:cs typeface="Arial Unicode MS" pitchFamily="34" charset="-128"/>
                  </a:rPr>
                  <a:t>: </a:t>
                </a:r>
                <a:r>
                  <a:rPr lang="ru-RU" sz="1400">
                    <a:solidFill>
                      <a:schemeClr val="bg2"/>
                    </a:solidFill>
                    <a:latin typeface="Calibri" pitchFamily="34" charset="0"/>
                    <a:ea typeface="PMingLiU" pitchFamily="18" charset="-120"/>
                    <a:cs typeface="Arial Unicode MS" pitchFamily="34" charset="-128"/>
                  </a:rPr>
                  <a:t>Восстановление на любую точку во времени</a:t>
                </a:r>
                <a:endParaRPr lang="en-US" sz="1400">
                  <a:solidFill>
                    <a:schemeClr val="bg2"/>
                  </a:solidFill>
                  <a:latin typeface="Calibri" pitchFamily="34" charset="0"/>
                  <a:ea typeface="PMingLiU" pitchFamily="18" charset="-120"/>
                  <a:cs typeface="Arial Unicode MS" pitchFamily="34" charset="-128"/>
                </a:endParaRPr>
              </a:p>
            </p:txBody>
          </p:sp>
          <p:grpSp>
            <p:nvGrpSpPr>
              <p:cNvPr id="21" name="Group 426"/>
              <p:cNvGrpSpPr>
                <a:grpSpLocks/>
              </p:cNvGrpSpPr>
              <p:nvPr/>
            </p:nvGrpSpPr>
            <p:grpSpPr bwMode="auto">
              <a:xfrm rot="10800000">
                <a:off x="1017524" y="5519762"/>
                <a:ext cx="6797675" cy="106548"/>
                <a:chOff x="-6228" y="926"/>
                <a:chExt cx="13935" cy="145"/>
              </a:xfrm>
            </p:grpSpPr>
            <p:grpSp>
              <p:nvGrpSpPr>
                <p:cNvPr id="22" name="Group 427"/>
                <p:cNvGrpSpPr>
                  <a:grpSpLocks/>
                </p:cNvGrpSpPr>
                <p:nvPr/>
              </p:nvGrpSpPr>
              <p:grpSpPr bwMode="auto">
                <a:xfrm>
                  <a:off x="739" y="926"/>
                  <a:ext cx="6968" cy="145"/>
                  <a:chOff x="739" y="926"/>
                  <a:chExt cx="6968" cy="145"/>
                </a:xfrm>
              </p:grpSpPr>
              <p:grpSp>
                <p:nvGrpSpPr>
                  <p:cNvPr id="23" name="Group 428"/>
                  <p:cNvGrpSpPr>
                    <a:grpSpLocks/>
                  </p:cNvGrpSpPr>
                  <p:nvPr/>
                </p:nvGrpSpPr>
                <p:grpSpPr bwMode="auto">
                  <a:xfrm>
                    <a:off x="739" y="926"/>
                    <a:ext cx="3484" cy="145"/>
                    <a:chOff x="739" y="926"/>
                    <a:chExt cx="3484" cy="145"/>
                  </a:xfrm>
                </p:grpSpPr>
                <p:grpSp>
                  <p:nvGrpSpPr>
                    <p:cNvPr id="24" name="Group 429"/>
                    <p:cNvGrpSpPr>
                      <a:grpSpLocks/>
                    </p:cNvGrpSpPr>
                    <p:nvPr/>
                  </p:nvGrpSpPr>
                  <p:grpSpPr bwMode="auto">
                    <a:xfrm>
                      <a:off x="739" y="926"/>
                      <a:ext cx="1162" cy="145"/>
                      <a:chOff x="739" y="926"/>
                      <a:chExt cx="1162" cy="145"/>
                    </a:xfrm>
                  </p:grpSpPr>
                  <p:grpSp>
                    <p:nvGrpSpPr>
                      <p:cNvPr id="25" name="Group 430"/>
                      <p:cNvGrpSpPr>
                        <a:grpSpLocks/>
                      </p:cNvGrpSpPr>
                      <p:nvPr/>
                    </p:nvGrpSpPr>
                    <p:grpSpPr bwMode="auto">
                      <a:xfrm>
                        <a:off x="739" y="926"/>
                        <a:ext cx="581" cy="145"/>
                        <a:chOff x="739" y="926"/>
                        <a:chExt cx="581" cy="145"/>
                      </a:xfrm>
                    </p:grpSpPr>
                    <p:grpSp>
                      <p:nvGrpSpPr>
                        <p:cNvPr id="26" name="Group 431"/>
                        <p:cNvGrpSpPr>
                          <a:grpSpLocks/>
                        </p:cNvGrpSpPr>
                        <p:nvPr/>
                      </p:nvGrpSpPr>
                      <p:grpSpPr bwMode="auto">
                        <a:xfrm>
                          <a:off x="884" y="999"/>
                          <a:ext cx="290" cy="72"/>
                          <a:chOff x="884" y="672"/>
                          <a:chExt cx="290" cy="399"/>
                        </a:xfrm>
                      </p:grpSpPr>
                      <p:sp>
                        <p:nvSpPr>
                          <p:cNvPr id="18718" name="Line 432"/>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19" name="Line 433"/>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20" name="Line 434"/>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7" name="Group 435"/>
                        <p:cNvGrpSpPr>
                          <a:grpSpLocks/>
                        </p:cNvGrpSpPr>
                        <p:nvPr/>
                      </p:nvGrpSpPr>
                      <p:grpSpPr bwMode="auto">
                        <a:xfrm>
                          <a:off x="739" y="926"/>
                          <a:ext cx="581" cy="145"/>
                          <a:chOff x="739" y="672"/>
                          <a:chExt cx="581" cy="399"/>
                        </a:xfrm>
                      </p:grpSpPr>
                      <p:sp>
                        <p:nvSpPr>
                          <p:cNvPr id="18716" name="Line 436"/>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17" name="Line 437"/>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8" name="Group 438"/>
                      <p:cNvGrpSpPr>
                        <a:grpSpLocks/>
                      </p:cNvGrpSpPr>
                      <p:nvPr/>
                    </p:nvGrpSpPr>
                    <p:grpSpPr bwMode="auto">
                      <a:xfrm>
                        <a:off x="1320" y="926"/>
                        <a:ext cx="581" cy="145"/>
                        <a:chOff x="739" y="926"/>
                        <a:chExt cx="581" cy="145"/>
                      </a:xfrm>
                    </p:grpSpPr>
                    <p:grpSp>
                      <p:nvGrpSpPr>
                        <p:cNvPr id="29" name="Group 439"/>
                        <p:cNvGrpSpPr>
                          <a:grpSpLocks/>
                        </p:cNvGrpSpPr>
                        <p:nvPr/>
                      </p:nvGrpSpPr>
                      <p:grpSpPr bwMode="auto">
                        <a:xfrm>
                          <a:off x="884" y="999"/>
                          <a:ext cx="290" cy="72"/>
                          <a:chOff x="884" y="672"/>
                          <a:chExt cx="290" cy="399"/>
                        </a:xfrm>
                      </p:grpSpPr>
                      <p:sp>
                        <p:nvSpPr>
                          <p:cNvPr id="18711" name="Line 440"/>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12" name="Line 441"/>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13" name="Line 442"/>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30" name="Group 443"/>
                        <p:cNvGrpSpPr>
                          <a:grpSpLocks/>
                        </p:cNvGrpSpPr>
                        <p:nvPr/>
                      </p:nvGrpSpPr>
                      <p:grpSpPr bwMode="auto">
                        <a:xfrm>
                          <a:off x="739" y="926"/>
                          <a:ext cx="581" cy="145"/>
                          <a:chOff x="739" y="672"/>
                          <a:chExt cx="581" cy="399"/>
                        </a:xfrm>
                      </p:grpSpPr>
                      <p:sp>
                        <p:nvSpPr>
                          <p:cNvPr id="18709" name="Line 444"/>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10" name="Line 445"/>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31" name="Group 446"/>
                    <p:cNvGrpSpPr>
                      <a:grpSpLocks/>
                    </p:cNvGrpSpPr>
                    <p:nvPr/>
                  </p:nvGrpSpPr>
                  <p:grpSpPr bwMode="auto">
                    <a:xfrm>
                      <a:off x="1900" y="926"/>
                      <a:ext cx="1162" cy="145"/>
                      <a:chOff x="739" y="926"/>
                      <a:chExt cx="1162" cy="145"/>
                    </a:xfrm>
                  </p:grpSpPr>
                  <p:grpSp>
                    <p:nvGrpSpPr>
                      <p:cNvPr id="18432" name="Group 447"/>
                      <p:cNvGrpSpPr>
                        <a:grpSpLocks/>
                      </p:cNvGrpSpPr>
                      <p:nvPr/>
                    </p:nvGrpSpPr>
                    <p:grpSpPr bwMode="auto">
                      <a:xfrm>
                        <a:off x="739" y="926"/>
                        <a:ext cx="581" cy="145"/>
                        <a:chOff x="739" y="926"/>
                        <a:chExt cx="581" cy="145"/>
                      </a:xfrm>
                    </p:grpSpPr>
                    <p:grpSp>
                      <p:nvGrpSpPr>
                        <p:cNvPr id="18433" name="Group 448"/>
                        <p:cNvGrpSpPr>
                          <a:grpSpLocks/>
                        </p:cNvGrpSpPr>
                        <p:nvPr/>
                      </p:nvGrpSpPr>
                      <p:grpSpPr bwMode="auto">
                        <a:xfrm>
                          <a:off x="884" y="999"/>
                          <a:ext cx="290" cy="72"/>
                          <a:chOff x="884" y="672"/>
                          <a:chExt cx="290" cy="399"/>
                        </a:xfrm>
                      </p:grpSpPr>
                      <p:sp>
                        <p:nvSpPr>
                          <p:cNvPr id="18702" name="Line 449"/>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03" name="Line 450"/>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04" name="Line 451"/>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34" name="Group 452"/>
                        <p:cNvGrpSpPr>
                          <a:grpSpLocks/>
                        </p:cNvGrpSpPr>
                        <p:nvPr/>
                      </p:nvGrpSpPr>
                      <p:grpSpPr bwMode="auto">
                        <a:xfrm>
                          <a:off x="739" y="926"/>
                          <a:ext cx="581" cy="145"/>
                          <a:chOff x="739" y="672"/>
                          <a:chExt cx="581" cy="399"/>
                        </a:xfrm>
                      </p:grpSpPr>
                      <p:sp>
                        <p:nvSpPr>
                          <p:cNvPr id="18700" name="Line 453"/>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701" name="Line 454"/>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435" name="Group 455"/>
                      <p:cNvGrpSpPr>
                        <a:grpSpLocks/>
                      </p:cNvGrpSpPr>
                      <p:nvPr/>
                    </p:nvGrpSpPr>
                    <p:grpSpPr bwMode="auto">
                      <a:xfrm>
                        <a:off x="1320" y="926"/>
                        <a:ext cx="581" cy="145"/>
                        <a:chOff x="739" y="926"/>
                        <a:chExt cx="581" cy="145"/>
                      </a:xfrm>
                    </p:grpSpPr>
                    <p:grpSp>
                      <p:nvGrpSpPr>
                        <p:cNvPr id="18436" name="Group 456"/>
                        <p:cNvGrpSpPr>
                          <a:grpSpLocks/>
                        </p:cNvGrpSpPr>
                        <p:nvPr/>
                      </p:nvGrpSpPr>
                      <p:grpSpPr bwMode="auto">
                        <a:xfrm>
                          <a:off x="884" y="999"/>
                          <a:ext cx="290" cy="72"/>
                          <a:chOff x="884" y="672"/>
                          <a:chExt cx="290" cy="399"/>
                        </a:xfrm>
                      </p:grpSpPr>
                      <p:sp>
                        <p:nvSpPr>
                          <p:cNvPr id="18695" name="Line 457"/>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96" name="Line 458"/>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97" name="Line 459"/>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37" name="Group 460"/>
                        <p:cNvGrpSpPr>
                          <a:grpSpLocks/>
                        </p:cNvGrpSpPr>
                        <p:nvPr/>
                      </p:nvGrpSpPr>
                      <p:grpSpPr bwMode="auto">
                        <a:xfrm>
                          <a:off x="739" y="926"/>
                          <a:ext cx="581" cy="145"/>
                          <a:chOff x="739" y="672"/>
                          <a:chExt cx="581" cy="399"/>
                        </a:xfrm>
                      </p:grpSpPr>
                      <p:sp>
                        <p:nvSpPr>
                          <p:cNvPr id="18693" name="Line 461"/>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94" name="Line 462"/>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18438" name="Group 463"/>
                    <p:cNvGrpSpPr>
                      <a:grpSpLocks/>
                    </p:cNvGrpSpPr>
                    <p:nvPr/>
                  </p:nvGrpSpPr>
                  <p:grpSpPr bwMode="auto">
                    <a:xfrm>
                      <a:off x="3061" y="926"/>
                      <a:ext cx="1162" cy="145"/>
                      <a:chOff x="739" y="926"/>
                      <a:chExt cx="1162" cy="145"/>
                    </a:xfrm>
                  </p:grpSpPr>
                  <p:grpSp>
                    <p:nvGrpSpPr>
                      <p:cNvPr id="18439" name="Group 464"/>
                      <p:cNvGrpSpPr>
                        <a:grpSpLocks/>
                      </p:cNvGrpSpPr>
                      <p:nvPr/>
                    </p:nvGrpSpPr>
                    <p:grpSpPr bwMode="auto">
                      <a:xfrm>
                        <a:off x="739" y="926"/>
                        <a:ext cx="581" cy="145"/>
                        <a:chOff x="739" y="926"/>
                        <a:chExt cx="581" cy="145"/>
                      </a:xfrm>
                    </p:grpSpPr>
                    <p:grpSp>
                      <p:nvGrpSpPr>
                        <p:cNvPr id="18440" name="Group 465"/>
                        <p:cNvGrpSpPr>
                          <a:grpSpLocks/>
                        </p:cNvGrpSpPr>
                        <p:nvPr/>
                      </p:nvGrpSpPr>
                      <p:grpSpPr bwMode="auto">
                        <a:xfrm>
                          <a:off x="884" y="999"/>
                          <a:ext cx="290" cy="72"/>
                          <a:chOff x="884" y="672"/>
                          <a:chExt cx="290" cy="399"/>
                        </a:xfrm>
                      </p:grpSpPr>
                      <p:sp>
                        <p:nvSpPr>
                          <p:cNvPr id="18686" name="Line 466"/>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87" name="Line 467"/>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88" name="Line 468"/>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43" name="Group 469"/>
                        <p:cNvGrpSpPr>
                          <a:grpSpLocks/>
                        </p:cNvGrpSpPr>
                        <p:nvPr/>
                      </p:nvGrpSpPr>
                      <p:grpSpPr bwMode="auto">
                        <a:xfrm>
                          <a:off x="739" y="926"/>
                          <a:ext cx="581" cy="145"/>
                          <a:chOff x="739" y="672"/>
                          <a:chExt cx="581" cy="399"/>
                        </a:xfrm>
                      </p:grpSpPr>
                      <p:sp>
                        <p:nvSpPr>
                          <p:cNvPr id="18684" name="Line 470"/>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85" name="Line 471"/>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444" name="Group 472"/>
                      <p:cNvGrpSpPr>
                        <a:grpSpLocks/>
                      </p:cNvGrpSpPr>
                      <p:nvPr/>
                    </p:nvGrpSpPr>
                    <p:grpSpPr bwMode="auto">
                      <a:xfrm>
                        <a:off x="1320" y="926"/>
                        <a:ext cx="581" cy="145"/>
                        <a:chOff x="739" y="926"/>
                        <a:chExt cx="581" cy="145"/>
                      </a:xfrm>
                    </p:grpSpPr>
                    <p:grpSp>
                      <p:nvGrpSpPr>
                        <p:cNvPr id="18445" name="Group 473"/>
                        <p:cNvGrpSpPr>
                          <a:grpSpLocks/>
                        </p:cNvGrpSpPr>
                        <p:nvPr/>
                      </p:nvGrpSpPr>
                      <p:grpSpPr bwMode="auto">
                        <a:xfrm>
                          <a:off x="884" y="999"/>
                          <a:ext cx="290" cy="72"/>
                          <a:chOff x="884" y="672"/>
                          <a:chExt cx="290" cy="399"/>
                        </a:xfrm>
                      </p:grpSpPr>
                      <p:sp>
                        <p:nvSpPr>
                          <p:cNvPr id="18679" name="Line 474"/>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80" name="Line 475"/>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81" name="Line 476"/>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46" name="Group 477"/>
                        <p:cNvGrpSpPr>
                          <a:grpSpLocks/>
                        </p:cNvGrpSpPr>
                        <p:nvPr/>
                      </p:nvGrpSpPr>
                      <p:grpSpPr bwMode="auto">
                        <a:xfrm>
                          <a:off x="739" y="926"/>
                          <a:ext cx="581" cy="145"/>
                          <a:chOff x="739" y="672"/>
                          <a:chExt cx="581" cy="399"/>
                        </a:xfrm>
                      </p:grpSpPr>
                      <p:sp>
                        <p:nvSpPr>
                          <p:cNvPr id="18677" name="Line 478"/>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78" name="Line 479"/>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grpSp>
                <p:nvGrpSpPr>
                  <p:cNvPr id="18447" name="Group 480"/>
                  <p:cNvGrpSpPr>
                    <a:grpSpLocks/>
                  </p:cNvGrpSpPr>
                  <p:nvPr/>
                </p:nvGrpSpPr>
                <p:grpSpPr bwMode="auto">
                  <a:xfrm>
                    <a:off x="4223" y="926"/>
                    <a:ext cx="3484" cy="145"/>
                    <a:chOff x="739" y="926"/>
                    <a:chExt cx="3484" cy="145"/>
                  </a:xfrm>
                </p:grpSpPr>
                <p:grpSp>
                  <p:nvGrpSpPr>
                    <p:cNvPr id="18448" name="Group 481"/>
                    <p:cNvGrpSpPr>
                      <a:grpSpLocks/>
                    </p:cNvGrpSpPr>
                    <p:nvPr/>
                  </p:nvGrpSpPr>
                  <p:grpSpPr bwMode="auto">
                    <a:xfrm>
                      <a:off x="739" y="926"/>
                      <a:ext cx="1162" cy="145"/>
                      <a:chOff x="739" y="926"/>
                      <a:chExt cx="1162" cy="145"/>
                    </a:xfrm>
                  </p:grpSpPr>
                  <p:grpSp>
                    <p:nvGrpSpPr>
                      <p:cNvPr id="18449" name="Group 482"/>
                      <p:cNvGrpSpPr>
                        <a:grpSpLocks/>
                      </p:cNvGrpSpPr>
                      <p:nvPr/>
                    </p:nvGrpSpPr>
                    <p:grpSpPr bwMode="auto">
                      <a:xfrm>
                        <a:off x="739" y="926"/>
                        <a:ext cx="581" cy="145"/>
                        <a:chOff x="739" y="926"/>
                        <a:chExt cx="581" cy="145"/>
                      </a:xfrm>
                    </p:grpSpPr>
                    <p:grpSp>
                      <p:nvGrpSpPr>
                        <p:cNvPr id="18450" name="Group 483"/>
                        <p:cNvGrpSpPr>
                          <a:grpSpLocks/>
                        </p:cNvGrpSpPr>
                        <p:nvPr/>
                      </p:nvGrpSpPr>
                      <p:grpSpPr bwMode="auto">
                        <a:xfrm>
                          <a:off x="884" y="999"/>
                          <a:ext cx="290" cy="72"/>
                          <a:chOff x="884" y="672"/>
                          <a:chExt cx="290" cy="399"/>
                        </a:xfrm>
                      </p:grpSpPr>
                      <p:sp>
                        <p:nvSpPr>
                          <p:cNvPr id="18667" name="Line 484"/>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68" name="Line 485"/>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69" name="Line 486"/>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51" name="Group 487"/>
                        <p:cNvGrpSpPr>
                          <a:grpSpLocks/>
                        </p:cNvGrpSpPr>
                        <p:nvPr/>
                      </p:nvGrpSpPr>
                      <p:grpSpPr bwMode="auto">
                        <a:xfrm>
                          <a:off x="739" y="926"/>
                          <a:ext cx="581" cy="145"/>
                          <a:chOff x="739" y="672"/>
                          <a:chExt cx="581" cy="399"/>
                        </a:xfrm>
                      </p:grpSpPr>
                      <p:sp>
                        <p:nvSpPr>
                          <p:cNvPr id="18665" name="Line 488"/>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66" name="Line 489"/>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453" name="Group 490"/>
                      <p:cNvGrpSpPr>
                        <a:grpSpLocks/>
                      </p:cNvGrpSpPr>
                      <p:nvPr/>
                    </p:nvGrpSpPr>
                    <p:grpSpPr bwMode="auto">
                      <a:xfrm>
                        <a:off x="1320" y="926"/>
                        <a:ext cx="581" cy="145"/>
                        <a:chOff x="739" y="926"/>
                        <a:chExt cx="581" cy="145"/>
                      </a:xfrm>
                    </p:grpSpPr>
                    <p:grpSp>
                      <p:nvGrpSpPr>
                        <p:cNvPr id="18459" name="Group 491"/>
                        <p:cNvGrpSpPr>
                          <a:grpSpLocks/>
                        </p:cNvGrpSpPr>
                        <p:nvPr/>
                      </p:nvGrpSpPr>
                      <p:grpSpPr bwMode="auto">
                        <a:xfrm>
                          <a:off x="884" y="999"/>
                          <a:ext cx="290" cy="72"/>
                          <a:chOff x="884" y="672"/>
                          <a:chExt cx="290" cy="399"/>
                        </a:xfrm>
                      </p:grpSpPr>
                      <p:sp>
                        <p:nvSpPr>
                          <p:cNvPr id="18660" name="Line 492"/>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61" name="Line 493"/>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62" name="Line 494"/>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60" name="Group 495"/>
                        <p:cNvGrpSpPr>
                          <a:grpSpLocks/>
                        </p:cNvGrpSpPr>
                        <p:nvPr/>
                      </p:nvGrpSpPr>
                      <p:grpSpPr bwMode="auto">
                        <a:xfrm>
                          <a:off x="739" y="926"/>
                          <a:ext cx="581" cy="145"/>
                          <a:chOff x="739" y="672"/>
                          <a:chExt cx="581" cy="399"/>
                        </a:xfrm>
                      </p:grpSpPr>
                      <p:sp>
                        <p:nvSpPr>
                          <p:cNvPr id="18658" name="Line 496"/>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59" name="Line 497"/>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18461" name="Group 498"/>
                    <p:cNvGrpSpPr>
                      <a:grpSpLocks/>
                    </p:cNvGrpSpPr>
                    <p:nvPr/>
                  </p:nvGrpSpPr>
                  <p:grpSpPr bwMode="auto">
                    <a:xfrm>
                      <a:off x="1900" y="926"/>
                      <a:ext cx="1162" cy="145"/>
                      <a:chOff x="739" y="926"/>
                      <a:chExt cx="1162" cy="145"/>
                    </a:xfrm>
                  </p:grpSpPr>
                  <p:grpSp>
                    <p:nvGrpSpPr>
                      <p:cNvPr id="18462" name="Group 499"/>
                      <p:cNvGrpSpPr>
                        <a:grpSpLocks/>
                      </p:cNvGrpSpPr>
                      <p:nvPr/>
                    </p:nvGrpSpPr>
                    <p:grpSpPr bwMode="auto">
                      <a:xfrm>
                        <a:off x="739" y="926"/>
                        <a:ext cx="581" cy="145"/>
                        <a:chOff x="739" y="926"/>
                        <a:chExt cx="581" cy="145"/>
                      </a:xfrm>
                    </p:grpSpPr>
                    <p:grpSp>
                      <p:nvGrpSpPr>
                        <p:cNvPr id="18463" name="Group 500"/>
                        <p:cNvGrpSpPr>
                          <a:grpSpLocks/>
                        </p:cNvGrpSpPr>
                        <p:nvPr/>
                      </p:nvGrpSpPr>
                      <p:grpSpPr bwMode="auto">
                        <a:xfrm>
                          <a:off x="884" y="999"/>
                          <a:ext cx="290" cy="72"/>
                          <a:chOff x="884" y="672"/>
                          <a:chExt cx="290" cy="399"/>
                        </a:xfrm>
                      </p:grpSpPr>
                      <p:sp>
                        <p:nvSpPr>
                          <p:cNvPr id="18651" name="Line 501"/>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52" name="Line 502"/>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53" name="Line 503"/>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64" name="Group 504"/>
                        <p:cNvGrpSpPr>
                          <a:grpSpLocks/>
                        </p:cNvGrpSpPr>
                        <p:nvPr/>
                      </p:nvGrpSpPr>
                      <p:grpSpPr bwMode="auto">
                        <a:xfrm>
                          <a:off x="739" y="926"/>
                          <a:ext cx="581" cy="145"/>
                          <a:chOff x="739" y="672"/>
                          <a:chExt cx="581" cy="399"/>
                        </a:xfrm>
                      </p:grpSpPr>
                      <p:sp>
                        <p:nvSpPr>
                          <p:cNvPr id="18649" name="Line 505"/>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50" name="Line 506"/>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465" name="Group 507"/>
                      <p:cNvGrpSpPr>
                        <a:grpSpLocks/>
                      </p:cNvGrpSpPr>
                      <p:nvPr/>
                    </p:nvGrpSpPr>
                    <p:grpSpPr bwMode="auto">
                      <a:xfrm>
                        <a:off x="1320" y="926"/>
                        <a:ext cx="581" cy="145"/>
                        <a:chOff x="739" y="926"/>
                        <a:chExt cx="581" cy="145"/>
                      </a:xfrm>
                    </p:grpSpPr>
                    <p:grpSp>
                      <p:nvGrpSpPr>
                        <p:cNvPr id="18466" name="Group 508"/>
                        <p:cNvGrpSpPr>
                          <a:grpSpLocks/>
                        </p:cNvGrpSpPr>
                        <p:nvPr/>
                      </p:nvGrpSpPr>
                      <p:grpSpPr bwMode="auto">
                        <a:xfrm>
                          <a:off x="884" y="999"/>
                          <a:ext cx="290" cy="72"/>
                          <a:chOff x="884" y="672"/>
                          <a:chExt cx="290" cy="399"/>
                        </a:xfrm>
                      </p:grpSpPr>
                      <p:sp>
                        <p:nvSpPr>
                          <p:cNvPr id="18644" name="Line 509"/>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45" name="Line 510"/>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46" name="Line 511"/>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67" name="Group 512"/>
                        <p:cNvGrpSpPr>
                          <a:grpSpLocks/>
                        </p:cNvGrpSpPr>
                        <p:nvPr/>
                      </p:nvGrpSpPr>
                      <p:grpSpPr bwMode="auto">
                        <a:xfrm>
                          <a:off x="739" y="926"/>
                          <a:ext cx="581" cy="145"/>
                          <a:chOff x="739" y="672"/>
                          <a:chExt cx="581" cy="399"/>
                        </a:xfrm>
                      </p:grpSpPr>
                      <p:sp>
                        <p:nvSpPr>
                          <p:cNvPr id="18642" name="Line 513"/>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43" name="Line 514"/>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18468" name="Group 515"/>
                    <p:cNvGrpSpPr>
                      <a:grpSpLocks/>
                    </p:cNvGrpSpPr>
                    <p:nvPr/>
                  </p:nvGrpSpPr>
                  <p:grpSpPr bwMode="auto">
                    <a:xfrm>
                      <a:off x="3061" y="926"/>
                      <a:ext cx="1162" cy="145"/>
                      <a:chOff x="739" y="926"/>
                      <a:chExt cx="1162" cy="145"/>
                    </a:xfrm>
                  </p:grpSpPr>
                  <p:grpSp>
                    <p:nvGrpSpPr>
                      <p:cNvPr id="18469" name="Group 516"/>
                      <p:cNvGrpSpPr>
                        <a:grpSpLocks/>
                      </p:cNvGrpSpPr>
                      <p:nvPr/>
                    </p:nvGrpSpPr>
                    <p:grpSpPr bwMode="auto">
                      <a:xfrm>
                        <a:off x="739" y="926"/>
                        <a:ext cx="581" cy="145"/>
                        <a:chOff x="739" y="926"/>
                        <a:chExt cx="581" cy="145"/>
                      </a:xfrm>
                    </p:grpSpPr>
                    <p:grpSp>
                      <p:nvGrpSpPr>
                        <p:cNvPr id="18470" name="Group 517"/>
                        <p:cNvGrpSpPr>
                          <a:grpSpLocks/>
                        </p:cNvGrpSpPr>
                        <p:nvPr/>
                      </p:nvGrpSpPr>
                      <p:grpSpPr bwMode="auto">
                        <a:xfrm>
                          <a:off x="884" y="999"/>
                          <a:ext cx="290" cy="72"/>
                          <a:chOff x="884" y="672"/>
                          <a:chExt cx="290" cy="399"/>
                        </a:xfrm>
                      </p:grpSpPr>
                      <p:sp>
                        <p:nvSpPr>
                          <p:cNvPr id="18635" name="Line 518"/>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36" name="Line 519"/>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37" name="Line 520"/>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71" name="Group 521"/>
                        <p:cNvGrpSpPr>
                          <a:grpSpLocks/>
                        </p:cNvGrpSpPr>
                        <p:nvPr/>
                      </p:nvGrpSpPr>
                      <p:grpSpPr bwMode="auto">
                        <a:xfrm>
                          <a:off x="739" y="926"/>
                          <a:ext cx="581" cy="145"/>
                          <a:chOff x="739" y="672"/>
                          <a:chExt cx="581" cy="399"/>
                        </a:xfrm>
                      </p:grpSpPr>
                      <p:sp>
                        <p:nvSpPr>
                          <p:cNvPr id="18633" name="Line 522"/>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34" name="Line 523"/>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472" name="Group 524"/>
                      <p:cNvGrpSpPr>
                        <a:grpSpLocks/>
                      </p:cNvGrpSpPr>
                      <p:nvPr/>
                    </p:nvGrpSpPr>
                    <p:grpSpPr bwMode="auto">
                      <a:xfrm>
                        <a:off x="1320" y="926"/>
                        <a:ext cx="581" cy="145"/>
                        <a:chOff x="739" y="926"/>
                        <a:chExt cx="581" cy="145"/>
                      </a:xfrm>
                    </p:grpSpPr>
                    <p:grpSp>
                      <p:nvGrpSpPr>
                        <p:cNvPr id="18473" name="Group 525"/>
                        <p:cNvGrpSpPr>
                          <a:grpSpLocks/>
                        </p:cNvGrpSpPr>
                        <p:nvPr/>
                      </p:nvGrpSpPr>
                      <p:grpSpPr bwMode="auto">
                        <a:xfrm>
                          <a:off x="884" y="999"/>
                          <a:ext cx="290" cy="72"/>
                          <a:chOff x="884" y="672"/>
                          <a:chExt cx="290" cy="399"/>
                        </a:xfrm>
                      </p:grpSpPr>
                      <p:sp>
                        <p:nvSpPr>
                          <p:cNvPr id="18628" name="Line 526"/>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29" name="Line 527"/>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30" name="Line 528"/>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74" name="Group 529"/>
                        <p:cNvGrpSpPr>
                          <a:grpSpLocks/>
                        </p:cNvGrpSpPr>
                        <p:nvPr/>
                      </p:nvGrpSpPr>
                      <p:grpSpPr bwMode="auto">
                        <a:xfrm>
                          <a:off x="739" y="926"/>
                          <a:ext cx="581" cy="145"/>
                          <a:chOff x="739" y="672"/>
                          <a:chExt cx="581" cy="399"/>
                        </a:xfrm>
                      </p:grpSpPr>
                      <p:sp>
                        <p:nvSpPr>
                          <p:cNvPr id="18626" name="Line 530"/>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27" name="Line 531"/>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grpSp>
            <p:grpSp>
              <p:nvGrpSpPr>
                <p:cNvPr id="18475" name="Group 532"/>
                <p:cNvGrpSpPr>
                  <a:grpSpLocks/>
                </p:cNvGrpSpPr>
                <p:nvPr/>
              </p:nvGrpSpPr>
              <p:grpSpPr bwMode="auto">
                <a:xfrm>
                  <a:off x="-6228" y="926"/>
                  <a:ext cx="6968" cy="145"/>
                  <a:chOff x="739" y="926"/>
                  <a:chExt cx="6968" cy="145"/>
                </a:xfrm>
              </p:grpSpPr>
              <p:grpSp>
                <p:nvGrpSpPr>
                  <p:cNvPr id="18476" name="Group 533"/>
                  <p:cNvGrpSpPr>
                    <a:grpSpLocks/>
                  </p:cNvGrpSpPr>
                  <p:nvPr/>
                </p:nvGrpSpPr>
                <p:grpSpPr bwMode="auto">
                  <a:xfrm>
                    <a:off x="739" y="926"/>
                    <a:ext cx="3484" cy="145"/>
                    <a:chOff x="739" y="926"/>
                    <a:chExt cx="3484" cy="145"/>
                  </a:xfrm>
                </p:grpSpPr>
                <p:grpSp>
                  <p:nvGrpSpPr>
                    <p:cNvPr id="18477" name="Group 534"/>
                    <p:cNvGrpSpPr>
                      <a:grpSpLocks/>
                    </p:cNvGrpSpPr>
                    <p:nvPr/>
                  </p:nvGrpSpPr>
                  <p:grpSpPr bwMode="auto">
                    <a:xfrm>
                      <a:off x="739" y="926"/>
                      <a:ext cx="1162" cy="145"/>
                      <a:chOff x="739" y="926"/>
                      <a:chExt cx="1162" cy="145"/>
                    </a:xfrm>
                  </p:grpSpPr>
                  <p:grpSp>
                    <p:nvGrpSpPr>
                      <p:cNvPr id="18478" name="Group 535"/>
                      <p:cNvGrpSpPr>
                        <a:grpSpLocks/>
                      </p:cNvGrpSpPr>
                      <p:nvPr/>
                    </p:nvGrpSpPr>
                    <p:grpSpPr bwMode="auto">
                      <a:xfrm>
                        <a:off x="739" y="926"/>
                        <a:ext cx="581" cy="145"/>
                        <a:chOff x="739" y="926"/>
                        <a:chExt cx="581" cy="145"/>
                      </a:xfrm>
                    </p:grpSpPr>
                    <p:grpSp>
                      <p:nvGrpSpPr>
                        <p:cNvPr id="18479" name="Group 536"/>
                        <p:cNvGrpSpPr>
                          <a:grpSpLocks/>
                        </p:cNvGrpSpPr>
                        <p:nvPr/>
                      </p:nvGrpSpPr>
                      <p:grpSpPr bwMode="auto">
                        <a:xfrm>
                          <a:off x="884" y="999"/>
                          <a:ext cx="290" cy="72"/>
                          <a:chOff x="884" y="672"/>
                          <a:chExt cx="290" cy="399"/>
                        </a:xfrm>
                      </p:grpSpPr>
                      <p:sp>
                        <p:nvSpPr>
                          <p:cNvPr id="18614" name="Line 537"/>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15" name="Line 538"/>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16" name="Line 539"/>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80" name="Group 540"/>
                        <p:cNvGrpSpPr>
                          <a:grpSpLocks/>
                        </p:cNvGrpSpPr>
                        <p:nvPr/>
                      </p:nvGrpSpPr>
                      <p:grpSpPr bwMode="auto">
                        <a:xfrm>
                          <a:off x="739" y="926"/>
                          <a:ext cx="581" cy="145"/>
                          <a:chOff x="739" y="672"/>
                          <a:chExt cx="581" cy="399"/>
                        </a:xfrm>
                      </p:grpSpPr>
                      <p:sp>
                        <p:nvSpPr>
                          <p:cNvPr id="18612" name="Line 541"/>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13" name="Line 542"/>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481" name="Group 543"/>
                      <p:cNvGrpSpPr>
                        <a:grpSpLocks/>
                      </p:cNvGrpSpPr>
                      <p:nvPr/>
                    </p:nvGrpSpPr>
                    <p:grpSpPr bwMode="auto">
                      <a:xfrm>
                        <a:off x="1320" y="926"/>
                        <a:ext cx="581" cy="145"/>
                        <a:chOff x="739" y="926"/>
                        <a:chExt cx="581" cy="145"/>
                      </a:xfrm>
                    </p:grpSpPr>
                    <p:grpSp>
                      <p:nvGrpSpPr>
                        <p:cNvPr id="18482" name="Group 544"/>
                        <p:cNvGrpSpPr>
                          <a:grpSpLocks/>
                        </p:cNvGrpSpPr>
                        <p:nvPr/>
                      </p:nvGrpSpPr>
                      <p:grpSpPr bwMode="auto">
                        <a:xfrm>
                          <a:off x="884" y="999"/>
                          <a:ext cx="290" cy="72"/>
                          <a:chOff x="884" y="672"/>
                          <a:chExt cx="290" cy="399"/>
                        </a:xfrm>
                      </p:grpSpPr>
                      <p:sp>
                        <p:nvSpPr>
                          <p:cNvPr id="18607" name="Line 545"/>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08" name="Line 546"/>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09" name="Line 547"/>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83" name="Group 548"/>
                        <p:cNvGrpSpPr>
                          <a:grpSpLocks/>
                        </p:cNvGrpSpPr>
                        <p:nvPr/>
                      </p:nvGrpSpPr>
                      <p:grpSpPr bwMode="auto">
                        <a:xfrm>
                          <a:off x="739" y="926"/>
                          <a:ext cx="581" cy="145"/>
                          <a:chOff x="739" y="672"/>
                          <a:chExt cx="581" cy="399"/>
                        </a:xfrm>
                      </p:grpSpPr>
                      <p:sp>
                        <p:nvSpPr>
                          <p:cNvPr id="18605" name="Line 549"/>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06" name="Line 550"/>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18484" name="Group 551"/>
                    <p:cNvGrpSpPr>
                      <a:grpSpLocks/>
                    </p:cNvGrpSpPr>
                    <p:nvPr/>
                  </p:nvGrpSpPr>
                  <p:grpSpPr bwMode="auto">
                    <a:xfrm>
                      <a:off x="1900" y="926"/>
                      <a:ext cx="1162" cy="145"/>
                      <a:chOff x="739" y="926"/>
                      <a:chExt cx="1162" cy="145"/>
                    </a:xfrm>
                  </p:grpSpPr>
                  <p:grpSp>
                    <p:nvGrpSpPr>
                      <p:cNvPr id="18485" name="Group 552"/>
                      <p:cNvGrpSpPr>
                        <a:grpSpLocks/>
                      </p:cNvGrpSpPr>
                      <p:nvPr/>
                    </p:nvGrpSpPr>
                    <p:grpSpPr bwMode="auto">
                      <a:xfrm>
                        <a:off x="739" y="926"/>
                        <a:ext cx="581" cy="145"/>
                        <a:chOff x="739" y="926"/>
                        <a:chExt cx="581" cy="145"/>
                      </a:xfrm>
                    </p:grpSpPr>
                    <p:grpSp>
                      <p:nvGrpSpPr>
                        <p:cNvPr id="18486" name="Group 553"/>
                        <p:cNvGrpSpPr>
                          <a:grpSpLocks/>
                        </p:cNvGrpSpPr>
                        <p:nvPr/>
                      </p:nvGrpSpPr>
                      <p:grpSpPr bwMode="auto">
                        <a:xfrm>
                          <a:off x="884" y="999"/>
                          <a:ext cx="290" cy="72"/>
                          <a:chOff x="884" y="672"/>
                          <a:chExt cx="290" cy="399"/>
                        </a:xfrm>
                      </p:grpSpPr>
                      <p:sp>
                        <p:nvSpPr>
                          <p:cNvPr id="18598" name="Line 554"/>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99" name="Line 555"/>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600" name="Line 556"/>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87" name="Group 557"/>
                        <p:cNvGrpSpPr>
                          <a:grpSpLocks/>
                        </p:cNvGrpSpPr>
                        <p:nvPr/>
                      </p:nvGrpSpPr>
                      <p:grpSpPr bwMode="auto">
                        <a:xfrm>
                          <a:off x="739" y="926"/>
                          <a:ext cx="581" cy="145"/>
                          <a:chOff x="739" y="672"/>
                          <a:chExt cx="581" cy="399"/>
                        </a:xfrm>
                      </p:grpSpPr>
                      <p:sp>
                        <p:nvSpPr>
                          <p:cNvPr id="18596" name="Line 558"/>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97" name="Line 559"/>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488" name="Group 560"/>
                      <p:cNvGrpSpPr>
                        <a:grpSpLocks/>
                      </p:cNvGrpSpPr>
                      <p:nvPr/>
                    </p:nvGrpSpPr>
                    <p:grpSpPr bwMode="auto">
                      <a:xfrm>
                        <a:off x="1320" y="926"/>
                        <a:ext cx="581" cy="145"/>
                        <a:chOff x="739" y="926"/>
                        <a:chExt cx="581" cy="145"/>
                      </a:xfrm>
                    </p:grpSpPr>
                    <p:grpSp>
                      <p:nvGrpSpPr>
                        <p:cNvPr id="18490" name="Group 561"/>
                        <p:cNvGrpSpPr>
                          <a:grpSpLocks/>
                        </p:cNvGrpSpPr>
                        <p:nvPr/>
                      </p:nvGrpSpPr>
                      <p:grpSpPr bwMode="auto">
                        <a:xfrm>
                          <a:off x="884" y="999"/>
                          <a:ext cx="290" cy="72"/>
                          <a:chOff x="884" y="672"/>
                          <a:chExt cx="290" cy="399"/>
                        </a:xfrm>
                      </p:grpSpPr>
                      <p:sp>
                        <p:nvSpPr>
                          <p:cNvPr id="18591" name="Line 562"/>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92" name="Line 563"/>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93" name="Line 564"/>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494" name="Group 565"/>
                        <p:cNvGrpSpPr>
                          <a:grpSpLocks/>
                        </p:cNvGrpSpPr>
                        <p:nvPr/>
                      </p:nvGrpSpPr>
                      <p:grpSpPr bwMode="auto">
                        <a:xfrm>
                          <a:off x="739" y="926"/>
                          <a:ext cx="581" cy="145"/>
                          <a:chOff x="739" y="672"/>
                          <a:chExt cx="581" cy="399"/>
                        </a:xfrm>
                      </p:grpSpPr>
                      <p:sp>
                        <p:nvSpPr>
                          <p:cNvPr id="18589" name="Line 566"/>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90" name="Line 567"/>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18511" name="Group 568"/>
                    <p:cNvGrpSpPr>
                      <a:grpSpLocks/>
                    </p:cNvGrpSpPr>
                    <p:nvPr/>
                  </p:nvGrpSpPr>
                  <p:grpSpPr bwMode="auto">
                    <a:xfrm>
                      <a:off x="3061" y="926"/>
                      <a:ext cx="1162" cy="145"/>
                      <a:chOff x="739" y="926"/>
                      <a:chExt cx="1162" cy="145"/>
                    </a:xfrm>
                  </p:grpSpPr>
                  <p:grpSp>
                    <p:nvGrpSpPr>
                      <p:cNvPr id="18512" name="Group 569"/>
                      <p:cNvGrpSpPr>
                        <a:grpSpLocks/>
                      </p:cNvGrpSpPr>
                      <p:nvPr/>
                    </p:nvGrpSpPr>
                    <p:grpSpPr bwMode="auto">
                      <a:xfrm>
                        <a:off x="739" y="926"/>
                        <a:ext cx="581" cy="145"/>
                        <a:chOff x="739" y="926"/>
                        <a:chExt cx="581" cy="145"/>
                      </a:xfrm>
                    </p:grpSpPr>
                    <p:grpSp>
                      <p:nvGrpSpPr>
                        <p:cNvPr id="18513" name="Group 570"/>
                        <p:cNvGrpSpPr>
                          <a:grpSpLocks/>
                        </p:cNvGrpSpPr>
                        <p:nvPr/>
                      </p:nvGrpSpPr>
                      <p:grpSpPr bwMode="auto">
                        <a:xfrm>
                          <a:off x="884" y="999"/>
                          <a:ext cx="290" cy="72"/>
                          <a:chOff x="884" y="672"/>
                          <a:chExt cx="290" cy="399"/>
                        </a:xfrm>
                      </p:grpSpPr>
                      <p:sp>
                        <p:nvSpPr>
                          <p:cNvPr id="18582" name="Line 571"/>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83" name="Line 572"/>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84" name="Line 573"/>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514" name="Group 574"/>
                        <p:cNvGrpSpPr>
                          <a:grpSpLocks/>
                        </p:cNvGrpSpPr>
                        <p:nvPr/>
                      </p:nvGrpSpPr>
                      <p:grpSpPr bwMode="auto">
                        <a:xfrm>
                          <a:off x="739" y="926"/>
                          <a:ext cx="581" cy="145"/>
                          <a:chOff x="739" y="672"/>
                          <a:chExt cx="581" cy="399"/>
                        </a:xfrm>
                      </p:grpSpPr>
                      <p:sp>
                        <p:nvSpPr>
                          <p:cNvPr id="18580" name="Line 575"/>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81" name="Line 576"/>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515" name="Group 577"/>
                      <p:cNvGrpSpPr>
                        <a:grpSpLocks/>
                      </p:cNvGrpSpPr>
                      <p:nvPr/>
                    </p:nvGrpSpPr>
                    <p:grpSpPr bwMode="auto">
                      <a:xfrm>
                        <a:off x="1320" y="926"/>
                        <a:ext cx="581" cy="145"/>
                        <a:chOff x="739" y="926"/>
                        <a:chExt cx="581" cy="145"/>
                      </a:xfrm>
                    </p:grpSpPr>
                    <p:grpSp>
                      <p:nvGrpSpPr>
                        <p:cNvPr id="18516" name="Group 578"/>
                        <p:cNvGrpSpPr>
                          <a:grpSpLocks/>
                        </p:cNvGrpSpPr>
                        <p:nvPr/>
                      </p:nvGrpSpPr>
                      <p:grpSpPr bwMode="auto">
                        <a:xfrm>
                          <a:off x="884" y="999"/>
                          <a:ext cx="290" cy="72"/>
                          <a:chOff x="884" y="672"/>
                          <a:chExt cx="290" cy="399"/>
                        </a:xfrm>
                      </p:grpSpPr>
                      <p:sp>
                        <p:nvSpPr>
                          <p:cNvPr id="18575" name="Line 579"/>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76" name="Line 580"/>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77" name="Line 581"/>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517" name="Group 582"/>
                        <p:cNvGrpSpPr>
                          <a:grpSpLocks/>
                        </p:cNvGrpSpPr>
                        <p:nvPr/>
                      </p:nvGrpSpPr>
                      <p:grpSpPr bwMode="auto">
                        <a:xfrm>
                          <a:off x="739" y="926"/>
                          <a:ext cx="581" cy="145"/>
                          <a:chOff x="739" y="672"/>
                          <a:chExt cx="581" cy="399"/>
                        </a:xfrm>
                      </p:grpSpPr>
                      <p:sp>
                        <p:nvSpPr>
                          <p:cNvPr id="18573" name="Line 583"/>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74" name="Line 584"/>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grpSp>
                <p:nvGrpSpPr>
                  <p:cNvPr id="18518" name="Group 585"/>
                  <p:cNvGrpSpPr>
                    <a:grpSpLocks/>
                  </p:cNvGrpSpPr>
                  <p:nvPr/>
                </p:nvGrpSpPr>
                <p:grpSpPr bwMode="auto">
                  <a:xfrm>
                    <a:off x="4223" y="926"/>
                    <a:ext cx="3484" cy="145"/>
                    <a:chOff x="739" y="926"/>
                    <a:chExt cx="3484" cy="145"/>
                  </a:xfrm>
                </p:grpSpPr>
                <p:grpSp>
                  <p:nvGrpSpPr>
                    <p:cNvPr id="18519" name="Group 586"/>
                    <p:cNvGrpSpPr>
                      <a:grpSpLocks/>
                    </p:cNvGrpSpPr>
                    <p:nvPr/>
                  </p:nvGrpSpPr>
                  <p:grpSpPr bwMode="auto">
                    <a:xfrm>
                      <a:off x="739" y="926"/>
                      <a:ext cx="1162" cy="145"/>
                      <a:chOff x="739" y="926"/>
                      <a:chExt cx="1162" cy="145"/>
                    </a:xfrm>
                  </p:grpSpPr>
                  <p:grpSp>
                    <p:nvGrpSpPr>
                      <p:cNvPr id="18520" name="Group 587"/>
                      <p:cNvGrpSpPr>
                        <a:grpSpLocks/>
                      </p:cNvGrpSpPr>
                      <p:nvPr/>
                    </p:nvGrpSpPr>
                    <p:grpSpPr bwMode="auto">
                      <a:xfrm>
                        <a:off x="739" y="926"/>
                        <a:ext cx="581" cy="145"/>
                        <a:chOff x="739" y="926"/>
                        <a:chExt cx="581" cy="145"/>
                      </a:xfrm>
                    </p:grpSpPr>
                    <p:grpSp>
                      <p:nvGrpSpPr>
                        <p:cNvPr id="18521" name="Group 588"/>
                        <p:cNvGrpSpPr>
                          <a:grpSpLocks/>
                        </p:cNvGrpSpPr>
                        <p:nvPr/>
                      </p:nvGrpSpPr>
                      <p:grpSpPr bwMode="auto">
                        <a:xfrm>
                          <a:off x="884" y="999"/>
                          <a:ext cx="290" cy="72"/>
                          <a:chOff x="884" y="672"/>
                          <a:chExt cx="290" cy="399"/>
                        </a:xfrm>
                      </p:grpSpPr>
                      <p:sp>
                        <p:nvSpPr>
                          <p:cNvPr id="18563" name="Line 589"/>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64" name="Line 590"/>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65" name="Line 591"/>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527" name="Group 592"/>
                        <p:cNvGrpSpPr>
                          <a:grpSpLocks/>
                        </p:cNvGrpSpPr>
                        <p:nvPr/>
                      </p:nvGrpSpPr>
                      <p:grpSpPr bwMode="auto">
                        <a:xfrm>
                          <a:off x="739" y="926"/>
                          <a:ext cx="581" cy="145"/>
                          <a:chOff x="739" y="672"/>
                          <a:chExt cx="581" cy="399"/>
                        </a:xfrm>
                      </p:grpSpPr>
                      <p:sp>
                        <p:nvSpPr>
                          <p:cNvPr id="18561" name="Line 593"/>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62" name="Line 594"/>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528" name="Group 595"/>
                      <p:cNvGrpSpPr>
                        <a:grpSpLocks/>
                      </p:cNvGrpSpPr>
                      <p:nvPr/>
                    </p:nvGrpSpPr>
                    <p:grpSpPr bwMode="auto">
                      <a:xfrm>
                        <a:off x="1320" y="926"/>
                        <a:ext cx="581" cy="145"/>
                        <a:chOff x="739" y="926"/>
                        <a:chExt cx="581" cy="145"/>
                      </a:xfrm>
                    </p:grpSpPr>
                    <p:grpSp>
                      <p:nvGrpSpPr>
                        <p:cNvPr id="18534" name="Group 596"/>
                        <p:cNvGrpSpPr>
                          <a:grpSpLocks/>
                        </p:cNvGrpSpPr>
                        <p:nvPr/>
                      </p:nvGrpSpPr>
                      <p:grpSpPr bwMode="auto">
                        <a:xfrm>
                          <a:off x="884" y="999"/>
                          <a:ext cx="290" cy="72"/>
                          <a:chOff x="884" y="672"/>
                          <a:chExt cx="290" cy="399"/>
                        </a:xfrm>
                      </p:grpSpPr>
                      <p:sp>
                        <p:nvSpPr>
                          <p:cNvPr id="18556" name="Line 597"/>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57" name="Line 598"/>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58" name="Line 599"/>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535" name="Group 600"/>
                        <p:cNvGrpSpPr>
                          <a:grpSpLocks/>
                        </p:cNvGrpSpPr>
                        <p:nvPr/>
                      </p:nvGrpSpPr>
                      <p:grpSpPr bwMode="auto">
                        <a:xfrm>
                          <a:off x="739" y="926"/>
                          <a:ext cx="581" cy="145"/>
                          <a:chOff x="739" y="672"/>
                          <a:chExt cx="581" cy="399"/>
                        </a:xfrm>
                      </p:grpSpPr>
                      <p:sp>
                        <p:nvSpPr>
                          <p:cNvPr id="18554" name="Line 601"/>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55" name="Line 602"/>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18536" name="Group 603"/>
                    <p:cNvGrpSpPr>
                      <a:grpSpLocks/>
                    </p:cNvGrpSpPr>
                    <p:nvPr/>
                  </p:nvGrpSpPr>
                  <p:grpSpPr bwMode="auto">
                    <a:xfrm>
                      <a:off x="1900" y="926"/>
                      <a:ext cx="1162" cy="145"/>
                      <a:chOff x="739" y="926"/>
                      <a:chExt cx="1162" cy="145"/>
                    </a:xfrm>
                  </p:grpSpPr>
                  <p:grpSp>
                    <p:nvGrpSpPr>
                      <p:cNvPr id="18537" name="Group 604"/>
                      <p:cNvGrpSpPr>
                        <a:grpSpLocks/>
                      </p:cNvGrpSpPr>
                      <p:nvPr/>
                    </p:nvGrpSpPr>
                    <p:grpSpPr bwMode="auto">
                      <a:xfrm>
                        <a:off x="739" y="926"/>
                        <a:ext cx="581" cy="145"/>
                        <a:chOff x="739" y="926"/>
                        <a:chExt cx="581" cy="145"/>
                      </a:xfrm>
                    </p:grpSpPr>
                    <p:grpSp>
                      <p:nvGrpSpPr>
                        <p:cNvPr id="18543" name="Group 605"/>
                        <p:cNvGrpSpPr>
                          <a:grpSpLocks/>
                        </p:cNvGrpSpPr>
                        <p:nvPr/>
                      </p:nvGrpSpPr>
                      <p:grpSpPr bwMode="auto">
                        <a:xfrm>
                          <a:off x="884" y="999"/>
                          <a:ext cx="290" cy="72"/>
                          <a:chOff x="884" y="672"/>
                          <a:chExt cx="290" cy="399"/>
                        </a:xfrm>
                      </p:grpSpPr>
                      <p:sp>
                        <p:nvSpPr>
                          <p:cNvPr id="18547" name="Line 606"/>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48" name="Line 607"/>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49" name="Line 608"/>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544" name="Group 609"/>
                        <p:cNvGrpSpPr>
                          <a:grpSpLocks/>
                        </p:cNvGrpSpPr>
                        <p:nvPr/>
                      </p:nvGrpSpPr>
                      <p:grpSpPr bwMode="auto">
                        <a:xfrm>
                          <a:off x="739" y="926"/>
                          <a:ext cx="581" cy="145"/>
                          <a:chOff x="739" y="672"/>
                          <a:chExt cx="581" cy="399"/>
                        </a:xfrm>
                      </p:grpSpPr>
                      <p:sp>
                        <p:nvSpPr>
                          <p:cNvPr id="18545" name="Line 610"/>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46" name="Line 611"/>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550" name="Group 612"/>
                      <p:cNvGrpSpPr>
                        <a:grpSpLocks/>
                      </p:cNvGrpSpPr>
                      <p:nvPr/>
                    </p:nvGrpSpPr>
                    <p:grpSpPr bwMode="auto">
                      <a:xfrm>
                        <a:off x="1320" y="926"/>
                        <a:ext cx="581" cy="145"/>
                        <a:chOff x="739" y="926"/>
                        <a:chExt cx="581" cy="145"/>
                      </a:xfrm>
                    </p:grpSpPr>
                    <p:grpSp>
                      <p:nvGrpSpPr>
                        <p:cNvPr id="18551" name="Group 613"/>
                        <p:cNvGrpSpPr>
                          <a:grpSpLocks/>
                        </p:cNvGrpSpPr>
                        <p:nvPr/>
                      </p:nvGrpSpPr>
                      <p:grpSpPr bwMode="auto">
                        <a:xfrm>
                          <a:off x="884" y="999"/>
                          <a:ext cx="290" cy="72"/>
                          <a:chOff x="884" y="672"/>
                          <a:chExt cx="290" cy="399"/>
                        </a:xfrm>
                      </p:grpSpPr>
                      <p:sp>
                        <p:nvSpPr>
                          <p:cNvPr id="18540" name="Line 614"/>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41" name="Line 615"/>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42" name="Line 616"/>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552" name="Group 617"/>
                        <p:cNvGrpSpPr>
                          <a:grpSpLocks/>
                        </p:cNvGrpSpPr>
                        <p:nvPr/>
                      </p:nvGrpSpPr>
                      <p:grpSpPr bwMode="auto">
                        <a:xfrm>
                          <a:off x="739" y="926"/>
                          <a:ext cx="581" cy="145"/>
                          <a:chOff x="739" y="672"/>
                          <a:chExt cx="581" cy="399"/>
                        </a:xfrm>
                      </p:grpSpPr>
                      <p:sp>
                        <p:nvSpPr>
                          <p:cNvPr id="18538" name="Line 618"/>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39" name="Line 619"/>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18553" name="Group 620"/>
                    <p:cNvGrpSpPr>
                      <a:grpSpLocks/>
                    </p:cNvGrpSpPr>
                    <p:nvPr/>
                  </p:nvGrpSpPr>
                  <p:grpSpPr bwMode="auto">
                    <a:xfrm>
                      <a:off x="3061" y="926"/>
                      <a:ext cx="1162" cy="145"/>
                      <a:chOff x="739" y="926"/>
                      <a:chExt cx="1162" cy="145"/>
                    </a:xfrm>
                  </p:grpSpPr>
                  <p:grpSp>
                    <p:nvGrpSpPr>
                      <p:cNvPr id="18559" name="Group 621"/>
                      <p:cNvGrpSpPr>
                        <a:grpSpLocks/>
                      </p:cNvGrpSpPr>
                      <p:nvPr/>
                    </p:nvGrpSpPr>
                    <p:grpSpPr bwMode="auto">
                      <a:xfrm>
                        <a:off x="739" y="926"/>
                        <a:ext cx="581" cy="145"/>
                        <a:chOff x="739" y="926"/>
                        <a:chExt cx="581" cy="145"/>
                      </a:xfrm>
                    </p:grpSpPr>
                    <p:grpSp>
                      <p:nvGrpSpPr>
                        <p:cNvPr id="18560" name="Group 622"/>
                        <p:cNvGrpSpPr>
                          <a:grpSpLocks/>
                        </p:cNvGrpSpPr>
                        <p:nvPr/>
                      </p:nvGrpSpPr>
                      <p:grpSpPr bwMode="auto">
                        <a:xfrm>
                          <a:off x="884" y="999"/>
                          <a:ext cx="290" cy="72"/>
                          <a:chOff x="884" y="672"/>
                          <a:chExt cx="290" cy="399"/>
                        </a:xfrm>
                      </p:grpSpPr>
                      <p:sp>
                        <p:nvSpPr>
                          <p:cNvPr id="18531" name="Line 623"/>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32" name="Line 624"/>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33" name="Line 625"/>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566" name="Group 626"/>
                        <p:cNvGrpSpPr>
                          <a:grpSpLocks/>
                        </p:cNvGrpSpPr>
                        <p:nvPr/>
                      </p:nvGrpSpPr>
                      <p:grpSpPr bwMode="auto">
                        <a:xfrm>
                          <a:off x="739" y="926"/>
                          <a:ext cx="581" cy="145"/>
                          <a:chOff x="739" y="672"/>
                          <a:chExt cx="581" cy="399"/>
                        </a:xfrm>
                      </p:grpSpPr>
                      <p:sp>
                        <p:nvSpPr>
                          <p:cNvPr id="18529" name="Line 627"/>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30" name="Line 628"/>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8567" name="Group 629"/>
                      <p:cNvGrpSpPr>
                        <a:grpSpLocks/>
                      </p:cNvGrpSpPr>
                      <p:nvPr/>
                    </p:nvGrpSpPr>
                    <p:grpSpPr bwMode="auto">
                      <a:xfrm>
                        <a:off x="1320" y="926"/>
                        <a:ext cx="581" cy="145"/>
                        <a:chOff x="739" y="926"/>
                        <a:chExt cx="581" cy="145"/>
                      </a:xfrm>
                    </p:grpSpPr>
                    <p:grpSp>
                      <p:nvGrpSpPr>
                        <p:cNvPr id="18568" name="Group 630"/>
                        <p:cNvGrpSpPr>
                          <a:grpSpLocks/>
                        </p:cNvGrpSpPr>
                        <p:nvPr/>
                      </p:nvGrpSpPr>
                      <p:grpSpPr bwMode="auto">
                        <a:xfrm>
                          <a:off x="884" y="999"/>
                          <a:ext cx="290" cy="72"/>
                          <a:chOff x="884" y="672"/>
                          <a:chExt cx="290" cy="399"/>
                        </a:xfrm>
                      </p:grpSpPr>
                      <p:sp>
                        <p:nvSpPr>
                          <p:cNvPr id="18524" name="Line 631"/>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25" name="Line 632"/>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26" name="Line 633"/>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569" name="Group 634"/>
                        <p:cNvGrpSpPr>
                          <a:grpSpLocks/>
                        </p:cNvGrpSpPr>
                        <p:nvPr/>
                      </p:nvGrpSpPr>
                      <p:grpSpPr bwMode="auto">
                        <a:xfrm>
                          <a:off x="739" y="926"/>
                          <a:ext cx="581" cy="145"/>
                          <a:chOff x="739" y="672"/>
                          <a:chExt cx="581" cy="399"/>
                        </a:xfrm>
                      </p:grpSpPr>
                      <p:sp>
                        <p:nvSpPr>
                          <p:cNvPr id="18522" name="Line 635"/>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18523" name="Line 636"/>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grpSp>
          </p:grpSp>
          <p:sp>
            <p:nvSpPr>
              <p:cNvPr id="18491" name="Rectangle 424"/>
              <p:cNvSpPr>
                <a:spLocks noChangeArrowheads="1"/>
              </p:cNvSpPr>
              <p:nvPr/>
            </p:nvSpPr>
            <p:spPr bwMode="gray">
              <a:xfrm>
                <a:off x="2522922" y="5216700"/>
                <a:ext cx="4347344" cy="1384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ru-RU" sz="1000">
                    <a:solidFill>
                      <a:schemeClr val="bg2"/>
                    </a:solidFill>
                    <a:latin typeface="Calibri" pitchFamily="34" charset="0"/>
                    <a:ea typeface="PMingLiU" pitchFamily="18" charset="-120"/>
                    <a:cs typeface="Arial Unicode MS" pitchFamily="34" charset="-128"/>
                  </a:rPr>
                  <a:t>Неограниченное количество точек восстановления</a:t>
                </a:r>
                <a:r>
                  <a:rPr lang="en-US" sz="1000">
                    <a:solidFill>
                      <a:schemeClr val="bg2"/>
                    </a:solidFill>
                    <a:latin typeface="Calibri" pitchFamily="34" charset="0"/>
                    <a:ea typeface="PMingLiU" pitchFamily="18" charset="-120"/>
                    <a:cs typeface="Arial Unicode MS" pitchFamily="34" charset="-128"/>
                  </a:rPr>
                  <a:t>, </a:t>
                </a:r>
                <a:r>
                  <a:rPr lang="ru-RU" sz="1000">
                    <a:solidFill>
                      <a:schemeClr val="bg2"/>
                    </a:solidFill>
                    <a:latin typeface="Calibri" pitchFamily="34" charset="0"/>
                    <a:ea typeface="PMingLiU" pitchFamily="18" charset="-120"/>
                    <a:cs typeface="Arial Unicode MS" pitchFamily="34" charset="-128"/>
                  </a:rPr>
                  <a:t>«метки» для приложений</a:t>
                </a:r>
                <a:endParaRPr lang="en-US" sz="1000">
                  <a:solidFill>
                    <a:schemeClr val="bg2"/>
                  </a:solidFill>
                  <a:latin typeface="Calibri" pitchFamily="34" charset="0"/>
                  <a:ea typeface="PMingLiU" pitchFamily="18" charset="-120"/>
                  <a:cs typeface="Arial Unicode MS" pitchFamily="34" charset="-128"/>
                </a:endParaRPr>
              </a:p>
            </p:txBody>
          </p:sp>
          <p:sp>
            <p:nvSpPr>
              <p:cNvPr id="18492" name="Line 425"/>
              <p:cNvSpPr>
                <a:spLocks noChangeShapeType="1"/>
              </p:cNvSpPr>
              <p:nvPr/>
            </p:nvSpPr>
            <p:spPr bwMode="gray">
              <a:xfrm>
                <a:off x="615108" y="5446886"/>
                <a:ext cx="7772836" cy="24884"/>
              </a:xfrm>
              <a:prstGeom prst="line">
                <a:avLst/>
              </a:prstGeom>
              <a:noFill/>
              <a:ln w="152400">
                <a:solidFill>
                  <a:schemeClr val="accent1"/>
                </a:solidFill>
                <a:round/>
                <a:headEnd/>
                <a:tailEnd type="triangle" w="sm" len="sm"/>
              </a:ln>
            </p:spPr>
            <p:txBody>
              <a:bodyPr lIns="0" tIns="0" rIns="0" bIns="0" anchor="ctr"/>
              <a:lstStyle/>
              <a:p>
                <a:endParaRPr lang="en-US"/>
              </a:p>
            </p:txBody>
          </p:sp>
          <p:sp>
            <p:nvSpPr>
              <p:cNvPr id="18493" name="Rectangle 640"/>
              <p:cNvSpPr>
                <a:spLocks noChangeArrowheads="1"/>
              </p:cNvSpPr>
              <p:nvPr/>
            </p:nvSpPr>
            <p:spPr bwMode="gray">
              <a:xfrm>
                <a:off x="539510" y="5560459"/>
                <a:ext cx="431208" cy="1384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(T) TIME</a:t>
                </a:r>
              </a:p>
            </p:txBody>
          </p:sp>
          <p:grpSp>
            <p:nvGrpSpPr>
              <p:cNvPr id="18570" name="Group 458"/>
              <p:cNvGrpSpPr>
                <a:grpSpLocks/>
              </p:cNvGrpSpPr>
              <p:nvPr/>
            </p:nvGrpSpPr>
            <p:grpSpPr bwMode="auto">
              <a:xfrm>
                <a:off x="1326589" y="5611290"/>
                <a:ext cx="6217561" cy="525239"/>
                <a:chOff x="1136988" y="5537380"/>
                <a:chExt cx="6217561" cy="525239"/>
              </a:xfrm>
            </p:grpSpPr>
            <p:sp>
              <p:nvSpPr>
                <p:cNvPr id="18495" name="Rectangle 34"/>
                <p:cNvSpPr>
                  <a:spLocks noChangeArrowheads="1"/>
                </p:cNvSpPr>
                <p:nvPr/>
              </p:nvSpPr>
              <p:spPr bwMode="gray">
                <a:xfrm>
                  <a:off x="1136988" y="5785620"/>
                  <a:ext cx="586699" cy="1384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Checkpoint</a:t>
                  </a:r>
                </a:p>
              </p:txBody>
            </p:sp>
            <p:sp>
              <p:nvSpPr>
                <p:cNvPr id="18496" name="Rectangle 37"/>
                <p:cNvSpPr>
                  <a:spLocks noChangeArrowheads="1"/>
                </p:cNvSpPr>
                <p:nvPr/>
              </p:nvSpPr>
              <p:spPr bwMode="gray">
                <a:xfrm>
                  <a:off x="2951339" y="5785620"/>
                  <a:ext cx="291747" cy="1384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Patch</a:t>
                  </a:r>
                </a:p>
              </p:txBody>
            </p:sp>
            <p:sp>
              <p:nvSpPr>
                <p:cNvPr id="18497" name="Rectangle 40"/>
                <p:cNvSpPr>
                  <a:spLocks noChangeArrowheads="1"/>
                </p:cNvSpPr>
                <p:nvPr/>
              </p:nvSpPr>
              <p:spPr bwMode="gray">
                <a:xfrm>
                  <a:off x="3650942" y="5785620"/>
                  <a:ext cx="556242" cy="1384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Post-Patch</a:t>
                  </a:r>
                </a:p>
              </p:txBody>
            </p:sp>
            <p:sp>
              <p:nvSpPr>
                <p:cNvPr id="18498" name="Rectangle 43"/>
                <p:cNvSpPr>
                  <a:spLocks noChangeArrowheads="1"/>
                </p:cNvSpPr>
                <p:nvPr/>
              </p:nvSpPr>
              <p:spPr bwMode="gray">
                <a:xfrm>
                  <a:off x="4519009" y="5785620"/>
                  <a:ext cx="617156" cy="1384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Cache Flush</a:t>
                  </a:r>
                </a:p>
              </p:txBody>
            </p:sp>
            <p:sp>
              <p:nvSpPr>
                <p:cNvPr id="18499" name="Rectangle 46"/>
                <p:cNvSpPr>
                  <a:spLocks noChangeArrowheads="1"/>
                </p:cNvSpPr>
                <p:nvPr/>
              </p:nvSpPr>
              <p:spPr bwMode="gray">
                <a:xfrm>
                  <a:off x="6178452" y="5785620"/>
                  <a:ext cx="512961" cy="2769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Quarterly</a:t>
                  </a:r>
                </a:p>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Close</a:t>
                  </a:r>
                </a:p>
              </p:txBody>
            </p:sp>
            <p:sp>
              <p:nvSpPr>
                <p:cNvPr id="18500" name="Rectangle 49"/>
                <p:cNvSpPr>
                  <a:spLocks noChangeArrowheads="1"/>
                </p:cNvSpPr>
                <p:nvPr/>
              </p:nvSpPr>
              <p:spPr bwMode="gray">
                <a:xfrm>
                  <a:off x="5652145" y="5785620"/>
                  <a:ext cx="378309" cy="2769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Hot</a:t>
                  </a:r>
                </a:p>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Backup</a:t>
                  </a:r>
                </a:p>
              </p:txBody>
            </p:sp>
            <p:sp>
              <p:nvSpPr>
                <p:cNvPr id="18501" name="Rectangle 52"/>
                <p:cNvSpPr>
                  <a:spLocks noChangeArrowheads="1"/>
                </p:cNvSpPr>
                <p:nvPr/>
              </p:nvSpPr>
              <p:spPr bwMode="gray">
                <a:xfrm>
                  <a:off x="6767850" y="5785620"/>
                  <a:ext cx="586699" cy="1384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Checkpoint</a:t>
                  </a:r>
                </a:p>
              </p:txBody>
            </p:sp>
            <p:sp>
              <p:nvSpPr>
                <p:cNvPr id="18502" name="Rectangle 55"/>
                <p:cNvSpPr>
                  <a:spLocks noChangeArrowheads="1"/>
                </p:cNvSpPr>
                <p:nvPr/>
              </p:nvSpPr>
              <p:spPr bwMode="gray">
                <a:xfrm>
                  <a:off x="2124808" y="5785620"/>
                  <a:ext cx="504945" cy="138499"/>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1000">
                      <a:solidFill>
                        <a:schemeClr val="bg2"/>
                      </a:solidFill>
                      <a:latin typeface="Calibri" pitchFamily="34" charset="0"/>
                      <a:ea typeface="PMingLiU" pitchFamily="18" charset="-120"/>
                      <a:cs typeface="Arial Unicode MS" pitchFamily="34" charset="-128"/>
                    </a:rPr>
                    <a:t>Pre-Patch</a:t>
                  </a:r>
                </a:p>
              </p:txBody>
            </p:sp>
            <p:sp>
              <p:nvSpPr>
                <p:cNvPr id="18503" name="Line 641"/>
                <p:cNvSpPr>
                  <a:spLocks noChangeShapeType="1"/>
                </p:cNvSpPr>
                <p:nvPr/>
              </p:nvSpPr>
              <p:spPr bwMode="gray">
                <a:xfrm flipV="1">
                  <a:off x="1420813" y="5537380"/>
                  <a:ext cx="0" cy="211637"/>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18504" name="Line 642"/>
                <p:cNvSpPr>
                  <a:spLocks noChangeShapeType="1"/>
                </p:cNvSpPr>
                <p:nvPr/>
              </p:nvSpPr>
              <p:spPr bwMode="gray">
                <a:xfrm flipV="1">
                  <a:off x="3095626" y="5537380"/>
                  <a:ext cx="0" cy="211637"/>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18505" name="Line 643"/>
                <p:cNvSpPr>
                  <a:spLocks noChangeShapeType="1"/>
                </p:cNvSpPr>
                <p:nvPr/>
              </p:nvSpPr>
              <p:spPr bwMode="gray">
                <a:xfrm flipV="1">
                  <a:off x="3925888" y="5537380"/>
                  <a:ext cx="0" cy="211637"/>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18506" name="Line 644"/>
                <p:cNvSpPr>
                  <a:spLocks noChangeShapeType="1"/>
                </p:cNvSpPr>
                <p:nvPr/>
              </p:nvSpPr>
              <p:spPr bwMode="gray">
                <a:xfrm flipV="1">
                  <a:off x="4824413" y="5537380"/>
                  <a:ext cx="0" cy="211637"/>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18507" name="Line 645"/>
                <p:cNvSpPr>
                  <a:spLocks noChangeShapeType="1"/>
                </p:cNvSpPr>
                <p:nvPr/>
              </p:nvSpPr>
              <p:spPr bwMode="gray">
                <a:xfrm flipV="1">
                  <a:off x="5865813" y="5537380"/>
                  <a:ext cx="0" cy="211637"/>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18508" name="Line 646"/>
                <p:cNvSpPr>
                  <a:spLocks noChangeShapeType="1"/>
                </p:cNvSpPr>
                <p:nvPr/>
              </p:nvSpPr>
              <p:spPr bwMode="gray">
                <a:xfrm flipV="1">
                  <a:off x="6432551" y="5537380"/>
                  <a:ext cx="0" cy="211637"/>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18509" name="Line 647"/>
                <p:cNvSpPr>
                  <a:spLocks noChangeShapeType="1"/>
                </p:cNvSpPr>
                <p:nvPr/>
              </p:nvSpPr>
              <p:spPr bwMode="gray">
                <a:xfrm flipV="1">
                  <a:off x="7050088" y="5537380"/>
                  <a:ext cx="0" cy="211637"/>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18510" name="Line 649"/>
                <p:cNvSpPr>
                  <a:spLocks noChangeShapeType="1"/>
                </p:cNvSpPr>
                <p:nvPr/>
              </p:nvSpPr>
              <p:spPr bwMode="gray">
                <a:xfrm flipV="1">
                  <a:off x="2374901" y="5537380"/>
                  <a:ext cx="0" cy="211637"/>
                </a:xfrm>
                <a:prstGeom prst="line">
                  <a:avLst/>
                </a:prstGeom>
                <a:noFill/>
                <a:ln w="38100">
                  <a:solidFill>
                    <a:schemeClr val="folHlink"/>
                  </a:solidFill>
                  <a:round/>
                  <a:headEnd/>
                  <a:tailEnd type="triangle" w="med" len="med"/>
                </a:ln>
              </p:spPr>
              <p:txBody>
                <a:bodyPr lIns="0" tIns="0" rIns="0" bIns="0" anchor="ctr"/>
                <a:lstStyle/>
                <a:p>
                  <a:endParaRPr lang="en-US"/>
                </a:p>
              </p:txBody>
            </p:sp>
          </p:grpSp>
        </p:grpSp>
      </p:grpSp>
      <p:grpSp>
        <p:nvGrpSpPr>
          <p:cNvPr id="18571" name="Group 378"/>
          <p:cNvGrpSpPr>
            <a:grpSpLocks/>
          </p:cNvGrpSpPr>
          <p:nvPr/>
        </p:nvGrpSpPr>
        <p:grpSpPr bwMode="auto">
          <a:xfrm>
            <a:off x="366713" y="3268663"/>
            <a:ext cx="8410575" cy="1152525"/>
            <a:chOff x="366713" y="3256180"/>
            <a:chExt cx="8410575" cy="1152140"/>
          </a:xfrm>
        </p:grpSpPr>
        <p:sp>
          <p:nvSpPr>
            <p:cNvPr id="375" name="Rectangle 374"/>
            <p:cNvSpPr/>
            <p:nvPr/>
          </p:nvSpPr>
          <p:spPr>
            <a:xfrm>
              <a:off x="366713" y="3256180"/>
              <a:ext cx="8410575" cy="115214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grpSp>
          <p:nvGrpSpPr>
            <p:cNvPr id="18572" name="Group 448"/>
            <p:cNvGrpSpPr>
              <a:grpSpLocks/>
            </p:cNvGrpSpPr>
            <p:nvPr/>
          </p:nvGrpSpPr>
          <p:grpSpPr bwMode="auto">
            <a:xfrm>
              <a:off x="448795" y="3296728"/>
              <a:ext cx="8161805" cy="1053984"/>
              <a:chOff x="448795" y="3601363"/>
              <a:chExt cx="8161805" cy="1053984"/>
            </a:xfrm>
          </p:grpSpPr>
          <p:sp>
            <p:nvSpPr>
              <p:cNvPr id="18441" name="AutoShape 9"/>
              <p:cNvSpPr>
                <a:spLocks noChangeArrowheads="1"/>
              </p:cNvSpPr>
              <p:nvPr/>
            </p:nvSpPr>
            <p:spPr bwMode="gray">
              <a:xfrm>
                <a:off x="448795" y="3601363"/>
                <a:ext cx="8161805" cy="492443"/>
              </a:xfrm>
              <a:prstGeom prst="rect">
                <a:avLst/>
              </a:prstGeom>
              <a:noFill/>
              <a:ln w="0">
                <a:noFill/>
                <a:round/>
                <a:headEnd/>
                <a:tailEnd/>
              </a:ln>
            </p:spPr>
            <p:txBody>
              <a:bodyPr lIns="0" tIns="0" rIns="0" bIns="0">
                <a:spAutoFit/>
              </a:bodyPr>
              <a:lstStyle/>
              <a:p>
                <a:pPr algn="ctr" eaLnBrk="0" hangingPunct="0"/>
                <a:r>
                  <a:rPr lang="ru-RU">
                    <a:solidFill>
                      <a:schemeClr val="tx2"/>
                    </a:solidFill>
                    <a:latin typeface="Calibri" pitchFamily="34" charset="0"/>
                    <a:ea typeface="PMingLiU" pitchFamily="18" charset="-120"/>
                    <a:cs typeface="Arial Unicode MS" pitchFamily="34" charset="-128"/>
                  </a:rPr>
                  <a:t>Репликация данных - </a:t>
                </a:r>
                <a:r>
                  <a:rPr lang="en-US">
                    <a:solidFill>
                      <a:schemeClr val="tx2"/>
                    </a:solidFill>
                    <a:latin typeface="Calibri" pitchFamily="34" charset="0"/>
                    <a:ea typeface="PMingLiU" pitchFamily="18" charset="-120"/>
                    <a:cs typeface="Arial Unicode MS" pitchFamily="34" charset="-128"/>
                  </a:rPr>
                  <a:t>SRDF/MirrorView/Replicator</a:t>
                </a:r>
              </a:p>
              <a:p>
                <a:pPr algn="ctr" eaLnBrk="0" hangingPunct="0"/>
                <a:r>
                  <a:rPr lang="ru-RU" sz="1400">
                    <a:solidFill>
                      <a:schemeClr val="bg2"/>
                    </a:solidFill>
                    <a:latin typeface="Calibri" pitchFamily="34" charset="0"/>
                    <a:ea typeface="PMingLiU" pitchFamily="18" charset="-120"/>
                    <a:cs typeface="Arial Unicode MS" pitchFamily="34" charset="-128"/>
                  </a:rPr>
                  <a:t>Межсистемное зеркалирование</a:t>
                </a:r>
                <a:r>
                  <a:rPr lang="en-US" sz="1400">
                    <a:solidFill>
                      <a:schemeClr val="bg2"/>
                    </a:solidFill>
                    <a:latin typeface="Calibri" pitchFamily="34" charset="0"/>
                    <a:ea typeface="PMingLiU" pitchFamily="18" charset="-120"/>
                    <a:cs typeface="Arial Unicode MS" pitchFamily="34" charset="-128"/>
                  </a:rPr>
                  <a:t>: </a:t>
                </a:r>
                <a:r>
                  <a:rPr lang="ru-RU" sz="1400">
                    <a:solidFill>
                      <a:schemeClr val="bg2"/>
                    </a:solidFill>
                    <a:latin typeface="Calibri" pitchFamily="34" charset="0"/>
                    <a:ea typeface="PMingLiU" pitchFamily="18" charset="-120"/>
                    <a:cs typeface="Arial Unicode MS" pitchFamily="34" charset="-128"/>
                  </a:rPr>
                  <a:t>восстановление на последнюю переданную транзакцию</a:t>
                </a:r>
                <a:endParaRPr lang="en-US" sz="1400">
                  <a:solidFill>
                    <a:schemeClr val="bg2"/>
                  </a:solidFill>
                  <a:latin typeface="Calibri" pitchFamily="34" charset="0"/>
                  <a:ea typeface="PMingLiU" pitchFamily="18" charset="-120"/>
                  <a:cs typeface="Arial Unicode MS" pitchFamily="34" charset="-128"/>
                </a:endParaRPr>
              </a:p>
            </p:txBody>
          </p:sp>
          <p:sp>
            <p:nvSpPr>
              <p:cNvPr id="18442" name="Line 63"/>
              <p:cNvSpPr>
                <a:spLocks noChangeShapeType="1"/>
              </p:cNvSpPr>
              <p:nvPr/>
            </p:nvSpPr>
            <p:spPr bwMode="gray">
              <a:xfrm>
                <a:off x="582613" y="4400078"/>
                <a:ext cx="7776756" cy="3672"/>
              </a:xfrm>
              <a:prstGeom prst="line">
                <a:avLst/>
              </a:prstGeom>
              <a:noFill/>
              <a:ln w="152400">
                <a:solidFill>
                  <a:schemeClr val="accent1"/>
                </a:solidFill>
                <a:round/>
                <a:headEnd/>
                <a:tailEnd type="triangle" w="sm" len="sm"/>
              </a:ln>
            </p:spPr>
            <p:txBody>
              <a:bodyPr lIns="0" tIns="0" rIns="0" bIns="0" anchor="ctr"/>
              <a:lstStyle/>
              <a:p>
                <a:endParaRPr lang="en-US"/>
              </a:p>
            </p:txBody>
          </p:sp>
          <p:grpSp>
            <p:nvGrpSpPr>
              <p:cNvPr id="18578" name="Group 408"/>
              <p:cNvGrpSpPr>
                <a:grpSpLocks/>
              </p:cNvGrpSpPr>
              <p:nvPr/>
            </p:nvGrpSpPr>
            <p:grpSpPr bwMode="auto">
              <a:xfrm>
                <a:off x="988334" y="4147933"/>
                <a:ext cx="1178663" cy="502532"/>
                <a:chOff x="988334" y="4147933"/>
                <a:chExt cx="1178663" cy="502532"/>
              </a:xfrm>
            </p:grpSpPr>
            <p:pic>
              <p:nvPicPr>
                <p:cNvPr id="410" name="Picture 409"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988334" y="4150634"/>
                  <a:ext cx="499831" cy="499831"/>
                </a:xfrm>
                <a:prstGeom prst="rect">
                  <a:avLst/>
                </a:prstGeom>
              </p:spPr>
            </p:pic>
            <p:pic>
              <p:nvPicPr>
                <p:cNvPr id="411" name="Picture 410"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203993" y="4150634"/>
                  <a:ext cx="499831" cy="499831"/>
                </a:xfrm>
                <a:prstGeom prst="rect">
                  <a:avLst/>
                </a:prstGeom>
              </p:spPr>
            </p:pic>
            <p:pic>
              <p:nvPicPr>
                <p:cNvPr id="412" name="Picture 411"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436001" y="4147933"/>
                  <a:ext cx="499831" cy="499831"/>
                </a:xfrm>
                <a:prstGeom prst="rect">
                  <a:avLst/>
                </a:prstGeom>
              </p:spPr>
            </p:pic>
            <p:pic>
              <p:nvPicPr>
                <p:cNvPr id="413" name="Picture 412"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667166" y="4147933"/>
                  <a:ext cx="499831" cy="499831"/>
                </a:xfrm>
                <a:prstGeom prst="rect">
                  <a:avLst/>
                </a:prstGeom>
              </p:spPr>
            </p:pic>
          </p:grpSp>
          <p:grpSp>
            <p:nvGrpSpPr>
              <p:cNvPr id="18579" name="Group 413"/>
              <p:cNvGrpSpPr>
                <a:grpSpLocks/>
              </p:cNvGrpSpPr>
              <p:nvPr/>
            </p:nvGrpSpPr>
            <p:grpSpPr bwMode="auto">
              <a:xfrm>
                <a:off x="1855109" y="4147933"/>
                <a:ext cx="1178663" cy="502532"/>
                <a:chOff x="988334" y="4147933"/>
                <a:chExt cx="1178663" cy="502532"/>
              </a:xfrm>
            </p:grpSpPr>
            <p:pic>
              <p:nvPicPr>
                <p:cNvPr id="415" name="Picture 414"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988334" y="4150634"/>
                  <a:ext cx="499831" cy="499831"/>
                </a:xfrm>
                <a:prstGeom prst="rect">
                  <a:avLst/>
                </a:prstGeom>
              </p:spPr>
            </p:pic>
            <p:pic>
              <p:nvPicPr>
                <p:cNvPr id="416" name="Picture 415"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203993" y="4150634"/>
                  <a:ext cx="499831" cy="499831"/>
                </a:xfrm>
                <a:prstGeom prst="rect">
                  <a:avLst/>
                </a:prstGeom>
              </p:spPr>
            </p:pic>
            <p:pic>
              <p:nvPicPr>
                <p:cNvPr id="417" name="Picture 416"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436001" y="4147933"/>
                  <a:ext cx="499831" cy="499831"/>
                </a:xfrm>
                <a:prstGeom prst="rect">
                  <a:avLst/>
                </a:prstGeom>
              </p:spPr>
            </p:pic>
            <p:pic>
              <p:nvPicPr>
                <p:cNvPr id="418" name="Picture 417"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667166" y="4147933"/>
                  <a:ext cx="499831" cy="499831"/>
                </a:xfrm>
                <a:prstGeom prst="rect">
                  <a:avLst/>
                </a:prstGeom>
              </p:spPr>
            </p:pic>
          </p:grpSp>
          <p:grpSp>
            <p:nvGrpSpPr>
              <p:cNvPr id="18585" name="Group 418"/>
              <p:cNvGrpSpPr>
                <a:grpSpLocks/>
              </p:cNvGrpSpPr>
              <p:nvPr/>
            </p:nvGrpSpPr>
            <p:grpSpPr bwMode="auto">
              <a:xfrm>
                <a:off x="2735447" y="4146714"/>
                <a:ext cx="1178663" cy="502532"/>
                <a:chOff x="988334" y="4147933"/>
                <a:chExt cx="1178663" cy="502532"/>
              </a:xfrm>
            </p:grpSpPr>
            <p:pic>
              <p:nvPicPr>
                <p:cNvPr id="420" name="Picture 419"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988334" y="4150634"/>
                  <a:ext cx="499831" cy="499831"/>
                </a:xfrm>
                <a:prstGeom prst="rect">
                  <a:avLst/>
                </a:prstGeom>
              </p:spPr>
            </p:pic>
            <p:pic>
              <p:nvPicPr>
                <p:cNvPr id="421" name="Picture 420"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203993" y="4150634"/>
                  <a:ext cx="499831" cy="499831"/>
                </a:xfrm>
                <a:prstGeom prst="rect">
                  <a:avLst/>
                </a:prstGeom>
              </p:spPr>
            </p:pic>
            <p:pic>
              <p:nvPicPr>
                <p:cNvPr id="422" name="Picture 421"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436001" y="4147933"/>
                  <a:ext cx="499831" cy="499831"/>
                </a:xfrm>
                <a:prstGeom prst="rect">
                  <a:avLst/>
                </a:prstGeom>
              </p:spPr>
            </p:pic>
            <p:pic>
              <p:nvPicPr>
                <p:cNvPr id="423" name="Picture 422"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667166" y="4147933"/>
                  <a:ext cx="499831" cy="499831"/>
                </a:xfrm>
                <a:prstGeom prst="rect">
                  <a:avLst/>
                </a:prstGeom>
              </p:spPr>
            </p:pic>
          </p:grpSp>
          <p:grpSp>
            <p:nvGrpSpPr>
              <p:cNvPr id="18586" name="Group 423"/>
              <p:cNvGrpSpPr>
                <a:grpSpLocks/>
              </p:cNvGrpSpPr>
              <p:nvPr/>
            </p:nvGrpSpPr>
            <p:grpSpPr bwMode="auto">
              <a:xfrm>
                <a:off x="3649850" y="4146715"/>
                <a:ext cx="1178663" cy="502532"/>
                <a:chOff x="988334" y="4147933"/>
                <a:chExt cx="1178663" cy="502532"/>
              </a:xfrm>
            </p:grpSpPr>
            <p:pic>
              <p:nvPicPr>
                <p:cNvPr id="425" name="Picture 424"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988334" y="4150634"/>
                  <a:ext cx="499831" cy="499831"/>
                </a:xfrm>
                <a:prstGeom prst="rect">
                  <a:avLst/>
                </a:prstGeom>
              </p:spPr>
            </p:pic>
            <p:pic>
              <p:nvPicPr>
                <p:cNvPr id="426" name="Picture 425"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203993" y="4150634"/>
                  <a:ext cx="499831" cy="499831"/>
                </a:xfrm>
                <a:prstGeom prst="rect">
                  <a:avLst/>
                </a:prstGeom>
              </p:spPr>
            </p:pic>
            <p:pic>
              <p:nvPicPr>
                <p:cNvPr id="427" name="Picture 426"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436001" y="4147933"/>
                  <a:ext cx="499831" cy="499831"/>
                </a:xfrm>
                <a:prstGeom prst="rect">
                  <a:avLst/>
                </a:prstGeom>
              </p:spPr>
            </p:pic>
            <p:pic>
              <p:nvPicPr>
                <p:cNvPr id="428" name="Picture 427"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667166" y="4147933"/>
                  <a:ext cx="499831" cy="499831"/>
                </a:xfrm>
                <a:prstGeom prst="rect">
                  <a:avLst/>
                </a:prstGeom>
              </p:spPr>
            </p:pic>
          </p:grpSp>
          <p:grpSp>
            <p:nvGrpSpPr>
              <p:cNvPr id="18587" name="Group 428"/>
              <p:cNvGrpSpPr>
                <a:grpSpLocks/>
              </p:cNvGrpSpPr>
              <p:nvPr/>
            </p:nvGrpSpPr>
            <p:grpSpPr bwMode="auto">
              <a:xfrm>
                <a:off x="4519120" y="4152815"/>
                <a:ext cx="1178663" cy="502532"/>
                <a:chOff x="988334" y="4147933"/>
                <a:chExt cx="1178663" cy="502532"/>
              </a:xfrm>
            </p:grpSpPr>
            <p:pic>
              <p:nvPicPr>
                <p:cNvPr id="430" name="Picture 429"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988334" y="4150634"/>
                  <a:ext cx="499831" cy="499831"/>
                </a:xfrm>
                <a:prstGeom prst="rect">
                  <a:avLst/>
                </a:prstGeom>
              </p:spPr>
            </p:pic>
            <p:pic>
              <p:nvPicPr>
                <p:cNvPr id="431" name="Picture 430"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203993" y="4150634"/>
                  <a:ext cx="499831" cy="499831"/>
                </a:xfrm>
                <a:prstGeom prst="rect">
                  <a:avLst/>
                </a:prstGeom>
              </p:spPr>
            </p:pic>
            <p:pic>
              <p:nvPicPr>
                <p:cNvPr id="432" name="Picture 431"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436001" y="4147933"/>
                  <a:ext cx="499831" cy="499831"/>
                </a:xfrm>
                <a:prstGeom prst="rect">
                  <a:avLst/>
                </a:prstGeom>
              </p:spPr>
            </p:pic>
            <p:pic>
              <p:nvPicPr>
                <p:cNvPr id="433" name="Picture 432"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667166" y="4147933"/>
                  <a:ext cx="499831" cy="499831"/>
                </a:xfrm>
                <a:prstGeom prst="rect">
                  <a:avLst/>
                </a:prstGeom>
              </p:spPr>
            </p:pic>
          </p:grpSp>
          <p:grpSp>
            <p:nvGrpSpPr>
              <p:cNvPr id="18588" name="Group 433"/>
              <p:cNvGrpSpPr>
                <a:grpSpLocks/>
              </p:cNvGrpSpPr>
              <p:nvPr/>
            </p:nvGrpSpPr>
            <p:grpSpPr bwMode="auto">
              <a:xfrm>
                <a:off x="5403020" y="4151600"/>
                <a:ext cx="1178663" cy="502532"/>
                <a:chOff x="988334" y="4147933"/>
                <a:chExt cx="1178663" cy="502532"/>
              </a:xfrm>
            </p:grpSpPr>
            <p:pic>
              <p:nvPicPr>
                <p:cNvPr id="435" name="Picture 434"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988334" y="4150634"/>
                  <a:ext cx="499831" cy="499831"/>
                </a:xfrm>
                <a:prstGeom prst="rect">
                  <a:avLst/>
                </a:prstGeom>
              </p:spPr>
            </p:pic>
            <p:pic>
              <p:nvPicPr>
                <p:cNvPr id="436" name="Picture 435"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203993" y="4150634"/>
                  <a:ext cx="499831" cy="499831"/>
                </a:xfrm>
                <a:prstGeom prst="rect">
                  <a:avLst/>
                </a:prstGeom>
              </p:spPr>
            </p:pic>
            <p:pic>
              <p:nvPicPr>
                <p:cNvPr id="437" name="Picture 436"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436001" y="4147933"/>
                  <a:ext cx="499831" cy="499831"/>
                </a:xfrm>
                <a:prstGeom prst="rect">
                  <a:avLst/>
                </a:prstGeom>
              </p:spPr>
            </p:pic>
            <p:pic>
              <p:nvPicPr>
                <p:cNvPr id="438" name="Picture 437"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667166" y="4147933"/>
                  <a:ext cx="499831" cy="499831"/>
                </a:xfrm>
                <a:prstGeom prst="rect">
                  <a:avLst/>
                </a:prstGeom>
              </p:spPr>
            </p:pic>
          </p:grpSp>
          <p:grpSp>
            <p:nvGrpSpPr>
              <p:cNvPr id="18594" name="Group 438"/>
              <p:cNvGrpSpPr>
                <a:grpSpLocks/>
              </p:cNvGrpSpPr>
              <p:nvPr/>
            </p:nvGrpSpPr>
            <p:grpSpPr bwMode="auto">
              <a:xfrm>
                <a:off x="6302765" y="4151600"/>
                <a:ext cx="1178663" cy="502532"/>
                <a:chOff x="988334" y="4147933"/>
                <a:chExt cx="1178663" cy="502532"/>
              </a:xfrm>
            </p:grpSpPr>
            <p:pic>
              <p:nvPicPr>
                <p:cNvPr id="440" name="Picture 439"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988334" y="4150634"/>
                  <a:ext cx="499831" cy="499831"/>
                </a:xfrm>
                <a:prstGeom prst="rect">
                  <a:avLst/>
                </a:prstGeom>
              </p:spPr>
            </p:pic>
            <p:pic>
              <p:nvPicPr>
                <p:cNvPr id="441" name="Picture 440"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203993" y="4150634"/>
                  <a:ext cx="499831" cy="499831"/>
                </a:xfrm>
                <a:prstGeom prst="rect">
                  <a:avLst/>
                </a:prstGeom>
              </p:spPr>
            </p:pic>
            <p:pic>
              <p:nvPicPr>
                <p:cNvPr id="442" name="Picture 441"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436001" y="4147933"/>
                  <a:ext cx="499831" cy="499831"/>
                </a:xfrm>
                <a:prstGeom prst="rect">
                  <a:avLst/>
                </a:prstGeom>
              </p:spPr>
            </p:pic>
            <p:pic>
              <p:nvPicPr>
                <p:cNvPr id="443" name="Picture 442"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1667166" y="4147933"/>
                  <a:ext cx="499831" cy="499831"/>
                </a:xfrm>
                <a:prstGeom prst="rect">
                  <a:avLst/>
                </a:prstGeom>
              </p:spPr>
            </p:pic>
          </p:grpSp>
          <p:pic>
            <p:nvPicPr>
              <p:cNvPr id="448" name="Picture 447" descr="ImagePic.png"/>
              <p:cNvPicPr>
                <a:picLocks noChangeAspect="1"/>
              </p:cNvPicPr>
              <p:nvPr/>
            </p:nvPicPr>
            <p:blipFill>
              <a:blip r:embed="rId4" cstate="screen">
                <a:duotone>
                  <a:schemeClr val="accent3">
                    <a:shade val="45000"/>
                    <a:satMod val="135000"/>
                  </a:schemeClr>
                  <a:prstClr val="white"/>
                </a:duotone>
              </a:blip>
              <a:stretch>
                <a:fillRect/>
              </a:stretch>
            </p:blipFill>
            <p:spPr bwMode="gray">
              <a:xfrm>
                <a:off x="7157206" y="4151595"/>
                <a:ext cx="499831" cy="499831"/>
              </a:xfrm>
              <a:prstGeom prst="rect">
                <a:avLst/>
              </a:prstGeom>
            </p:spPr>
          </p:pic>
          <p:grpSp>
            <p:nvGrpSpPr>
              <p:cNvPr id="18595" name="Group 73"/>
              <p:cNvGrpSpPr>
                <a:grpSpLocks/>
              </p:cNvGrpSpPr>
              <p:nvPr/>
            </p:nvGrpSpPr>
            <p:grpSpPr bwMode="auto">
              <a:xfrm>
                <a:off x="7377608" y="4169890"/>
                <a:ext cx="460375" cy="460375"/>
                <a:chOff x="412" y="1325"/>
                <a:chExt cx="363" cy="363"/>
              </a:xfrm>
            </p:grpSpPr>
            <p:sp>
              <p:nvSpPr>
                <p:cNvPr id="18452" name="Oval 74"/>
                <p:cNvSpPr>
                  <a:spLocks noChangeArrowheads="1"/>
                </p:cNvSpPr>
                <p:nvPr/>
              </p:nvSpPr>
              <p:spPr bwMode="gray">
                <a:xfrm>
                  <a:off x="412" y="1325"/>
                  <a:ext cx="363" cy="363"/>
                </a:xfrm>
                <a:prstGeom prst="ellipse">
                  <a:avLst/>
                </a:prstGeom>
                <a:solidFill>
                  <a:schemeClr val="bg1"/>
                </a:solidFill>
                <a:ln w="28575">
                  <a:solidFill>
                    <a:schemeClr val="accent1"/>
                  </a:solidFill>
                  <a:round/>
                  <a:headEnd/>
                  <a:tailEnd/>
                </a:ln>
              </p:spPr>
              <p:txBody>
                <a:bodyPr wrap="none" lIns="0" tIns="0" rIns="0" bIns="0" anchor="ctr"/>
                <a:lstStyle/>
                <a:p>
                  <a:pPr algn="ctr"/>
                  <a:endParaRPr lang="en-US" sz="2400">
                    <a:solidFill>
                      <a:srgbClr val="0858AF"/>
                    </a:solidFill>
                    <a:latin typeface="Calibri" pitchFamily="34" charset="0"/>
                    <a:ea typeface="Arial Unicode MS" pitchFamily="34" charset="-128"/>
                    <a:cs typeface="Arial Unicode MS" pitchFamily="34" charset="-128"/>
                  </a:endParaRPr>
                </a:p>
              </p:txBody>
            </p:sp>
            <p:grpSp>
              <p:nvGrpSpPr>
                <p:cNvPr id="18601" name="Group 75"/>
                <p:cNvGrpSpPr>
                  <a:grpSpLocks/>
                </p:cNvGrpSpPr>
                <p:nvPr/>
              </p:nvGrpSpPr>
              <p:grpSpPr bwMode="auto">
                <a:xfrm>
                  <a:off x="503" y="1431"/>
                  <a:ext cx="181" cy="151"/>
                  <a:chOff x="1029" y="1180"/>
                  <a:chExt cx="218" cy="182"/>
                </a:xfrm>
              </p:grpSpPr>
              <p:pic>
                <p:nvPicPr>
                  <p:cNvPr id="18456" name="Picture 76" descr="folder"/>
                  <p:cNvPicPr>
                    <a:picLocks noChangeAspect="1" noChangeArrowheads="1"/>
                  </p:cNvPicPr>
                  <p:nvPr/>
                </p:nvPicPr>
                <p:blipFill>
                  <a:blip r:embed="rId3" cstate="print"/>
                  <a:srcRect/>
                  <a:stretch>
                    <a:fillRect/>
                  </a:stretch>
                </p:blipFill>
                <p:spPr bwMode="gray">
                  <a:xfrm>
                    <a:off x="1029" y="1180"/>
                    <a:ext cx="145" cy="109"/>
                  </a:xfrm>
                  <a:prstGeom prst="rect">
                    <a:avLst/>
                  </a:prstGeom>
                  <a:noFill/>
                  <a:ln w="9525">
                    <a:noFill/>
                    <a:miter lim="800000"/>
                    <a:headEnd/>
                    <a:tailEnd/>
                  </a:ln>
                </p:spPr>
              </p:pic>
              <p:pic>
                <p:nvPicPr>
                  <p:cNvPr id="18457" name="Picture 77" descr="folder"/>
                  <p:cNvPicPr>
                    <a:picLocks noChangeAspect="1" noChangeArrowheads="1"/>
                  </p:cNvPicPr>
                  <p:nvPr/>
                </p:nvPicPr>
                <p:blipFill>
                  <a:blip r:embed="rId3" cstate="print"/>
                  <a:srcRect/>
                  <a:stretch>
                    <a:fillRect/>
                  </a:stretch>
                </p:blipFill>
                <p:spPr bwMode="gray">
                  <a:xfrm>
                    <a:off x="1066" y="1217"/>
                    <a:ext cx="145" cy="109"/>
                  </a:xfrm>
                  <a:prstGeom prst="rect">
                    <a:avLst/>
                  </a:prstGeom>
                  <a:noFill/>
                  <a:ln w="9525">
                    <a:noFill/>
                    <a:miter lim="800000"/>
                    <a:headEnd/>
                    <a:tailEnd/>
                  </a:ln>
                </p:spPr>
              </p:pic>
              <p:pic>
                <p:nvPicPr>
                  <p:cNvPr id="18458" name="Picture 78" descr="folder"/>
                  <p:cNvPicPr>
                    <a:picLocks noChangeAspect="1" noChangeArrowheads="1"/>
                  </p:cNvPicPr>
                  <p:nvPr/>
                </p:nvPicPr>
                <p:blipFill>
                  <a:blip r:embed="rId3" cstate="print"/>
                  <a:srcRect/>
                  <a:stretch>
                    <a:fillRect/>
                  </a:stretch>
                </p:blipFill>
                <p:spPr bwMode="gray">
                  <a:xfrm>
                    <a:off x="1102" y="1253"/>
                    <a:ext cx="145" cy="109"/>
                  </a:xfrm>
                  <a:prstGeom prst="rect">
                    <a:avLst/>
                  </a:prstGeom>
                  <a:noFill/>
                  <a:ln w="9525">
                    <a:noFill/>
                    <a:miter lim="800000"/>
                    <a:headEnd/>
                    <a:tailEnd/>
                  </a:ln>
                </p:spPr>
              </p:pic>
            </p:grpSp>
            <p:sp>
              <p:nvSpPr>
                <p:cNvPr id="18454" name="Arc 79"/>
                <p:cNvSpPr>
                  <a:spLocks/>
                </p:cNvSpPr>
                <p:nvPr/>
              </p:nvSpPr>
              <p:spPr bwMode="gray">
                <a:xfrm>
                  <a:off x="451" y="1364"/>
                  <a:ext cx="290" cy="145"/>
                </a:xfrm>
                <a:custGeom>
                  <a:avLst/>
                  <a:gdLst>
                    <a:gd name="T0" fmla="*/ 0 w 43156"/>
                    <a:gd name="T1" fmla="*/ 0 h 21600"/>
                    <a:gd name="T2" fmla="*/ 0 w 43156"/>
                    <a:gd name="T3" fmla="*/ 0 h 21600"/>
                    <a:gd name="T4" fmla="*/ 0 w 43156"/>
                    <a:gd name="T5" fmla="*/ 0 h 21600"/>
                    <a:gd name="T6" fmla="*/ 0 60000 65536"/>
                    <a:gd name="T7" fmla="*/ 0 60000 65536"/>
                    <a:gd name="T8" fmla="*/ 0 60000 65536"/>
                    <a:gd name="T9" fmla="*/ 0 w 43156"/>
                    <a:gd name="T10" fmla="*/ 0 h 21600"/>
                    <a:gd name="T11" fmla="*/ 43156 w 43156"/>
                    <a:gd name="T12" fmla="*/ 21600 h 21600"/>
                  </a:gdLst>
                  <a:ahLst/>
                  <a:cxnLst>
                    <a:cxn ang="T6">
                      <a:pos x="T0" y="T1"/>
                    </a:cxn>
                    <a:cxn ang="T7">
                      <a:pos x="T2" y="T3"/>
                    </a:cxn>
                    <a:cxn ang="T8">
                      <a:pos x="T4" y="T5"/>
                    </a:cxn>
                  </a:cxnLst>
                  <a:rect l="T9" t="T10" r="T11" b="T12"/>
                  <a:pathLst>
                    <a:path w="43156" h="21600" fill="none" extrusionOk="0">
                      <a:moveTo>
                        <a:pt x="-1" y="20228"/>
                      </a:moveTo>
                      <a:cubicBezTo>
                        <a:pt x="722" y="8854"/>
                        <a:pt x="10158" y="-1"/>
                        <a:pt x="21556" y="0"/>
                      </a:cubicBezTo>
                      <a:cubicBezTo>
                        <a:pt x="33485" y="0"/>
                        <a:pt x="43156" y="9670"/>
                        <a:pt x="43156" y="21600"/>
                      </a:cubicBezTo>
                    </a:path>
                    <a:path w="43156" h="21600" stroke="0" extrusionOk="0">
                      <a:moveTo>
                        <a:pt x="-1" y="20228"/>
                      </a:moveTo>
                      <a:cubicBezTo>
                        <a:pt x="722" y="8854"/>
                        <a:pt x="10158" y="-1"/>
                        <a:pt x="21556" y="0"/>
                      </a:cubicBezTo>
                      <a:cubicBezTo>
                        <a:pt x="33485" y="0"/>
                        <a:pt x="43156" y="9670"/>
                        <a:pt x="43156" y="21600"/>
                      </a:cubicBezTo>
                      <a:lnTo>
                        <a:pt x="21556" y="21600"/>
                      </a:lnTo>
                      <a:close/>
                    </a:path>
                  </a:pathLst>
                </a:custGeom>
                <a:noFill/>
                <a:ln w="19050">
                  <a:solidFill>
                    <a:schemeClr val="folHlink"/>
                  </a:solidFill>
                  <a:round/>
                  <a:headEnd/>
                  <a:tailEnd type="triangle" w="sm" len="sm"/>
                </a:ln>
              </p:spPr>
              <p:txBody>
                <a:bodyPr wrap="none" lIns="0" tIns="0" rIns="0" bIns="0" anchor="ctr"/>
                <a:lstStyle/>
                <a:p>
                  <a:endParaRPr lang="en-US"/>
                </a:p>
              </p:txBody>
            </p:sp>
            <p:sp>
              <p:nvSpPr>
                <p:cNvPr id="18455" name="Arc 80"/>
                <p:cNvSpPr>
                  <a:spLocks/>
                </p:cNvSpPr>
                <p:nvPr/>
              </p:nvSpPr>
              <p:spPr bwMode="gray">
                <a:xfrm rot="10800000">
                  <a:off x="450" y="1507"/>
                  <a:ext cx="290" cy="145"/>
                </a:xfrm>
                <a:custGeom>
                  <a:avLst/>
                  <a:gdLst>
                    <a:gd name="T0" fmla="*/ 0 w 43158"/>
                    <a:gd name="T1" fmla="*/ 0 h 21600"/>
                    <a:gd name="T2" fmla="*/ 0 w 43158"/>
                    <a:gd name="T3" fmla="*/ 0 h 21600"/>
                    <a:gd name="T4" fmla="*/ 0 w 43158"/>
                    <a:gd name="T5" fmla="*/ 0 h 21600"/>
                    <a:gd name="T6" fmla="*/ 0 60000 65536"/>
                    <a:gd name="T7" fmla="*/ 0 60000 65536"/>
                    <a:gd name="T8" fmla="*/ 0 60000 65536"/>
                    <a:gd name="T9" fmla="*/ 0 w 43158"/>
                    <a:gd name="T10" fmla="*/ 0 h 21600"/>
                    <a:gd name="T11" fmla="*/ 43158 w 43158"/>
                    <a:gd name="T12" fmla="*/ 21600 h 21600"/>
                  </a:gdLst>
                  <a:ahLst/>
                  <a:cxnLst>
                    <a:cxn ang="T6">
                      <a:pos x="T0" y="T1"/>
                    </a:cxn>
                    <a:cxn ang="T7">
                      <a:pos x="T2" y="T3"/>
                    </a:cxn>
                    <a:cxn ang="T8">
                      <a:pos x="T4" y="T5"/>
                    </a:cxn>
                  </a:cxnLst>
                  <a:rect l="T9" t="T10" r="T11" b="T12"/>
                  <a:pathLst>
                    <a:path w="43158" h="21600" fill="none" extrusionOk="0">
                      <a:moveTo>
                        <a:pt x="-1" y="20256"/>
                      </a:moveTo>
                      <a:cubicBezTo>
                        <a:pt x="709" y="8871"/>
                        <a:pt x="10150" y="-1"/>
                        <a:pt x="21558" y="0"/>
                      </a:cubicBezTo>
                      <a:cubicBezTo>
                        <a:pt x="33487" y="0"/>
                        <a:pt x="43158" y="9670"/>
                        <a:pt x="43158" y="21600"/>
                      </a:cubicBezTo>
                    </a:path>
                    <a:path w="43158" h="21600" stroke="0" extrusionOk="0">
                      <a:moveTo>
                        <a:pt x="-1" y="20256"/>
                      </a:moveTo>
                      <a:cubicBezTo>
                        <a:pt x="709" y="8871"/>
                        <a:pt x="10150" y="-1"/>
                        <a:pt x="21558" y="0"/>
                      </a:cubicBezTo>
                      <a:cubicBezTo>
                        <a:pt x="33487" y="0"/>
                        <a:pt x="43158" y="9670"/>
                        <a:pt x="43158" y="21600"/>
                      </a:cubicBezTo>
                      <a:lnTo>
                        <a:pt x="21558" y="21600"/>
                      </a:lnTo>
                      <a:close/>
                    </a:path>
                  </a:pathLst>
                </a:custGeom>
                <a:noFill/>
                <a:ln w="19050">
                  <a:solidFill>
                    <a:schemeClr val="folHlink"/>
                  </a:solidFill>
                  <a:round/>
                  <a:headEnd/>
                  <a:tailEnd type="triangle" w="sm" len="sm"/>
                </a:ln>
              </p:spPr>
              <p:txBody>
                <a:bodyPr wrap="none" lIns="0" tIns="0" rIns="0" bIns="0" anchor="ctr"/>
                <a:lstStyle/>
                <a:p>
                  <a:endParaRPr lang="en-US"/>
                </a:p>
              </p:txBody>
            </p:sp>
          </p:grpSp>
        </p:grpSp>
      </p:grpSp>
      <p:sp>
        <p:nvSpPr>
          <p:cNvPr id="374" name="Title 373"/>
          <p:cNvSpPr>
            <a:spLocks noGrp="1"/>
          </p:cNvSpPr>
          <p:nvPr>
            <p:ph type="title"/>
          </p:nvPr>
        </p:nvSpPr>
        <p:spPr bwMode="gray">
          <a:xfrm>
            <a:off x="366713" y="215900"/>
            <a:ext cx="8410575" cy="576263"/>
          </a:xfrm>
        </p:spPr>
        <p:txBody>
          <a:bodyPr>
            <a:normAutofit fontScale="90000"/>
          </a:bodyPr>
          <a:lstStyle/>
          <a:p>
            <a:pPr fontAlgn="auto">
              <a:spcAft>
                <a:spcPts val="0"/>
              </a:spcAft>
              <a:defRPr/>
            </a:pPr>
            <a:r>
              <a:rPr lang="ru-RU" dirty="0" smtClean="0"/>
              <a:t>Непрерывная защита данных</a:t>
            </a:r>
            <a:r>
              <a:rPr dirty="0" smtClean="0"/>
              <a:t>.</a:t>
            </a:r>
            <a:r>
              <a:rPr lang="ru-RU" dirty="0" smtClean="0"/>
              <a:t> </a:t>
            </a:r>
            <a:r>
              <a:rPr dirty="0" err="1" smtClean="0"/>
              <a:t>RecoverPoint</a:t>
            </a:r>
            <a:endParaRP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323528" y="0"/>
            <a:ext cx="8410575" cy="920750"/>
          </a:xfrm>
          <a:noFill/>
          <a:ln>
            <a:miter lim="800000"/>
            <a:headEnd/>
            <a:tailEnd/>
          </a:ln>
        </p:spPr>
        <p:txBody>
          <a:bodyPr vert="horz" wrap="square" numCol="1" compatLnSpc="1">
            <a:prstTxWarp prst="textNoShape">
              <a:avLst/>
            </a:prstTxWarp>
          </a:bodyPr>
          <a:lstStyle/>
          <a:p>
            <a:r>
              <a:rPr lang="ru-RU" dirty="0" smtClean="0"/>
              <a:t>Интеграция с приложениями</a:t>
            </a:r>
            <a:endParaRPr lang="en-US" dirty="0" smtClean="0"/>
          </a:p>
        </p:txBody>
      </p:sp>
      <p:sp>
        <p:nvSpPr>
          <p:cNvPr id="5" name="Content Placeholder 4"/>
          <p:cNvSpPr>
            <a:spLocks noGrp="1"/>
          </p:cNvSpPr>
          <p:nvPr>
            <p:ph sz="quarter" idx="10"/>
          </p:nvPr>
        </p:nvSpPr>
        <p:spPr>
          <a:xfrm>
            <a:off x="349250" y="1819275"/>
            <a:ext cx="4611688" cy="3794125"/>
          </a:xfrm>
        </p:spPr>
        <p:txBody>
          <a:bodyPr>
            <a:normAutofit fontScale="70000" lnSpcReduction="20000"/>
          </a:bodyPr>
          <a:lstStyle/>
          <a:p>
            <a:pPr fontAlgn="auto">
              <a:spcAft>
                <a:spcPts val="0"/>
              </a:spcAft>
              <a:defRPr/>
            </a:pPr>
            <a:r>
              <a:rPr lang="ru-RU" dirty="0" smtClean="0"/>
              <a:t>Гарантия консистентности всех контрольных точек восстановления</a:t>
            </a:r>
          </a:p>
          <a:p>
            <a:pPr fontAlgn="auto">
              <a:spcAft>
                <a:spcPts val="0"/>
              </a:spcAft>
              <a:defRPr/>
            </a:pPr>
            <a:r>
              <a:rPr lang="ru-RU" dirty="0" smtClean="0"/>
              <a:t>Интеграция с виртуальными средами</a:t>
            </a:r>
          </a:p>
          <a:p>
            <a:pPr lvl="1" fontAlgn="auto">
              <a:spcAft>
                <a:spcPts val="0"/>
              </a:spcAft>
              <a:defRPr/>
            </a:pPr>
            <a:r>
              <a:rPr lang="en-US" dirty="0" err="1" smtClean="0"/>
              <a:t>Vmware</a:t>
            </a:r>
            <a:r>
              <a:rPr lang="en-US" dirty="0" smtClean="0"/>
              <a:t> </a:t>
            </a:r>
            <a:endParaRPr lang="ru-RU" dirty="0" smtClean="0"/>
          </a:p>
          <a:p>
            <a:pPr fontAlgn="auto">
              <a:spcAft>
                <a:spcPts val="0"/>
              </a:spcAft>
              <a:defRPr/>
            </a:pPr>
            <a:r>
              <a:rPr lang="ru-RU" dirty="0" smtClean="0"/>
              <a:t>Интеграция с СУБД</a:t>
            </a:r>
          </a:p>
          <a:p>
            <a:pPr lvl="1" fontAlgn="auto">
              <a:spcAft>
                <a:spcPts val="0"/>
              </a:spcAft>
              <a:defRPr/>
            </a:pPr>
            <a:r>
              <a:rPr lang="en-US" dirty="0" smtClean="0"/>
              <a:t>MS SQL, Oracle, DB2</a:t>
            </a:r>
          </a:p>
          <a:p>
            <a:pPr fontAlgn="auto">
              <a:spcAft>
                <a:spcPts val="0"/>
              </a:spcAft>
              <a:defRPr/>
            </a:pPr>
            <a:r>
              <a:rPr lang="ru-RU" dirty="0" smtClean="0"/>
              <a:t>Интеграция с приложениями</a:t>
            </a:r>
          </a:p>
          <a:p>
            <a:pPr lvl="1" fontAlgn="auto">
              <a:spcAft>
                <a:spcPts val="0"/>
              </a:spcAft>
              <a:defRPr/>
            </a:pPr>
            <a:r>
              <a:rPr lang="en-US" dirty="0" smtClean="0"/>
              <a:t>MS Exchange, MS </a:t>
            </a:r>
            <a:r>
              <a:rPr lang="en-US" dirty="0" err="1" smtClean="0"/>
              <a:t>Sharepoint</a:t>
            </a:r>
            <a:endParaRPr lang="en-US" dirty="0" smtClean="0"/>
          </a:p>
          <a:p>
            <a:pPr fontAlgn="auto">
              <a:spcAft>
                <a:spcPts val="0"/>
              </a:spcAft>
              <a:defRPr/>
            </a:pPr>
            <a:r>
              <a:rPr lang="ru-RU" dirty="0" smtClean="0"/>
              <a:t>Поддержка всех распространенных ОС и файловых систем</a:t>
            </a:r>
            <a:endParaRPr lang="en-US" dirty="0" smtClean="0"/>
          </a:p>
          <a:p>
            <a:pPr lvl="1" fontAlgn="auto">
              <a:spcAft>
                <a:spcPts val="0"/>
              </a:spcAft>
              <a:defRPr/>
            </a:pPr>
            <a:endParaRPr lang="en-US" dirty="0" smtClean="0"/>
          </a:p>
          <a:p>
            <a:pPr fontAlgn="auto">
              <a:spcAft>
                <a:spcPts val="0"/>
              </a:spcAft>
              <a:defRPr/>
            </a:pPr>
            <a:endParaRPr lang="en-US" dirty="0"/>
          </a:p>
        </p:txBody>
      </p:sp>
      <p:grpSp>
        <p:nvGrpSpPr>
          <p:cNvPr id="2" name="Group 5"/>
          <p:cNvGrpSpPr>
            <a:grpSpLocks/>
          </p:cNvGrpSpPr>
          <p:nvPr/>
        </p:nvGrpSpPr>
        <p:grpSpPr bwMode="auto">
          <a:xfrm>
            <a:off x="5121275" y="295275"/>
            <a:ext cx="3843213" cy="5940425"/>
            <a:chOff x="79375" y="231003"/>
            <a:chExt cx="3843213" cy="5941971"/>
          </a:xfrm>
        </p:grpSpPr>
        <p:pic>
          <p:nvPicPr>
            <p:cNvPr id="20486" name="Picture 2" descr="http://www.effing.co.uk/images/happy_woman_on_computer.jpg"/>
            <p:cNvPicPr>
              <a:picLocks noChangeAspect="1" noChangeArrowheads="1"/>
            </p:cNvPicPr>
            <p:nvPr/>
          </p:nvPicPr>
          <p:blipFill>
            <a:blip r:embed="rId2" cstate="print"/>
            <a:srcRect/>
            <a:stretch>
              <a:fillRect/>
            </a:stretch>
          </p:blipFill>
          <p:spPr bwMode="auto">
            <a:xfrm>
              <a:off x="1463375" y="231003"/>
              <a:ext cx="852487" cy="1298575"/>
            </a:xfrm>
            <a:prstGeom prst="rect">
              <a:avLst/>
            </a:prstGeom>
            <a:noFill/>
            <a:ln w="9525">
              <a:noFill/>
              <a:miter lim="800000"/>
              <a:headEnd/>
              <a:tailEnd/>
            </a:ln>
          </p:spPr>
        </p:pic>
        <p:sp>
          <p:nvSpPr>
            <p:cNvPr id="8" name="Down Arrow 7"/>
            <p:cNvSpPr/>
            <p:nvPr/>
          </p:nvSpPr>
          <p:spPr>
            <a:xfrm>
              <a:off x="1749425" y="1699823"/>
              <a:ext cx="228600" cy="314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8" name="AutoShape 32"/>
            <p:cNvSpPr>
              <a:spLocks noChangeArrowheads="1"/>
            </p:cNvSpPr>
            <p:nvPr/>
          </p:nvSpPr>
          <p:spPr bwMode="gray">
            <a:xfrm>
              <a:off x="79375" y="3614738"/>
              <a:ext cx="3684588" cy="1204912"/>
            </a:xfrm>
            <a:prstGeom prst="roundRect">
              <a:avLst>
                <a:gd name="adj" fmla="val 7731"/>
              </a:avLst>
            </a:prstGeom>
            <a:solidFill>
              <a:srgbClr val="F8F8F8"/>
            </a:solidFill>
            <a:ln w="0">
              <a:solidFill>
                <a:srgbClr val="666666"/>
              </a:solidFill>
              <a:round/>
              <a:headEnd/>
              <a:tailEnd/>
            </a:ln>
          </p:spPr>
          <p:txBody>
            <a:bodyPr/>
            <a:lstStyle/>
            <a:p>
              <a:pPr algn="ctr" eaLnBrk="0" hangingPunct="0"/>
              <a:r>
                <a:rPr lang="ru-RU" sz="1100" b="1">
                  <a:solidFill>
                    <a:schemeClr val="tx2"/>
                  </a:solidFill>
                  <a:ea typeface="PMingLiU" pitchFamily="18" charset="-120"/>
                </a:rPr>
                <a:t>Непрерывная защита: </a:t>
              </a:r>
            </a:p>
            <a:p>
              <a:pPr algn="ctr" eaLnBrk="0" hangingPunct="0"/>
              <a:r>
                <a:rPr lang="ru-RU" sz="1100" b="1">
                  <a:solidFill>
                    <a:schemeClr val="tx2"/>
                  </a:solidFill>
                  <a:ea typeface="PMingLiU" pitchFamily="18" charset="-120"/>
                </a:rPr>
                <a:t>восстановление на ЛЮБУЮ точку назад</a:t>
              </a:r>
              <a:endParaRPr lang="en-US" sz="1200" b="1">
                <a:solidFill>
                  <a:schemeClr val="tx2"/>
                </a:solidFill>
                <a:ea typeface="PMingLiU" pitchFamily="18" charset="-120"/>
              </a:endParaRPr>
            </a:p>
          </p:txBody>
        </p:sp>
        <p:grpSp>
          <p:nvGrpSpPr>
            <p:cNvPr id="3" name="Group 426"/>
            <p:cNvGrpSpPr>
              <a:grpSpLocks/>
            </p:cNvGrpSpPr>
            <p:nvPr/>
          </p:nvGrpSpPr>
          <p:grpSpPr bwMode="auto">
            <a:xfrm rot="10800000">
              <a:off x="212725" y="4175125"/>
              <a:ext cx="3133725" cy="69850"/>
              <a:chOff x="-6228" y="926"/>
              <a:chExt cx="13935" cy="145"/>
            </a:xfrm>
          </p:grpSpPr>
          <p:grpSp>
            <p:nvGrpSpPr>
              <p:cNvPr id="4" name="Group 427"/>
              <p:cNvGrpSpPr>
                <a:grpSpLocks/>
              </p:cNvGrpSpPr>
              <p:nvPr/>
            </p:nvGrpSpPr>
            <p:grpSpPr bwMode="auto">
              <a:xfrm>
                <a:off x="739" y="926"/>
                <a:ext cx="6968" cy="145"/>
                <a:chOff x="739" y="926"/>
                <a:chExt cx="6968" cy="145"/>
              </a:xfrm>
            </p:grpSpPr>
            <p:grpSp>
              <p:nvGrpSpPr>
                <p:cNvPr id="6" name="Group 428"/>
                <p:cNvGrpSpPr>
                  <a:grpSpLocks/>
                </p:cNvGrpSpPr>
                <p:nvPr/>
              </p:nvGrpSpPr>
              <p:grpSpPr bwMode="auto">
                <a:xfrm>
                  <a:off x="739" y="926"/>
                  <a:ext cx="3484" cy="145"/>
                  <a:chOff x="739" y="926"/>
                  <a:chExt cx="3484" cy="145"/>
                </a:xfrm>
              </p:grpSpPr>
              <p:grpSp>
                <p:nvGrpSpPr>
                  <p:cNvPr id="7" name="Group 429"/>
                  <p:cNvGrpSpPr>
                    <a:grpSpLocks/>
                  </p:cNvGrpSpPr>
                  <p:nvPr/>
                </p:nvGrpSpPr>
                <p:grpSpPr bwMode="auto">
                  <a:xfrm>
                    <a:off x="739" y="926"/>
                    <a:ext cx="1162" cy="145"/>
                    <a:chOff x="739" y="926"/>
                    <a:chExt cx="1162" cy="145"/>
                  </a:xfrm>
                </p:grpSpPr>
                <p:grpSp>
                  <p:nvGrpSpPr>
                    <p:cNvPr id="9" name="Group 430"/>
                    <p:cNvGrpSpPr>
                      <a:grpSpLocks/>
                    </p:cNvGrpSpPr>
                    <p:nvPr/>
                  </p:nvGrpSpPr>
                  <p:grpSpPr bwMode="auto">
                    <a:xfrm>
                      <a:off x="739" y="926"/>
                      <a:ext cx="581" cy="145"/>
                      <a:chOff x="739" y="926"/>
                      <a:chExt cx="581" cy="145"/>
                    </a:xfrm>
                  </p:grpSpPr>
                  <p:grpSp>
                    <p:nvGrpSpPr>
                      <p:cNvPr id="10" name="Group 431"/>
                      <p:cNvGrpSpPr>
                        <a:grpSpLocks/>
                      </p:cNvGrpSpPr>
                      <p:nvPr/>
                    </p:nvGrpSpPr>
                    <p:grpSpPr bwMode="auto">
                      <a:xfrm>
                        <a:off x="884" y="999"/>
                        <a:ext cx="290" cy="72"/>
                        <a:chOff x="884" y="672"/>
                        <a:chExt cx="290" cy="399"/>
                      </a:xfrm>
                    </p:grpSpPr>
                    <p:sp>
                      <p:nvSpPr>
                        <p:cNvPr id="20723" name="Line 432"/>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24" name="Line 433"/>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25" name="Line 434"/>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1" name="Group 435"/>
                      <p:cNvGrpSpPr>
                        <a:grpSpLocks/>
                      </p:cNvGrpSpPr>
                      <p:nvPr/>
                    </p:nvGrpSpPr>
                    <p:grpSpPr bwMode="auto">
                      <a:xfrm>
                        <a:off x="739" y="926"/>
                        <a:ext cx="581" cy="145"/>
                        <a:chOff x="739" y="672"/>
                        <a:chExt cx="581" cy="399"/>
                      </a:xfrm>
                    </p:grpSpPr>
                    <p:sp>
                      <p:nvSpPr>
                        <p:cNvPr id="20721" name="Line 436"/>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22" name="Line 437"/>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2" name="Group 438"/>
                    <p:cNvGrpSpPr>
                      <a:grpSpLocks/>
                    </p:cNvGrpSpPr>
                    <p:nvPr/>
                  </p:nvGrpSpPr>
                  <p:grpSpPr bwMode="auto">
                    <a:xfrm>
                      <a:off x="1320" y="926"/>
                      <a:ext cx="581" cy="145"/>
                      <a:chOff x="739" y="926"/>
                      <a:chExt cx="581" cy="145"/>
                    </a:xfrm>
                  </p:grpSpPr>
                  <p:grpSp>
                    <p:nvGrpSpPr>
                      <p:cNvPr id="13" name="Group 439"/>
                      <p:cNvGrpSpPr>
                        <a:grpSpLocks/>
                      </p:cNvGrpSpPr>
                      <p:nvPr/>
                    </p:nvGrpSpPr>
                    <p:grpSpPr bwMode="auto">
                      <a:xfrm>
                        <a:off x="884" y="999"/>
                        <a:ext cx="290" cy="72"/>
                        <a:chOff x="884" y="672"/>
                        <a:chExt cx="290" cy="399"/>
                      </a:xfrm>
                    </p:grpSpPr>
                    <p:sp>
                      <p:nvSpPr>
                        <p:cNvPr id="20716" name="Line 440"/>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17" name="Line 441"/>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18" name="Line 442"/>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4" name="Group 443"/>
                      <p:cNvGrpSpPr>
                        <a:grpSpLocks/>
                      </p:cNvGrpSpPr>
                      <p:nvPr/>
                    </p:nvGrpSpPr>
                    <p:grpSpPr bwMode="auto">
                      <a:xfrm>
                        <a:off x="739" y="926"/>
                        <a:ext cx="581" cy="145"/>
                        <a:chOff x="739" y="672"/>
                        <a:chExt cx="581" cy="399"/>
                      </a:xfrm>
                    </p:grpSpPr>
                    <p:sp>
                      <p:nvSpPr>
                        <p:cNvPr id="20714" name="Line 444"/>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15" name="Line 445"/>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15" name="Group 446"/>
                  <p:cNvGrpSpPr>
                    <a:grpSpLocks/>
                  </p:cNvGrpSpPr>
                  <p:nvPr/>
                </p:nvGrpSpPr>
                <p:grpSpPr bwMode="auto">
                  <a:xfrm>
                    <a:off x="1900" y="926"/>
                    <a:ext cx="1162" cy="145"/>
                    <a:chOff x="739" y="926"/>
                    <a:chExt cx="1162" cy="145"/>
                  </a:xfrm>
                </p:grpSpPr>
                <p:grpSp>
                  <p:nvGrpSpPr>
                    <p:cNvPr id="16" name="Group 447"/>
                    <p:cNvGrpSpPr>
                      <a:grpSpLocks/>
                    </p:cNvGrpSpPr>
                    <p:nvPr/>
                  </p:nvGrpSpPr>
                  <p:grpSpPr bwMode="auto">
                    <a:xfrm>
                      <a:off x="739" y="926"/>
                      <a:ext cx="581" cy="145"/>
                      <a:chOff x="739" y="926"/>
                      <a:chExt cx="581" cy="145"/>
                    </a:xfrm>
                  </p:grpSpPr>
                  <p:grpSp>
                    <p:nvGrpSpPr>
                      <p:cNvPr id="17" name="Group 448"/>
                      <p:cNvGrpSpPr>
                        <a:grpSpLocks/>
                      </p:cNvGrpSpPr>
                      <p:nvPr/>
                    </p:nvGrpSpPr>
                    <p:grpSpPr bwMode="auto">
                      <a:xfrm>
                        <a:off x="884" y="999"/>
                        <a:ext cx="290" cy="72"/>
                        <a:chOff x="884" y="672"/>
                        <a:chExt cx="290" cy="399"/>
                      </a:xfrm>
                    </p:grpSpPr>
                    <p:sp>
                      <p:nvSpPr>
                        <p:cNvPr id="20707" name="Line 449"/>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08" name="Line 450"/>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09" name="Line 451"/>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18" name="Group 452"/>
                      <p:cNvGrpSpPr>
                        <a:grpSpLocks/>
                      </p:cNvGrpSpPr>
                      <p:nvPr/>
                    </p:nvGrpSpPr>
                    <p:grpSpPr bwMode="auto">
                      <a:xfrm>
                        <a:off x="739" y="926"/>
                        <a:ext cx="581" cy="145"/>
                        <a:chOff x="739" y="672"/>
                        <a:chExt cx="581" cy="399"/>
                      </a:xfrm>
                    </p:grpSpPr>
                    <p:sp>
                      <p:nvSpPr>
                        <p:cNvPr id="20705" name="Line 453"/>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06" name="Line 454"/>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19" name="Group 455"/>
                    <p:cNvGrpSpPr>
                      <a:grpSpLocks/>
                    </p:cNvGrpSpPr>
                    <p:nvPr/>
                  </p:nvGrpSpPr>
                  <p:grpSpPr bwMode="auto">
                    <a:xfrm>
                      <a:off x="1320" y="926"/>
                      <a:ext cx="581" cy="145"/>
                      <a:chOff x="739" y="926"/>
                      <a:chExt cx="581" cy="145"/>
                    </a:xfrm>
                  </p:grpSpPr>
                  <p:grpSp>
                    <p:nvGrpSpPr>
                      <p:cNvPr id="20" name="Group 456"/>
                      <p:cNvGrpSpPr>
                        <a:grpSpLocks/>
                      </p:cNvGrpSpPr>
                      <p:nvPr/>
                    </p:nvGrpSpPr>
                    <p:grpSpPr bwMode="auto">
                      <a:xfrm>
                        <a:off x="884" y="999"/>
                        <a:ext cx="290" cy="72"/>
                        <a:chOff x="884" y="672"/>
                        <a:chExt cx="290" cy="399"/>
                      </a:xfrm>
                    </p:grpSpPr>
                    <p:sp>
                      <p:nvSpPr>
                        <p:cNvPr id="20700" name="Line 457"/>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01" name="Line 458"/>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702" name="Line 459"/>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1" name="Group 460"/>
                      <p:cNvGrpSpPr>
                        <a:grpSpLocks/>
                      </p:cNvGrpSpPr>
                      <p:nvPr/>
                    </p:nvGrpSpPr>
                    <p:grpSpPr bwMode="auto">
                      <a:xfrm>
                        <a:off x="739" y="926"/>
                        <a:ext cx="581" cy="145"/>
                        <a:chOff x="739" y="672"/>
                        <a:chExt cx="581" cy="399"/>
                      </a:xfrm>
                    </p:grpSpPr>
                    <p:sp>
                      <p:nvSpPr>
                        <p:cNvPr id="20698" name="Line 461"/>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99" name="Line 462"/>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22" name="Group 463"/>
                  <p:cNvGrpSpPr>
                    <a:grpSpLocks/>
                  </p:cNvGrpSpPr>
                  <p:nvPr/>
                </p:nvGrpSpPr>
                <p:grpSpPr bwMode="auto">
                  <a:xfrm>
                    <a:off x="3061" y="926"/>
                    <a:ext cx="1162" cy="145"/>
                    <a:chOff x="739" y="926"/>
                    <a:chExt cx="1162" cy="145"/>
                  </a:xfrm>
                </p:grpSpPr>
                <p:grpSp>
                  <p:nvGrpSpPr>
                    <p:cNvPr id="23" name="Group 464"/>
                    <p:cNvGrpSpPr>
                      <a:grpSpLocks/>
                    </p:cNvGrpSpPr>
                    <p:nvPr/>
                  </p:nvGrpSpPr>
                  <p:grpSpPr bwMode="auto">
                    <a:xfrm>
                      <a:off x="739" y="926"/>
                      <a:ext cx="581" cy="145"/>
                      <a:chOff x="739" y="926"/>
                      <a:chExt cx="581" cy="145"/>
                    </a:xfrm>
                  </p:grpSpPr>
                  <p:grpSp>
                    <p:nvGrpSpPr>
                      <p:cNvPr id="24" name="Group 465"/>
                      <p:cNvGrpSpPr>
                        <a:grpSpLocks/>
                      </p:cNvGrpSpPr>
                      <p:nvPr/>
                    </p:nvGrpSpPr>
                    <p:grpSpPr bwMode="auto">
                      <a:xfrm>
                        <a:off x="884" y="999"/>
                        <a:ext cx="290" cy="72"/>
                        <a:chOff x="884" y="672"/>
                        <a:chExt cx="290" cy="399"/>
                      </a:xfrm>
                    </p:grpSpPr>
                    <p:sp>
                      <p:nvSpPr>
                        <p:cNvPr id="20691" name="Line 466"/>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92" name="Line 467"/>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93" name="Line 468"/>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5" name="Group 469"/>
                      <p:cNvGrpSpPr>
                        <a:grpSpLocks/>
                      </p:cNvGrpSpPr>
                      <p:nvPr/>
                    </p:nvGrpSpPr>
                    <p:grpSpPr bwMode="auto">
                      <a:xfrm>
                        <a:off x="739" y="926"/>
                        <a:ext cx="581" cy="145"/>
                        <a:chOff x="739" y="672"/>
                        <a:chExt cx="581" cy="399"/>
                      </a:xfrm>
                    </p:grpSpPr>
                    <p:sp>
                      <p:nvSpPr>
                        <p:cNvPr id="20689" name="Line 470"/>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90" name="Line 471"/>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6" name="Group 472"/>
                    <p:cNvGrpSpPr>
                      <a:grpSpLocks/>
                    </p:cNvGrpSpPr>
                    <p:nvPr/>
                  </p:nvGrpSpPr>
                  <p:grpSpPr bwMode="auto">
                    <a:xfrm>
                      <a:off x="1320" y="926"/>
                      <a:ext cx="581" cy="145"/>
                      <a:chOff x="739" y="926"/>
                      <a:chExt cx="581" cy="145"/>
                    </a:xfrm>
                  </p:grpSpPr>
                  <p:grpSp>
                    <p:nvGrpSpPr>
                      <p:cNvPr id="27" name="Group 473"/>
                      <p:cNvGrpSpPr>
                        <a:grpSpLocks/>
                      </p:cNvGrpSpPr>
                      <p:nvPr/>
                    </p:nvGrpSpPr>
                    <p:grpSpPr bwMode="auto">
                      <a:xfrm>
                        <a:off x="884" y="999"/>
                        <a:ext cx="290" cy="72"/>
                        <a:chOff x="884" y="672"/>
                        <a:chExt cx="290" cy="399"/>
                      </a:xfrm>
                    </p:grpSpPr>
                    <p:sp>
                      <p:nvSpPr>
                        <p:cNvPr id="20684" name="Line 474"/>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85" name="Line 475"/>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86" name="Line 476"/>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8" name="Group 477"/>
                      <p:cNvGrpSpPr>
                        <a:grpSpLocks/>
                      </p:cNvGrpSpPr>
                      <p:nvPr/>
                    </p:nvGrpSpPr>
                    <p:grpSpPr bwMode="auto">
                      <a:xfrm>
                        <a:off x="739" y="926"/>
                        <a:ext cx="581" cy="145"/>
                        <a:chOff x="739" y="672"/>
                        <a:chExt cx="581" cy="399"/>
                      </a:xfrm>
                    </p:grpSpPr>
                    <p:sp>
                      <p:nvSpPr>
                        <p:cNvPr id="20682" name="Line 478"/>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83" name="Line 479"/>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grpSp>
              <p:nvGrpSpPr>
                <p:cNvPr id="20608" name="Group 480"/>
                <p:cNvGrpSpPr>
                  <a:grpSpLocks/>
                </p:cNvGrpSpPr>
                <p:nvPr/>
              </p:nvGrpSpPr>
              <p:grpSpPr bwMode="auto">
                <a:xfrm>
                  <a:off x="4223" y="926"/>
                  <a:ext cx="3484" cy="145"/>
                  <a:chOff x="739" y="926"/>
                  <a:chExt cx="3484" cy="145"/>
                </a:xfrm>
              </p:grpSpPr>
              <p:grpSp>
                <p:nvGrpSpPr>
                  <p:cNvPr id="20609" name="Group 481"/>
                  <p:cNvGrpSpPr>
                    <a:grpSpLocks/>
                  </p:cNvGrpSpPr>
                  <p:nvPr/>
                </p:nvGrpSpPr>
                <p:grpSpPr bwMode="auto">
                  <a:xfrm>
                    <a:off x="739" y="926"/>
                    <a:ext cx="1162" cy="145"/>
                    <a:chOff x="739" y="926"/>
                    <a:chExt cx="1162" cy="145"/>
                  </a:xfrm>
                </p:grpSpPr>
                <p:grpSp>
                  <p:nvGrpSpPr>
                    <p:cNvPr id="20615" name="Group 482"/>
                    <p:cNvGrpSpPr>
                      <a:grpSpLocks/>
                    </p:cNvGrpSpPr>
                    <p:nvPr/>
                  </p:nvGrpSpPr>
                  <p:grpSpPr bwMode="auto">
                    <a:xfrm>
                      <a:off x="739" y="926"/>
                      <a:ext cx="581" cy="145"/>
                      <a:chOff x="739" y="926"/>
                      <a:chExt cx="581" cy="145"/>
                    </a:xfrm>
                  </p:grpSpPr>
                  <p:grpSp>
                    <p:nvGrpSpPr>
                      <p:cNvPr id="20616" name="Group 483"/>
                      <p:cNvGrpSpPr>
                        <a:grpSpLocks/>
                      </p:cNvGrpSpPr>
                      <p:nvPr/>
                    </p:nvGrpSpPr>
                    <p:grpSpPr bwMode="auto">
                      <a:xfrm>
                        <a:off x="884" y="999"/>
                        <a:ext cx="290" cy="72"/>
                        <a:chOff x="884" y="672"/>
                        <a:chExt cx="290" cy="399"/>
                      </a:xfrm>
                    </p:grpSpPr>
                    <p:sp>
                      <p:nvSpPr>
                        <p:cNvPr id="20672" name="Line 484"/>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73" name="Line 485"/>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74" name="Line 486"/>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22" name="Group 487"/>
                      <p:cNvGrpSpPr>
                        <a:grpSpLocks/>
                      </p:cNvGrpSpPr>
                      <p:nvPr/>
                    </p:nvGrpSpPr>
                    <p:grpSpPr bwMode="auto">
                      <a:xfrm>
                        <a:off x="739" y="926"/>
                        <a:ext cx="581" cy="145"/>
                        <a:chOff x="739" y="672"/>
                        <a:chExt cx="581" cy="399"/>
                      </a:xfrm>
                    </p:grpSpPr>
                    <p:sp>
                      <p:nvSpPr>
                        <p:cNvPr id="20670" name="Line 488"/>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71" name="Line 489"/>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0623" name="Group 490"/>
                    <p:cNvGrpSpPr>
                      <a:grpSpLocks/>
                    </p:cNvGrpSpPr>
                    <p:nvPr/>
                  </p:nvGrpSpPr>
                  <p:grpSpPr bwMode="auto">
                    <a:xfrm>
                      <a:off x="1320" y="926"/>
                      <a:ext cx="581" cy="145"/>
                      <a:chOff x="739" y="926"/>
                      <a:chExt cx="581" cy="145"/>
                    </a:xfrm>
                  </p:grpSpPr>
                  <p:grpSp>
                    <p:nvGrpSpPr>
                      <p:cNvPr id="20624" name="Group 491"/>
                      <p:cNvGrpSpPr>
                        <a:grpSpLocks/>
                      </p:cNvGrpSpPr>
                      <p:nvPr/>
                    </p:nvGrpSpPr>
                    <p:grpSpPr bwMode="auto">
                      <a:xfrm>
                        <a:off x="884" y="999"/>
                        <a:ext cx="290" cy="72"/>
                        <a:chOff x="884" y="672"/>
                        <a:chExt cx="290" cy="399"/>
                      </a:xfrm>
                    </p:grpSpPr>
                    <p:sp>
                      <p:nvSpPr>
                        <p:cNvPr id="20665" name="Line 492"/>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66" name="Line 493"/>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67" name="Line 494"/>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25" name="Group 495"/>
                      <p:cNvGrpSpPr>
                        <a:grpSpLocks/>
                      </p:cNvGrpSpPr>
                      <p:nvPr/>
                    </p:nvGrpSpPr>
                    <p:grpSpPr bwMode="auto">
                      <a:xfrm>
                        <a:off x="739" y="926"/>
                        <a:ext cx="581" cy="145"/>
                        <a:chOff x="739" y="672"/>
                        <a:chExt cx="581" cy="399"/>
                      </a:xfrm>
                    </p:grpSpPr>
                    <p:sp>
                      <p:nvSpPr>
                        <p:cNvPr id="20663" name="Line 496"/>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64" name="Line 497"/>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20626" name="Group 498"/>
                  <p:cNvGrpSpPr>
                    <a:grpSpLocks/>
                  </p:cNvGrpSpPr>
                  <p:nvPr/>
                </p:nvGrpSpPr>
                <p:grpSpPr bwMode="auto">
                  <a:xfrm>
                    <a:off x="1900" y="926"/>
                    <a:ext cx="1162" cy="145"/>
                    <a:chOff x="739" y="926"/>
                    <a:chExt cx="1162" cy="145"/>
                  </a:xfrm>
                </p:grpSpPr>
                <p:grpSp>
                  <p:nvGrpSpPr>
                    <p:cNvPr id="20627" name="Group 499"/>
                    <p:cNvGrpSpPr>
                      <a:grpSpLocks/>
                    </p:cNvGrpSpPr>
                    <p:nvPr/>
                  </p:nvGrpSpPr>
                  <p:grpSpPr bwMode="auto">
                    <a:xfrm>
                      <a:off x="739" y="926"/>
                      <a:ext cx="581" cy="145"/>
                      <a:chOff x="739" y="926"/>
                      <a:chExt cx="581" cy="145"/>
                    </a:xfrm>
                  </p:grpSpPr>
                  <p:grpSp>
                    <p:nvGrpSpPr>
                      <p:cNvPr id="20628" name="Group 500"/>
                      <p:cNvGrpSpPr>
                        <a:grpSpLocks/>
                      </p:cNvGrpSpPr>
                      <p:nvPr/>
                    </p:nvGrpSpPr>
                    <p:grpSpPr bwMode="auto">
                      <a:xfrm>
                        <a:off x="884" y="999"/>
                        <a:ext cx="290" cy="72"/>
                        <a:chOff x="884" y="672"/>
                        <a:chExt cx="290" cy="399"/>
                      </a:xfrm>
                    </p:grpSpPr>
                    <p:sp>
                      <p:nvSpPr>
                        <p:cNvPr id="20656" name="Line 501"/>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57" name="Line 502"/>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58" name="Line 503"/>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29" name="Group 504"/>
                      <p:cNvGrpSpPr>
                        <a:grpSpLocks/>
                      </p:cNvGrpSpPr>
                      <p:nvPr/>
                    </p:nvGrpSpPr>
                    <p:grpSpPr bwMode="auto">
                      <a:xfrm>
                        <a:off x="739" y="926"/>
                        <a:ext cx="581" cy="145"/>
                        <a:chOff x="739" y="672"/>
                        <a:chExt cx="581" cy="399"/>
                      </a:xfrm>
                    </p:grpSpPr>
                    <p:sp>
                      <p:nvSpPr>
                        <p:cNvPr id="20654" name="Line 505"/>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55" name="Line 506"/>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0630" name="Group 507"/>
                    <p:cNvGrpSpPr>
                      <a:grpSpLocks/>
                    </p:cNvGrpSpPr>
                    <p:nvPr/>
                  </p:nvGrpSpPr>
                  <p:grpSpPr bwMode="auto">
                    <a:xfrm>
                      <a:off x="1320" y="926"/>
                      <a:ext cx="581" cy="145"/>
                      <a:chOff x="739" y="926"/>
                      <a:chExt cx="581" cy="145"/>
                    </a:xfrm>
                  </p:grpSpPr>
                  <p:grpSp>
                    <p:nvGrpSpPr>
                      <p:cNvPr id="20636" name="Group 508"/>
                      <p:cNvGrpSpPr>
                        <a:grpSpLocks/>
                      </p:cNvGrpSpPr>
                      <p:nvPr/>
                    </p:nvGrpSpPr>
                    <p:grpSpPr bwMode="auto">
                      <a:xfrm>
                        <a:off x="884" y="999"/>
                        <a:ext cx="290" cy="72"/>
                        <a:chOff x="884" y="672"/>
                        <a:chExt cx="290" cy="399"/>
                      </a:xfrm>
                    </p:grpSpPr>
                    <p:sp>
                      <p:nvSpPr>
                        <p:cNvPr id="20649" name="Line 509"/>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50" name="Line 510"/>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51" name="Line 511"/>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37" name="Group 512"/>
                      <p:cNvGrpSpPr>
                        <a:grpSpLocks/>
                      </p:cNvGrpSpPr>
                      <p:nvPr/>
                    </p:nvGrpSpPr>
                    <p:grpSpPr bwMode="auto">
                      <a:xfrm>
                        <a:off x="739" y="926"/>
                        <a:ext cx="581" cy="145"/>
                        <a:chOff x="739" y="672"/>
                        <a:chExt cx="581" cy="399"/>
                      </a:xfrm>
                    </p:grpSpPr>
                    <p:sp>
                      <p:nvSpPr>
                        <p:cNvPr id="20647" name="Line 513"/>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48" name="Line 514"/>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224" name="Group 515"/>
                  <p:cNvGrpSpPr>
                    <a:grpSpLocks/>
                  </p:cNvGrpSpPr>
                  <p:nvPr/>
                </p:nvGrpSpPr>
                <p:grpSpPr bwMode="auto">
                  <a:xfrm>
                    <a:off x="3061" y="926"/>
                    <a:ext cx="1162" cy="145"/>
                    <a:chOff x="739" y="926"/>
                    <a:chExt cx="1162" cy="145"/>
                  </a:xfrm>
                </p:grpSpPr>
                <p:grpSp>
                  <p:nvGrpSpPr>
                    <p:cNvPr id="225" name="Group 516"/>
                    <p:cNvGrpSpPr>
                      <a:grpSpLocks/>
                    </p:cNvGrpSpPr>
                    <p:nvPr/>
                  </p:nvGrpSpPr>
                  <p:grpSpPr bwMode="auto">
                    <a:xfrm>
                      <a:off x="739" y="926"/>
                      <a:ext cx="581" cy="145"/>
                      <a:chOff x="739" y="926"/>
                      <a:chExt cx="581" cy="145"/>
                    </a:xfrm>
                  </p:grpSpPr>
                  <p:grpSp>
                    <p:nvGrpSpPr>
                      <p:cNvPr id="226" name="Group 517"/>
                      <p:cNvGrpSpPr>
                        <a:grpSpLocks/>
                      </p:cNvGrpSpPr>
                      <p:nvPr/>
                    </p:nvGrpSpPr>
                    <p:grpSpPr bwMode="auto">
                      <a:xfrm>
                        <a:off x="884" y="999"/>
                        <a:ext cx="290" cy="72"/>
                        <a:chOff x="884" y="672"/>
                        <a:chExt cx="290" cy="399"/>
                      </a:xfrm>
                    </p:grpSpPr>
                    <p:sp>
                      <p:nvSpPr>
                        <p:cNvPr id="20640" name="Line 518"/>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41" name="Line 519"/>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42" name="Line 520"/>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27" name="Group 521"/>
                      <p:cNvGrpSpPr>
                        <a:grpSpLocks/>
                      </p:cNvGrpSpPr>
                      <p:nvPr/>
                    </p:nvGrpSpPr>
                    <p:grpSpPr bwMode="auto">
                      <a:xfrm>
                        <a:off x="739" y="926"/>
                        <a:ext cx="581" cy="145"/>
                        <a:chOff x="739" y="672"/>
                        <a:chExt cx="581" cy="399"/>
                      </a:xfrm>
                    </p:grpSpPr>
                    <p:sp>
                      <p:nvSpPr>
                        <p:cNvPr id="20638" name="Line 522"/>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39" name="Line 523"/>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28" name="Group 524"/>
                    <p:cNvGrpSpPr>
                      <a:grpSpLocks/>
                    </p:cNvGrpSpPr>
                    <p:nvPr/>
                  </p:nvGrpSpPr>
                  <p:grpSpPr bwMode="auto">
                    <a:xfrm>
                      <a:off x="1320" y="926"/>
                      <a:ext cx="581" cy="145"/>
                      <a:chOff x="739" y="926"/>
                      <a:chExt cx="581" cy="145"/>
                    </a:xfrm>
                  </p:grpSpPr>
                  <p:grpSp>
                    <p:nvGrpSpPr>
                      <p:cNvPr id="229" name="Group 525"/>
                      <p:cNvGrpSpPr>
                        <a:grpSpLocks/>
                      </p:cNvGrpSpPr>
                      <p:nvPr/>
                    </p:nvGrpSpPr>
                    <p:grpSpPr bwMode="auto">
                      <a:xfrm>
                        <a:off x="884" y="999"/>
                        <a:ext cx="290" cy="72"/>
                        <a:chOff x="884" y="672"/>
                        <a:chExt cx="290" cy="399"/>
                      </a:xfrm>
                    </p:grpSpPr>
                    <p:sp>
                      <p:nvSpPr>
                        <p:cNvPr id="20633" name="Line 526"/>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34" name="Line 527"/>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35" name="Line 528"/>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30" name="Group 529"/>
                      <p:cNvGrpSpPr>
                        <a:grpSpLocks/>
                      </p:cNvGrpSpPr>
                      <p:nvPr/>
                    </p:nvGrpSpPr>
                    <p:grpSpPr bwMode="auto">
                      <a:xfrm>
                        <a:off x="739" y="926"/>
                        <a:ext cx="581" cy="145"/>
                        <a:chOff x="739" y="672"/>
                        <a:chExt cx="581" cy="399"/>
                      </a:xfrm>
                    </p:grpSpPr>
                    <p:sp>
                      <p:nvSpPr>
                        <p:cNvPr id="20631" name="Line 530"/>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32" name="Line 531"/>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grpSp>
          <p:grpSp>
            <p:nvGrpSpPr>
              <p:cNvPr id="231" name="Group 532"/>
              <p:cNvGrpSpPr>
                <a:grpSpLocks/>
              </p:cNvGrpSpPr>
              <p:nvPr/>
            </p:nvGrpSpPr>
            <p:grpSpPr bwMode="auto">
              <a:xfrm>
                <a:off x="-6228" y="926"/>
                <a:ext cx="6968" cy="145"/>
                <a:chOff x="739" y="926"/>
                <a:chExt cx="6968" cy="145"/>
              </a:xfrm>
            </p:grpSpPr>
            <p:grpSp>
              <p:nvGrpSpPr>
                <p:cNvPr id="232" name="Group 533"/>
                <p:cNvGrpSpPr>
                  <a:grpSpLocks/>
                </p:cNvGrpSpPr>
                <p:nvPr/>
              </p:nvGrpSpPr>
              <p:grpSpPr bwMode="auto">
                <a:xfrm>
                  <a:off x="739" y="926"/>
                  <a:ext cx="3484" cy="145"/>
                  <a:chOff x="739" y="926"/>
                  <a:chExt cx="3484" cy="145"/>
                </a:xfrm>
              </p:grpSpPr>
              <p:grpSp>
                <p:nvGrpSpPr>
                  <p:cNvPr id="233" name="Group 534"/>
                  <p:cNvGrpSpPr>
                    <a:grpSpLocks/>
                  </p:cNvGrpSpPr>
                  <p:nvPr/>
                </p:nvGrpSpPr>
                <p:grpSpPr bwMode="auto">
                  <a:xfrm>
                    <a:off x="739" y="926"/>
                    <a:ext cx="1162" cy="145"/>
                    <a:chOff x="739" y="926"/>
                    <a:chExt cx="1162" cy="145"/>
                  </a:xfrm>
                </p:grpSpPr>
                <p:grpSp>
                  <p:nvGrpSpPr>
                    <p:cNvPr id="234" name="Group 535"/>
                    <p:cNvGrpSpPr>
                      <a:grpSpLocks/>
                    </p:cNvGrpSpPr>
                    <p:nvPr/>
                  </p:nvGrpSpPr>
                  <p:grpSpPr bwMode="auto">
                    <a:xfrm>
                      <a:off x="739" y="926"/>
                      <a:ext cx="581" cy="145"/>
                      <a:chOff x="739" y="926"/>
                      <a:chExt cx="581" cy="145"/>
                    </a:xfrm>
                  </p:grpSpPr>
                  <p:grpSp>
                    <p:nvGrpSpPr>
                      <p:cNvPr id="235" name="Group 536"/>
                      <p:cNvGrpSpPr>
                        <a:grpSpLocks/>
                      </p:cNvGrpSpPr>
                      <p:nvPr/>
                    </p:nvGrpSpPr>
                    <p:grpSpPr bwMode="auto">
                      <a:xfrm>
                        <a:off x="884" y="999"/>
                        <a:ext cx="290" cy="72"/>
                        <a:chOff x="884" y="672"/>
                        <a:chExt cx="290" cy="399"/>
                      </a:xfrm>
                    </p:grpSpPr>
                    <p:sp>
                      <p:nvSpPr>
                        <p:cNvPr id="20619" name="Line 537"/>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20" name="Line 538"/>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21" name="Line 539"/>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36" name="Group 540"/>
                      <p:cNvGrpSpPr>
                        <a:grpSpLocks/>
                      </p:cNvGrpSpPr>
                      <p:nvPr/>
                    </p:nvGrpSpPr>
                    <p:grpSpPr bwMode="auto">
                      <a:xfrm>
                        <a:off x="739" y="926"/>
                        <a:ext cx="581" cy="145"/>
                        <a:chOff x="739" y="672"/>
                        <a:chExt cx="581" cy="399"/>
                      </a:xfrm>
                    </p:grpSpPr>
                    <p:sp>
                      <p:nvSpPr>
                        <p:cNvPr id="20617" name="Line 541"/>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18" name="Line 542"/>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37" name="Group 543"/>
                    <p:cNvGrpSpPr>
                      <a:grpSpLocks/>
                    </p:cNvGrpSpPr>
                    <p:nvPr/>
                  </p:nvGrpSpPr>
                  <p:grpSpPr bwMode="auto">
                    <a:xfrm>
                      <a:off x="1320" y="926"/>
                      <a:ext cx="581" cy="145"/>
                      <a:chOff x="739" y="926"/>
                      <a:chExt cx="581" cy="145"/>
                    </a:xfrm>
                  </p:grpSpPr>
                  <p:grpSp>
                    <p:nvGrpSpPr>
                      <p:cNvPr id="238" name="Group 544"/>
                      <p:cNvGrpSpPr>
                        <a:grpSpLocks/>
                      </p:cNvGrpSpPr>
                      <p:nvPr/>
                    </p:nvGrpSpPr>
                    <p:grpSpPr bwMode="auto">
                      <a:xfrm>
                        <a:off x="884" y="999"/>
                        <a:ext cx="290" cy="72"/>
                        <a:chOff x="884" y="672"/>
                        <a:chExt cx="290" cy="399"/>
                      </a:xfrm>
                    </p:grpSpPr>
                    <p:sp>
                      <p:nvSpPr>
                        <p:cNvPr id="20612" name="Line 545"/>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13" name="Line 546"/>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14" name="Line 547"/>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39" name="Group 548"/>
                      <p:cNvGrpSpPr>
                        <a:grpSpLocks/>
                      </p:cNvGrpSpPr>
                      <p:nvPr/>
                    </p:nvGrpSpPr>
                    <p:grpSpPr bwMode="auto">
                      <a:xfrm>
                        <a:off x="739" y="926"/>
                        <a:ext cx="581" cy="145"/>
                        <a:chOff x="739" y="672"/>
                        <a:chExt cx="581" cy="399"/>
                      </a:xfrm>
                    </p:grpSpPr>
                    <p:sp>
                      <p:nvSpPr>
                        <p:cNvPr id="20610" name="Line 549"/>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11" name="Line 550"/>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240" name="Group 551"/>
                  <p:cNvGrpSpPr>
                    <a:grpSpLocks/>
                  </p:cNvGrpSpPr>
                  <p:nvPr/>
                </p:nvGrpSpPr>
                <p:grpSpPr bwMode="auto">
                  <a:xfrm>
                    <a:off x="1900" y="926"/>
                    <a:ext cx="1162" cy="145"/>
                    <a:chOff x="739" y="926"/>
                    <a:chExt cx="1162" cy="145"/>
                  </a:xfrm>
                </p:grpSpPr>
                <p:grpSp>
                  <p:nvGrpSpPr>
                    <p:cNvPr id="241" name="Group 552"/>
                    <p:cNvGrpSpPr>
                      <a:grpSpLocks/>
                    </p:cNvGrpSpPr>
                    <p:nvPr/>
                  </p:nvGrpSpPr>
                  <p:grpSpPr bwMode="auto">
                    <a:xfrm>
                      <a:off x="739" y="926"/>
                      <a:ext cx="581" cy="145"/>
                      <a:chOff x="739" y="926"/>
                      <a:chExt cx="581" cy="145"/>
                    </a:xfrm>
                  </p:grpSpPr>
                  <p:grpSp>
                    <p:nvGrpSpPr>
                      <p:cNvPr id="242" name="Group 553"/>
                      <p:cNvGrpSpPr>
                        <a:grpSpLocks/>
                      </p:cNvGrpSpPr>
                      <p:nvPr/>
                    </p:nvGrpSpPr>
                    <p:grpSpPr bwMode="auto">
                      <a:xfrm>
                        <a:off x="884" y="999"/>
                        <a:ext cx="290" cy="72"/>
                        <a:chOff x="884" y="672"/>
                        <a:chExt cx="290" cy="399"/>
                      </a:xfrm>
                    </p:grpSpPr>
                    <p:sp>
                      <p:nvSpPr>
                        <p:cNvPr id="20603" name="Line 554"/>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04" name="Line 555"/>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05" name="Line 556"/>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43" name="Group 557"/>
                      <p:cNvGrpSpPr>
                        <a:grpSpLocks/>
                      </p:cNvGrpSpPr>
                      <p:nvPr/>
                    </p:nvGrpSpPr>
                    <p:grpSpPr bwMode="auto">
                      <a:xfrm>
                        <a:off x="739" y="926"/>
                        <a:ext cx="581" cy="145"/>
                        <a:chOff x="739" y="672"/>
                        <a:chExt cx="581" cy="399"/>
                      </a:xfrm>
                    </p:grpSpPr>
                    <p:sp>
                      <p:nvSpPr>
                        <p:cNvPr id="20601" name="Line 558"/>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602" name="Line 559"/>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44" name="Group 560"/>
                    <p:cNvGrpSpPr>
                      <a:grpSpLocks/>
                    </p:cNvGrpSpPr>
                    <p:nvPr/>
                  </p:nvGrpSpPr>
                  <p:grpSpPr bwMode="auto">
                    <a:xfrm>
                      <a:off x="1320" y="926"/>
                      <a:ext cx="581" cy="145"/>
                      <a:chOff x="739" y="926"/>
                      <a:chExt cx="581" cy="145"/>
                    </a:xfrm>
                  </p:grpSpPr>
                  <p:grpSp>
                    <p:nvGrpSpPr>
                      <p:cNvPr id="245" name="Group 561"/>
                      <p:cNvGrpSpPr>
                        <a:grpSpLocks/>
                      </p:cNvGrpSpPr>
                      <p:nvPr/>
                    </p:nvGrpSpPr>
                    <p:grpSpPr bwMode="auto">
                      <a:xfrm>
                        <a:off x="884" y="999"/>
                        <a:ext cx="290" cy="72"/>
                        <a:chOff x="884" y="672"/>
                        <a:chExt cx="290" cy="399"/>
                      </a:xfrm>
                    </p:grpSpPr>
                    <p:sp>
                      <p:nvSpPr>
                        <p:cNvPr id="20596" name="Line 562"/>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97" name="Line 563"/>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98" name="Line 564"/>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46" name="Group 565"/>
                      <p:cNvGrpSpPr>
                        <a:grpSpLocks/>
                      </p:cNvGrpSpPr>
                      <p:nvPr/>
                    </p:nvGrpSpPr>
                    <p:grpSpPr bwMode="auto">
                      <a:xfrm>
                        <a:off x="739" y="926"/>
                        <a:ext cx="581" cy="145"/>
                        <a:chOff x="739" y="672"/>
                        <a:chExt cx="581" cy="399"/>
                      </a:xfrm>
                    </p:grpSpPr>
                    <p:sp>
                      <p:nvSpPr>
                        <p:cNvPr id="20594" name="Line 566"/>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95" name="Line 567"/>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247" name="Group 568"/>
                  <p:cNvGrpSpPr>
                    <a:grpSpLocks/>
                  </p:cNvGrpSpPr>
                  <p:nvPr/>
                </p:nvGrpSpPr>
                <p:grpSpPr bwMode="auto">
                  <a:xfrm>
                    <a:off x="3061" y="926"/>
                    <a:ext cx="1162" cy="145"/>
                    <a:chOff x="739" y="926"/>
                    <a:chExt cx="1162" cy="145"/>
                  </a:xfrm>
                </p:grpSpPr>
                <p:grpSp>
                  <p:nvGrpSpPr>
                    <p:cNvPr id="248" name="Group 569"/>
                    <p:cNvGrpSpPr>
                      <a:grpSpLocks/>
                    </p:cNvGrpSpPr>
                    <p:nvPr/>
                  </p:nvGrpSpPr>
                  <p:grpSpPr bwMode="auto">
                    <a:xfrm>
                      <a:off x="739" y="926"/>
                      <a:ext cx="581" cy="145"/>
                      <a:chOff x="739" y="926"/>
                      <a:chExt cx="581" cy="145"/>
                    </a:xfrm>
                  </p:grpSpPr>
                  <p:grpSp>
                    <p:nvGrpSpPr>
                      <p:cNvPr id="250" name="Group 570"/>
                      <p:cNvGrpSpPr>
                        <a:grpSpLocks/>
                      </p:cNvGrpSpPr>
                      <p:nvPr/>
                    </p:nvGrpSpPr>
                    <p:grpSpPr bwMode="auto">
                      <a:xfrm>
                        <a:off x="884" y="999"/>
                        <a:ext cx="290" cy="72"/>
                        <a:chOff x="884" y="672"/>
                        <a:chExt cx="290" cy="399"/>
                      </a:xfrm>
                    </p:grpSpPr>
                    <p:sp>
                      <p:nvSpPr>
                        <p:cNvPr id="20587" name="Line 571"/>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88" name="Line 572"/>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89" name="Line 573"/>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51" name="Group 574"/>
                      <p:cNvGrpSpPr>
                        <a:grpSpLocks/>
                      </p:cNvGrpSpPr>
                      <p:nvPr/>
                    </p:nvGrpSpPr>
                    <p:grpSpPr bwMode="auto">
                      <a:xfrm>
                        <a:off x="739" y="926"/>
                        <a:ext cx="581" cy="145"/>
                        <a:chOff x="739" y="672"/>
                        <a:chExt cx="581" cy="399"/>
                      </a:xfrm>
                    </p:grpSpPr>
                    <p:sp>
                      <p:nvSpPr>
                        <p:cNvPr id="20585" name="Line 575"/>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86" name="Line 576"/>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52" name="Group 577"/>
                    <p:cNvGrpSpPr>
                      <a:grpSpLocks/>
                    </p:cNvGrpSpPr>
                    <p:nvPr/>
                  </p:nvGrpSpPr>
                  <p:grpSpPr bwMode="auto">
                    <a:xfrm>
                      <a:off x="1320" y="926"/>
                      <a:ext cx="581" cy="145"/>
                      <a:chOff x="739" y="926"/>
                      <a:chExt cx="581" cy="145"/>
                    </a:xfrm>
                  </p:grpSpPr>
                  <p:grpSp>
                    <p:nvGrpSpPr>
                      <p:cNvPr id="253" name="Group 578"/>
                      <p:cNvGrpSpPr>
                        <a:grpSpLocks/>
                      </p:cNvGrpSpPr>
                      <p:nvPr/>
                    </p:nvGrpSpPr>
                    <p:grpSpPr bwMode="auto">
                      <a:xfrm>
                        <a:off x="884" y="999"/>
                        <a:ext cx="290" cy="72"/>
                        <a:chOff x="884" y="672"/>
                        <a:chExt cx="290" cy="399"/>
                      </a:xfrm>
                    </p:grpSpPr>
                    <p:sp>
                      <p:nvSpPr>
                        <p:cNvPr id="20580" name="Line 579"/>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81" name="Line 580"/>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82" name="Line 581"/>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54" name="Group 582"/>
                      <p:cNvGrpSpPr>
                        <a:grpSpLocks/>
                      </p:cNvGrpSpPr>
                      <p:nvPr/>
                    </p:nvGrpSpPr>
                    <p:grpSpPr bwMode="auto">
                      <a:xfrm>
                        <a:off x="739" y="926"/>
                        <a:ext cx="581" cy="145"/>
                        <a:chOff x="739" y="672"/>
                        <a:chExt cx="581" cy="399"/>
                      </a:xfrm>
                    </p:grpSpPr>
                    <p:sp>
                      <p:nvSpPr>
                        <p:cNvPr id="20578" name="Line 583"/>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79" name="Line 584"/>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grpSp>
              <p:nvGrpSpPr>
                <p:cNvPr id="255" name="Group 585"/>
                <p:cNvGrpSpPr>
                  <a:grpSpLocks/>
                </p:cNvGrpSpPr>
                <p:nvPr/>
              </p:nvGrpSpPr>
              <p:grpSpPr bwMode="auto">
                <a:xfrm>
                  <a:off x="4223" y="926"/>
                  <a:ext cx="3484" cy="145"/>
                  <a:chOff x="739" y="926"/>
                  <a:chExt cx="3484" cy="145"/>
                </a:xfrm>
              </p:grpSpPr>
              <p:grpSp>
                <p:nvGrpSpPr>
                  <p:cNvPr id="20643" name="Group 586"/>
                  <p:cNvGrpSpPr>
                    <a:grpSpLocks/>
                  </p:cNvGrpSpPr>
                  <p:nvPr/>
                </p:nvGrpSpPr>
                <p:grpSpPr bwMode="auto">
                  <a:xfrm>
                    <a:off x="739" y="926"/>
                    <a:ext cx="1162" cy="145"/>
                    <a:chOff x="739" y="926"/>
                    <a:chExt cx="1162" cy="145"/>
                  </a:xfrm>
                </p:grpSpPr>
                <p:grpSp>
                  <p:nvGrpSpPr>
                    <p:cNvPr id="20644" name="Group 587"/>
                    <p:cNvGrpSpPr>
                      <a:grpSpLocks/>
                    </p:cNvGrpSpPr>
                    <p:nvPr/>
                  </p:nvGrpSpPr>
                  <p:grpSpPr bwMode="auto">
                    <a:xfrm>
                      <a:off x="739" y="926"/>
                      <a:ext cx="581" cy="145"/>
                      <a:chOff x="739" y="926"/>
                      <a:chExt cx="581" cy="145"/>
                    </a:xfrm>
                  </p:grpSpPr>
                  <p:grpSp>
                    <p:nvGrpSpPr>
                      <p:cNvPr id="20645" name="Group 588"/>
                      <p:cNvGrpSpPr>
                        <a:grpSpLocks/>
                      </p:cNvGrpSpPr>
                      <p:nvPr/>
                    </p:nvGrpSpPr>
                    <p:grpSpPr bwMode="auto">
                      <a:xfrm>
                        <a:off x="884" y="999"/>
                        <a:ext cx="290" cy="72"/>
                        <a:chOff x="884" y="672"/>
                        <a:chExt cx="290" cy="399"/>
                      </a:xfrm>
                    </p:grpSpPr>
                    <p:sp>
                      <p:nvSpPr>
                        <p:cNvPr id="20568" name="Line 589"/>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69" name="Line 590"/>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70" name="Line 591"/>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46" name="Group 592"/>
                      <p:cNvGrpSpPr>
                        <a:grpSpLocks/>
                      </p:cNvGrpSpPr>
                      <p:nvPr/>
                    </p:nvGrpSpPr>
                    <p:grpSpPr bwMode="auto">
                      <a:xfrm>
                        <a:off x="739" y="926"/>
                        <a:ext cx="581" cy="145"/>
                        <a:chOff x="739" y="672"/>
                        <a:chExt cx="581" cy="399"/>
                      </a:xfrm>
                    </p:grpSpPr>
                    <p:sp>
                      <p:nvSpPr>
                        <p:cNvPr id="20566" name="Line 593"/>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67" name="Line 594"/>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0652" name="Group 595"/>
                    <p:cNvGrpSpPr>
                      <a:grpSpLocks/>
                    </p:cNvGrpSpPr>
                    <p:nvPr/>
                  </p:nvGrpSpPr>
                  <p:grpSpPr bwMode="auto">
                    <a:xfrm>
                      <a:off x="1320" y="926"/>
                      <a:ext cx="581" cy="145"/>
                      <a:chOff x="739" y="926"/>
                      <a:chExt cx="581" cy="145"/>
                    </a:xfrm>
                  </p:grpSpPr>
                  <p:grpSp>
                    <p:nvGrpSpPr>
                      <p:cNvPr id="20653" name="Group 596"/>
                      <p:cNvGrpSpPr>
                        <a:grpSpLocks/>
                      </p:cNvGrpSpPr>
                      <p:nvPr/>
                    </p:nvGrpSpPr>
                    <p:grpSpPr bwMode="auto">
                      <a:xfrm>
                        <a:off x="884" y="999"/>
                        <a:ext cx="290" cy="72"/>
                        <a:chOff x="884" y="672"/>
                        <a:chExt cx="290" cy="399"/>
                      </a:xfrm>
                    </p:grpSpPr>
                    <p:sp>
                      <p:nvSpPr>
                        <p:cNvPr id="20561" name="Line 597"/>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62" name="Line 598"/>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63" name="Line 599"/>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59" name="Group 600"/>
                      <p:cNvGrpSpPr>
                        <a:grpSpLocks/>
                      </p:cNvGrpSpPr>
                      <p:nvPr/>
                    </p:nvGrpSpPr>
                    <p:grpSpPr bwMode="auto">
                      <a:xfrm>
                        <a:off x="739" y="926"/>
                        <a:ext cx="581" cy="145"/>
                        <a:chOff x="739" y="672"/>
                        <a:chExt cx="581" cy="399"/>
                      </a:xfrm>
                    </p:grpSpPr>
                    <p:sp>
                      <p:nvSpPr>
                        <p:cNvPr id="20559" name="Line 601"/>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60" name="Line 602"/>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20660" name="Group 603"/>
                  <p:cNvGrpSpPr>
                    <a:grpSpLocks/>
                  </p:cNvGrpSpPr>
                  <p:nvPr/>
                </p:nvGrpSpPr>
                <p:grpSpPr bwMode="auto">
                  <a:xfrm>
                    <a:off x="1900" y="926"/>
                    <a:ext cx="1162" cy="145"/>
                    <a:chOff x="739" y="926"/>
                    <a:chExt cx="1162" cy="145"/>
                  </a:xfrm>
                </p:grpSpPr>
                <p:grpSp>
                  <p:nvGrpSpPr>
                    <p:cNvPr id="20661" name="Group 604"/>
                    <p:cNvGrpSpPr>
                      <a:grpSpLocks/>
                    </p:cNvGrpSpPr>
                    <p:nvPr/>
                  </p:nvGrpSpPr>
                  <p:grpSpPr bwMode="auto">
                    <a:xfrm>
                      <a:off x="739" y="926"/>
                      <a:ext cx="581" cy="145"/>
                      <a:chOff x="739" y="926"/>
                      <a:chExt cx="581" cy="145"/>
                    </a:xfrm>
                  </p:grpSpPr>
                  <p:grpSp>
                    <p:nvGrpSpPr>
                      <p:cNvPr id="20662" name="Group 605"/>
                      <p:cNvGrpSpPr>
                        <a:grpSpLocks/>
                      </p:cNvGrpSpPr>
                      <p:nvPr/>
                    </p:nvGrpSpPr>
                    <p:grpSpPr bwMode="auto">
                      <a:xfrm>
                        <a:off x="884" y="999"/>
                        <a:ext cx="290" cy="72"/>
                        <a:chOff x="884" y="672"/>
                        <a:chExt cx="290" cy="399"/>
                      </a:xfrm>
                    </p:grpSpPr>
                    <p:sp>
                      <p:nvSpPr>
                        <p:cNvPr id="20552" name="Line 606"/>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53" name="Line 607"/>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54" name="Line 608"/>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68" name="Group 609"/>
                      <p:cNvGrpSpPr>
                        <a:grpSpLocks/>
                      </p:cNvGrpSpPr>
                      <p:nvPr/>
                    </p:nvGrpSpPr>
                    <p:grpSpPr bwMode="auto">
                      <a:xfrm>
                        <a:off x="739" y="926"/>
                        <a:ext cx="581" cy="145"/>
                        <a:chOff x="739" y="672"/>
                        <a:chExt cx="581" cy="399"/>
                      </a:xfrm>
                    </p:grpSpPr>
                    <p:sp>
                      <p:nvSpPr>
                        <p:cNvPr id="20550" name="Line 610"/>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51" name="Line 611"/>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0669" name="Group 612"/>
                    <p:cNvGrpSpPr>
                      <a:grpSpLocks/>
                    </p:cNvGrpSpPr>
                    <p:nvPr/>
                  </p:nvGrpSpPr>
                  <p:grpSpPr bwMode="auto">
                    <a:xfrm>
                      <a:off x="1320" y="926"/>
                      <a:ext cx="581" cy="145"/>
                      <a:chOff x="739" y="926"/>
                      <a:chExt cx="581" cy="145"/>
                    </a:xfrm>
                  </p:grpSpPr>
                  <p:grpSp>
                    <p:nvGrpSpPr>
                      <p:cNvPr id="20675" name="Group 613"/>
                      <p:cNvGrpSpPr>
                        <a:grpSpLocks/>
                      </p:cNvGrpSpPr>
                      <p:nvPr/>
                    </p:nvGrpSpPr>
                    <p:grpSpPr bwMode="auto">
                      <a:xfrm>
                        <a:off x="884" y="999"/>
                        <a:ext cx="290" cy="72"/>
                        <a:chOff x="884" y="672"/>
                        <a:chExt cx="290" cy="399"/>
                      </a:xfrm>
                    </p:grpSpPr>
                    <p:sp>
                      <p:nvSpPr>
                        <p:cNvPr id="20545" name="Line 614"/>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46" name="Line 615"/>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47" name="Line 616"/>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76" name="Group 617"/>
                      <p:cNvGrpSpPr>
                        <a:grpSpLocks/>
                      </p:cNvGrpSpPr>
                      <p:nvPr/>
                    </p:nvGrpSpPr>
                    <p:grpSpPr bwMode="auto">
                      <a:xfrm>
                        <a:off x="739" y="926"/>
                        <a:ext cx="581" cy="145"/>
                        <a:chOff x="739" y="672"/>
                        <a:chExt cx="581" cy="399"/>
                      </a:xfrm>
                    </p:grpSpPr>
                    <p:sp>
                      <p:nvSpPr>
                        <p:cNvPr id="20543" name="Line 618"/>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44" name="Line 619"/>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nvGrpSpPr>
                  <p:cNvPr id="20677" name="Group 620"/>
                  <p:cNvGrpSpPr>
                    <a:grpSpLocks/>
                  </p:cNvGrpSpPr>
                  <p:nvPr/>
                </p:nvGrpSpPr>
                <p:grpSpPr bwMode="auto">
                  <a:xfrm>
                    <a:off x="3061" y="926"/>
                    <a:ext cx="1162" cy="145"/>
                    <a:chOff x="739" y="926"/>
                    <a:chExt cx="1162" cy="145"/>
                  </a:xfrm>
                </p:grpSpPr>
                <p:grpSp>
                  <p:nvGrpSpPr>
                    <p:cNvPr id="20678" name="Group 621"/>
                    <p:cNvGrpSpPr>
                      <a:grpSpLocks/>
                    </p:cNvGrpSpPr>
                    <p:nvPr/>
                  </p:nvGrpSpPr>
                  <p:grpSpPr bwMode="auto">
                    <a:xfrm>
                      <a:off x="739" y="926"/>
                      <a:ext cx="581" cy="145"/>
                      <a:chOff x="739" y="926"/>
                      <a:chExt cx="581" cy="145"/>
                    </a:xfrm>
                  </p:grpSpPr>
                  <p:grpSp>
                    <p:nvGrpSpPr>
                      <p:cNvPr id="20679" name="Group 622"/>
                      <p:cNvGrpSpPr>
                        <a:grpSpLocks/>
                      </p:cNvGrpSpPr>
                      <p:nvPr/>
                    </p:nvGrpSpPr>
                    <p:grpSpPr bwMode="auto">
                      <a:xfrm>
                        <a:off x="884" y="999"/>
                        <a:ext cx="290" cy="72"/>
                        <a:chOff x="884" y="672"/>
                        <a:chExt cx="290" cy="399"/>
                      </a:xfrm>
                    </p:grpSpPr>
                    <p:sp>
                      <p:nvSpPr>
                        <p:cNvPr id="20536" name="Line 623"/>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37" name="Line 624"/>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38" name="Line 625"/>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80" name="Group 626"/>
                      <p:cNvGrpSpPr>
                        <a:grpSpLocks/>
                      </p:cNvGrpSpPr>
                      <p:nvPr/>
                    </p:nvGrpSpPr>
                    <p:grpSpPr bwMode="auto">
                      <a:xfrm>
                        <a:off x="739" y="926"/>
                        <a:ext cx="581" cy="145"/>
                        <a:chOff x="739" y="672"/>
                        <a:chExt cx="581" cy="399"/>
                      </a:xfrm>
                    </p:grpSpPr>
                    <p:sp>
                      <p:nvSpPr>
                        <p:cNvPr id="20534" name="Line 627"/>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35" name="Line 628"/>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nvGrpSpPr>
                    <p:cNvPr id="20681" name="Group 629"/>
                    <p:cNvGrpSpPr>
                      <a:grpSpLocks/>
                    </p:cNvGrpSpPr>
                    <p:nvPr/>
                  </p:nvGrpSpPr>
                  <p:grpSpPr bwMode="auto">
                    <a:xfrm>
                      <a:off x="1320" y="926"/>
                      <a:ext cx="581" cy="145"/>
                      <a:chOff x="739" y="926"/>
                      <a:chExt cx="581" cy="145"/>
                    </a:xfrm>
                  </p:grpSpPr>
                  <p:grpSp>
                    <p:nvGrpSpPr>
                      <p:cNvPr id="20687" name="Group 630"/>
                      <p:cNvGrpSpPr>
                        <a:grpSpLocks/>
                      </p:cNvGrpSpPr>
                      <p:nvPr/>
                    </p:nvGrpSpPr>
                    <p:grpSpPr bwMode="auto">
                      <a:xfrm>
                        <a:off x="884" y="999"/>
                        <a:ext cx="290" cy="72"/>
                        <a:chOff x="884" y="672"/>
                        <a:chExt cx="290" cy="399"/>
                      </a:xfrm>
                    </p:grpSpPr>
                    <p:sp>
                      <p:nvSpPr>
                        <p:cNvPr id="20529" name="Line 631"/>
                        <p:cNvSpPr>
                          <a:spLocks noChangeShapeType="1"/>
                        </p:cNvSpPr>
                        <p:nvPr/>
                      </p:nvSpPr>
                      <p:spPr bwMode="gray">
                        <a:xfrm flipV="1">
                          <a:off x="884"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30" name="Line 632"/>
                        <p:cNvSpPr>
                          <a:spLocks noChangeShapeType="1"/>
                        </p:cNvSpPr>
                        <p:nvPr/>
                      </p:nvSpPr>
                      <p:spPr bwMode="gray">
                        <a:xfrm flipV="1">
                          <a:off x="102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31" name="Line 633"/>
                        <p:cNvSpPr>
                          <a:spLocks noChangeShapeType="1"/>
                        </p:cNvSpPr>
                        <p:nvPr/>
                      </p:nvSpPr>
                      <p:spPr bwMode="gray">
                        <a:xfrm flipV="1">
                          <a:off x="1174" y="672"/>
                          <a:ext cx="0" cy="399"/>
                        </a:xfrm>
                        <a:prstGeom prst="line">
                          <a:avLst/>
                        </a:prstGeom>
                        <a:noFill/>
                        <a:ln w="19050">
                          <a:solidFill>
                            <a:srgbClr val="666666"/>
                          </a:solidFill>
                          <a:round/>
                          <a:headEnd/>
                          <a:tailEnd/>
                        </a:ln>
                      </p:spPr>
                      <p:txBody>
                        <a:bodyPr lIns="0" tIns="0" rIns="0" bIns="0" anchor="ctr"/>
                        <a:lstStyle/>
                        <a:p>
                          <a:endParaRPr lang="en-US"/>
                        </a:p>
                      </p:txBody>
                    </p:sp>
                  </p:grpSp>
                  <p:grpSp>
                    <p:nvGrpSpPr>
                      <p:cNvPr id="20688" name="Group 634"/>
                      <p:cNvGrpSpPr>
                        <a:grpSpLocks/>
                      </p:cNvGrpSpPr>
                      <p:nvPr/>
                    </p:nvGrpSpPr>
                    <p:grpSpPr bwMode="auto">
                      <a:xfrm>
                        <a:off x="739" y="926"/>
                        <a:ext cx="581" cy="145"/>
                        <a:chOff x="739" y="672"/>
                        <a:chExt cx="581" cy="399"/>
                      </a:xfrm>
                    </p:grpSpPr>
                    <p:sp>
                      <p:nvSpPr>
                        <p:cNvPr id="20527" name="Line 635"/>
                        <p:cNvSpPr>
                          <a:spLocks noChangeShapeType="1"/>
                        </p:cNvSpPr>
                        <p:nvPr/>
                      </p:nvSpPr>
                      <p:spPr bwMode="gray">
                        <a:xfrm flipV="1">
                          <a:off x="739" y="672"/>
                          <a:ext cx="0" cy="399"/>
                        </a:xfrm>
                        <a:prstGeom prst="line">
                          <a:avLst/>
                        </a:prstGeom>
                        <a:noFill/>
                        <a:ln w="19050">
                          <a:solidFill>
                            <a:srgbClr val="666666"/>
                          </a:solidFill>
                          <a:round/>
                          <a:headEnd/>
                          <a:tailEnd/>
                        </a:ln>
                      </p:spPr>
                      <p:txBody>
                        <a:bodyPr lIns="0" tIns="0" rIns="0" bIns="0" anchor="ctr"/>
                        <a:lstStyle/>
                        <a:p>
                          <a:endParaRPr lang="en-US"/>
                        </a:p>
                      </p:txBody>
                    </p:sp>
                    <p:sp>
                      <p:nvSpPr>
                        <p:cNvPr id="20528" name="Line 636"/>
                        <p:cNvSpPr>
                          <a:spLocks noChangeShapeType="1"/>
                        </p:cNvSpPr>
                        <p:nvPr/>
                      </p:nvSpPr>
                      <p:spPr bwMode="gray">
                        <a:xfrm flipV="1">
                          <a:off x="1320" y="672"/>
                          <a:ext cx="0" cy="399"/>
                        </a:xfrm>
                        <a:prstGeom prst="line">
                          <a:avLst/>
                        </a:prstGeom>
                        <a:noFill/>
                        <a:ln w="19050">
                          <a:solidFill>
                            <a:srgbClr val="666666"/>
                          </a:solidFill>
                          <a:round/>
                          <a:headEnd/>
                          <a:tailEnd/>
                        </a:ln>
                      </p:spPr>
                      <p:txBody>
                        <a:bodyPr lIns="0" tIns="0" rIns="0" bIns="0" anchor="ctr"/>
                        <a:lstStyle/>
                        <a:p>
                          <a:endParaRPr lang="en-US"/>
                        </a:p>
                      </p:txBody>
                    </p:sp>
                  </p:grpSp>
                </p:grpSp>
              </p:grpSp>
            </p:grpSp>
          </p:grpSp>
        </p:grpSp>
        <p:sp>
          <p:nvSpPr>
            <p:cNvPr id="20490" name="Rectangle 34"/>
            <p:cNvSpPr>
              <a:spLocks noChangeArrowheads="1"/>
            </p:cNvSpPr>
            <p:nvPr/>
          </p:nvSpPr>
          <p:spPr bwMode="gray">
            <a:xfrm>
              <a:off x="373063" y="4437063"/>
              <a:ext cx="325437" cy="222250"/>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800">
                  <a:ea typeface="PMingLiU" pitchFamily="18" charset="-120"/>
                </a:rPr>
                <a:t>Check-</a:t>
              </a:r>
              <a:br>
                <a:rPr lang="en-US" sz="800">
                  <a:ea typeface="PMingLiU" pitchFamily="18" charset="-120"/>
                </a:rPr>
              </a:br>
              <a:r>
                <a:rPr lang="en-US" sz="800">
                  <a:ea typeface="PMingLiU" pitchFamily="18" charset="-120"/>
                </a:rPr>
                <a:t>point</a:t>
              </a:r>
            </a:p>
          </p:txBody>
        </p:sp>
        <p:sp>
          <p:nvSpPr>
            <p:cNvPr id="20491" name="Rectangle 37"/>
            <p:cNvSpPr>
              <a:spLocks noChangeArrowheads="1"/>
            </p:cNvSpPr>
            <p:nvPr/>
          </p:nvSpPr>
          <p:spPr bwMode="gray">
            <a:xfrm>
              <a:off x="1201738" y="4445000"/>
              <a:ext cx="265112" cy="111125"/>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800">
                  <a:ea typeface="PMingLiU" pitchFamily="18" charset="-120"/>
                </a:rPr>
                <a:t>Patch</a:t>
              </a:r>
            </a:p>
          </p:txBody>
        </p:sp>
        <p:sp>
          <p:nvSpPr>
            <p:cNvPr id="20492" name="Rectangle 40"/>
            <p:cNvSpPr>
              <a:spLocks noChangeArrowheads="1"/>
            </p:cNvSpPr>
            <p:nvPr/>
          </p:nvSpPr>
          <p:spPr bwMode="gray">
            <a:xfrm>
              <a:off x="1582738" y="4454525"/>
              <a:ext cx="265112" cy="222250"/>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800">
                  <a:ea typeface="PMingLiU" pitchFamily="18" charset="-120"/>
                </a:rPr>
                <a:t>Post-</a:t>
              </a:r>
              <a:br>
                <a:rPr lang="en-US" sz="800">
                  <a:ea typeface="PMingLiU" pitchFamily="18" charset="-120"/>
                </a:rPr>
              </a:br>
              <a:r>
                <a:rPr lang="en-US" sz="800">
                  <a:ea typeface="PMingLiU" pitchFamily="18" charset="-120"/>
                </a:rPr>
                <a:t>Patch</a:t>
              </a:r>
            </a:p>
          </p:txBody>
        </p:sp>
        <p:sp>
          <p:nvSpPr>
            <p:cNvPr id="20493" name="Rectangle 43"/>
            <p:cNvSpPr>
              <a:spLocks noChangeArrowheads="1"/>
            </p:cNvSpPr>
            <p:nvPr/>
          </p:nvSpPr>
          <p:spPr bwMode="gray">
            <a:xfrm>
              <a:off x="1963738" y="4451350"/>
              <a:ext cx="327025" cy="220663"/>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800">
                  <a:ea typeface="PMingLiU" pitchFamily="18" charset="-120"/>
                </a:rPr>
                <a:t>Cache </a:t>
              </a:r>
              <a:br>
                <a:rPr lang="en-US" sz="800">
                  <a:ea typeface="PMingLiU" pitchFamily="18" charset="-120"/>
                </a:rPr>
              </a:br>
              <a:r>
                <a:rPr lang="en-US" sz="800">
                  <a:ea typeface="PMingLiU" pitchFamily="18" charset="-120"/>
                </a:rPr>
                <a:t>Flush</a:t>
              </a:r>
            </a:p>
          </p:txBody>
        </p:sp>
        <p:sp>
          <p:nvSpPr>
            <p:cNvPr id="20494" name="Rectangle 49"/>
            <p:cNvSpPr>
              <a:spLocks noChangeArrowheads="1"/>
            </p:cNvSpPr>
            <p:nvPr/>
          </p:nvSpPr>
          <p:spPr bwMode="gray">
            <a:xfrm>
              <a:off x="2425700" y="4451350"/>
              <a:ext cx="344488" cy="220663"/>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800">
                  <a:ea typeface="PMingLiU" pitchFamily="18" charset="-120"/>
                </a:rPr>
                <a:t>Hot</a:t>
              </a:r>
            </a:p>
            <a:p>
              <a:pPr algn="ctr" eaLnBrk="0" hangingPunct="0">
                <a:lnSpc>
                  <a:spcPct val="90000"/>
                </a:lnSpc>
              </a:pPr>
              <a:r>
                <a:rPr lang="en-US" sz="800">
                  <a:ea typeface="PMingLiU" pitchFamily="18" charset="-120"/>
                </a:rPr>
                <a:t>Backup</a:t>
              </a:r>
            </a:p>
          </p:txBody>
        </p:sp>
        <p:sp>
          <p:nvSpPr>
            <p:cNvPr id="20495" name="Rectangle 52"/>
            <p:cNvSpPr>
              <a:spLocks noChangeArrowheads="1"/>
            </p:cNvSpPr>
            <p:nvPr/>
          </p:nvSpPr>
          <p:spPr bwMode="gray">
            <a:xfrm>
              <a:off x="2906713" y="4457700"/>
              <a:ext cx="325437" cy="222250"/>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800">
                  <a:ea typeface="PMingLiU" pitchFamily="18" charset="-120"/>
                </a:rPr>
                <a:t>Check-</a:t>
              </a:r>
              <a:br>
                <a:rPr lang="en-US" sz="800">
                  <a:ea typeface="PMingLiU" pitchFamily="18" charset="-120"/>
                </a:rPr>
              </a:br>
              <a:r>
                <a:rPr lang="en-US" sz="800">
                  <a:ea typeface="PMingLiU" pitchFamily="18" charset="-120"/>
                </a:rPr>
                <a:t>point</a:t>
              </a:r>
            </a:p>
          </p:txBody>
        </p:sp>
        <p:sp>
          <p:nvSpPr>
            <p:cNvPr id="20496" name="Rectangle 55"/>
            <p:cNvSpPr>
              <a:spLocks noChangeArrowheads="1"/>
            </p:cNvSpPr>
            <p:nvPr/>
          </p:nvSpPr>
          <p:spPr bwMode="gray">
            <a:xfrm>
              <a:off x="820738" y="4437063"/>
              <a:ext cx="263525" cy="222250"/>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800">
                  <a:ea typeface="PMingLiU" pitchFamily="18" charset="-120"/>
                </a:rPr>
                <a:t>Pre-</a:t>
              </a:r>
              <a:br>
                <a:rPr lang="en-US" sz="800">
                  <a:ea typeface="PMingLiU" pitchFamily="18" charset="-120"/>
                </a:rPr>
              </a:br>
              <a:r>
                <a:rPr lang="en-US" sz="800">
                  <a:ea typeface="PMingLiU" pitchFamily="18" charset="-120"/>
                </a:rPr>
                <a:t>Patch</a:t>
              </a:r>
            </a:p>
          </p:txBody>
        </p:sp>
        <p:sp>
          <p:nvSpPr>
            <p:cNvPr id="20497" name="Rectangle 640"/>
            <p:cNvSpPr>
              <a:spLocks noChangeArrowheads="1"/>
            </p:cNvSpPr>
            <p:nvPr/>
          </p:nvSpPr>
          <p:spPr bwMode="gray">
            <a:xfrm>
              <a:off x="160338" y="4291013"/>
              <a:ext cx="227012" cy="109537"/>
            </a:xfrm>
            <a:prstGeom prst="rect">
              <a:avLst/>
            </a:prstGeom>
            <a:noFill/>
            <a:ln w="0">
              <a:noFill/>
              <a:miter lim="800000"/>
              <a:headEnd/>
              <a:tailEnd/>
            </a:ln>
          </p:spPr>
          <p:txBody>
            <a:bodyPr wrap="none" lIns="0" tIns="0" rIns="0" bIns="0" anchor="b">
              <a:spAutoFit/>
            </a:bodyPr>
            <a:lstStyle/>
            <a:p>
              <a:pPr algn="ctr" eaLnBrk="0" hangingPunct="0">
                <a:lnSpc>
                  <a:spcPct val="90000"/>
                </a:lnSpc>
              </a:pPr>
              <a:r>
                <a:rPr lang="en-US" sz="800">
                  <a:ea typeface="PMingLiU" pitchFamily="18" charset="-120"/>
                </a:rPr>
                <a:t>Time</a:t>
              </a:r>
            </a:p>
          </p:txBody>
        </p:sp>
        <p:sp>
          <p:nvSpPr>
            <p:cNvPr id="20498" name="Line 641"/>
            <p:cNvSpPr>
              <a:spLocks noChangeShapeType="1"/>
            </p:cNvSpPr>
            <p:nvPr/>
          </p:nvSpPr>
          <p:spPr bwMode="gray">
            <a:xfrm flipV="1">
              <a:off x="544513" y="4211638"/>
              <a:ext cx="0" cy="209550"/>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20499" name="Line 642"/>
            <p:cNvSpPr>
              <a:spLocks noChangeShapeType="1"/>
            </p:cNvSpPr>
            <p:nvPr/>
          </p:nvSpPr>
          <p:spPr bwMode="gray">
            <a:xfrm flipV="1">
              <a:off x="1374775" y="4211638"/>
              <a:ext cx="0" cy="209550"/>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20500" name="Line 643"/>
            <p:cNvSpPr>
              <a:spLocks noChangeShapeType="1"/>
            </p:cNvSpPr>
            <p:nvPr/>
          </p:nvSpPr>
          <p:spPr bwMode="gray">
            <a:xfrm flipV="1">
              <a:off x="1755775" y="4211638"/>
              <a:ext cx="0" cy="209550"/>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20501" name="Line 644"/>
            <p:cNvSpPr>
              <a:spLocks noChangeShapeType="1"/>
            </p:cNvSpPr>
            <p:nvPr/>
          </p:nvSpPr>
          <p:spPr bwMode="gray">
            <a:xfrm flipV="1">
              <a:off x="2138363" y="4211638"/>
              <a:ext cx="0" cy="209550"/>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20502" name="Line 645"/>
            <p:cNvSpPr>
              <a:spLocks noChangeShapeType="1"/>
            </p:cNvSpPr>
            <p:nvPr/>
          </p:nvSpPr>
          <p:spPr bwMode="gray">
            <a:xfrm flipV="1">
              <a:off x="2582863" y="4211638"/>
              <a:ext cx="0" cy="209550"/>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20503" name="Line 647"/>
            <p:cNvSpPr>
              <a:spLocks noChangeShapeType="1"/>
            </p:cNvSpPr>
            <p:nvPr/>
          </p:nvSpPr>
          <p:spPr bwMode="gray">
            <a:xfrm flipV="1">
              <a:off x="3078163" y="4211638"/>
              <a:ext cx="0" cy="209550"/>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20504" name="Line 649"/>
            <p:cNvSpPr>
              <a:spLocks noChangeShapeType="1"/>
            </p:cNvSpPr>
            <p:nvPr/>
          </p:nvSpPr>
          <p:spPr bwMode="gray">
            <a:xfrm flipV="1">
              <a:off x="992188" y="4211638"/>
              <a:ext cx="0" cy="209550"/>
            </a:xfrm>
            <a:prstGeom prst="line">
              <a:avLst/>
            </a:prstGeom>
            <a:noFill/>
            <a:ln w="38100">
              <a:solidFill>
                <a:schemeClr val="folHlink"/>
              </a:solidFill>
              <a:round/>
              <a:headEnd/>
              <a:tailEnd type="triangle" w="med" len="med"/>
            </a:ln>
          </p:spPr>
          <p:txBody>
            <a:bodyPr lIns="0" tIns="0" rIns="0" bIns="0" anchor="ctr"/>
            <a:lstStyle/>
            <a:p>
              <a:endParaRPr lang="en-US"/>
            </a:p>
          </p:txBody>
        </p:sp>
        <p:sp>
          <p:nvSpPr>
            <p:cNvPr id="20505" name="Line 425"/>
            <p:cNvSpPr>
              <a:spLocks noChangeShapeType="1"/>
            </p:cNvSpPr>
            <p:nvPr/>
          </p:nvSpPr>
          <p:spPr bwMode="gray">
            <a:xfrm flipV="1">
              <a:off x="188913" y="4110038"/>
              <a:ext cx="3470275" cy="0"/>
            </a:xfrm>
            <a:prstGeom prst="line">
              <a:avLst/>
            </a:prstGeom>
            <a:noFill/>
            <a:ln w="152400">
              <a:solidFill>
                <a:schemeClr val="accent1"/>
              </a:solidFill>
              <a:round/>
              <a:headEnd/>
              <a:tailEnd type="triangle" w="sm" len="sm"/>
            </a:ln>
          </p:spPr>
          <p:txBody>
            <a:bodyPr lIns="0" tIns="0" rIns="0" bIns="0" anchor="ctr"/>
            <a:lstStyle/>
            <a:p>
              <a:endParaRPr lang="en-US"/>
            </a:p>
          </p:txBody>
        </p:sp>
        <p:grpSp>
          <p:nvGrpSpPr>
            <p:cNvPr id="20694" name="Group 49"/>
            <p:cNvGrpSpPr>
              <a:grpSpLocks/>
            </p:cNvGrpSpPr>
            <p:nvPr/>
          </p:nvGrpSpPr>
          <p:grpSpPr bwMode="auto">
            <a:xfrm>
              <a:off x="1581150" y="5307013"/>
              <a:ext cx="590550" cy="617537"/>
              <a:chOff x="3809190" y="4342437"/>
              <a:chExt cx="789681" cy="1054958"/>
            </a:xfrm>
          </p:grpSpPr>
          <p:pic>
            <p:nvPicPr>
              <p:cNvPr id="20512" name="Picture 6" descr="bezel"/>
              <p:cNvPicPr>
                <a:picLocks noChangeAspect="1" noChangeArrowheads="1"/>
              </p:cNvPicPr>
              <p:nvPr/>
            </p:nvPicPr>
            <p:blipFill>
              <a:blip r:embed="rId3" cstate="print"/>
              <a:srcRect/>
              <a:stretch>
                <a:fillRect/>
              </a:stretch>
            </p:blipFill>
            <p:spPr bwMode="auto">
              <a:xfrm>
                <a:off x="3809190" y="4604440"/>
                <a:ext cx="789681" cy="264052"/>
              </a:xfrm>
              <a:prstGeom prst="rect">
                <a:avLst/>
              </a:prstGeom>
              <a:noFill/>
              <a:ln w="9525">
                <a:noFill/>
                <a:miter lim="800000"/>
                <a:headEnd/>
                <a:tailEnd/>
              </a:ln>
            </p:spPr>
          </p:pic>
          <p:pic>
            <p:nvPicPr>
              <p:cNvPr id="20513" name="Picture 6" descr="bezel"/>
              <p:cNvPicPr>
                <a:picLocks noChangeAspect="1" noChangeArrowheads="1"/>
              </p:cNvPicPr>
              <p:nvPr/>
            </p:nvPicPr>
            <p:blipFill>
              <a:blip r:embed="rId3" cstate="print"/>
              <a:srcRect/>
              <a:stretch>
                <a:fillRect/>
              </a:stretch>
            </p:blipFill>
            <p:spPr bwMode="auto">
              <a:xfrm>
                <a:off x="3809190" y="4868891"/>
                <a:ext cx="789681" cy="264052"/>
              </a:xfrm>
              <a:prstGeom prst="rect">
                <a:avLst/>
              </a:prstGeom>
              <a:noFill/>
              <a:ln w="9525">
                <a:noFill/>
                <a:miter lim="800000"/>
                <a:headEnd/>
                <a:tailEnd/>
              </a:ln>
            </p:spPr>
          </p:pic>
          <p:pic>
            <p:nvPicPr>
              <p:cNvPr id="20514" name="Picture 6" descr="bezel"/>
              <p:cNvPicPr>
                <a:picLocks noChangeAspect="1" noChangeArrowheads="1"/>
              </p:cNvPicPr>
              <p:nvPr/>
            </p:nvPicPr>
            <p:blipFill>
              <a:blip r:embed="rId3" cstate="print"/>
              <a:srcRect/>
              <a:stretch>
                <a:fillRect/>
              </a:stretch>
            </p:blipFill>
            <p:spPr bwMode="auto">
              <a:xfrm>
                <a:off x="3809190" y="5133343"/>
                <a:ext cx="789681" cy="264052"/>
              </a:xfrm>
              <a:prstGeom prst="rect">
                <a:avLst/>
              </a:prstGeom>
              <a:noFill/>
              <a:ln w="9525">
                <a:noFill/>
                <a:miter lim="800000"/>
                <a:headEnd/>
                <a:tailEnd/>
              </a:ln>
            </p:spPr>
          </p:pic>
          <p:pic>
            <p:nvPicPr>
              <p:cNvPr id="20515" name="Picture 6" descr="bezel"/>
              <p:cNvPicPr>
                <a:picLocks noChangeAspect="1" noChangeArrowheads="1"/>
              </p:cNvPicPr>
              <p:nvPr/>
            </p:nvPicPr>
            <p:blipFill>
              <a:blip r:embed="rId3" cstate="print"/>
              <a:srcRect/>
              <a:stretch>
                <a:fillRect/>
              </a:stretch>
            </p:blipFill>
            <p:spPr bwMode="auto">
              <a:xfrm>
                <a:off x="3809190" y="4342437"/>
                <a:ext cx="789681" cy="264052"/>
              </a:xfrm>
              <a:prstGeom prst="rect">
                <a:avLst/>
              </a:prstGeom>
              <a:noFill/>
              <a:ln w="9525">
                <a:noFill/>
                <a:miter lim="800000"/>
                <a:headEnd/>
                <a:tailEnd/>
              </a:ln>
            </p:spPr>
          </p:pic>
        </p:grpSp>
        <p:sp>
          <p:nvSpPr>
            <p:cNvPr id="29" name="Down Arrow 28"/>
            <p:cNvSpPr/>
            <p:nvPr/>
          </p:nvSpPr>
          <p:spPr>
            <a:xfrm>
              <a:off x="1768475" y="3224220"/>
              <a:ext cx="228600" cy="314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Down Arrow 29"/>
            <p:cNvSpPr/>
            <p:nvPr/>
          </p:nvSpPr>
          <p:spPr>
            <a:xfrm>
              <a:off x="1752600" y="4926463"/>
              <a:ext cx="228600" cy="314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3" descr="Console"/>
            <p:cNvPicPr>
              <a:picLocks noChangeAspect="1" noChangeArrowheads="1"/>
            </p:cNvPicPr>
            <p:nvPr/>
          </p:nvPicPr>
          <p:blipFill>
            <a:blip r:embed="rId4" cstate="print"/>
            <a:srcRect b="63487"/>
            <a:stretch>
              <a:fillRect/>
            </a:stretch>
          </p:blipFill>
          <p:spPr bwMode="gray">
            <a:xfrm>
              <a:off x="95250" y="2117444"/>
              <a:ext cx="3579813" cy="979743"/>
            </a:xfrm>
            <a:prstGeom prst="rect">
              <a:avLst/>
            </a:prstGeom>
            <a:noFill/>
            <a:ln w="9525">
              <a:solidFill>
                <a:schemeClr val="bg2"/>
              </a:solidFill>
              <a:miter lim="800000"/>
              <a:headEnd/>
              <a:tailEnd/>
            </a:ln>
            <a:effectLst>
              <a:outerShdw dist="35921" dir="2700000" algn="ctr" rotWithShape="0">
                <a:schemeClr val="bg2">
                  <a:alpha val="50000"/>
                </a:schemeClr>
              </a:outerShdw>
            </a:effectLst>
            <a:extLst/>
          </p:spPr>
        </p:pic>
        <p:sp>
          <p:nvSpPr>
            <p:cNvPr id="20510" name="Rectangle 1"/>
            <p:cNvSpPr>
              <a:spLocks noChangeArrowheads="1"/>
            </p:cNvSpPr>
            <p:nvPr/>
          </p:nvSpPr>
          <p:spPr bwMode="auto">
            <a:xfrm>
              <a:off x="2075208" y="1189366"/>
              <a:ext cx="1847380" cy="738856"/>
            </a:xfrm>
            <a:prstGeom prst="rect">
              <a:avLst/>
            </a:prstGeom>
            <a:noFill/>
            <a:ln w="9525">
              <a:noFill/>
              <a:miter lim="800000"/>
              <a:headEnd/>
              <a:tailEnd/>
            </a:ln>
          </p:spPr>
          <p:txBody>
            <a:bodyPr wrap="square">
              <a:spAutoFit/>
            </a:bodyPr>
            <a:lstStyle/>
            <a:p>
              <a:pPr algn="ctr"/>
              <a:r>
                <a:rPr lang="ru-RU" sz="1400" dirty="0"/>
                <a:t>Управление администратором</a:t>
              </a:r>
              <a:r>
                <a:rPr lang="en-US" sz="1400" dirty="0"/>
                <a:t> </a:t>
              </a:r>
              <a:r>
                <a:rPr lang="en-US" sz="1400" dirty="0" smtClean="0"/>
                <a:t> </a:t>
              </a:r>
              <a:r>
                <a:rPr lang="en-US" sz="1400" dirty="0"/>
                <a:t>MS Exchange</a:t>
              </a:r>
            </a:p>
          </p:txBody>
        </p:sp>
        <p:sp>
          <p:nvSpPr>
            <p:cNvPr id="20511" name="Rectangle 2"/>
            <p:cNvSpPr>
              <a:spLocks noChangeArrowheads="1"/>
            </p:cNvSpPr>
            <p:nvPr/>
          </p:nvSpPr>
          <p:spPr bwMode="auto">
            <a:xfrm>
              <a:off x="1402085" y="5895975"/>
              <a:ext cx="885179" cy="276999"/>
            </a:xfrm>
            <a:prstGeom prst="rect">
              <a:avLst/>
            </a:prstGeom>
            <a:noFill/>
            <a:ln w="9525">
              <a:noFill/>
              <a:miter lim="800000"/>
              <a:headEnd/>
              <a:tailEnd/>
            </a:ln>
          </p:spPr>
          <p:txBody>
            <a:bodyPr wrap="none">
              <a:spAutoFit/>
            </a:bodyPr>
            <a:lstStyle/>
            <a:p>
              <a:pPr algn="ctr"/>
              <a:r>
                <a:rPr lang="en-US" sz="1200" b="1"/>
                <a:t>EMC VNX</a:t>
              </a:r>
            </a:p>
          </p:txBody>
        </p:sp>
      </p:grpSp>
      <p:sp>
        <p:nvSpPr>
          <p:cNvPr id="249" name="Text Placeholder 2"/>
          <p:cNvSpPr txBox="1">
            <a:spLocks/>
          </p:cNvSpPr>
          <p:nvPr/>
        </p:nvSpPr>
        <p:spPr>
          <a:xfrm>
            <a:off x="265113" y="1187450"/>
            <a:ext cx="8410575" cy="403225"/>
          </a:xfrm>
          <a:prstGeom prst="rect">
            <a:avLst/>
          </a:prstGeom>
        </p:spPr>
        <p:txBody>
          <a:bodyPr>
            <a:normAutofit fontScale="85000" lnSpcReduction="20000"/>
          </a:bodyPr>
          <a:lstStyle/>
          <a:p>
            <a:pPr marL="228600" indent="-228600" fontAlgn="auto">
              <a:spcBef>
                <a:spcPct val="20000"/>
              </a:spcBef>
              <a:spcAft>
                <a:spcPts val="0"/>
              </a:spcAft>
              <a:buClr>
                <a:srgbClr val="2C95DD"/>
              </a:buClr>
              <a:defRPr/>
            </a:pPr>
            <a:r>
              <a:rPr lang="en-US" sz="2800" b="1" dirty="0">
                <a:solidFill>
                  <a:schemeClr val="bg2"/>
                </a:solidFill>
                <a:latin typeface="MetaNormalLF-Roman" pitchFamily="34" charset="0"/>
                <a:cs typeface="+mn-cs"/>
              </a:rPr>
              <a:t>EMC Replication manager</a:t>
            </a:r>
            <a:endParaRPr lang="en-US" sz="2800" dirty="0">
              <a:latin typeface="MetaNormalLF-Roman" pitchFamily="34" charset="0"/>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410575" cy="920751"/>
          </a:xfrm>
        </p:spPr>
        <p:txBody>
          <a:bodyPr/>
          <a:lstStyle/>
          <a:p>
            <a:r>
              <a:rPr lang="ru-RU" dirty="0" smtClean="0"/>
              <a:t>Пример: М</a:t>
            </a:r>
            <a:r>
              <a:rPr lang="en-US" dirty="0" smtClean="0"/>
              <a:t>s Exchange 2010</a:t>
            </a:r>
            <a:endParaRPr lang="en-US" dirty="0"/>
          </a:p>
        </p:txBody>
      </p:sp>
      <p:graphicFrame>
        <p:nvGraphicFramePr>
          <p:cNvPr id="4" name="Table 3"/>
          <p:cNvGraphicFramePr>
            <a:graphicFrameLocks noGrp="1"/>
          </p:cNvGraphicFramePr>
          <p:nvPr/>
        </p:nvGraphicFramePr>
        <p:xfrm>
          <a:off x="35496" y="908720"/>
          <a:ext cx="9036495" cy="5217160"/>
        </p:xfrm>
        <a:graphic>
          <a:graphicData uri="http://schemas.openxmlformats.org/drawingml/2006/table">
            <a:tbl>
              <a:tblPr firstRow="1" bandRow="1">
                <a:tableStyleId>{6E25E649-3F16-4E02-A733-19D2CDBF48F0}</a:tableStyleId>
              </a:tblPr>
              <a:tblGrid>
                <a:gridCol w="1872208"/>
                <a:gridCol w="4032448"/>
                <a:gridCol w="3131839"/>
              </a:tblGrid>
              <a:tr h="370840">
                <a:tc>
                  <a:txBody>
                    <a:bodyPr/>
                    <a:lstStyle/>
                    <a:p>
                      <a:r>
                        <a:rPr lang="ru-RU" dirty="0" smtClean="0"/>
                        <a:t>Сценарий</a:t>
                      </a:r>
                      <a:endParaRPr lang="en-US" dirty="0"/>
                    </a:p>
                  </a:txBody>
                  <a:tcPr/>
                </a:tc>
                <a:tc>
                  <a:txBody>
                    <a:bodyPr/>
                    <a:lstStyle/>
                    <a:p>
                      <a:pPr algn="ctr"/>
                      <a:r>
                        <a:rPr lang="en-US" dirty="0" smtClean="0"/>
                        <a:t>DAG</a:t>
                      </a:r>
                      <a:endParaRPr lang="en-US" dirty="0"/>
                    </a:p>
                  </a:txBody>
                  <a:tcPr/>
                </a:tc>
                <a:tc>
                  <a:txBody>
                    <a:bodyPr/>
                    <a:lstStyle/>
                    <a:p>
                      <a:r>
                        <a:rPr lang="en-US" dirty="0" err="1" smtClean="0"/>
                        <a:t>RecoverPoint</a:t>
                      </a:r>
                      <a:endParaRPr lang="en-US" dirty="0"/>
                    </a:p>
                  </a:txBody>
                  <a:tcPr/>
                </a:tc>
              </a:tr>
              <a:tr h="370840">
                <a:tc>
                  <a:txBody>
                    <a:bodyPr/>
                    <a:lstStyle/>
                    <a:p>
                      <a:r>
                        <a:rPr lang="ru-RU" dirty="0" smtClean="0"/>
                        <a:t>Ежедневное Резервное</a:t>
                      </a:r>
                      <a:r>
                        <a:rPr lang="ru-RU" baseline="0" dirty="0" smtClean="0"/>
                        <a:t> копирование</a:t>
                      </a:r>
                      <a:endParaRPr lang="en-US" dirty="0"/>
                    </a:p>
                  </a:txBody>
                  <a:tcPr/>
                </a:tc>
                <a:tc>
                  <a:txBody>
                    <a:bodyPr/>
                    <a:lstStyle/>
                    <a:p>
                      <a:r>
                        <a:rPr lang="ru-RU" dirty="0" smtClean="0"/>
                        <a:t>Журналы не могут обрезаться во время </a:t>
                      </a:r>
                      <a:r>
                        <a:rPr lang="ru-RU" baseline="0" dirty="0" smtClean="0"/>
                        <a:t>применения</a:t>
                      </a:r>
                      <a:r>
                        <a:rPr lang="ru-RU" dirty="0" smtClean="0"/>
                        <a:t> на почтовую базу.</a:t>
                      </a:r>
                      <a:r>
                        <a:rPr lang="ru-RU" baseline="0" dirty="0" smtClean="0"/>
                        <a:t> </a:t>
                      </a:r>
                      <a:r>
                        <a:rPr lang="ru-RU" dirty="0" smtClean="0"/>
                        <a:t>Полный</a:t>
                      </a:r>
                      <a:r>
                        <a:rPr lang="ru-RU" baseline="0" dirty="0" smtClean="0"/>
                        <a:t> </a:t>
                      </a:r>
                      <a:r>
                        <a:rPr lang="ru-RU" baseline="0" dirty="0" err="1" smtClean="0"/>
                        <a:t>бекап</a:t>
                      </a:r>
                      <a:r>
                        <a:rPr lang="ru-RU" baseline="0" dirty="0" smtClean="0"/>
                        <a:t> может не пройти за окно, если объёмы применения базы </a:t>
                      </a:r>
                      <a:r>
                        <a:rPr lang="ru-RU" dirty="0" smtClean="0"/>
                        <a:t> большие. </a:t>
                      </a:r>
                      <a:r>
                        <a:rPr lang="en-US" dirty="0" smtClean="0"/>
                        <a:t>RPO</a:t>
                      </a:r>
                      <a:r>
                        <a:rPr lang="en-US" baseline="0" dirty="0" smtClean="0"/>
                        <a:t> </a:t>
                      </a:r>
                      <a:r>
                        <a:rPr lang="ru-RU" baseline="0" dirty="0" smtClean="0"/>
                        <a:t>и </a:t>
                      </a:r>
                      <a:r>
                        <a:rPr lang="en-US" baseline="0" dirty="0" smtClean="0"/>
                        <a:t>RTO </a:t>
                      </a:r>
                      <a:r>
                        <a:rPr lang="ru-RU" baseline="0" dirty="0" smtClean="0"/>
                        <a:t>не обеспечены</a:t>
                      </a:r>
                      <a:r>
                        <a:rPr lang="ru-RU" dirty="0" smtClean="0"/>
                        <a:t> </a:t>
                      </a:r>
                      <a:endParaRPr lang="en-US" dirty="0"/>
                    </a:p>
                  </a:txBody>
                  <a:tcPr/>
                </a:tc>
                <a:tc>
                  <a:txBody>
                    <a:bodyPr/>
                    <a:lstStyle/>
                    <a:p>
                      <a:r>
                        <a:rPr lang="ru-RU" dirty="0" smtClean="0"/>
                        <a:t>Репликация на блочном уровне не конфликтует с </a:t>
                      </a:r>
                      <a:r>
                        <a:rPr lang="ru-RU" dirty="0" err="1" smtClean="0"/>
                        <a:t>бекапом</a:t>
                      </a:r>
                      <a:endParaRPr lang="en-US" dirty="0"/>
                    </a:p>
                  </a:txBody>
                  <a:tcPr/>
                </a:tc>
              </a:tr>
              <a:tr h="370840">
                <a:tc>
                  <a:txBody>
                    <a:bodyPr/>
                    <a:lstStyle/>
                    <a:p>
                      <a:r>
                        <a:rPr lang="ru-RU" dirty="0" smtClean="0"/>
                        <a:t>Разрыв</a:t>
                      </a:r>
                      <a:r>
                        <a:rPr lang="ru-RU" baseline="0" dirty="0" smtClean="0"/>
                        <a:t> связи между площадками</a:t>
                      </a:r>
                      <a:endParaRPr lang="en-US" dirty="0"/>
                    </a:p>
                  </a:txBody>
                  <a:tcPr/>
                </a:tc>
                <a:tc>
                  <a:txBody>
                    <a:bodyPr/>
                    <a:lstStyle/>
                    <a:p>
                      <a:r>
                        <a:rPr lang="ru-RU" dirty="0" smtClean="0"/>
                        <a:t>Применение баз развалится и будет</a:t>
                      </a:r>
                      <a:r>
                        <a:rPr lang="ru-RU" baseline="0" dirty="0" smtClean="0"/>
                        <a:t> нуждаться в рестарте с самого начала</a:t>
                      </a:r>
                    </a:p>
                    <a:p>
                      <a:r>
                        <a:rPr lang="ru-RU" dirty="0" smtClean="0"/>
                        <a:t>Существующая копия базы будет остановлена и начат процесс аккумуляции</a:t>
                      </a:r>
                      <a:r>
                        <a:rPr lang="ru-RU" baseline="0" dirty="0" smtClean="0"/>
                        <a:t> журналов пока не восстановится канал. База может не </a:t>
                      </a:r>
                      <a:r>
                        <a:rPr lang="ru-RU" baseline="0" dirty="0" err="1" smtClean="0"/>
                        <a:t>смонтироваться</a:t>
                      </a:r>
                      <a:r>
                        <a:rPr lang="ru-RU" baseline="0" dirty="0" smtClean="0"/>
                        <a:t> при недостаточности места для журналов</a:t>
                      </a:r>
                      <a:endParaRPr lang="en-US" dirty="0"/>
                    </a:p>
                  </a:txBody>
                  <a:tcPr/>
                </a:tc>
                <a:tc>
                  <a:txBody>
                    <a:bodyPr/>
                    <a:lstStyle/>
                    <a:p>
                      <a:r>
                        <a:rPr lang="ru-RU" dirty="0" smtClean="0"/>
                        <a:t>Репликация будет в паузе и восстановится после восстановления</a:t>
                      </a:r>
                      <a:r>
                        <a:rPr lang="ru-RU" baseline="0" dirty="0" smtClean="0"/>
                        <a:t> соединения</a:t>
                      </a:r>
                    </a:p>
                    <a:p>
                      <a:r>
                        <a:rPr lang="ru-RU" baseline="0" dirty="0" smtClean="0"/>
                        <a:t>Будут реплицироваться только изменения что существенно уменьшит требования к каналу</a:t>
                      </a:r>
                    </a:p>
                    <a:p>
                      <a:r>
                        <a:rPr lang="ru-RU" baseline="0" dirty="0" smtClean="0"/>
                        <a:t>Никак не повлияет на </a:t>
                      </a:r>
                      <a:r>
                        <a:rPr lang="en-US" baseline="0" dirty="0" smtClean="0"/>
                        <a:t>Exchange </a:t>
                      </a:r>
                      <a:r>
                        <a:rPr lang="ru-RU" baseline="0" dirty="0" smtClean="0"/>
                        <a:t>хост</a:t>
                      </a:r>
                      <a:endParaRPr lang="en-US" dirty="0"/>
                    </a:p>
                  </a:txBody>
                  <a:tcPr/>
                </a:tc>
              </a:tr>
            </a:tbl>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0"/>
            <a:ext cx="8410575" cy="920751"/>
          </a:xfrm>
        </p:spPr>
        <p:txBody>
          <a:bodyPr/>
          <a:lstStyle/>
          <a:p>
            <a:r>
              <a:rPr lang="ru-RU" dirty="0" smtClean="0"/>
              <a:t>Пример: М</a:t>
            </a:r>
            <a:r>
              <a:rPr lang="en-US" dirty="0" smtClean="0"/>
              <a:t>s Exchange 2010</a:t>
            </a:r>
            <a:endParaRPr lang="en-US" dirty="0"/>
          </a:p>
        </p:txBody>
      </p:sp>
      <p:graphicFrame>
        <p:nvGraphicFramePr>
          <p:cNvPr id="6" name="Table 5"/>
          <p:cNvGraphicFramePr>
            <a:graphicFrameLocks noGrp="1"/>
          </p:cNvGraphicFramePr>
          <p:nvPr/>
        </p:nvGraphicFramePr>
        <p:xfrm>
          <a:off x="0" y="1196752"/>
          <a:ext cx="9144000" cy="4759960"/>
        </p:xfrm>
        <a:graphic>
          <a:graphicData uri="http://schemas.openxmlformats.org/drawingml/2006/table">
            <a:tbl>
              <a:tblPr firstRow="1" bandRow="1">
                <a:tableStyleId>{6E25E649-3F16-4E02-A733-19D2CDBF48F0}</a:tableStyleId>
              </a:tblPr>
              <a:tblGrid>
                <a:gridCol w="3131840"/>
                <a:gridCol w="3312368"/>
                <a:gridCol w="2699792"/>
              </a:tblGrid>
              <a:tr h="370840">
                <a:tc>
                  <a:txBody>
                    <a:bodyPr/>
                    <a:lstStyle/>
                    <a:p>
                      <a:r>
                        <a:rPr lang="ru-RU" dirty="0" smtClean="0"/>
                        <a:t>Сценарий</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RecoverPoint</a:t>
                      </a:r>
                      <a:endParaRPr lang="en-US" dirty="0"/>
                    </a:p>
                  </a:txBody>
                  <a:tcPr/>
                </a:tc>
              </a:tr>
              <a:tr h="370840">
                <a:tc>
                  <a:txBody>
                    <a:bodyPr/>
                    <a:lstStyle/>
                    <a:p>
                      <a:r>
                        <a:rPr lang="ru-RU" dirty="0" smtClean="0"/>
                        <a:t>Необходимо</a:t>
                      </a:r>
                      <a:r>
                        <a:rPr lang="ru-RU" baseline="0" dirty="0" smtClean="0"/>
                        <a:t> реплицировать </a:t>
                      </a:r>
                      <a:r>
                        <a:rPr lang="en-US" baseline="0" dirty="0" smtClean="0"/>
                        <a:t>Exchange </a:t>
                      </a:r>
                      <a:r>
                        <a:rPr lang="en-US" baseline="0" dirty="0" err="1" smtClean="0"/>
                        <a:t>Publick</a:t>
                      </a:r>
                      <a:r>
                        <a:rPr lang="en-US" baseline="0" dirty="0" smtClean="0"/>
                        <a:t> Folder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Поддерживает</a:t>
                      </a:r>
                      <a:r>
                        <a:rPr lang="ru-RU" baseline="0" dirty="0" smtClean="0"/>
                        <a:t> репликацию только почтовых ящиков</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Реплицирует всё</a:t>
                      </a:r>
                      <a:endParaRPr lang="en-US" dirty="0"/>
                    </a:p>
                  </a:txBody>
                  <a:tcPr/>
                </a:tc>
              </a:tr>
              <a:tr h="370840">
                <a:tc>
                  <a:txBody>
                    <a:bodyPr/>
                    <a:lstStyle/>
                    <a:p>
                      <a:r>
                        <a:rPr lang="ru-RU" dirty="0" smtClean="0"/>
                        <a:t>Высокая латентность</a:t>
                      </a:r>
                      <a:r>
                        <a:rPr lang="ru-RU" baseline="0" dirty="0" smtClean="0"/>
                        <a:t> сети между площадками ограничена пропускная способность</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Не оптимизирован</a:t>
                      </a:r>
                      <a:r>
                        <a:rPr lang="ru-RU" baseline="0" dirty="0" smtClean="0"/>
                        <a:t> для работы в </a:t>
                      </a:r>
                      <a:r>
                        <a:rPr lang="en-US" baseline="0" dirty="0" smtClean="0"/>
                        <a:t>WAN. </a:t>
                      </a:r>
                      <a:r>
                        <a:rPr lang="ru-RU" baseline="0" dirty="0" smtClean="0"/>
                        <a:t>Нет возможности управлять полосой и реплицировать по расписанию</a:t>
                      </a:r>
                    </a:p>
                    <a:p>
                      <a:pPr marL="0" marR="0" indent="0" algn="ctr" defTabSz="914400" rtl="0" eaLnBrk="1" fontAlgn="auto" latinLnBrk="0" hangingPunct="1">
                        <a:lnSpc>
                          <a:spcPct val="100000"/>
                        </a:lnSpc>
                        <a:spcBef>
                          <a:spcPts val="0"/>
                        </a:spcBef>
                        <a:spcAft>
                          <a:spcPts val="0"/>
                        </a:spcAft>
                        <a:buClrTx/>
                        <a:buSzTx/>
                        <a:buFontTx/>
                        <a:buNone/>
                        <a:tabLst/>
                        <a:defRPr/>
                      </a:pPr>
                      <a:r>
                        <a:rPr lang="ru-RU" baseline="0" dirty="0" smtClean="0"/>
                        <a:t>Лимит дистанции связан с задержками сети</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WAN</a:t>
                      </a:r>
                      <a:r>
                        <a:rPr lang="ru-RU" baseline="0" dirty="0" smtClean="0"/>
                        <a:t> оптимизация</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Урезание полосы пропускания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err="1" smtClean="0"/>
                        <a:t>Файловер</a:t>
                      </a:r>
                      <a:r>
                        <a:rPr lang="ru-RU" baseline="0" dirty="0" smtClean="0"/>
                        <a:t> и </a:t>
                      </a:r>
                      <a:r>
                        <a:rPr lang="ru-RU" baseline="0" dirty="0" err="1" smtClean="0"/>
                        <a:t>файлбек</a:t>
                      </a:r>
                      <a:r>
                        <a:rPr lang="ru-RU" baseline="0" dirty="0" smtClean="0"/>
                        <a:t> со встроенной компрессией</a:t>
                      </a:r>
                      <a:endParaRPr lang="en-US" dirty="0"/>
                    </a:p>
                  </a:txBody>
                  <a:tcPr/>
                </a:tc>
              </a:tr>
              <a:tr h="370840">
                <a:tc>
                  <a:txBody>
                    <a:bodyPr/>
                    <a:lstStyle/>
                    <a:p>
                      <a:r>
                        <a:rPr lang="ru-RU" dirty="0" smtClean="0"/>
                        <a:t>Наличие</a:t>
                      </a:r>
                      <a:r>
                        <a:rPr lang="ru-RU" baseline="0" dirty="0" smtClean="0"/>
                        <a:t> ящиков версии 2007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Не поддерживается</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Реплицируются</a:t>
                      </a:r>
                      <a:r>
                        <a:rPr lang="ru-RU" baseline="0" dirty="0" smtClean="0"/>
                        <a:t> как данные так и виртуальные машины всего </a:t>
                      </a:r>
                      <a:r>
                        <a:rPr lang="en-US" baseline="0" dirty="0" smtClean="0"/>
                        <a:t>Exchange</a:t>
                      </a:r>
                      <a:endParaRPr lang="en-US" dirty="0"/>
                    </a:p>
                  </a:txBody>
                  <a:tcPr/>
                </a:tc>
              </a:tr>
            </a:tbl>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2858" y="-378"/>
            <a:ext cx="9156857" cy="6165682"/>
          </a:xfrm>
          <a:prstGeom prst="rect">
            <a:avLst/>
          </a:prstGeom>
          <a:noFill/>
          <a:ln w="9525">
            <a:noFill/>
            <a:miter lim="800000"/>
            <a:headEnd/>
            <a:tailEnd/>
          </a:ln>
        </p:spPr>
      </p:pic>
      <p:sp>
        <p:nvSpPr>
          <p:cNvPr id="3" name="TextBox 2"/>
          <p:cNvSpPr txBox="1"/>
          <p:nvPr/>
        </p:nvSpPr>
        <p:spPr>
          <a:xfrm>
            <a:off x="0" y="0"/>
            <a:ext cx="8316416" cy="738664"/>
          </a:xfrm>
          <a:prstGeom prst="rect">
            <a:avLst/>
          </a:prstGeom>
          <a:solidFill>
            <a:schemeClr val="bg1"/>
          </a:solidFill>
        </p:spPr>
        <p:txBody>
          <a:bodyPr wrap="square" lIns="0" tIns="0" rIns="0" bIns="0" rtlCol="0">
            <a:spAutoFit/>
          </a:bodyPr>
          <a:lstStyle/>
          <a:p>
            <a:pPr algn="ctr"/>
            <a:r>
              <a:rPr lang="ru-RU" sz="2400" dirty="0" smtClean="0">
                <a:solidFill>
                  <a:srgbClr val="5F90C9"/>
                </a:solidFill>
              </a:rPr>
              <a:t>Результаты по производительности при начальной репликации</a:t>
            </a:r>
            <a:endParaRPr lang="en-US" sz="2400" dirty="0" smtClean="0">
              <a:solidFill>
                <a:srgbClr val="5F90C9"/>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46225" y="79285"/>
            <a:ext cx="8706644" cy="1063747"/>
          </a:xfrm>
          <a:prstGeom prst="rect">
            <a:avLst/>
          </a:prstGeom>
        </p:spPr>
        <p:txBody>
          <a:bodyPr/>
          <a:lstStyle/>
          <a:p>
            <a:pPr eaLnBrk="1" hangingPunct="1"/>
            <a:r>
              <a:rPr lang="ru-RU" dirty="0" smtClean="0">
                <a:ea typeface="ＭＳ Ｐゴシック" charset="0"/>
                <a:cs typeface="ＭＳ Ｐゴシック" charset="0"/>
              </a:rPr>
              <a:t>Путь к частному облаку</a:t>
            </a:r>
            <a:r>
              <a:rPr lang="en-US" dirty="0" smtClean="0">
                <a:ea typeface="ＭＳ Ｐゴシック" charset="0"/>
                <a:cs typeface="ＭＳ Ｐゴシック" charset="0"/>
              </a:rPr>
              <a:t/>
            </a:r>
            <a:br>
              <a:rPr lang="en-US" dirty="0" smtClean="0">
                <a:ea typeface="ＭＳ Ｐゴシック" charset="0"/>
                <a:cs typeface="ＭＳ Ｐゴシック" charset="0"/>
              </a:rPr>
            </a:br>
            <a:endParaRPr lang="en-US" dirty="0">
              <a:ea typeface="ＭＳ Ｐゴシック" charset="0"/>
              <a:cs typeface="ＭＳ Ｐゴシック" charset="0"/>
            </a:endParaRPr>
          </a:p>
        </p:txBody>
      </p:sp>
      <p:grpSp>
        <p:nvGrpSpPr>
          <p:cNvPr id="2" name="Group 290"/>
          <p:cNvGrpSpPr>
            <a:grpSpLocks/>
          </p:cNvGrpSpPr>
          <p:nvPr/>
        </p:nvGrpSpPr>
        <p:grpSpPr bwMode="auto">
          <a:xfrm>
            <a:off x="152400" y="742950"/>
            <a:ext cx="5943600" cy="857250"/>
            <a:chOff x="152400" y="1295400"/>
            <a:chExt cx="5943600" cy="857250"/>
          </a:xfrm>
        </p:grpSpPr>
        <p:sp>
          <p:nvSpPr>
            <p:cNvPr id="78972" name="Right Arrow 110"/>
            <p:cNvSpPr>
              <a:spLocks noChangeArrowheads="1"/>
            </p:cNvSpPr>
            <p:nvPr/>
          </p:nvSpPr>
          <p:spPr bwMode="auto">
            <a:xfrm>
              <a:off x="152400" y="1543050"/>
              <a:ext cx="5943600" cy="609600"/>
            </a:xfrm>
            <a:prstGeom prst="rightArrow">
              <a:avLst>
                <a:gd name="adj1" fmla="val 50000"/>
                <a:gd name="adj2" fmla="val 50014"/>
              </a:avLst>
            </a:prstGeom>
            <a:solidFill>
              <a:srgbClr val="1C77D2"/>
            </a:solidFill>
            <a:ln w="38100">
              <a:solidFill>
                <a:srgbClr val="005596"/>
              </a:solidFill>
              <a:round/>
              <a:headEnd/>
              <a:tailEnd/>
            </a:ln>
          </p:spPr>
          <p:txBody>
            <a:bodyPr wrap="none" anchor="ctr"/>
            <a:lstStyle/>
            <a:p>
              <a:endParaRPr lang="en-US" b="0"/>
            </a:p>
          </p:txBody>
        </p:sp>
        <p:sp>
          <p:nvSpPr>
            <p:cNvPr id="78973" name="Rectangle 111"/>
            <p:cNvSpPr>
              <a:spLocks noChangeArrowheads="1"/>
            </p:cNvSpPr>
            <p:nvPr/>
          </p:nvSpPr>
          <p:spPr bwMode="auto">
            <a:xfrm>
              <a:off x="152400" y="1295400"/>
              <a:ext cx="47076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ru-RU" dirty="0" smtClean="0">
                  <a:solidFill>
                    <a:srgbClr val="005596"/>
                  </a:solidFill>
                </a:rPr>
                <a:t>Развитие виртуализации серверов</a:t>
              </a:r>
              <a:endParaRPr lang="en-US" dirty="0">
                <a:solidFill>
                  <a:srgbClr val="005596"/>
                </a:solidFill>
              </a:endParaRPr>
            </a:p>
          </p:txBody>
        </p:sp>
      </p:grpSp>
      <p:grpSp>
        <p:nvGrpSpPr>
          <p:cNvPr id="3" name="Group 291"/>
          <p:cNvGrpSpPr>
            <a:grpSpLocks/>
          </p:cNvGrpSpPr>
          <p:nvPr/>
        </p:nvGrpSpPr>
        <p:grpSpPr bwMode="auto">
          <a:xfrm>
            <a:off x="303213" y="1141413"/>
            <a:ext cx="1138237" cy="1963737"/>
            <a:chOff x="303213" y="1693862"/>
            <a:chExt cx="1138238" cy="1963738"/>
          </a:xfrm>
        </p:grpSpPr>
        <p:grpSp>
          <p:nvGrpSpPr>
            <p:cNvPr id="4" name="Group 140"/>
            <p:cNvGrpSpPr>
              <a:grpSpLocks noChangeAspect="1"/>
            </p:cNvGrpSpPr>
            <p:nvPr/>
          </p:nvGrpSpPr>
          <p:grpSpPr bwMode="auto">
            <a:xfrm>
              <a:off x="533400" y="2149475"/>
              <a:ext cx="731838" cy="1508125"/>
              <a:chOff x="1164431" y="1962150"/>
              <a:chExt cx="914400" cy="1885950"/>
            </a:xfrm>
          </p:grpSpPr>
          <p:grpSp>
            <p:nvGrpSpPr>
              <p:cNvPr id="5" name="Group 12"/>
              <p:cNvGrpSpPr>
                <a:grpSpLocks/>
              </p:cNvGrpSpPr>
              <p:nvPr/>
            </p:nvGrpSpPr>
            <p:grpSpPr bwMode="auto">
              <a:xfrm>
                <a:off x="1164431" y="1962150"/>
                <a:ext cx="914400" cy="400050"/>
                <a:chOff x="457200" y="2343150"/>
                <a:chExt cx="990600" cy="480684"/>
              </a:xfrm>
            </p:grpSpPr>
            <p:pic>
              <p:nvPicPr>
                <p:cNvPr id="78970" name="Picture 184" descr="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971" name="Rounded Rectangle 10"/>
                <p:cNvSpPr>
                  <a:spLocks noChangeArrowheads="1"/>
                </p:cNvSpPr>
                <p:nvPr/>
              </p:nvSpPr>
              <p:spPr bwMode="auto">
                <a:xfrm>
                  <a:off x="457200" y="2343150"/>
                  <a:ext cx="990600" cy="228600"/>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smtClean="0">
                      <a:solidFill>
                        <a:srgbClr val="FFFFFF"/>
                      </a:solidFill>
                      <a:latin typeface="Arial Narrow" charset="0"/>
                    </a:rPr>
                    <a:t>Приложение</a:t>
                  </a:r>
                  <a:endParaRPr lang="en-US" sz="1000" dirty="0">
                    <a:solidFill>
                      <a:srgbClr val="FFFFFF"/>
                    </a:solidFill>
                    <a:latin typeface="Arial Narrow" charset="0"/>
                  </a:endParaRPr>
                </a:p>
              </p:txBody>
            </p:sp>
          </p:grpSp>
          <p:grpSp>
            <p:nvGrpSpPr>
              <p:cNvPr id="6" name="Group 16"/>
              <p:cNvGrpSpPr>
                <a:grpSpLocks/>
              </p:cNvGrpSpPr>
              <p:nvPr/>
            </p:nvGrpSpPr>
            <p:grpSpPr bwMode="auto">
              <a:xfrm>
                <a:off x="1164431" y="2457450"/>
                <a:ext cx="914400" cy="400050"/>
                <a:chOff x="457200" y="2343150"/>
                <a:chExt cx="990600" cy="480684"/>
              </a:xfrm>
            </p:grpSpPr>
            <p:pic>
              <p:nvPicPr>
                <p:cNvPr id="78968"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9" name="Rounded Rectangle 18"/>
                <p:cNvSpPr>
                  <a:spLocks noChangeArrowheads="1"/>
                </p:cNvSpPr>
                <p:nvPr/>
              </p:nvSpPr>
              <p:spPr bwMode="auto">
                <a:xfrm>
                  <a:off x="457200" y="2341969"/>
                  <a:ext cx="990601" cy="228994"/>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smtClean="0">
                      <a:solidFill>
                        <a:srgbClr val="FFFFFF"/>
                      </a:solidFill>
                      <a:latin typeface="Arial Narrow" pitchFamily="34" charset="0"/>
                      <a:ea typeface="+mn-ea"/>
                      <a:cs typeface="+mn-cs"/>
                    </a:rPr>
                    <a:t>Приложение</a:t>
                  </a:r>
                  <a:endParaRPr lang="en-US" sz="1000" dirty="0">
                    <a:solidFill>
                      <a:srgbClr val="FFFFFF"/>
                    </a:solidFill>
                    <a:latin typeface="Arial Narrow" pitchFamily="34" charset="0"/>
                    <a:ea typeface="+mn-ea"/>
                    <a:cs typeface="+mn-cs"/>
                  </a:endParaRPr>
                </a:p>
              </p:txBody>
            </p:sp>
          </p:grpSp>
          <p:grpSp>
            <p:nvGrpSpPr>
              <p:cNvPr id="7" name="Group 19"/>
              <p:cNvGrpSpPr>
                <a:grpSpLocks/>
              </p:cNvGrpSpPr>
              <p:nvPr/>
            </p:nvGrpSpPr>
            <p:grpSpPr bwMode="auto">
              <a:xfrm>
                <a:off x="1164431" y="2952750"/>
                <a:ext cx="914400" cy="400050"/>
                <a:chOff x="457200" y="2343150"/>
                <a:chExt cx="990600" cy="480684"/>
              </a:xfrm>
            </p:grpSpPr>
            <p:pic>
              <p:nvPicPr>
                <p:cNvPr id="78966"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92" name="Rounded Rectangle 21"/>
                <p:cNvSpPr>
                  <a:spLocks noChangeArrowheads="1"/>
                </p:cNvSpPr>
                <p:nvPr/>
              </p:nvSpPr>
              <p:spPr bwMode="auto">
                <a:xfrm>
                  <a:off x="457200" y="2343174"/>
                  <a:ext cx="990601" cy="228994"/>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smtClean="0">
                      <a:solidFill>
                        <a:srgbClr val="FFFFFF"/>
                      </a:solidFill>
                      <a:latin typeface="Arial Narrow" pitchFamily="34" charset="0"/>
                      <a:ea typeface="+mn-ea"/>
                      <a:cs typeface="+mn-cs"/>
                    </a:rPr>
                    <a:t>Приложение</a:t>
                  </a:r>
                  <a:endParaRPr lang="en-US" sz="1000" dirty="0">
                    <a:solidFill>
                      <a:srgbClr val="FFFFFF"/>
                    </a:solidFill>
                    <a:latin typeface="Arial Narrow" pitchFamily="34" charset="0"/>
                    <a:ea typeface="+mn-ea"/>
                    <a:cs typeface="+mn-cs"/>
                  </a:endParaRPr>
                </a:p>
              </p:txBody>
            </p:sp>
          </p:grpSp>
          <p:grpSp>
            <p:nvGrpSpPr>
              <p:cNvPr id="8" name="Group 22"/>
              <p:cNvGrpSpPr>
                <a:grpSpLocks/>
              </p:cNvGrpSpPr>
              <p:nvPr/>
            </p:nvGrpSpPr>
            <p:grpSpPr bwMode="auto">
              <a:xfrm>
                <a:off x="1164431" y="3448050"/>
                <a:ext cx="914400" cy="400050"/>
                <a:chOff x="457200" y="2343150"/>
                <a:chExt cx="990600" cy="480684"/>
              </a:xfrm>
            </p:grpSpPr>
            <p:pic>
              <p:nvPicPr>
                <p:cNvPr id="78964"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ounded Rectangle 24"/>
                <p:cNvSpPr/>
                <p:nvPr/>
              </p:nvSpPr>
              <p:spPr bwMode="auto">
                <a:xfrm>
                  <a:off x="457200" y="2341993"/>
                  <a:ext cx="990601" cy="228994"/>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sp>
          <p:nvSpPr>
            <p:cNvPr id="78959" name="TextBox 112"/>
            <p:cNvSpPr txBox="1">
              <a:spLocks noChangeArrowheads="1"/>
            </p:cNvSpPr>
            <p:nvPr/>
          </p:nvSpPr>
          <p:spPr bwMode="auto">
            <a:xfrm>
              <a:off x="303213" y="1693862"/>
              <a:ext cx="11382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400" dirty="0" smtClean="0">
                  <a:solidFill>
                    <a:srgbClr val="FFFFFF"/>
                  </a:solidFill>
                </a:rPr>
                <a:t>Standalone</a:t>
              </a:r>
              <a:endParaRPr lang="en-US" sz="1400" dirty="0">
                <a:solidFill>
                  <a:srgbClr val="FFFFFF"/>
                </a:solidFill>
              </a:endParaRPr>
            </a:p>
          </p:txBody>
        </p:sp>
      </p:grpSp>
      <p:grpSp>
        <p:nvGrpSpPr>
          <p:cNvPr id="9" name="Group 294"/>
          <p:cNvGrpSpPr>
            <a:grpSpLocks/>
          </p:cNvGrpSpPr>
          <p:nvPr/>
        </p:nvGrpSpPr>
        <p:grpSpPr bwMode="auto">
          <a:xfrm>
            <a:off x="152400" y="3435350"/>
            <a:ext cx="5943600" cy="857250"/>
            <a:chOff x="152400" y="3987800"/>
            <a:chExt cx="5943600" cy="857250"/>
          </a:xfrm>
        </p:grpSpPr>
        <p:sp>
          <p:nvSpPr>
            <p:cNvPr id="78956" name="Right Arrow 115"/>
            <p:cNvSpPr>
              <a:spLocks noChangeArrowheads="1"/>
            </p:cNvSpPr>
            <p:nvPr/>
          </p:nvSpPr>
          <p:spPr bwMode="auto">
            <a:xfrm>
              <a:off x="152400" y="4235493"/>
              <a:ext cx="5943600" cy="609557"/>
            </a:xfrm>
            <a:prstGeom prst="rightArrow">
              <a:avLst>
                <a:gd name="adj1" fmla="val 50000"/>
                <a:gd name="adj2" fmla="val 50017"/>
              </a:avLst>
            </a:prstGeom>
            <a:solidFill>
              <a:schemeClr val="hlink"/>
            </a:solidFill>
            <a:ln w="28575">
              <a:solidFill>
                <a:srgbClr val="690408"/>
              </a:solidFill>
              <a:round/>
              <a:headEnd/>
              <a:tailEnd/>
            </a:ln>
          </p:spPr>
          <p:txBody>
            <a:bodyPr wrap="none" anchor="ctr"/>
            <a:lstStyle/>
            <a:p>
              <a:endParaRPr lang="en-US" b="0">
                <a:solidFill>
                  <a:srgbClr val="000000"/>
                </a:solidFill>
              </a:endParaRPr>
            </a:p>
          </p:txBody>
        </p:sp>
        <p:sp>
          <p:nvSpPr>
            <p:cNvPr id="78957" name="Rectangle 117"/>
            <p:cNvSpPr>
              <a:spLocks noChangeArrowheads="1"/>
            </p:cNvSpPr>
            <p:nvPr/>
          </p:nvSpPr>
          <p:spPr bwMode="auto">
            <a:xfrm>
              <a:off x="152400" y="3987800"/>
              <a:ext cx="4038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ru-RU" dirty="0" smtClean="0">
                  <a:solidFill>
                    <a:schemeClr val="hlink"/>
                  </a:solidFill>
                </a:rPr>
                <a:t>Развитие виртуализации хранилищ</a:t>
              </a:r>
              <a:endParaRPr lang="en-US" dirty="0">
                <a:solidFill>
                  <a:schemeClr val="hlink"/>
                </a:solidFill>
              </a:endParaRPr>
            </a:p>
          </p:txBody>
        </p:sp>
      </p:grpSp>
      <p:grpSp>
        <p:nvGrpSpPr>
          <p:cNvPr id="10" name="Group 295"/>
          <p:cNvGrpSpPr>
            <a:grpSpLocks/>
          </p:cNvGrpSpPr>
          <p:nvPr/>
        </p:nvGrpSpPr>
        <p:grpSpPr bwMode="auto">
          <a:xfrm>
            <a:off x="149225" y="3833813"/>
            <a:ext cx="1752600" cy="1608137"/>
            <a:chOff x="149353" y="4386262"/>
            <a:chExt cx="1752600" cy="1608229"/>
          </a:xfrm>
        </p:grpSpPr>
        <p:grpSp>
          <p:nvGrpSpPr>
            <p:cNvPr id="11" name="Group 94"/>
            <p:cNvGrpSpPr>
              <a:grpSpLocks noChangeAspect="1"/>
            </p:cNvGrpSpPr>
            <p:nvPr/>
          </p:nvGrpSpPr>
          <p:grpSpPr bwMode="auto">
            <a:xfrm>
              <a:off x="149353" y="4997450"/>
              <a:ext cx="1752600" cy="997041"/>
              <a:chOff x="533400" y="4608173"/>
              <a:chExt cx="2347913" cy="1335427"/>
            </a:xfrm>
          </p:grpSpPr>
          <p:pic>
            <p:nvPicPr>
              <p:cNvPr id="78948" name="Picture 4" descr="Symm7_DMX3_2ba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533400" y="4624023"/>
                <a:ext cx="527831" cy="130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9" name="Picture 1678" descr="CX3-20_SO_300dpi"/>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8356" t="1695" r="12271" b="3391"/>
              <a:stretch>
                <a:fillRect/>
              </a:stretch>
            </p:blipFill>
            <p:spPr bwMode="auto">
              <a:xfrm>
                <a:off x="1738334" y="4608173"/>
                <a:ext cx="549229" cy="1335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0" name="Picture 1679" descr="CX4_480-2-glow-SO"/>
              <p:cNvPicPr>
                <a:picLocks noChangeAspect="1" noChangeArrowheads="1"/>
              </p:cNvPicPr>
              <p:nvPr/>
            </p:nvPicPr>
            <p:blipFill>
              <a:blip r:embed="rId7" cstate="print">
                <a:extLst>
                  <a:ext uri="{28A0092B-C50C-407E-A947-70E740481C1C}">
                    <a14:useLocalDpi xmlns:a14="http://schemas.microsoft.com/office/drawing/2010/main" xmlns="" val="0"/>
                  </a:ext>
                </a:extLst>
              </a:blip>
              <a:srcRect r="49535"/>
              <a:stretch>
                <a:fillRect/>
              </a:stretch>
            </p:blipFill>
            <p:spPr bwMode="gray">
              <a:xfrm>
                <a:off x="2362200" y="4628383"/>
                <a:ext cx="519113" cy="1295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1" name="Picture 4" descr="Symm7_DMX3_2ba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1135867" y="4624023"/>
                <a:ext cx="527831" cy="130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2" name="Picture 155" descr="disc blu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gray">
              <a:xfrm>
                <a:off x="1828800" y="5030866"/>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3" name="Picture 156" descr="Disk 3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gray">
              <a:xfrm>
                <a:off x="1219200" y="5031613"/>
                <a:ext cx="373063" cy="406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4" name="Picture 157" descr="disc orange"/>
              <p:cNvPicPr>
                <a:picLocks noChangeAspect="1" noChangeArrowheads="1"/>
              </p:cNvPicPr>
              <p:nvPr/>
            </p:nvPicPr>
            <p:blipFill>
              <a:blip r:embed="rId10" cstate="print">
                <a:lum bright="-6000"/>
                <a:extLst>
                  <a:ext uri="{28A0092B-C50C-407E-A947-70E740481C1C}">
                    <a14:useLocalDpi xmlns:a14="http://schemas.microsoft.com/office/drawing/2010/main" xmlns="" val="0"/>
                  </a:ext>
                </a:extLst>
              </a:blip>
              <a:srcRect/>
              <a:stretch>
                <a:fillRect/>
              </a:stretch>
            </p:blipFill>
            <p:spPr bwMode="gray">
              <a:xfrm>
                <a:off x="609600" y="5030866"/>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5" name="Picture 4" descr="disc blue"/>
              <p:cNvPicPr>
                <a:picLocks noChangeArrowheads="1"/>
              </p:cNvPicPr>
              <p:nvPr/>
            </p:nvPicPr>
            <p:blipFill>
              <a:blip r:embed="rId11" cstate="print">
                <a:lum bright="48000"/>
                <a:grayscl/>
                <a:extLst>
                  <a:ext uri="{28A0092B-C50C-407E-A947-70E740481C1C}">
                    <a14:useLocalDpi xmlns:a14="http://schemas.microsoft.com/office/drawing/2010/main" xmlns="" val="0"/>
                  </a:ext>
                </a:extLst>
              </a:blip>
              <a:srcRect/>
              <a:stretch>
                <a:fillRect/>
              </a:stretch>
            </p:blipFill>
            <p:spPr bwMode="gray">
              <a:xfrm>
                <a:off x="2438400" y="5029200"/>
                <a:ext cx="374904" cy="411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947" name="TextBox 119"/>
            <p:cNvSpPr txBox="1">
              <a:spLocks noChangeArrowheads="1"/>
            </p:cNvSpPr>
            <p:nvPr/>
          </p:nvSpPr>
          <p:spPr bwMode="auto">
            <a:xfrm>
              <a:off x="303341" y="4386262"/>
              <a:ext cx="1138237" cy="304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400">
                  <a:solidFill>
                    <a:srgbClr val="FFFFFF"/>
                  </a:solidFill>
                </a:rPr>
                <a:t>Standalone</a:t>
              </a:r>
            </a:p>
          </p:txBody>
        </p:sp>
      </p:grpSp>
      <p:grpSp>
        <p:nvGrpSpPr>
          <p:cNvPr id="12" name="Group 292"/>
          <p:cNvGrpSpPr>
            <a:grpSpLocks/>
          </p:cNvGrpSpPr>
          <p:nvPr/>
        </p:nvGrpSpPr>
        <p:grpSpPr bwMode="auto">
          <a:xfrm>
            <a:off x="1982788" y="1141413"/>
            <a:ext cx="1478610" cy="1725612"/>
            <a:chOff x="1982326" y="1693994"/>
            <a:chExt cx="1479603" cy="1724946"/>
          </a:xfrm>
        </p:grpSpPr>
        <p:sp>
          <p:nvSpPr>
            <p:cNvPr id="78931" name="TextBox 113"/>
            <p:cNvSpPr txBox="1">
              <a:spLocks noChangeArrowheads="1"/>
            </p:cNvSpPr>
            <p:nvPr/>
          </p:nvSpPr>
          <p:spPr bwMode="auto">
            <a:xfrm>
              <a:off x="1982326" y="1693994"/>
              <a:ext cx="1479603" cy="307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Консолидация</a:t>
              </a:r>
              <a:endParaRPr lang="en-US" sz="1400" dirty="0">
                <a:solidFill>
                  <a:srgbClr val="FFFFFF"/>
                </a:solidFill>
              </a:endParaRPr>
            </a:p>
          </p:txBody>
        </p:sp>
        <p:grpSp>
          <p:nvGrpSpPr>
            <p:cNvPr id="13" name="Group 253"/>
            <p:cNvGrpSpPr>
              <a:grpSpLocks/>
            </p:cNvGrpSpPr>
            <p:nvPr/>
          </p:nvGrpSpPr>
          <p:grpSpPr bwMode="auto">
            <a:xfrm>
              <a:off x="2294626" y="2371088"/>
              <a:ext cx="735415" cy="1047852"/>
              <a:chOff x="2514600" y="2457348"/>
              <a:chExt cx="735415" cy="1047852"/>
            </a:xfrm>
          </p:grpSpPr>
          <p:sp>
            <p:nvSpPr>
              <p:cNvPr id="166" name="Isosceles Triangle 165"/>
              <p:cNvSpPr>
                <a:spLocks noChangeArrowheads="1"/>
              </p:cNvSpPr>
              <p:nvPr/>
            </p:nvSpPr>
            <p:spPr bwMode="auto">
              <a:xfrm rot="10800000">
                <a:off x="2540664" y="2972006"/>
                <a:ext cx="684672" cy="380853"/>
              </a:xfrm>
              <a:prstGeom prst="triangle">
                <a:avLst>
                  <a:gd name="adj" fmla="val 50000"/>
                </a:avLst>
              </a:prstGeom>
              <a:gradFill rotWithShape="1">
                <a:gsLst>
                  <a:gs pos="0">
                    <a:srgbClr val="87D6FE">
                      <a:alpha val="9998"/>
                    </a:srgbClr>
                  </a:gs>
                  <a:gs pos="50000">
                    <a:srgbClr val="B7E4FD">
                      <a:alpha val="54999"/>
                    </a:srgbClr>
                  </a:gs>
                  <a:gs pos="100000">
                    <a:srgbClr val="DCF1FD"/>
                  </a:gs>
                </a:gsLst>
                <a:lin ang="16200000" scaled="1"/>
              </a:gradFill>
              <a:ln w="12700">
                <a:noFill/>
                <a:round/>
                <a:headEnd/>
                <a:tailEnd/>
              </a:ln>
              <a:effectLst>
                <a:outerShdw blurRad="63500" dist="50800" dir="5400000" algn="ctr" rotWithShape="0">
                  <a:srgbClr val="000000">
                    <a:alpha val="43137"/>
                  </a:srgbClr>
                </a:outerShdw>
              </a:effectLst>
            </p:spPr>
            <p:txBody>
              <a:bodyPr wrap="none" lIns="0" tIns="0" rIns="0" bIns="0" anchor="ctr"/>
              <a:lstStyle/>
              <a:p>
                <a:pPr fontAlgn="auto">
                  <a:spcBef>
                    <a:spcPts val="0"/>
                  </a:spcBef>
                  <a:spcAft>
                    <a:spcPts val="0"/>
                  </a:spcAft>
                  <a:defRPr/>
                </a:pPr>
                <a:endParaRPr lang="en-US" b="0">
                  <a:latin typeface="+mn-lt"/>
                  <a:ea typeface="+mn-ea"/>
                  <a:cs typeface="+mn-cs"/>
                </a:endParaRPr>
              </a:p>
            </p:txBody>
          </p:sp>
          <p:grpSp>
            <p:nvGrpSpPr>
              <p:cNvPr id="14" name="Group 164"/>
              <p:cNvGrpSpPr>
                <a:grpSpLocks/>
              </p:cNvGrpSpPr>
              <p:nvPr/>
            </p:nvGrpSpPr>
            <p:grpSpPr bwMode="auto">
              <a:xfrm>
                <a:off x="2516388" y="2457348"/>
                <a:ext cx="731838" cy="604940"/>
                <a:chOff x="2514600" y="2457348"/>
                <a:chExt cx="731838" cy="604940"/>
              </a:xfrm>
            </p:grpSpPr>
            <p:sp>
              <p:nvSpPr>
                <p:cNvPr id="78942" name="Rounded Rectangle 27"/>
                <p:cNvSpPr>
                  <a:spLocks noChangeArrowheads="1"/>
                </p:cNvSpPr>
                <p:nvPr/>
              </p:nvSpPr>
              <p:spPr bwMode="auto">
                <a:xfrm>
                  <a:off x="2514600" y="2457348"/>
                  <a:ext cx="731838" cy="152147"/>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a:solidFill>
                        <a:srgbClr val="FFFFFF"/>
                      </a:solidFill>
                      <a:latin typeface="Arial Narrow" pitchFamily="34" charset="0"/>
                    </a:rPr>
                    <a:t>Приложение</a:t>
                  </a:r>
                  <a:endParaRPr lang="en-US" sz="1000" dirty="0">
                    <a:solidFill>
                      <a:srgbClr val="FFFFFF"/>
                    </a:solidFill>
                    <a:latin typeface="Arial Narrow" charset="0"/>
                  </a:endParaRPr>
                </a:p>
              </p:txBody>
            </p:sp>
            <p:sp>
              <p:nvSpPr>
                <p:cNvPr id="71698" name="Rounded Rectangle 30"/>
                <p:cNvSpPr>
                  <a:spLocks noChangeArrowheads="1"/>
                </p:cNvSpPr>
                <p:nvPr/>
              </p:nvSpPr>
              <p:spPr bwMode="auto">
                <a:xfrm>
                  <a:off x="2515048" y="2608609"/>
                  <a:ext cx="773631" cy="152341"/>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71699" name="Rounded Rectangle 33"/>
                <p:cNvSpPr>
                  <a:spLocks noChangeArrowheads="1"/>
                </p:cNvSpPr>
                <p:nvPr/>
              </p:nvSpPr>
              <p:spPr bwMode="auto">
                <a:xfrm>
                  <a:off x="2515048" y="2759363"/>
                  <a:ext cx="773631" cy="152341"/>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37" name="Rounded Rectangle 36"/>
                <p:cNvSpPr/>
                <p:nvPr/>
              </p:nvSpPr>
              <p:spPr bwMode="auto">
                <a:xfrm>
                  <a:off x="2515048" y="2910118"/>
                  <a:ext cx="773631" cy="152341"/>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nvGrpSpPr>
              <p:cNvPr id="15" name="Group 184"/>
              <p:cNvGrpSpPr>
                <a:grpSpLocks/>
              </p:cNvGrpSpPr>
              <p:nvPr/>
            </p:nvGrpSpPr>
            <p:grpSpPr bwMode="auto">
              <a:xfrm>
                <a:off x="2514600" y="3166488"/>
                <a:ext cx="735415" cy="338712"/>
                <a:chOff x="2514600" y="3166488"/>
                <a:chExt cx="735415" cy="338712"/>
              </a:xfrm>
            </p:grpSpPr>
            <p:grpSp>
              <p:nvGrpSpPr>
                <p:cNvPr id="16" name="Group 183"/>
                <p:cNvGrpSpPr>
                  <a:grpSpLocks/>
                </p:cNvGrpSpPr>
                <p:nvPr/>
              </p:nvGrpSpPr>
              <p:grpSpPr bwMode="auto">
                <a:xfrm>
                  <a:off x="2514600" y="3166488"/>
                  <a:ext cx="735415" cy="180914"/>
                  <a:chOff x="2514600" y="3166488"/>
                  <a:chExt cx="735415" cy="180914"/>
                </a:xfrm>
              </p:grpSpPr>
              <p:pic>
                <p:nvPicPr>
                  <p:cNvPr id="78938"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39"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0"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1"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37"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nvGrpSpPr>
          <p:cNvPr id="17" name="Group 293"/>
          <p:cNvGrpSpPr>
            <a:grpSpLocks/>
          </p:cNvGrpSpPr>
          <p:nvPr/>
        </p:nvGrpSpPr>
        <p:grpSpPr bwMode="auto">
          <a:xfrm>
            <a:off x="3733800" y="1141413"/>
            <a:ext cx="2171700" cy="2076450"/>
            <a:chOff x="3733800" y="1693994"/>
            <a:chExt cx="2172240" cy="2076808"/>
          </a:xfrm>
        </p:grpSpPr>
        <p:sp>
          <p:nvSpPr>
            <p:cNvPr id="78893" name="TextBox 114"/>
            <p:cNvSpPr txBox="1">
              <a:spLocks noChangeArrowheads="1"/>
            </p:cNvSpPr>
            <p:nvPr/>
          </p:nvSpPr>
          <p:spPr bwMode="auto">
            <a:xfrm>
              <a:off x="3823494" y="1693994"/>
              <a:ext cx="1688318" cy="307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Ресурсные пулы</a:t>
              </a:r>
              <a:endParaRPr lang="en-US" sz="1400" dirty="0">
                <a:solidFill>
                  <a:srgbClr val="FFFFFF"/>
                </a:solidFill>
              </a:endParaRPr>
            </a:p>
          </p:txBody>
        </p:sp>
        <p:grpSp>
          <p:nvGrpSpPr>
            <p:cNvPr id="18" name="Group 252"/>
            <p:cNvGrpSpPr>
              <a:grpSpLocks/>
            </p:cNvGrpSpPr>
            <p:nvPr/>
          </p:nvGrpSpPr>
          <p:grpSpPr bwMode="auto">
            <a:xfrm>
              <a:off x="3733800" y="2104974"/>
              <a:ext cx="2172240" cy="1665828"/>
              <a:chOff x="3836988" y="2104974"/>
              <a:chExt cx="2172240" cy="1665828"/>
            </a:xfrm>
          </p:grpSpPr>
          <p:grpSp>
            <p:nvGrpSpPr>
              <p:cNvPr id="19" name="Group 238"/>
              <p:cNvGrpSpPr>
                <a:grpSpLocks noChangeAspect="1"/>
              </p:cNvGrpSpPr>
              <p:nvPr/>
            </p:nvGrpSpPr>
            <p:grpSpPr bwMode="auto">
              <a:xfrm>
                <a:off x="5163439" y="3227928"/>
                <a:ext cx="551561" cy="254034"/>
                <a:chOff x="2514600" y="3166488"/>
                <a:chExt cx="735415" cy="338712"/>
              </a:xfrm>
            </p:grpSpPr>
            <p:grpSp>
              <p:nvGrpSpPr>
                <p:cNvPr id="20" name="Group 183"/>
                <p:cNvGrpSpPr>
                  <a:grpSpLocks/>
                </p:cNvGrpSpPr>
                <p:nvPr/>
              </p:nvGrpSpPr>
              <p:grpSpPr bwMode="auto">
                <a:xfrm>
                  <a:off x="2514600" y="3166488"/>
                  <a:ext cx="735415" cy="180914"/>
                  <a:chOff x="2514600" y="3166488"/>
                  <a:chExt cx="735415" cy="180914"/>
                </a:xfrm>
              </p:grpSpPr>
              <p:pic>
                <p:nvPicPr>
                  <p:cNvPr id="78927"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8"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9"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30"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26"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 name="Group 245"/>
              <p:cNvGrpSpPr>
                <a:grpSpLocks noChangeAspect="1"/>
              </p:cNvGrpSpPr>
              <p:nvPr/>
            </p:nvGrpSpPr>
            <p:grpSpPr bwMode="auto">
              <a:xfrm>
                <a:off x="4104228" y="3230022"/>
                <a:ext cx="551561" cy="254034"/>
                <a:chOff x="2514600" y="3166488"/>
                <a:chExt cx="735415" cy="338712"/>
              </a:xfrm>
            </p:grpSpPr>
            <p:grpSp>
              <p:nvGrpSpPr>
                <p:cNvPr id="22" name="Group 183"/>
                <p:cNvGrpSpPr>
                  <a:grpSpLocks/>
                </p:cNvGrpSpPr>
                <p:nvPr/>
              </p:nvGrpSpPr>
              <p:grpSpPr bwMode="auto">
                <a:xfrm>
                  <a:off x="2514600" y="3166488"/>
                  <a:ext cx="735415" cy="180914"/>
                  <a:chOff x="2514600" y="3166488"/>
                  <a:chExt cx="735415" cy="180914"/>
                </a:xfrm>
              </p:grpSpPr>
              <p:pic>
                <p:nvPicPr>
                  <p:cNvPr id="78921"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2"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3"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4"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20"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231"/>
              <p:cNvGrpSpPr>
                <a:grpSpLocks noChangeAspect="1"/>
              </p:cNvGrpSpPr>
              <p:nvPr/>
            </p:nvGrpSpPr>
            <p:grpSpPr bwMode="auto">
              <a:xfrm>
                <a:off x="5163439" y="2386536"/>
                <a:ext cx="551561" cy="254034"/>
                <a:chOff x="2514600" y="3166488"/>
                <a:chExt cx="735415" cy="338712"/>
              </a:xfrm>
            </p:grpSpPr>
            <p:grpSp>
              <p:nvGrpSpPr>
                <p:cNvPr id="24" name="Group 183"/>
                <p:cNvGrpSpPr>
                  <a:grpSpLocks/>
                </p:cNvGrpSpPr>
                <p:nvPr/>
              </p:nvGrpSpPr>
              <p:grpSpPr bwMode="auto">
                <a:xfrm>
                  <a:off x="2514600" y="3166488"/>
                  <a:ext cx="735415" cy="180914"/>
                  <a:chOff x="2514600" y="3166488"/>
                  <a:chExt cx="735415" cy="180914"/>
                </a:xfrm>
              </p:grpSpPr>
              <p:pic>
                <p:nvPicPr>
                  <p:cNvPr id="78915"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6"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7"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8"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14"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6" name="Group 185"/>
              <p:cNvGrpSpPr>
                <a:grpSpLocks noChangeAspect="1"/>
              </p:cNvGrpSpPr>
              <p:nvPr/>
            </p:nvGrpSpPr>
            <p:grpSpPr bwMode="auto">
              <a:xfrm>
                <a:off x="4104228" y="2388630"/>
                <a:ext cx="551561" cy="254034"/>
                <a:chOff x="2514600" y="3166488"/>
                <a:chExt cx="735415" cy="338712"/>
              </a:xfrm>
            </p:grpSpPr>
            <p:grpSp>
              <p:nvGrpSpPr>
                <p:cNvPr id="27" name="Group 183"/>
                <p:cNvGrpSpPr>
                  <a:grpSpLocks/>
                </p:cNvGrpSpPr>
                <p:nvPr/>
              </p:nvGrpSpPr>
              <p:grpSpPr bwMode="auto">
                <a:xfrm>
                  <a:off x="2514600" y="3166488"/>
                  <a:ext cx="735415" cy="180914"/>
                  <a:chOff x="2514600" y="3166488"/>
                  <a:chExt cx="735415" cy="180914"/>
                </a:xfrm>
              </p:grpSpPr>
              <p:pic>
                <p:nvPicPr>
                  <p:cNvPr id="78909"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0"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1"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2"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08"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7" name="Arc 66"/>
              <p:cNvSpPr/>
              <p:nvPr/>
            </p:nvSpPr>
            <p:spPr bwMode="auto">
              <a:xfrm>
                <a:off x="4380048" y="2210020"/>
                <a:ext cx="1030544" cy="643049"/>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78900" name="Rounded Rectangle 58"/>
              <p:cNvSpPr>
                <a:spLocks noChangeArrowheads="1"/>
              </p:cNvSpPr>
              <p:nvPr/>
            </p:nvSpPr>
            <p:spPr bwMode="auto">
              <a:xfrm>
                <a:off x="4541943" y="2104974"/>
                <a:ext cx="716748" cy="152900"/>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a:solidFill>
                      <a:srgbClr val="FFFFFF"/>
                    </a:solidFill>
                    <a:latin typeface="Arial Narrow" pitchFamily="34" charset="0"/>
                  </a:rPr>
                  <a:t>Приложение</a:t>
                </a:r>
                <a:endParaRPr lang="en-US" sz="1000" dirty="0">
                  <a:solidFill>
                    <a:srgbClr val="FFFFFF"/>
                  </a:solidFill>
                  <a:latin typeface="Arial Narrow" charset="0"/>
                </a:endParaRPr>
              </a:p>
            </p:txBody>
          </p:sp>
          <p:sp>
            <p:nvSpPr>
              <p:cNvPr id="74" name="Arc 73"/>
              <p:cNvSpPr/>
              <p:nvPr/>
            </p:nvSpPr>
            <p:spPr bwMode="auto">
              <a:xfrm rot="5400000" flipH="1" flipV="1">
                <a:off x="3964048" y="2794309"/>
                <a:ext cx="736727" cy="304876"/>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30" name="Arc 229"/>
              <p:cNvSpPr/>
              <p:nvPr/>
            </p:nvSpPr>
            <p:spPr bwMode="auto">
              <a:xfrm flipV="1">
                <a:off x="4380048" y="3015022"/>
                <a:ext cx="1030544" cy="643048"/>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31" name="Arc 230"/>
              <p:cNvSpPr/>
              <p:nvPr/>
            </p:nvSpPr>
            <p:spPr bwMode="auto">
              <a:xfrm rot="16200000" flipV="1">
                <a:off x="5117654" y="2807805"/>
                <a:ext cx="738315" cy="304876"/>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71710" name="Rounded Rectangle 59"/>
              <p:cNvSpPr>
                <a:spLocks noChangeArrowheads="1"/>
              </p:cNvSpPr>
              <p:nvPr/>
            </p:nvSpPr>
            <p:spPr bwMode="auto">
              <a:xfrm>
                <a:off x="4542013" y="3618376"/>
                <a:ext cx="716141" cy="152426"/>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71712" name="Rounded Rectangle 60"/>
              <p:cNvSpPr>
                <a:spLocks noChangeArrowheads="1"/>
              </p:cNvSpPr>
              <p:nvPr/>
            </p:nvSpPr>
            <p:spPr bwMode="auto">
              <a:xfrm>
                <a:off x="5293088" y="2878473"/>
                <a:ext cx="716140" cy="154014"/>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63" name="Rounded Rectangle 62"/>
              <p:cNvSpPr/>
              <p:nvPr/>
            </p:nvSpPr>
            <p:spPr bwMode="auto">
              <a:xfrm>
                <a:off x="3836988" y="2878473"/>
                <a:ext cx="716141" cy="154014"/>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grpSp>
        <p:nvGrpSpPr>
          <p:cNvPr id="28" name="Group 297"/>
          <p:cNvGrpSpPr>
            <a:grpSpLocks/>
          </p:cNvGrpSpPr>
          <p:nvPr/>
        </p:nvGrpSpPr>
        <p:grpSpPr bwMode="auto">
          <a:xfrm>
            <a:off x="3824288" y="3833813"/>
            <a:ext cx="1930254" cy="2319337"/>
            <a:chOff x="3823494" y="4386394"/>
            <a:chExt cx="1930778" cy="2319206"/>
          </a:xfrm>
        </p:grpSpPr>
        <p:sp>
          <p:nvSpPr>
            <p:cNvPr id="78869" name="TextBox 139"/>
            <p:cNvSpPr txBox="1">
              <a:spLocks noChangeArrowheads="1"/>
            </p:cNvSpPr>
            <p:nvPr/>
          </p:nvSpPr>
          <p:spPr bwMode="auto">
            <a:xfrm>
              <a:off x="3823494" y="4386394"/>
              <a:ext cx="1688356" cy="307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Ресурсные пулы</a:t>
              </a:r>
              <a:endParaRPr lang="en-US" sz="1400" dirty="0">
                <a:solidFill>
                  <a:srgbClr val="FFFFFF"/>
                </a:solidFill>
              </a:endParaRPr>
            </a:p>
          </p:txBody>
        </p:sp>
        <p:grpSp>
          <p:nvGrpSpPr>
            <p:cNvPr id="29" name="Group 278"/>
            <p:cNvGrpSpPr>
              <a:grpSpLocks/>
            </p:cNvGrpSpPr>
            <p:nvPr/>
          </p:nvGrpSpPr>
          <p:grpSpPr bwMode="auto">
            <a:xfrm>
              <a:off x="3885568" y="4811394"/>
              <a:ext cx="1868704" cy="1894206"/>
              <a:chOff x="3885568" y="4811394"/>
              <a:chExt cx="1868704" cy="1894206"/>
            </a:xfrm>
          </p:grpSpPr>
          <p:grpSp>
            <p:nvGrpSpPr>
              <p:cNvPr id="30" name="Group 254"/>
              <p:cNvGrpSpPr>
                <a:grpSpLocks/>
              </p:cNvGrpSpPr>
              <p:nvPr/>
            </p:nvGrpSpPr>
            <p:grpSpPr bwMode="auto">
              <a:xfrm>
                <a:off x="3885568" y="4811394"/>
                <a:ext cx="1868704" cy="1894206"/>
                <a:chOff x="3868948" y="1981200"/>
                <a:chExt cx="1868704" cy="1894206"/>
              </a:xfrm>
            </p:grpSpPr>
            <p:grpSp>
              <p:nvGrpSpPr>
                <p:cNvPr id="31" name="Group 252"/>
                <p:cNvGrpSpPr>
                  <a:grpSpLocks/>
                </p:cNvGrpSpPr>
                <p:nvPr/>
              </p:nvGrpSpPr>
              <p:grpSpPr bwMode="auto">
                <a:xfrm>
                  <a:off x="4114800" y="3131392"/>
                  <a:ext cx="329060" cy="658680"/>
                  <a:chOff x="2244" y="1767"/>
                  <a:chExt cx="672" cy="1641"/>
                </a:xfrm>
              </p:grpSpPr>
              <p:sp>
                <p:nvSpPr>
                  <p:cNvPr id="78891"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92"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2" name="Group 252"/>
                <p:cNvGrpSpPr>
                  <a:grpSpLocks/>
                </p:cNvGrpSpPr>
                <p:nvPr/>
              </p:nvGrpSpPr>
              <p:grpSpPr bwMode="auto">
                <a:xfrm>
                  <a:off x="5181600" y="3131392"/>
                  <a:ext cx="329060" cy="658680"/>
                  <a:chOff x="2244" y="1767"/>
                  <a:chExt cx="672" cy="1641"/>
                </a:xfrm>
              </p:grpSpPr>
              <p:sp>
                <p:nvSpPr>
                  <p:cNvPr id="78889"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90"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3" name="Group 252"/>
                <p:cNvGrpSpPr>
                  <a:grpSpLocks/>
                </p:cNvGrpSpPr>
                <p:nvPr/>
              </p:nvGrpSpPr>
              <p:grpSpPr bwMode="auto">
                <a:xfrm>
                  <a:off x="4114800" y="1981200"/>
                  <a:ext cx="329060" cy="658680"/>
                  <a:chOff x="2244" y="1767"/>
                  <a:chExt cx="672" cy="1641"/>
                </a:xfrm>
              </p:grpSpPr>
              <p:sp>
                <p:nvSpPr>
                  <p:cNvPr id="78887"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88"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 name="Group 252"/>
                <p:cNvGrpSpPr>
                  <a:grpSpLocks/>
                </p:cNvGrpSpPr>
                <p:nvPr/>
              </p:nvGrpSpPr>
              <p:grpSpPr bwMode="auto">
                <a:xfrm>
                  <a:off x="5181600" y="1981200"/>
                  <a:ext cx="329060" cy="658680"/>
                  <a:chOff x="2244" y="1767"/>
                  <a:chExt cx="672" cy="1641"/>
                </a:xfrm>
              </p:grpSpPr>
              <p:sp>
                <p:nvSpPr>
                  <p:cNvPr id="78885"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86"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0" name="Arc 259"/>
                <p:cNvSpPr/>
                <p:nvPr/>
              </p:nvSpPr>
              <p:spPr bwMode="auto">
                <a:xfrm>
                  <a:off x="4276902" y="2210213"/>
                  <a:ext cx="1030567" cy="642901"/>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1" name="Arc 260"/>
                <p:cNvSpPr/>
                <p:nvPr/>
              </p:nvSpPr>
              <p:spPr bwMode="auto">
                <a:xfrm rot="5400000" flipH="1" flipV="1">
                  <a:off x="3860191" y="2795124"/>
                  <a:ext cx="738145" cy="304883"/>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2" name="Arc 261"/>
                <p:cNvSpPr/>
                <p:nvPr/>
              </p:nvSpPr>
              <p:spPr bwMode="auto">
                <a:xfrm flipV="1">
                  <a:off x="4276902" y="3015030"/>
                  <a:ext cx="1030567" cy="642902"/>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3" name="Arc 262"/>
                <p:cNvSpPr/>
                <p:nvPr/>
              </p:nvSpPr>
              <p:spPr bwMode="auto">
                <a:xfrm rot="16200000" flipV="1">
                  <a:off x="5014616" y="2807823"/>
                  <a:ext cx="738145" cy="304883"/>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pic>
              <p:nvPicPr>
                <p:cNvPr id="78881"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4648200" y="19812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2"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5469148" y="2779442"/>
                  <a:ext cx="268504" cy="29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3"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4648200" y="35814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4" name="Picture 4" descr="disc blue"/>
                <p:cNvPicPr>
                  <a:picLocks noChangeArrowheads="1"/>
                </p:cNvPicPr>
                <p:nvPr/>
              </p:nvPicPr>
              <p:blipFill>
                <a:blip r:embed="rId19" cstate="print">
                  <a:lum bright="48000"/>
                  <a:grayscl/>
                  <a:extLst>
                    <a:ext uri="{28A0092B-C50C-407E-A947-70E740481C1C}">
                      <a14:useLocalDpi xmlns:a14="http://schemas.microsoft.com/office/drawing/2010/main" xmlns="" val="0"/>
                    </a:ext>
                  </a:extLst>
                </a:blip>
                <a:srcRect/>
                <a:stretch>
                  <a:fillRect/>
                </a:stretch>
              </p:blipFill>
              <p:spPr bwMode="gray">
                <a:xfrm>
                  <a:off x="3868948" y="2777704"/>
                  <a:ext cx="269829" cy="296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872" name="TextBox 275"/>
              <p:cNvSpPr txBox="1">
                <a:spLocks noChangeArrowheads="1"/>
              </p:cNvSpPr>
              <p:nvPr/>
            </p:nvSpPr>
            <p:spPr bwMode="auto">
              <a:xfrm>
                <a:off x="4091060" y="5524301"/>
                <a:ext cx="1473880" cy="369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800" dirty="0" smtClean="0">
                    <a:solidFill>
                      <a:schemeClr val="hlink"/>
                    </a:solidFill>
                  </a:rPr>
                  <a:t>Федерация</a:t>
                </a:r>
                <a:endParaRPr lang="en-US" sz="1800" dirty="0">
                  <a:solidFill>
                    <a:schemeClr val="hlink"/>
                  </a:solidFill>
                </a:endParaRPr>
              </a:p>
            </p:txBody>
          </p:sp>
        </p:grpSp>
      </p:grpSp>
      <p:grpSp>
        <p:nvGrpSpPr>
          <p:cNvPr id="35" name="Group 296"/>
          <p:cNvGrpSpPr>
            <a:grpSpLocks/>
          </p:cNvGrpSpPr>
          <p:nvPr/>
        </p:nvGrpSpPr>
        <p:grpSpPr bwMode="auto">
          <a:xfrm>
            <a:off x="1982787" y="3833813"/>
            <a:ext cx="1478610" cy="2135187"/>
            <a:chOff x="1982326" y="4386394"/>
            <a:chExt cx="1479603" cy="2135056"/>
          </a:xfrm>
        </p:grpSpPr>
        <p:sp>
          <p:nvSpPr>
            <p:cNvPr id="78858" name="TextBox 121"/>
            <p:cNvSpPr txBox="1">
              <a:spLocks noChangeArrowheads="1"/>
            </p:cNvSpPr>
            <p:nvPr/>
          </p:nvSpPr>
          <p:spPr bwMode="auto">
            <a:xfrm>
              <a:off x="1982326" y="4386394"/>
              <a:ext cx="1479603" cy="307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Консолидация</a:t>
              </a:r>
              <a:endParaRPr lang="en-US" sz="1400" dirty="0">
                <a:solidFill>
                  <a:srgbClr val="FFFFFF"/>
                </a:solidFill>
              </a:endParaRPr>
            </a:p>
          </p:txBody>
        </p:sp>
        <p:grpSp>
          <p:nvGrpSpPr>
            <p:cNvPr id="36" name="Group 277"/>
            <p:cNvGrpSpPr>
              <a:grpSpLocks/>
            </p:cNvGrpSpPr>
            <p:nvPr/>
          </p:nvGrpSpPr>
          <p:grpSpPr bwMode="auto">
            <a:xfrm>
              <a:off x="2362200" y="4878388"/>
              <a:ext cx="784161" cy="1643062"/>
              <a:chOff x="2492439" y="4878388"/>
              <a:chExt cx="784161" cy="1643062"/>
            </a:xfrm>
          </p:grpSpPr>
          <p:grpSp>
            <p:nvGrpSpPr>
              <p:cNvPr id="38" name="Group 143"/>
              <p:cNvGrpSpPr>
                <a:grpSpLocks noChangeAspect="1"/>
              </p:cNvGrpSpPr>
              <p:nvPr/>
            </p:nvGrpSpPr>
            <p:grpSpPr bwMode="auto">
              <a:xfrm>
                <a:off x="2622550" y="4878388"/>
                <a:ext cx="654050" cy="1338262"/>
                <a:chOff x="4191000" y="4343400"/>
                <a:chExt cx="908304" cy="1859280"/>
              </a:xfrm>
            </p:grpSpPr>
            <p:grpSp>
              <p:nvGrpSpPr>
                <p:cNvPr id="39" name="Group 252"/>
                <p:cNvGrpSpPr>
                  <a:grpSpLocks/>
                </p:cNvGrpSpPr>
                <p:nvPr/>
              </p:nvGrpSpPr>
              <p:grpSpPr bwMode="auto">
                <a:xfrm>
                  <a:off x="4191000" y="4343400"/>
                  <a:ext cx="838200" cy="1752600"/>
                  <a:chOff x="2244" y="1767"/>
                  <a:chExt cx="672" cy="1641"/>
                </a:xfrm>
              </p:grpSpPr>
              <p:sp>
                <p:nvSpPr>
                  <p:cNvPr id="78867"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68" name="Picture 2" descr="emc_090217_084_v1"/>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863"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4725321" y="5358901"/>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4" name="Picture 4" descr="disc blue"/>
                <p:cNvPicPr>
                  <a:picLocks noChangeArrowheads="1"/>
                </p:cNvPicPr>
                <p:nvPr/>
              </p:nvPicPr>
              <p:blipFill>
                <a:blip r:embed="rId19" cstate="print">
                  <a:lum bright="48000"/>
                  <a:grayscl/>
                  <a:extLst>
                    <a:ext uri="{28A0092B-C50C-407E-A947-70E740481C1C}">
                      <a14:useLocalDpi xmlns:a14="http://schemas.microsoft.com/office/drawing/2010/main" xmlns="" val="0"/>
                    </a:ext>
                  </a:extLst>
                </a:blip>
                <a:srcRect/>
                <a:stretch>
                  <a:fillRect/>
                </a:stretch>
              </p:blipFill>
              <p:spPr bwMode="gray">
                <a:xfrm>
                  <a:off x="4724400" y="5791200"/>
                  <a:ext cx="374904" cy="411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5"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4725321" y="4495800"/>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6"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4725321" y="4928098"/>
                  <a:ext cx="373063" cy="406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861" name="TextBox 276"/>
              <p:cNvSpPr txBox="1">
                <a:spLocks noChangeArrowheads="1"/>
              </p:cNvSpPr>
              <p:nvPr/>
            </p:nvSpPr>
            <p:spPr bwMode="auto">
              <a:xfrm>
                <a:off x="2492439" y="6154738"/>
                <a:ext cx="780986"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800">
                    <a:solidFill>
                      <a:schemeClr val="hlink"/>
                    </a:solidFill>
                  </a:rPr>
                  <a:t>FAST</a:t>
                </a:r>
              </a:p>
            </p:txBody>
          </p:sp>
        </p:grpSp>
      </p:grpSp>
      <p:sp>
        <p:nvSpPr>
          <p:cNvPr id="127" name="Rounded Rectangle 226"/>
          <p:cNvSpPr>
            <a:spLocks noChangeArrowheads="1"/>
          </p:cNvSpPr>
          <p:nvPr/>
        </p:nvSpPr>
        <p:spPr bwMode="auto">
          <a:xfrm>
            <a:off x="5867400" y="755650"/>
            <a:ext cx="3124200" cy="5321300"/>
          </a:xfrm>
          <a:prstGeom prst="roundRect">
            <a:avLst>
              <a:gd name="adj" fmla="val 16667"/>
            </a:avLst>
          </a:prstGeom>
          <a:solidFill>
            <a:schemeClr val="bg1">
              <a:lumMod val="85000"/>
            </a:schemeClr>
          </a:solidFill>
          <a:ln w="57150" algn="ctr">
            <a:solidFill>
              <a:schemeClr val="tx1">
                <a:lumMod val="65000"/>
                <a:lumOff val="35000"/>
              </a:schemeClr>
            </a:solidFill>
            <a:round/>
            <a:headEnd/>
            <a:tailEnd/>
          </a:ln>
        </p:spPr>
        <p:txBody>
          <a:bodyPr wrap="none" lIns="0" tIns="0" rIns="0" bIns="0" anchor="ctr"/>
          <a:lstStyle/>
          <a:p>
            <a:pPr fontAlgn="auto">
              <a:spcBef>
                <a:spcPts val="0"/>
              </a:spcBef>
              <a:spcAft>
                <a:spcPts val="0"/>
              </a:spcAft>
              <a:defRPr/>
            </a:pPr>
            <a:endParaRPr lang="en-US" b="0">
              <a:solidFill>
                <a:srgbClr val="000000"/>
              </a:solidFill>
              <a:latin typeface="+mn-lt"/>
              <a:ea typeface="+mn-ea"/>
              <a:cs typeface="+mn-cs"/>
            </a:endParaRPr>
          </a:p>
        </p:txBody>
      </p:sp>
      <p:sp>
        <p:nvSpPr>
          <p:cNvPr id="128" name="TextBox 227"/>
          <p:cNvSpPr txBox="1">
            <a:spLocks noChangeArrowheads="1"/>
          </p:cNvSpPr>
          <p:nvPr/>
        </p:nvSpPr>
        <p:spPr bwMode="auto">
          <a:xfrm>
            <a:off x="5970588" y="854075"/>
            <a:ext cx="273373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dirty="0" err="1" smtClean="0">
                <a:solidFill>
                  <a:srgbClr val="005596"/>
                </a:solidFill>
              </a:rPr>
              <a:t>v</a:t>
            </a:r>
            <a:r>
              <a:rPr lang="en-US" dirty="0" err="1">
                <a:solidFill>
                  <a:srgbClr val="005596"/>
                </a:solidFill>
              </a:rPr>
              <a:t>M</a:t>
            </a:r>
            <a:r>
              <a:rPr lang="en-US" dirty="0" err="1" smtClean="0">
                <a:solidFill>
                  <a:srgbClr val="005596"/>
                </a:solidFill>
              </a:rPr>
              <a:t>otion</a:t>
            </a:r>
            <a:r>
              <a:rPr lang="ru-RU" dirty="0" smtClean="0">
                <a:solidFill>
                  <a:srgbClr val="005596"/>
                </a:solidFill>
              </a:rPr>
              <a:t> на дальние расстояния</a:t>
            </a:r>
            <a:endParaRPr lang="en-US" dirty="0">
              <a:solidFill>
                <a:srgbClr val="005596"/>
              </a:solidFill>
            </a:endParaRPr>
          </a:p>
        </p:txBody>
      </p:sp>
      <p:sp>
        <p:nvSpPr>
          <p:cNvPr id="129" name="TextBox 228"/>
          <p:cNvSpPr txBox="1">
            <a:spLocks noChangeArrowheads="1"/>
          </p:cNvSpPr>
          <p:nvPr/>
        </p:nvSpPr>
        <p:spPr bwMode="auto">
          <a:xfrm>
            <a:off x="5982192" y="1504791"/>
            <a:ext cx="22573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dirty="0" smtClean="0">
                <a:solidFill>
                  <a:srgbClr val="C00000"/>
                </a:solidFill>
              </a:rPr>
              <a:t>Федерация </a:t>
            </a:r>
            <a:r>
              <a:rPr lang="en-US" dirty="0" smtClean="0">
                <a:solidFill>
                  <a:srgbClr val="C00000"/>
                </a:solidFill>
              </a:rPr>
              <a:t>EMC</a:t>
            </a:r>
            <a:endParaRPr lang="en-US" dirty="0">
              <a:solidFill>
                <a:srgbClr val="C00000"/>
              </a:solidFill>
            </a:endParaRPr>
          </a:p>
        </p:txBody>
      </p:sp>
      <p:sp>
        <p:nvSpPr>
          <p:cNvPr id="130" name="TextBox 229"/>
          <p:cNvSpPr txBox="1">
            <a:spLocks noChangeArrowheads="1"/>
          </p:cNvSpPr>
          <p:nvPr/>
        </p:nvSpPr>
        <p:spPr bwMode="auto">
          <a:xfrm>
            <a:off x="8156939" y="1200847"/>
            <a:ext cx="4032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3200" dirty="0">
                <a:solidFill>
                  <a:srgbClr val="000000"/>
                </a:solidFill>
              </a:rPr>
              <a:t>+</a:t>
            </a:r>
          </a:p>
        </p:txBody>
      </p:sp>
      <p:sp>
        <p:nvSpPr>
          <p:cNvPr id="131" name="TextBox 326"/>
          <p:cNvSpPr txBox="1">
            <a:spLocks noChangeArrowheads="1"/>
          </p:cNvSpPr>
          <p:nvPr/>
        </p:nvSpPr>
        <p:spPr bwMode="auto">
          <a:xfrm>
            <a:off x="5943600" y="4753649"/>
            <a:ext cx="2971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Эффективное использование ресурсов</a:t>
            </a:r>
            <a:endParaRPr lang="en-US" sz="1800" dirty="0">
              <a:solidFill>
                <a:schemeClr val="hlink"/>
              </a:solidFill>
              <a:latin typeface="+mn-lt"/>
              <a:ea typeface="+mn-ea"/>
              <a:cs typeface="+mn-cs"/>
            </a:endParaRPr>
          </a:p>
        </p:txBody>
      </p:sp>
      <p:sp>
        <p:nvSpPr>
          <p:cNvPr id="132" name="TextBox 327"/>
          <p:cNvSpPr txBox="1">
            <a:spLocks noChangeArrowheads="1"/>
          </p:cNvSpPr>
          <p:nvPr/>
        </p:nvSpPr>
        <p:spPr bwMode="auto">
          <a:xfrm>
            <a:off x="6077228" y="5387182"/>
            <a:ext cx="258622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Приложения и данные</a:t>
            </a:r>
            <a:endParaRPr lang="en-US" sz="1800" dirty="0">
              <a:solidFill>
                <a:schemeClr val="hlink"/>
              </a:solidFill>
              <a:latin typeface="+mn-lt"/>
              <a:ea typeface="+mn-ea"/>
              <a:cs typeface="+mn-cs"/>
            </a:endParaRPr>
          </a:p>
        </p:txBody>
      </p:sp>
      <p:grpSp>
        <p:nvGrpSpPr>
          <p:cNvPr id="40" name="Group 268"/>
          <p:cNvGrpSpPr>
            <a:grpSpLocks/>
          </p:cNvGrpSpPr>
          <p:nvPr/>
        </p:nvGrpSpPr>
        <p:grpSpPr bwMode="auto">
          <a:xfrm>
            <a:off x="7856538" y="3559175"/>
            <a:ext cx="914400" cy="601663"/>
            <a:chOff x="4267200" y="4890018"/>
            <a:chExt cx="914400" cy="602158"/>
          </a:xfrm>
        </p:grpSpPr>
        <p:sp>
          <p:nvSpPr>
            <p:cNvPr id="135" name="Rectangle 134"/>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136"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a:t>
              </a:r>
              <a:r>
                <a:rPr lang="en-US" sz="1000" dirty="0" smtClean="0">
                  <a:solidFill>
                    <a:srgbClr val="FFFFFF"/>
                  </a:solidFill>
                </a:rPr>
                <a:t>  </a:t>
              </a:r>
              <a:r>
                <a:rPr lang="en-US" sz="1000" dirty="0">
                  <a:solidFill>
                    <a:srgbClr val="FFFFFF"/>
                  </a:solidFill>
                </a:rPr>
                <a:t>C</a:t>
              </a:r>
            </a:p>
          </p:txBody>
        </p:sp>
        <p:grpSp>
          <p:nvGrpSpPr>
            <p:cNvPr id="41" name="Group 200"/>
            <p:cNvGrpSpPr>
              <a:grpSpLocks/>
            </p:cNvGrpSpPr>
            <p:nvPr/>
          </p:nvGrpSpPr>
          <p:grpSpPr bwMode="auto">
            <a:xfrm>
              <a:off x="4290624" y="5041116"/>
              <a:ext cx="867552" cy="435021"/>
              <a:chOff x="4282277" y="5041116"/>
              <a:chExt cx="867552" cy="435021"/>
            </a:xfrm>
          </p:grpSpPr>
          <p:grpSp>
            <p:nvGrpSpPr>
              <p:cNvPr id="42" name="Group 252"/>
              <p:cNvGrpSpPr>
                <a:grpSpLocks/>
              </p:cNvGrpSpPr>
              <p:nvPr/>
            </p:nvGrpSpPr>
            <p:grpSpPr bwMode="auto">
              <a:xfrm>
                <a:off x="4282277" y="5089981"/>
                <a:ext cx="152400" cy="381000"/>
                <a:chOff x="2244" y="1767"/>
                <a:chExt cx="672" cy="1641"/>
              </a:xfrm>
            </p:grpSpPr>
            <p:sp>
              <p:nvSpPr>
                <p:cNvPr id="165"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7"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3" name="Group 252"/>
              <p:cNvGrpSpPr>
                <a:grpSpLocks/>
              </p:cNvGrpSpPr>
              <p:nvPr/>
            </p:nvGrpSpPr>
            <p:grpSpPr bwMode="auto">
              <a:xfrm>
                <a:off x="4458489" y="5089981"/>
                <a:ext cx="152400" cy="381000"/>
                <a:chOff x="2244" y="1767"/>
                <a:chExt cx="672" cy="1641"/>
              </a:xfrm>
            </p:grpSpPr>
            <p:sp>
              <p:nvSpPr>
                <p:cNvPr id="163"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4"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4" name="Group 252"/>
              <p:cNvGrpSpPr>
                <a:grpSpLocks/>
              </p:cNvGrpSpPr>
              <p:nvPr/>
            </p:nvGrpSpPr>
            <p:grpSpPr bwMode="auto">
              <a:xfrm>
                <a:off x="4634702" y="5089981"/>
                <a:ext cx="152400" cy="381000"/>
                <a:chOff x="2244" y="1767"/>
                <a:chExt cx="672" cy="1641"/>
              </a:xfrm>
            </p:grpSpPr>
            <p:sp>
              <p:nvSpPr>
                <p:cNvPr id="161"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2"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5" name="Group 199"/>
              <p:cNvGrpSpPr>
                <a:grpSpLocks/>
              </p:cNvGrpSpPr>
              <p:nvPr/>
            </p:nvGrpSpPr>
            <p:grpSpPr bwMode="auto">
              <a:xfrm>
                <a:off x="4837576" y="5276894"/>
                <a:ext cx="312253" cy="199243"/>
                <a:chOff x="4840555" y="5276894"/>
                <a:chExt cx="303317" cy="199243"/>
              </a:xfrm>
            </p:grpSpPr>
            <p:pic>
              <p:nvPicPr>
                <p:cNvPr id="158"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6" name="Group 198"/>
              <p:cNvGrpSpPr>
                <a:grpSpLocks/>
              </p:cNvGrpSpPr>
              <p:nvPr/>
            </p:nvGrpSpPr>
            <p:grpSpPr bwMode="auto">
              <a:xfrm>
                <a:off x="4839327" y="5041116"/>
                <a:ext cx="304800" cy="231994"/>
                <a:chOff x="5486400" y="5029200"/>
                <a:chExt cx="304800" cy="231994"/>
              </a:xfrm>
            </p:grpSpPr>
            <p:grpSp>
              <p:nvGrpSpPr>
                <p:cNvPr id="47" name="Group 187"/>
                <p:cNvGrpSpPr>
                  <a:grpSpLocks/>
                </p:cNvGrpSpPr>
                <p:nvPr/>
              </p:nvGrpSpPr>
              <p:grpSpPr bwMode="auto">
                <a:xfrm>
                  <a:off x="5486400" y="5181600"/>
                  <a:ext cx="304800" cy="79594"/>
                  <a:chOff x="5486400" y="5181600"/>
                  <a:chExt cx="304800" cy="79594"/>
                </a:xfrm>
              </p:grpSpPr>
              <p:pic>
                <p:nvPicPr>
                  <p:cNvPr id="15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8" name="Group 188"/>
                <p:cNvGrpSpPr>
                  <a:grpSpLocks/>
                </p:cNvGrpSpPr>
                <p:nvPr/>
              </p:nvGrpSpPr>
              <p:grpSpPr bwMode="auto">
                <a:xfrm>
                  <a:off x="5486400" y="5105400"/>
                  <a:ext cx="304800" cy="79594"/>
                  <a:chOff x="5486400" y="5181600"/>
                  <a:chExt cx="304800" cy="79594"/>
                </a:xfrm>
              </p:grpSpPr>
              <p:pic>
                <p:nvPicPr>
                  <p:cNvPr id="15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9" name="Group 193"/>
                <p:cNvGrpSpPr>
                  <a:grpSpLocks/>
                </p:cNvGrpSpPr>
                <p:nvPr/>
              </p:nvGrpSpPr>
              <p:grpSpPr bwMode="auto">
                <a:xfrm>
                  <a:off x="5486400" y="5029200"/>
                  <a:ext cx="304800" cy="79594"/>
                  <a:chOff x="5486400" y="5181600"/>
                  <a:chExt cx="304800" cy="79594"/>
                </a:xfrm>
              </p:grpSpPr>
              <p:pic>
                <p:nvPicPr>
                  <p:cNvPr id="14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50" name="Group 235"/>
          <p:cNvGrpSpPr>
            <a:grpSpLocks/>
          </p:cNvGrpSpPr>
          <p:nvPr/>
        </p:nvGrpSpPr>
        <p:grpSpPr bwMode="auto">
          <a:xfrm>
            <a:off x="6103938" y="3559175"/>
            <a:ext cx="914400" cy="601663"/>
            <a:chOff x="4267200" y="4890018"/>
            <a:chExt cx="914400" cy="602158"/>
          </a:xfrm>
        </p:grpSpPr>
        <p:sp>
          <p:nvSpPr>
            <p:cNvPr id="169" name="Rectangle 168"/>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170"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a:t>
              </a:r>
              <a:r>
                <a:rPr lang="en-US" sz="1000" dirty="0" smtClean="0">
                  <a:solidFill>
                    <a:srgbClr val="FFFFFF"/>
                  </a:solidFill>
                </a:rPr>
                <a:t>  </a:t>
              </a:r>
              <a:r>
                <a:rPr lang="en-US" sz="1000" dirty="0">
                  <a:solidFill>
                    <a:srgbClr val="FFFFFF"/>
                  </a:solidFill>
                </a:rPr>
                <a:t>D</a:t>
              </a:r>
            </a:p>
          </p:txBody>
        </p:sp>
        <p:grpSp>
          <p:nvGrpSpPr>
            <p:cNvPr id="51" name="Group 200"/>
            <p:cNvGrpSpPr>
              <a:grpSpLocks/>
            </p:cNvGrpSpPr>
            <p:nvPr/>
          </p:nvGrpSpPr>
          <p:grpSpPr bwMode="auto">
            <a:xfrm>
              <a:off x="4290624" y="5041116"/>
              <a:ext cx="867552" cy="435021"/>
              <a:chOff x="4282277" y="5041116"/>
              <a:chExt cx="867552" cy="435021"/>
            </a:xfrm>
          </p:grpSpPr>
          <p:grpSp>
            <p:nvGrpSpPr>
              <p:cNvPr id="52" name="Group 252"/>
              <p:cNvGrpSpPr>
                <a:grpSpLocks/>
              </p:cNvGrpSpPr>
              <p:nvPr/>
            </p:nvGrpSpPr>
            <p:grpSpPr bwMode="auto">
              <a:xfrm>
                <a:off x="4282277" y="5089981"/>
                <a:ext cx="152400" cy="381000"/>
                <a:chOff x="2244" y="1767"/>
                <a:chExt cx="672" cy="1641"/>
              </a:xfrm>
            </p:grpSpPr>
            <p:sp>
              <p:nvSpPr>
                <p:cNvPr id="199"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00"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3" name="Group 252"/>
              <p:cNvGrpSpPr>
                <a:grpSpLocks/>
              </p:cNvGrpSpPr>
              <p:nvPr/>
            </p:nvGrpSpPr>
            <p:grpSpPr bwMode="auto">
              <a:xfrm>
                <a:off x="4458489" y="5089981"/>
                <a:ext cx="152400" cy="381000"/>
                <a:chOff x="2244" y="1767"/>
                <a:chExt cx="672" cy="1641"/>
              </a:xfrm>
            </p:grpSpPr>
            <p:sp>
              <p:nvSpPr>
                <p:cNvPr id="197"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98"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4" name="Group 252"/>
              <p:cNvGrpSpPr>
                <a:grpSpLocks/>
              </p:cNvGrpSpPr>
              <p:nvPr/>
            </p:nvGrpSpPr>
            <p:grpSpPr bwMode="auto">
              <a:xfrm>
                <a:off x="4634702" y="5089981"/>
                <a:ext cx="152400" cy="381000"/>
                <a:chOff x="2244" y="1767"/>
                <a:chExt cx="672" cy="1641"/>
              </a:xfrm>
            </p:grpSpPr>
            <p:sp>
              <p:nvSpPr>
                <p:cNvPr id="195"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96"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5" name="Group 199"/>
              <p:cNvGrpSpPr>
                <a:grpSpLocks/>
              </p:cNvGrpSpPr>
              <p:nvPr/>
            </p:nvGrpSpPr>
            <p:grpSpPr bwMode="auto">
              <a:xfrm>
                <a:off x="4837576" y="5276894"/>
                <a:ext cx="312253" cy="199243"/>
                <a:chOff x="4840555" y="5276894"/>
                <a:chExt cx="303317" cy="199243"/>
              </a:xfrm>
            </p:grpSpPr>
            <p:pic>
              <p:nvPicPr>
                <p:cNvPr id="192"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6" name="Group 198"/>
              <p:cNvGrpSpPr>
                <a:grpSpLocks/>
              </p:cNvGrpSpPr>
              <p:nvPr/>
            </p:nvGrpSpPr>
            <p:grpSpPr bwMode="auto">
              <a:xfrm>
                <a:off x="4839327" y="5041116"/>
                <a:ext cx="304800" cy="231994"/>
                <a:chOff x="5486400" y="5029200"/>
                <a:chExt cx="304800" cy="231994"/>
              </a:xfrm>
            </p:grpSpPr>
            <p:grpSp>
              <p:nvGrpSpPr>
                <p:cNvPr id="57" name="Group 187"/>
                <p:cNvGrpSpPr>
                  <a:grpSpLocks/>
                </p:cNvGrpSpPr>
                <p:nvPr/>
              </p:nvGrpSpPr>
              <p:grpSpPr bwMode="auto">
                <a:xfrm>
                  <a:off x="5486400" y="5181600"/>
                  <a:ext cx="304800" cy="79594"/>
                  <a:chOff x="5486400" y="5181600"/>
                  <a:chExt cx="304800" cy="79594"/>
                </a:xfrm>
              </p:grpSpPr>
              <p:pic>
                <p:nvPicPr>
                  <p:cNvPr id="18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8" name="Group 188"/>
                <p:cNvGrpSpPr>
                  <a:grpSpLocks/>
                </p:cNvGrpSpPr>
                <p:nvPr/>
              </p:nvGrpSpPr>
              <p:grpSpPr bwMode="auto">
                <a:xfrm>
                  <a:off x="5486400" y="5105400"/>
                  <a:ext cx="304800" cy="79594"/>
                  <a:chOff x="5486400" y="5181600"/>
                  <a:chExt cx="304800" cy="79594"/>
                </a:xfrm>
              </p:grpSpPr>
              <p:pic>
                <p:nvPicPr>
                  <p:cNvPr id="18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9" name="Group 193"/>
                <p:cNvGrpSpPr>
                  <a:grpSpLocks/>
                </p:cNvGrpSpPr>
                <p:nvPr/>
              </p:nvGrpSpPr>
              <p:grpSpPr bwMode="auto">
                <a:xfrm>
                  <a:off x="5486400" y="5029200"/>
                  <a:ext cx="304800" cy="79594"/>
                  <a:chOff x="5486400" y="5181600"/>
                  <a:chExt cx="304800" cy="79594"/>
                </a:xfrm>
              </p:grpSpPr>
              <p:pic>
                <p:nvPicPr>
                  <p:cNvPr id="18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60" name="Group 202"/>
          <p:cNvGrpSpPr>
            <a:grpSpLocks/>
          </p:cNvGrpSpPr>
          <p:nvPr/>
        </p:nvGrpSpPr>
        <p:grpSpPr bwMode="auto">
          <a:xfrm>
            <a:off x="7856538" y="2252663"/>
            <a:ext cx="914400" cy="601662"/>
            <a:chOff x="4267200" y="4890018"/>
            <a:chExt cx="914400" cy="602158"/>
          </a:xfrm>
        </p:grpSpPr>
        <p:sp>
          <p:nvSpPr>
            <p:cNvPr id="202" name="Rectangle 201"/>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203"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 </a:t>
              </a:r>
              <a:r>
                <a:rPr lang="en-US" sz="1000" dirty="0" smtClean="0">
                  <a:solidFill>
                    <a:srgbClr val="FFFFFF"/>
                  </a:solidFill>
                </a:rPr>
                <a:t>B</a:t>
              </a:r>
              <a:endParaRPr lang="en-US" sz="1000" dirty="0">
                <a:solidFill>
                  <a:srgbClr val="FFFFFF"/>
                </a:solidFill>
              </a:endParaRPr>
            </a:p>
          </p:txBody>
        </p:sp>
        <p:grpSp>
          <p:nvGrpSpPr>
            <p:cNvPr id="61" name="Group 200"/>
            <p:cNvGrpSpPr>
              <a:grpSpLocks/>
            </p:cNvGrpSpPr>
            <p:nvPr/>
          </p:nvGrpSpPr>
          <p:grpSpPr bwMode="auto">
            <a:xfrm>
              <a:off x="4290624" y="5041116"/>
              <a:ext cx="867552" cy="435021"/>
              <a:chOff x="4282277" y="5041116"/>
              <a:chExt cx="867552" cy="435021"/>
            </a:xfrm>
          </p:grpSpPr>
          <p:grpSp>
            <p:nvGrpSpPr>
              <p:cNvPr id="62" name="Group 252"/>
              <p:cNvGrpSpPr>
                <a:grpSpLocks/>
              </p:cNvGrpSpPr>
              <p:nvPr/>
            </p:nvGrpSpPr>
            <p:grpSpPr bwMode="auto">
              <a:xfrm>
                <a:off x="4282277" y="5089981"/>
                <a:ext cx="152400" cy="381000"/>
                <a:chOff x="2244" y="1767"/>
                <a:chExt cx="672" cy="1641"/>
              </a:xfrm>
            </p:grpSpPr>
            <p:sp>
              <p:nvSpPr>
                <p:cNvPr id="234"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35"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4" name="Group 252"/>
              <p:cNvGrpSpPr>
                <a:grpSpLocks/>
              </p:cNvGrpSpPr>
              <p:nvPr/>
            </p:nvGrpSpPr>
            <p:grpSpPr bwMode="auto">
              <a:xfrm>
                <a:off x="4458489" y="5089981"/>
                <a:ext cx="152400" cy="381000"/>
                <a:chOff x="2244" y="1767"/>
                <a:chExt cx="672" cy="1641"/>
              </a:xfrm>
            </p:grpSpPr>
            <p:sp>
              <p:nvSpPr>
                <p:cNvPr id="232"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33"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5" name="Group 252"/>
              <p:cNvGrpSpPr>
                <a:grpSpLocks/>
              </p:cNvGrpSpPr>
              <p:nvPr/>
            </p:nvGrpSpPr>
            <p:grpSpPr bwMode="auto">
              <a:xfrm>
                <a:off x="4634702" y="5089981"/>
                <a:ext cx="152400" cy="381000"/>
                <a:chOff x="2244" y="1767"/>
                <a:chExt cx="672" cy="1641"/>
              </a:xfrm>
            </p:grpSpPr>
            <p:sp>
              <p:nvSpPr>
                <p:cNvPr id="228"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29"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6" name="Group 199"/>
              <p:cNvGrpSpPr>
                <a:grpSpLocks/>
              </p:cNvGrpSpPr>
              <p:nvPr/>
            </p:nvGrpSpPr>
            <p:grpSpPr bwMode="auto">
              <a:xfrm>
                <a:off x="4837576" y="5276894"/>
                <a:ext cx="312253" cy="199243"/>
                <a:chOff x="4840555" y="5276894"/>
                <a:chExt cx="303317" cy="199243"/>
              </a:xfrm>
            </p:grpSpPr>
            <p:pic>
              <p:nvPicPr>
                <p:cNvPr id="225"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6"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7" name="Picture 184" descr="serve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8" name="Group 198"/>
              <p:cNvGrpSpPr>
                <a:grpSpLocks/>
              </p:cNvGrpSpPr>
              <p:nvPr/>
            </p:nvGrpSpPr>
            <p:grpSpPr bwMode="auto">
              <a:xfrm>
                <a:off x="4839327" y="5041116"/>
                <a:ext cx="304800" cy="231994"/>
                <a:chOff x="5486400" y="5029200"/>
                <a:chExt cx="304800" cy="231994"/>
              </a:xfrm>
            </p:grpSpPr>
            <p:grpSp>
              <p:nvGrpSpPr>
                <p:cNvPr id="69" name="Group 187"/>
                <p:cNvGrpSpPr>
                  <a:grpSpLocks/>
                </p:cNvGrpSpPr>
                <p:nvPr/>
              </p:nvGrpSpPr>
              <p:grpSpPr bwMode="auto">
                <a:xfrm>
                  <a:off x="5486400" y="5181600"/>
                  <a:ext cx="304800" cy="79594"/>
                  <a:chOff x="5486400" y="5181600"/>
                  <a:chExt cx="304800" cy="79594"/>
                </a:xfrm>
              </p:grpSpPr>
              <p:pic>
                <p:nvPicPr>
                  <p:cNvPr id="22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0" name="Group 188"/>
                <p:cNvGrpSpPr>
                  <a:grpSpLocks/>
                </p:cNvGrpSpPr>
                <p:nvPr/>
              </p:nvGrpSpPr>
              <p:grpSpPr bwMode="auto">
                <a:xfrm>
                  <a:off x="5486400" y="5105400"/>
                  <a:ext cx="304800" cy="79594"/>
                  <a:chOff x="5486400" y="5181600"/>
                  <a:chExt cx="304800" cy="79594"/>
                </a:xfrm>
              </p:grpSpPr>
              <p:pic>
                <p:nvPicPr>
                  <p:cNvPr id="21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1" name="Group 193"/>
                <p:cNvGrpSpPr>
                  <a:grpSpLocks/>
                </p:cNvGrpSpPr>
                <p:nvPr/>
              </p:nvGrpSpPr>
              <p:grpSpPr bwMode="auto">
                <a:xfrm>
                  <a:off x="5486400" y="5029200"/>
                  <a:ext cx="304800" cy="79594"/>
                  <a:chOff x="5486400" y="5181600"/>
                  <a:chExt cx="304800" cy="79594"/>
                </a:xfrm>
              </p:grpSpPr>
              <p:pic>
                <p:nvPicPr>
                  <p:cNvPr id="21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72" name="Group 201"/>
          <p:cNvGrpSpPr>
            <a:grpSpLocks/>
          </p:cNvGrpSpPr>
          <p:nvPr/>
        </p:nvGrpSpPr>
        <p:grpSpPr bwMode="auto">
          <a:xfrm>
            <a:off x="6103938" y="2252663"/>
            <a:ext cx="914400" cy="601662"/>
            <a:chOff x="4267200" y="4890018"/>
            <a:chExt cx="914400" cy="602158"/>
          </a:xfrm>
        </p:grpSpPr>
        <p:sp>
          <p:nvSpPr>
            <p:cNvPr id="237" name="Rectangle 236"/>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238"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 </a:t>
              </a:r>
              <a:r>
                <a:rPr lang="en-US" sz="1000" dirty="0" smtClean="0">
                  <a:solidFill>
                    <a:srgbClr val="FFFFFF"/>
                  </a:solidFill>
                </a:rPr>
                <a:t>A</a:t>
              </a:r>
              <a:endParaRPr lang="en-US" sz="1000" dirty="0">
                <a:solidFill>
                  <a:srgbClr val="FFFFFF"/>
                </a:solidFill>
              </a:endParaRPr>
            </a:p>
          </p:txBody>
        </p:sp>
        <p:grpSp>
          <p:nvGrpSpPr>
            <p:cNvPr id="73" name="Group 200"/>
            <p:cNvGrpSpPr>
              <a:grpSpLocks/>
            </p:cNvGrpSpPr>
            <p:nvPr/>
          </p:nvGrpSpPr>
          <p:grpSpPr bwMode="auto">
            <a:xfrm>
              <a:off x="4290624" y="5041116"/>
              <a:ext cx="867552" cy="435021"/>
              <a:chOff x="4282277" y="5041116"/>
              <a:chExt cx="867552" cy="435021"/>
            </a:xfrm>
          </p:grpSpPr>
          <p:grpSp>
            <p:nvGrpSpPr>
              <p:cNvPr id="75" name="Group 252"/>
              <p:cNvGrpSpPr>
                <a:grpSpLocks/>
              </p:cNvGrpSpPr>
              <p:nvPr/>
            </p:nvGrpSpPr>
            <p:grpSpPr bwMode="auto">
              <a:xfrm>
                <a:off x="4282277" y="5089981"/>
                <a:ext cx="152400" cy="381000"/>
                <a:chOff x="2244" y="1767"/>
                <a:chExt cx="672" cy="1641"/>
              </a:xfrm>
            </p:grpSpPr>
            <p:sp>
              <p:nvSpPr>
                <p:cNvPr id="271"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72"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76" name="Group 252"/>
              <p:cNvGrpSpPr>
                <a:grpSpLocks/>
              </p:cNvGrpSpPr>
              <p:nvPr/>
            </p:nvGrpSpPr>
            <p:grpSpPr bwMode="auto">
              <a:xfrm>
                <a:off x="4458489" y="5089981"/>
                <a:ext cx="152400" cy="381000"/>
                <a:chOff x="2244" y="1767"/>
                <a:chExt cx="672" cy="1641"/>
              </a:xfrm>
            </p:grpSpPr>
            <p:sp>
              <p:nvSpPr>
                <p:cNvPr id="269"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70"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77" name="Group 252"/>
              <p:cNvGrpSpPr>
                <a:grpSpLocks/>
              </p:cNvGrpSpPr>
              <p:nvPr/>
            </p:nvGrpSpPr>
            <p:grpSpPr bwMode="auto">
              <a:xfrm>
                <a:off x="4634702" y="5089981"/>
                <a:ext cx="152400" cy="381000"/>
                <a:chOff x="2244" y="1767"/>
                <a:chExt cx="672" cy="1641"/>
              </a:xfrm>
            </p:grpSpPr>
            <p:sp>
              <p:nvSpPr>
                <p:cNvPr id="267"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68"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78" name="Group 199"/>
              <p:cNvGrpSpPr>
                <a:grpSpLocks/>
              </p:cNvGrpSpPr>
              <p:nvPr/>
            </p:nvGrpSpPr>
            <p:grpSpPr bwMode="auto">
              <a:xfrm>
                <a:off x="4837576" y="5276894"/>
                <a:ext cx="312253" cy="199243"/>
                <a:chOff x="4840555" y="5276894"/>
                <a:chExt cx="303317" cy="199243"/>
              </a:xfrm>
            </p:grpSpPr>
            <p:pic>
              <p:nvPicPr>
                <p:cNvPr id="264"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5" name="Picture 184" descr="serve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 name="Picture 184" descr="serve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9" name="Group 198"/>
              <p:cNvGrpSpPr>
                <a:grpSpLocks/>
              </p:cNvGrpSpPr>
              <p:nvPr/>
            </p:nvGrpSpPr>
            <p:grpSpPr bwMode="auto">
              <a:xfrm>
                <a:off x="4839327" y="5041116"/>
                <a:ext cx="304800" cy="231994"/>
                <a:chOff x="5486400" y="5029200"/>
                <a:chExt cx="304800" cy="231994"/>
              </a:xfrm>
            </p:grpSpPr>
            <p:grpSp>
              <p:nvGrpSpPr>
                <p:cNvPr id="80" name="Group 187"/>
                <p:cNvGrpSpPr>
                  <a:grpSpLocks/>
                </p:cNvGrpSpPr>
                <p:nvPr/>
              </p:nvGrpSpPr>
              <p:grpSpPr bwMode="auto">
                <a:xfrm>
                  <a:off x="5486400" y="5181600"/>
                  <a:ext cx="304800" cy="79594"/>
                  <a:chOff x="5486400" y="5181600"/>
                  <a:chExt cx="304800" cy="79594"/>
                </a:xfrm>
              </p:grpSpPr>
              <p:pic>
                <p:nvPicPr>
                  <p:cNvPr id="25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1" name="Group 188"/>
                <p:cNvGrpSpPr>
                  <a:grpSpLocks/>
                </p:cNvGrpSpPr>
                <p:nvPr/>
              </p:nvGrpSpPr>
              <p:grpSpPr bwMode="auto">
                <a:xfrm>
                  <a:off x="5486400" y="5105400"/>
                  <a:ext cx="304800" cy="79594"/>
                  <a:chOff x="5486400" y="5181600"/>
                  <a:chExt cx="304800" cy="79594"/>
                </a:xfrm>
              </p:grpSpPr>
              <p:pic>
                <p:nvPicPr>
                  <p:cNvPr id="25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2" name="Group 193"/>
                <p:cNvGrpSpPr>
                  <a:grpSpLocks/>
                </p:cNvGrpSpPr>
                <p:nvPr/>
              </p:nvGrpSpPr>
              <p:grpSpPr bwMode="auto">
                <a:xfrm>
                  <a:off x="5486400" y="5029200"/>
                  <a:ext cx="304800" cy="79594"/>
                  <a:chOff x="5486400" y="5181600"/>
                  <a:chExt cx="304800" cy="79594"/>
                </a:xfrm>
              </p:grpSpPr>
              <p:pic>
                <p:nvPicPr>
                  <p:cNvPr id="24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83" name="Group 302"/>
          <p:cNvGrpSpPr>
            <a:grpSpLocks/>
          </p:cNvGrpSpPr>
          <p:nvPr/>
        </p:nvGrpSpPr>
        <p:grpSpPr bwMode="auto">
          <a:xfrm>
            <a:off x="6388100" y="2101850"/>
            <a:ext cx="2098675" cy="2209800"/>
            <a:chOff x="5446951" y="2369838"/>
            <a:chExt cx="2097484" cy="2210362"/>
          </a:xfrm>
        </p:grpSpPr>
        <p:sp>
          <p:nvSpPr>
            <p:cNvPr id="274" name="Arc 273"/>
            <p:cNvSpPr/>
            <p:nvPr/>
          </p:nvSpPr>
          <p:spPr bwMode="auto">
            <a:xfrm>
              <a:off x="5734126" y="2369838"/>
              <a:ext cx="1481884" cy="981325"/>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75" name="Arc 274"/>
            <p:cNvSpPr/>
            <p:nvPr/>
          </p:nvSpPr>
          <p:spPr bwMode="auto">
            <a:xfrm rot="5400000" flipH="1" flipV="1">
              <a:off x="5102990" y="3275917"/>
              <a:ext cx="1125824" cy="437901"/>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92500" lnSpcReduction="1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76" name="Arc 275"/>
            <p:cNvSpPr/>
            <p:nvPr/>
          </p:nvSpPr>
          <p:spPr bwMode="auto">
            <a:xfrm flipV="1">
              <a:off x="5734126" y="3598875"/>
              <a:ext cx="1481884" cy="981325"/>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77" name="Arc 276"/>
            <p:cNvSpPr/>
            <p:nvPr/>
          </p:nvSpPr>
          <p:spPr bwMode="auto">
            <a:xfrm rot="16200000" flipV="1">
              <a:off x="6761778" y="3295766"/>
              <a:ext cx="1127412" cy="437901"/>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92500" lnSpcReduction="1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grpSp>
      <p:grpSp>
        <p:nvGrpSpPr>
          <p:cNvPr id="84" name="Group 315"/>
          <p:cNvGrpSpPr>
            <a:grpSpLocks/>
          </p:cNvGrpSpPr>
          <p:nvPr/>
        </p:nvGrpSpPr>
        <p:grpSpPr bwMode="auto">
          <a:xfrm>
            <a:off x="6942138" y="1892300"/>
            <a:ext cx="954087" cy="487363"/>
            <a:chOff x="5867400" y="2160495"/>
            <a:chExt cx="954655" cy="486746"/>
          </a:xfrm>
        </p:grpSpPr>
        <p:sp>
          <p:nvSpPr>
            <p:cNvPr id="279" name="Rounded Rectangle 58"/>
            <p:cNvSpPr>
              <a:spLocks noChangeArrowheads="1"/>
            </p:cNvSpPr>
            <p:nvPr/>
          </p:nvSpPr>
          <p:spPr bwMode="auto">
            <a:xfrm>
              <a:off x="5867400" y="2160495"/>
              <a:ext cx="954655" cy="233433"/>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400" dirty="0" smtClean="0">
                  <a:solidFill>
                    <a:srgbClr val="FFFFFF"/>
                  </a:solidFill>
                  <a:latin typeface="Arial Narrow" charset="0"/>
                </a:rPr>
                <a:t>Приложение</a:t>
              </a:r>
              <a:endParaRPr lang="en-US" sz="1400" dirty="0">
                <a:solidFill>
                  <a:srgbClr val="FFFFFF"/>
                </a:solidFill>
                <a:latin typeface="Arial Narrow" charset="0"/>
              </a:endParaRPr>
            </a:p>
          </p:txBody>
        </p:sp>
        <p:grpSp>
          <p:nvGrpSpPr>
            <p:cNvPr id="85" name="Group 311"/>
            <p:cNvGrpSpPr>
              <a:grpSpLocks/>
            </p:cNvGrpSpPr>
            <p:nvPr/>
          </p:nvGrpSpPr>
          <p:grpSpPr bwMode="auto">
            <a:xfrm>
              <a:off x="6140985" y="2353235"/>
              <a:ext cx="407484" cy="294006"/>
              <a:chOff x="3879455" y="1828800"/>
              <a:chExt cx="407484" cy="294006"/>
            </a:xfrm>
          </p:grpSpPr>
          <p:pic>
            <p:nvPicPr>
              <p:cNvPr id="281"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3948945" y="18288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2" name="TextBox 303"/>
              <p:cNvSpPr txBox="1">
                <a:spLocks noChangeArrowheads="1"/>
              </p:cNvSpPr>
              <p:nvPr/>
            </p:nvSpPr>
            <p:spPr bwMode="auto">
              <a:xfrm>
                <a:off x="3879455" y="1880955"/>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86" name="Group 316"/>
          <p:cNvGrpSpPr>
            <a:grpSpLocks/>
          </p:cNvGrpSpPr>
          <p:nvPr/>
        </p:nvGrpSpPr>
        <p:grpSpPr bwMode="auto">
          <a:xfrm>
            <a:off x="7986713" y="3008313"/>
            <a:ext cx="954087" cy="469900"/>
            <a:chOff x="6786275" y="3391336"/>
            <a:chExt cx="954655" cy="469549"/>
          </a:xfrm>
        </p:grpSpPr>
        <p:sp>
          <p:nvSpPr>
            <p:cNvPr id="284" name="Rounded Rectangle 60"/>
            <p:cNvSpPr>
              <a:spLocks noChangeArrowheads="1"/>
            </p:cNvSpPr>
            <p:nvPr/>
          </p:nvSpPr>
          <p:spPr bwMode="auto">
            <a:xfrm>
              <a:off x="6786275" y="3391336"/>
              <a:ext cx="954655" cy="233433"/>
            </a:xfrm>
            <a:prstGeom prst="roundRect">
              <a:avLst>
                <a:gd name="adj" fmla="val 16667"/>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400" dirty="0">
                  <a:solidFill>
                    <a:srgbClr val="FFFFFF"/>
                  </a:solidFill>
                  <a:latin typeface="Arial Narrow" charset="0"/>
                </a:rPr>
                <a:t>Приложение</a:t>
              </a:r>
              <a:endParaRPr lang="en-US" sz="1400" dirty="0">
                <a:solidFill>
                  <a:srgbClr val="FFFFFF"/>
                </a:solidFill>
                <a:latin typeface="Arial Narrow" charset="0"/>
              </a:endParaRPr>
            </a:p>
          </p:txBody>
        </p:sp>
        <p:grpSp>
          <p:nvGrpSpPr>
            <p:cNvPr id="87" name="Group 312"/>
            <p:cNvGrpSpPr>
              <a:grpSpLocks/>
            </p:cNvGrpSpPr>
            <p:nvPr/>
          </p:nvGrpSpPr>
          <p:grpSpPr bwMode="auto">
            <a:xfrm>
              <a:off x="7059860" y="3567955"/>
              <a:ext cx="407484" cy="292930"/>
              <a:chOff x="4791635" y="1600200"/>
              <a:chExt cx="407484" cy="292930"/>
            </a:xfrm>
          </p:grpSpPr>
          <p:pic>
            <p:nvPicPr>
              <p:cNvPr id="286"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4861125" y="1600200"/>
                <a:ext cx="268504" cy="29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 name="TextBox 304"/>
              <p:cNvSpPr txBox="1">
                <a:spLocks noChangeArrowheads="1"/>
              </p:cNvSpPr>
              <p:nvPr/>
            </p:nvSpPr>
            <p:spPr bwMode="auto">
              <a:xfrm>
                <a:off x="4791635" y="1658470"/>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88" name="Group 317"/>
          <p:cNvGrpSpPr>
            <a:grpSpLocks/>
          </p:cNvGrpSpPr>
          <p:nvPr/>
        </p:nvGrpSpPr>
        <p:grpSpPr bwMode="auto">
          <a:xfrm>
            <a:off x="6973888" y="4289425"/>
            <a:ext cx="954087" cy="492125"/>
            <a:chOff x="5898775" y="4558202"/>
            <a:chExt cx="954655" cy="491579"/>
          </a:xfrm>
        </p:grpSpPr>
        <p:sp>
          <p:nvSpPr>
            <p:cNvPr id="289" name="Rounded Rectangle 59"/>
            <p:cNvSpPr>
              <a:spLocks noChangeArrowheads="1"/>
            </p:cNvSpPr>
            <p:nvPr/>
          </p:nvSpPr>
          <p:spPr bwMode="auto">
            <a:xfrm>
              <a:off x="5898775" y="4558202"/>
              <a:ext cx="954655" cy="233433"/>
            </a:xfrm>
            <a:prstGeom prst="roundRect">
              <a:avLst>
                <a:gd name="adj" fmla="val 16667"/>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400" dirty="0">
                  <a:solidFill>
                    <a:srgbClr val="FFFFFF"/>
                  </a:solidFill>
                  <a:latin typeface="Arial Narrow" charset="0"/>
                </a:rPr>
                <a:t>Приложение</a:t>
              </a:r>
              <a:endParaRPr lang="en-US" sz="1400" dirty="0">
                <a:solidFill>
                  <a:srgbClr val="FFFFFF"/>
                </a:solidFill>
                <a:latin typeface="Arial Narrow" charset="0"/>
              </a:endParaRPr>
            </a:p>
          </p:txBody>
        </p:sp>
        <p:grpSp>
          <p:nvGrpSpPr>
            <p:cNvPr id="89" name="Group 313"/>
            <p:cNvGrpSpPr>
              <a:grpSpLocks/>
            </p:cNvGrpSpPr>
            <p:nvPr/>
          </p:nvGrpSpPr>
          <p:grpSpPr bwMode="auto">
            <a:xfrm>
              <a:off x="6172360" y="4755775"/>
              <a:ext cx="407484" cy="294006"/>
              <a:chOff x="5710571" y="1371600"/>
              <a:chExt cx="407484" cy="294006"/>
            </a:xfrm>
          </p:grpSpPr>
          <p:pic>
            <p:nvPicPr>
              <p:cNvPr id="291"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5780061" y="13716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2" name="TextBox 305"/>
              <p:cNvSpPr txBox="1">
                <a:spLocks noChangeArrowheads="1"/>
              </p:cNvSpPr>
              <p:nvPr/>
            </p:nvSpPr>
            <p:spPr bwMode="auto">
              <a:xfrm>
                <a:off x="5710571" y="1420905"/>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90" name="Group 318"/>
          <p:cNvGrpSpPr>
            <a:grpSpLocks/>
          </p:cNvGrpSpPr>
          <p:nvPr/>
        </p:nvGrpSpPr>
        <p:grpSpPr bwMode="auto">
          <a:xfrm>
            <a:off x="5943600" y="3014663"/>
            <a:ext cx="954088" cy="487362"/>
            <a:chOff x="4868962" y="3282612"/>
            <a:chExt cx="953608" cy="487043"/>
          </a:xfrm>
        </p:grpSpPr>
        <p:sp>
          <p:nvSpPr>
            <p:cNvPr id="294" name="Rounded Rectangle 293"/>
            <p:cNvSpPr/>
            <p:nvPr/>
          </p:nvSpPr>
          <p:spPr bwMode="auto">
            <a:xfrm>
              <a:off x="4868962" y="3282612"/>
              <a:ext cx="953608" cy="234796"/>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lstStyle/>
            <a:p>
              <a:pPr fontAlgn="auto">
                <a:spcBef>
                  <a:spcPts val="0"/>
                </a:spcBef>
                <a:spcAft>
                  <a:spcPts val="0"/>
                </a:spcAft>
                <a:defRPr/>
              </a:pPr>
              <a:r>
                <a:rPr lang="ru-RU" sz="1400" dirty="0">
                  <a:solidFill>
                    <a:srgbClr val="FFFFFF"/>
                  </a:solidFill>
                  <a:latin typeface="Arial Narrow" charset="0"/>
                </a:rPr>
                <a:t>Приложение</a:t>
              </a:r>
              <a:endParaRPr lang="en-US" sz="1400" dirty="0">
                <a:solidFill>
                  <a:srgbClr val="FFFFFF"/>
                </a:solidFill>
                <a:latin typeface="Arial Narrow" pitchFamily="34" charset="0"/>
                <a:ea typeface="+mn-ea"/>
                <a:cs typeface="+mn-cs"/>
              </a:endParaRPr>
            </a:p>
          </p:txBody>
        </p:sp>
        <p:grpSp>
          <p:nvGrpSpPr>
            <p:cNvPr id="91" name="Group 314"/>
            <p:cNvGrpSpPr>
              <a:grpSpLocks/>
            </p:cNvGrpSpPr>
            <p:nvPr/>
          </p:nvGrpSpPr>
          <p:grpSpPr bwMode="auto">
            <a:xfrm>
              <a:off x="5142024" y="3473249"/>
              <a:ext cx="407484" cy="296406"/>
              <a:chOff x="6553256" y="1371600"/>
              <a:chExt cx="407484" cy="296406"/>
            </a:xfrm>
          </p:grpSpPr>
          <p:pic>
            <p:nvPicPr>
              <p:cNvPr id="296" name="Picture 4" descr="disc blue"/>
              <p:cNvPicPr>
                <a:picLocks noChangeArrowheads="1"/>
              </p:cNvPicPr>
              <p:nvPr/>
            </p:nvPicPr>
            <p:blipFill>
              <a:blip r:embed="rId19" cstate="print">
                <a:lum bright="48000"/>
                <a:grayscl/>
                <a:extLst>
                  <a:ext uri="{28A0092B-C50C-407E-A947-70E740481C1C}">
                    <a14:useLocalDpi xmlns:a14="http://schemas.microsoft.com/office/drawing/2010/main" xmlns="" val="0"/>
                  </a:ext>
                </a:extLst>
              </a:blip>
              <a:srcRect/>
              <a:stretch>
                <a:fillRect/>
              </a:stretch>
            </p:blipFill>
            <p:spPr bwMode="gray">
              <a:xfrm>
                <a:off x="6622084" y="1371600"/>
                <a:ext cx="269829" cy="296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 name="TextBox 306"/>
              <p:cNvSpPr txBox="1">
                <a:spLocks noChangeArrowheads="1"/>
              </p:cNvSpPr>
              <p:nvPr/>
            </p:nvSpPr>
            <p:spPr bwMode="auto">
              <a:xfrm>
                <a:off x="6553256" y="1420905"/>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sp>
        <p:nvSpPr>
          <p:cNvPr id="298" name="TextBox 328"/>
          <p:cNvSpPr txBox="1">
            <a:spLocks noChangeArrowheads="1"/>
          </p:cNvSpPr>
          <p:nvPr/>
        </p:nvSpPr>
        <p:spPr bwMode="auto">
          <a:xfrm>
            <a:off x="6554879" y="5683014"/>
            <a:ext cx="1693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На расстоянии</a:t>
            </a:r>
            <a:endParaRPr lang="en-US" sz="1800" dirty="0">
              <a:solidFill>
                <a:schemeClr val="hlink"/>
              </a:solidFill>
              <a:latin typeface="+mn-lt"/>
              <a:ea typeface="+mn-ea"/>
              <a:cs typeface="+mn-cs"/>
            </a:endParaRPr>
          </a:p>
        </p:txBody>
      </p:sp>
    </p:spTree>
    <p:extLst>
      <p:ext uri="{BB962C8B-B14F-4D97-AF65-F5344CB8AC3E}">
        <p14:creationId xmlns:p14="http://schemas.microsoft.com/office/powerpoint/2010/main" xmlns="" val="38495913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000"/>
                            </p:stCondLst>
                            <p:childTnLst>
                              <p:par>
                                <p:cTn id="21" presetID="21" presetClass="entr" presetSubtype="4"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heel(4)">
                                      <p:cBhvr>
                                        <p:cTn id="23" dur="500"/>
                                        <p:tgtEl>
                                          <p:spTgt spid="8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par>
                                <p:cTn id="28" presetID="10" presetClass="entr" presetSubtype="0"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500"/>
                                        <p:tgtEl>
                                          <p:spTgt spid="86"/>
                                        </p:tgtEl>
                                      </p:cBhvr>
                                    </p:animEffect>
                                  </p:childTnLst>
                                </p:cTn>
                              </p:par>
                              <p:par>
                                <p:cTn id="31" presetID="10"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par>
                                <p:cTn id="34" presetID="10" presetClass="entr" presetSubtype="0" fill="hold"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500"/>
                                        <p:tgtEl>
                                          <p:spTgt spid="90"/>
                                        </p:tgtEl>
                                      </p:cBhvr>
                                    </p:animEffect>
                                  </p:childTnLst>
                                </p:cTn>
                              </p:par>
                            </p:childTnLst>
                          </p:cTn>
                        </p:par>
                        <p:par>
                          <p:cTn id="37" fill="hold">
                            <p:stCondLst>
                              <p:cond delay="3000"/>
                            </p:stCondLst>
                            <p:childTnLst>
                              <p:par>
                                <p:cTn id="38" presetID="1" presetClass="path" presetSubtype="0" fill="hold" nodeType="afterEffect">
                                  <p:stCondLst>
                                    <p:cond delay="0"/>
                                  </p:stCondLst>
                                  <p:childTnLst>
                                    <p:animMotion origin="layout" path="M -4.72222E-6 -0.01111 C 0.06893 -0.01111 0.125 0.06366 0.125 0.15556 C 0.125 0.24746 0.06893 0.32223 -4.72222E-6 0.32223 C -0.06892 0.32223 -0.125 0.24746 -0.125 0.15556 C -0.125 0.06366 -0.06892 -0.01111 -4.72222E-6 -0.01111 Z " pathEditMode="relative" rAng="0" ptsTypes="fffff">
                                      <p:cBhvr>
                                        <p:cTn id="39" dur="5000" fill="hold"/>
                                        <p:tgtEl>
                                          <p:spTgt spid="84"/>
                                        </p:tgtEl>
                                        <p:attrNameLst>
                                          <p:attrName>ppt_x</p:attrName>
                                          <p:attrName>ppt_y</p:attrName>
                                        </p:attrNameLst>
                                      </p:cBhvr>
                                      <p:rCtr x="0" y="16700"/>
                                    </p:animMotion>
                                  </p:childTnLst>
                                </p:cTn>
                              </p:par>
                              <p:par>
                                <p:cTn id="40" presetID="1" presetClass="path" presetSubtype="0" fill="hold" nodeType="withEffect">
                                  <p:stCondLst>
                                    <p:cond delay="0"/>
                                  </p:stCondLst>
                                  <p:childTnLst>
                                    <p:animMotion origin="layout" path="M 0.01042 -0.00695 C 0.01042 0.08495 -0.04566 0.15972 -0.11458 0.15972 C -0.18351 0.15972 -0.23958 0.08495 -0.23958 -0.00695 C -0.23958 -0.09885 -0.18351 -0.17361 -0.11458 -0.17361 C -0.04566 -0.17361 0.01042 -0.09885 0.01042 -0.00695 Z " pathEditMode="relative" rAng="5400000" ptsTypes="fffff">
                                      <p:cBhvr>
                                        <p:cTn id="41" dur="5000" fill="hold"/>
                                        <p:tgtEl>
                                          <p:spTgt spid="86"/>
                                        </p:tgtEl>
                                        <p:attrNameLst>
                                          <p:attrName>ppt_x</p:attrName>
                                          <p:attrName>ppt_y</p:attrName>
                                        </p:attrNameLst>
                                      </p:cBhvr>
                                      <p:rCtr x="-12500" y="0"/>
                                    </p:animMotion>
                                  </p:childTnLst>
                                </p:cTn>
                              </p:par>
                              <p:par>
                                <p:cTn id="42" presetID="1" presetClass="path" presetSubtype="0" fill="hold" nodeType="withEffect">
                                  <p:stCondLst>
                                    <p:cond delay="0"/>
                                  </p:stCondLst>
                                  <p:childTnLst>
                                    <p:animMotion origin="layout" path="M 0.00312 -0.02847 C -0.0658 -0.02361 -0.12466 -0.09444 -0.1283 -0.18611 C -0.13195 -0.27801 -0.07882 -0.35648 -0.01007 -0.36134 C 0.05885 -0.3662 0.11771 -0.29537 0.12135 -0.2037 C 0.125 -0.1118 0.07187 -0.03333 0.00312 -0.02847 Z " pathEditMode="relative" rAng="10623248" ptsTypes="fffff">
                                      <p:cBhvr>
                                        <p:cTn id="43" dur="5000" fill="hold"/>
                                        <p:tgtEl>
                                          <p:spTgt spid="88"/>
                                        </p:tgtEl>
                                        <p:attrNameLst>
                                          <p:attrName>ppt_x</p:attrName>
                                          <p:attrName>ppt_y</p:attrName>
                                        </p:attrNameLst>
                                      </p:cBhvr>
                                      <p:rCtr x="-700" y="-16600"/>
                                    </p:animMotion>
                                  </p:childTnLst>
                                </p:cTn>
                              </p:par>
                              <p:par>
                                <p:cTn id="44" presetID="1" presetClass="path" presetSubtype="0" fill="hold" nodeType="withEffect">
                                  <p:stCondLst>
                                    <p:cond delay="0"/>
                                  </p:stCondLst>
                                  <p:childTnLst>
                                    <p:animMotion origin="layout" path="M -0.01614 -0.01597 C -0.0125 -0.10764 0.04636 -0.17847 0.11528 -0.17361 C 0.18403 -0.16875 0.23716 -0.09028 0.23351 0.00162 C 0.22986 0.09329 0.17101 0.16412 0.10209 0.15926 C 0.03334 0.1544 -0.01979 0.07593 -0.01614 -0.01597 Z " pathEditMode="relative" rAng="-5218732" ptsTypes="fffff">
                                      <p:cBhvr>
                                        <p:cTn id="45" dur="5000" fill="hold"/>
                                        <p:tgtEl>
                                          <p:spTgt spid="90"/>
                                        </p:tgtEl>
                                        <p:attrNameLst>
                                          <p:attrName>ppt_x</p:attrName>
                                          <p:attrName>ppt_y</p:attrName>
                                        </p:attrNameLst>
                                      </p:cBhvr>
                                      <p:rCtr x="12500" y="900"/>
                                    </p:animMotion>
                                  </p:childTnLst>
                                </p:cTn>
                              </p:par>
                              <p:par>
                                <p:cTn id="46" presetID="10" presetClass="entr" presetSubtype="0" fill="hold" grpId="0"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2000"/>
                                        <p:tgtEl>
                                          <p:spTgt spid="1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fade">
                                      <p:cBhvr>
                                        <p:cTn id="51" dur="2000"/>
                                        <p:tgtEl>
                                          <p:spTgt spid="1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8"/>
                                        </p:tgtEl>
                                        <p:attrNameLst>
                                          <p:attrName>style.visibility</p:attrName>
                                        </p:attrNameLst>
                                      </p:cBhvr>
                                      <p:to>
                                        <p:strVal val="visible"/>
                                      </p:to>
                                    </p:set>
                                    <p:animEffect transition="in" filter="fade">
                                      <p:cBhvr>
                                        <p:cTn id="54" dur="2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2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NX-3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09231" y="3140194"/>
            <a:ext cx="2075662" cy="3022808"/>
          </a:xfrm>
          <a:prstGeom prst="rect">
            <a:avLst/>
          </a:prstGeom>
        </p:spPr>
      </p:pic>
      <p:sp>
        <p:nvSpPr>
          <p:cNvPr id="17" name="Trapezoid 16"/>
          <p:cNvSpPr/>
          <p:nvPr/>
        </p:nvSpPr>
        <p:spPr bwMode="gray">
          <a:xfrm rot="10800000">
            <a:off x="3968593" y="3091876"/>
            <a:ext cx="1140068" cy="584201"/>
          </a:xfrm>
          <a:prstGeom prst="trapezoid">
            <a:avLst>
              <a:gd name="adj" fmla="val 59447"/>
            </a:avLst>
          </a:prstGeom>
          <a:gradFill flip="none" rotWithShape="1">
            <a:gsLst>
              <a:gs pos="0">
                <a:schemeClr val="tx2">
                  <a:lumMod val="40000"/>
                  <a:lumOff val="60000"/>
                </a:schemeClr>
              </a:gs>
              <a:gs pos="100000">
                <a:schemeClr val="bg1"/>
              </a:gs>
            </a:gsLst>
            <a:lin ang="5400000" scaled="1"/>
            <a:tileRect/>
          </a:gra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35000"/>
              </a:spcBef>
              <a:spcAft>
                <a:spcPct val="0"/>
              </a:spcAft>
              <a:buClr>
                <a:srgbClr val="A1C9E6"/>
              </a:buClr>
              <a:buSzPct val="75000"/>
              <a:buFont typeface="Wingdings" pitchFamily="2" charset="2"/>
              <a:buChar char="n"/>
              <a:tabLst/>
            </a:pPr>
            <a:endParaRPr kumimoji="0" lang="en-US" sz="2000" b="0" i="0" u="none" strike="noStrike" cap="none" normalizeH="0" baseline="0" dirty="0" smtClean="0">
              <a:ln>
                <a:noFill/>
              </a:ln>
              <a:solidFill>
                <a:schemeClr val="bg2"/>
              </a:solidFill>
              <a:effectLst/>
              <a:latin typeface="MetaNormalLF-Roman" pitchFamily="34" charset="0"/>
            </a:endParaRPr>
          </a:p>
        </p:txBody>
      </p:sp>
      <p:pic>
        <p:nvPicPr>
          <p:cNvPr id="104" name="Picture 5" descr="C:\Users\testuser\AppData\Local\Temp\VMwareDnD\3b7e691f\DGRM_Server_VMs_detail_6_VMware_Q408_Comm.png"/>
          <p:cNvPicPr>
            <a:picLocks noChangeAspect="1" noChangeArrowheads="1"/>
          </p:cNvPicPr>
          <p:nvPr/>
        </p:nvPicPr>
        <p:blipFill>
          <a:blip r:embed="rId4" cstate="print"/>
          <a:srcRect/>
          <a:stretch>
            <a:fillRect/>
          </a:stretch>
        </p:blipFill>
        <p:spPr bwMode="auto">
          <a:xfrm>
            <a:off x="3352820" y="820706"/>
            <a:ext cx="2367459" cy="2527777"/>
          </a:xfrm>
          <a:prstGeom prst="rect">
            <a:avLst/>
          </a:prstGeom>
          <a:noFill/>
        </p:spPr>
      </p:pic>
      <p:sp>
        <p:nvSpPr>
          <p:cNvPr id="15" name="Title 1"/>
          <p:cNvSpPr txBox="1">
            <a:spLocks/>
          </p:cNvSpPr>
          <p:nvPr/>
        </p:nvSpPr>
        <p:spPr>
          <a:xfrm>
            <a:off x="251520" y="116632"/>
            <a:ext cx="8892480" cy="514350"/>
          </a:xfrm>
          <a:prstGeom prst="rect">
            <a:avLst/>
          </a:prstGeom>
        </p:spPr>
        <p:txBody>
          <a:bodyPr/>
          <a:lst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a:lstStyle>
          <a:p>
            <a:r>
              <a:rPr lang="ru-RU" dirty="0" smtClean="0"/>
              <a:t>Как происходит резервное копирование данных</a:t>
            </a:r>
            <a:r>
              <a:rPr lang="en-US" dirty="0" smtClean="0"/>
              <a:t>?</a:t>
            </a:r>
            <a:endParaRPr lang="en-US" dirty="0"/>
          </a:p>
        </p:txBody>
      </p:sp>
      <p:sp>
        <p:nvSpPr>
          <p:cNvPr id="19" name="Multiply 18"/>
          <p:cNvSpPr/>
          <p:nvPr/>
        </p:nvSpPr>
        <p:spPr>
          <a:xfrm>
            <a:off x="4259101" y="1115701"/>
            <a:ext cx="754886" cy="57897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Multiply 19"/>
          <p:cNvSpPr/>
          <p:nvPr/>
        </p:nvSpPr>
        <p:spPr>
          <a:xfrm>
            <a:off x="3213707" y="1239241"/>
            <a:ext cx="754886" cy="57897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Multiply 20"/>
          <p:cNvSpPr/>
          <p:nvPr/>
        </p:nvSpPr>
        <p:spPr>
          <a:xfrm>
            <a:off x="4151738" y="1744301"/>
            <a:ext cx="754886" cy="57897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Stock_000013152900XSmall.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8974" y="2321282"/>
            <a:ext cx="2291931" cy="2602223"/>
          </a:xfrm>
          <a:prstGeom prst="rect">
            <a:avLst/>
          </a:prstGeom>
        </p:spPr>
      </p:pic>
      <p:pic>
        <p:nvPicPr>
          <p:cNvPr id="22" name="Picture 11" descr="EMC_tag_294"/>
          <p:cNvPicPr>
            <a:picLocks noChangeAspect="1" noChangeArrowheads="1"/>
          </p:cNvPicPr>
          <p:nvPr/>
        </p:nvPicPr>
        <p:blipFill>
          <a:blip r:embed="rId6" cstate="email">
            <a:extLst>
              <a:ext uri="{28A0092B-C50C-407E-A947-70E740481C1C}">
                <a14:useLocalDpi xmlns="" xmlns:a14="http://schemas.microsoft.com/office/drawing/2010/main"/>
              </a:ext>
            </a:extLst>
          </a:blip>
          <a:stretch>
            <a:fillRect/>
          </a:stretch>
        </p:blipFill>
        <p:spPr bwMode="auto">
          <a:xfrm>
            <a:off x="1127943" y="3058206"/>
            <a:ext cx="448672" cy="130061"/>
          </a:xfrm>
          <a:prstGeom prst="rect">
            <a:avLst/>
          </a:prstGeom>
          <a:noFill/>
          <a:ln w="9525">
            <a:noFill/>
            <a:miter lim="800000"/>
            <a:headEnd/>
            <a:tailEnd/>
          </a:ln>
        </p:spPr>
      </p:pic>
    </p:spTree>
    <p:extLst>
      <p:ext uri="{BB962C8B-B14F-4D97-AF65-F5344CB8AC3E}">
        <p14:creationId xmlns="" xmlns:p14="http://schemas.microsoft.com/office/powerpoint/2010/main" val="3572353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10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2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07504" y="836712"/>
            <a:ext cx="8999433" cy="5291540"/>
          </a:xfrm>
          <a:prstGeom prst="rect">
            <a:avLst/>
          </a:prstGeom>
          <a:noFill/>
          <a:ln w="9525">
            <a:noFill/>
            <a:miter lim="800000"/>
            <a:headEnd/>
            <a:tailEnd/>
          </a:ln>
        </p:spPr>
      </p:pic>
      <p:sp>
        <p:nvSpPr>
          <p:cNvPr id="27" name="Rectangle 26"/>
          <p:cNvSpPr/>
          <p:nvPr/>
        </p:nvSpPr>
        <p:spPr>
          <a:xfrm>
            <a:off x="7236296" y="692696"/>
            <a:ext cx="1728192" cy="21602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51520" y="116632"/>
            <a:ext cx="8892480" cy="514350"/>
          </a:xfrm>
          <a:prstGeom prst="rect">
            <a:avLst/>
          </a:prstGeom>
        </p:spPr>
        <p:txBody>
          <a:bodyPr/>
          <a:lst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a:lstStyle>
          <a:p>
            <a:r>
              <a:rPr lang="ru-RU" dirty="0" smtClean="0"/>
              <a:t>Что изменилось с виртуализацией?</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96900" y="45120"/>
            <a:ext cx="8151564" cy="863600"/>
          </a:xfrm>
        </p:spPr>
        <p:txBody>
          <a:bodyPr/>
          <a:lstStyle/>
          <a:p>
            <a:r>
              <a:rPr lang="ru-RU" sz="2800" dirty="0" smtClean="0"/>
              <a:t>Резервное копирование и восстановление для</a:t>
            </a:r>
            <a:r>
              <a:rPr lang="en-US" sz="2800" dirty="0" smtClean="0"/>
              <a:t> VMware</a:t>
            </a:r>
            <a:endParaRPr lang="en-US" sz="2800" dirty="0"/>
          </a:p>
        </p:txBody>
      </p:sp>
      <p:graphicFrame>
        <p:nvGraphicFramePr>
          <p:cNvPr id="17" name="Diagram 16"/>
          <p:cNvGraphicFramePr/>
          <p:nvPr/>
        </p:nvGraphicFramePr>
        <p:xfrm>
          <a:off x="1513873" y="13941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143000" y="1927592"/>
            <a:ext cx="1984839" cy="738664"/>
          </a:xfrm>
          <a:prstGeom prst="rect">
            <a:avLst/>
          </a:prstGeom>
          <a:solidFill>
            <a:schemeClr val="bg1"/>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smtClean="0"/>
              <a:t>85-90% </a:t>
            </a:r>
          </a:p>
          <a:p>
            <a:r>
              <a:rPr lang="ru-RU" sz="1800" dirty="0" err="1" smtClean="0"/>
              <a:t>востановлений</a:t>
            </a:r>
            <a:endParaRPr lang="en-US" sz="1800" dirty="0"/>
          </a:p>
        </p:txBody>
      </p:sp>
      <p:sp>
        <p:nvSpPr>
          <p:cNvPr id="19" name="TextBox 18"/>
          <p:cNvSpPr txBox="1"/>
          <p:nvPr/>
        </p:nvSpPr>
        <p:spPr>
          <a:xfrm>
            <a:off x="5724128" y="1898248"/>
            <a:ext cx="2129109" cy="738664"/>
          </a:xfrm>
          <a:prstGeom prst="rect">
            <a:avLst/>
          </a:prstGeom>
          <a:solidFill>
            <a:schemeClr val="bg1"/>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smtClean="0"/>
              <a:t>10-15% </a:t>
            </a:r>
          </a:p>
          <a:p>
            <a:r>
              <a:rPr lang="ru-RU" sz="1800" dirty="0" smtClean="0"/>
              <a:t>Восстановлений</a:t>
            </a:r>
            <a:endParaRPr lang="en-US" sz="1800" dirty="0"/>
          </a:p>
        </p:txBody>
      </p:sp>
      <p:sp>
        <p:nvSpPr>
          <p:cNvPr id="20" name="TextBox 19"/>
          <p:cNvSpPr txBox="1"/>
          <p:nvPr/>
        </p:nvSpPr>
        <p:spPr>
          <a:xfrm>
            <a:off x="3707904" y="5210616"/>
            <a:ext cx="2108269" cy="738664"/>
          </a:xfrm>
          <a:prstGeom prst="rect">
            <a:avLst/>
          </a:prstGeom>
          <a:solidFill>
            <a:schemeClr val="bg1"/>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smtClean="0"/>
              <a:t>&lt;1% </a:t>
            </a:r>
          </a:p>
          <a:p>
            <a:r>
              <a:rPr lang="ru-RU" sz="1800" dirty="0" smtClean="0"/>
              <a:t>восстановлений</a:t>
            </a:r>
            <a:endParaRPr lang="en-US" sz="1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nvPr>
        </p:nvSpPr>
        <p:spPr bwMode="gray">
          <a:xfrm>
            <a:off x="395536" y="-171400"/>
            <a:ext cx="8410575" cy="920751"/>
          </a:xfrm>
        </p:spPr>
        <p:txBody>
          <a:bodyPr/>
          <a:lstStyle/>
          <a:p>
            <a:pPr algn="l" defTabSz="914400">
              <a:spcBef>
                <a:spcPct val="0"/>
              </a:spcBef>
              <a:buNone/>
            </a:pPr>
            <a:r>
              <a:rPr lang="en-US" sz="2400" b="0" i="0" dirty="0" err="1">
                <a:solidFill>
                  <a:srgbClr val="3892D0"/>
                </a:solidFill>
              </a:rPr>
              <a:t>Дедупликация</a:t>
            </a:r>
            <a:r>
              <a:rPr lang="en-US" sz="2400" b="0" i="0" dirty="0">
                <a:solidFill>
                  <a:srgbClr val="3892D0"/>
                </a:solidFill>
              </a:rPr>
              <a:t> </a:t>
            </a:r>
            <a:r>
              <a:rPr lang="en-US" sz="2400" b="0" i="0" dirty="0" err="1">
                <a:solidFill>
                  <a:srgbClr val="3892D0"/>
                </a:solidFill>
              </a:rPr>
              <a:t>ускоряет</a:t>
            </a:r>
            <a:r>
              <a:rPr lang="en-US" sz="2400" b="0" i="0" dirty="0">
                <a:solidFill>
                  <a:srgbClr val="3892D0"/>
                </a:solidFill>
              </a:rPr>
              <a:t> </a:t>
            </a:r>
            <a:r>
              <a:rPr lang="ru-RU" sz="2400" b="0" i="0" dirty="0" smtClean="0">
                <a:solidFill>
                  <a:srgbClr val="3892D0"/>
                </a:solidFill>
              </a:rPr>
              <a:t>виртуализацию</a:t>
            </a:r>
            <a:endParaRPr lang="en-US" sz="2400" dirty="0"/>
          </a:p>
        </p:txBody>
      </p:sp>
      <p:grpSp>
        <p:nvGrpSpPr>
          <p:cNvPr id="2" name="Group 58"/>
          <p:cNvGrpSpPr/>
          <p:nvPr/>
        </p:nvGrpSpPr>
        <p:grpSpPr bwMode="gray">
          <a:xfrm>
            <a:off x="1371600" y="1875387"/>
            <a:ext cx="6755936" cy="3840351"/>
            <a:chOff x="1371600" y="1875387"/>
            <a:chExt cx="6755936" cy="3840351"/>
          </a:xfrm>
        </p:grpSpPr>
        <p:sp>
          <p:nvSpPr>
            <p:cNvPr id="73" name="TextBox 72"/>
            <p:cNvSpPr txBox="1"/>
            <p:nvPr/>
          </p:nvSpPr>
          <p:spPr bwMode="gray">
            <a:xfrm>
              <a:off x="3726120" y="3395592"/>
              <a:ext cx="1288473" cy="646327"/>
            </a:xfrm>
            <a:prstGeom prst="rect">
              <a:avLst/>
            </a:prstGeom>
            <a:noFill/>
          </p:spPr>
          <p:txBody>
            <a:bodyPr wrap="square" lIns="91435" tIns="45718" rIns="91435" bIns="45718" rtlCol="0">
              <a:spAutoFit/>
            </a:bodyPr>
            <a:lstStyle/>
            <a:p>
              <a:pPr algn="ctr" defTabSz="914400">
                <a:buNone/>
              </a:pPr>
              <a:r>
                <a:rPr lang="en-US" sz="1800" b="0" i="0">
                  <a:solidFill>
                    <a:schemeClr val="tx1"/>
                  </a:solidFill>
                  <a:latin typeface="Arial" pitchFamily="34" charset="0"/>
                  <a:cs typeface="Arial" pitchFamily="34" charset="0"/>
                </a:rPr>
                <a:t> </a:t>
              </a:r>
            </a:p>
            <a:p>
              <a:pPr algn="ctr" defTabSz="914400">
                <a:buNone/>
              </a:pPr>
              <a:endParaRPr lang="en-US" dirty="0" smtClean="0">
                <a:latin typeface="Arial" pitchFamily="34" charset="0"/>
                <a:cs typeface="Arial" pitchFamily="34" charset="0"/>
              </a:endParaRPr>
            </a:p>
          </p:txBody>
        </p:sp>
        <p:sp>
          <p:nvSpPr>
            <p:cNvPr id="36" name="Right Arrow 35"/>
            <p:cNvSpPr/>
            <p:nvPr/>
          </p:nvSpPr>
          <p:spPr bwMode="gray">
            <a:xfrm>
              <a:off x="3412661" y="2280011"/>
              <a:ext cx="2714625" cy="3238500"/>
            </a:xfrm>
            <a:prstGeom prst="rightArrow">
              <a:avLst>
                <a:gd name="adj1" fmla="val 70749"/>
                <a:gd name="adj2" fmla="val 50000"/>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lIns="64008" tIns="32005" rIns="64008" bIns="32005" rtlCol="0" anchor="ctr"/>
            <a:lstStyle/>
            <a:p>
              <a:pPr algn="ctr" defTabSz="914400">
                <a:buNone/>
              </a:pPr>
              <a:r>
                <a:rPr lang="en-US" sz="800" b="1" i="0">
                  <a:solidFill>
                    <a:srgbClr val="FFFFFF"/>
                  </a:solidFill>
                  <a:latin typeface="Arial" pitchFamily="34" charset="0"/>
                  <a:cs typeface="Arial" pitchFamily="34" charset="0"/>
                </a:rPr>
                <a:t> </a:t>
              </a:r>
            </a:p>
          </p:txBody>
        </p:sp>
        <p:sp>
          <p:nvSpPr>
            <p:cNvPr id="42" name="TextBox 41"/>
            <p:cNvSpPr txBox="1"/>
            <p:nvPr/>
          </p:nvSpPr>
          <p:spPr bwMode="gray">
            <a:xfrm>
              <a:off x="3543301" y="2743200"/>
              <a:ext cx="2457449" cy="2219071"/>
            </a:xfrm>
            <a:prstGeom prst="rect">
              <a:avLst/>
            </a:prstGeom>
            <a:noFill/>
          </p:spPr>
          <p:txBody>
            <a:bodyPr wrap="square" lIns="64008" tIns="32005" rIns="64008" bIns="32005" rtlCol="0">
              <a:spAutoFit/>
            </a:bodyPr>
            <a:lstStyle/>
            <a:p>
              <a:pPr algn="l" defTabSz="914400">
                <a:buNone/>
              </a:pPr>
              <a:r>
                <a:rPr lang="en-US" sz="2000" b="0" i="0" dirty="0" err="1">
                  <a:solidFill>
                    <a:srgbClr val="FFFFFF"/>
                  </a:solidFill>
                  <a:latin typeface="Arial" pitchFamily="34" charset="0"/>
                  <a:cs typeface="Arial" pitchFamily="34" charset="0"/>
                </a:rPr>
                <a:t>Повышенная</a:t>
              </a:r>
              <a:r>
                <a:rPr lang="en-US" sz="2000" b="0" i="0" dirty="0">
                  <a:solidFill>
                    <a:srgbClr val="FFFFFF"/>
                  </a:solidFill>
                  <a:latin typeface="Arial" pitchFamily="34" charset="0"/>
                  <a:cs typeface="Arial" pitchFamily="34" charset="0"/>
                </a:rPr>
                <a:t> </a:t>
              </a:r>
              <a:r>
                <a:rPr lang="en-US" sz="2000" b="0" i="0" dirty="0" err="1" smtClean="0">
                  <a:solidFill>
                    <a:srgbClr val="FFFFFF"/>
                  </a:solidFill>
                  <a:latin typeface="Arial" pitchFamily="34" charset="0"/>
                  <a:cs typeface="Arial" pitchFamily="34" charset="0"/>
                </a:rPr>
                <a:t>эффективность</a:t>
              </a:r>
              <a:endParaRPr lang="en-US" sz="2000" b="0" i="0" dirty="0">
                <a:solidFill>
                  <a:srgbClr val="FFFFFF"/>
                </a:solidFill>
                <a:latin typeface="Arial" pitchFamily="34" charset="0"/>
                <a:cs typeface="Arial" pitchFamily="34" charset="0"/>
              </a:endParaRPr>
            </a:p>
            <a:p>
              <a:pPr algn="l" defTabSz="914400">
                <a:buNone/>
              </a:pPr>
              <a:r>
                <a:rPr lang="en-US" sz="2000" b="0" i="0" dirty="0" err="1">
                  <a:solidFill>
                    <a:srgbClr val="FFFFFF"/>
                  </a:solidFill>
                  <a:latin typeface="Arial" pitchFamily="34" charset="0"/>
                  <a:cs typeface="Arial" pitchFamily="34" charset="0"/>
                </a:rPr>
                <a:t>Меньший</a:t>
              </a:r>
              <a:r>
                <a:rPr lang="en-US" sz="2000" b="0" i="0" dirty="0">
                  <a:solidFill>
                    <a:srgbClr val="FFFFFF"/>
                  </a:solidFill>
                  <a:latin typeface="Arial" pitchFamily="34" charset="0"/>
                  <a:cs typeface="Arial" pitchFamily="34" charset="0"/>
                </a:rPr>
                <a:t> </a:t>
              </a:r>
              <a:r>
                <a:rPr lang="en-US" sz="2000" b="0" i="0" dirty="0" err="1">
                  <a:solidFill>
                    <a:srgbClr val="FFFFFF"/>
                  </a:solidFill>
                  <a:latin typeface="Arial" pitchFamily="34" charset="0"/>
                  <a:cs typeface="Arial" pitchFamily="34" charset="0"/>
                </a:rPr>
                <a:t>объем</a:t>
              </a:r>
              <a:r>
                <a:rPr lang="en-US" sz="2000" b="0" i="0" dirty="0">
                  <a:solidFill>
                    <a:srgbClr val="FFFFFF"/>
                  </a:solidFill>
                  <a:latin typeface="Arial" pitchFamily="34" charset="0"/>
                  <a:cs typeface="Arial" pitchFamily="34" charset="0"/>
                </a:rPr>
                <a:t> </a:t>
              </a:r>
              <a:r>
                <a:rPr lang="en-US" sz="2000" b="0" i="0" dirty="0" err="1">
                  <a:solidFill>
                    <a:srgbClr val="FFFFFF"/>
                  </a:solidFill>
                  <a:latin typeface="Arial" pitchFamily="34" charset="0"/>
                  <a:cs typeface="Arial" pitchFamily="34" charset="0"/>
                </a:rPr>
                <a:t>системы</a:t>
              </a:r>
              <a:r>
                <a:rPr lang="en-US" sz="2000" b="0" i="0" dirty="0">
                  <a:solidFill>
                    <a:srgbClr val="FFFFFF"/>
                  </a:solidFill>
                  <a:latin typeface="Arial" pitchFamily="34" charset="0"/>
                  <a:cs typeface="Arial" pitchFamily="34" charset="0"/>
                </a:rPr>
                <a:t> </a:t>
              </a:r>
              <a:r>
                <a:rPr lang="en-US" sz="2000" b="0" i="0" dirty="0" err="1" smtClean="0">
                  <a:solidFill>
                    <a:srgbClr val="FFFFFF"/>
                  </a:solidFill>
                  <a:latin typeface="Arial" pitchFamily="34" charset="0"/>
                  <a:cs typeface="Arial" pitchFamily="34" charset="0"/>
                </a:rPr>
                <a:t>хранения</a:t>
              </a:r>
              <a:endParaRPr lang="en-US" sz="2000" b="0" i="0" dirty="0">
                <a:solidFill>
                  <a:srgbClr val="FFFFFF"/>
                </a:solidFill>
                <a:latin typeface="Arial" pitchFamily="34" charset="0"/>
                <a:cs typeface="Arial" pitchFamily="34" charset="0"/>
              </a:endParaRPr>
            </a:p>
            <a:p>
              <a:pPr algn="l" defTabSz="914400">
                <a:buNone/>
              </a:pPr>
              <a:r>
                <a:rPr lang="en-US" sz="2000" b="0" i="0" dirty="0" err="1">
                  <a:solidFill>
                    <a:srgbClr val="FFFFFF"/>
                  </a:solidFill>
                  <a:latin typeface="Arial" pitchFamily="34" charset="0"/>
                  <a:cs typeface="Arial" pitchFamily="34" charset="0"/>
                </a:rPr>
                <a:t>Меньше</a:t>
              </a:r>
              <a:r>
                <a:rPr lang="en-US" sz="2000" b="0" i="0" dirty="0">
                  <a:solidFill>
                    <a:srgbClr val="FFFFFF"/>
                  </a:solidFill>
                  <a:latin typeface="Arial" pitchFamily="34" charset="0"/>
                  <a:cs typeface="Arial" pitchFamily="34" charset="0"/>
                </a:rPr>
                <a:t> </a:t>
              </a:r>
              <a:r>
                <a:rPr lang="en-US" sz="2000" b="0" i="0" dirty="0" err="1">
                  <a:solidFill>
                    <a:srgbClr val="FFFFFF"/>
                  </a:solidFill>
                  <a:latin typeface="Arial" pitchFamily="34" charset="0"/>
                  <a:cs typeface="Arial" pitchFamily="34" charset="0"/>
                </a:rPr>
                <a:t>нагрузки</a:t>
              </a:r>
              <a:r>
                <a:rPr lang="en-US" sz="2000" b="0" i="0" dirty="0">
                  <a:solidFill>
                    <a:srgbClr val="FFFFFF"/>
                  </a:solidFill>
                  <a:latin typeface="Arial" pitchFamily="34" charset="0"/>
                  <a:cs typeface="Arial" pitchFamily="34" charset="0"/>
                </a:rPr>
                <a:t> </a:t>
              </a:r>
              <a:r>
                <a:rPr lang="en-US" sz="2000" b="0" i="0" dirty="0" err="1">
                  <a:solidFill>
                    <a:srgbClr val="FFFFFF"/>
                  </a:solidFill>
                  <a:latin typeface="Arial" pitchFamily="34" charset="0"/>
                  <a:cs typeface="Arial" pitchFamily="34" charset="0"/>
                </a:rPr>
                <a:t>на</a:t>
              </a:r>
              <a:r>
                <a:rPr lang="en-US" sz="2000" b="0" i="0" dirty="0">
                  <a:solidFill>
                    <a:srgbClr val="FFFFFF"/>
                  </a:solidFill>
                  <a:latin typeface="Arial" pitchFamily="34" charset="0"/>
                  <a:cs typeface="Arial" pitchFamily="34" charset="0"/>
                </a:rPr>
                <a:t> </a:t>
              </a:r>
              <a:r>
                <a:rPr lang="en-US" sz="2000" b="0" i="0" dirty="0" err="1">
                  <a:solidFill>
                    <a:srgbClr val="FFFFFF"/>
                  </a:solidFill>
                  <a:latin typeface="Arial" pitchFamily="34" charset="0"/>
                  <a:cs typeface="Arial" pitchFamily="34" charset="0"/>
                </a:rPr>
                <a:t>полосу</a:t>
              </a:r>
              <a:r>
                <a:rPr lang="en-US" sz="2000" b="0" i="0" dirty="0">
                  <a:solidFill>
                    <a:srgbClr val="FFFFFF"/>
                  </a:solidFill>
                  <a:latin typeface="Arial" pitchFamily="34" charset="0"/>
                  <a:cs typeface="Arial" pitchFamily="34" charset="0"/>
                </a:rPr>
                <a:t> </a:t>
              </a:r>
              <a:r>
                <a:rPr lang="en-US" sz="2000" b="0" i="0" dirty="0" err="1">
                  <a:solidFill>
                    <a:srgbClr val="FFFFFF"/>
                  </a:solidFill>
                  <a:latin typeface="Arial" pitchFamily="34" charset="0"/>
                  <a:cs typeface="Arial" pitchFamily="34" charset="0"/>
                </a:rPr>
                <a:t>пропускания</a:t>
              </a:r>
              <a:r>
                <a:rPr lang="en-US" sz="2000" b="0" i="0" dirty="0">
                  <a:solidFill>
                    <a:srgbClr val="FFFFFF"/>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grpSp>
          <p:nvGrpSpPr>
            <p:cNvPr id="3" name="Group 9"/>
            <p:cNvGrpSpPr>
              <a:grpSpLocks/>
            </p:cNvGrpSpPr>
            <p:nvPr/>
          </p:nvGrpSpPr>
          <p:grpSpPr bwMode="gray">
            <a:xfrm>
              <a:off x="1371600" y="1875387"/>
              <a:ext cx="1906124" cy="3840351"/>
              <a:chOff x="1174" y="1942"/>
              <a:chExt cx="654" cy="1317"/>
            </a:xfrm>
          </p:grpSpPr>
          <p:pic>
            <p:nvPicPr>
              <p:cNvPr id="123" name="Picture 10" descr="blank paper2"/>
              <p:cNvPicPr>
                <a:picLocks noChangeAspect="1" noChangeArrowheads="1"/>
              </p:cNvPicPr>
              <p:nvPr/>
            </p:nvPicPr>
            <p:blipFill>
              <a:blip r:embed="rId3" cstate="screen"/>
              <a:srcRect/>
              <a:stretch>
                <a:fillRect/>
              </a:stretch>
            </p:blipFill>
            <p:spPr bwMode="gray">
              <a:xfrm rot="-5400000">
                <a:off x="1278" y="2274"/>
                <a:ext cx="446" cy="654"/>
              </a:xfrm>
              <a:prstGeom prst="rect">
                <a:avLst/>
              </a:prstGeom>
              <a:noFill/>
            </p:spPr>
          </p:pic>
          <p:pic>
            <p:nvPicPr>
              <p:cNvPr id="124" name="Picture 11" descr="blank paper2"/>
              <p:cNvPicPr>
                <a:picLocks noChangeAspect="1" noChangeArrowheads="1"/>
              </p:cNvPicPr>
              <p:nvPr/>
            </p:nvPicPr>
            <p:blipFill>
              <a:blip r:embed="rId3" cstate="screen"/>
              <a:srcRect/>
              <a:stretch>
                <a:fillRect/>
              </a:stretch>
            </p:blipFill>
            <p:spPr bwMode="gray">
              <a:xfrm rot="-5400000">
                <a:off x="1278" y="2709"/>
                <a:ext cx="446" cy="654"/>
              </a:xfrm>
              <a:prstGeom prst="rect">
                <a:avLst/>
              </a:prstGeom>
              <a:noFill/>
            </p:spPr>
          </p:pic>
          <p:pic>
            <p:nvPicPr>
              <p:cNvPr id="125" name="Picture 12" descr="blank paper2"/>
              <p:cNvPicPr>
                <a:picLocks noChangeAspect="1" noChangeArrowheads="1"/>
              </p:cNvPicPr>
              <p:nvPr/>
            </p:nvPicPr>
            <p:blipFill>
              <a:blip r:embed="rId3" cstate="screen"/>
              <a:srcRect/>
              <a:stretch>
                <a:fillRect/>
              </a:stretch>
            </p:blipFill>
            <p:spPr bwMode="gray">
              <a:xfrm rot="-5400000">
                <a:off x="1278" y="1838"/>
                <a:ext cx="446" cy="654"/>
              </a:xfrm>
              <a:prstGeom prst="rect">
                <a:avLst/>
              </a:prstGeom>
              <a:noFill/>
            </p:spPr>
          </p:pic>
          <p:pic>
            <p:nvPicPr>
              <p:cNvPr id="126" name="Picture 13" descr="square - blue"/>
              <p:cNvPicPr>
                <a:picLocks noChangeAspect="1" noChangeArrowheads="1"/>
              </p:cNvPicPr>
              <p:nvPr/>
            </p:nvPicPr>
            <p:blipFill>
              <a:blip r:embed="rId4" cstate="screen"/>
              <a:srcRect/>
              <a:stretch>
                <a:fillRect/>
              </a:stretch>
            </p:blipFill>
            <p:spPr bwMode="gray">
              <a:xfrm>
                <a:off x="1429" y="1987"/>
                <a:ext cx="103" cy="97"/>
              </a:xfrm>
              <a:prstGeom prst="rect">
                <a:avLst/>
              </a:prstGeom>
              <a:noFill/>
            </p:spPr>
          </p:pic>
          <p:pic>
            <p:nvPicPr>
              <p:cNvPr id="127" name="Picture 14" descr="square - green"/>
              <p:cNvPicPr>
                <a:picLocks noChangeAspect="1" noChangeArrowheads="1"/>
              </p:cNvPicPr>
              <p:nvPr/>
            </p:nvPicPr>
            <p:blipFill>
              <a:blip r:embed="rId5" cstate="screen"/>
              <a:srcRect/>
              <a:stretch>
                <a:fillRect/>
              </a:stretch>
            </p:blipFill>
            <p:spPr bwMode="gray">
              <a:xfrm>
                <a:off x="1258" y="2089"/>
                <a:ext cx="110" cy="106"/>
              </a:xfrm>
              <a:prstGeom prst="rect">
                <a:avLst/>
              </a:prstGeom>
              <a:noFill/>
            </p:spPr>
          </p:pic>
          <p:pic>
            <p:nvPicPr>
              <p:cNvPr id="128" name="Picture 15" descr="square - orange"/>
              <p:cNvPicPr>
                <a:picLocks noChangeAspect="1" noChangeArrowheads="1"/>
              </p:cNvPicPr>
              <p:nvPr/>
            </p:nvPicPr>
            <p:blipFill>
              <a:blip r:embed="rId6" cstate="screen"/>
              <a:srcRect/>
              <a:stretch>
                <a:fillRect/>
              </a:stretch>
            </p:blipFill>
            <p:spPr bwMode="gray">
              <a:xfrm>
                <a:off x="1646" y="1981"/>
                <a:ext cx="109" cy="106"/>
              </a:xfrm>
              <a:prstGeom prst="rect">
                <a:avLst/>
              </a:prstGeom>
              <a:noFill/>
            </p:spPr>
          </p:pic>
          <p:pic>
            <p:nvPicPr>
              <p:cNvPr id="129" name="Picture 16" descr="square - red"/>
              <p:cNvPicPr>
                <a:picLocks noChangeAspect="1" noChangeArrowheads="1"/>
              </p:cNvPicPr>
              <p:nvPr/>
            </p:nvPicPr>
            <p:blipFill>
              <a:blip r:embed="rId7" cstate="screen"/>
              <a:srcRect/>
              <a:stretch>
                <a:fillRect/>
              </a:stretch>
            </p:blipFill>
            <p:spPr bwMode="gray">
              <a:xfrm>
                <a:off x="1320" y="1988"/>
                <a:ext cx="98" cy="96"/>
              </a:xfrm>
              <a:prstGeom prst="rect">
                <a:avLst/>
              </a:prstGeom>
              <a:noFill/>
            </p:spPr>
          </p:pic>
          <p:pic>
            <p:nvPicPr>
              <p:cNvPr id="130" name="Picture 17" descr="square - teal"/>
              <p:cNvPicPr>
                <a:picLocks noChangeAspect="1" noChangeArrowheads="1"/>
              </p:cNvPicPr>
              <p:nvPr/>
            </p:nvPicPr>
            <p:blipFill>
              <a:blip r:embed="rId8" cstate="screen"/>
              <a:srcRect/>
              <a:stretch>
                <a:fillRect/>
              </a:stretch>
            </p:blipFill>
            <p:spPr bwMode="gray">
              <a:xfrm>
                <a:off x="1320" y="2200"/>
                <a:ext cx="107" cy="102"/>
              </a:xfrm>
              <a:prstGeom prst="rect">
                <a:avLst/>
              </a:prstGeom>
              <a:noFill/>
            </p:spPr>
          </p:pic>
          <p:pic>
            <p:nvPicPr>
              <p:cNvPr id="131" name="Picture 18" descr="square - red"/>
              <p:cNvPicPr>
                <a:picLocks noChangeAspect="1" noChangeArrowheads="1"/>
              </p:cNvPicPr>
              <p:nvPr/>
            </p:nvPicPr>
            <p:blipFill>
              <a:blip r:embed="rId7" cstate="screen"/>
              <a:srcRect/>
              <a:stretch>
                <a:fillRect/>
              </a:stretch>
            </p:blipFill>
            <p:spPr bwMode="gray">
              <a:xfrm>
                <a:off x="1538" y="1988"/>
                <a:ext cx="98" cy="96"/>
              </a:xfrm>
              <a:prstGeom prst="rect">
                <a:avLst/>
              </a:prstGeom>
              <a:noFill/>
            </p:spPr>
          </p:pic>
          <p:pic>
            <p:nvPicPr>
              <p:cNvPr id="132" name="Picture 19" descr="square - yellow"/>
              <p:cNvPicPr>
                <a:picLocks noChangeAspect="1" noChangeArrowheads="1"/>
              </p:cNvPicPr>
              <p:nvPr/>
            </p:nvPicPr>
            <p:blipFill>
              <a:blip r:embed="rId9" cstate="screen"/>
              <a:srcRect/>
              <a:stretch>
                <a:fillRect/>
              </a:stretch>
            </p:blipFill>
            <p:spPr bwMode="gray">
              <a:xfrm>
                <a:off x="1367" y="2089"/>
                <a:ext cx="110" cy="107"/>
              </a:xfrm>
              <a:prstGeom prst="rect">
                <a:avLst/>
              </a:prstGeom>
              <a:noFill/>
            </p:spPr>
          </p:pic>
          <p:pic>
            <p:nvPicPr>
              <p:cNvPr id="133" name="Picture 20" descr="square - blue"/>
              <p:cNvPicPr>
                <a:picLocks noChangeAspect="1" noChangeArrowheads="1"/>
              </p:cNvPicPr>
              <p:nvPr/>
            </p:nvPicPr>
            <p:blipFill>
              <a:blip r:embed="rId4" cstate="screen"/>
              <a:srcRect/>
              <a:stretch>
                <a:fillRect/>
              </a:stretch>
            </p:blipFill>
            <p:spPr bwMode="gray">
              <a:xfrm>
                <a:off x="1475" y="2094"/>
                <a:ext cx="103" cy="97"/>
              </a:xfrm>
              <a:prstGeom prst="rect">
                <a:avLst/>
              </a:prstGeom>
              <a:noFill/>
            </p:spPr>
          </p:pic>
          <p:pic>
            <p:nvPicPr>
              <p:cNvPr id="134" name="Picture 21" descr="square - red"/>
              <p:cNvPicPr>
                <a:picLocks noChangeAspect="1" noChangeArrowheads="1"/>
              </p:cNvPicPr>
              <p:nvPr/>
            </p:nvPicPr>
            <p:blipFill>
              <a:blip r:embed="rId7" cstate="screen"/>
              <a:srcRect/>
              <a:stretch>
                <a:fillRect/>
              </a:stretch>
            </p:blipFill>
            <p:spPr bwMode="gray">
              <a:xfrm>
                <a:off x="1584" y="2095"/>
                <a:ext cx="98" cy="96"/>
              </a:xfrm>
              <a:prstGeom prst="rect">
                <a:avLst/>
              </a:prstGeom>
              <a:noFill/>
            </p:spPr>
          </p:pic>
          <p:pic>
            <p:nvPicPr>
              <p:cNvPr id="135" name="Picture 22" descr="square - yellow"/>
              <p:cNvPicPr>
                <a:picLocks noChangeAspect="1" noChangeArrowheads="1"/>
              </p:cNvPicPr>
              <p:nvPr/>
            </p:nvPicPr>
            <p:blipFill>
              <a:blip r:embed="rId9" cstate="screen"/>
              <a:srcRect/>
              <a:stretch>
                <a:fillRect/>
              </a:stretch>
            </p:blipFill>
            <p:spPr bwMode="gray">
              <a:xfrm>
                <a:off x="1211" y="2198"/>
                <a:ext cx="110" cy="107"/>
              </a:xfrm>
              <a:prstGeom prst="rect">
                <a:avLst/>
              </a:prstGeom>
              <a:noFill/>
            </p:spPr>
          </p:pic>
          <p:pic>
            <p:nvPicPr>
              <p:cNvPr id="136" name="Picture 23" descr="square - green"/>
              <p:cNvPicPr>
                <a:picLocks noChangeAspect="1" noChangeArrowheads="1"/>
              </p:cNvPicPr>
              <p:nvPr/>
            </p:nvPicPr>
            <p:blipFill>
              <a:blip r:embed="rId5" cstate="screen"/>
              <a:srcRect/>
              <a:stretch>
                <a:fillRect/>
              </a:stretch>
            </p:blipFill>
            <p:spPr bwMode="gray">
              <a:xfrm>
                <a:off x="1428" y="2198"/>
                <a:ext cx="110" cy="106"/>
              </a:xfrm>
              <a:prstGeom prst="rect">
                <a:avLst/>
              </a:prstGeom>
              <a:noFill/>
            </p:spPr>
          </p:pic>
          <p:pic>
            <p:nvPicPr>
              <p:cNvPr id="137" name="Picture 24" descr="square - orange"/>
              <p:cNvPicPr>
                <a:picLocks noChangeAspect="1" noChangeArrowheads="1"/>
              </p:cNvPicPr>
              <p:nvPr/>
            </p:nvPicPr>
            <p:blipFill>
              <a:blip r:embed="rId6" cstate="screen"/>
              <a:srcRect/>
              <a:stretch>
                <a:fillRect/>
              </a:stretch>
            </p:blipFill>
            <p:spPr bwMode="gray">
              <a:xfrm>
                <a:off x="1537" y="2198"/>
                <a:ext cx="109" cy="106"/>
              </a:xfrm>
              <a:prstGeom prst="rect">
                <a:avLst/>
              </a:prstGeom>
              <a:noFill/>
            </p:spPr>
          </p:pic>
          <p:pic>
            <p:nvPicPr>
              <p:cNvPr id="138" name="Picture 25" descr="square - blue"/>
              <p:cNvPicPr>
                <a:picLocks noChangeAspect="1" noChangeArrowheads="1"/>
              </p:cNvPicPr>
              <p:nvPr/>
            </p:nvPicPr>
            <p:blipFill>
              <a:blip r:embed="rId4" cstate="screen"/>
              <a:srcRect/>
              <a:stretch>
                <a:fillRect/>
              </a:stretch>
            </p:blipFill>
            <p:spPr bwMode="gray">
              <a:xfrm>
                <a:off x="1646" y="2203"/>
                <a:ext cx="103" cy="97"/>
              </a:xfrm>
              <a:prstGeom prst="rect">
                <a:avLst/>
              </a:prstGeom>
              <a:noFill/>
            </p:spPr>
          </p:pic>
          <p:pic>
            <p:nvPicPr>
              <p:cNvPr id="139" name="Picture 26" descr="square - blue"/>
              <p:cNvPicPr>
                <a:picLocks noChangeAspect="1" noChangeArrowheads="1"/>
              </p:cNvPicPr>
              <p:nvPr/>
            </p:nvPicPr>
            <p:blipFill>
              <a:blip r:embed="rId4" cstate="screen"/>
              <a:srcRect/>
              <a:stretch>
                <a:fillRect/>
              </a:stretch>
            </p:blipFill>
            <p:spPr bwMode="gray">
              <a:xfrm>
                <a:off x="1429" y="2419"/>
                <a:ext cx="103" cy="97"/>
              </a:xfrm>
              <a:prstGeom prst="rect">
                <a:avLst/>
              </a:prstGeom>
              <a:noFill/>
            </p:spPr>
          </p:pic>
          <p:pic>
            <p:nvPicPr>
              <p:cNvPr id="140" name="Picture 27" descr="square - green"/>
              <p:cNvPicPr>
                <a:picLocks noChangeAspect="1" noChangeArrowheads="1"/>
              </p:cNvPicPr>
              <p:nvPr/>
            </p:nvPicPr>
            <p:blipFill>
              <a:blip r:embed="rId5" cstate="screen"/>
              <a:srcRect/>
              <a:stretch>
                <a:fillRect/>
              </a:stretch>
            </p:blipFill>
            <p:spPr bwMode="gray">
              <a:xfrm>
                <a:off x="1258" y="2522"/>
                <a:ext cx="110" cy="106"/>
              </a:xfrm>
              <a:prstGeom prst="rect">
                <a:avLst/>
              </a:prstGeom>
              <a:noFill/>
            </p:spPr>
          </p:pic>
          <p:pic>
            <p:nvPicPr>
              <p:cNvPr id="141" name="Picture 28" descr="square - orange"/>
              <p:cNvPicPr>
                <a:picLocks noChangeAspect="1" noChangeArrowheads="1"/>
              </p:cNvPicPr>
              <p:nvPr/>
            </p:nvPicPr>
            <p:blipFill>
              <a:blip r:embed="rId6" cstate="screen"/>
              <a:srcRect/>
              <a:stretch>
                <a:fillRect/>
              </a:stretch>
            </p:blipFill>
            <p:spPr bwMode="gray">
              <a:xfrm>
                <a:off x="1537" y="2414"/>
                <a:ext cx="109" cy="106"/>
              </a:xfrm>
              <a:prstGeom prst="rect">
                <a:avLst/>
              </a:prstGeom>
              <a:noFill/>
            </p:spPr>
          </p:pic>
          <p:pic>
            <p:nvPicPr>
              <p:cNvPr id="142" name="Picture 29" descr="square - red"/>
              <p:cNvPicPr>
                <a:picLocks noChangeAspect="1" noChangeArrowheads="1"/>
              </p:cNvPicPr>
              <p:nvPr/>
            </p:nvPicPr>
            <p:blipFill>
              <a:blip r:embed="rId7" cstate="screen"/>
              <a:srcRect/>
              <a:stretch>
                <a:fillRect/>
              </a:stretch>
            </p:blipFill>
            <p:spPr bwMode="gray">
              <a:xfrm>
                <a:off x="1320" y="2419"/>
                <a:ext cx="98" cy="96"/>
              </a:xfrm>
              <a:prstGeom prst="rect">
                <a:avLst/>
              </a:prstGeom>
              <a:noFill/>
            </p:spPr>
          </p:pic>
          <p:pic>
            <p:nvPicPr>
              <p:cNvPr id="143" name="Picture 30" descr="square - teal"/>
              <p:cNvPicPr>
                <a:picLocks noChangeAspect="1" noChangeArrowheads="1"/>
              </p:cNvPicPr>
              <p:nvPr/>
            </p:nvPicPr>
            <p:blipFill>
              <a:blip r:embed="rId8" cstate="screen"/>
              <a:srcRect/>
              <a:stretch>
                <a:fillRect/>
              </a:stretch>
            </p:blipFill>
            <p:spPr bwMode="gray">
              <a:xfrm>
                <a:off x="1370" y="2523"/>
                <a:ext cx="107" cy="102"/>
              </a:xfrm>
              <a:prstGeom prst="rect">
                <a:avLst/>
              </a:prstGeom>
              <a:noFill/>
            </p:spPr>
          </p:pic>
          <p:pic>
            <p:nvPicPr>
              <p:cNvPr id="144" name="Picture 31" descr="square - red"/>
              <p:cNvPicPr>
                <a:picLocks noChangeAspect="1" noChangeArrowheads="1"/>
              </p:cNvPicPr>
              <p:nvPr/>
            </p:nvPicPr>
            <p:blipFill>
              <a:blip r:embed="rId7" cstate="screen"/>
              <a:srcRect/>
              <a:stretch>
                <a:fillRect/>
              </a:stretch>
            </p:blipFill>
            <p:spPr bwMode="gray">
              <a:xfrm>
                <a:off x="1428" y="2636"/>
                <a:ext cx="98" cy="96"/>
              </a:xfrm>
              <a:prstGeom prst="rect">
                <a:avLst/>
              </a:prstGeom>
              <a:noFill/>
            </p:spPr>
          </p:pic>
          <p:pic>
            <p:nvPicPr>
              <p:cNvPr id="145" name="Picture 32" descr="square - blue"/>
              <p:cNvPicPr>
                <a:picLocks noChangeAspect="1" noChangeArrowheads="1"/>
              </p:cNvPicPr>
              <p:nvPr/>
            </p:nvPicPr>
            <p:blipFill>
              <a:blip r:embed="rId4" cstate="screen"/>
              <a:srcRect/>
              <a:stretch>
                <a:fillRect/>
              </a:stretch>
            </p:blipFill>
            <p:spPr bwMode="gray">
              <a:xfrm>
                <a:off x="1475" y="2527"/>
                <a:ext cx="103" cy="97"/>
              </a:xfrm>
              <a:prstGeom prst="rect">
                <a:avLst/>
              </a:prstGeom>
              <a:noFill/>
            </p:spPr>
          </p:pic>
          <p:pic>
            <p:nvPicPr>
              <p:cNvPr id="146" name="Picture 33" descr="square - red"/>
              <p:cNvPicPr>
                <a:picLocks noChangeAspect="1" noChangeArrowheads="1"/>
              </p:cNvPicPr>
              <p:nvPr/>
            </p:nvPicPr>
            <p:blipFill>
              <a:blip r:embed="rId7" cstate="screen"/>
              <a:srcRect/>
              <a:stretch>
                <a:fillRect/>
              </a:stretch>
            </p:blipFill>
            <p:spPr bwMode="gray">
              <a:xfrm>
                <a:off x="1584" y="2528"/>
                <a:ext cx="98" cy="96"/>
              </a:xfrm>
              <a:prstGeom prst="rect">
                <a:avLst/>
              </a:prstGeom>
              <a:noFill/>
            </p:spPr>
          </p:pic>
          <p:pic>
            <p:nvPicPr>
              <p:cNvPr id="147" name="Picture 34" descr="square - green"/>
              <p:cNvPicPr>
                <a:picLocks noChangeAspect="1" noChangeArrowheads="1"/>
              </p:cNvPicPr>
              <p:nvPr/>
            </p:nvPicPr>
            <p:blipFill>
              <a:blip r:embed="rId5" cstate="screen"/>
              <a:srcRect/>
              <a:stretch>
                <a:fillRect/>
              </a:stretch>
            </p:blipFill>
            <p:spPr bwMode="gray">
              <a:xfrm>
                <a:off x="1646" y="2414"/>
                <a:ext cx="110" cy="106"/>
              </a:xfrm>
              <a:prstGeom prst="rect">
                <a:avLst/>
              </a:prstGeom>
              <a:noFill/>
            </p:spPr>
          </p:pic>
          <p:pic>
            <p:nvPicPr>
              <p:cNvPr id="148" name="Picture 35" descr="square - orange"/>
              <p:cNvPicPr>
                <a:picLocks noChangeAspect="1" noChangeArrowheads="1"/>
              </p:cNvPicPr>
              <p:nvPr/>
            </p:nvPicPr>
            <p:blipFill>
              <a:blip r:embed="rId6" cstate="screen"/>
              <a:srcRect/>
              <a:stretch>
                <a:fillRect/>
              </a:stretch>
            </p:blipFill>
            <p:spPr bwMode="gray">
              <a:xfrm>
                <a:off x="1211" y="2631"/>
                <a:ext cx="109" cy="106"/>
              </a:xfrm>
              <a:prstGeom prst="rect">
                <a:avLst/>
              </a:prstGeom>
              <a:noFill/>
            </p:spPr>
          </p:pic>
          <p:pic>
            <p:nvPicPr>
              <p:cNvPr id="149" name="Picture 36" descr="square - blue"/>
              <p:cNvPicPr>
                <a:picLocks noChangeAspect="1" noChangeArrowheads="1"/>
              </p:cNvPicPr>
              <p:nvPr/>
            </p:nvPicPr>
            <p:blipFill>
              <a:blip r:embed="rId4" cstate="screen"/>
              <a:srcRect/>
              <a:stretch>
                <a:fillRect/>
              </a:stretch>
            </p:blipFill>
            <p:spPr bwMode="gray">
              <a:xfrm>
                <a:off x="1646" y="2636"/>
                <a:ext cx="103" cy="97"/>
              </a:xfrm>
              <a:prstGeom prst="rect">
                <a:avLst/>
              </a:prstGeom>
              <a:noFill/>
            </p:spPr>
          </p:pic>
          <p:pic>
            <p:nvPicPr>
              <p:cNvPr id="150" name="Picture 37" descr="square - teal"/>
              <p:cNvPicPr>
                <a:picLocks noChangeAspect="1" noChangeArrowheads="1"/>
              </p:cNvPicPr>
              <p:nvPr/>
            </p:nvPicPr>
            <p:blipFill>
              <a:blip r:embed="rId8" cstate="screen"/>
              <a:srcRect/>
              <a:stretch>
                <a:fillRect/>
              </a:stretch>
            </p:blipFill>
            <p:spPr bwMode="gray">
              <a:xfrm>
                <a:off x="1320" y="2633"/>
                <a:ext cx="107" cy="102"/>
              </a:xfrm>
              <a:prstGeom prst="rect">
                <a:avLst/>
              </a:prstGeom>
              <a:noFill/>
            </p:spPr>
          </p:pic>
          <p:pic>
            <p:nvPicPr>
              <p:cNvPr id="151" name="Picture 38" descr="square - green"/>
              <p:cNvPicPr>
                <a:picLocks noChangeAspect="1" noChangeArrowheads="1"/>
              </p:cNvPicPr>
              <p:nvPr/>
            </p:nvPicPr>
            <p:blipFill>
              <a:blip r:embed="rId5" cstate="screen"/>
              <a:srcRect/>
              <a:stretch>
                <a:fillRect/>
              </a:stretch>
            </p:blipFill>
            <p:spPr bwMode="gray">
              <a:xfrm>
                <a:off x="1537" y="2632"/>
                <a:ext cx="110" cy="106"/>
              </a:xfrm>
              <a:prstGeom prst="rect">
                <a:avLst/>
              </a:prstGeom>
              <a:noFill/>
            </p:spPr>
          </p:pic>
          <p:pic>
            <p:nvPicPr>
              <p:cNvPr id="152" name="Picture 39" descr="square - blue"/>
              <p:cNvPicPr>
                <a:picLocks noChangeAspect="1" noChangeArrowheads="1"/>
              </p:cNvPicPr>
              <p:nvPr/>
            </p:nvPicPr>
            <p:blipFill>
              <a:blip r:embed="rId4" cstate="screen"/>
              <a:srcRect/>
              <a:stretch>
                <a:fillRect/>
              </a:stretch>
            </p:blipFill>
            <p:spPr bwMode="gray">
              <a:xfrm>
                <a:off x="1647" y="2850"/>
                <a:ext cx="103" cy="97"/>
              </a:xfrm>
              <a:prstGeom prst="rect">
                <a:avLst/>
              </a:prstGeom>
              <a:noFill/>
            </p:spPr>
          </p:pic>
          <p:pic>
            <p:nvPicPr>
              <p:cNvPr id="153" name="Picture 40" descr="square - green"/>
              <p:cNvPicPr>
                <a:picLocks noChangeAspect="1" noChangeArrowheads="1"/>
              </p:cNvPicPr>
              <p:nvPr/>
            </p:nvPicPr>
            <p:blipFill>
              <a:blip r:embed="rId5" cstate="screen"/>
              <a:srcRect/>
              <a:stretch>
                <a:fillRect/>
              </a:stretch>
            </p:blipFill>
            <p:spPr bwMode="gray">
              <a:xfrm>
                <a:off x="1258" y="2953"/>
                <a:ext cx="110" cy="106"/>
              </a:xfrm>
              <a:prstGeom prst="rect">
                <a:avLst/>
              </a:prstGeom>
              <a:noFill/>
            </p:spPr>
          </p:pic>
          <p:pic>
            <p:nvPicPr>
              <p:cNvPr id="154" name="Picture 41" descr="square - orange"/>
              <p:cNvPicPr>
                <a:picLocks noChangeAspect="1" noChangeArrowheads="1"/>
              </p:cNvPicPr>
              <p:nvPr/>
            </p:nvPicPr>
            <p:blipFill>
              <a:blip r:embed="rId6" cstate="screen"/>
              <a:srcRect/>
              <a:stretch>
                <a:fillRect/>
              </a:stretch>
            </p:blipFill>
            <p:spPr bwMode="gray">
              <a:xfrm>
                <a:off x="1319" y="2845"/>
                <a:ext cx="109" cy="106"/>
              </a:xfrm>
              <a:prstGeom prst="rect">
                <a:avLst/>
              </a:prstGeom>
              <a:noFill/>
            </p:spPr>
          </p:pic>
          <p:pic>
            <p:nvPicPr>
              <p:cNvPr id="155" name="Picture 42" descr="square - red"/>
              <p:cNvPicPr>
                <a:picLocks noChangeAspect="1" noChangeArrowheads="1"/>
              </p:cNvPicPr>
              <p:nvPr/>
            </p:nvPicPr>
            <p:blipFill>
              <a:blip r:embed="rId7" cstate="screen"/>
              <a:srcRect/>
              <a:stretch>
                <a:fillRect/>
              </a:stretch>
            </p:blipFill>
            <p:spPr bwMode="gray">
              <a:xfrm>
                <a:off x="1428" y="2850"/>
                <a:ext cx="98" cy="96"/>
              </a:xfrm>
              <a:prstGeom prst="rect">
                <a:avLst/>
              </a:prstGeom>
              <a:noFill/>
            </p:spPr>
          </p:pic>
          <p:pic>
            <p:nvPicPr>
              <p:cNvPr id="156" name="Picture 43" descr="square - teal"/>
              <p:cNvPicPr>
                <a:picLocks noChangeAspect="1" noChangeArrowheads="1"/>
              </p:cNvPicPr>
              <p:nvPr/>
            </p:nvPicPr>
            <p:blipFill>
              <a:blip r:embed="rId8" cstate="screen"/>
              <a:srcRect/>
              <a:stretch>
                <a:fillRect/>
              </a:stretch>
            </p:blipFill>
            <p:spPr bwMode="gray">
              <a:xfrm>
                <a:off x="1370" y="2955"/>
                <a:ext cx="107" cy="102"/>
              </a:xfrm>
              <a:prstGeom prst="rect">
                <a:avLst/>
              </a:prstGeom>
              <a:noFill/>
            </p:spPr>
          </p:pic>
          <p:pic>
            <p:nvPicPr>
              <p:cNvPr id="157" name="Picture 44" descr="square - red"/>
              <p:cNvPicPr>
                <a:picLocks noChangeAspect="1" noChangeArrowheads="1"/>
              </p:cNvPicPr>
              <p:nvPr/>
            </p:nvPicPr>
            <p:blipFill>
              <a:blip r:embed="rId7" cstate="screen"/>
              <a:srcRect/>
              <a:stretch>
                <a:fillRect/>
              </a:stretch>
            </p:blipFill>
            <p:spPr bwMode="gray">
              <a:xfrm>
                <a:off x="1428" y="3070"/>
                <a:ext cx="98" cy="96"/>
              </a:xfrm>
              <a:prstGeom prst="rect">
                <a:avLst/>
              </a:prstGeom>
              <a:noFill/>
            </p:spPr>
          </p:pic>
          <p:pic>
            <p:nvPicPr>
              <p:cNvPr id="158" name="Picture 45" descr="square - blue"/>
              <p:cNvPicPr>
                <a:picLocks noChangeAspect="1" noChangeArrowheads="1"/>
              </p:cNvPicPr>
              <p:nvPr/>
            </p:nvPicPr>
            <p:blipFill>
              <a:blip r:embed="rId4" cstate="screen"/>
              <a:srcRect/>
              <a:stretch>
                <a:fillRect/>
              </a:stretch>
            </p:blipFill>
            <p:spPr bwMode="gray">
              <a:xfrm>
                <a:off x="1320" y="3069"/>
                <a:ext cx="103" cy="97"/>
              </a:xfrm>
              <a:prstGeom prst="rect">
                <a:avLst/>
              </a:prstGeom>
              <a:noFill/>
            </p:spPr>
          </p:pic>
          <p:pic>
            <p:nvPicPr>
              <p:cNvPr id="159" name="Picture 46" descr="square - red"/>
              <p:cNvPicPr>
                <a:picLocks noChangeAspect="1" noChangeArrowheads="1"/>
              </p:cNvPicPr>
              <p:nvPr/>
            </p:nvPicPr>
            <p:blipFill>
              <a:blip r:embed="rId7" cstate="screen"/>
              <a:srcRect/>
              <a:stretch>
                <a:fillRect/>
              </a:stretch>
            </p:blipFill>
            <p:spPr bwMode="gray">
              <a:xfrm>
                <a:off x="1584" y="2958"/>
                <a:ext cx="98" cy="96"/>
              </a:xfrm>
              <a:prstGeom prst="rect">
                <a:avLst/>
              </a:prstGeom>
              <a:noFill/>
            </p:spPr>
          </p:pic>
          <p:pic>
            <p:nvPicPr>
              <p:cNvPr id="160" name="Picture 47" descr="square - green"/>
              <p:cNvPicPr>
                <a:picLocks noChangeAspect="1" noChangeArrowheads="1"/>
              </p:cNvPicPr>
              <p:nvPr/>
            </p:nvPicPr>
            <p:blipFill>
              <a:blip r:embed="rId5" cstate="screen"/>
              <a:srcRect/>
              <a:stretch>
                <a:fillRect/>
              </a:stretch>
            </p:blipFill>
            <p:spPr bwMode="gray">
              <a:xfrm>
                <a:off x="1465" y="2953"/>
                <a:ext cx="110" cy="106"/>
              </a:xfrm>
              <a:prstGeom prst="rect">
                <a:avLst/>
              </a:prstGeom>
              <a:noFill/>
            </p:spPr>
          </p:pic>
          <p:pic>
            <p:nvPicPr>
              <p:cNvPr id="161" name="Picture 48" descr="square - orange"/>
              <p:cNvPicPr>
                <a:picLocks noChangeAspect="1" noChangeArrowheads="1"/>
              </p:cNvPicPr>
              <p:nvPr/>
            </p:nvPicPr>
            <p:blipFill>
              <a:blip r:embed="rId6" cstate="screen"/>
              <a:srcRect/>
              <a:stretch>
                <a:fillRect/>
              </a:stretch>
            </p:blipFill>
            <p:spPr bwMode="gray">
              <a:xfrm>
                <a:off x="1211" y="3065"/>
                <a:ext cx="109" cy="106"/>
              </a:xfrm>
              <a:prstGeom prst="rect">
                <a:avLst/>
              </a:prstGeom>
              <a:noFill/>
            </p:spPr>
          </p:pic>
          <p:pic>
            <p:nvPicPr>
              <p:cNvPr id="162" name="Picture 49" descr="square - blue"/>
              <p:cNvPicPr>
                <a:picLocks noChangeAspect="1" noChangeArrowheads="1"/>
              </p:cNvPicPr>
              <p:nvPr/>
            </p:nvPicPr>
            <p:blipFill>
              <a:blip r:embed="rId4" cstate="screen"/>
              <a:srcRect/>
              <a:stretch>
                <a:fillRect/>
              </a:stretch>
            </p:blipFill>
            <p:spPr bwMode="gray">
              <a:xfrm>
                <a:off x="1646" y="3069"/>
                <a:ext cx="103" cy="97"/>
              </a:xfrm>
              <a:prstGeom prst="rect">
                <a:avLst/>
              </a:prstGeom>
              <a:noFill/>
            </p:spPr>
          </p:pic>
          <p:pic>
            <p:nvPicPr>
              <p:cNvPr id="163" name="Picture 50" descr="square - blue"/>
              <p:cNvPicPr>
                <a:picLocks noChangeAspect="1" noChangeArrowheads="1"/>
              </p:cNvPicPr>
              <p:nvPr/>
            </p:nvPicPr>
            <p:blipFill>
              <a:blip r:embed="rId4" cstate="screen"/>
              <a:srcRect/>
              <a:stretch>
                <a:fillRect/>
              </a:stretch>
            </p:blipFill>
            <p:spPr bwMode="gray">
              <a:xfrm>
                <a:off x="1537" y="2849"/>
                <a:ext cx="103" cy="97"/>
              </a:xfrm>
              <a:prstGeom prst="rect">
                <a:avLst/>
              </a:prstGeom>
              <a:noFill/>
            </p:spPr>
          </p:pic>
          <p:pic>
            <p:nvPicPr>
              <p:cNvPr id="164" name="Picture 51" descr="square - yellow"/>
              <p:cNvPicPr>
                <a:picLocks noChangeAspect="1" noChangeArrowheads="1"/>
              </p:cNvPicPr>
              <p:nvPr/>
            </p:nvPicPr>
            <p:blipFill>
              <a:blip r:embed="rId9" cstate="screen"/>
              <a:srcRect/>
              <a:stretch>
                <a:fillRect/>
              </a:stretch>
            </p:blipFill>
            <p:spPr bwMode="gray">
              <a:xfrm>
                <a:off x="1537" y="3065"/>
                <a:ext cx="110" cy="107"/>
              </a:xfrm>
              <a:prstGeom prst="rect">
                <a:avLst/>
              </a:prstGeom>
              <a:noFill/>
            </p:spPr>
          </p:pic>
        </p:grpSp>
        <p:grpSp>
          <p:nvGrpSpPr>
            <p:cNvPr id="4" name="Group 56"/>
            <p:cNvGrpSpPr>
              <a:grpSpLocks/>
            </p:cNvGrpSpPr>
            <p:nvPr/>
          </p:nvGrpSpPr>
          <p:grpSpPr bwMode="gray">
            <a:xfrm>
              <a:off x="6222536" y="3240449"/>
              <a:ext cx="1905000" cy="1300162"/>
              <a:chOff x="4338" y="2322"/>
              <a:chExt cx="1073" cy="732"/>
            </a:xfrm>
          </p:grpSpPr>
          <p:pic>
            <p:nvPicPr>
              <p:cNvPr id="168" name="Picture 57" descr="blank paper2"/>
              <p:cNvPicPr>
                <a:picLocks noChangeAspect="1" noChangeArrowheads="1"/>
              </p:cNvPicPr>
              <p:nvPr/>
            </p:nvPicPr>
            <p:blipFill>
              <a:blip r:embed="rId3" cstate="screen"/>
              <a:srcRect/>
              <a:stretch>
                <a:fillRect/>
              </a:stretch>
            </p:blipFill>
            <p:spPr bwMode="gray">
              <a:xfrm rot="-5400000">
                <a:off x="4509" y="2151"/>
                <a:ext cx="732" cy="1073"/>
              </a:xfrm>
              <a:prstGeom prst="rect">
                <a:avLst/>
              </a:prstGeom>
              <a:noFill/>
            </p:spPr>
          </p:pic>
          <p:grpSp>
            <p:nvGrpSpPr>
              <p:cNvPr id="5" name="Group 58"/>
              <p:cNvGrpSpPr>
                <a:grpSpLocks/>
              </p:cNvGrpSpPr>
              <p:nvPr/>
            </p:nvGrpSpPr>
            <p:grpSpPr bwMode="gray">
              <a:xfrm>
                <a:off x="4599" y="2481"/>
                <a:ext cx="524" cy="355"/>
                <a:chOff x="3932" y="2015"/>
                <a:chExt cx="320" cy="216"/>
              </a:xfrm>
            </p:grpSpPr>
            <p:pic>
              <p:nvPicPr>
                <p:cNvPr id="170" name="Picture 59" descr="square - green"/>
                <p:cNvPicPr>
                  <a:picLocks noChangeAspect="1" noChangeArrowheads="1"/>
                </p:cNvPicPr>
                <p:nvPr/>
              </p:nvPicPr>
              <p:blipFill>
                <a:blip r:embed="rId5" cstate="screen"/>
                <a:srcRect/>
                <a:stretch>
                  <a:fillRect/>
                </a:stretch>
              </p:blipFill>
              <p:spPr bwMode="gray">
                <a:xfrm>
                  <a:off x="3932" y="2015"/>
                  <a:ext cx="110" cy="106"/>
                </a:xfrm>
                <a:prstGeom prst="rect">
                  <a:avLst/>
                </a:prstGeom>
                <a:noFill/>
              </p:spPr>
            </p:pic>
            <p:pic>
              <p:nvPicPr>
                <p:cNvPr id="171" name="Picture 60" descr="square - orange"/>
                <p:cNvPicPr>
                  <a:picLocks noChangeAspect="1" noChangeArrowheads="1"/>
                </p:cNvPicPr>
                <p:nvPr/>
              </p:nvPicPr>
              <p:blipFill>
                <a:blip r:embed="rId6" cstate="screen"/>
                <a:srcRect/>
                <a:stretch>
                  <a:fillRect/>
                </a:stretch>
              </p:blipFill>
              <p:spPr bwMode="gray">
                <a:xfrm>
                  <a:off x="4041" y="2015"/>
                  <a:ext cx="109" cy="106"/>
                </a:xfrm>
                <a:prstGeom prst="rect">
                  <a:avLst/>
                </a:prstGeom>
                <a:noFill/>
              </p:spPr>
            </p:pic>
            <p:pic>
              <p:nvPicPr>
                <p:cNvPr id="172" name="Picture 61" descr="square - teal"/>
                <p:cNvPicPr>
                  <a:picLocks noChangeAspect="1" noChangeArrowheads="1"/>
                </p:cNvPicPr>
                <p:nvPr/>
              </p:nvPicPr>
              <p:blipFill>
                <a:blip r:embed="rId8" cstate="screen"/>
                <a:srcRect/>
                <a:stretch>
                  <a:fillRect/>
                </a:stretch>
              </p:blipFill>
              <p:spPr bwMode="gray">
                <a:xfrm>
                  <a:off x="3933" y="2126"/>
                  <a:ext cx="107" cy="102"/>
                </a:xfrm>
                <a:prstGeom prst="rect">
                  <a:avLst/>
                </a:prstGeom>
                <a:noFill/>
              </p:spPr>
            </p:pic>
            <p:pic>
              <p:nvPicPr>
                <p:cNvPr id="173" name="Picture 62" descr="square - red"/>
                <p:cNvPicPr>
                  <a:picLocks noChangeAspect="1" noChangeArrowheads="1"/>
                </p:cNvPicPr>
                <p:nvPr/>
              </p:nvPicPr>
              <p:blipFill>
                <a:blip r:embed="rId7" cstate="screen"/>
                <a:srcRect/>
                <a:stretch>
                  <a:fillRect/>
                </a:stretch>
              </p:blipFill>
              <p:spPr bwMode="gray">
                <a:xfrm>
                  <a:off x="4151" y="2020"/>
                  <a:ext cx="98" cy="96"/>
                </a:xfrm>
                <a:prstGeom prst="rect">
                  <a:avLst/>
                </a:prstGeom>
                <a:noFill/>
              </p:spPr>
            </p:pic>
            <p:pic>
              <p:nvPicPr>
                <p:cNvPr id="174" name="Picture 63" descr="square - yellow"/>
                <p:cNvPicPr>
                  <a:picLocks noChangeAspect="1" noChangeArrowheads="1"/>
                </p:cNvPicPr>
                <p:nvPr/>
              </p:nvPicPr>
              <p:blipFill>
                <a:blip r:embed="rId9" cstate="screen"/>
                <a:srcRect/>
                <a:stretch>
                  <a:fillRect/>
                </a:stretch>
              </p:blipFill>
              <p:spPr bwMode="gray">
                <a:xfrm>
                  <a:off x="4041" y="2124"/>
                  <a:ext cx="110" cy="107"/>
                </a:xfrm>
                <a:prstGeom prst="rect">
                  <a:avLst/>
                </a:prstGeom>
                <a:noFill/>
              </p:spPr>
            </p:pic>
            <p:pic>
              <p:nvPicPr>
                <p:cNvPr id="175" name="Picture 64" descr="square - blue"/>
                <p:cNvPicPr>
                  <a:picLocks noChangeAspect="1" noChangeArrowheads="1"/>
                </p:cNvPicPr>
                <p:nvPr/>
              </p:nvPicPr>
              <p:blipFill>
                <a:blip r:embed="rId4" cstate="screen"/>
                <a:srcRect/>
                <a:stretch>
                  <a:fillRect/>
                </a:stretch>
              </p:blipFill>
              <p:spPr bwMode="gray">
                <a:xfrm>
                  <a:off x="4149" y="2129"/>
                  <a:ext cx="103" cy="97"/>
                </a:xfrm>
                <a:prstGeom prst="rect">
                  <a:avLst/>
                </a:prstGeom>
                <a:noFill/>
              </p:spPr>
            </p:pic>
          </p:grpSp>
        </p:grpSp>
      </p:grpSp>
      <p:sp>
        <p:nvSpPr>
          <p:cNvPr id="63" name="Text Placeholder 8"/>
          <p:cNvSpPr txBox="1">
            <a:spLocks/>
          </p:cNvSpPr>
          <p:nvPr/>
        </p:nvSpPr>
        <p:spPr bwMode="gray">
          <a:xfrm>
            <a:off x="395536" y="980728"/>
            <a:ext cx="8410575" cy="403224"/>
          </a:xfrm>
          <a:prstGeom prst="rect">
            <a:avLst/>
          </a:prstGeom>
          <a:noFill/>
        </p:spPr>
        <p:txBody>
          <a:bodyPr/>
          <a:lstStyle/>
          <a:p>
            <a:pPr marL="0" marR="0" lvl="0" indent="0" algn="l" defTabSz="914400" rtl="0" eaLnBrk="1" fontAlgn="auto" latinLnBrk="0" hangingPunct="1">
              <a:lnSpc>
                <a:spcPct val="100000"/>
              </a:lnSpc>
              <a:spcBef>
                <a:spcPct val="20000"/>
              </a:spcBef>
              <a:spcAft>
                <a:spcPts val="0"/>
              </a:spcAft>
              <a:buClr>
                <a:srgbClr val="2C95DD"/>
              </a:buClr>
              <a:buSzTx/>
              <a:buFont typeface="Arial" pitchFamily="34" charset="0"/>
              <a:buNone/>
              <a:tabLst/>
              <a:defRPr/>
            </a:pPr>
            <a:r>
              <a:rPr lang="ru-RU" sz="2400" dirty="0" smtClean="0">
                <a:solidFill>
                  <a:schemeClr val="bg2"/>
                </a:solidFill>
                <a:latin typeface="Arial" pitchFamily="34" charset="0"/>
                <a:cs typeface="Arial" pitchFamily="34" charset="0"/>
              </a:rPr>
              <a:t>Резервное копирование изменённых </a:t>
            </a:r>
            <a:r>
              <a:rPr lang="en-US" sz="2400" dirty="0" smtClean="0">
                <a:solidFill>
                  <a:schemeClr val="bg2"/>
                </a:solidFill>
                <a:latin typeface="Arial" pitchFamily="34" charset="0"/>
                <a:cs typeface="Arial" pitchFamily="34" charset="0"/>
              </a:rPr>
              <a:t>VMDK </a:t>
            </a:r>
            <a:r>
              <a:rPr lang="ru-RU" sz="2400" dirty="0" smtClean="0">
                <a:solidFill>
                  <a:schemeClr val="bg2"/>
                </a:solidFill>
                <a:latin typeface="Arial" pitchFamily="34" charset="0"/>
                <a:cs typeface="Arial" pitchFamily="34" charset="0"/>
              </a:rPr>
              <a:t>файлов без </a:t>
            </a:r>
            <a:r>
              <a:rPr lang="ru-RU" sz="2400" dirty="0" err="1" smtClean="0">
                <a:solidFill>
                  <a:schemeClr val="bg2"/>
                </a:solidFill>
                <a:latin typeface="Arial" pitchFamily="34" charset="0"/>
                <a:cs typeface="Arial" pitchFamily="34" charset="0"/>
              </a:rPr>
              <a:t>дедупликации</a:t>
            </a:r>
            <a:r>
              <a:rPr lang="ru-RU" sz="2400" dirty="0" smtClean="0">
                <a:solidFill>
                  <a:schemeClr val="bg2"/>
                </a:solidFill>
                <a:latin typeface="Arial" pitchFamily="34" charset="0"/>
                <a:cs typeface="Arial" pitchFamily="34" charset="0"/>
              </a:rPr>
              <a:t> слишком дорогое</a:t>
            </a:r>
            <a:endParaRPr kumimoji="0" lang="en-US" sz="2400" b="0" i="0" u="none" strike="noStrike" kern="1200" cap="none" spc="0" normalizeH="0" baseline="0" noProof="0" dirty="0">
              <a:ln>
                <a:noFill/>
              </a:ln>
              <a:solidFill>
                <a:schemeClr val="bg2"/>
              </a:solidFill>
              <a:effectLst/>
              <a:uLnTx/>
              <a:uFillTx/>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5576" y="332657"/>
            <a:ext cx="3456384" cy="720080"/>
          </a:xfrm>
        </p:spPr>
        <p:txBody>
          <a:bodyPr/>
          <a:lstStyle/>
          <a:p>
            <a:r>
              <a:rPr lang="ru-RU" dirty="0" smtClean="0">
                <a:solidFill>
                  <a:schemeClr val="bg1"/>
                </a:solidFill>
              </a:rPr>
              <a:t>Как работает </a:t>
            </a:r>
            <a:r>
              <a:rPr lang="ru-RU" dirty="0" err="1" smtClean="0">
                <a:solidFill>
                  <a:schemeClr val="bg1"/>
                </a:solidFill>
              </a:rPr>
              <a:t>дедупликация</a:t>
            </a:r>
            <a:r>
              <a:rPr lang="ru-RU" dirty="0" smtClean="0">
                <a:solidFill>
                  <a:schemeClr val="bg1"/>
                </a:solidFill>
              </a:rPr>
              <a:t>?</a:t>
            </a:r>
            <a:endParaRPr lang="en-US" dirty="0" smtClean="0">
              <a:solidFill>
                <a:schemeClr val="bg1"/>
              </a:solidFill>
            </a:endParaRPr>
          </a:p>
        </p:txBody>
      </p:sp>
      <p:sp>
        <p:nvSpPr>
          <p:cNvPr id="17411" name="Rectangle 3"/>
          <p:cNvSpPr>
            <a:spLocks noGrp="1" noChangeArrowheads="1"/>
          </p:cNvSpPr>
          <p:nvPr>
            <p:ph idx="1"/>
          </p:nvPr>
        </p:nvSpPr>
        <p:spPr>
          <a:xfrm>
            <a:off x="630238" y="3212976"/>
            <a:ext cx="8410575" cy="3195637"/>
          </a:xfrm>
        </p:spPr>
        <p:txBody>
          <a:bodyPr/>
          <a:lstStyle/>
          <a:p>
            <a:pPr>
              <a:buFont typeface="Wingdings" pitchFamily="2" charset="2"/>
              <a:buNone/>
            </a:pPr>
            <a:r>
              <a:rPr lang="ru-RU" b="1" dirty="0" smtClean="0">
                <a:solidFill>
                  <a:srgbClr val="3A94D0"/>
                </a:solidFill>
              </a:rPr>
              <a:t>Алгоритм:</a:t>
            </a:r>
          </a:p>
          <a:p>
            <a:r>
              <a:rPr lang="ru-RU" dirty="0" smtClean="0">
                <a:solidFill>
                  <a:srgbClr val="3A94D0"/>
                </a:solidFill>
              </a:rPr>
              <a:t>Разбиение потока данных на блоки переменной длины </a:t>
            </a:r>
            <a:endParaRPr lang="ru-RU" dirty="0">
              <a:solidFill>
                <a:srgbClr val="3A94D0"/>
              </a:solidFill>
            </a:endParaRPr>
          </a:p>
          <a:p>
            <a:r>
              <a:rPr lang="ru-RU" dirty="0" smtClean="0">
                <a:solidFill>
                  <a:srgbClr val="3A94D0"/>
                </a:solidFill>
              </a:rPr>
              <a:t>Компрессия </a:t>
            </a:r>
            <a:endParaRPr lang="en-US" dirty="0" smtClean="0">
              <a:solidFill>
                <a:srgbClr val="3A94D0"/>
              </a:solidFill>
            </a:endParaRPr>
          </a:p>
          <a:p>
            <a:r>
              <a:rPr lang="ru-RU" dirty="0" smtClean="0">
                <a:solidFill>
                  <a:srgbClr val="3A94D0"/>
                </a:solidFill>
              </a:rPr>
              <a:t>Вычисление сигнатуры (</a:t>
            </a:r>
            <a:r>
              <a:rPr lang="ru-RU" dirty="0" err="1" smtClean="0">
                <a:solidFill>
                  <a:srgbClr val="3A94D0"/>
                </a:solidFill>
              </a:rPr>
              <a:t>хэша</a:t>
            </a:r>
            <a:r>
              <a:rPr lang="ru-RU" dirty="0" smtClean="0">
                <a:solidFill>
                  <a:srgbClr val="3A94D0"/>
                </a:solidFill>
              </a:rPr>
              <a:t>) для каждого блока</a:t>
            </a:r>
            <a:endParaRPr lang="en-US" dirty="0" smtClean="0">
              <a:solidFill>
                <a:srgbClr val="3A94D0"/>
              </a:solidFill>
            </a:endParaRPr>
          </a:p>
          <a:p>
            <a:r>
              <a:rPr lang="ru-RU" dirty="0" smtClean="0">
                <a:solidFill>
                  <a:srgbClr val="3A94D0"/>
                </a:solidFill>
              </a:rPr>
              <a:t>Сохранение только уникальных блоков в сжатом виде</a:t>
            </a:r>
          </a:p>
          <a:p>
            <a:endParaRPr lang="ru-RU" dirty="0" smtClean="0">
              <a:solidFill>
                <a:srgbClr val="3A94D0"/>
              </a:solidFill>
            </a:endParaRPr>
          </a:p>
          <a:p>
            <a:pPr>
              <a:buFont typeface="Wingdings" pitchFamily="2" charset="2"/>
              <a:buNone/>
            </a:pPr>
            <a:r>
              <a:rPr lang="ru-RU" b="1" dirty="0" smtClean="0">
                <a:solidFill>
                  <a:srgbClr val="3A94D0"/>
                </a:solidFill>
              </a:rPr>
              <a:t>Результат: возможность упаковать 10 </a:t>
            </a:r>
            <a:r>
              <a:rPr lang="en-US" b="1" dirty="0" smtClean="0">
                <a:solidFill>
                  <a:srgbClr val="3A94D0"/>
                </a:solidFill>
              </a:rPr>
              <a:t>TB </a:t>
            </a:r>
            <a:r>
              <a:rPr lang="ru-RU" b="1" dirty="0" smtClean="0">
                <a:solidFill>
                  <a:srgbClr val="3A94D0"/>
                </a:solidFill>
              </a:rPr>
              <a:t>резервных копий в 1 </a:t>
            </a:r>
            <a:r>
              <a:rPr lang="en-US" b="1" dirty="0" smtClean="0">
                <a:solidFill>
                  <a:srgbClr val="3A94D0"/>
                </a:solidFill>
              </a:rPr>
              <a:t>TB </a:t>
            </a:r>
            <a:r>
              <a:rPr lang="ru-RU" b="1" dirty="0" smtClean="0">
                <a:solidFill>
                  <a:srgbClr val="3A94D0"/>
                </a:solidFill>
              </a:rPr>
              <a:t>дискового пространства</a:t>
            </a:r>
            <a:r>
              <a:rPr lang="en-US" b="1" dirty="0" smtClean="0">
                <a:solidFill>
                  <a:srgbClr val="3A94D0"/>
                </a:solidFill>
              </a:rPr>
              <a:t> = </a:t>
            </a:r>
            <a:r>
              <a:rPr lang="ru-RU" b="1" dirty="0" smtClean="0">
                <a:solidFill>
                  <a:srgbClr val="3A94D0"/>
                </a:solidFill>
              </a:rPr>
              <a:t>снижение стоимости хранения, возможен отказ от лент, эффективная репликация и т.п.</a:t>
            </a:r>
            <a:endParaRPr lang="en-US" b="1" dirty="0" smtClean="0">
              <a:solidFill>
                <a:srgbClr val="3A94D0"/>
              </a:solidFill>
            </a:endParaRPr>
          </a:p>
        </p:txBody>
      </p:sp>
      <p:grpSp>
        <p:nvGrpSpPr>
          <p:cNvPr id="2" name="Группа 1"/>
          <p:cNvGrpSpPr/>
          <p:nvPr/>
        </p:nvGrpSpPr>
        <p:grpSpPr>
          <a:xfrm>
            <a:off x="317500" y="1213172"/>
            <a:ext cx="8826500" cy="1855788"/>
            <a:chOff x="317500" y="1600200"/>
            <a:chExt cx="8826500" cy="1855788"/>
          </a:xfrm>
        </p:grpSpPr>
        <p:pic>
          <p:nvPicPr>
            <p:cNvPr id="174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7500" y="1600200"/>
              <a:ext cx="6219825"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62825" y="2074863"/>
              <a:ext cx="1781175" cy="138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38463" y="2801938"/>
              <a:ext cx="265747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5287"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64388" y="2032000"/>
              <a:ext cx="1762125"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itle 66"/>
          <p:cNvSpPr txBox="1">
            <a:spLocks/>
          </p:cNvSpPr>
          <p:nvPr/>
        </p:nvSpPr>
        <p:spPr bwMode="gray">
          <a:xfrm>
            <a:off x="395536" y="116632"/>
            <a:ext cx="8410575" cy="920751"/>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rgbClr val="3892D0"/>
                </a:solidFill>
                <a:effectLst/>
                <a:uLnTx/>
                <a:uFillTx/>
                <a:latin typeface="MetaNormalLF-Roman" pitchFamily="34" charset="0"/>
                <a:ea typeface="+mj-ea"/>
                <a:cs typeface="+mj-cs"/>
              </a:rPr>
              <a:t>Что такое </a:t>
            </a:r>
            <a:r>
              <a:rPr lang="ru-RU" sz="2400" dirty="0" err="1" smtClean="0">
                <a:solidFill>
                  <a:srgbClr val="3892D0"/>
                </a:solidFill>
                <a:latin typeface="MetaNormalLF-Roman" pitchFamily="34" charset="0"/>
                <a:ea typeface="+mj-ea"/>
                <a:cs typeface="+mj-cs"/>
              </a:rPr>
              <a:t>д</a:t>
            </a:r>
            <a:r>
              <a:rPr kumimoji="0" lang="en-US" sz="2400" b="0" i="0" u="none" strike="noStrike" kern="1200" cap="none" spc="0" normalizeH="0" baseline="0" noProof="0" dirty="0" err="1" smtClean="0">
                <a:ln>
                  <a:noFill/>
                </a:ln>
                <a:solidFill>
                  <a:srgbClr val="3892D0"/>
                </a:solidFill>
                <a:effectLst/>
                <a:uLnTx/>
                <a:uFillTx/>
                <a:latin typeface="MetaNormalLF-Roman" pitchFamily="34" charset="0"/>
                <a:ea typeface="+mj-ea"/>
                <a:cs typeface="+mj-cs"/>
              </a:rPr>
              <a:t>едупликация</a:t>
            </a:r>
            <a:r>
              <a:rPr kumimoji="0" lang="ru-RU" sz="2400" b="0" i="0" u="none" strike="noStrike" kern="1200" cap="none" spc="0" normalizeH="0" baseline="0" noProof="0" dirty="0" smtClean="0">
                <a:ln>
                  <a:noFill/>
                </a:ln>
                <a:solidFill>
                  <a:srgbClr val="3892D0"/>
                </a:solidFill>
                <a:effectLst/>
                <a:uLnTx/>
                <a:uFillTx/>
                <a:latin typeface="MetaNormalLF-Roman" pitchFamily="34" charset="0"/>
                <a:ea typeface="+mj-ea"/>
                <a:cs typeface="+mj-cs"/>
              </a:rPr>
              <a:t>?</a:t>
            </a:r>
            <a:endParaRPr kumimoji="0" lang="en-US" sz="2400" b="0" i="0" u="none" strike="noStrike" kern="1200" cap="none" spc="0" normalizeH="0" baseline="0" noProof="0" dirty="0">
              <a:ln>
                <a:noFill/>
              </a:ln>
              <a:solidFill>
                <a:srgbClr val="2C95DD"/>
              </a:solidFill>
              <a:effectLst/>
              <a:uLnTx/>
              <a:uFillTx/>
              <a:latin typeface="MetaNormalLF-Roman" pitchFamily="34" charset="0"/>
              <a:ea typeface="+mj-ea"/>
              <a:cs typeface="+mj-cs"/>
            </a:endParaRPr>
          </a:p>
        </p:txBody>
      </p:sp>
    </p:spTree>
    <p:extLst>
      <p:ext uri="{BB962C8B-B14F-4D97-AF65-F5344CB8AC3E}">
        <p14:creationId xmlns="" xmlns:p14="http://schemas.microsoft.com/office/powerpoint/2010/main" val="35251281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4"/>
          <p:cNvSpPr>
            <a:spLocks noGrp="1" noChangeArrowheads="1"/>
          </p:cNvSpPr>
          <p:nvPr>
            <p:ph type="title"/>
          </p:nvPr>
        </p:nvSpPr>
        <p:spPr bwMode="gray">
          <a:xfrm>
            <a:off x="366713" y="114300"/>
            <a:ext cx="8777287" cy="971550"/>
          </a:xfrm>
          <a:noFill/>
          <a:ln>
            <a:miter lim="800000"/>
            <a:headEnd/>
            <a:tailEnd/>
          </a:ln>
        </p:spPr>
        <p:txBody>
          <a:bodyPr vert="horz" wrap="square" numCol="1" compatLnSpc="1">
            <a:prstTxWarp prst="textNoShape">
              <a:avLst/>
            </a:prstTxWarp>
          </a:bodyPr>
          <a:lstStyle/>
          <a:p>
            <a:pPr algn="l" defTabSz="914400">
              <a:spcBef>
                <a:spcPct val="0"/>
              </a:spcBef>
              <a:buNone/>
            </a:pPr>
            <a:r>
              <a:rPr lang="en-US" sz="3000" b="0" i="0" dirty="0" err="1">
                <a:solidFill>
                  <a:srgbClr val="3892D0"/>
                </a:solidFill>
                <a:latin typeface="Arial" pitchFamily="34" charset="0"/>
                <a:cs typeface="Arial" pitchFamily="34" charset="0"/>
              </a:rPr>
              <a:t>Способ</a:t>
            </a:r>
            <a:r>
              <a:rPr lang="en-US" sz="3000" b="0" i="0" dirty="0">
                <a:solidFill>
                  <a:srgbClr val="3892D0"/>
                </a:solidFill>
                <a:latin typeface="Arial" pitchFamily="34" charset="0"/>
                <a:cs typeface="Arial" pitchFamily="34" charset="0"/>
              </a:rPr>
              <a:t>: </a:t>
            </a:r>
            <a:r>
              <a:rPr lang="en-US" sz="3000" b="0" i="0" dirty="0" err="1" smtClean="0">
                <a:solidFill>
                  <a:srgbClr val="3892D0"/>
                </a:solidFill>
                <a:latin typeface="Arial" pitchFamily="34" charset="0"/>
                <a:cs typeface="Arial" pitchFamily="34" charset="0"/>
              </a:rPr>
              <a:t>сравнение</a:t>
            </a:r>
            <a:r>
              <a:rPr lang="en-US" sz="3000" b="0" i="0" dirty="0" smtClean="0">
                <a:solidFill>
                  <a:srgbClr val="3892D0"/>
                </a:solidFill>
                <a:latin typeface="Arial" pitchFamily="34" charset="0"/>
                <a:cs typeface="Arial" pitchFamily="34" charset="0"/>
              </a:rPr>
              <a:t> </a:t>
            </a:r>
            <a:r>
              <a:rPr lang="en-US" sz="3000" b="0" i="0" dirty="0" err="1">
                <a:solidFill>
                  <a:srgbClr val="3892D0"/>
                </a:solidFill>
                <a:latin typeface="Arial" pitchFamily="34" charset="0"/>
                <a:cs typeface="Arial" pitchFamily="34" charset="0"/>
              </a:rPr>
              <a:t>дедупликации</a:t>
            </a:r>
            <a:r>
              <a:rPr lang="en-US" sz="3000" b="0" i="0" dirty="0">
                <a:solidFill>
                  <a:srgbClr val="3892D0"/>
                </a:solidFill>
                <a:latin typeface="Arial" pitchFamily="34" charset="0"/>
                <a:cs typeface="Arial" pitchFamily="34" charset="0"/>
              </a:rPr>
              <a:t> «</a:t>
            </a:r>
            <a:r>
              <a:rPr lang="en-US" sz="3000" b="0" i="0" dirty="0" err="1">
                <a:solidFill>
                  <a:srgbClr val="3892D0"/>
                </a:solidFill>
                <a:latin typeface="Arial" pitchFamily="34" charset="0"/>
                <a:cs typeface="Arial" pitchFamily="34" charset="0"/>
              </a:rPr>
              <a:t>на</a:t>
            </a:r>
            <a:r>
              <a:rPr lang="en-US" sz="3000" b="0" i="0" dirty="0">
                <a:solidFill>
                  <a:srgbClr val="3892D0"/>
                </a:solidFill>
                <a:latin typeface="Arial" pitchFamily="34" charset="0"/>
                <a:cs typeface="Arial" pitchFamily="34" charset="0"/>
              </a:rPr>
              <a:t> </a:t>
            </a:r>
            <a:r>
              <a:rPr lang="en-US" sz="3000" b="0" i="0" dirty="0" err="1">
                <a:solidFill>
                  <a:srgbClr val="3892D0"/>
                </a:solidFill>
                <a:latin typeface="Arial" pitchFamily="34" charset="0"/>
                <a:cs typeface="Arial" pitchFamily="34" charset="0"/>
              </a:rPr>
              <a:t>лету</a:t>
            </a:r>
            <a:r>
              <a:rPr lang="en-US" sz="3000" b="0" i="0" dirty="0">
                <a:solidFill>
                  <a:srgbClr val="3892D0"/>
                </a:solidFill>
                <a:latin typeface="Arial" pitchFamily="34" charset="0"/>
                <a:cs typeface="Arial" pitchFamily="34" charset="0"/>
              </a:rPr>
              <a:t>» </a:t>
            </a:r>
            <a:r>
              <a:rPr lang="en-US" sz="3000" b="0" i="0" dirty="0" smtClean="0">
                <a:solidFill>
                  <a:srgbClr val="3892D0"/>
                </a:solidFill>
                <a:latin typeface="Arial" pitchFamily="34" charset="0"/>
                <a:cs typeface="Arial" pitchFamily="34" charset="0"/>
              </a:rPr>
              <a:t/>
            </a:r>
            <a:br>
              <a:rPr lang="en-US" sz="3000" b="0" i="0" dirty="0" smtClean="0">
                <a:solidFill>
                  <a:srgbClr val="3892D0"/>
                </a:solidFill>
                <a:latin typeface="Arial" pitchFamily="34" charset="0"/>
                <a:cs typeface="Arial" pitchFamily="34" charset="0"/>
              </a:rPr>
            </a:br>
            <a:r>
              <a:rPr lang="en-US" sz="3000" b="0" i="0" dirty="0" smtClean="0">
                <a:solidFill>
                  <a:srgbClr val="3892D0"/>
                </a:solidFill>
                <a:latin typeface="Arial" pitchFamily="34" charset="0"/>
                <a:cs typeface="Arial" pitchFamily="34" charset="0"/>
              </a:rPr>
              <a:t>и </a:t>
            </a:r>
            <a:r>
              <a:rPr lang="en-US" sz="3000" b="0" i="0" dirty="0" err="1">
                <a:solidFill>
                  <a:srgbClr val="3892D0"/>
                </a:solidFill>
                <a:latin typeface="Arial" pitchFamily="34" charset="0"/>
                <a:cs typeface="Arial" pitchFamily="34" charset="0"/>
              </a:rPr>
              <a:t>дедупликации</a:t>
            </a:r>
            <a:r>
              <a:rPr lang="en-US" sz="3000" b="0" i="0" dirty="0">
                <a:solidFill>
                  <a:srgbClr val="3892D0"/>
                </a:solidFill>
                <a:latin typeface="Arial" pitchFamily="34" charset="0"/>
                <a:cs typeface="Arial" pitchFamily="34" charset="0"/>
              </a:rPr>
              <a:t> </a:t>
            </a:r>
            <a:r>
              <a:rPr lang="en-US" sz="3000" b="0" i="0" dirty="0" err="1">
                <a:solidFill>
                  <a:srgbClr val="3892D0"/>
                </a:solidFill>
                <a:latin typeface="Arial" pitchFamily="34" charset="0"/>
                <a:cs typeface="Arial" pitchFamily="34" charset="0"/>
              </a:rPr>
              <a:t>после</a:t>
            </a:r>
            <a:r>
              <a:rPr lang="en-US" sz="3000" b="0" i="0" dirty="0">
                <a:solidFill>
                  <a:srgbClr val="3892D0"/>
                </a:solidFill>
                <a:latin typeface="Arial" pitchFamily="34" charset="0"/>
                <a:cs typeface="Arial" pitchFamily="34" charset="0"/>
              </a:rPr>
              <a:t> </a:t>
            </a:r>
            <a:r>
              <a:rPr lang="en-US" sz="3000" b="0" i="0" dirty="0" err="1">
                <a:solidFill>
                  <a:srgbClr val="3892D0"/>
                </a:solidFill>
                <a:latin typeface="Arial" pitchFamily="34" charset="0"/>
                <a:cs typeface="Arial" pitchFamily="34" charset="0"/>
              </a:rPr>
              <a:t>обработки</a:t>
            </a:r>
            <a:endParaRPr lang="en-US" sz="3000" b="0" i="0" dirty="0">
              <a:solidFill>
                <a:srgbClr val="3892D0"/>
              </a:solidFill>
              <a:latin typeface="Arial" pitchFamily="34" charset="0"/>
              <a:cs typeface="Arial" pitchFamily="34" charset="0"/>
            </a:endParaRPr>
          </a:p>
        </p:txBody>
      </p:sp>
      <p:grpSp>
        <p:nvGrpSpPr>
          <p:cNvPr id="2" name="Group 22"/>
          <p:cNvGrpSpPr>
            <a:grpSpLocks/>
          </p:cNvGrpSpPr>
          <p:nvPr/>
        </p:nvGrpSpPr>
        <p:grpSpPr bwMode="gray">
          <a:xfrm>
            <a:off x="4514850" y="1314450"/>
            <a:ext cx="4343400" cy="4800600"/>
            <a:chOff x="196850" y="1758950"/>
            <a:chExt cx="4343400" cy="4800600"/>
          </a:xfrm>
        </p:grpSpPr>
        <p:sp>
          <p:nvSpPr>
            <p:cNvPr id="21516" name="Text Box 6"/>
            <p:cNvSpPr>
              <a:spLocks noChangeArrowheads="1"/>
            </p:cNvSpPr>
            <p:nvPr/>
          </p:nvSpPr>
          <p:spPr bwMode="gray">
            <a:xfrm>
              <a:off x="368300" y="1758950"/>
              <a:ext cx="4089400" cy="4699000"/>
            </a:xfrm>
            <a:prstGeom prst="rect">
              <a:avLst/>
            </a:prstGeom>
            <a:noFill/>
            <a:ln w="19050">
              <a:noFill/>
              <a:prstDash val="sysDot"/>
              <a:round/>
              <a:headEnd/>
              <a:tailEnd/>
            </a:ln>
          </p:spPr>
          <p:txBody>
            <a:bodyPr lIns="0" tIns="0" rIns="0" bIns="0"/>
            <a:lstStyle/>
            <a:p>
              <a:pPr algn="ctr" defTabSz="914400">
                <a:lnSpc>
                  <a:spcPct val="90000"/>
                </a:lnSpc>
                <a:buNone/>
              </a:pPr>
              <a:r>
                <a:rPr lang="en-US" sz="2000" b="0" i="0">
                  <a:solidFill>
                    <a:srgbClr val="3892D0"/>
                  </a:solidFill>
                  <a:latin typeface="Arial" pitchFamily="34" charset="0"/>
                  <a:ea typeface="Arial Unicode MS"/>
                  <a:cs typeface="Arial" pitchFamily="34" charset="0"/>
                </a:rPr>
                <a:t>ПОСЛЕОПЕРАЦИОННАЯ</a:t>
              </a:r>
            </a:p>
            <a:p>
              <a:pPr algn="ctr" defTabSz="914400">
                <a:lnSpc>
                  <a:spcPct val="90000"/>
                </a:lnSpc>
                <a:buNone/>
              </a:pPr>
              <a:r>
                <a:rPr lang="en-US" sz="1600" b="0" i="0">
                  <a:solidFill>
                    <a:srgbClr val="4D4D4D"/>
                  </a:solidFill>
                  <a:latin typeface="Arial" pitchFamily="34" charset="0"/>
                  <a:ea typeface="Arial Unicode MS"/>
                  <a:cs typeface="Arial" pitchFamily="34" charset="0"/>
                </a:rPr>
                <a:t>Дедупликация после сохранения</a:t>
              </a:r>
            </a:p>
          </p:txBody>
        </p:sp>
        <p:sp>
          <p:nvSpPr>
            <p:cNvPr id="21517" name="Text Box 10"/>
            <p:cNvSpPr txBox="1">
              <a:spLocks noChangeArrowheads="1"/>
            </p:cNvSpPr>
            <p:nvPr/>
          </p:nvSpPr>
          <p:spPr bwMode="gray">
            <a:xfrm>
              <a:off x="196850" y="4603630"/>
              <a:ext cx="4343400" cy="1955920"/>
            </a:xfrm>
            <a:prstGeom prst="rect">
              <a:avLst/>
            </a:prstGeom>
            <a:noFill/>
            <a:ln w="9525" algn="ctr">
              <a:noFill/>
              <a:miter lim="800000"/>
              <a:headEnd/>
              <a:tailEnd/>
            </a:ln>
          </p:spPr>
          <p:txBody>
            <a:bodyPr wrap="square" lIns="0" tIns="0" rIns="0" bIns="0">
              <a:spAutoFit/>
            </a:bodyPr>
            <a:lstStyle/>
            <a:p>
              <a:pPr marL="171450" indent="-171450" algn="l" defTabSz="914400">
                <a:lnSpc>
                  <a:spcPct val="90000"/>
                </a:lnSpc>
                <a:spcBef>
                  <a:spcPct val="50000"/>
                </a:spcBef>
                <a:buClr>
                  <a:srgbClr val="3892D0"/>
                </a:buClr>
                <a:buFont typeface="Wingdings"/>
                <a:buChar char=""/>
              </a:pPr>
              <a:r>
                <a:rPr lang="en-US" sz="1300" b="0" i="0" dirty="0" err="1">
                  <a:solidFill>
                    <a:srgbClr val="4D4D4D"/>
                  </a:solidFill>
                  <a:latin typeface="Arial" pitchFamily="34" charset="0"/>
                  <a:ea typeface="Arial Unicode MS"/>
                  <a:cs typeface="Arial" pitchFamily="34" charset="0"/>
                </a:rPr>
                <a:t>Чем</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больше</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процессов</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тем</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больше</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конфликтов</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использования</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ресурсов</a:t>
              </a:r>
              <a:endParaRPr lang="en-US" sz="1300" b="0" i="0" dirty="0">
                <a:solidFill>
                  <a:srgbClr val="4D4D4D"/>
                </a:solidFill>
                <a:latin typeface="Arial" pitchFamily="34" charset="0"/>
                <a:ea typeface="Arial Unicode MS"/>
                <a:cs typeface="Arial" pitchFamily="34" charset="0"/>
              </a:endParaRPr>
            </a:p>
            <a:p>
              <a:pPr marL="514350" lvl="1" indent="-171450" algn="l" defTabSz="914400">
                <a:lnSpc>
                  <a:spcPct val="90000"/>
                </a:lnSpc>
                <a:spcBef>
                  <a:spcPct val="25000"/>
                </a:spcBef>
                <a:buClr>
                  <a:srgbClr val="3892D0"/>
                </a:buClr>
                <a:buFont typeface="MetaNormalLF-Roman"/>
                <a:buChar char="−"/>
              </a:pPr>
              <a:r>
                <a:rPr lang="en-US" sz="900" b="0" i="0" dirty="0" err="1">
                  <a:solidFill>
                    <a:srgbClr val="4D4D4D"/>
                  </a:solidFill>
                  <a:latin typeface="Arial" pitchFamily="34" charset="0"/>
                  <a:ea typeface="Arial Unicode MS"/>
                  <a:cs typeface="Arial" pitchFamily="34" charset="0"/>
                </a:rPr>
                <a:t>Копирование</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на</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ленту</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слишком</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медленно</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для</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потоковой</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записи</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на</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ленту</a:t>
              </a:r>
              <a:endParaRPr lang="en-US" sz="900" b="0" i="0" dirty="0">
                <a:solidFill>
                  <a:srgbClr val="4D4D4D"/>
                </a:solidFill>
                <a:latin typeface="Arial" pitchFamily="34" charset="0"/>
                <a:ea typeface="Arial Unicode MS"/>
                <a:cs typeface="Arial" pitchFamily="34" charset="0"/>
              </a:endParaRPr>
            </a:p>
            <a:p>
              <a:pPr marL="514350" lvl="1" indent="-171450" algn="l" defTabSz="914400">
                <a:lnSpc>
                  <a:spcPct val="90000"/>
                </a:lnSpc>
                <a:spcBef>
                  <a:spcPct val="25000"/>
                </a:spcBef>
                <a:buClr>
                  <a:srgbClr val="3892D0"/>
                </a:buClr>
                <a:buFont typeface="MetaNormalLF-Roman"/>
                <a:buChar char="−"/>
              </a:pPr>
              <a:r>
                <a:rPr lang="en-US" sz="900" b="0" i="0" dirty="0" err="1">
                  <a:solidFill>
                    <a:srgbClr val="4D4D4D"/>
                  </a:solidFill>
                  <a:latin typeface="Arial" pitchFamily="34" charset="0"/>
                  <a:ea typeface="Arial Unicode MS"/>
                  <a:cs typeface="Arial" pitchFamily="34" charset="0"/>
                </a:rPr>
                <a:t>Восстановление</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невозможно</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спрогнозировать</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выполнение</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соглашений</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об</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уровне</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обслуживания</a:t>
              </a:r>
              <a:endParaRPr lang="en-US" sz="900" b="0" i="0" dirty="0">
                <a:solidFill>
                  <a:srgbClr val="4D4D4D"/>
                </a:solidFill>
                <a:latin typeface="Arial" pitchFamily="34" charset="0"/>
                <a:ea typeface="Arial Unicode MS"/>
                <a:cs typeface="Arial" pitchFamily="34" charset="0"/>
              </a:endParaRPr>
            </a:p>
            <a:p>
              <a:pPr marL="514350" lvl="1" indent="-171450" algn="l" defTabSz="914400">
                <a:lnSpc>
                  <a:spcPct val="90000"/>
                </a:lnSpc>
                <a:spcBef>
                  <a:spcPct val="25000"/>
                </a:spcBef>
                <a:buClr>
                  <a:srgbClr val="3892D0"/>
                </a:buClr>
                <a:buFont typeface="MetaNormalLF-Roman"/>
                <a:buChar char="−"/>
              </a:pPr>
              <a:r>
                <a:rPr lang="en-US" sz="900" b="0" i="0" dirty="0" err="1">
                  <a:solidFill>
                    <a:srgbClr val="4D4D4D"/>
                  </a:solidFill>
                  <a:latin typeface="Arial" pitchFamily="34" charset="0"/>
                  <a:ea typeface="Arial Unicode MS"/>
                  <a:cs typeface="Arial" pitchFamily="34" charset="0"/>
                </a:rPr>
                <a:t>Репликация</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длительное</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время</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подготовки</a:t>
              </a:r>
              <a:r>
                <a:rPr lang="en-US" sz="900" b="0" i="0" dirty="0">
                  <a:solidFill>
                    <a:srgbClr val="4D4D4D"/>
                  </a:solidFill>
                  <a:latin typeface="Arial" pitchFamily="34" charset="0"/>
                  <a:ea typeface="Arial Unicode MS"/>
                  <a:cs typeface="Arial" pitchFamily="34" charset="0"/>
                </a:rPr>
                <a:t> к </a:t>
              </a:r>
              <a:r>
                <a:rPr lang="en-US" sz="900" b="0" i="0" dirty="0" err="1">
                  <a:solidFill>
                    <a:srgbClr val="4D4D4D"/>
                  </a:solidFill>
                  <a:latin typeface="Arial" pitchFamily="34" charset="0"/>
                  <a:ea typeface="Arial Unicode MS"/>
                  <a:cs typeface="Arial" pitchFamily="34" charset="0"/>
                </a:rPr>
                <a:t>выполнению</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аварийного</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восстановления</a:t>
              </a:r>
              <a:endParaRPr lang="en-US" sz="900" dirty="0">
                <a:solidFill>
                  <a:schemeClr val="bg2"/>
                </a:solidFill>
                <a:latin typeface="Arial" pitchFamily="34" charset="0"/>
                <a:ea typeface="Arial Unicode MS" pitchFamily="34" charset="-128"/>
                <a:cs typeface="Arial" pitchFamily="34" charset="0"/>
              </a:endParaRPr>
            </a:p>
            <a:p>
              <a:pPr marL="514350" lvl="1" indent="-171450" algn="l" defTabSz="914400">
                <a:lnSpc>
                  <a:spcPct val="90000"/>
                </a:lnSpc>
                <a:spcBef>
                  <a:spcPct val="25000"/>
                </a:spcBef>
                <a:buClr>
                  <a:srgbClr val="3892D0"/>
                </a:buClr>
                <a:buFont typeface="MetaNormalLF-Roman"/>
                <a:buChar char="−"/>
              </a:pPr>
              <a:r>
                <a:rPr lang="en-US" sz="900" b="0" i="0" dirty="0" err="1">
                  <a:solidFill>
                    <a:srgbClr val="4D4D4D"/>
                  </a:solidFill>
                  <a:latin typeface="Arial" pitchFamily="34" charset="0"/>
                  <a:ea typeface="Arial Unicode MS"/>
                  <a:cs typeface="Arial" pitchFamily="34" charset="0"/>
                </a:rPr>
                <a:t>Дедупликация</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только</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поочередно</a:t>
              </a:r>
              <a:r>
                <a:rPr lang="en-US" sz="900" b="0" i="0" dirty="0">
                  <a:solidFill>
                    <a:srgbClr val="4D4D4D"/>
                  </a:solidFill>
                  <a:latin typeface="Arial" pitchFamily="34" charset="0"/>
                  <a:ea typeface="Arial Unicode MS"/>
                  <a:cs typeface="Arial" pitchFamily="34" charset="0"/>
                </a:rPr>
                <a:t> с </a:t>
              </a:r>
              <a:r>
                <a:rPr lang="en-US" sz="900" b="0" i="0" dirty="0" err="1">
                  <a:solidFill>
                    <a:srgbClr val="4D4D4D"/>
                  </a:solidFill>
                  <a:latin typeface="Arial" pitchFamily="34" charset="0"/>
                  <a:ea typeface="Arial Unicode MS"/>
                  <a:cs typeface="Arial" pitchFamily="34" charset="0"/>
                </a:rPr>
                <a:t>резервным</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копирование</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или</a:t>
              </a:r>
              <a:r>
                <a:rPr lang="en-US" sz="900" b="0" i="0" dirty="0">
                  <a:solidFill>
                    <a:srgbClr val="4D4D4D"/>
                  </a:solidFill>
                  <a:latin typeface="Arial" pitchFamily="34" charset="0"/>
                  <a:ea typeface="Arial Unicode MS"/>
                  <a:cs typeface="Arial" pitchFamily="34" charset="0"/>
                </a:rPr>
                <a:t> </a:t>
              </a:r>
              <a:r>
                <a:rPr lang="en-US" sz="900" b="0" i="0" dirty="0" err="1">
                  <a:solidFill>
                    <a:srgbClr val="4D4D4D"/>
                  </a:solidFill>
                  <a:latin typeface="Arial" pitchFamily="34" charset="0"/>
                  <a:ea typeface="Arial Unicode MS"/>
                  <a:cs typeface="Arial" pitchFamily="34" charset="0"/>
                </a:rPr>
                <a:t>восстановлением</a:t>
              </a:r>
              <a:endParaRPr lang="en-US" sz="900" b="0" i="0" dirty="0">
                <a:solidFill>
                  <a:srgbClr val="4D4D4D"/>
                </a:solidFill>
                <a:latin typeface="Arial" pitchFamily="34" charset="0"/>
                <a:ea typeface="Arial Unicode MS"/>
                <a:cs typeface="Arial" pitchFamily="34" charset="0"/>
              </a:endParaRPr>
            </a:p>
            <a:p>
              <a:pPr marL="171450" indent="-171450" algn="l" defTabSz="914400">
                <a:lnSpc>
                  <a:spcPct val="90000"/>
                </a:lnSpc>
                <a:spcBef>
                  <a:spcPct val="50000"/>
                </a:spcBef>
                <a:buClr>
                  <a:srgbClr val="3892D0"/>
                </a:buClr>
                <a:buFont typeface="Wingdings"/>
                <a:buChar char=""/>
              </a:pPr>
              <a:r>
                <a:rPr lang="en-US" sz="1300" b="0" i="0" dirty="0" err="1">
                  <a:solidFill>
                    <a:srgbClr val="4D4D4D"/>
                  </a:solidFill>
                  <a:latin typeface="Arial" pitchFamily="34" charset="0"/>
                  <a:ea typeface="Arial Unicode MS"/>
                  <a:cs typeface="Arial" pitchFamily="34" charset="0"/>
                </a:rPr>
                <a:t>Для</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решения</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этих</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проблем</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требуется</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больше</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административных</a:t>
              </a:r>
              <a:r>
                <a:rPr lang="en-US" sz="1300" b="0" i="0" dirty="0">
                  <a:solidFill>
                    <a:srgbClr val="4D4D4D"/>
                  </a:solidFill>
                  <a:latin typeface="Arial" pitchFamily="34" charset="0"/>
                  <a:ea typeface="Arial Unicode MS"/>
                  <a:cs typeface="Arial" pitchFamily="34" charset="0"/>
                </a:rPr>
                <a:t> </a:t>
              </a:r>
              <a:r>
                <a:rPr lang="en-US" sz="1300" b="0" i="0" dirty="0" err="1">
                  <a:solidFill>
                    <a:srgbClr val="4D4D4D"/>
                  </a:solidFill>
                  <a:latin typeface="Arial" pitchFamily="34" charset="0"/>
                  <a:ea typeface="Arial Unicode MS"/>
                  <a:cs typeface="Arial" pitchFamily="34" charset="0"/>
                </a:rPr>
                <a:t>усилий</a:t>
              </a:r>
              <a:endParaRPr lang="en-US" sz="1300" b="0" i="0" dirty="0">
                <a:solidFill>
                  <a:srgbClr val="4D4D4D"/>
                </a:solidFill>
                <a:latin typeface="Arial" pitchFamily="34" charset="0"/>
                <a:ea typeface="Arial Unicode MS"/>
                <a:cs typeface="Arial" pitchFamily="34" charset="0"/>
              </a:endParaRPr>
            </a:p>
          </p:txBody>
        </p:sp>
        <p:sp>
          <p:nvSpPr>
            <p:cNvPr id="21518" name="Rectangle 4"/>
            <p:cNvSpPr>
              <a:spLocks noChangeArrowheads="1"/>
            </p:cNvSpPr>
            <p:nvPr/>
          </p:nvSpPr>
          <p:spPr bwMode="gray">
            <a:xfrm>
              <a:off x="1685925" y="2565400"/>
              <a:ext cx="1539875" cy="192088"/>
            </a:xfrm>
            <a:prstGeom prst="rect">
              <a:avLst/>
            </a:prstGeom>
            <a:noFill/>
            <a:ln w="12700" algn="ctr">
              <a:noFill/>
              <a:miter lim="800000"/>
              <a:headEnd/>
              <a:tailEnd/>
            </a:ln>
          </p:spPr>
          <p:txBody>
            <a:bodyPr lIns="0" tIns="0" rIns="0" bIns="0">
              <a:spAutoFit/>
            </a:bodyPr>
            <a:lstStyle/>
            <a:p>
              <a:pPr algn="ctr" defTabSz="914400">
                <a:lnSpc>
                  <a:spcPct val="90000"/>
                </a:lnSpc>
                <a:buNone/>
              </a:pPr>
              <a:r>
                <a:rPr lang="en-US" sz="1400" b="0" i="0" dirty="0" err="1">
                  <a:solidFill>
                    <a:schemeClr val="tx1"/>
                  </a:solidFill>
                  <a:latin typeface="Arial" pitchFamily="34" charset="0"/>
                  <a:ea typeface="Arial Unicode MS"/>
                  <a:cs typeface="Arial" pitchFamily="34" charset="0"/>
                </a:rPr>
                <a:t>Дедупликация</a:t>
              </a:r>
              <a:endParaRPr lang="en-US" sz="1400" b="0" i="0" dirty="0">
                <a:solidFill>
                  <a:schemeClr val="tx1"/>
                </a:solidFill>
                <a:latin typeface="Arial" pitchFamily="34" charset="0"/>
                <a:ea typeface="Arial Unicode MS"/>
                <a:cs typeface="Arial" pitchFamily="34" charset="0"/>
              </a:endParaRPr>
            </a:p>
          </p:txBody>
        </p:sp>
        <p:sp>
          <p:nvSpPr>
            <p:cNvPr id="21519" name="Text Box 7"/>
            <p:cNvSpPr txBox="1">
              <a:spLocks noChangeArrowheads="1"/>
            </p:cNvSpPr>
            <p:nvPr/>
          </p:nvSpPr>
          <p:spPr bwMode="gray">
            <a:xfrm>
              <a:off x="276322" y="2565400"/>
              <a:ext cx="1014317" cy="193899"/>
            </a:xfrm>
            <a:prstGeom prst="rect">
              <a:avLst/>
            </a:prstGeom>
            <a:noFill/>
            <a:ln w="12700" algn="ctr">
              <a:noFill/>
              <a:miter lim="800000"/>
              <a:headEnd/>
              <a:tailEnd/>
            </a:ln>
          </p:spPr>
          <p:txBody>
            <a:bodyPr wrap="none" lIns="0" tIns="0" rIns="0" bIns="0">
              <a:spAutoFit/>
            </a:bodyPr>
            <a:lstStyle/>
            <a:p>
              <a:pPr algn="r" defTabSz="914400">
                <a:lnSpc>
                  <a:spcPct val="90000"/>
                </a:lnSpc>
                <a:buNone/>
              </a:pPr>
              <a:r>
                <a:rPr lang="en-US" sz="1400" b="0" i="0">
                  <a:solidFill>
                    <a:schemeClr val="tx1"/>
                  </a:solidFill>
                  <a:latin typeface="Arial" pitchFamily="34" charset="0"/>
                  <a:ea typeface="Arial Unicode MS"/>
                  <a:cs typeface="Arial" pitchFamily="34" charset="0"/>
                </a:rPr>
                <a:t>Сохранение</a:t>
              </a:r>
            </a:p>
          </p:txBody>
        </p:sp>
        <p:sp>
          <p:nvSpPr>
            <p:cNvPr id="21520" name="Text Box 9"/>
            <p:cNvSpPr txBox="1">
              <a:spLocks noChangeArrowheads="1"/>
            </p:cNvSpPr>
            <p:nvPr/>
          </p:nvSpPr>
          <p:spPr bwMode="gray">
            <a:xfrm>
              <a:off x="2254250" y="3930650"/>
              <a:ext cx="2171700" cy="581698"/>
            </a:xfrm>
            <a:prstGeom prst="rect">
              <a:avLst/>
            </a:prstGeom>
            <a:noFill/>
            <a:ln w="9525">
              <a:noFill/>
              <a:miter lim="800000"/>
              <a:headEnd/>
              <a:tailEnd/>
            </a:ln>
          </p:spPr>
          <p:txBody>
            <a:bodyPr wrap="square" lIns="0" tIns="0" rIns="0" bIns="0">
              <a:spAutoFit/>
            </a:bodyPr>
            <a:lstStyle/>
            <a:p>
              <a:pPr algn="ctr" defTabSz="914400">
                <a:lnSpc>
                  <a:spcPct val="90000"/>
                </a:lnSpc>
                <a:buNone/>
              </a:pPr>
              <a:r>
                <a:rPr lang="en-US" sz="1400" b="0" i="0" dirty="0" err="1">
                  <a:solidFill>
                    <a:schemeClr val="tx1"/>
                  </a:solidFill>
                  <a:latin typeface="Arial" pitchFamily="34" charset="0"/>
                  <a:ea typeface="Arial Unicode MS"/>
                  <a:cs typeface="Arial" pitchFamily="34" charset="0"/>
                </a:rPr>
                <a:t>Трехкратное</a:t>
              </a:r>
              <a:r>
                <a:rPr lang="en-US" sz="1400" b="0" i="0" dirty="0">
                  <a:solidFill>
                    <a:schemeClr val="tx1"/>
                  </a:solidFill>
                  <a:latin typeface="Arial" pitchFamily="34" charset="0"/>
                  <a:ea typeface="Arial Unicode MS"/>
                  <a:cs typeface="Arial" pitchFamily="34" charset="0"/>
                </a:rPr>
                <a:t> </a:t>
              </a:r>
              <a:r>
                <a:rPr lang="en-US" sz="1400" b="0" i="0" dirty="0" err="1">
                  <a:solidFill>
                    <a:schemeClr val="tx1"/>
                  </a:solidFill>
                  <a:latin typeface="Arial" pitchFamily="34" charset="0"/>
                  <a:ea typeface="Arial Unicode MS"/>
                  <a:cs typeface="Arial" pitchFamily="34" charset="0"/>
                </a:rPr>
                <a:t>увеличение</a:t>
              </a:r>
              <a:r>
                <a:rPr lang="en-US" sz="1400" b="0" i="0" dirty="0">
                  <a:solidFill>
                    <a:schemeClr val="tx1"/>
                  </a:solidFill>
                  <a:latin typeface="Arial" pitchFamily="34" charset="0"/>
                  <a:ea typeface="Arial Unicode MS"/>
                  <a:cs typeface="Arial" pitchFamily="34" charset="0"/>
                </a:rPr>
                <a:t> </a:t>
              </a:r>
              <a:r>
                <a:rPr lang="en-US" sz="1400" b="0" i="0" dirty="0" err="1">
                  <a:solidFill>
                    <a:schemeClr val="tx1"/>
                  </a:solidFill>
                  <a:latin typeface="Arial" pitchFamily="34" charset="0"/>
                  <a:ea typeface="Arial Unicode MS"/>
                  <a:cs typeface="Arial" pitchFamily="34" charset="0"/>
                </a:rPr>
                <a:t>количества</a:t>
              </a:r>
              <a:r>
                <a:rPr lang="en-US" sz="1400" b="0" i="0" dirty="0">
                  <a:solidFill>
                    <a:schemeClr val="tx1"/>
                  </a:solidFill>
                  <a:latin typeface="Arial" pitchFamily="34" charset="0"/>
                  <a:ea typeface="Arial Unicode MS"/>
                  <a:cs typeface="Arial" pitchFamily="34" charset="0"/>
                </a:rPr>
                <a:t> </a:t>
              </a:r>
              <a:r>
                <a:rPr lang="en-US" sz="1400" b="0" i="0" dirty="0" err="1">
                  <a:solidFill>
                    <a:schemeClr val="tx1"/>
                  </a:solidFill>
                  <a:latin typeface="Arial" pitchFamily="34" charset="0"/>
                  <a:ea typeface="Arial Unicode MS"/>
                  <a:cs typeface="Arial" pitchFamily="34" charset="0"/>
                </a:rPr>
                <a:t>обращений</a:t>
              </a:r>
              <a:r>
                <a:rPr lang="en-US" sz="1400" b="0" i="0" dirty="0">
                  <a:solidFill>
                    <a:schemeClr val="tx1"/>
                  </a:solidFill>
                  <a:latin typeface="Arial" pitchFamily="34" charset="0"/>
                  <a:ea typeface="Arial Unicode MS"/>
                  <a:cs typeface="Arial" pitchFamily="34" charset="0"/>
                </a:rPr>
                <a:t> </a:t>
              </a:r>
              <a:r>
                <a:rPr lang="en-US" sz="1400" b="0" i="0" dirty="0" smtClean="0">
                  <a:solidFill>
                    <a:schemeClr val="tx1"/>
                  </a:solidFill>
                  <a:latin typeface="Arial" pitchFamily="34" charset="0"/>
                  <a:ea typeface="Arial Unicode MS"/>
                  <a:cs typeface="Arial" pitchFamily="34" charset="0"/>
                </a:rPr>
                <a:t/>
              </a:r>
              <a:br>
                <a:rPr lang="en-US" sz="1400" b="0" i="0" dirty="0" smtClean="0">
                  <a:solidFill>
                    <a:schemeClr val="tx1"/>
                  </a:solidFill>
                  <a:latin typeface="Arial" pitchFamily="34" charset="0"/>
                  <a:ea typeface="Arial Unicode MS"/>
                  <a:cs typeface="Arial" pitchFamily="34" charset="0"/>
                </a:rPr>
              </a:br>
              <a:r>
                <a:rPr lang="en-US" sz="1400" b="0" i="0" dirty="0" smtClean="0">
                  <a:solidFill>
                    <a:schemeClr val="tx1"/>
                  </a:solidFill>
                  <a:latin typeface="Arial" pitchFamily="34" charset="0"/>
                  <a:ea typeface="Arial Unicode MS"/>
                  <a:cs typeface="Arial" pitchFamily="34" charset="0"/>
                </a:rPr>
                <a:t>к </a:t>
              </a:r>
              <a:r>
                <a:rPr lang="en-US" sz="1400" b="0" i="0" dirty="0">
                  <a:solidFill>
                    <a:schemeClr val="tx1"/>
                  </a:solidFill>
                  <a:latin typeface="Arial" pitchFamily="34" charset="0"/>
                  <a:ea typeface="Arial Unicode MS"/>
                  <a:cs typeface="Arial" pitchFamily="34" charset="0"/>
                </a:rPr>
                <a:t>СХД </a:t>
              </a:r>
              <a:r>
                <a:rPr lang="en-US" sz="1400" b="0" i="0" dirty="0" err="1">
                  <a:solidFill>
                    <a:schemeClr val="tx1"/>
                  </a:solidFill>
                  <a:latin typeface="Arial" pitchFamily="34" charset="0"/>
                  <a:ea typeface="Arial Unicode MS"/>
                  <a:cs typeface="Arial" pitchFamily="34" charset="0"/>
                </a:rPr>
                <a:t>общего</a:t>
              </a:r>
              <a:r>
                <a:rPr lang="en-US" sz="1400" b="0" i="0" dirty="0">
                  <a:solidFill>
                    <a:schemeClr val="tx1"/>
                  </a:solidFill>
                  <a:latin typeface="Arial" pitchFamily="34" charset="0"/>
                  <a:ea typeface="Arial Unicode MS"/>
                  <a:cs typeface="Arial" pitchFamily="34" charset="0"/>
                </a:rPr>
                <a:t> </a:t>
              </a:r>
              <a:r>
                <a:rPr lang="en-US" sz="1400" b="0" i="0" dirty="0" err="1">
                  <a:solidFill>
                    <a:schemeClr val="tx1"/>
                  </a:solidFill>
                  <a:latin typeface="Arial" pitchFamily="34" charset="0"/>
                  <a:ea typeface="Arial Unicode MS"/>
                  <a:cs typeface="Arial" pitchFamily="34" charset="0"/>
                </a:rPr>
                <a:t>доступа</a:t>
              </a:r>
              <a:endParaRPr lang="en-US" sz="1400" b="0" i="0" dirty="0">
                <a:solidFill>
                  <a:schemeClr val="tx1"/>
                </a:solidFill>
                <a:latin typeface="Arial" pitchFamily="34" charset="0"/>
                <a:ea typeface="Arial Unicode MS"/>
                <a:cs typeface="Arial" pitchFamily="34" charset="0"/>
              </a:endParaRPr>
            </a:p>
          </p:txBody>
        </p:sp>
        <p:pic>
          <p:nvPicPr>
            <p:cNvPr id="21521" name="Picture 25" descr="disc red half"/>
            <p:cNvPicPr>
              <a:picLocks noChangeAspect="1" noChangeArrowheads="1"/>
            </p:cNvPicPr>
            <p:nvPr/>
          </p:nvPicPr>
          <p:blipFill>
            <a:blip r:embed="rId3" cstate="email">
              <a:lum bright="-12000"/>
            </a:blip>
            <a:srcRect/>
            <a:stretch>
              <a:fillRect/>
            </a:stretch>
          </p:blipFill>
          <p:spPr bwMode="gray">
            <a:xfrm>
              <a:off x="1079500" y="3078163"/>
              <a:ext cx="1244600" cy="869950"/>
            </a:xfrm>
            <a:prstGeom prst="rect">
              <a:avLst/>
            </a:prstGeom>
            <a:noFill/>
            <a:ln w="9525">
              <a:noFill/>
              <a:miter lim="800000"/>
              <a:headEnd/>
              <a:tailEnd/>
            </a:ln>
          </p:spPr>
        </p:pic>
        <p:sp>
          <p:nvSpPr>
            <p:cNvPr id="21522" name="Oval 28"/>
            <p:cNvSpPr>
              <a:spLocks noChangeArrowheads="1"/>
            </p:cNvSpPr>
            <p:nvPr/>
          </p:nvSpPr>
          <p:spPr bwMode="gray">
            <a:xfrm>
              <a:off x="1152525" y="3154363"/>
              <a:ext cx="439738" cy="217487"/>
            </a:xfrm>
            <a:prstGeom prst="ellipse">
              <a:avLst/>
            </a:prstGeom>
            <a:gradFill rotWithShape="1">
              <a:gsLst>
                <a:gs pos="0">
                  <a:schemeClr val="bg1"/>
                </a:gs>
                <a:gs pos="100000">
                  <a:srgbClr val="FFFFFF">
                    <a:alpha val="0"/>
                  </a:srgbClr>
                </a:gs>
              </a:gsLst>
              <a:path path="shape">
                <a:fillToRect l="50000" t="50000" r="50000" b="50000"/>
              </a:path>
            </a:gradFill>
            <a:ln w="12700" algn="ctr">
              <a:noFill/>
              <a:round/>
              <a:headEnd/>
              <a:tailEnd/>
            </a:ln>
          </p:spPr>
          <p:txBody>
            <a:bodyPr wrap="none" lIns="0" tIns="0" rIns="0" bIns="0" anchor="ctr"/>
            <a:lstStyle/>
            <a:p>
              <a:pPr algn="ctr"/>
              <a:endParaRPr lang="en-US" dirty="0">
                <a:latin typeface="Arial" pitchFamily="34" charset="0"/>
                <a:cs typeface="Arial" pitchFamily="34" charset="0"/>
              </a:endParaRPr>
            </a:p>
          </p:txBody>
        </p:sp>
        <p:sp>
          <p:nvSpPr>
            <p:cNvPr id="21523" name="Oval 29"/>
            <p:cNvSpPr>
              <a:spLocks noChangeArrowheads="1"/>
            </p:cNvSpPr>
            <p:nvPr/>
          </p:nvSpPr>
          <p:spPr bwMode="gray">
            <a:xfrm>
              <a:off x="1809750" y="3154363"/>
              <a:ext cx="441325" cy="217487"/>
            </a:xfrm>
            <a:prstGeom prst="ellipse">
              <a:avLst/>
            </a:prstGeom>
            <a:gradFill rotWithShape="1">
              <a:gsLst>
                <a:gs pos="0">
                  <a:schemeClr val="bg1"/>
                </a:gs>
                <a:gs pos="100000">
                  <a:srgbClr val="FFFFFF">
                    <a:alpha val="0"/>
                  </a:srgbClr>
                </a:gs>
              </a:gsLst>
              <a:path path="shape">
                <a:fillToRect l="50000" t="50000" r="50000" b="50000"/>
              </a:path>
            </a:gradFill>
            <a:ln w="12700" algn="ctr">
              <a:noFill/>
              <a:round/>
              <a:headEnd/>
              <a:tailEnd/>
            </a:ln>
          </p:spPr>
          <p:txBody>
            <a:bodyPr wrap="none" lIns="0" tIns="0" rIns="0" bIns="0" anchor="ctr"/>
            <a:lstStyle/>
            <a:p>
              <a:pPr algn="ctr"/>
              <a:endParaRPr lang="en-US" dirty="0">
                <a:latin typeface="Arial" pitchFamily="34" charset="0"/>
                <a:cs typeface="Arial" pitchFamily="34" charset="0"/>
              </a:endParaRPr>
            </a:p>
          </p:txBody>
        </p:sp>
        <p:pic>
          <p:nvPicPr>
            <p:cNvPr id="21524" name="Picture 32" descr="disc red half"/>
            <p:cNvPicPr>
              <a:picLocks noChangeAspect="1" noChangeArrowheads="1"/>
            </p:cNvPicPr>
            <p:nvPr/>
          </p:nvPicPr>
          <p:blipFill>
            <a:blip r:embed="rId3" cstate="email">
              <a:lum bright="-12000"/>
            </a:blip>
            <a:srcRect/>
            <a:stretch>
              <a:fillRect/>
            </a:stretch>
          </p:blipFill>
          <p:spPr bwMode="gray">
            <a:xfrm>
              <a:off x="2543175" y="3078163"/>
              <a:ext cx="1246188" cy="869950"/>
            </a:xfrm>
            <a:prstGeom prst="rect">
              <a:avLst/>
            </a:prstGeom>
            <a:noFill/>
            <a:ln w="9525">
              <a:noFill/>
              <a:miter lim="800000"/>
              <a:headEnd/>
              <a:tailEnd/>
            </a:ln>
          </p:spPr>
        </p:pic>
        <p:sp>
          <p:nvSpPr>
            <p:cNvPr id="21525" name="Oval 33"/>
            <p:cNvSpPr>
              <a:spLocks noChangeArrowheads="1"/>
            </p:cNvSpPr>
            <p:nvPr/>
          </p:nvSpPr>
          <p:spPr bwMode="gray">
            <a:xfrm>
              <a:off x="2616200" y="3154363"/>
              <a:ext cx="441325" cy="217487"/>
            </a:xfrm>
            <a:prstGeom prst="ellipse">
              <a:avLst/>
            </a:prstGeom>
            <a:gradFill rotWithShape="1">
              <a:gsLst>
                <a:gs pos="0">
                  <a:schemeClr val="bg1"/>
                </a:gs>
                <a:gs pos="100000">
                  <a:srgbClr val="FFFFFF">
                    <a:alpha val="0"/>
                  </a:srgbClr>
                </a:gs>
              </a:gsLst>
              <a:path path="shape">
                <a:fillToRect l="50000" t="50000" r="50000" b="50000"/>
              </a:path>
            </a:gradFill>
            <a:ln w="12700" algn="ctr">
              <a:noFill/>
              <a:round/>
              <a:headEnd/>
              <a:tailEnd/>
            </a:ln>
          </p:spPr>
          <p:txBody>
            <a:bodyPr wrap="none" lIns="0" tIns="0" rIns="0" bIns="0" anchor="ctr"/>
            <a:lstStyle/>
            <a:p>
              <a:pPr algn="ctr"/>
              <a:endParaRPr lang="en-US" dirty="0">
                <a:latin typeface="Arial" pitchFamily="34" charset="0"/>
                <a:cs typeface="Arial" pitchFamily="34" charset="0"/>
              </a:endParaRPr>
            </a:p>
          </p:txBody>
        </p:sp>
        <p:sp>
          <p:nvSpPr>
            <p:cNvPr id="21526" name="Arc 36"/>
            <p:cNvSpPr>
              <a:spLocks/>
            </p:cNvSpPr>
            <p:nvPr/>
          </p:nvSpPr>
          <p:spPr bwMode="gray">
            <a:xfrm>
              <a:off x="2036763" y="2859088"/>
              <a:ext cx="806450" cy="403225"/>
            </a:xfrm>
            <a:custGeom>
              <a:avLst/>
              <a:gdLst>
                <a:gd name="T0" fmla="*/ 0 w 43141"/>
                <a:gd name="T1" fmla="*/ 2147483647 h 21600"/>
                <a:gd name="T2" fmla="*/ 2147483647 w 43141"/>
                <a:gd name="T3" fmla="*/ 2147483647 h 21600"/>
                <a:gd name="T4" fmla="*/ 2147483647 w 43141"/>
                <a:gd name="T5" fmla="*/ 2147483647 h 21600"/>
                <a:gd name="T6" fmla="*/ 0 60000 65536"/>
                <a:gd name="T7" fmla="*/ 0 60000 65536"/>
                <a:gd name="T8" fmla="*/ 0 60000 65536"/>
                <a:gd name="T9" fmla="*/ 0 w 43141"/>
                <a:gd name="T10" fmla="*/ 0 h 21600"/>
                <a:gd name="T11" fmla="*/ 43141 w 43141"/>
                <a:gd name="T12" fmla="*/ 21600 h 21600"/>
              </a:gdLst>
              <a:ahLst/>
              <a:cxnLst>
                <a:cxn ang="T6">
                  <a:pos x="T0" y="T1"/>
                </a:cxn>
                <a:cxn ang="T7">
                  <a:pos x="T2" y="T3"/>
                </a:cxn>
                <a:cxn ang="T8">
                  <a:pos x="T4" y="T5"/>
                </a:cxn>
              </a:cxnLst>
              <a:rect l="T9" t="T10" r="T11" b="T12"/>
              <a:pathLst>
                <a:path w="43141" h="21600" fill="none" extrusionOk="0">
                  <a:moveTo>
                    <a:pt x="-1" y="20010"/>
                  </a:moveTo>
                  <a:cubicBezTo>
                    <a:pt x="831" y="8728"/>
                    <a:pt x="10228" y="-1"/>
                    <a:pt x="21541" y="0"/>
                  </a:cubicBezTo>
                  <a:cubicBezTo>
                    <a:pt x="33470" y="0"/>
                    <a:pt x="43141" y="9670"/>
                    <a:pt x="43141" y="21600"/>
                  </a:cubicBezTo>
                </a:path>
                <a:path w="43141" h="21600" stroke="0" extrusionOk="0">
                  <a:moveTo>
                    <a:pt x="-1" y="20010"/>
                  </a:moveTo>
                  <a:cubicBezTo>
                    <a:pt x="831" y="8728"/>
                    <a:pt x="10228" y="-1"/>
                    <a:pt x="21541" y="0"/>
                  </a:cubicBezTo>
                  <a:cubicBezTo>
                    <a:pt x="33470" y="0"/>
                    <a:pt x="43141" y="9670"/>
                    <a:pt x="43141" y="21600"/>
                  </a:cubicBezTo>
                  <a:lnTo>
                    <a:pt x="21541" y="21600"/>
                  </a:lnTo>
                  <a:close/>
                </a:path>
              </a:pathLst>
            </a:custGeom>
            <a:noFill/>
            <a:ln w="38100">
              <a:solidFill>
                <a:schemeClr val="tx1"/>
              </a:solidFill>
              <a:round/>
              <a:headEnd/>
              <a:tailEnd type="triangle" w="med" len="med"/>
            </a:ln>
          </p:spPr>
          <p:txBody>
            <a:bodyPr wrap="none" lIns="0" tIns="0" rIns="0" bIns="0" anchor="ctr"/>
            <a:lstStyle/>
            <a:p>
              <a:endParaRPr lang="en-US" dirty="0">
                <a:latin typeface="Arial" pitchFamily="34" charset="0"/>
                <a:cs typeface="Arial" pitchFamily="34" charset="0"/>
              </a:endParaRPr>
            </a:p>
          </p:txBody>
        </p:sp>
        <p:sp>
          <p:nvSpPr>
            <p:cNvPr id="21527" name="Line 5"/>
            <p:cNvSpPr>
              <a:spLocks noChangeShapeType="1"/>
            </p:cNvSpPr>
            <p:nvPr/>
          </p:nvSpPr>
          <p:spPr bwMode="gray">
            <a:xfrm>
              <a:off x="1371600" y="2565400"/>
              <a:ext cx="0" cy="658813"/>
            </a:xfrm>
            <a:prstGeom prst="line">
              <a:avLst/>
            </a:prstGeom>
            <a:noFill/>
            <a:ln w="38100">
              <a:solidFill>
                <a:schemeClr val="tx1"/>
              </a:solidFill>
              <a:round/>
              <a:headEnd/>
              <a:tailEnd type="triangle" w="med" len="med"/>
            </a:ln>
          </p:spPr>
          <p:txBody>
            <a:bodyPr/>
            <a:lstStyle/>
            <a:p>
              <a:endParaRPr lang="en-US" dirty="0">
                <a:latin typeface="Arial" pitchFamily="34" charset="0"/>
                <a:cs typeface="Arial" pitchFamily="34" charset="0"/>
              </a:endParaRPr>
            </a:p>
          </p:txBody>
        </p:sp>
      </p:grpSp>
      <p:grpSp>
        <p:nvGrpSpPr>
          <p:cNvPr id="3" name="Group 21"/>
          <p:cNvGrpSpPr>
            <a:grpSpLocks/>
          </p:cNvGrpSpPr>
          <p:nvPr/>
        </p:nvGrpSpPr>
        <p:grpSpPr bwMode="gray">
          <a:xfrm>
            <a:off x="685800" y="1314450"/>
            <a:ext cx="3600450" cy="3690505"/>
            <a:chOff x="4973638" y="1758950"/>
            <a:chExt cx="3600450" cy="3690505"/>
          </a:xfrm>
        </p:grpSpPr>
        <p:sp>
          <p:nvSpPr>
            <p:cNvPr id="21509" name="Text Box 13"/>
            <p:cNvSpPr txBox="1">
              <a:spLocks noChangeArrowheads="1"/>
            </p:cNvSpPr>
            <p:nvPr/>
          </p:nvSpPr>
          <p:spPr bwMode="gray">
            <a:xfrm>
              <a:off x="5437188" y="4581525"/>
              <a:ext cx="3136900" cy="867930"/>
            </a:xfrm>
            <a:prstGeom prst="rect">
              <a:avLst/>
            </a:prstGeom>
            <a:noFill/>
            <a:ln w="9525" algn="ctr">
              <a:noFill/>
              <a:miter lim="800000"/>
              <a:headEnd/>
              <a:tailEnd/>
            </a:ln>
          </p:spPr>
          <p:txBody>
            <a:bodyPr wrap="square" lIns="0" tIns="0" rIns="0" bIns="0">
              <a:spAutoFit/>
            </a:bodyPr>
            <a:lstStyle/>
            <a:p>
              <a:pPr marL="171450" indent="-171450" algn="l" defTabSz="914400">
                <a:lnSpc>
                  <a:spcPct val="90000"/>
                </a:lnSpc>
                <a:spcBef>
                  <a:spcPct val="50000"/>
                </a:spcBef>
                <a:buClr>
                  <a:srgbClr val="3892D0"/>
                </a:buClr>
                <a:buFont typeface="Wingdings"/>
                <a:buChar char=""/>
              </a:pPr>
              <a:r>
                <a:rPr lang="en-US" sz="1600" b="0" i="0" dirty="0" err="1">
                  <a:solidFill>
                    <a:srgbClr val="4D4D4D"/>
                  </a:solidFill>
                  <a:latin typeface="Arial" pitchFamily="34" charset="0"/>
                  <a:ea typeface="Arial Unicode MS"/>
                  <a:cs typeface="Arial" pitchFamily="34" charset="0"/>
                </a:rPr>
                <a:t>Беспрепятственное</a:t>
              </a:r>
              <a:r>
                <a:rPr lang="en-US" sz="1600" b="0" i="0" dirty="0">
                  <a:solidFill>
                    <a:srgbClr val="4D4D4D"/>
                  </a:solidFill>
                  <a:latin typeface="Arial" pitchFamily="34" charset="0"/>
                  <a:ea typeface="Arial Unicode MS"/>
                  <a:cs typeface="Arial" pitchFamily="34" charset="0"/>
                </a:rPr>
                <a:t> </a:t>
              </a:r>
              <a:r>
                <a:rPr lang="en-US" sz="1600" b="0" i="0" dirty="0" err="1">
                  <a:solidFill>
                    <a:srgbClr val="4D4D4D"/>
                  </a:solidFill>
                  <a:latin typeface="Arial" pitchFamily="34" charset="0"/>
                  <a:ea typeface="Arial Unicode MS"/>
                  <a:cs typeface="Arial" pitchFamily="34" charset="0"/>
                </a:rPr>
                <a:t>выполнение</a:t>
              </a:r>
              <a:r>
                <a:rPr lang="en-US" sz="1600" b="0" i="0" dirty="0">
                  <a:solidFill>
                    <a:srgbClr val="4D4D4D"/>
                  </a:solidFill>
                  <a:latin typeface="Arial" pitchFamily="34" charset="0"/>
                  <a:ea typeface="Arial Unicode MS"/>
                  <a:cs typeface="Arial" pitchFamily="34" charset="0"/>
                </a:rPr>
                <a:t> </a:t>
              </a:r>
              <a:r>
                <a:rPr lang="en-US" sz="1600" b="0" i="0" dirty="0" err="1">
                  <a:solidFill>
                    <a:srgbClr val="4D4D4D"/>
                  </a:solidFill>
                  <a:latin typeface="Arial" pitchFamily="34" charset="0"/>
                  <a:ea typeface="Arial Unicode MS"/>
                  <a:cs typeface="Arial" pitchFamily="34" charset="0"/>
                </a:rPr>
                <a:t>прочих</a:t>
              </a:r>
              <a:r>
                <a:rPr lang="en-US" sz="1600" b="0" i="0" dirty="0">
                  <a:solidFill>
                    <a:srgbClr val="4D4D4D"/>
                  </a:solidFill>
                  <a:latin typeface="Arial" pitchFamily="34" charset="0"/>
                  <a:ea typeface="Arial Unicode MS"/>
                  <a:cs typeface="Arial" pitchFamily="34" charset="0"/>
                </a:rPr>
                <a:t> </a:t>
              </a:r>
              <a:r>
                <a:rPr lang="en-US" sz="1600" b="0" i="0" dirty="0" err="1">
                  <a:solidFill>
                    <a:srgbClr val="4D4D4D"/>
                  </a:solidFill>
                  <a:latin typeface="Arial" pitchFamily="34" charset="0"/>
                  <a:ea typeface="Arial Unicode MS"/>
                  <a:cs typeface="Arial" pitchFamily="34" charset="0"/>
                </a:rPr>
                <a:t>операций</a:t>
              </a:r>
              <a:endParaRPr lang="en-US" sz="1600" b="0" i="0" dirty="0">
                <a:solidFill>
                  <a:srgbClr val="4D4D4D"/>
                </a:solidFill>
                <a:latin typeface="Arial" pitchFamily="34" charset="0"/>
                <a:ea typeface="Arial Unicode MS"/>
                <a:cs typeface="Arial" pitchFamily="34" charset="0"/>
              </a:endParaRPr>
            </a:p>
            <a:p>
              <a:pPr marL="514350" lvl="1" indent="-171450" algn="l" defTabSz="914400">
                <a:lnSpc>
                  <a:spcPct val="90000"/>
                </a:lnSpc>
                <a:spcBef>
                  <a:spcPct val="25000"/>
                </a:spcBef>
                <a:buClr>
                  <a:srgbClr val="3892D0"/>
                </a:buClr>
                <a:buFont typeface="MetaNormalLF-Roman"/>
                <a:buChar char="−"/>
              </a:pPr>
              <a:r>
                <a:rPr lang="en-US" sz="1200" b="0" i="0" dirty="0" err="1">
                  <a:solidFill>
                    <a:srgbClr val="4D4D4D"/>
                  </a:solidFill>
                  <a:latin typeface="Arial" pitchFamily="34" charset="0"/>
                  <a:ea typeface="Arial Unicode MS"/>
                  <a:cs typeface="Arial" pitchFamily="34" charset="0"/>
                </a:rPr>
                <a:t>Предсказуемость</a:t>
              </a:r>
              <a:endParaRPr lang="en-US" sz="1200" b="0" i="0" dirty="0">
                <a:solidFill>
                  <a:srgbClr val="4D4D4D"/>
                </a:solidFill>
                <a:latin typeface="Arial" pitchFamily="34" charset="0"/>
                <a:ea typeface="Arial Unicode MS"/>
                <a:cs typeface="Arial" pitchFamily="34" charset="0"/>
              </a:endParaRPr>
            </a:p>
            <a:p>
              <a:pPr marL="514350" lvl="1" indent="-171450" algn="l" defTabSz="914400">
                <a:lnSpc>
                  <a:spcPct val="90000"/>
                </a:lnSpc>
                <a:spcBef>
                  <a:spcPct val="25000"/>
                </a:spcBef>
                <a:buClr>
                  <a:srgbClr val="3892D0"/>
                </a:buClr>
                <a:buFont typeface="MetaNormalLF-Roman"/>
                <a:buChar char="−"/>
              </a:pPr>
              <a:r>
                <a:rPr lang="en-US" sz="1200" b="0" i="0" dirty="0" err="1">
                  <a:solidFill>
                    <a:srgbClr val="4D4D4D"/>
                  </a:solidFill>
                  <a:latin typeface="Arial" pitchFamily="34" charset="0"/>
                  <a:ea typeface="Arial Unicode MS"/>
                  <a:cs typeface="Arial" pitchFamily="34" charset="0"/>
                </a:rPr>
                <a:t>Упрощение</a:t>
              </a:r>
              <a:endParaRPr lang="en-US" sz="1200" b="0" i="0" dirty="0">
                <a:solidFill>
                  <a:srgbClr val="4D4D4D"/>
                </a:solidFill>
                <a:latin typeface="Arial" pitchFamily="34" charset="0"/>
                <a:ea typeface="Arial Unicode MS"/>
                <a:cs typeface="Arial" pitchFamily="34" charset="0"/>
              </a:endParaRPr>
            </a:p>
          </p:txBody>
        </p:sp>
        <p:sp>
          <p:nvSpPr>
            <p:cNvPr id="21510" name="Text Box 14"/>
            <p:cNvSpPr>
              <a:spLocks noChangeArrowheads="1"/>
            </p:cNvSpPr>
            <p:nvPr/>
          </p:nvSpPr>
          <p:spPr bwMode="gray">
            <a:xfrm>
              <a:off x="4973638" y="1758950"/>
              <a:ext cx="3310522" cy="498598"/>
            </a:xfrm>
            <a:prstGeom prst="rect">
              <a:avLst/>
            </a:prstGeom>
            <a:noFill/>
            <a:ln w="19050">
              <a:noFill/>
              <a:prstDash val="sysDot"/>
              <a:round/>
              <a:headEnd/>
              <a:tailEnd/>
            </a:ln>
          </p:spPr>
          <p:txBody>
            <a:bodyPr wrap="none" lIns="0" tIns="0" rIns="0" bIns="0">
              <a:spAutoFit/>
            </a:bodyPr>
            <a:lstStyle/>
            <a:p>
              <a:pPr algn="ctr" defTabSz="914400">
                <a:lnSpc>
                  <a:spcPct val="90000"/>
                </a:lnSpc>
                <a:buNone/>
              </a:pPr>
              <a:r>
                <a:rPr lang="en-US" sz="2000" b="0" i="0" dirty="0">
                  <a:solidFill>
                    <a:srgbClr val="3892D0"/>
                  </a:solidFill>
                  <a:latin typeface="Arial" pitchFamily="34" charset="0"/>
                  <a:ea typeface="Arial Unicode MS"/>
                  <a:cs typeface="Arial" pitchFamily="34" charset="0"/>
                </a:rPr>
                <a:t>«НА ЛЕТУ»</a:t>
              </a:r>
            </a:p>
            <a:p>
              <a:pPr algn="ctr" defTabSz="914400">
                <a:lnSpc>
                  <a:spcPct val="90000"/>
                </a:lnSpc>
                <a:buNone/>
              </a:pPr>
              <a:r>
                <a:rPr lang="en-US" sz="1600" b="0" i="0" dirty="0" err="1">
                  <a:solidFill>
                    <a:srgbClr val="4D4D4D"/>
                  </a:solidFill>
                  <a:latin typeface="Arial" pitchFamily="34" charset="0"/>
                  <a:ea typeface="Arial Unicode MS"/>
                  <a:cs typeface="Arial" pitchFamily="34" charset="0"/>
                </a:rPr>
                <a:t>Дедупликация</a:t>
              </a:r>
              <a:r>
                <a:rPr lang="en-US" sz="1600" b="0" i="0" dirty="0">
                  <a:solidFill>
                    <a:srgbClr val="4D4D4D"/>
                  </a:solidFill>
                  <a:latin typeface="Arial" pitchFamily="34" charset="0"/>
                  <a:ea typeface="Arial Unicode MS"/>
                  <a:cs typeface="Arial" pitchFamily="34" charset="0"/>
                </a:rPr>
                <a:t> </a:t>
              </a:r>
              <a:r>
                <a:rPr lang="en-US" sz="1600" b="0" i="0" dirty="0" err="1">
                  <a:solidFill>
                    <a:srgbClr val="4D4D4D"/>
                  </a:solidFill>
                  <a:latin typeface="Arial" pitchFamily="34" charset="0"/>
                  <a:ea typeface="Arial Unicode MS"/>
                  <a:cs typeface="Arial" pitchFamily="34" charset="0"/>
                </a:rPr>
                <a:t>перед</a:t>
              </a:r>
              <a:r>
                <a:rPr lang="en-US" sz="1600" b="0" i="0" dirty="0">
                  <a:solidFill>
                    <a:srgbClr val="4D4D4D"/>
                  </a:solidFill>
                  <a:latin typeface="Arial" pitchFamily="34" charset="0"/>
                  <a:ea typeface="Arial Unicode MS"/>
                  <a:cs typeface="Arial" pitchFamily="34" charset="0"/>
                </a:rPr>
                <a:t> </a:t>
              </a:r>
              <a:r>
                <a:rPr lang="en-US" sz="1600" b="0" i="0" dirty="0" err="1">
                  <a:solidFill>
                    <a:srgbClr val="4D4D4D"/>
                  </a:solidFill>
                  <a:latin typeface="Arial" pitchFamily="34" charset="0"/>
                  <a:ea typeface="Arial Unicode MS"/>
                  <a:cs typeface="Arial" pitchFamily="34" charset="0"/>
                </a:rPr>
                <a:t>сохранением</a:t>
              </a:r>
              <a:endParaRPr lang="en-US" sz="1600" b="0" i="0" dirty="0">
                <a:solidFill>
                  <a:srgbClr val="4D4D4D"/>
                </a:solidFill>
                <a:latin typeface="Arial" pitchFamily="34" charset="0"/>
                <a:ea typeface="Arial Unicode MS"/>
                <a:cs typeface="Arial" pitchFamily="34" charset="0"/>
              </a:endParaRPr>
            </a:p>
          </p:txBody>
        </p:sp>
        <p:grpSp>
          <p:nvGrpSpPr>
            <p:cNvPr id="4" name="Group 40"/>
            <p:cNvGrpSpPr>
              <a:grpSpLocks/>
            </p:cNvGrpSpPr>
            <p:nvPr/>
          </p:nvGrpSpPr>
          <p:grpSpPr bwMode="gray">
            <a:xfrm>
              <a:off x="6071034" y="2565400"/>
              <a:ext cx="1931262" cy="1382713"/>
              <a:chOff x="3389" y="1616"/>
              <a:chExt cx="956" cy="684"/>
            </a:xfrm>
          </p:grpSpPr>
          <p:pic>
            <p:nvPicPr>
              <p:cNvPr id="21512" name="Picture 27" descr="disc blue half"/>
              <p:cNvPicPr>
                <a:picLocks noChangeAspect="1" noChangeArrowheads="1"/>
              </p:cNvPicPr>
              <p:nvPr/>
            </p:nvPicPr>
            <p:blipFill>
              <a:blip r:embed="rId4" cstate="print"/>
              <a:stretch>
                <a:fillRect/>
              </a:stretch>
            </p:blipFill>
            <p:spPr bwMode="gray">
              <a:xfrm>
                <a:off x="3389" y="1870"/>
                <a:ext cx="615" cy="430"/>
              </a:xfrm>
              <a:prstGeom prst="rect">
                <a:avLst/>
              </a:prstGeom>
              <a:noFill/>
              <a:ln w="9525">
                <a:noFill/>
                <a:miter lim="800000"/>
                <a:headEnd/>
                <a:tailEnd/>
              </a:ln>
            </p:spPr>
          </p:pic>
          <p:sp>
            <p:nvSpPr>
              <p:cNvPr id="21513" name="Rectangle 4"/>
              <p:cNvSpPr>
                <a:spLocks noChangeArrowheads="1"/>
              </p:cNvSpPr>
              <p:nvPr/>
            </p:nvSpPr>
            <p:spPr bwMode="gray">
              <a:xfrm>
                <a:off x="3583" y="1616"/>
                <a:ext cx="762" cy="95"/>
              </a:xfrm>
              <a:prstGeom prst="rect">
                <a:avLst/>
              </a:prstGeom>
              <a:noFill/>
              <a:ln w="12700" algn="ctr">
                <a:noFill/>
                <a:miter lim="800000"/>
                <a:headEnd/>
                <a:tailEnd/>
              </a:ln>
            </p:spPr>
            <p:txBody>
              <a:bodyPr lIns="0" tIns="0" rIns="0" bIns="0">
                <a:spAutoFit/>
              </a:bodyPr>
              <a:lstStyle/>
              <a:p>
                <a:pPr algn="l" defTabSz="914400">
                  <a:lnSpc>
                    <a:spcPct val="90000"/>
                  </a:lnSpc>
                  <a:buNone/>
                </a:pPr>
                <a:r>
                  <a:rPr lang="en-US" sz="1400" b="0" i="0" dirty="0" err="1">
                    <a:solidFill>
                      <a:schemeClr val="tx1"/>
                    </a:solidFill>
                    <a:latin typeface="Arial" pitchFamily="34" charset="0"/>
                    <a:ea typeface="Arial Unicode MS"/>
                    <a:cs typeface="Arial" pitchFamily="34" charset="0"/>
                  </a:rPr>
                  <a:t>Дедупликация</a:t>
                </a:r>
                <a:endParaRPr lang="en-US" sz="1400" b="0" i="0" dirty="0">
                  <a:solidFill>
                    <a:schemeClr val="tx1"/>
                  </a:solidFill>
                  <a:latin typeface="Arial" pitchFamily="34" charset="0"/>
                  <a:ea typeface="Arial Unicode MS"/>
                  <a:cs typeface="Arial" pitchFamily="34" charset="0"/>
                </a:endParaRPr>
              </a:p>
            </p:txBody>
          </p:sp>
          <p:sp>
            <p:nvSpPr>
              <p:cNvPr id="21514" name="Oval 38"/>
              <p:cNvSpPr>
                <a:spLocks noChangeArrowheads="1"/>
              </p:cNvSpPr>
              <p:nvPr/>
            </p:nvSpPr>
            <p:spPr bwMode="gray">
              <a:xfrm>
                <a:off x="3423" y="1907"/>
                <a:ext cx="218" cy="108"/>
              </a:xfrm>
              <a:prstGeom prst="ellipse">
                <a:avLst/>
              </a:prstGeom>
              <a:gradFill rotWithShape="1">
                <a:gsLst>
                  <a:gs pos="0">
                    <a:schemeClr val="bg1"/>
                  </a:gs>
                  <a:gs pos="100000">
                    <a:srgbClr val="FFFFFF">
                      <a:alpha val="0"/>
                    </a:srgbClr>
                  </a:gs>
                </a:gsLst>
                <a:path path="shape">
                  <a:fillToRect l="50000" t="50000" r="50000" b="50000"/>
                </a:path>
              </a:gradFill>
              <a:ln w="12700" algn="ctr">
                <a:noFill/>
                <a:round/>
                <a:headEnd/>
                <a:tailEnd/>
              </a:ln>
            </p:spPr>
            <p:txBody>
              <a:bodyPr wrap="none" lIns="0" tIns="0" rIns="0" bIns="0" anchor="ctr"/>
              <a:lstStyle/>
              <a:p>
                <a:pPr algn="ctr"/>
                <a:endParaRPr lang="en-US" dirty="0">
                  <a:latin typeface="Arial" pitchFamily="34" charset="0"/>
                  <a:cs typeface="Arial" pitchFamily="34" charset="0"/>
                </a:endParaRPr>
              </a:p>
            </p:txBody>
          </p:sp>
          <p:sp>
            <p:nvSpPr>
              <p:cNvPr id="21515" name="Line 5"/>
              <p:cNvSpPr>
                <a:spLocks noChangeShapeType="1"/>
              </p:cNvSpPr>
              <p:nvPr/>
            </p:nvSpPr>
            <p:spPr bwMode="gray">
              <a:xfrm>
                <a:off x="3532" y="1616"/>
                <a:ext cx="0" cy="326"/>
              </a:xfrm>
              <a:prstGeom prst="line">
                <a:avLst/>
              </a:prstGeom>
              <a:noFill/>
              <a:ln w="38100">
                <a:solidFill>
                  <a:schemeClr val="tx1"/>
                </a:solidFill>
                <a:round/>
                <a:headEnd/>
                <a:tailEnd type="triangle" w="med" len="med"/>
              </a:ln>
            </p:spPr>
            <p:txBody>
              <a:bodyPr/>
              <a:lstStyle/>
              <a:p>
                <a:endParaRPr lang="en-US" dirty="0">
                  <a:latin typeface="Arial" pitchFamily="34" charset="0"/>
                  <a:cs typeface="Arial" pitchFamily="34" charset="0"/>
                </a:endParaRPr>
              </a:p>
            </p:txBody>
          </p:sp>
        </p:grpSp>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gray">
          <a:xfrm>
            <a:off x="366713" y="57150"/>
            <a:ext cx="8777287" cy="920750"/>
          </a:xfrm>
        </p:spPr>
        <p:txBody>
          <a:bodyPr/>
          <a:lstStyle/>
          <a:p>
            <a:pPr algn="l" defTabSz="914400">
              <a:lnSpc>
                <a:spcPts val="3600"/>
              </a:lnSpc>
              <a:spcBef>
                <a:spcPct val="0"/>
              </a:spcBef>
              <a:buNone/>
            </a:pPr>
            <a:r>
              <a:rPr lang="en-US" sz="3000" b="0" i="0" spc="-30" dirty="0" err="1">
                <a:solidFill>
                  <a:srgbClr val="3892D0"/>
                </a:solidFill>
                <a:latin typeface="Arial" pitchFamily="34" charset="0"/>
                <a:cs typeface="Arial" pitchFamily="34" charset="0"/>
              </a:rPr>
              <a:t>Системы</a:t>
            </a:r>
            <a:r>
              <a:rPr lang="en-US" sz="3000" b="0" i="0" spc="-30" dirty="0">
                <a:solidFill>
                  <a:srgbClr val="3892D0"/>
                </a:solidFill>
                <a:latin typeface="Arial" pitchFamily="34" charset="0"/>
                <a:cs typeface="Arial" pitchFamily="34" charset="0"/>
              </a:rPr>
              <a:t> </a:t>
            </a:r>
            <a:r>
              <a:rPr lang="en-US" sz="3000" b="0" i="0" spc="-30" dirty="0" err="1">
                <a:solidFill>
                  <a:srgbClr val="3892D0"/>
                </a:solidFill>
                <a:latin typeface="Arial" pitchFamily="34" charset="0"/>
                <a:cs typeface="Arial" pitchFamily="34" charset="0"/>
              </a:rPr>
              <a:t>дедупликации</a:t>
            </a:r>
            <a:r>
              <a:rPr lang="en-US" sz="3000" b="0" i="0" spc="-30" dirty="0">
                <a:solidFill>
                  <a:srgbClr val="3892D0"/>
                </a:solidFill>
                <a:latin typeface="Arial" pitchFamily="34" charset="0"/>
                <a:cs typeface="Arial" pitchFamily="34" charset="0"/>
              </a:rPr>
              <a:t> «</a:t>
            </a:r>
            <a:r>
              <a:rPr lang="en-US" sz="3000" b="0" i="0" spc="-30" dirty="0" err="1">
                <a:solidFill>
                  <a:srgbClr val="3892D0"/>
                </a:solidFill>
                <a:latin typeface="Arial" pitchFamily="34" charset="0"/>
                <a:cs typeface="Arial" pitchFamily="34" charset="0"/>
              </a:rPr>
              <a:t>на</a:t>
            </a:r>
            <a:r>
              <a:rPr lang="en-US" sz="3000" b="0" i="0" spc="-30" dirty="0">
                <a:solidFill>
                  <a:srgbClr val="3892D0"/>
                </a:solidFill>
                <a:latin typeface="Arial" pitchFamily="34" charset="0"/>
                <a:cs typeface="Arial" pitchFamily="34" charset="0"/>
              </a:rPr>
              <a:t> </a:t>
            </a:r>
            <a:r>
              <a:rPr lang="en-US" sz="3000" b="0" i="0" spc="-30" dirty="0" err="1">
                <a:solidFill>
                  <a:srgbClr val="3892D0"/>
                </a:solidFill>
                <a:latin typeface="Arial" pitchFamily="34" charset="0"/>
                <a:cs typeface="Arial" pitchFamily="34" charset="0"/>
              </a:rPr>
              <a:t>лету</a:t>
            </a:r>
            <a:r>
              <a:rPr lang="en-US" sz="3000" b="0" i="0" spc="-30" dirty="0">
                <a:solidFill>
                  <a:srgbClr val="3892D0"/>
                </a:solidFill>
                <a:latin typeface="Arial" pitchFamily="34" charset="0"/>
                <a:cs typeface="Arial" pitchFamily="34" charset="0"/>
              </a:rPr>
              <a:t>» с </a:t>
            </a:r>
            <a:r>
              <a:rPr lang="en-US" altLang="ja-JP" sz="3000" b="0" i="0" spc="-30" dirty="0" err="1">
                <a:solidFill>
                  <a:srgbClr val="3892D0"/>
                </a:solidFill>
                <a:latin typeface="Arial" pitchFamily="34" charset="0"/>
                <a:cs typeface="Arial" pitchFamily="34" charset="0"/>
              </a:rPr>
              <a:t>самым</a:t>
            </a:r>
            <a:r>
              <a:rPr lang="en-US" altLang="ja-JP" sz="3000" b="0" i="0" spc="-30" dirty="0">
                <a:solidFill>
                  <a:srgbClr val="3892D0"/>
                </a:solidFill>
                <a:latin typeface="Arial" pitchFamily="34" charset="0"/>
                <a:cs typeface="Arial" pitchFamily="34" charset="0"/>
              </a:rPr>
              <a:t> </a:t>
            </a:r>
            <a:r>
              <a:rPr lang="en-US" altLang="ja-JP" sz="3000" b="0" i="0" spc="-30" dirty="0" err="1">
                <a:solidFill>
                  <a:srgbClr val="3892D0"/>
                </a:solidFill>
                <a:latin typeface="Arial" pitchFamily="34" charset="0"/>
                <a:cs typeface="Arial" pitchFamily="34" charset="0"/>
              </a:rPr>
              <a:t>высоким</a:t>
            </a:r>
            <a:r>
              <a:rPr lang="en-US" altLang="ja-JP" sz="3000" b="0" i="0" spc="-30" dirty="0">
                <a:solidFill>
                  <a:srgbClr val="3892D0"/>
                </a:solidFill>
                <a:latin typeface="Arial" pitchFamily="34" charset="0"/>
                <a:cs typeface="Arial" pitchFamily="34" charset="0"/>
              </a:rPr>
              <a:t> в </a:t>
            </a:r>
            <a:r>
              <a:rPr lang="en-US" altLang="ja-JP" sz="3000" b="0" i="0" spc="-30" dirty="0" err="1">
                <a:solidFill>
                  <a:srgbClr val="3892D0"/>
                </a:solidFill>
                <a:latin typeface="Arial" pitchFamily="34" charset="0"/>
                <a:cs typeface="Arial" pitchFamily="34" charset="0"/>
              </a:rPr>
              <a:t>отрасли</a:t>
            </a:r>
            <a:r>
              <a:rPr lang="en-US" altLang="ja-JP" sz="3000" b="0" i="0" spc="-30" dirty="0">
                <a:solidFill>
                  <a:srgbClr val="3892D0"/>
                </a:solidFill>
                <a:latin typeface="Arial" pitchFamily="34" charset="0"/>
                <a:cs typeface="Arial" pitchFamily="34" charset="0"/>
              </a:rPr>
              <a:t> </a:t>
            </a:r>
            <a:r>
              <a:rPr lang="en-US" altLang="ja-JP" sz="3000" b="0" i="0" spc="-30" dirty="0" err="1">
                <a:solidFill>
                  <a:srgbClr val="3892D0"/>
                </a:solidFill>
                <a:latin typeface="Arial" pitchFamily="34" charset="0"/>
                <a:cs typeface="Arial" pitchFamily="34" charset="0"/>
              </a:rPr>
              <a:t>уровнем</a:t>
            </a:r>
            <a:r>
              <a:rPr lang="en-US" altLang="ja-JP" sz="3000" b="0" i="0" spc="-30" dirty="0">
                <a:solidFill>
                  <a:srgbClr val="3892D0"/>
                </a:solidFill>
                <a:latin typeface="Arial" pitchFamily="34" charset="0"/>
                <a:cs typeface="Arial" pitchFamily="34" charset="0"/>
              </a:rPr>
              <a:t> </a:t>
            </a:r>
            <a:r>
              <a:rPr lang="en-US" altLang="ja-JP" sz="3000" b="0" i="0" spc="-30" dirty="0" err="1" smtClean="0">
                <a:solidFill>
                  <a:srgbClr val="3892D0"/>
                </a:solidFill>
                <a:latin typeface="Arial" pitchFamily="34" charset="0"/>
                <a:cs typeface="Arial" pitchFamily="34" charset="0"/>
              </a:rPr>
              <a:t>масштабируемости</a:t>
            </a:r>
            <a:endParaRPr lang="en-US" sz="3000" spc="-30" dirty="0" smtClean="0">
              <a:latin typeface="Arial" pitchFamily="34" charset="0"/>
              <a:cs typeface="Arial" pitchFamily="34" charset="0"/>
            </a:endParaRPr>
          </a:p>
        </p:txBody>
      </p:sp>
      <p:sp>
        <p:nvSpPr>
          <p:cNvPr id="20" name="Freeform 4"/>
          <p:cNvSpPr>
            <a:spLocks/>
          </p:cNvSpPr>
          <p:nvPr/>
        </p:nvSpPr>
        <p:spPr bwMode="gray">
          <a:xfrm>
            <a:off x="1346007" y="2104040"/>
            <a:ext cx="6509592" cy="2073852"/>
          </a:xfrm>
          <a:custGeom>
            <a:avLst/>
            <a:gdLst>
              <a:gd name="T0" fmla="*/ 2147483647 w 4972"/>
              <a:gd name="T1" fmla="*/ 2147483647 h 1538"/>
              <a:gd name="T2" fmla="*/ 2147483647 w 4972"/>
              <a:gd name="T3" fmla="*/ 2147483647 h 1538"/>
              <a:gd name="T4" fmla="*/ 2147483647 w 4972"/>
              <a:gd name="T5" fmla="*/ 2147483647 h 1538"/>
              <a:gd name="T6" fmla="*/ 2147483647 w 4972"/>
              <a:gd name="T7" fmla="*/ 2147483647 h 1538"/>
              <a:gd name="T8" fmla="*/ 2147483647 w 4972"/>
              <a:gd name="T9" fmla="*/ 2147483647 h 1538"/>
              <a:gd name="T10" fmla="*/ 2147483647 w 4972"/>
              <a:gd name="T11" fmla="*/ 0 h 1538"/>
              <a:gd name="T12" fmla="*/ 2147483647 w 4972"/>
              <a:gd name="T13" fmla="*/ 2147483647 h 1538"/>
              <a:gd name="T14" fmla="*/ 2147483647 w 4972"/>
              <a:gd name="T15" fmla="*/ 2147483647 h 1538"/>
              <a:gd name="T16" fmla="*/ 2147483647 w 4972"/>
              <a:gd name="T17" fmla="*/ 2147483647 h 1538"/>
              <a:gd name="T18" fmla="*/ 2147483647 w 4972"/>
              <a:gd name="T19" fmla="*/ 2147483647 h 1538"/>
              <a:gd name="T20" fmla="*/ 2147483647 w 4972"/>
              <a:gd name="T21" fmla="*/ 2147483647 h 1538"/>
              <a:gd name="T22" fmla="*/ 2147483647 w 4972"/>
              <a:gd name="T23" fmla="*/ 2147483647 h 1538"/>
              <a:gd name="T24" fmla="*/ 2147483647 w 4972"/>
              <a:gd name="T25" fmla="*/ 2147483647 h 1538"/>
              <a:gd name="T26" fmla="*/ 2147483647 w 4972"/>
              <a:gd name="T27" fmla="*/ 2147483647 h 1538"/>
              <a:gd name="T28" fmla="*/ 2147483647 w 4972"/>
              <a:gd name="T29" fmla="*/ 2147483647 h 1538"/>
              <a:gd name="T30" fmla="*/ 2147483647 w 4972"/>
              <a:gd name="T31" fmla="*/ 2147483647 h 1538"/>
              <a:gd name="T32" fmla="*/ 2147483647 w 4972"/>
              <a:gd name="T33" fmla="*/ 2147483647 h 1538"/>
              <a:gd name="T34" fmla="*/ 2147483647 w 4972"/>
              <a:gd name="T35" fmla="*/ 2147483647 h 1538"/>
              <a:gd name="T36" fmla="*/ 2147483647 w 4972"/>
              <a:gd name="T37" fmla="*/ 2147483647 h 1538"/>
              <a:gd name="T38" fmla="*/ 2147483647 w 4972"/>
              <a:gd name="T39" fmla="*/ 2147483647 h 1538"/>
              <a:gd name="T40" fmla="*/ 2147483647 w 4972"/>
              <a:gd name="T41" fmla="*/ 2147483647 h 1538"/>
              <a:gd name="T42" fmla="*/ 2147483647 w 4972"/>
              <a:gd name="T43" fmla="*/ 2147483647 h 1538"/>
              <a:gd name="T44" fmla="*/ 2147483647 w 4972"/>
              <a:gd name="T45" fmla="*/ 2147483647 h 1538"/>
              <a:gd name="T46" fmla="*/ 2147483647 w 4972"/>
              <a:gd name="T47" fmla="*/ 2147483647 h 1538"/>
              <a:gd name="T48" fmla="*/ 2147483647 w 4972"/>
              <a:gd name="T49" fmla="*/ 2147483647 h 1538"/>
              <a:gd name="T50" fmla="*/ 2147483647 w 4972"/>
              <a:gd name="T51" fmla="*/ 2147483647 h 1538"/>
              <a:gd name="T52" fmla="*/ 2147483647 w 4972"/>
              <a:gd name="T53" fmla="*/ 2147483647 h 1538"/>
              <a:gd name="T54" fmla="*/ 2147483647 w 4972"/>
              <a:gd name="T55" fmla="*/ 2147483647 h 1538"/>
              <a:gd name="T56" fmla="*/ 2147483647 w 4972"/>
              <a:gd name="T57" fmla="*/ 2147483647 h 1538"/>
              <a:gd name="T58" fmla="*/ 2147483647 w 4972"/>
              <a:gd name="T59" fmla="*/ 2147483647 h 1538"/>
              <a:gd name="T60" fmla="*/ 2147483647 w 4972"/>
              <a:gd name="T61" fmla="*/ 2147483647 h 1538"/>
              <a:gd name="T62" fmla="*/ 2147483647 w 4972"/>
              <a:gd name="T63" fmla="*/ 2147483647 h 1538"/>
              <a:gd name="T64" fmla="*/ 2147483647 w 4972"/>
              <a:gd name="T65" fmla="*/ 2147483647 h 1538"/>
              <a:gd name="T66" fmla="*/ 2147483647 w 4972"/>
              <a:gd name="T67" fmla="*/ 2147483647 h 1538"/>
              <a:gd name="T68" fmla="*/ 2147483647 w 4972"/>
              <a:gd name="T69" fmla="*/ 2147483647 h 1538"/>
              <a:gd name="T70" fmla="*/ 2147483647 w 4972"/>
              <a:gd name="T71" fmla="*/ 2147483647 h 1538"/>
              <a:gd name="T72" fmla="*/ 2147483647 w 4972"/>
              <a:gd name="T73" fmla="*/ 2147483647 h 1538"/>
              <a:gd name="T74" fmla="*/ 2147483647 w 4972"/>
              <a:gd name="T75" fmla="*/ 2147483647 h 1538"/>
              <a:gd name="T76" fmla="*/ 2147483647 w 4972"/>
              <a:gd name="T77" fmla="*/ 2147483647 h 1538"/>
              <a:gd name="T78" fmla="*/ 2147483647 w 4972"/>
              <a:gd name="T79" fmla="*/ 2147483647 h 1538"/>
              <a:gd name="T80" fmla="*/ 2147483647 w 4972"/>
              <a:gd name="T81" fmla="*/ 2147483647 h 1538"/>
              <a:gd name="T82" fmla="*/ 2147483647 w 4972"/>
              <a:gd name="T83" fmla="*/ 2147483647 h 1538"/>
              <a:gd name="T84" fmla="*/ 2147483647 w 4972"/>
              <a:gd name="T85" fmla="*/ 2147483647 h 1538"/>
              <a:gd name="T86" fmla="*/ 2147483647 w 4972"/>
              <a:gd name="T87" fmla="*/ 2147483647 h 1538"/>
              <a:gd name="T88" fmla="*/ 2147483647 w 4972"/>
              <a:gd name="T89" fmla="*/ 2147483647 h 1538"/>
              <a:gd name="T90" fmla="*/ 2147483647 w 4972"/>
              <a:gd name="T91" fmla="*/ 2147483647 h 1538"/>
              <a:gd name="T92" fmla="*/ 2147483647 w 4972"/>
              <a:gd name="T93" fmla="*/ 2147483647 h 1538"/>
              <a:gd name="T94" fmla="*/ 2147483647 w 4972"/>
              <a:gd name="T95" fmla="*/ 2147483647 h 1538"/>
              <a:gd name="T96" fmla="*/ 2147483647 w 4972"/>
              <a:gd name="T97" fmla="*/ 2147483647 h 15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72"/>
              <a:gd name="T148" fmla="*/ 0 h 1538"/>
              <a:gd name="T149" fmla="*/ 4972 w 4972"/>
              <a:gd name="T150" fmla="*/ 1538 h 15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72" h="1538">
                <a:moveTo>
                  <a:pt x="4972" y="106"/>
                </a:moveTo>
                <a:lnTo>
                  <a:pt x="4935" y="98"/>
                </a:lnTo>
                <a:lnTo>
                  <a:pt x="4826" y="81"/>
                </a:lnTo>
                <a:lnTo>
                  <a:pt x="4747" y="69"/>
                </a:lnTo>
                <a:lnTo>
                  <a:pt x="4653" y="57"/>
                </a:lnTo>
                <a:lnTo>
                  <a:pt x="4544" y="43"/>
                </a:lnTo>
                <a:lnTo>
                  <a:pt x="4424" y="31"/>
                </a:lnTo>
                <a:lnTo>
                  <a:pt x="4289" y="19"/>
                </a:lnTo>
                <a:lnTo>
                  <a:pt x="4145" y="11"/>
                </a:lnTo>
                <a:lnTo>
                  <a:pt x="3991" y="4"/>
                </a:lnTo>
                <a:lnTo>
                  <a:pt x="3828" y="0"/>
                </a:lnTo>
                <a:lnTo>
                  <a:pt x="3654" y="0"/>
                </a:lnTo>
                <a:lnTo>
                  <a:pt x="3474" y="4"/>
                </a:lnTo>
                <a:lnTo>
                  <a:pt x="3381" y="6"/>
                </a:lnTo>
                <a:lnTo>
                  <a:pt x="3287" y="11"/>
                </a:lnTo>
                <a:lnTo>
                  <a:pt x="3192" y="17"/>
                </a:lnTo>
                <a:lnTo>
                  <a:pt x="3095" y="25"/>
                </a:lnTo>
                <a:lnTo>
                  <a:pt x="2996" y="35"/>
                </a:lnTo>
                <a:lnTo>
                  <a:pt x="2898" y="47"/>
                </a:lnTo>
                <a:lnTo>
                  <a:pt x="2797" y="59"/>
                </a:lnTo>
                <a:lnTo>
                  <a:pt x="2696" y="75"/>
                </a:lnTo>
                <a:lnTo>
                  <a:pt x="2594" y="90"/>
                </a:lnTo>
                <a:lnTo>
                  <a:pt x="2491" y="108"/>
                </a:lnTo>
                <a:lnTo>
                  <a:pt x="2389" y="130"/>
                </a:lnTo>
                <a:lnTo>
                  <a:pt x="2286" y="152"/>
                </a:lnTo>
                <a:lnTo>
                  <a:pt x="2183" y="177"/>
                </a:lnTo>
                <a:lnTo>
                  <a:pt x="2079" y="205"/>
                </a:lnTo>
                <a:lnTo>
                  <a:pt x="1976" y="232"/>
                </a:lnTo>
                <a:lnTo>
                  <a:pt x="1871" y="266"/>
                </a:lnTo>
                <a:lnTo>
                  <a:pt x="1769" y="299"/>
                </a:lnTo>
                <a:lnTo>
                  <a:pt x="1666" y="337"/>
                </a:lnTo>
                <a:lnTo>
                  <a:pt x="1563" y="376"/>
                </a:lnTo>
                <a:lnTo>
                  <a:pt x="1461" y="418"/>
                </a:lnTo>
                <a:lnTo>
                  <a:pt x="1360" y="463"/>
                </a:lnTo>
                <a:lnTo>
                  <a:pt x="1259" y="513"/>
                </a:lnTo>
                <a:lnTo>
                  <a:pt x="1159" y="564"/>
                </a:lnTo>
                <a:lnTo>
                  <a:pt x="1060" y="617"/>
                </a:lnTo>
                <a:lnTo>
                  <a:pt x="963" y="674"/>
                </a:lnTo>
                <a:lnTo>
                  <a:pt x="867" y="735"/>
                </a:lnTo>
                <a:lnTo>
                  <a:pt x="772" y="799"/>
                </a:lnTo>
                <a:lnTo>
                  <a:pt x="679" y="868"/>
                </a:lnTo>
                <a:lnTo>
                  <a:pt x="588" y="939"/>
                </a:lnTo>
                <a:lnTo>
                  <a:pt x="497" y="1012"/>
                </a:lnTo>
                <a:lnTo>
                  <a:pt x="409" y="1091"/>
                </a:lnTo>
                <a:lnTo>
                  <a:pt x="324" y="1171"/>
                </a:lnTo>
                <a:lnTo>
                  <a:pt x="239" y="1258"/>
                </a:lnTo>
                <a:lnTo>
                  <a:pt x="156" y="1347"/>
                </a:lnTo>
                <a:lnTo>
                  <a:pt x="77" y="1440"/>
                </a:lnTo>
                <a:lnTo>
                  <a:pt x="0" y="1538"/>
                </a:lnTo>
                <a:lnTo>
                  <a:pt x="981" y="1538"/>
                </a:lnTo>
                <a:lnTo>
                  <a:pt x="987" y="1523"/>
                </a:lnTo>
                <a:lnTo>
                  <a:pt x="1011" y="1475"/>
                </a:lnTo>
                <a:lnTo>
                  <a:pt x="1030" y="1444"/>
                </a:lnTo>
                <a:lnTo>
                  <a:pt x="1054" y="1404"/>
                </a:lnTo>
                <a:lnTo>
                  <a:pt x="1084" y="1361"/>
                </a:lnTo>
                <a:lnTo>
                  <a:pt x="1121" y="1313"/>
                </a:lnTo>
                <a:lnTo>
                  <a:pt x="1165" y="1260"/>
                </a:lnTo>
                <a:lnTo>
                  <a:pt x="1214" y="1203"/>
                </a:lnTo>
                <a:lnTo>
                  <a:pt x="1271" y="1144"/>
                </a:lnTo>
                <a:lnTo>
                  <a:pt x="1336" y="1083"/>
                </a:lnTo>
                <a:lnTo>
                  <a:pt x="1411" y="1018"/>
                </a:lnTo>
                <a:lnTo>
                  <a:pt x="1494" y="952"/>
                </a:lnTo>
                <a:lnTo>
                  <a:pt x="1538" y="919"/>
                </a:lnTo>
                <a:lnTo>
                  <a:pt x="1585" y="885"/>
                </a:lnTo>
                <a:lnTo>
                  <a:pt x="1634" y="852"/>
                </a:lnTo>
                <a:lnTo>
                  <a:pt x="1688" y="818"/>
                </a:lnTo>
                <a:lnTo>
                  <a:pt x="1741" y="785"/>
                </a:lnTo>
                <a:lnTo>
                  <a:pt x="1798" y="751"/>
                </a:lnTo>
                <a:lnTo>
                  <a:pt x="1858" y="718"/>
                </a:lnTo>
                <a:lnTo>
                  <a:pt x="1921" y="684"/>
                </a:lnTo>
                <a:lnTo>
                  <a:pt x="1986" y="651"/>
                </a:lnTo>
                <a:lnTo>
                  <a:pt x="2053" y="619"/>
                </a:lnTo>
                <a:lnTo>
                  <a:pt x="2124" y="586"/>
                </a:lnTo>
                <a:lnTo>
                  <a:pt x="2197" y="554"/>
                </a:lnTo>
                <a:lnTo>
                  <a:pt x="2274" y="522"/>
                </a:lnTo>
                <a:lnTo>
                  <a:pt x="2355" y="493"/>
                </a:lnTo>
                <a:lnTo>
                  <a:pt x="2436" y="463"/>
                </a:lnTo>
                <a:lnTo>
                  <a:pt x="2523" y="434"/>
                </a:lnTo>
                <a:lnTo>
                  <a:pt x="2612" y="404"/>
                </a:lnTo>
                <a:lnTo>
                  <a:pt x="2704" y="376"/>
                </a:lnTo>
                <a:lnTo>
                  <a:pt x="2799" y="351"/>
                </a:lnTo>
                <a:lnTo>
                  <a:pt x="2898" y="325"/>
                </a:lnTo>
                <a:lnTo>
                  <a:pt x="3000" y="301"/>
                </a:lnTo>
                <a:lnTo>
                  <a:pt x="3105" y="278"/>
                </a:lnTo>
                <a:lnTo>
                  <a:pt x="3214" y="254"/>
                </a:lnTo>
                <a:lnTo>
                  <a:pt x="3326" y="234"/>
                </a:lnTo>
                <a:lnTo>
                  <a:pt x="3443" y="215"/>
                </a:lnTo>
                <a:lnTo>
                  <a:pt x="3563" y="197"/>
                </a:lnTo>
                <a:lnTo>
                  <a:pt x="3685" y="179"/>
                </a:lnTo>
                <a:lnTo>
                  <a:pt x="3814" y="163"/>
                </a:lnTo>
                <a:lnTo>
                  <a:pt x="3944" y="152"/>
                </a:lnTo>
                <a:lnTo>
                  <a:pt x="4080" y="140"/>
                </a:lnTo>
                <a:lnTo>
                  <a:pt x="4218" y="128"/>
                </a:lnTo>
                <a:lnTo>
                  <a:pt x="4361" y="120"/>
                </a:lnTo>
                <a:lnTo>
                  <a:pt x="4509" y="114"/>
                </a:lnTo>
                <a:lnTo>
                  <a:pt x="4659" y="108"/>
                </a:lnTo>
                <a:lnTo>
                  <a:pt x="4813" y="106"/>
                </a:lnTo>
                <a:lnTo>
                  <a:pt x="4972" y="10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Arial" pitchFamily="34" charset="0"/>
              <a:cs typeface="Arial" pitchFamily="34" charset="0"/>
            </a:endParaRPr>
          </a:p>
        </p:txBody>
      </p:sp>
      <p:graphicFrame>
        <p:nvGraphicFramePr>
          <p:cNvPr id="23" name="Group 104"/>
          <p:cNvGraphicFramePr>
            <a:graphicFrameLocks noGrp="1"/>
          </p:cNvGraphicFramePr>
          <p:nvPr>
            <p:extLst>
              <p:ext uri="{D42A27DB-BD31-4B8C-83A1-F6EECF244321}">
                <p14:modId xmlns:p14="http://schemas.microsoft.com/office/powerpoint/2010/main" xmlns="" val="2923912549"/>
              </p:ext>
            </p:extLst>
          </p:nvPr>
        </p:nvGraphicFramePr>
        <p:xfrm>
          <a:off x="251475" y="4376820"/>
          <a:ext cx="8665543" cy="1738230"/>
        </p:xfrm>
        <a:graphic>
          <a:graphicData uri="http://schemas.openxmlformats.org/drawingml/2006/table">
            <a:tbl>
              <a:tblPr/>
              <a:tblGrid>
                <a:gridCol w="1094533"/>
                <a:gridCol w="892807"/>
                <a:gridCol w="821370"/>
                <a:gridCol w="892807"/>
                <a:gridCol w="921712"/>
                <a:gridCol w="864105"/>
                <a:gridCol w="864105"/>
                <a:gridCol w="1267354"/>
                <a:gridCol w="172821"/>
                <a:gridCol w="873929"/>
              </a:tblGrid>
              <a:tr h="334349">
                <a:tc>
                  <a:txBody>
                    <a:bodyPr/>
                    <a:lstStyle/>
                    <a:p>
                      <a:pPr marL="228600" marR="0" lvl="0" indent="-228600" algn="l" defTabSz="914400" rtl="0" eaLnBrk="1" fontAlgn="base" latinLnBrk="0" hangingPunct="1">
                        <a:lnSpc>
                          <a:spcPct val="100000"/>
                        </a:lnSpc>
                        <a:spcBef>
                          <a:spcPct val="0"/>
                        </a:spcBef>
                        <a:spcAft>
                          <a:spcPct val="0"/>
                        </a:spcAft>
                        <a:buClr>
                          <a:schemeClr val="accent2"/>
                        </a:buClr>
                        <a:buSzTx/>
                        <a:buFont typeface="Wingdings 3" charset="0"/>
                        <a:buNone/>
                        <a:tabLst/>
                      </a:pP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dirty="0">
                          <a:ln>
                            <a:noFill/>
                          </a:ln>
                          <a:solidFill>
                            <a:srgbClr val="FFFFFF"/>
                          </a:solidFill>
                          <a:effectLst/>
                          <a:latin typeface="Arial" pitchFamily="34" charset="0"/>
                          <a:ea typeface="Arial Unicode MS"/>
                          <a:cs typeface="Arial" pitchFamily="34" charset="0"/>
                        </a:rPr>
                        <a:t>DD160</a:t>
                      </a:r>
                      <a:endParaRPr kumimoji="0" lang="en-US" sz="900" b="0" i="0" u="none" strike="noStrike" cap="none" normalizeH="0" baseline="0" dirty="0">
                        <a:ln>
                          <a:noFill/>
                        </a:ln>
                        <a:solidFill>
                          <a:schemeClr val="bg1"/>
                        </a:solidFill>
                        <a:effectLst/>
                        <a:latin typeface="Arial" pitchFamily="34" charset="0"/>
                        <a:ea typeface="Arial Unicode MS" pitchFamily="34" charset="-128"/>
                        <a:cs typeface="Arial" pitchFamily="34" charset="0"/>
                      </a:endParaRP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FFFFFF"/>
                          </a:solidFill>
                          <a:effectLst/>
                          <a:latin typeface="Arial" pitchFamily="34" charset="0"/>
                          <a:ea typeface="Arial Unicode MS"/>
                          <a:cs typeface="Arial" pitchFamily="34" charset="0"/>
                        </a:rPr>
                        <a:t>DD620</a:t>
                      </a:r>
                      <a:endParaRPr kumimoji="0" lang="en-US" sz="900" b="0" i="0" u="none" strike="noStrike" cap="none" normalizeH="0" baseline="0" dirty="0">
                        <a:ln>
                          <a:noFill/>
                        </a:ln>
                        <a:solidFill>
                          <a:schemeClr val="bg1"/>
                        </a:solidFill>
                        <a:effectLst/>
                        <a:latin typeface="Arial" pitchFamily="34" charset="0"/>
                        <a:ea typeface="Arial Unicode MS" pitchFamily="34" charset="-128"/>
                        <a:cs typeface="Arial" pitchFamily="34" charset="0"/>
                      </a:endParaRP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FFFFFF"/>
                          </a:solidFill>
                          <a:effectLst/>
                          <a:latin typeface="Arial" pitchFamily="34" charset="0"/>
                          <a:ea typeface="Arial Unicode MS"/>
                          <a:cs typeface="Arial" pitchFamily="34" charset="0"/>
                        </a:rPr>
                        <a:t>DD640</a:t>
                      </a:r>
                      <a:endParaRPr kumimoji="0" lang="en-US" sz="900" b="0" i="0" u="none" strike="noStrike" cap="none" normalizeH="0" baseline="0" dirty="0">
                        <a:ln>
                          <a:noFill/>
                        </a:ln>
                        <a:solidFill>
                          <a:schemeClr val="bg1"/>
                        </a:solidFill>
                        <a:effectLst/>
                        <a:latin typeface="Arial" pitchFamily="34" charset="0"/>
                        <a:ea typeface="Arial Unicode MS" pitchFamily="34" charset="-128"/>
                        <a:cs typeface="Arial" pitchFamily="34" charset="0"/>
                      </a:endParaRP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FFFFFF"/>
                          </a:solidFill>
                          <a:effectLst/>
                          <a:latin typeface="Arial" pitchFamily="34" charset="0"/>
                          <a:ea typeface="Arial Unicode MS"/>
                          <a:cs typeface="Arial" pitchFamily="34" charset="0"/>
                        </a:rPr>
                        <a:t>DD670</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FFFFFF"/>
                          </a:solidFill>
                          <a:effectLst/>
                          <a:latin typeface="Arial" pitchFamily="34" charset="0"/>
                          <a:ea typeface="Arial Unicode MS"/>
                          <a:cs typeface="Arial" pitchFamily="34" charset="0"/>
                        </a:rPr>
                        <a:t>DD860</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FFFFFF"/>
                          </a:solidFill>
                          <a:effectLst/>
                          <a:latin typeface="Arial" pitchFamily="34" charset="0"/>
                          <a:ea typeface="Arial Unicode MS"/>
                          <a:cs typeface="Arial" pitchFamily="34" charset="0"/>
                        </a:rPr>
                        <a:t>DD890</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FFFFFF"/>
                          </a:solidFill>
                          <a:effectLst/>
                          <a:latin typeface="Arial" pitchFamily="34" charset="0"/>
                          <a:ea typeface="Arial Unicode MS"/>
                          <a:cs typeface="Arial" pitchFamily="34" charset="0"/>
                        </a:rPr>
                        <a:t>Global </a:t>
                      </a:r>
                      <a:br>
                        <a:rPr lang="en-US" sz="900" b="0" i="0" u="none" strike="noStrike" cap="none" baseline="0">
                          <a:ln>
                            <a:noFill/>
                          </a:ln>
                          <a:solidFill>
                            <a:srgbClr val="FFFFFF"/>
                          </a:solidFill>
                          <a:effectLst/>
                          <a:latin typeface="Arial" pitchFamily="34" charset="0"/>
                          <a:ea typeface="Arial Unicode MS"/>
                          <a:cs typeface="Arial" pitchFamily="34" charset="0"/>
                        </a:rPr>
                      </a:br>
                      <a:r>
                        <a:rPr lang="en-US" sz="900" b="0" i="0" u="none" strike="noStrike" cap="none" baseline="0">
                          <a:ln>
                            <a:noFill/>
                          </a:ln>
                          <a:solidFill>
                            <a:srgbClr val="FFFFFF"/>
                          </a:solidFill>
                          <a:effectLst/>
                          <a:latin typeface="Arial" pitchFamily="34" charset="0"/>
                          <a:ea typeface="Arial Unicode MS"/>
                          <a:cs typeface="Arial" pitchFamily="34" charset="0"/>
                        </a:rPr>
                        <a:t>Deduplication Array</a:t>
                      </a:r>
                      <a:endParaRPr kumimoji="0" lang="en-US" sz="900" b="0" i="0" u="none" strike="noStrike" cap="none" normalizeH="0" baseline="0" dirty="0">
                        <a:ln>
                          <a:noFill/>
                        </a:ln>
                        <a:solidFill>
                          <a:schemeClr val="bg1"/>
                        </a:solidFill>
                        <a:effectLst/>
                        <a:latin typeface="Arial" pitchFamily="34" charset="0"/>
                        <a:ea typeface="Arial Unicode MS" pitchFamily="34" charset="-128"/>
                        <a:cs typeface="Arial" pitchFamily="34" charset="0"/>
                      </a:endParaRPr>
                    </a:p>
                  </a:txBody>
                  <a:tcPr marR="45717" anchor="ctr" horzOverflow="overflow">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US" sz="900" dirty="0">
                        <a:latin typeface="Arial" pitchFamily="34" charset="0"/>
                        <a:cs typeface="Arial" pitchFamily="34" charset="0"/>
                      </a:endParaRPr>
                    </a:p>
                  </a:txBody>
                  <a:tcPr marR="4571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FFFFFF"/>
                          </a:solidFill>
                          <a:effectLst/>
                          <a:latin typeface="Arial" pitchFamily="34" charset="0"/>
                          <a:ea typeface="Arial Unicode MS"/>
                          <a:cs typeface="Arial" pitchFamily="34" charset="0"/>
                        </a:rPr>
                        <a:t>DD Archiver</a:t>
                      </a:r>
                    </a:p>
                  </a:txBody>
                  <a:tcPr marR="45717" anchor="ctr" horzOverflow="overflow">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r>
              <a:tr h="275190">
                <a:tc>
                  <a:txBody>
                    <a:bodyPr/>
                    <a:lstStyle/>
                    <a:p>
                      <a:pPr marL="0" marR="0" indent="0" algn="l" defTabSz="914400">
                        <a:lnSpc>
                          <a:spcPct val="100000"/>
                        </a:lnSpc>
                        <a:spcBef>
                          <a:spcPct val="0"/>
                        </a:spcBef>
                        <a:spcAft>
                          <a:spcPct val="0"/>
                        </a:spcAft>
                        <a:buNone/>
                        <a:tabLst/>
                      </a:pPr>
                      <a:r>
                        <a:rPr lang="en-US" sz="900" b="0" i="0" u="none" strike="noStrike" cap="none" baseline="0" dirty="0" err="1">
                          <a:ln>
                            <a:noFill/>
                          </a:ln>
                          <a:solidFill>
                            <a:srgbClr val="000000"/>
                          </a:solidFill>
                          <a:effectLst/>
                          <a:latin typeface="Arial" pitchFamily="34" charset="0"/>
                          <a:ea typeface="Arial Unicode MS"/>
                          <a:cs typeface="Arial" pitchFamily="34" charset="0"/>
                        </a:rPr>
                        <a:t>Скорость</a:t>
                      </a:r>
                      <a:r>
                        <a:rPr lang="en-US" sz="900" b="0" i="0" u="none" strike="noStrike" cap="none" baseline="0" dirty="0">
                          <a:ln>
                            <a:noFill/>
                          </a:ln>
                          <a:solidFill>
                            <a:srgbClr val="000000"/>
                          </a:solidFill>
                          <a:effectLst/>
                          <a:latin typeface="Arial" pitchFamily="34" charset="0"/>
                          <a:ea typeface="Arial Unicode MS"/>
                          <a:cs typeface="Arial" pitchFamily="34" charset="0"/>
                        </a:rPr>
                        <a:t> </a:t>
                      </a:r>
                      <a:r>
                        <a:rPr lang="en-US" sz="900" b="0" i="0" u="none" strike="noStrike" cap="none" baseline="0" dirty="0" smtClean="0">
                          <a:ln>
                            <a:noFill/>
                          </a:ln>
                          <a:solidFill>
                            <a:srgbClr val="000000"/>
                          </a:solidFill>
                          <a:effectLst/>
                          <a:latin typeface="Arial" pitchFamily="34" charset="0"/>
                          <a:ea typeface="Arial Unicode MS"/>
                          <a:cs typeface="Arial" pitchFamily="34" charset="0"/>
                        </a:rPr>
                        <a:t/>
                      </a:r>
                      <a:br>
                        <a:rPr lang="en-US" sz="900" b="0" i="0" u="none" strike="noStrike" cap="none" baseline="0" dirty="0" smtClean="0">
                          <a:ln>
                            <a:noFill/>
                          </a:ln>
                          <a:solidFill>
                            <a:srgbClr val="000000"/>
                          </a:solidFill>
                          <a:effectLst/>
                          <a:latin typeface="Arial" pitchFamily="34" charset="0"/>
                          <a:ea typeface="Arial Unicode MS"/>
                          <a:cs typeface="Arial" pitchFamily="34" charset="0"/>
                        </a:rPr>
                      </a:br>
                      <a:r>
                        <a:rPr lang="en-US" sz="900" b="0" i="0" u="none" strike="noStrike" cap="none" baseline="0" dirty="0" smtClean="0">
                          <a:ln>
                            <a:noFill/>
                          </a:ln>
                          <a:solidFill>
                            <a:srgbClr val="000000"/>
                          </a:solidFill>
                          <a:effectLst/>
                          <a:latin typeface="Arial" pitchFamily="34" charset="0"/>
                          <a:ea typeface="Arial Unicode MS"/>
                          <a:cs typeface="Arial" pitchFamily="34" charset="0"/>
                        </a:rPr>
                        <a:t>(</a:t>
                      </a:r>
                      <a:r>
                        <a:rPr lang="en-US" sz="900" b="0" i="0" u="none" strike="noStrike" cap="none" baseline="0" dirty="0">
                          <a:ln>
                            <a:noFill/>
                          </a:ln>
                          <a:solidFill>
                            <a:srgbClr val="000000"/>
                          </a:solidFill>
                          <a:effectLst/>
                          <a:latin typeface="Arial" pitchFamily="34" charset="0"/>
                          <a:ea typeface="Arial Unicode MS"/>
                          <a:cs typeface="Arial" pitchFamily="34" charset="0"/>
                        </a:rPr>
                        <a:t>с DD Boost)</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dirty="0">
                          <a:ln>
                            <a:noFill/>
                          </a:ln>
                          <a:solidFill>
                            <a:srgbClr val="000000"/>
                          </a:solidFill>
                          <a:effectLst/>
                          <a:latin typeface="Arial" pitchFamily="34" charset="0"/>
                          <a:ea typeface="Arial Unicode MS"/>
                          <a:cs typeface="Arial" pitchFamily="34" charset="0"/>
                        </a:rPr>
                        <a:t>1,1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2,4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dirty="0">
                          <a:ln>
                            <a:noFill/>
                          </a:ln>
                          <a:solidFill>
                            <a:srgbClr val="000000"/>
                          </a:solidFill>
                          <a:effectLst/>
                          <a:latin typeface="Arial" pitchFamily="34" charset="0"/>
                          <a:ea typeface="Arial Unicode MS"/>
                          <a:cs typeface="Arial" pitchFamily="34" charset="0"/>
                        </a:rPr>
                        <a:t>3,4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5,4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9,8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14,7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26,3 ТБ/ч</a:t>
                      </a:r>
                    </a:p>
                  </a:txBody>
                  <a:tcPr marR="45717" anchor="ctr" horzOverflow="overflow">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dirty="0">
                          <a:ln>
                            <a:noFill/>
                          </a:ln>
                          <a:solidFill>
                            <a:srgbClr val="000000"/>
                          </a:solidFill>
                          <a:effectLst/>
                          <a:latin typeface="Arial" pitchFamily="34" charset="0"/>
                          <a:ea typeface="Arial Unicode MS"/>
                          <a:cs typeface="Arial" pitchFamily="34" charset="0"/>
                        </a:rPr>
                        <a:t>9,8 ТБ/ч</a:t>
                      </a:r>
                    </a:p>
                  </a:txBody>
                  <a:tcPr marR="45717" anchor="ctr" horzOverflow="overflow">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7E7E7"/>
                    </a:solidFill>
                  </a:tcPr>
                </a:tc>
              </a:tr>
              <a:tr h="275190">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Скорость (другие)</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667 ГБ/ч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1,1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2,3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3,6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5,1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8,1 ТБ/ч</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10,7 ТБ/ч</a:t>
                      </a:r>
                    </a:p>
                  </a:txBody>
                  <a:tcPr marR="45717" anchor="ctr" horzOverflow="overflow">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dirty="0">
                          <a:ln>
                            <a:noFill/>
                          </a:ln>
                          <a:solidFill>
                            <a:srgbClr val="000000"/>
                          </a:solidFill>
                          <a:effectLst/>
                          <a:latin typeface="Arial" pitchFamily="34" charset="0"/>
                          <a:ea typeface="Arial Unicode MS"/>
                          <a:cs typeface="Arial" pitchFamily="34" charset="0"/>
                        </a:rPr>
                        <a:t>4,3 ТБ/ч</a:t>
                      </a:r>
                    </a:p>
                  </a:txBody>
                  <a:tcPr marR="45717" anchor="ctr" horzOverflow="overflow">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r>
              <a:tr h="275190">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Логическая емкость</a:t>
                      </a: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40–195 ТБ</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83–415 ТБ</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0,32–1,6 ПБ</a:t>
                      </a:r>
                      <a:endParaRPr kumimoji="0" lang="en-US" sz="900" b="0" i="0" u="none" strike="noStrike" cap="none" normalizeH="0" baseline="0" dirty="0">
                        <a:ln>
                          <a:noFill/>
                        </a:ln>
                        <a:solidFill>
                          <a:srgbClr val="000000"/>
                        </a:solidFill>
                        <a:effectLst/>
                        <a:latin typeface="Arial" pitchFamily="34" charset="0"/>
                        <a:ea typeface="Arial Unicode MS" pitchFamily="34" charset="-128"/>
                        <a:cs typeface="Arial" pitchFamily="34" charset="0"/>
                      </a:endParaRP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0,6–2,7 ПБ</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1,4–7,1 ПБ</a:t>
                      </a: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2,9–14,2 ПБ</a:t>
                      </a:r>
                    </a:p>
                  </a:txBody>
                  <a:tcPr marR="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5,7–28,5 ПБ</a:t>
                      </a:r>
                    </a:p>
                  </a:txBody>
                  <a:tcPr marR="45717" anchor="ctr" horzOverflow="overflow">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dirty="0">
                          <a:ln>
                            <a:noFill/>
                          </a:ln>
                          <a:solidFill>
                            <a:srgbClr val="000000"/>
                          </a:solidFill>
                          <a:effectLst/>
                          <a:latin typeface="Arial" pitchFamily="34" charset="0"/>
                          <a:ea typeface="Arial Unicode MS"/>
                          <a:cs typeface="Arial" pitchFamily="34" charset="0"/>
                        </a:rPr>
                        <a:t>5,7–28,5 ПБ</a:t>
                      </a: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7E7E7"/>
                    </a:solidFill>
                  </a:tcPr>
                </a:tc>
              </a:tr>
              <a:tr h="275190">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Полезная емкость</a:t>
                      </a: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До 3,98 ТБ</a:t>
                      </a:r>
                    </a:p>
                  </a:txBody>
                  <a:tcPr marR="45717"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До 8,3 ТБ</a:t>
                      </a:r>
                    </a:p>
                  </a:txBody>
                  <a:tcPr marR="45717"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228600" marR="0" indent="-22860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До 32,2 ТБ</a:t>
                      </a:r>
                    </a:p>
                  </a:txBody>
                  <a:tcPr marR="45717"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До 55,9 ТБ</a:t>
                      </a:r>
                    </a:p>
                  </a:txBody>
                  <a:tcPr marR="45717"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До 142 ТБ</a:t>
                      </a:r>
                    </a:p>
                  </a:txBody>
                  <a:tcPr marR="45717"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До 285 ТБ</a:t>
                      </a:r>
                    </a:p>
                  </a:txBody>
                  <a:tcPr marR="45717"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a:ln>
                            <a:noFill/>
                          </a:ln>
                          <a:solidFill>
                            <a:srgbClr val="000000"/>
                          </a:solidFill>
                          <a:effectLst/>
                          <a:latin typeface="Arial" pitchFamily="34" charset="0"/>
                          <a:ea typeface="Arial Unicode MS"/>
                          <a:cs typeface="Arial" pitchFamily="34" charset="0"/>
                        </a:rPr>
                        <a:t>До 570 ТБ</a:t>
                      </a: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endParaRPr kumimoji="0" lang="en-US" sz="9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txBody>
                  <a:tcPr marR="4571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a:lnSpc>
                          <a:spcPct val="100000"/>
                        </a:lnSpc>
                        <a:spcBef>
                          <a:spcPct val="0"/>
                        </a:spcBef>
                        <a:spcAft>
                          <a:spcPct val="0"/>
                        </a:spcAft>
                        <a:buNone/>
                        <a:tabLst/>
                      </a:pPr>
                      <a:r>
                        <a:rPr lang="en-US" sz="900" b="0" i="0" u="none" strike="noStrike" cap="none" baseline="0" dirty="0" err="1">
                          <a:ln>
                            <a:noFill/>
                          </a:ln>
                          <a:solidFill>
                            <a:srgbClr val="000000"/>
                          </a:solidFill>
                          <a:effectLst/>
                          <a:latin typeface="Arial" pitchFamily="34" charset="0"/>
                          <a:ea typeface="Arial Unicode MS"/>
                          <a:cs typeface="Arial" pitchFamily="34" charset="0"/>
                        </a:rPr>
                        <a:t>До</a:t>
                      </a:r>
                      <a:r>
                        <a:rPr lang="en-US" sz="900" b="0" i="0" u="none" strike="noStrike" cap="none" baseline="0" dirty="0">
                          <a:ln>
                            <a:noFill/>
                          </a:ln>
                          <a:solidFill>
                            <a:srgbClr val="000000"/>
                          </a:solidFill>
                          <a:effectLst/>
                          <a:latin typeface="Arial" pitchFamily="34" charset="0"/>
                          <a:ea typeface="Arial Unicode MS"/>
                          <a:cs typeface="Arial" pitchFamily="34" charset="0"/>
                        </a:rPr>
                        <a:t> 570 ТБ</a:t>
                      </a:r>
                    </a:p>
                  </a:txBody>
                  <a:tcPr marR="45717" anchor="ctr" horzOverflow="overflow">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24" name="Text Box 10"/>
          <p:cNvSpPr txBox="1">
            <a:spLocks noChangeArrowheads="1"/>
          </p:cNvSpPr>
          <p:nvPr/>
        </p:nvSpPr>
        <p:spPr bwMode="gray">
          <a:xfrm>
            <a:off x="4975249" y="3594720"/>
            <a:ext cx="28838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000">
                <a:solidFill>
                  <a:schemeClr val="bg2"/>
                </a:solidFill>
                <a:latin typeface="MetaNormalLF-Roman" charset="0"/>
                <a:ea typeface="ＭＳ Ｐゴシック" charset="0"/>
                <a:cs typeface="ＭＳ Ｐゴシック" charset="0"/>
              </a:defRPr>
            </a:lvl1pPr>
            <a:lvl2pPr marL="742950" indent="-285750" eaLnBrk="0" hangingPunct="0">
              <a:defRPr sz="2000">
                <a:solidFill>
                  <a:schemeClr val="bg2"/>
                </a:solidFill>
                <a:latin typeface="MetaNormalLF-Roman" charset="0"/>
                <a:ea typeface="ＭＳ Ｐゴシック" charset="0"/>
              </a:defRPr>
            </a:lvl2pPr>
            <a:lvl3pPr marL="1143000" indent="-228600" eaLnBrk="0" hangingPunct="0">
              <a:defRPr sz="2000">
                <a:solidFill>
                  <a:schemeClr val="bg2"/>
                </a:solidFill>
                <a:latin typeface="MetaNormalLF-Roman" charset="0"/>
                <a:ea typeface="ＭＳ Ｐゴシック" charset="0"/>
              </a:defRPr>
            </a:lvl3pPr>
            <a:lvl4pPr marL="1600200" indent="-228600" eaLnBrk="0" hangingPunct="0">
              <a:defRPr sz="2000">
                <a:solidFill>
                  <a:schemeClr val="bg2"/>
                </a:solidFill>
                <a:latin typeface="MetaNormalLF-Roman" charset="0"/>
                <a:ea typeface="ＭＳ Ｐゴシック" charset="0"/>
              </a:defRPr>
            </a:lvl4pPr>
            <a:lvl5pPr marL="2057400" indent="-228600" eaLnBrk="0" hangingPunct="0">
              <a:defRPr sz="2000">
                <a:solidFill>
                  <a:schemeClr val="bg2"/>
                </a:solidFill>
                <a:latin typeface="MetaNormalLF-Roman" charset="0"/>
                <a:ea typeface="ＭＳ Ｐゴシック" charset="0"/>
              </a:defRPr>
            </a:lvl5pPr>
            <a:lvl6pPr marL="25146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6pPr>
            <a:lvl7pPr marL="29718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7pPr>
            <a:lvl8pPr marL="34290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8pPr>
            <a:lvl9pPr marL="38862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9pPr>
          </a:lstStyle>
          <a:p>
            <a:pPr algn="l" defTabSz="914400">
              <a:buNone/>
            </a:pPr>
            <a:r>
              <a:rPr lang="en-US" sz="1000" b="0" i="0" dirty="0" err="1">
                <a:solidFill>
                  <a:schemeClr val="tx1"/>
                </a:solidFill>
                <a:latin typeface="Arial" pitchFamily="34" charset="0"/>
                <a:ea typeface="Arial Unicode MS"/>
                <a:cs typeface="Arial" pitchFamily="34" charset="0"/>
              </a:rPr>
              <a:t>Дополнительное</a:t>
            </a:r>
            <a:r>
              <a:rPr lang="en-US" sz="1000" b="0" i="0" dirty="0">
                <a:solidFill>
                  <a:schemeClr val="tx1"/>
                </a:solidFill>
                <a:latin typeface="Arial" pitchFamily="34" charset="0"/>
                <a:ea typeface="Arial Unicode MS"/>
                <a:cs typeface="Arial" pitchFamily="34" charset="0"/>
              </a:rPr>
              <a:t> ПО:</a:t>
            </a:r>
          </a:p>
          <a:p>
            <a:pPr algn="l" defTabSz="914400">
              <a:buNone/>
            </a:pPr>
            <a:r>
              <a:rPr lang="en-US" sz="1000" b="0" i="0" dirty="0">
                <a:solidFill>
                  <a:schemeClr val="tx1"/>
                </a:solidFill>
                <a:latin typeface="Arial" pitchFamily="34" charset="0"/>
                <a:ea typeface="Arial Unicode MS"/>
                <a:cs typeface="Arial" pitchFamily="34" charset="0"/>
              </a:rPr>
              <a:t>DD Boost, DD Virtual Tape Library, DD Replicator, </a:t>
            </a:r>
            <a:br>
              <a:rPr lang="en-US" sz="1000" b="0" i="0" dirty="0">
                <a:solidFill>
                  <a:schemeClr val="tx1"/>
                </a:solidFill>
                <a:latin typeface="Arial" pitchFamily="34" charset="0"/>
                <a:ea typeface="Arial Unicode MS"/>
                <a:cs typeface="Arial" pitchFamily="34" charset="0"/>
              </a:rPr>
            </a:br>
            <a:r>
              <a:rPr lang="en-US" sz="1000" b="0" i="0" dirty="0">
                <a:solidFill>
                  <a:schemeClr val="tx1"/>
                </a:solidFill>
                <a:latin typeface="Arial" pitchFamily="34" charset="0"/>
                <a:ea typeface="Arial Unicode MS"/>
                <a:cs typeface="Arial" pitchFamily="34" charset="0"/>
              </a:rPr>
              <a:t>DD Retention Lock и DD Encryption</a:t>
            </a:r>
          </a:p>
        </p:txBody>
      </p:sp>
      <p:pic>
        <p:nvPicPr>
          <p:cNvPr id="25" name="Picture 187" descr="software"/>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gray">
          <a:xfrm>
            <a:off x="4514393" y="3544214"/>
            <a:ext cx="380402" cy="562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 Box 84"/>
          <p:cNvSpPr txBox="1">
            <a:spLocks noChangeArrowheads="1"/>
          </p:cNvSpPr>
          <p:nvPr/>
        </p:nvSpPr>
        <p:spPr bwMode="gray">
          <a:xfrm>
            <a:off x="1783385" y="3601821"/>
            <a:ext cx="68127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a:solidFill>
                  <a:schemeClr val="bg2"/>
                </a:solidFill>
                <a:latin typeface="MetaNormalLF-Roman" charset="0"/>
                <a:ea typeface="ＭＳ Ｐゴシック" charset="0"/>
                <a:cs typeface="ＭＳ Ｐゴシック" charset="0"/>
              </a:defRPr>
            </a:lvl1pPr>
            <a:lvl2pPr marL="742950" indent="-285750" eaLnBrk="0" hangingPunct="0">
              <a:defRPr sz="2000">
                <a:solidFill>
                  <a:schemeClr val="bg2"/>
                </a:solidFill>
                <a:latin typeface="MetaNormalLF-Roman" charset="0"/>
                <a:ea typeface="ＭＳ Ｐゴシック" charset="0"/>
              </a:defRPr>
            </a:lvl2pPr>
            <a:lvl3pPr marL="1143000" indent="-228600" eaLnBrk="0" hangingPunct="0">
              <a:defRPr sz="2000">
                <a:solidFill>
                  <a:schemeClr val="bg2"/>
                </a:solidFill>
                <a:latin typeface="MetaNormalLF-Roman" charset="0"/>
                <a:ea typeface="ＭＳ Ｐゴシック" charset="0"/>
              </a:defRPr>
            </a:lvl3pPr>
            <a:lvl4pPr marL="1600200" indent="-228600" eaLnBrk="0" hangingPunct="0">
              <a:defRPr sz="2000">
                <a:solidFill>
                  <a:schemeClr val="bg2"/>
                </a:solidFill>
                <a:latin typeface="MetaNormalLF-Roman" charset="0"/>
                <a:ea typeface="ＭＳ Ｐゴシック" charset="0"/>
              </a:defRPr>
            </a:lvl4pPr>
            <a:lvl5pPr marL="2057400" indent="-228600" eaLnBrk="0" hangingPunct="0">
              <a:defRPr sz="2000">
                <a:solidFill>
                  <a:schemeClr val="bg2"/>
                </a:solidFill>
                <a:latin typeface="MetaNormalLF-Roman" charset="0"/>
                <a:ea typeface="ＭＳ Ｐゴシック" charset="0"/>
              </a:defRPr>
            </a:lvl5pPr>
            <a:lvl6pPr marL="25146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6pPr>
            <a:lvl7pPr marL="29718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7pPr>
            <a:lvl8pPr marL="34290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8pPr>
            <a:lvl9pPr marL="38862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9pPr>
          </a:lstStyle>
          <a:p>
            <a:pPr algn="ctr" defTabSz="914400">
              <a:buNone/>
            </a:pPr>
            <a:r>
              <a:rPr lang="en-US" sz="1000" b="0" i="0" dirty="0" err="1">
                <a:solidFill>
                  <a:schemeClr val="tx1"/>
                </a:solidFill>
                <a:latin typeface="Arial" pitchFamily="34" charset="0"/>
                <a:ea typeface="Arial Unicode MS"/>
                <a:cs typeface="Arial" pitchFamily="34" charset="0"/>
              </a:rPr>
              <a:t>Устройство</a:t>
            </a:r>
            <a:endParaRPr lang="en-US" sz="1000" b="0" i="0" dirty="0">
              <a:solidFill>
                <a:schemeClr val="tx1"/>
              </a:solidFill>
              <a:latin typeface="Arial" pitchFamily="34" charset="0"/>
              <a:ea typeface="Arial Unicode MS"/>
              <a:cs typeface="Arial" pitchFamily="34" charset="0"/>
            </a:endParaRPr>
          </a:p>
          <a:p>
            <a:pPr algn="ctr" defTabSz="914400">
              <a:buNone/>
            </a:pPr>
            <a:r>
              <a:rPr lang="en-US" sz="1000" b="0" i="0" dirty="0">
                <a:solidFill>
                  <a:schemeClr val="tx1"/>
                </a:solidFill>
                <a:latin typeface="Arial" pitchFamily="34" charset="0"/>
                <a:ea typeface="Arial Unicode MS"/>
                <a:cs typeface="Arial" pitchFamily="34" charset="0"/>
              </a:rPr>
              <a:t>DD160</a:t>
            </a:r>
            <a:endParaRPr lang="en-US" sz="1000" dirty="0">
              <a:latin typeface="Arial" pitchFamily="34" charset="0"/>
              <a:ea typeface="Arial Unicode MS" pitchFamily="34" charset="-128"/>
              <a:cs typeface="Arial" pitchFamily="34" charset="0"/>
            </a:endParaRPr>
          </a:p>
        </p:txBody>
      </p:sp>
      <p:sp>
        <p:nvSpPr>
          <p:cNvPr id="27" name="Text Box 156"/>
          <p:cNvSpPr txBox="1">
            <a:spLocks noChangeArrowheads="1"/>
          </p:cNvSpPr>
          <p:nvPr/>
        </p:nvSpPr>
        <p:spPr bwMode="gray">
          <a:xfrm>
            <a:off x="3225619" y="2084297"/>
            <a:ext cx="100348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a:solidFill>
                  <a:schemeClr val="bg2"/>
                </a:solidFill>
                <a:latin typeface="MetaNormalLF-Roman" charset="0"/>
                <a:ea typeface="ＭＳ Ｐゴシック" charset="0"/>
                <a:cs typeface="ＭＳ Ｐゴシック" charset="0"/>
              </a:defRPr>
            </a:lvl1pPr>
            <a:lvl2pPr marL="742950" indent="-285750" eaLnBrk="0" hangingPunct="0">
              <a:defRPr sz="2000">
                <a:solidFill>
                  <a:schemeClr val="bg2"/>
                </a:solidFill>
                <a:latin typeface="MetaNormalLF-Roman" charset="0"/>
                <a:ea typeface="ＭＳ Ｐゴシック" charset="0"/>
              </a:defRPr>
            </a:lvl2pPr>
            <a:lvl3pPr marL="1143000" indent="-228600" eaLnBrk="0" hangingPunct="0">
              <a:defRPr sz="2000">
                <a:solidFill>
                  <a:schemeClr val="bg2"/>
                </a:solidFill>
                <a:latin typeface="MetaNormalLF-Roman" charset="0"/>
                <a:ea typeface="ＭＳ Ｐゴシック" charset="0"/>
              </a:defRPr>
            </a:lvl3pPr>
            <a:lvl4pPr marL="1600200" indent="-228600" eaLnBrk="0" hangingPunct="0">
              <a:defRPr sz="2000">
                <a:solidFill>
                  <a:schemeClr val="bg2"/>
                </a:solidFill>
                <a:latin typeface="MetaNormalLF-Roman" charset="0"/>
                <a:ea typeface="ＭＳ Ｐゴシック" charset="0"/>
              </a:defRPr>
            </a:lvl4pPr>
            <a:lvl5pPr marL="2057400" indent="-228600" eaLnBrk="0" hangingPunct="0">
              <a:defRPr sz="2000">
                <a:solidFill>
                  <a:schemeClr val="bg2"/>
                </a:solidFill>
                <a:latin typeface="MetaNormalLF-Roman" charset="0"/>
                <a:ea typeface="ＭＳ Ｐゴシック" charset="0"/>
              </a:defRPr>
            </a:lvl5pPr>
            <a:lvl6pPr marL="25146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6pPr>
            <a:lvl7pPr marL="29718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7pPr>
            <a:lvl8pPr marL="34290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8pPr>
            <a:lvl9pPr marL="38862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9pPr>
          </a:lstStyle>
          <a:p>
            <a:pPr algn="ctr" defTabSz="914400">
              <a:buNone/>
            </a:pPr>
            <a:r>
              <a:rPr lang="en-US" sz="1000" b="0" i="0" dirty="0" err="1">
                <a:solidFill>
                  <a:schemeClr val="tx1"/>
                </a:solidFill>
                <a:latin typeface="Arial" pitchFamily="34" charset="0"/>
                <a:ea typeface="Arial Unicode MS"/>
                <a:cs typeface="Arial" pitchFamily="34" charset="0"/>
              </a:rPr>
              <a:t>Серия</a:t>
            </a:r>
            <a:r>
              <a:rPr lang="en-US" sz="1000" b="0" i="0" dirty="0">
                <a:solidFill>
                  <a:schemeClr val="tx1"/>
                </a:solidFill>
                <a:latin typeface="Arial" pitchFamily="34" charset="0"/>
                <a:ea typeface="Arial Unicode MS"/>
                <a:cs typeface="Arial" pitchFamily="34" charset="0"/>
              </a:rPr>
              <a:t> </a:t>
            </a:r>
            <a:r>
              <a:rPr lang="en-US" sz="1000" b="0" i="0" dirty="0" err="1">
                <a:solidFill>
                  <a:schemeClr val="tx1"/>
                </a:solidFill>
                <a:latin typeface="Arial" pitchFamily="34" charset="0"/>
                <a:ea typeface="Arial Unicode MS"/>
                <a:cs typeface="Arial" pitchFamily="34" charset="0"/>
              </a:rPr>
              <a:t>устройств</a:t>
            </a:r>
            <a:endParaRPr lang="en-US" sz="1000" b="0" i="0" dirty="0">
              <a:solidFill>
                <a:schemeClr val="tx1"/>
              </a:solidFill>
              <a:latin typeface="Arial" pitchFamily="34" charset="0"/>
              <a:ea typeface="Arial Unicode MS"/>
              <a:cs typeface="Arial" pitchFamily="34" charset="0"/>
            </a:endParaRPr>
          </a:p>
          <a:p>
            <a:pPr algn="ctr" defTabSz="914400">
              <a:buNone/>
            </a:pPr>
            <a:r>
              <a:rPr lang="en-US" sz="1000" b="0" i="0" dirty="0">
                <a:solidFill>
                  <a:schemeClr val="tx1"/>
                </a:solidFill>
                <a:latin typeface="Arial" pitchFamily="34" charset="0"/>
                <a:ea typeface="Arial Unicode MS"/>
                <a:cs typeface="Arial" pitchFamily="34" charset="0"/>
              </a:rPr>
              <a:t>DD600</a:t>
            </a:r>
          </a:p>
        </p:txBody>
      </p:sp>
      <p:sp>
        <p:nvSpPr>
          <p:cNvPr id="28" name="Text Box 93"/>
          <p:cNvSpPr txBox="1">
            <a:spLocks noChangeArrowheads="1"/>
          </p:cNvSpPr>
          <p:nvPr/>
        </p:nvSpPr>
        <p:spPr bwMode="gray">
          <a:xfrm>
            <a:off x="8224505" y="1067113"/>
            <a:ext cx="69089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a:solidFill>
                  <a:schemeClr val="bg2"/>
                </a:solidFill>
                <a:latin typeface="MetaNormalLF-Roman" charset="0"/>
                <a:ea typeface="ＭＳ Ｐゴシック" charset="0"/>
                <a:cs typeface="ＭＳ Ｐゴシック" charset="0"/>
              </a:defRPr>
            </a:lvl1pPr>
            <a:lvl2pPr marL="742950" indent="-285750" eaLnBrk="0" hangingPunct="0">
              <a:defRPr sz="2000">
                <a:solidFill>
                  <a:schemeClr val="bg2"/>
                </a:solidFill>
                <a:latin typeface="MetaNormalLF-Roman" charset="0"/>
                <a:ea typeface="ＭＳ Ｐゴシック" charset="0"/>
              </a:defRPr>
            </a:lvl2pPr>
            <a:lvl3pPr marL="1143000" indent="-228600" eaLnBrk="0" hangingPunct="0">
              <a:defRPr sz="2000">
                <a:solidFill>
                  <a:schemeClr val="bg2"/>
                </a:solidFill>
                <a:latin typeface="MetaNormalLF-Roman" charset="0"/>
                <a:ea typeface="ＭＳ Ｐゴシック" charset="0"/>
              </a:defRPr>
            </a:lvl3pPr>
            <a:lvl4pPr marL="1600200" indent="-228600" eaLnBrk="0" hangingPunct="0">
              <a:defRPr sz="2000">
                <a:solidFill>
                  <a:schemeClr val="bg2"/>
                </a:solidFill>
                <a:latin typeface="MetaNormalLF-Roman" charset="0"/>
                <a:ea typeface="ＭＳ Ｐゴシック" charset="0"/>
              </a:defRPr>
            </a:lvl4pPr>
            <a:lvl5pPr marL="2057400" indent="-228600" eaLnBrk="0" hangingPunct="0">
              <a:defRPr sz="2000">
                <a:solidFill>
                  <a:schemeClr val="bg2"/>
                </a:solidFill>
                <a:latin typeface="MetaNormalLF-Roman" charset="0"/>
                <a:ea typeface="ＭＳ Ｐゴシック" charset="0"/>
              </a:defRPr>
            </a:lvl5pPr>
            <a:lvl6pPr marL="25146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6pPr>
            <a:lvl7pPr marL="29718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7pPr>
            <a:lvl8pPr marL="34290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8pPr>
            <a:lvl9pPr marL="38862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9pPr>
          </a:lstStyle>
          <a:p>
            <a:pPr algn="ctr" defTabSz="914400">
              <a:buNone/>
            </a:pPr>
            <a:r>
              <a:rPr lang="en-US" sz="1000" b="0" i="0" dirty="0">
                <a:solidFill>
                  <a:schemeClr val="tx1"/>
                </a:solidFill>
                <a:latin typeface="Arial" pitchFamily="34" charset="0"/>
                <a:ea typeface="Arial Unicode MS"/>
                <a:cs typeface="Arial" pitchFamily="34" charset="0"/>
              </a:rPr>
              <a:t>DD </a:t>
            </a:r>
            <a:r>
              <a:rPr lang="en-US" sz="1000" b="0" i="0" dirty="0" err="1">
                <a:solidFill>
                  <a:schemeClr val="tx1"/>
                </a:solidFill>
                <a:latin typeface="Arial" pitchFamily="34" charset="0"/>
                <a:ea typeface="Arial Unicode MS"/>
                <a:cs typeface="Arial" pitchFamily="34" charset="0"/>
              </a:rPr>
              <a:t>Archiver</a:t>
            </a:r>
            <a:endParaRPr lang="en-US" sz="1000" b="0" i="0" dirty="0">
              <a:solidFill>
                <a:schemeClr val="tx1"/>
              </a:solidFill>
              <a:latin typeface="Arial" pitchFamily="34" charset="0"/>
              <a:ea typeface="Arial Unicode MS"/>
              <a:cs typeface="Arial" pitchFamily="34" charset="0"/>
            </a:endParaRPr>
          </a:p>
        </p:txBody>
      </p:sp>
      <p:sp>
        <p:nvSpPr>
          <p:cNvPr id="29" name="Text Box 93"/>
          <p:cNvSpPr txBox="1">
            <a:spLocks noChangeArrowheads="1"/>
          </p:cNvSpPr>
          <p:nvPr/>
        </p:nvSpPr>
        <p:spPr bwMode="gray">
          <a:xfrm>
            <a:off x="6515100" y="1104978"/>
            <a:ext cx="117660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a:solidFill>
                  <a:schemeClr val="bg2"/>
                </a:solidFill>
                <a:latin typeface="MetaNormalLF-Roman" charset="0"/>
                <a:ea typeface="ＭＳ Ｐゴシック" charset="0"/>
                <a:cs typeface="ＭＳ Ｐゴシック" charset="0"/>
              </a:defRPr>
            </a:lvl1pPr>
            <a:lvl2pPr marL="742950" indent="-285750" eaLnBrk="0" hangingPunct="0">
              <a:defRPr sz="2000">
                <a:solidFill>
                  <a:schemeClr val="bg2"/>
                </a:solidFill>
                <a:latin typeface="MetaNormalLF-Roman" charset="0"/>
                <a:ea typeface="ＭＳ Ｐゴシック" charset="0"/>
              </a:defRPr>
            </a:lvl2pPr>
            <a:lvl3pPr marL="1143000" indent="-228600" eaLnBrk="0" hangingPunct="0">
              <a:defRPr sz="2000">
                <a:solidFill>
                  <a:schemeClr val="bg2"/>
                </a:solidFill>
                <a:latin typeface="MetaNormalLF-Roman" charset="0"/>
                <a:ea typeface="ＭＳ Ｐゴシック" charset="0"/>
              </a:defRPr>
            </a:lvl3pPr>
            <a:lvl4pPr marL="1600200" indent="-228600" eaLnBrk="0" hangingPunct="0">
              <a:defRPr sz="2000">
                <a:solidFill>
                  <a:schemeClr val="bg2"/>
                </a:solidFill>
                <a:latin typeface="MetaNormalLF-Roman" charset="0"/>
                <a:ea typeface="ＭＳ Ｐゴシック" charset="0"/>
              </a:defRPr>
            </a:lvl4pPr>
            <a:lvl5pPr marL="2057400" indent="-228600" eaLnBrk="0" hangingPunct="0">
              <a:defRPr sz="2000">
                <a:solidFill>
                  <a:schemeClr val="bg2"/>
                </a:solidFill>
                <a:latin typeface="MetaNormalLF-Roman" charset="0"/>
                <a:ea typeface="ＭＳ Ｐゴシック" charset="0"/>
              </a:defRPr>
            </a:lvl5pPr>
            <a:lvl6pPr marL="25146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6pPr>
            <a:lvl7pPr marL="29718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7pPr>
            <a:lvl8pPr marL="34290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8pPr>
            <a:lvl9pPr marL="38862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9pPr>
          </a:lstStyle>
          <a:p>
            <a:pPr algn="ctr" defTabSz="914400">
              <a:buNone/>
            </a:pPr>
            <a:r>
              <a:rPr lang="en-US" sz="1000" b="0" i="0" dirty="0">
                <a:solidFill>
                  <a:schemeClr val="tx1"/>
                </a:solidFill>
                <a:latin typeface="Arial" pitchFamily="34" charset="0"/>
                <a:ea typeface="Arial Unicode MS"/>
                <a:cs typeface="Arial" pitchFamily="34" charset="0"/>
              </a:rPr>
              <a:t>Global </a:t>
            </a:r>
            <a:r>
              <a:rPr lang="en-US" sz="1000" b="0" i="0" dirty="0" err="1">
                <a:solidFill>
                  <a:schemeClr val="tx1"/>
                </a:solidFill>
                <a:latin typeface="Arial" pitchFamily="34" charset="0"/>
                <a:ea typeface="Arial Unicode MS"/>
                <a:cs typeface="Arial" pitchFamily="34" charset="0"/>
              </a:rPr>
              <a:t>Deduplication</a:t>
            </a:r>
            <a:endParaRPr lang="en-US" sz="1000" b="0" i="0" dirty="0">
              <a:solidFill>
                <a:schemeClr val="tx1"/>
              </a:solidFill>
              <a:latin typeface="Arial" pitchFamily="34" charset="0"/>
              <a:ea typeface="Arial Unicode MS"/>
              <a:cs typeface="Arial" pitchFamily="34" charset="0"/>
            </a:endParaRPr>
          </a:p>
          <a:p>
            <a:pPr algn="ctr" defTabSz="914400">
              <a:buNone/>
            </a:pPr>
            <a:r>
              <a:rPr lang="en-US" sz="1000" b="0" i="0" dirty="0">
                <a:solidFill>
                  <a:schemeClr val="tx1"/>
                </a:solidFill>
                <a:latin typeface="Arial" pitchFamily="34" charset="0"/>
                <a:ea typeface="Arial Unicode MS"/>
                <a:cs typeface="Arial" pitchFamily="34" charset="0"/>
              </a:rPr>
              <a:t> Array</a:t>
            </a:r>
            <a:endParaRPr lang="en-US" sz="1000" dirty="0">
              <a:latin typeface="Arial" pitchFamily="34" charset="0"/>
              <a:ea typeface="Arial Unicode MS" pitchFamily="34" charset="-128"/>
              <a:cs typeface="Arial" pitchFamily="34" charset="0"/>
            </a:endParaRPr>
          </a:p>
        </p:txBody>
      </p:sp>
      <p:sp>
        <p:nvSpPr>
          <p:cNvPr id="31" name="Text Box 93"/>
          <p:cNvSpPr txBox="1">
            <a:spLocks noChangeArrowheads="1"/>
          </p:cNvSpPr>
          <p:nvPr/>
        </p:nvSpPr>
        <p:spPr bwMode="gray">
          <a:xfrm>
            <a:off x="5397319" y="1393013"/>
            <a:ext cx="100348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a:solidFill>
                  <a:schemeClr val="bg2"/>
                </a:solidFill>
                <a:latin typeface="MetaNormalLF-Roman" charset="0"/>
                <a:ea typeface="ＭＳ Ｐゴシック" charset="0"/>
                <a:cs typeface="ＭＳ Ｐゴシック" charset="0"/>
              </a:defRPr>
            </a:lvl1pPr>
            <a:lvl2pPr marL="742950" indent="-285750" eaLnBrk="0" hangingPunct="0">
              <a:defRPr sz="2000">
                <a:solidFill>
                  <a:schemeClr val="bg2"/>
                </a:solidFill>
                <a:latin typeface="MetaNormalLF-Roman" charset="0"/>
                <a:ea typeface="ＭＳ Ｐゴシック" charset="0"/>
              </a:defRPr>
            </a:lvl2pPr>
            <a:lvl3pPr marL="1143000" indent="-228600" eaLnBrk="0" hangingPunct="0">
              <a:defRPr sz="2000">
                <a:solidFill>
                  <a:schemeClr val="bg2"/>
                </a:solidFill>
                <a:latin typeface="MetaNormalLF-Roman" charset="0"/>
                <a:ea typeface="ＭＳ Ｐゴシック" charset="0"/>
              </a:defRPr>
            </a:lvl3pPr>
            <a:lvl4pPr marL="1600200" indent="-228600" eaLnBrk="0" hangingPunct="0">
              <a:defRPr sz="2000">
                <a:solidFill>
                  <a:schemeClr val="bg2"/>
                </a:solidFill>
                <a:latin typeface="MetaNormalLF-Roman" charset="0"/>
                <a:ea typeface="ＭＳ Ｐゴシック" charset="0"/>
              </a:defRPr>
            </a:lvl4pPr>
            <a:lvl5pPr marL="2057400" indent="-228600" eaLnBrk="0" hangingPunct="0">
              <a:defRPr sz="2000">
                <a:solidFill>
                  <a:schemeClr val="bg2"/>
                </a:solidFill>
                <a:latin typeface="MetaNormalLF-Roman" charset="0"/>
                <a:ea typeface="ＭＳ Ｐゴシック" charset="0"/>
              </a:defRPr>
            </a:lvl5pPr>
            <a:lvl6pPr marL="25146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6pPr>
            <a:lvl7pPr marL="29718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7pPr>
            <a:lvl8pPr marL="34290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8pPr>
            <a:lvl9pPr marL="3886200" indent="-228600" eaLnBrk="0" fontAlgn="base" hangingPunct="0">
              <a:lnSpc>
                <a:spcPct val="90000"/>
              </a:lnSpc>
              <a:spcBef>
                <a:spcPct val="35000"/>
              </a:spcBef>
              <a:spcAft>
                <a:spcPct val="0"/>
              </a:spcAft>
              <a:buClr>
                <a:srgbClr val="A1C9E6"/>
              </a:buClr>
              <a:buSzPct val="75000"/>
              <a:buFont typeface="Wingdings" charset="0"/>
              <a:buChar char="n"/>
              <a:defRPr sz="2000">
                <a:solidFill>
                  <a:schemeClr val="bg2"/>
                </a:solidFill>
                <a:latin typeface="MetaNormalLF-Roman" charset="0"/>
                <a:ea typeface="ＭＳ Ｐゴシック" charset="0"/>
              </a:defRPr>
            </a:lvl9pPr>
          </a:lstStyle>
          <a:p>
            <a:pPr algn="ctr" defTabSz="914400">
              <a:buNone/>
            </a:pPr>
            <a:r>
              <a:rPr lang="en-US" sz="1000" b="0" i="0" dirty="0" err="1">
                <a:solidFill>
                  <a:schemeClr val="tx1"/>
                </a:solidFill>
                <a:latin typeface="Arial" pitchFamily="34" charset="0"/>
                <a:ea typeface="Arial Unicode MS"/>
                <a:cs typeface="Arial" pitchFamily="34" charset="0"/>
              </a:rPr>
              <a:t>Серия</a:t>
            </a:r>
            <a:r>
              <a:rPr lang="en-US" sz="1000" b="0" i="0" dirty="0">
                <a:solidFill>
                  <a:schemeClr val="tx1"/>
                </a:solidFill>
                <a:latin typeface="Arial" pitchFamily="34" charset="0"/>
                <a:ea typeface="Arial Unicode MS"/>
                <a:cs typeface="Arial" pitchFamily="34" charset="0"/>
              </a:rPr>
              <a:t> </a:t>
            </a:r>
            <a:r>
              <a:rPr lang="en-US" sz="1000" b="0" i="0" dirty="0" err="1">
                <a:solidFill>
                  <a:schemeClr val="tx1"/>
                </a:solidFill>
                <a:latin typeface="Arial" pitchFamily="34" charset="0"/>
                <a:ea typeface="Arial Unicode MS"/>
                <a:cs typeface="Arial" pitchFamily="34" charset="0"/>
              </a:rPr>
              <a:t>устройств</a:t>
            </a:r>
            <a:endParaRPr lang="en-US" sz="1000" b="0" i="0" dirty="0">
              <a:solidFill>
                <a:schemeClr val="tx1"/>
              </a:solidFill>
              <a:latin typeface="Arial" pitchFamily="34" charset="0"/>
              <a:ea typeface="Arial Unicode MS"/>
              <a:cs typeface="Arial" pitchFamily="34" charset="0"/>
            </a:endParaRPr>
          </a:p>
          <a:p>
            <a:pPr algn="ctr" defTabSz="914400">
              <a:buNone/>
            </a:pPr>
            <a:r>
              <a:rPr lang="en-US" sz="1000" b="0" i="0" dirty="0">
                <a:solidFill>
                  <a:schemeClr val="tx1"/>
                </a:solidFill>
                <a:latin typeface="Arial" pitchFamily="34" charset="0"/>
                <a:ea typeface="Arial Unicode MS"/>
                <a:cs typeface="Arial" pitchFamily="34" charset="0"/>
              </a:rPr>
              <a:t>DD800</a:t>
            </a:r>
          </a:p>
        </p:txBody>
      </p:sp>
      <p:pic>
        <p:nvPicPr>
          <p:cNvPr id="32" name="Picture 31"/>
          <p:cNvPicPr>
            <a:picLocks noChangeAspect="1"/>
          </p:cNvPicPr>
          <p:nvPr/>
        </p:nvPicPr>
        <p:blipFill>
          <a:blip r:embed="rId4" cstate="print"/>
          <a:stretch>
            <a:fillRect/>
          </a:stretch>
        </p:blipFill>
        <p:spPr bwMode="gray">
          <a:xfrm>
            <a:off x="1518829" y="4005070"/>
            <a:ext cx="914400" cy="164592"/>
          </a:xfrm>
          <a:prstGeom prst="rect">
            <a:avLst/>
          </a:prstGeom>
          <a:effectLst>
            <a:outerShdw blurRad="50800" dist="38100" dir="5400000" algn="t" rotWithShape="0">
              <a:prstClr val="black">
                <a:alpha val="40000"/>
              </a:prstClr>
            </a:outerShdw>
          </a:effectLst>
        </p:spPr>
      </p:pic>
      <p:pic>
        <p:nvPicPr>
          <p:cNvPr id="33" name="Picture 32"/>
          <p:cNvPicPr>
            <a:picLocks noChangeAspect="1"/>
          </p:cNvPicPr>
          <p:nvPr/>
        </p:nvPicPr>
        <p:blipFill>
          <a:blip r:embed="rId5" cstate="print"/>
          <a:stretch>
            <a:fillRect/>
          </a:stretch>
        </p:blipFill>
        <p:spPr bwMode="gray">
          <a:xfrm>
            <a:off x="3247039" y="2507288"/>
            <a:ext cx="914400" cy="669341"/>
          </a:xfrm>
          <a:prstGeom prst="rect">
            <a:avLst/>
          </a:prstGeom>
          <a:effectLst>
            <a:outerShdw blurRad="50800" dist="38100" dir="5400000" algn="t" rotWithShape="0">
              <a:prstClr val="black">
                <a:alpha val="40000"/>
              </a:prstClr>
            </a:outerShdw>
          </a:effectLst>
        </p:spPr>
      </p:pic>
      <p:pic>
        <p:nvPicPr>
          <p:cNvPr id="35" name="Picture 34"/>
          <p:cNvPicPr>
            <a:picLocks noChangeAspect="1"/>
          </p:cNvPicPr>
          <p:nvPr/>
        </p:nvPicPr>
        <p:blipFill>
          <a:blip r:embed="rId6" cstate="print"/>
          <a:stretch>
            <a:fillRect/>
          </a:stretch>
        </p:blipFill>
        <p:spPr bwMode="gray">
          <a:xfrm>
            <a:off x="2786183" y="2910537"/>
            <a:ext cx="914400" cy="416967"/>
          </a:xfrm>
          <a:prstGeom prst="rect">
            <a:avLst/>
          </a:prstGeom>
          <a:effectLst>
            <a:outerShdw blurRad="50800" dist="38100" dir="5400000" algn="t" rotWithShape="0">
              <a:prstClr val="black">
                <a:alpha val="40000"/>
              </a:prstClr>
            </a:outerShdw>
          </a:effectLst>
        </p:spPr>
      </p:pic>
      <p:pic>
        <p:nvPicPr>
          <p:cNvPr id="36" name="Picture 35"/>
          <p:cNvPicPr>
            <a:picLocks noChangeAspect="1"/>
          </p:cNvPicPr>
          <p:nvPr/>
        </p:nvPicPr>
        <p:blipFill>
          <a:blip r:embed="rId7" cstate="print"/>
          <a:stretch>
            <a:fillRect/>
          </a:stretch>
        </p:blipFill>
        <p:spPr bwMode="gray">
          <a:xfrm>
            <a:off x="2440541" y="3256179"/>
            <a:ext cx="914400" cy="164592"/>
          </a:xfrm>
          <a:prstGeom prst="rect">
            <a:avLst/>
          </a:prstGeom>
          <a:effectLst>
            <a:outerShdw blurRad="50800" dist="38100" dir="5400000" algn="t" rotWithShape="0">
              <a:prstClr val="black">
                <a:alpha val="40000"/>
              </a:prstClr>
            </a:outerShdw>
          </a:effectLst>
        </p:spPr>
      </p:pic>
      <p:pic>
        <p:nvPicPr>
          <p:cNvPr id="37" name="Picture 36"/>
          <p:cNvPicPr>
            <a:picLocks noChangeAspect="1"/>
          </p:cNvPicPr>
          <p:nvPr/>
        </p:nvPicPr>
        <p:blipFill>
          <a:blip r:embed="rId8" cstate="print"/>
          <a:stretch>
            <a:fillRect/>
          </a:stretch>
        </p:blipFill>
        <p:spPr bwMode="gray">
          <a:xfrm>
            <a:off x="5546744" y="1816004"/>
            <a:ext cx="868680" cy="1116555"/>
          </a:xfrm>
          <a:prstGeom prst="rect">
            <a:avLst/>
          </a:prstGeom>
          <a:effectLst>
            <a:outerShdw blurRad="50800" dist="38100" dir="5400000" algn="t" rotWithShape="0">
              <a:prstClr val="black">
                <a:alpha val="40000"/>
              </a:prstClr>
            </a:outerShdw>
          </a:effectLst>
        </p:spPr>
      </p:pic>
      <p:pic>
        <p:nvPicPr>
          <p:cNvPr id="42" name="Picture 41"/>
          <p:cNvPicPr>
            <a:picLocks noChangeAspect="1"/>
          </p:cNvPicPr>
          <p:nvPr/>
        </p:nvPicPr>
        <p:blipFill>
          <a:blip r:embed="rId9" cstate="print"/>
          <a:stretch>
            <a:fillRect/>
          </a:stretch>
        </p:blipFill>
        <p:spPr bwMode="gray">
          <a:xfrm>
            <a:off x="4514393" y="2161646"/>
            <a:ext cx="914400" cy="921775"/>
          </a:xfrm>
          <a:prstGeom prst="rect">
            <a:avLst/>
          </a:prstGeom>
          <a:effectLst>
            <a:outerShdw blurRad="50800" dist="38100" dir="5400000" algn="t" rotWithShape="0">
              <a:prstClr val="black">
                <a:alpha val="40000"/>
              </a:prstClr>
            </a:outerShdw>
          </a:effectLst>
        </p:spPr>
      </p:pic>
      <p:pic>
        <p:nvPicPr>
          <p:cNvPr id="44" name="Picture 43"/>
          <p:cNvPicPr>
            <a:picLocks noChangeAspect="1"/>
          </p:cNvPicPr>
          <p:nvPr/>
        </p:nvPicPr>
        <p:blipFill>
          <a:blip r:embed="rId10" cstate="print"/>
          <a:stretch>
            <a:fillRect/>
          </a:stretch>
        </p:blipFill>
        <p:spPr bwMode="gray">
          <a:xfrm>
            <a:off x="6703459" y="1527969"/>
            <a:ext cx="914400" cy="1340762"/>
          </a:xfrm>
          <a:prstGeom prst="rect">
            <a:avLst/>
          </a:prstGeom>
          <a:effectLst>
            <a:outerShdw blurRad="50800" dist="38100" dir="5400000" algn="t" rotWithShape="0">
              <a:prstClr val="black">
                <a:alpha val="40000"/>
              </a:prstClr>
            </a:outerShdw>
          </a:effectLst>
        </p:spPr>
      </p:pic>
      <p:grpSp>
        <p:nvGrpSpPr>
          <p:cNvPr id="2" name="Group 44"/>
          <p:cNvGrpSpPr/>
          <p:nvPr/>
        </p:nvGrpSpPr>
        <p:grpSpPr bwMode="gray">
          <a:xfrm>
            <a:off x="7855599" y="1536317"/>
            <a:ext cx="1123302" cy="1349163"/>
            <a:chOff x="7855599" y="1536317"/>
            <a:chExt cx="1123302" cy="1349163"/>
          </a:xfrm>
        </p:grpSpPr>
        <p:pic>
          <p:nvPicPr>
            <p:cNvPr id="46" name="Picture 45"/>
            <p:cNvPicPr>
              <a:picLocks noChangeAspect="1"/>
            </p:cNvPicPr>
            <p:nvPr/>
          </p:nvPicPr>
          <p:blipFill>
            <a:blip r:embed="rId11" cstate="print"/>
            <a:stretch>
              <a:fillRect/>
            </a:stretch>
          </p:blipFill>
          <p:spPr bwMode="gray">
            <a:xfrm>
              <a:off x="7859072" y="1536317"/>
              <a:ext cx="1119829" cy="1305162"/>
            </a:xfrm>
            <a:prstGeom prst="rect">
              <a:avLst/>
            </a:prstGeom>
            <a:effectLst/>
          </p:spPr>
        </p:pic>
        <p:pic>
          <p:nvPicPr>
            <p:cNvPr id="47" name="Picture 46"/>
            <p:cNvPicPr>
              <a:picLocks noChangeAspect="1"/>
            </p:cNvPicPr>
            <p:nvPr/>
          </p:nvPicPr>
          <p:blipFill>
            <a:blip r:embed="rId8" cstate="print"/>
            <a:srcRect t="82664"/>
            <a:stretch>
              <a:fillRect/>
            </a:stretch>
          </p:blipFill>
          <p:spPr bwMode="gray">
            <a:xfrm>
              <a:off x="7855599" y="2680109"/>
              <a:ext cx="921689" cy="205371"/>
            </a:xfrm>
            <a:prstGeom prst="rect">
              <a:avLst/>
            </a:prstGeom>
            <a:effectLst>
              <a:outerShdw blurRad="50800" dist="38100" dir="5400000" algn="t" rotWithShape="0">
                <a:prstClr val="black">
                  <a:alpha val="40000"/>
                </a:prstClr>
              </a:outerShdw>
            </a:effectLst>
          </p:spPr>
        </p:pic>
      </p:grpSp>
    </p:spTree>
    <p:extLst>
      <p:ext uri="{BB962C8B-B14F-4D97-AF65-F5344CB8AC3E}">
        <p14:creationId xmlns="" xmlns:p14="http://schemas.microsoft.com/office/powerpoint/2010/main" val="3823146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title"/>
          </p:nvPr>
        </p:nvSpPr>
        <p:spPr bwMode="gray">
          <a:xfrm>
            <a:off x="323528" y="0"/>
            <a:ext cx="8410575" cy="920750"/>
          </a:xfrm>
          <a:noFill/>
          <a:ln>
            <a:miter lim="800000"/>
            <a:headEnd/>
            <a:tailEnd/>
          </a:ln>
        </p:spPr>
        <p:txBody>
          <a:bodyPr vert="horz" wrap="square" numCol="1" compatLnSpc="1">
            <a:prstTxWarp prst="textNoShape">
              <a:avLst/>
            </a:prstTxWarp>
          </a:bodyPr>
          <a:lstStyle/>
          <a:p>
            <a:pPr eaLnBrk="1" hangingPunct="1"/>
            <a:r>
              <a:rPr lang="ru-RU" sz="3200" dirty="0" smtClean="0"/>
              <a:t>Почему </a:t>
            </a:r>
            <a:r>
              <a:rPr lang="en-US" sz="3200" dirty="0" smtClean="0"/>
              <a:t>EMC</a:t>
            </a:r>
            <a:r>
              <a:rPr lang="ru-RU" sz="3200" dirty="0" smtClean="0"/>
              <a:t> </a:t>
            </a:r>
            <a:r>
              <a:rPr lang="en-US" sz="3200" dirty="0" smtClean="0"/>
              <a:t>Data Domain </a:t>
            </a:r>
            <a:r>
              <a:rPr lang="ru-RU" sz="3200" dirty="0" smtClean="0"/>
              <a:t>,</a:t>
            </a:r>
            <a:r>
              <a:rPr lang="en-US" sz="3200" dirty="0" smtClean="0"/>
              <a:t> </a:t>
            </a:r>
            <a:r>
              <a:rPr lang="ru-RU" sz="3200" dirty="0" smtClean="0"/>
              <a:t>а не другие</a:t>
            </a:r>
            <a:endParaRPr lang="en-US" sz="3200" dirty="0" smtClean="0"/>
          </a:p>
        </p:txBody>
      </p:sp>
      <p:grpSp>
        <p:nvGrpSpPr>
          <p:cNvPr id="2" name="Group 41"/>
          <p:cNvGrpSpPr/>
          <p:nvPr/>
        </p:nvGrpSpPr>
        <p:grpSpPr bwMode="gray">
          <a:xfrm>
            <a:off x="597118" y="1527969"/>
            <a:ext cx="7143267" cy="4370953"/>
            <a:chOff x="597118" y="1527969"/>
            <a:chExt cx="7143267" cy="4370953"/>
          </a:xfrm>
        </p:grpSpPr>
        <p:grpSp>
          <p:nvGrpSpPr>
            <p:cNvPr id="3" name="Group 14"/>
            <p:cNvGrpSpPr/>
            <p:nvPr/>
          </p:nvGrpSpPr>
          <p:grpSpPr bwMode="gray">
            <a:xfrm>
              <a:off x="1441185" y="1931217"/>
              <a:ext cx="6299200" cy="3398813"/>
              <a:chOff x="1979613" y="1931218"/>
              <a:chExt cx="6299200" cy="914400"/>
            </a:xfrm>
          </p:grpSpPr>
          <p:sp>
            <p:nvSpPr>
              <p:cNvPr id="5" name="Line 186"/>
              <p:cNvSpPr>
                <a:spLocks noChangeShapeType="1"/>
              </p:cNvSpPr>
              <p:nvPr/>
            </p:nvSpPr>
            <p:spPr bwMode="gray">
              <a:xfrm>
                <a:off x="1979613" y="1931218"/>
                <a:ext cx="6299200" cy="0"/>
              </a:xfrm>
              <a:prstGeom prst="line">
                <a:avLst/>
              </a:prstGeom>
              <a:noFill/>
              <a:ln w="12700">
                <a:solidFill>
                  <a:schemeClr val="bg2"/>
                </a:solidFill>
                <a:round/>
                <a:headEnd/>
                <a:tailEnd/>
              </a:ln>
            </p:spPr>
            <p:txBody>
              <a:bodyPr/>
              <a:lstStyle/>
              <a:p>
                <a:pPr algn="ctr"/>
                <a:endParaRPr lang="en-US" dirty="0">
                  <a:latin typeface="MetaMediumLF-Roman" pitchFamily="34" charset="0"/>
                </a:endParaRPr>
              </a:p>
            </p:txBody>
          </p:sp>
          <p:sp>
            <p:nvSpPr>
              <p:cNvPr id="7" name="Line 186"/>
              <p:cNvSpPr>
                <a:spLocks noChangeShapeType="1"/>
              </p:cNvSpPr>
              <p:nvPr/>
            </p:nvSpPr>
            <p:spPr bwMode="gray">
              <a:xfrm>
                <a:off x="1979613" y="2083618"/>
                <a:ext cx="6299200" cy="0"/>
              </a:xfrm>
              <a:prstGeom prst="line">
                <a:avLst/>
              </a:prstGeom>
              <a:noFill/>
              <a:ln w="12700">
                <a:solidFill>
                  <a:schemeClr val="bg2"/>
                </a:solidFill>
                <a:round/>
                <a:headEnd/>
                <a:tailEnd/>
              </a:ln>
            </p:spPr>
            <p:txBody>
              <a:bodyPr/>
              <a:lstStyle/>
              <a:p>
                <a:pPr algn="ctr"/>
                <a:endParaRPr lang="en-US" dirty="0">
                  <a:latin typeface="MetaMediumLF-Roman" pitchFamily="34" charset="0"/>
                </a:endParaRPr>
              </a:p>
            </p:txBody>
          </p:sp>
          <p:sp>
            <p:nvSpPr>
              <p:cNvPr id="8" name="Line 186"/>
              <p:cNvSpPr>
                <a:spLocks noChangeShapeType="1"/>
              </p:cNvSpPr>
              <p:nvPr/>
            </p:nvSpPr>
            <p:spPr bwMode="gray">
              <a:xfrm>
                <a:off x="1979613" y="2236018"/>
                <a:ext cx="6299200" cy="0"/>
              </a:xfrm>
              <a:prstGeom prst="line">
                <a:avLst/>
              </a:prstGeom>
              <a:noFill/>
              <a:ln w="12700">
                <a:solidFill>
                  <a:schemeClr val="bg2"/>
                </a:solidFill>
                <a:round/>
                <a:headEnd/>
                <a:tailEnd/>
              </a:ln>
            </p:spPr>
            <p:txBody>
              <a:bodyPr/>
              <a:lstStyle/>
              <a:p>
                <a:pPr algn="ctr"/>
                <a:endParaRPr lang="en-US" dirty="0">
                  <a:latin typeface="MetaMediumLF-Roman" pitchFamily="34" charset="0"/>
                </a:endParaRPr>
              </a:p>
            </p:txBody>
          </p:sp>
          <p:sp>
            <p:nvSpPr>
              <p:cNvPr id="9" name="Line 186"/>
              <p:cNvSpPr>
                <a:spLocks noChangeShapeType="1"/>
              </p:cNvSpPr>
              <p:nvPr/>
            </p:nvSpPr>
            <p:spPr bwMode="gray">
              <a:xfrm>
                <a:off x="1979613" y="2388418"/>
                <a:ext cx="6299200" cy="0"/>
              </a:xfrm>
              <a:prstGeom prst="line">
                <a:avLst/>
              </a:prstGeom>
              <a:noFill/>
              <a:ln w="12700">
                <a:solidFill>
                  <a:schemeClr val="bg2"/>
                </a:solidFill>
                <a:round/>
                <a:headEnd/>
                <a:tailEnd/>
              </a:ln>
            </p:spPr>
            <p:txBody>
              <a:bodyPr/>
              <a:lstStyle/>
              <a:p>
                <a:pPr algn="ctr"/>
                <a:endParaRPr lang="en-US" dirty="0">
                  <a:latin typeface="MetaMediumLF-Roman" pitchFamily="34" charset="0"/>
                </a:endParaRPr>
              </a:p>
            </p:txBody>
          </p:sp>
          <p:sp>
            <p:nvSpPr>
              <p:cNvPr id="10" name="Line 186"/>
              <p:cNvSpPr>
                <a:spLocks noChangeShapeType="1"/>
              </p:cNvSpPr>
              <p:nvPr/>
            </p:nvSpPr>
            <p:spPr bwMode="gray">
              <a:xfrm>
                <a:off x="1979613" y="2540818"/>
                <a:ext cx="6299200" cy="0"/>
              </a:xfrm>
              <a:prstGeom prst="line">
                <a:avLst/>
              </a:prstGeom>
              <a:noFill/>
              <a:ln w="12700">
                <a:solidFill>
                  <a:schemeClr val="bg2"/>
                </a:solidFill>
                <a:round/>
                <a:headEnd/>
                <a:tailEnd/>
              </a:ln>
            </p:spPr>
            <p:txBody>
              <a:bodyPr/>
              <a:lstStyle/>
              <a:p>
                <a:pPr algn="ctr"/>
                <a:endParaRPr lang="en-US" dirty="0">
                  <a:latin typeface="MetaMediumLF-Roman" pitchFamily="34" charset="0"/>
                </a:endParaRPr>
              </a:p>
            </p:txBody>
          </p:sp>
          <p:sp>
            <p:nvSpPr>
              <p:cNvPr id="11" name="Line 186"/>
              <p:cNvSpPr>
                <a:spLocks noChangeShapeType="1"/>
              </p:cNvSpPr>
              <p:nvPr/>
            </p:nvSpPr>
            <p:spPr bwMode="gray">
              <a:xfrm>
                <a:off x="1979613" y="2693218"/>
                <a:ext cx="6299200" cy="0"/>
              </a:xfrm>
              <a:prstGeom prst="line">
                <a:avLst/>
              </a:prstGeom>
              <a:noFill/>
              <a:ln w="12700">
                <a:solidFill>
                  <a:schemeClr val="bg2"/>
                </a:solidFill>
                <a:round/>
                <a:headEnd/>
                <a:tailEnd/>
              </a:ln>
            </p:spPr>
            <p:txBody>
              <a:bodyPr/>
              <a:lstStyle/>
              <a:p>
                <a:pPr algn="ctr"/>
                <a:endParaRPr lang="en-US" dirty="0">
                  <a:latin typeface="MetaMediumLF-Roman" pitchFamily="34" charset="0"/>
                </a:endParaRPr>
              </a:p>
            </p:txBody>
          </p:sp>
          <p:sp>
            <p:nvSpPr>
              <p:cNvPr id="14" name="Line 186"/>
              <p:cNvSpPr>
                <a:spLocks noChangeShapeType="1"/>
              </p:cNvSpPr>
              <p:nvPr/>
            </p:nvSpPr>
            <p:spPr bwMode="gray">
              <a:xfrm>
                <a:off x="1979613" y="2845618"/>
                <a:ext cx="6299200" cy="0"/>
              </a:xfrm>
              <a:prstGeom prst="line">
                <a:avLst/>
              </a:prstGeom>
              <a:noFill/>
              <a:ln w="12700">
                <a:solidFill>
                  <a:schemeClr val="bg2"/>
                </a:solidFill>
                <a:round/>
                <a:headEnd/>
                <a:tailEnd/>
              </a:ln>
            </p:spPr>
            <p:txBody>
              <a:bodyPr/>
              <a:lstStyle/>
              <a:p>
                <a:pPr algn="ctr"/>
                <a:endParaRPr lang="en-US" dirty="0">
                  <a:latin typeface="MetaMediumLF-Roman" pitchFamily="34" charset="0"/>
                </a:endParaRPr>
              </a:p>
            </p:txBody>
          </p:sp>
        </p:grpSp>
        <p:sp>
          <p:nvSpPr>
            <p:cNvPr id="16" name="Text Box 10"/>
            <p:cNvSpPr txBox="1">
              <a:spLocks noChangeArrowheads="1"/>
            </p:cNvSpPr>
            <p:nvPr/>
          </p:nvSpPr>
          <p:spPr bwMode="gray">
            <a:xfrm rot="16200000">
              <a:off x="30969" y="3522902"/>
              <a:ext cx="1347741" cy="215444"/>
            </a:xfrm>
            <a:prstGeom prst="rect">
              <a:avLst/>
            </a:prstGeom>
            <a:noFill/>
            <a:ln w="9525" algn="ctr">
              <a:noFill/>
              <a:miter lim="800000"/>
              <a:headEnd/>
              <a:tailEnd/>
            </a:ln>
          </p:spPr>
          <p:txBody>
            <a:bodyPr wrap="none" lIns="0" tIns="0" rIns="0" bIns="0">
              <a:spAutoFit/>
            </a:bodyPr>
            <a:lstStyle/>
            <a:p>
              <a:pPr algn="ctr" eaLnBrk="0" hangingPunct="0"/>
              <a:r>
                <a:rPr lang="en-US" sz="1400" dirty="0">
                  <a:solidFill>
                    <a:schemeClr val="bg2"/>
                  </a:solidFill>
                  <a:latin typeface="MetaMediumLF-Roman" pitchFamily="34" charset="0"/>
                </a:rPr>
                <a:t>Throughput </a:t>
              </a:r>
              <a:r>
                <a:rPr lang="en-US" sz="1400" dirty="0" smtClean="0">
                  <a:solidFill>
                    <a:schemeClr val="bg2"/>
                  </a:solidFill>
                  <a:latin typeface="MetaMediumLF-Roman" pitchFamily="34" charset="0"/>
                </a:rPr>
                <a:t>MB/s</a:t>
              </a:r>
              <a:endParaRPr lang="en-US" sz="1400" dirty="0">
                <a:solidFill>
                  <a:schemeClr val="bg2"/>
                </a:solidFill>
                <a:latin typeface="MetaMediumLF-Roman" pitchFamily="34" charset="0"/>
              </a:endParaRPr>
            </a:p>
          </p:txBody>
        </p:sp>
        <p:sp>
          <p:nvSpPr>
            <p:cNvPr id="17" name="Text Box 8"/>
            <p:cNvSpPr txBox="1">
              <a:spLocks noChangeArrowheads="1"/>
            </p:cNvSpPr>
            <p:nvPr/>
          </p:nvSpPr>
          <p:spPr bwMode="gray">
            <a:xfrm>
              <a:off x="1124065" y="4696354"/>
              <a:ext cx="201978" cy="215444"/>
            </a:xfrm>
            <a:prstGeom prst="rect">
              <a:avLst/>
            </a:prstGeom>
            <a:noFill/>
            <a:ln w="9525">
              <a:noFill/>
              <a:miter lim="800000"/>
              <a:headEnd/>
              <a:tailEnd/>
            </a:ln>
          </p:spPr>
          <p:txBody>
            <a:bodyPr wrap="none" lIns="0" tIns="0" rIns="0" bIns="0" anchor="ctr">
              <a:spAutoFit/>
            </a:bodyPr>
            <a:lstStyle/>
            <a:p>
              <a:pPr algn="r" eaLnBrk="0" hangingPunct="0"/>
              <a:r>
                <a:rPr lang="en-US" sz="1400" dirty="0" smtClean="0">
                  <a:solidFill>
                    <a:schemeClr val="bg2"/>
                  </a:solidFill>
                  <a:latin typeface="+mn-lt"/>
                </a:rPr>
                <a:t>50</a:t>
              </a:r>
              <a:endParaRPr lang="en-US" sz="1400" dirty="0">
                <a:solidFill>
                  <a:schemeClr val="bg2"/>
                </a:solidFill>
                <a:latin typeface="+mn-lt"/>
              </a:endParaRPr>
            </a:p>
          </p:txBody>
        </p:sp>
        <p:sp>
          <p:nvSpPr>
            <p:cNvPr id="18" name="Text Box 7"/>
            <p:cNvSpPr txBox="1">
              <a:spLocks noChangeArrowheads="1"/>
            </p:cNvSpPr>
            <p:nvPr/>
          </p:nvSpPr>
          <p:spPr bwMode="gray">
            <a:xfrm>
              <a:off x="949965" y="1810345"/>
              <a:ext cx="453650" cy="215444"/>
            </a:xfrm>
            <a:prstGeom prst="rect">
              <a:avLst/>
            </a:prstGeom>
            <a:noFill/>
            <a:ln w="9525">
              <a:noFill/>
              <a:miter lim="800000"/>
              <a:headEnd/>
              <a:tailEnd/>
            </a:ln>
          </p:spPr>
          <p:txBody>
            <a:bodyPr wrap="none" lIns="0" tIns="0" rIns="0" bIns="0" anchor="ctr">
              <a:spAutoFit/>
            </a:bodyPr>
            <a:lstStyle/>
            <a:p>
              <a:pPr algn="r" eaLnBrk="0" hangingPunct="0"/>
              <a:r>
                <a:rPr lang="en-US" sz="1400" dirty="0" smtClean="0">
                  <a:solidFill>
                    <a:schemeClr val="bg2"/>
                  </a:solidFill>
                  <a:latin typeface="+mn-lt"/>
                </a:rPr>
                <a:t>1,500</a:t>
              </a:r>
              <a:endParaRPr lang="en-US" sz="1400" dirty="0">
                <a:solidFill>
                  <a:schemeClr val="bg2"/>
                </a:solidFill>
                <a:latin typeface="+mn-lt"/>
              </a:endParaRPr>
            </a:p>
          </p:txBody>
        </p:sp>
        <p:sp>
          <p:nvSpPr>
            <p:cNvPr id="19" name="Text Box 11"/>
            <p:cNvSpPr txBox="1">
              <a:spLocks noChangeArrowheads="1"/>
            </p:cNvSpPr>
            <p:nvPr/>
          </p:nvSpPr>
          <p:spPr bwMode="gray">
            <a:xfrm>
              <a:off x="3804098" y="5683478"/>
              <a:ext cx="1573379" cy="215444"/>
            </a:xfrm>
            <a:prstGeom prst="rect">
              <a:avLst/>
            </a:prstGeom>
            <a:noFill/>
            <a:ln w="9525" algn="ctr">
              <a:noFill/>
              <a:miter lim="800000"/>
              <a:headEnd/>
              <a:tailEnd/>
            </a:ln>
          </p:spPr>
          <p:txBody>
            <a:bodyPr wrap="none" lIns="0" tIns="0" rIns="0" bIns="0">
              <a:spAutoFit/>
            </a:bodyPr>
            <a:lstStyle/>
            <a:p>
              <a:pPr algn="ctr" eaLnBrk="0" hangingPunct="0"/>
              <a:r>
                <a:rPr lang="ru-RU" sz="1400" dirty="0" smtClean="0">
                  <a:solidFill>
                    <a:schemeClr val="bg2"/>
                  </a:solidFill>
                  <a:latin typeface="MetaMediumLF-Roman" pitchFamily="34" charset="0"/>
                </a:rPr>
                <a:t>Количество дисков</a:t>
              </a:r>
              <a:endParaRPr lang="en-US" sz="1400" dirty="0">
                <a:solidFill>
                  <a:schemeClr val="bg2"/>
                </a:solidFill>
                <a:latin typeface="MetaMediumLF-Roman" pitchFamily="34" charset="0"/>
              </a:endParaRPr>
            </a:p>
          </p:txBody>
        </p:sp>
        <p:sp>
          <p:nvSpPr>
            <p:cNvPr id="20" name="Text Box 6"/>
            <p:cNvSpPr txBox="1">
              <a:spLocks noChangeArrowheads="1"/>
            </p:cNvSpPr>
            <p:nvPr/>
          </p:nvSpPr>
          <p:spPr bwMode="gray">
            <a:xfrm>
              <a:off x="2478183" y="5355262"/>
              <a:ext cx="201978" cy="215444"/>
            </a:xfrm>
            <a:prstGeom prst="rect">
              <a:avLst/>
            </a:prstGeom>
            <a:noFill/>
            <a:ln w="9525">
              <a:noFill/>
              <a:miter lim="800000"/>
              <a:headEnd/>
              <a:tailEnd/>
            </a:ln>
          </p:spPr>
          <p:txBody>
            <a:bodyPr wrap="none" lIns="0" tIns="0" rIns="0" bIns="0" anchor="ctr">
              <a:spAutoFit/>
            </a:bodyPr>
            <a:lstStyle/>
            <a:p>
              <a:pPr algn="ctr" eaLnBrk="0" hangingPunct="0"/>
              <a:r>
                <a:rPr lang="en-US" sz="1400" dirty="0" smtClean="0">
                  <a:solidFill>
                    <a:schemeClr val="bg2"/>
                  </a:solidFill>
                  <a:latin typeface="+mn-lt"/>
                </a:rPr>
                <a:t>50</a:t>
              </a:r>
              <a:endParaRPr lang="en-US" sz="1400" dirty="0">
                <a:solidFill>
                  <a:schemeClr val="bg2"/>
                </a:solidFill>
                <a:latin typeface="+mn-lt"/>
              </a:endParaRPr>
            </a:p>
          </p:txBody>
        </p:sp>
        <p:sp>
          <p:nvSpPr>
            <p:cNvPr id="21" name="Text Box 20"/>
            <p:cNvSpPr txBox="1">
              <a:spLocks noChangeArrowheads="1"/>
            </p:cNvSpPr>
            <p:nvPr/>
          </p:nvSpPr>
          <p:spPr bwMode="gray">
            <a:xfrm>
              <a:off x="3918358" y="5355262"/>
              <a:ext cx="302968" cy="215444"/>
            </a:xfrm>
            <a:prstGeom prst="rect">
              <a:avLst/>
            </a:prstGeom>
            <a:noFill/>
            <a:ln w="9525">
              <a:noFill/>
              <a:miter lim="800000"/>
              <a:headEnd/>
              <a:tailEnd/>
            </a:ln>
          </p:spPr>
          <p:txBody>
            <a:bodyPr wrap="none" lIns="0" tIns="0" rIns="0" bIns="0" anchor="ctr">
              <a:spAutoFit/>
            </a:bodyPr>
            <a:lstStyle/>
            <a:p>
              <a:pPr algn="ctr" eaLnBrk="0" hangingPunct="0"/>
              <a:r>
                <a:rPr lang="en-US" sz="1400" dirty="0" smtClean="0">
                  <a:solidFill>
                    <a:schemeClr val="bg2"/>
                  </a:solidFill>
                  <a:latin typeface="+mn-lt"/>
                </a:rPr>
                <a:t>100</a:t>
              </a:r>
              <a:endParaRPr lang="en-US" sz="1400" dirty="0">
                <a:solidFill>
                  <a:schemeClr val="bg2"/>
                </a:solidFill>
                <a:latin typeface="+mn-lt"/>
              </a:endParaRPr>
            </a:p>
          </p:txBody>
        </p:sp>
        <p:sp>
          <p:nvSpPr>
            <p:cNvPr id="22" name="Text Box 21"/>
            <p:cNvSpPr txBox="1">
              <a:spLocks noChangeArrowheads="1"/>
            </p:cNvSpPr>
            <p:nvPr/>
          </p:nvSpPr>
          <p:spPr bwMode="gray">
            <a:xfrm>
              <a:off x="5588961" y="5355262"/>
              <a:ext cx="302968" cy="215444"/>
            </a:xfrm>
            <a:prstGeom prst="rect">
              <a:avLst/>
            </a:prstGeom>
            <a:noFill/>
            <a:ln w="9525">
              <a:noFill/>
              <a:miter lim="800000"/>
              <a:headEnd/>
              <a:tailEnd/>
            </a:ln>
          </p:spPr>
          <p:txBody>
            <a:bodyPr wrap="none" lIns="0" tIns="0" rIns="0" bIns="0" anchor="ctr">
              <a:spAutoFit/>
            </a:bodyPr>
            <a:lstStyle/>
            <a:p>
              <a:pPr algn="ctr" eaLnBrk="0" hangingPunct="0"/>
              <a:r>
                <a:rPr lang="en-US" sz="1400" dirty="0" smtClean="0">
                  <a:solidFill>
                    <a:schemeClr val="bg2"/>
                  </a:solidFill>
                  <a:latin typeface="+mn-lt"/>
                </a:rPr>
                <a:t>150</a:t>
              </a:r>
              <a:endParaRPr lang="en-US" sz="1400" dirty="0">
                <a:solidFill>
                  <a:schemeClr val="bg2"/>
                </a:solidFill>
                <a:latin typeface="+mn-lt"/>
              </a:endParaRPr>
            </a:p>
          </p:txBody>
        </p:sp>
        <p:sp>
          <p:nvSpPr>
            <p:cNvPr id="26" name="Text Box 21"/>
            <p:cNvSpPr txBox="1">
              <a:spLocks noChangeArrowheads="1"/>
            </p:cNvSpPr>
            <p:nvPr/>
          </p:nvSpPr>
          <p:spPr bwMode="gray">
            <a:xfrm>
              <a:off x="7259564" y="5355262"/>
              <a:ext cx="302968" cy="215444"/>
            </a:xfrm>
            <a:prstGeom prst="rect">
              <a:avLst/>
            </a:prstGeom>
            <a:noFill/>
            <a:ln w="9525">
              <a:noFill/>
              <a:miter lim="800000"/>
              <a:headEnd/>
              <a:tailEnd/>
            </a:ln>
          </p:spPr>
          <p:txBody>
            <a:bodyPr wrap="none" lIns="0" tIns="0" rIns="0" bIns="0" anchor="ctr">
              <a:spAutoFit/>
            </a:bodyPr>
            <a:lstStyle/>
            <a:p>
              <a:pPr algn="ctr" eaLnBrk="0" hangingPunct="0"/>
              <a:r>
                <a:rPr lang="en-US" sz="1400" dirty="0" smtClean="0">
                  <a:solidFill>
                    <a:schemeClr val="bg2"/>
                  </a:solidFill>
                  <a:latin typeface="+mn-lt"/>
                </a:rPr>
                <a:t>200</a:t>
              </a:r>
              <a:endParaRPr lang="en-US" sz="1400" dirty="0">
                <a:solidFill>
                  <a:schemeClr val="bg2"/>
                </a:solidFill>
                <a:latin typeface="+mn-lt"/>
              </a:endParaRPr>
            </a:p>
          </p:txBody>
        </p:sp>
        <p:cxnSp>
          <p:nvCxnSpPr>
            <p:cNvPr id="28" name="Straight Connector 27"/>
            <p:cNvCxnSpPr/>
            <p:nvPr/>
          </p:nvCxnSpPr>
          <p:spPr bwMode="gray">
            <a:xfrm rot="5400000">
              <a:off x="418014" y="2879835"/>
              <a:ext cx="3048000" cy="441435"/>
            </a:xfrm>
            <a:prstGeom prst="line">
              <a:avLst/>
            </a:prstGeom>
            <a:ln w="1270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 Box 11"/>
            <p:cNvSpPr txBox="1">
              <a:spLocks noChangeArrowheads="1"/>
            </p:cNvSpPr>
            <p:nvPr/>
          </p:nvSpPr>
          <p:spPr bwMode="gray">
            <a:xfrm>
              <a:off x="2305362" y="1527969"/>
              <a:ext cx="1400704" cy="307777"/>
            </a:xfrm>
            <a:prstGeom prst="rect">
              <a:avLst/>
            </a:prstGeom>
            <a:noFill/>
            <a:ln w="9525" algn="ctr">
              <a:noFill/>
              <a:miter lim="800000"/>
              <a:headEnd/>
              <a:tailEnd/>
            </a:ln>
          </p:spPr>
          <p:txBody>
            <a:bodyPr wrap="none" lIns="0" tIns="0" rIns="0" bIns="0">
              <a:spAutoFit/>
            </a:bodyPr>
            <a:lstStyle/>
            <a:p>
              <a:pPr eaLnBrk="0" hangingPunct="0"/>
              <a:r>
                <a:rPr lang="en-US" dirty="0" smtClean="0">
                  <a:solidFill>
                    <a:schemeClr val="accent6"/>
                  </a:solidFill>
                  <a:latin typeface="MetaMediumLF-Roman" pitchFamily="34" charset="0"/>
                </a:rPr>
                <a:t>Data Domain</a:t>
              </a:r>
              <a:endParaRPr lang="en-US" dirty="0">
                <a:solidFill>
                  <a:schemeClr val="accent6"/>
                </a:solidFill>
                <a:latin typeface="MetaMediumLF-Roman" pitchFamily="34" charset="0"/>
              </a:endParaRPr>
            </a:p>
          </p:txBody>
        </p:sp>
        <p:sp>
          <p:nvSpPr>
            <p:cNvPr id="33" name="Text Box 11"/>
            <p:cNvSpPr txBox="1">
              <a:spLocks noChangeArrowheads="1"/>
            </p:cNvSpPr>
            <p:nvPr/>
          </p:nvSpPr>
          <p:spPr bwMode="gray">
            <a:xfrm>
              <a:off x="3054253" y="2622502"/>
              <a:ext cx="1496564" cy="307777"/>
            </a:xfrm>
            <a:prstGeom prst="rect">
              <a:avLst/>
            </a:prstGeom>
            <a:noFill/>
            <a:ln w="9525" algn="ctr">
              <a:noFill/>
              <a:miter lim="800000"/>
              <a:headEnd/>
              <a:tailEnd/>
            </a:ln>
          </p:spPr>
          <p:txBody>
            <a:bodyPr wrap="none" lIns="0" tIns="0" rIns="0" bIns="0">
              <a:spAutoFit/>
            </a:bodyPr>
            <a:lstStyle/>
            <a:p>
              <a:pPr eaLnBrk="0" hangingPunct="0"/>
              <a:r>
                <a:rPr lang="en-US" dirty="0" smtClean="0">
                  <a:solidFill>
                    <a:schemeClr val="accent2"/>
                  </a:solidFill>
                  <a:latin typeface="MetaMediumLF-Roman" pitchFamily="34" charset="0"/>
                </a:rPr>
                <a:t>Fibre Channel</a:t>
              </a:r>
              <a:endParaRPr lang="en-US" dirty="0">
                <a:solidFill>
                  <a:schemeClr val="accent2"/>
                </a:solidFill>
                <a:latin typeface="MetaMediumLF-Roman" pitchFamily="34" charset="0"/>
              </a:endParaRPr>
            </a:p>
          </p:txBody>
        </p:sp>
        <p:sp>
          <p:nvSpPr>
            <p:cNvPr id="38" name="Text Box 11"/>
            <p:cNvSpPr txBox="1">
              <a:spLocks noChangeArrowheads="1"/>
            </p:cNvSpPr>
            <p:nvPr/>
          </p:nvSpPr>
          <p:spPr bwMode="gray">
            <a:xfrm>
              <a:off x="6568280" y="2564895"/>
              <a:ext cx="536685" cy="307777"/>
            </a:xfrm>
            <a:prstGeom prst="rect">
              <a:avLst/>
            </a:prstGeom>
            <a:noFill/>
            <a:ln w="9525" algn="ctr">
              <a:noFill/>
              <a:miter lim="800000"/>
              <a:headEnd/>
              <a:tailEnd/>
            </a:ln>
          </p:spPr>
          <p:txBody>
            <a:bodyPr wrap="none" lIns="0" tIns="0" rIns="0" bIns="0">
              <a:spAutoFit/>
            </a:bodyPr>
            <a:lstStyle/>
            <a:p>
              <a:pPr eaLnBrk="0" hangingPunct="0"/>
              <a:r>
                <a:rPr lang="en-US" dirty="0" smtClean="0">
                  <a:solidFill>
                    <a:schemeClr val="tx2"/>
                  </a:solidFill>
                  <a:latin typeface="MetaMediumLF-Roman" pitchFamily="34" charset="0"/>
                </a:rPr>
                <a:t>SATA</a:t>
              </a:r>
              <a:endParaRPr lang="en-US" dirty="0">
                <a:solidFill>
                  <a:schemeClr val="tx2"/>
                </a:solidFill>
                <a:latin typeface="MetaMediumLF-Roman" pitchFamily="34" charset="0"/>
              </a:endParaRPr>
            </a:p>
          </p:txBody>
        </p:sp>
        <p:sp>
          <p:nvSpPr>
            <p:cNvPr id="39" name="Oval 38"/>
            <p:cNvSpPr/>
            <p:nvPr/>
          </p:nvSpPr>
          <p:spPr bwMode="gray">
            <a:xfrm rot="19957692">
              <a:off x="2391982" y="3194005"/>
              <a:ext cx="1997165" cy="1079506"/>
            </a:xfrm>
            <a:prstGeom prst="ellipse">
              <a:avLst/>
            </a:prstGeom>
            <a:solidFill>
              <a:schemeClr val="bg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1"/>
            <p:cNvSpPr txBox="1">
              <a:spLocks noChangeArrowheads="1"/>
            </p:cNvSpPr>
            <p:nvPr/>
          </p:nvSpPr>
          <p:spPr bwMode="gray">
            <a:xfrm>
              <a:off x="2838591" y="3429000"/>
              <a:ext cx="1455720" cy="410369"/>
            </a:xfrm>
            <a:prstGeom prst="rect">
              <a:avLst/>
            </a:prstGeom>
            <a:noFill/>
            <a:ln w="9525" algn="ctr">
              <a:noFill/>
              <a:miter lim="800000"/>
              <a:headEnd/>
              <a:tailEnd/>
            </a:ln>
          </p:spPr>
          <p:txBody>
            <a:bodyPr wrap="none" lIns="0" tIns="0" rIns="0" bIns="0">
              <a:spAutoFit/>
            </a:bodyPr>
            <a:lstStyle/>
            <a:p>
              <a:pPr algn="ctr" eaLnBrk="0" hangingPunct="0">
                <a:lnSpc>
                  <a:spcPts val="1600"/>
                </a:lnSpc>
              </a:pPr>
              <a:r>
                <a:rPr lang="ru-RU" sz="1600" b="1" dirty="0" smtClean="0">
                  <a:solidFill>
                    <a:schemeClr val="bg2"/>
                  </a:solidFill>
                  <a:latin typeface="MetaMediumLF-Roman" pitchFamily="34" charset="0"/>
                </a:rPr>
                <a:t>Большинство </a:t>
              </a:r>
            </a:p>
            <a:p>
              <a:pPr algn="ctr" eaLnBrk="0" hangingPunct="0">
                <a:lnSpc>
                  <a:spcPts val="1600"/>
                </a:lnSpc>
              </a:pPr>
              <a:r>
                <a:rPr lang="ru-RU" sz="1600" b="1" dirty="0" smtClean="0">
                  <a:solidFill>
                    <a:schemeClr val="bg2"/>
                  </a:solidFill>
                  <a:latin typeface="MetaMediumLF-Roman" pitchFamily="34" charset="0"/>
                </a:rPr>
                <a:t>вендоров</a:t>
              </a:r>
              <a:endParaRPr lang="en-US" sz="1600" b="1" dirty="0">
                <a:solidFill>
                  <a:schemeClr val="bg2"/>
                </a:solidFill>
                <a:latin typeface="MetaMediumLF-Roman" pitchFamily="34" charset="0"/>
              </a:endParaRPr>
            </a:p>
          </p:txBody>
        </p:sp>
        <p:cxnSp>
          <p:nvCxnSpPr>
            <p:cNvPr id="29" name="Straight Connector 28"/>
            <p:cNvCxnSpPr/>
            <p:nvPr/>
          </p:nvCxnSpPr>
          <p:spPr bwMode="gray">
            <a:xfrm flipH="1">
              <a:off x="2246813" y="3033243"/>
              <a:ext cx="704194" cy="1391615"/>
            </a:xfrm>
            <a:prstGeom prst="line">
              <a:avLst/>
            </a:prstGeom>
            <a:ln w="1016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flipH="1">
              <a:off x="1959724" y="3033243"/>
              <a:ext cx="4435736" cy="1951146"/>
            </a:xfrm>
            <a:prstGeom prst="line">
              <a:avLst/>
            </a:prstGeom>
            <a:ln w="1016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0" name="Text Box 7"/>
          <p:cNvSpPr txBox="1">
            <a:spLocks noChangeArrowheads="1"/>
          </p:cNvSpPr>
          <p:nvPr/>
        </p:nvSpPr>
        <p:spPr bwMode="gray">
          <a:xfrm>
            <a:off x="942759" y="2925521"/>
            <a:ext cx="453650" cy="215444"/>
          </a:xfrm>
          <a:prstGeom prst="rect">
            <a:avLst/>
          </a:prstGeom>
          <a:noFill/>
          <a:ln w="9525">
            <a:noFill/>
            <a:miter lim="800000"/>
            <a:headEnd/>
            <a:tailEnd/>
          </a:ln>
        </p:spPr>
        <p:txBody>
          <a:bodyPr wrap="none" lIns="0" tIns="0" rIns="0" bIns="0" anchor="ctr">
            <a:spAutoFit/>
          </a:bodyPr>
          <a:lstStyle/>
          <a:p>
            <a:pPr algn="r" eaLnBrk="0" hangingPunct="0"/>
            <a:r>
              <a:rPr lang="en-US" sz="1400" dirty="0" smtClean="0">
                <a:solidFill>
                  <a:schemeClr val="bg2"/>
                </a:solidFill>
                <a:latin typeface="+mn-lt"/>
              </a:rPr>
              <a:t>1,000</a:t>
            </a:r>
            <a:endParaRPr lang="en-US" sz="1400" dirty="0">
              <a:solidFill>
                <a:schemeClr val="bg2"/>
              </a:solidFill>
              <a:latin typeface="+mn-lt"/>
            </a:endParaRPr>
          </a:p>
        </p:txBody>
      </p:sp>
    </p:spTree>
    <p:extLst>
      <p:ext uri="{BB962C8B-B14F-4D97-AF65-F5344CB8AC3E}">
        <p14:creationId xmlns="" xmlns:p14="http://schemas.microsoft.com/office/powerpoint/2010/main" val="215146645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txBox="1">
            <a:spLocks noChangeArrowheads="1"/>
          </p:cNvSpPr>
          <p:nvPr/>
        </p:nvSpPr>
        <p:spPr bwMode="gray">
          <a:xfrm>
            <a:off x="193868" y="203008"/>
            <a:ext cx="8777287" cy="920750"/>
          </a:xfrm>
          <a:prstGeom prst="rect">
            <a:avLst/>
          </a:prstGeom>
          <a:noFill/>
        </p:spPr>
        <p:txBody>
          <a:bodyPr lIns="0" tIns="0" rIns="0" bIns="0" anchor="b" anchorCtr="0"/>
          <a:lstStyle/>
          <a:p>
            <a:pPr marL="0" marR="0" lvl="0" indent="0" algn="l" defTabSz="914400" rtl="0" eaLnBrk="1" fontAlgn="base" latinLnBrk="0" hangingPunct="1">
              <a:lnSpc>
                <a:spcPts val="3600"/>
              </a:lnSpc>
              <a:spcBef>
                <a:spcPct val="0"/>
              </a:spcBef>
              <a:spcAft>
                <a:spcPct val="0"/>
              </a:spcAft>
              <a:buClrTx/>
              <a:buSzTx/>
              <a:buFontTx/>
              <a:buNone/>
              <a:tabLst/>
              <a:defRPr/>
            </a:pPr>
            <a:r>
              <a:rPr lang="ru-RU" sz="3400" dirty="0" smtClean="0">
                <a:solidFill>
                  <a:srgbClr val="007DC3"/>
                </a:solidFill>
                <a:latin typeface="Arial" pitchFamily="34" charset="0"/>
                <a:ea typeface="+mj-ea"/>
                <a:cs typeface="Arial" pitchFamily="34" charset="0"/>
              </a:rPr>
              <a:t>Надежность </a:t>
            </a:r>
            <a:r>
              <a:rPr lang="en-US" sz="3400" dirty="0" smtClean="0">
                <a:solidFill>
                  <a:srgbClr val="007DC3"/>
                </a:solidFill>
                <a:latin typeface="Arial" pitchFamily="34" charset="0"/>
                <a:ea typeface="+mj-ea"/>
                <a:cs typeface="Arial" pitchFamily="34" charset="0"/>
              </a:rPr>
              <a:t>EMC DataDomain</a:t>
            </a:r>
            <a:r>
              <a:rPr kumimoji="0" lang="ru-RU" sz="3400" b="0" i="0" u="none" strike="noStrike" kern="1200" cap="none" spc="0" normalizeH="0" baseline="0" noProof="0" dirty="0" smtClean="0">
                <a:ln>
                  <a:noFill/>
                </a:ln>
                <a:solidFill>
                  <a:srgbClr val="007DC3"/>
                </a:solidFill>
                <a:effectLst/>
                <a:uLnTx/>
                <a:uFillTx/>
                <a:latin typeface="Arial" pitchFamily="34" charset="0"/>
                <a:ea typeface="+mj-ea"/>
                <a:cs typeface="Arial" pitchFamily="34" charset="0"/>
              </a:rPr>
              <a:t>: </a:t>
            </a:r>
            <a:br>
              <a:rPr kumimoji="0" lang="ru-RU" sz="3400" b="0" i="0" u="none" strike="noStrike" kern="1200" cap="none" spc="0" normalizeH="0" baseline="0" noProof="0" dirty="0" smtClean="0">
                <a:ln>
                  <a:noFill/>
                </a:ln>
                <a:solidFill>
                  <a:srgbClr val="007DC3"/>
                </a:solidFill>
                <a:effectLst/>
                <a:uLnTx/>
                <a:uFillTx/>
                <a:latin typeface="Arial" pitchFamily="34" charset="0"/>
                <a:ea typeface="+mj-ea"/>
                <a:cs typeface="Arial" pitchFamily="34" charset="0"/>
              </a:rPr>
            </a:br>
            <a:r>
              <a:rPr kumimoji="0" lang="ru-RU" sz="3400" b="0" i="0" u="none" strike="noStrike" kern="1200" cap="none" spc="0" normalizeH="0" baseline="0" noProof="0" dirty="0" smtClean="0">
                <a:ln>
                  <a:noFill/>
                </a:ln>
                <a:solidFill>
                  <a:srgbClr val="007DC3"/>
                </a:solidFill>
                <a:effectLst/>
                <a:uLnTx/>
                <a:uFillTx/>
                <a:latin typeface="Arial" pitchFamily="34" charset="0"/>
                <a:ea typeface="+mj-ea"/>
                <a:cs typeface="Arial" pitchFamily="34" charset="0"/>
              </a:rPr>
              <a:t>архитектура </a:t>
            </a:r>
            <a:r>
              <a:rPr kumimoji="0" lang="ru-RU" sz="3400" b="0" i="0" u="none" strike="noStrike" kern="1200" cap="none" spc="0" normalizeH="0" baseline="0" noProof="0" dirty="0" err="1" smtClean="0">
                <a:ln>
                  <a:noFill/>
                </a:ln>
                <a:solidFill>
                  <a:srgbClr val="007DC3"/>
                </a:solidFill>
                <a:effectLst/>
                <a:uLnTx/>
                <a:uFillTx/>
                <a:latin typeface="Arial" pitchFamily="34" charset="0"/>
                <a:ea typeface="+mj-ea"/>
                <a:cs typeface="Arial" pitchFamily="34" charset="0"/>
              </a:rPr>
              <a:t>Data</a:t>
            </a:r>
            <a:r>
              <a:rPr kumimoji="0" lang="ru-RU" sz="3400" b="0" i="0" u="none" strike="noStrike" kern="1200" cap="none" spc="0" normalizeH="0" baseline="0" noProof="0" dirty="0" smtClean="0">
                <a:ln>
                  <a:noFill/>
                </a:ln>
                <a:solidFill>
                  <a:srgbClr val="007DC3"/>
                </a:solidFill>
                <a:effectLst/>
                <a:uLnTx/>
                <a:uFillTx/>
                <a:latin typeface="Arial" pitchFamily="34" charset="0"/>
                <a:ea typeface="+mj-ea"/>
                <a:cs typeface="Arial" pitchFamily="34" charset="0"/>
              </a:rPr>
              <a:t> </a:t>
            </a:r>
            <a:r>
              <a:rPr kumimoji="0" lang="ru-RU" sz="3400" b="0" i="0" u="none" strike="noStrike" kern="1200" cap="none" spc="0" normalizeH="0" baseline="0" noProof="0" dirty="0" err="1" smtClean="0">
                <a:ln>
                  <a:noFill/>
                </a:ln>
                <a:solidFill>
                  <a:srgbClr val="007DC3"/>
                </a:solidFill>
                <a:effectLst/>
                <a:uLnTx/>
                <a:uFillTx/>
                <a:latin typeface="Arial" pitchFamily="34" charset="0"/>
                <a:ea typeface="+mj-ea"/>
                <a:cs typeface="Arial" pitchFamily="34" charset="0"/>
              </a:rPr>
              <a:t>Invulnerability</a:t>
            </a:r>
            <a:r>
              <a:rPr kumimoji="0" lang="ru-RU" sz="3400" b="0" i="0" u="none" strike="noStrike" kern="1200" cap="none" spc="0" normalizeH="0" baseline="0" noProof="0" dirty="0" smtClean="0">
                <a:ln>
                  <a:noFill/>
                </a:ln>
                <a:solidFill>
                  <a:srgbClr val="007DC3"/>
                </a:solidFill>
                <a:effectLst/>
                <a:uLnTx/>
                <a:uFillTx/>
                <a:latin typeface="Arial" pitchFamily="34" charset="0"/>
                <a:ea typeface="+mj-ea"/>
                <a:cs typeface="Arial" pitchFamily="34" charset="0"/>
              </a:rPr>
              <a:t> </a:t>
            </a:r>
            <a:r>
              <a:rPr kumimoji="0" lang="ru-RU" sz="3400" b="0" i="0" u="none" strike="noStrike" kern="1200" cap="none" spc="0" normalizeH="0" baseline="0" noProof="0" dirty="0" err="1" smtClean="0">
                <a:ln>
                  <a:noFill/>
                </a:ln>
                <a:solidFill>
                  <a:srgbClr val="007DC3"/>
                </a:solidFill>
                <a:effectLst/>
                <a:uLnTx/>
                <a:uFillTx/>
                <a:latin typeface="Arial" pitchFamily="34" charset="0"/>
                <a:ea typeface="+mj-ea"/>
                <a:cs typeface="Arial" pitchFamily="34" charset="0"/>
              </a:rPr>
              <a:t>Architecture</a:t>
            </a:r>
            <a:endParaRPr kumimoji="0" lang="ru-RU" sz="3400" b="0" i="0" u="none" strike="noStrike" kern="1200" cap="none" spc="0" normalizeH="0" baseline="0" noProof="0" dirty="0">
              <a:ln>
                <a:noFill/>
              </a:ln>
              <a:solidFill>
                <a:srgbClr val="007DC3"/>
              </a:solidFill>
              <a:effectLst/>
              <a:uLnTx/>
              <a:uFillTx/>
              <a:latin typeface="Arial" pitchFamily="34" charset="0"/>
              <a:ea typeface="+mj-ea"/>
              <a:cs typeface="Arial" pitchFamily="34" charset="0"/>
            </a:endParaRPr>
          </a:p>
        </p:txBody>
      </p:sp>
      <p:sp>
        <p:nvSpPr>
          <p:cNvPr id="4" name="Text Box 3"/>
          <p:cNvSpPr txBox="1">
            <a:spLocks noChangeArrowheads="1"/>
          </p:cNvSpPr>
          <p:nvPr/>
        </p:nvSpPr>
        <p:spPr bwMode="gray">
          <a:xfrm>
            <a:off x="484297" y="4572000"/>
            <a:ext cx="1017907" cy="1061829"/>
          </a:xfrm>
          <a:prstGeom prst="rect">
            <a:avLst/>
          </a:prstGeom>
          <a:noFill/>
          <a:ln w="9525" algn="ctr">
            <a:noFill/>
            <a:miter lim="800000"/>
            <a:headEnd/>
            <a:tailEnd/>
          </a:ln>
        </p:spPr>
        <p:txBody>
          <a:bodyPr wrap="none" lIns="0" tIns="0" rIns="0" bIns="0">
            <a:spAutoFit/>
          </a:bodyPr>
          <a:lstStyle/>
          <a:p>
            <a:pPr algn="l" defTabSz="914400">
              <a:buNone/>
            </a:pPr>
            <a:r>
              <a:rPr lang="ru-RU" sz="1800" b="1" i="0" dirty="0" smtClean="0">
                <a:solidFill>
                  <a:srgbClr val="000000"/>
                </a:solidFill>
                <a:latin typeface="Arial" pitchFamily="34" charset="0"/>
                <a:ea typeface="Arial Unicode MS"/>
                <a:cs typeface="Arial" pitchFamily="34" charset="0"/>
              </a:rPr>
              <a:t>Другое</a:t>
            </a:r>
          </a:p>
          <a:p>
            <a:pPr marL="228600" lvl="1" algn="l" defTabSz="914400">
              <a:buNone/>
            </a:pPr>
            <a:r>
              <a:rPr lang="ru-RU" sz="1700" b="0" i="0" dirty="0" smtClean="0">
                <a:solidFill>
                  <a:srgbClr val="000000"/>
                </a:solidFill>
                <a:latin typeface="Arial" pitchFamily="34" charset="0"/>
                <a:ea typeface="Arial Unicode MS"/>
                <a:cs typeface="Arial" pitchFamily="34" charset="0"/>
              </a:rPr>
              <a:t>RAID 6</a:t>
            </a:r>
          </a:p>
          <a:p>
            <a:pPr marL="228600" lvl="1" algn="l" defTabSz="914400">
              <a:buNone/>
            </a:pPr>
            <a:r>
              <a:rPr lang="ru-RU" sz="1700" b="0" i="0" dirty="0" smtClean="0">
                <a:solidFill>
                  <a:srgbClr val="000000"/>
                </a:solidFill>
                <a:latin typeface="Arial" pitchFamily="34" charset="0"/>
                <a:ea typeface="Arial Unicode MS"/>
                <a:cs typeface="Arial" pitchFamily="34" charset="0"/>
              </a:rPr>
              <a:t>NVRAM</a:t>
            </a:r>
          </a:p>
          <a:p>
            <a:pPr marL="228600" lvl="1" algn="l" defTabSz="914400">
              <a:buNone/>
            </a:pPr>
            <a:r>
              <a:rPr lang="ru-RU" sz="1700" b="0" i="0" dirty="0" smtClean="0">
                <a:solidFill>
                  <a:srgbClr val="000000"/>
                </a:solidFill>
                <a:latin typeface="Arial" pitchFamily="34" charset="0"/>
                <a:ea typeface="Arial Unicode MS"/>
                <a:cs typeface="Arial" pitchFamily="34" charset="0"/>
              </a:rPr>
              <a:t>Снимки</a:t>
            </a:r>
            <a:endParaRPr lang="ru-RU" sz="1700" b="0" i="0" dirty="0">
              <a:solidFill>
                <a:srgbClr val="000000"/>
              </a:solidFill>
              <a:latin typeface="Arial" pitchFamily="34" charset="0"/>
              <a:ea typeface="Arial Unicode MS"/>
              <a:cs typeface="Arial" pitchFamily="34" charset="0"/>
            </a:endParaRPr>
          </a:p>
        </p:txBody>
      </p:sp>
      <p:sp>
        <p:nvSpPr>
          <p:cNvPr id="5" name="Text Box 4"/>
          <p:cNvSpPr txBox="1">
            <a:spLocks noChangeArrowheads="1"/>
          </p:cNvSpPr>
          <p:nvPr/>
        </p:nvSpPr>
        <p:spPr bwMode="gray">
          <a:xfrm>
            <a:off x="484297" y="1477730"/>
            <a:ext cx="3310202" cy="1061829"/>
          </a:xfrm>
          <a:prstGeom prst="rect">
            <a:avLst/>
          </a:prstGeom>
          <a:noFill/>
          <a:ln w="9525">
            <a:noFill/>
            <a:miter lim="800000"/>
            <a:headEnd/>
            <a:tailEnd/>
          </a:ln>
        </p:spPr>
        <p:txBody>
          <a:bodyPr wrap="none" lIns="0" tIns="0" rIns="0" bIns="0">
            <a:spAutoFit/>
          </a:bodyPr>
          <a:lstStyle/>
          <a:p>
            <a:pPr algn="l" defTabSz="914400">
              <a:buNone/>
            </a:pPr>
            <a:r>
              <a:rPr lang="ru-RU" sz="1800" b="1" i="0" dirty="0" smtClean="0">
                <a:solidFill>
                  <a:srgbClr val="000000"/>
                </a:solidFill>
                <a:latin typeface="Arial" pitchFamily="34" charset="0"/>
                <a:ea typeface="Arial Unicode MS"/>
                <a:cs typeface="Arial" pitchFamily="34" charset="0"/>
              </a:rPr>
              <a:t>Сквозная проверка данных</a:t>
            </a:r>
          </a:p>
          <a:p>
            <a:pPr marL="228600" lvl="1" algn="l" defTabSz="914400">
              <a:buNone/>
            </a:pPr>
            <a:r>
              <a:rPr lang="ru-RU" sz="1700" b="0" i="0" dirty="0" smtClean="0">
                <a:solidFill>
                  <a:srgbClr val="000000"/>
                </a:solidFill>
                <a:latin typeface="Arial" pitchFamily="34" charset="0"/>
                <a:ea typeface="Arial Unicode MS"/>
                <a:cs typeface="Arial" pitchFamily="34" charset="0"/>
              </a:rPr>
              <a:t>Контрольная сумма</a:t>
            </a:r>
          </a:p>
          <a:p>
            <a:pPr marL="228600" lvl="1" algn="l" defTabSz="914400">
              <a:buNone/>
            </a:pPr>
            <a:r>
              <a:rPr lang="ru-RU" sz="1700" b="0" i="0" dirty="0" smtClean="0">
                <a:solidFill>
                  <a:srgbClr val="000000"/>
                </a:solidFill>
                <a:latin typeface="Arial" pitchFamily="34" charset="0"/>
                <a:ea typeface="Arial Unicode MS"/>
                <a:cs typeface="Arial" pitchFamily="34" charset="0"/>
              </a:rPr>
              <a:t>Дедупликация, запись на диск</a:t>
            </a:r>
          </a:p>
          <a:p>
            <a:pPr marL="228600" lvl="1" algn="l" defTabSz="914400">
              <a:buNone/>
            </a:pPr>
            <a:r>
              <a:rPr lang="ru-RU" sz="1700" b="0" i="0" dirty="0" smtClean="0">
                <a:solidFill>
                  <a:srgbClr val="000000"/>
                </a:solidFill>
                <a:latin typeface="Arial" pitchFamily="34" charset="0"/>
                <a:ea typeface="Arial Unicode MS"/>
                <a:cs typeface="Arial" pitchFamily="34" charset="0"/>
              </a:rPr>
              <a:t>Проверка</a:t>
            </a:r>
            <a:endParaRPr lang="ru-RU" sz="1700" b="0" i="0" dirty="0">
              <a:solidFill>
                <a:srgbClr val="000000"/>
              </a:solidFill>
              <a:latin typeface="Arial" pitchFamily="34" charset="0"/>
              <a:ea typeface="Arial Unicode MS"/>
              <a:cs typeface="Arial" pitchFamily="34" charset="0"/>
            </a:endParaRPr>
          </a:p>
        </p:txBody>
      </p:sp>
      <p:sp>
        <p:nvSpPr>
          <p:cNvPr id="6" name="Text Box 5"/>
          <p:cNvSpPr txBox="1">
            <a:spLocks noChangeArrowheads="1"/>
          </p:cNvSpPr>
          <p:nvPr/>
        </p:nvSpPr>
        <p:spPr bwMode="gray">
          <a:xfrm>
            <a:off x="484297" y="2743200"/>
            <a:ext cx="2549352" cy="1600438"/>
          </a:xfrm>
          <a:prstGeom prst="rect">
            <a:avLst/>
          </a:prstGeom>
          <a:noFill/>
          <a:ln w="9525" algn="ctr">
            <a:noFill/>
            <a:miter lim="800000"/>
            <a:headEnd/>
            <a:tailEnd/>
          </a:ln>
        </p:spPr>
        <p:txBody>
          <a:bodyPr wrap="none" lIns="0" tIns="0" rIns="0" bIns="0">
            <a:spAutoFit/>
          </a:bodyPr>
          <a:lstStyle/>
          <a:p>
            <a:pPr algn="l" defTabSz="914400">
              <a:buNone/>
            </a:pPr>
            <a:r>
              <a:rPr lang="ru-RU" sz="1800" b="1" i="0" dirty="0" smtClean="0">
                <a:solidFill>
                  <a:srgbClr val="000000"/>
                </a:solidFill>
                <a:latin typeface="Arial" pitchFamily="34" charset="0"/>
                <a:ea typeface="Arial Unicode MS"/>
                <a:cs typeface="Arial" pitchFamily="34" charset="0"/>
              </a:rPr>
              <a:t>Самовосстановление </a:t>
            </a:r>
            <a:br>
              <a:rPr lang="ru-RU" sz="1800" b="1" i="0" dirty="0" smtClean="0">
                <a:solidFill>
                  <a:srgbClr val="000000"/>
                </a:solidFill>
                <a:latin typeface="Arial" pitchFamily="34" charset="0"/>
                <a:ea typeface="Arial Unicode MS"/>
                <a:cs typeface="Arial" pitchFamily="34" charset="0"/>
              </a:rPr>
            </a:br>
            <a:r>
              <a:rPr lang="ru-RU" sz="1800" b="1" i="0" dirty="0" smtClean="0">
                <a:solidFill>
                  <a:srgbClr val="000000"/>
                </a:solidFill>
                <a:latin typeface="Arial" pitchFamily="34" charset="0"/>
                <a:ea typeface="Arial Unicode MS"/>
                <a:cs typeface="Arial" pitchFamily="34" charset="0"/>
              </a:rPr>
              <a:t>файловой системы</a:t>
            </a:r>
          </a:p>
          <a:p>
            <a:pPr marL="228600" lvl="1" algn="l" defTabSz="914400">
              <a:buNone/>
            </a:pPr>
            <a:r>
              <a:rPr lang="ru-RU" sz="1700" b="0" i="0" dirty="0" smtClean="0">
                <a:solidFill>
                  <a:srgbClr val="000000"/>
                </a:solidFill>
                <a:latin typeface="Arial" pitchFamily="34" charset="0"/>
                <a:ea typeface="Arial Unicode MS"/>
                <a:cs typeface="Arial" pitchFamily="34" charset="0"/>
              </a:rPr>
              <a:t>Очистка</a:t>
            </a:r>
          </a:p>
          <a:p>
            <a:pPr marL="228600" lvl="1" algn="l" defTabSz="914400">
              <a:buNone/>
            </a:pPr>
            <a:r>
              <a:rPr lang="ru-RU" sz="1700" b="0" i="0" dirty="0" smtClean="0">
                <a:solidFill>
                  <a:srgbClr val="000000"/>
                </a:solidFill>
                <a:latin typeface="Arial" pitchFamily="34" charset="0"/>
                <a:ea typeface="Arial Unicode MS"/>
                <a:cs typeface="Arial" pitchFamily="34" charset="0"/>
              </a:rPr>
              <a:t>Устаревшие данные</a:t>
            </a:r>
          </a:p>
          <a:p>
            <a:pPr marL="228600" lvl="1" algn="l" defTabSz="914400">
              <a:buNone/>
            </a:pPr>
            <a:r>
              <a:rPr lang="ru-RU" sz="1700" b="0" i="0" dirty="0" smtClean="0">
                <a:solidFill>
                  <a:srgbClr val="000000"/>
                </a:solidFill>
                <a:latin typeface="Arial" pitchFamily="34" charset="0"/>
                <a:ea typeface="Arial Unicode MS"/>
                <a:cs typeface="Arial" pitchFamily="34" charset="0"/>
              </a:rPr>
              <a:t>Дефрагментация</a:t>
            </a:r>
          </a:p>
          <a:p>
            <a:pPr marL="228600" lvl="1" algn="l" defTabSz="914400">
              <a:buNone/>
            </a:pPr>
            <a:r>
              <a:rPr lang="ru-RU" sz="1700" b="0" i="0" dirty="0" smtClean="0">
                <a:solidFill>
                  <a:srgbClr val="000000"/>
                </a:solidFill>
                <a:latin typeface="Arial" pitchFamily="34" charset="0"/>
                <a:ea typeface="Arial Unicode MS"/>
                <a:cs typeface="Arial" pitchFamily="34" charset="0"/>
              </a:rPr>
              <a:t>Проверка</a:t>
            </a:r>
            <a:endParaRPr lang="ru-RU" sz="1700" b="0" i="0" dirty="0">
              <a:solidFill>
                <a:srgbClr val="000000"/>
              </a:solidFill>
              <a:latin typeface="Arial" pitchFamily="34" charset="0"/>
              <a:ea typeface="Arial Unicode MS"/>
              <a:cs typeface="Arial" pitchFamily="34" charset="0"/>
            </a:endParaRPr>
          </a:p>
        </p:txBody>
      </p:sp>
      <p:grpSp>
        <p:nvGrpSpPr>
          <p:cNvPr id="2" name="Group 40"/>
          <p:cNvGrpSpPr>
            <a:grpSpLocks/>
          </p:cNvGrpSpPr>
          <p:nvPr/>
        </p:nvGrpSpPr>
        <p:grpSpPr bwMode="gray">
          <a:xfrm>
            <a:off x="3823109" y="1485460"/>
            <a:ext cx="5207000" cy="3557588"/>
            <a:chOff x="2418" y="893"/>
            <a:chExt cx="3280" cy="2241"/>
          </a:xfrm>
        </p:grpSpPr>
        <p:sp>
          <p:nvSpPr>
            <p:cNvPr id="8" name="Rectangle 21"/>
            <p:cNvSpPr>
              <a:spLocks noChangeArrowheads="1"/>
            </p:cNvSpPr>
            <p:nvPr/>
          </p:nvSpPr>
          <p:spPr bwMode="gray">
            <a:xfrm>
              <a:off x="2736" y="1688"/>
              <a:ext cx="1342" cy="653"/>
            </a:xfrm>
            <a:prstGeom prst="rect">
              <a:avLst/>
            </a:prstGeom>
            <a:solidFill>
              <a:srgbClr val="FFC425"/>
            </a:solidFill>
            <a:ln w="12700" algn="ctr">
              <a:noFill/>
              <a:miter lim="800000"/>
              <a:headEnd/>
              <a:tailEnd/>
            </a:ln>
          </p:spPr>
          <p:txBody>
            <a:bodyPr wrap="none" lIns="0" tIns="0" rIns="0" bIns="0" anchor="ctr"/>
            <a:lstStyle/>
            <a:p>
              <a:pPr algn="ctr"/>
              <a:endParaRPr lang="ru-RU">
                <a:solidFill>
                  <a:srgbClr val="000000"/>
                </a:solidFill>
                <a:latin typeface="Arial" pitchFamily="34" charset="0"/>
                <a:cs typeface="Arial" pitchFamily="34" charset="0"/>
              </a:endParaRPr>
            </a:p>
          </p:txBody>
        </p:sp>
        <p:sp>
          <p:nvSpPr>
            <p:cNvPr id="9" name="Arc 14"/>
            <p:cNvSpPr>
              <a:spLocks/>
            </p:cNvSpPr>
            <p:nvPr/>
          </p:nvSpPr>
          <p:spPr bwMode="gray">
            <a:xfrm flipH="1">
              <a:off x="2418" y="1300"/>
              <a:ext cx="752" cy="1589"/>
            </a:xfrm>
            <a:custGeom>
              <a:avLst/>
              <a:gdLst>
                <a:gd name="T0" fmla="*/ 0 w 21600"/>
                <a:gd name="T1" fmla="*/ 0 h 40202"/>
                <a:gd name="T2" fmla="*/ 0 w 21600"/>
                <a:gd name="T3" fmla="*/ 0 h 40202"/>
                <a:gd name="T4" fmla="*/ 0 w 21600"/>
                <a:gd name="T5" fmla="*/ 0 h 40202"/>
                <a:gd name="T6" fmla="*/ 0 60000 65536"/>
                <a:gd name="T7" fmla="*/ 0 60000 65536"/>
                <a:gd name="T8" fmla="*/ 0 60000 65536"/>
                <a:gd name="T9" fmla="*/ 0 w 21600"/>
                <a:gd name="T10" fmla="*/ 0 h 40202"/>
                <a:gd name="T11" fmla="*/ 21600 w 21600"/>
                <a:gd name="T12" fmla="*/ 40202 h 40202"/>
              </a:gdLst>
              <a:ahLst/>
              <a:cxnLst>
                <a:cxn ang="T6">
                  <a:pos x="T0" y="T1"/>
                </a:cxn>
                <a:cxn ang="T7">
                  <a:pos x="T2" y="T3"/>
                </a:cxn>
                <a:cxn ang="T8">
                  <a:pos x="T4" y="T5"/>
                </a:cxn>
              </a:cxnLst>
              <a:rect l="T9" t="T10" r="T11" b="T12"/>
              <a:pathLst>
                <a:path w="21600" h="40202" fill="none" extrusionOk="0">
                  <a:moveTo>
                    <a:pt x="10707" y="0"/>
                  </a:moveTo>
                  <a:cubicBezTo>
                    <a:pt x="17442" y="3844"/>
                    <a:pt x="21600" y="11004"/>
                    <a:pt x="21600" y="18759"/>
                  </a:cubicBezTo>
                  <a:cubicBezTo>
                    <a:pt x="21600" y="29684"/>
                    <a:pt x="13442" y="38889"/>
                    <a:pt x="2596" y="40202"/>
                  </a:cubicBezTo>
                </a:path>
                <a:path w="21600" h="40202" stroke="0" extrusionOk="0">
                  <a:moveTo>
                    <a:pt x="10707" y="0"/>
                  </a:moveTo>
                  <a:cubicBezTo>
                    <a:pt x="17442" y="3844"/>
                    <a:pt x="21600" y="11004"/>
                    <a:pt x="21600" y="18759"/>
                  </a:cubicBezTo>
                  <a:cubicBezTo>
                    <a:pt x="21600" y="29684"/>
                    <a:pt x="13442" y="38889"/>
                    <a:pt x="2596" y="40202"/>
                  </a:cubicBezTo>
                  <a:lnTo>
                    <a:pt x="0" y="18759"/>
                  </a:lnTo>
                  <a:close/>
                </a:path>
              </a:pathLst>
            </a:custGeom>
            <a:noFill/>
            <a:ln w="57150">
              <a:solidFill>
                <a:schemeClr val="hlink"/>
              </a:solidFill>
              <a:round/>
              <a:headEnd/>
              <a:tailEnd type="triangle" w="med" len="med"/>
            </a:ln>
          </p:spPr>
          <p:txBody>
            <a:bodyPr wrap="none" lIns="0" tIns="0" rIns="0" bIns="0" anchor="ctr"/>
            <a:lstStyle/>
            <a:p>
              <a:endParaRPr lang="ru-RU">
                <a:solidFill>
                  <a:srgbClr val="000000"/>
                </a:solidFill>
                <a:latin typeface="Arial" pitchFamily="34" charset="0"/>
                <a:cs typeface="Arial" pitchFamily="34" charset="0"/>
              </a:endParaRPr>
            </a:p>
          </p:txBody>
        </p:sp>
        <p:sp>
          <p:nvSpPr>
            <p:cNvPr id="10" name="Rectangle 17"/>
            <p:cNvSpPr>
              <a:spLocks noChangeArrowheads="1"/>
            </p:cNvSpPr>
            <p:nvPr/>
          </p:nvSpPr>
          <p:spPr bwMode="gray">
            <a:xfrm>
              <a:off x="2808" y="1761"/>
              <a:ext cx="1198" cy="218"/>
            </a:xfrm>
            <a:prstGeom prst="rect">
              <a:avLst/>
            </a:prstGeom>
            <a:solidFill>
              <a:schemeClr val="tx2"/>
            </a:solidFill>
            <a:ln w="12700" algn="ctr">
              <a:noFill/>
              <a:miter lim="800000"/>
              <a:headEnd/>
              <a:tailEnd/>
            </a:ln>
          </p:spPr>
          <p:txBody>
            <a:bodyPr wrap="none" lIns="0" tIns="0" rIns="0" bIns="0" anchor="ctr"/>
            <a:lstStyle/>
            <a:p>
              <a:pPr algn="ctr" defTabSz="914400">
                <a:buNone/>
              </a:pPr>
              <a:r>
                <a:rPr lang="ru-RU" sz="1600" b="1" i="0" smtClean="0">
                  <a:solidFill>
                    <a:srgbClr val="FFFFFF"/>
                  </a:solidFill>
                  <a:latin typeface="Arial" pitchFamily="34" charset="0"/>
                  <a:cs typeface="Arial" pitchFamily="34" charset="0"/>
                </a:rPr>
                <a:t>Дедупликация</a:t>
              </a:r>
              <a:endParaRPr lang="ru-RU" sz="1600" b="1">
                <a:solidFill>
                  <a:srgbClr val="FFFFFF"/>
                </a:solidFill>
                <a:latin typeface="Arial" pitchFamily="34" charset="0"/>
                <a:cs typeface="Arial" pitchFamily="34" charset="0"/>
              </a:endParaRPr>
            </a:p>
          </p:txBody>
        </p:sp>
        <p:sp>
          <p:nvSpPr>
            <p:cNvPr id="11" name="Rectangle 18"/>
            <p:cNvSpPr>
              <a:spLocks noChangeArrowheads="1"/>
            </p:cNvSpPr>
            <p:nvPr/>
          </p:nvSpPr>
          <p:spPr bwMode="gray">
            <a:xfrm>
              <a:off x="2808" y="2051"/>
              <a:ext cx="1198" cy="218"/>
            </a:xfrm>
            <a:prstGeom prst="rect">
              <a:avLst/>
            </a:prstGeom>
            <a:solidFill>
              <a:schemeClr val="tx2"/>
            </a:solidFill>
            <a:ln w="12700" algn="ctr">
              <a:noFill/>
              <a:miter lim="800000"/>
              <a:headEnd/>
              <a:tailEnd/>
            </a:ln>
          </p:spPr>
          <p:txBody>
            <a:bodyPr wrap="none" lIns="0" tIns="0" rIns="0" bIns="0" anchor="ctr"/>
            <a:lstStyle/>
            <a:p>
              <a:pPr algn="ctr" defTabSz="914400">
                <a:buNone/>
              </a:pPr>
              <a:r>
                <a:rPr lang="ru-RU" sz="1600" b="1" i="0" smtClean="0">
                  <a:solidFill>
                    <a:srgbClr val="FFFFFF"/>
                  </a:solidFill>
                  <a:latin typeface="Arial" pitchFamily="34" charset="0"/>
                  <a:cs typeface="Arial" pitchFamily="34" charset="0"/>
                </a:rPr>
                <a:t>Локальное сжатие</a:t>
              </a:r>
              <a:endParaRPr lang="ru-RU" sz="1600" b="1" i="0">
                <a:solidFill>
                  <a:srgbClr val="FFFFFF"/>
                </a:solidFill>
                <a:latin typeface="Arial" pitchFamily="34" charset="0"/>
                <a:cs typeface="Arial" pitchFamily="34" charset="0"/>
              </a:endParaRPr>
            </a:p>
          </p:txBody>
        </p:sp>
        <p:sp>
          <p:nvSpPr>
            <p:cNvPr id="12" name="Rectangle 19"/>
            <p:cNvSpPr>
              <a:spLocks noChangeArrowheads="1"/>
            </p:cNvSpPr>
            <p:nvPr/>
          </p:nvSpPr>
          <p:spPr bwMode="gray">
            <a:xfrm>
              <a:off x="2808" y="2414"/>
              <a:ext cx="1198" cy="218"/>
            </a:xfrm>
            <a:prstGeom prst="rect">
              <a:avLst/>
            </a:prstGeom>
            <a:solidFill>
              <a:schemeClr val="tx2"/>
            </a:solidFill>
            <a:ln w="12700" algn="ctr">
              <a:noFill/>
              <a:miter lim="800000"/>
              <a:headEnd/>
              <a:tailEnd/>
            </a:ln>
          </p:spPr>
          <p:txBody>
            <a:bodyPr wrap="none" lIns="0" tIns="0" rIns="0" bIns="0" anchor="ctr"/>
            <a:lstStyle/>
            <a:p>
              <a:pPr algn="ctr" defTabSz="914400">
                <a:buNone/>
              </a:pPr>
              <a:r>
                <a:rPr lang="ru-RU" sz="1600" b="1" i="0" smtClean="0">
                  <a:solidFill>
                    <a:srgbClr val="FFFFFF"/>
                  </a:solidFill>
                  <a:latin typeface="Arial" pitchFamily="34" charset="0"/>
                  <a:cs typeface="Arial" pitchFamily="34" charset="0"/>
                </a:rPr>
                <a:t>RAID</a:t>
              </a:r>
              <a:endParaRPr lang="ru-RU" sz="1600" b="1" i="0">
                <a:solidFill>
                  <a:srgbClr val="FFFFFF"/>
                </a:solidFill>
                <a:latin typeface="Arial" pitchFamily="34" charset="0"/>
                <a:cs typeface="Arial" pitchFamily="34" charset="0"/>
              </a:endParaRPr>
            </a:p>
          </p:txBody>
        </p:sp>
        <p:sp>
          <p:nvSpPr>
            <p:cNvPr id="13" name="Rectangle 20"/>
            <p:cNvSpPr>
              <a:spLocks noChangeArrowheads="1"/>
            </p:cNvSpPr>
            <p:nvPr/>
          </p:nvSpPr>
          <p:spPr bwMode="gray">
            <a:xfrm>
              <a:off x="2808" y="1398"/>
              <a:ext cx="1198" cy="218"/>
            </a:xfrm>
            <a:prstGeom prst="rect">
              <a:avLst/>
            </a:prstGeom>
            <a:solidFill>
              <a:schemeClr val="tx2"/>
            </a:solidFill>
            <a:ln w="12700" algn="ctr">
              <a:noFill/>
              <a:miter lim="800000"/>
              <a:headEnd/>
              <a:tailEnd/>
            </a:ln>
          </p:spPr>
          <p:txBody>
            <a:bodyPr wrap="none" lIns="0" tIns="0" rIns="0" bIns="0" anchor="ctr"/>
            <a:lstStyle/>
            <a:p>
              <a:pPr algn="ctr" defTabSz="914400">
                <a:buNone/>
              </a:pPr>
              <a:r>
                <a:rPr lang="ru-RU" sz="1600" b="1" i="0" smtClean="0">
                  <a:solidFill>
                    <a:srgbClr val="FFFFFF"/>
                  </a:solidFill>
                  <a:latin typeface="Arial" pitchFamily="34" charset="0"/>
                  <a:cs typeface="Arial" pitchFamily="34" charset="0"/>
                </a:rPr>
                <a:t>Файловая система</a:t>
              </a:r>
              <a:endParaRPr lang="ru-RU" sz="1600" b="1" i="0">
                <a:solidFill>
                  <a:srgbClr val="FFFFFF"/>
                </a:solidFill>
                <a:latin typeface="Arial" pitchFamily="34" charset="0"/>
                <a:cs typeface="Arial" pitchFamily="34" charset="0"/>
              </a:endParaRPr>
            </a:p>
          </p:txBody>
        </p:sp>
        <p:sp>
          <p:nvSpPr>
            <p:cNvPr id="14" name="Text Box 26"/>
            <p:cNvSpPr txBox="1">
              <a:spLocks noChangeArrowheads="1"/>
            </p:cNvSpPr>
            <p:nvPr/>
          </p:nvSpPr>
          <p:spPr bwMode="gray">
            <a:xfrm>
              <a:off x="2586" y="893"/>
              <a:ext cx="872" cy="465"/>
            </a:xfrm>
            <a:prstGeom prst="rect">
              <a:avLst/>
            </a:prstGeom>
            <a:noFill/>
            <a:ln w="12700" algn="ctr">
              <a:noFill/>
              <a:miter lim="800000"/>
              <a:headEnd/>
              <a:tailEnd/>
            </a:ln>
          </p:spPr>
          <p:txBody>
            <a:bodyPr wrap="none" lIns="0" tIns="0" rIns="0" bIns="0">
              <a:spAutoFit/>
            </a:bodyPr>
            <a:lstStyle/>
            <a:p>
              <a:pPr algn="ctr" defTabSz="914400">
                <a:buNone/>
              </a:pPr>
              <a:r>
                <a:rPr lang="ru-RU" sz="1600" b="1" i="0" dirty="0" smtClean="0">
                  <a:solidFill>
                    <a:srgbClr val="000000"/>
                  </a:solidFill>
                  <a:latin typeface="Arial" pitchFamily="34" charset="0"/>
                  <a:cs typeface="Arial" pitchFamily="34" charset="0"/>
                </a:rPr>
                <a:t>Вычисление</a:t>
              </a:r>
            </a:p>
            <a:p>
              <a:pPr algn="ctr" defTabSz="914400">
                <a:buNone/>
              </a:pPr>
              <a:r>
                <a:rPr lang="ru-RU" sz="1600" b="1" i="0" dirty="0" smtClean="0">
                  <a:solidFill>
                    <a:srgbClr val="000000"/>
                  </a:solidFill>
                  <a:latin typeface="Arial" pitchFamily="34" charset="0"/>
                  <a:cs typeface="Arial" pitchFamily="34" charset="0"/>
                </a:rPr>
                <a:t>контрольной </a:t>
              </a:r>
              <a:br>
                <a:rPr lang="ru-RU" sz="1600" b="1" i="0" dirty="0" smtClean="0">
                  <a:solidFill>
                    <a:srgbClr val="000000"/>
                  </a:solidFill>
                  <a:latin typeface="Arial" pitchFamily="34" charset="0"/>
                  <a:cs typeface="Arial" pitchFamily="34" charset="0"/>
                </a:rPr>
              </a:br>
              <a:r>
                <a:rPr lang="ru-RU" sz="1600" b="1" i="0" dirty="0" smtClean="0">
                  <a:solidFill>
                    <a:srgbClr val="000000"/>
                  </a:solidFill>
                  <a:latin typeface="Arial" pitchFamily="34" charset="0"/>
                  <a:cs typeface="Arial" pitchFamily="34" charset="0"/>
                </a:rPr>
                <a:t>суммы</a:t>
              </a:r>
              <a:endParaRPr lang="ru-RU" sz="1600" b="1" i="0" dirty="0">
                <a:solidFill>
                  <a:srgbClr val="000000"/>
                </a:solidFill>
                <a:latin typeface="Arial" pitchFamily="34" charset="0"/>
                <a:cs typeface="Arial" pitchFamily="34" charset="0"/>
              </a:endParaRPr>
            </a:p>
          </p:txBody>
        </p:sp>
        <p:sp>
          <p:nvSpPr>
            <p:cNvPr id="15" name="Text Box 28"/>
            <p:cNvSpPr txBox="1">
              <a:spLocks noChangeArrowheads="1"/>
            </p:cNvSpPr>
            <p:nvPr/>
          </p:nvSpPr>
          <p:spPr bwMode="gray">
            <a:xfrm>
              <a:off x="3440" y="1065"/>
              <a:ext cx="615" cy="310"/>
            </a:xfrm>
            <a:prstGeom prst="rect">
              <a:avLst/>
            </a:prstGeom>
            <a:noFill/>
            <a:ln w="12700" algn="ctr">
              <a:noFill/>
              <a:miter lim="800000"/>
              <a:headEnd/>
              <a:tailEnd/>
            </a:ln>
          </p:spPr>
          <p:txBody>
            <a:bodyPr wrap="none" lIns="0" tIns="0" rIns="0" bIns="0">
              <a:spAutoFit/>
            </a:bodyPr>
            <a:lstStyle/>
            <a:p>
              <a:pPr algn="ctr" defTabSz="914400">
                <a:buNone/>
              </a:pPr>
              <a:r>
                <a:rPr lang="ru-RU" sz="1600" b="1" i="0" dirty="0" smtClean="0">
                  <a:solidFill>
                    <a:srgbClr val="000000"/>
                  </a:solidFill>
                  <a:latin typeface="Arial" pitchFamily="34" charset="0"/>
                  <a:cs typeface="Arial" pitchFamily="34" charset="0"/>
                </a:rPr>
                <a:t>Проверка</a:t>
              </a:r>
            </a:p>
            <a:p>
              <a:pPr algn="ctr" defTabSz="914400">
                <a:buNone/>
              </a:pPr>
              <a:r>
                <a:rPr lang="ru-RU" sz="1600" b="1" i="0" dirty="0" smtClean="0">
                  <a:solidFill>
                    <a:srgbClr val="000000"/>
                  </a:solidFill>
                  <a:latin typeface="Arial" pitchFamily="34" charset="0"/>
                  <a:cs typeface="Arial" pitchFamily="34" charset="0"/>
                </a:rPr>
                <a:t>данных</a:t>
              </a:r>
              <a:endParaRPr lang="ru-RU" sz="1600" b="1" i="0" dirty="0">
                <a:solidFill>
                  <a:srgbClr val="000000"/>
                </a:solidFill>
                <a:latin typeface="Arial" pitchFamily="34" charset="0"/>
                <a:cs typeface="Arial" pitchFamily="34" charset="0"/>
              </a:endParaRPr>
            </a:p>
          </p:txBody>
        </p:sp>
        <p:sp>
          <p:nvSpPr>
            <p:cNvPr id="16" name="Line 29"/>
            <p:cNvSpPr>
              <a:spLocks noChangeShapeType="1"/>
            </p:cNvSpPr>
            <p:nvPr/>
          </p:nvSpPr>
          <p:spPr bwMode="gray">
            <a:xfrm>
              <a:off x="4006" y="1507"/>
              <a:ext cx="617" cy="0"/>
            </a:xfrm>
            <a:prstGeom prst="line">
              <a:avLst/>
            </a:prstGeom>
            <a:noFill/>
            <a:ln w="19050">
              <a:solidFill>
                <a:schemeClr val="bg2"/>
              </a:solidFill>
              <a:prstDash val="sysDot"/>
              <a:round/>
              <a:headEnd type="oval" w="med" len="med"/>
              <a:tailEnd/>
            </a:ln>
          </p:spPr>
          <p:txBody>
            <a:bodyPr wrap="none" lIns="0" tIns="0" rIns="0" bIns="0" anchor="ctr"/>
            <a:lstStyle/>
            <a:p>
              <a:endParaRPr lang="ru-RU">
                <a:solidFill>
                  <a:srgbClr val="000000"/>
                </a:solidFill>
                <a:latin typeface="Arial" pitchFamily="34" charset="0"/>
                <a:cs typeface="Arial" pitchFamily="34" charset="0"/>
              </a:endParaRPr>
            </a:p>
          </p:txBody>
        </p:sp>
        <p:sp>
          <p:nvSpPr>
            <p:cNvPr id="17" name="Text Box 30"/>
            <p:cNvSpPr txBox="1">
              <a:spLocks noChangeArrowheads="1"/>
            </p:cNvSpPr>
            <p:nvPr/>
          </p:nvSpPr>
          <p:spPr bwMode="gray">
            <a:xfrm>
              <a:off x="4623" y="1145"/>
              <a:ext cx="1075" cy="543"/>
            </a:xfrm>
            <a:prstGeom prst="rect">
              <a:avLst/>
            </a:prstGeom>
            <a:noFill/>
            <a:ln w="12700" algn="ctr">
              <a:noFill/>
              <a:miter lim="800000"/>
              <a:headEnd/>
              <a:tailEnd/>
            </a:ln>
          </p:spPr>
          <p:txBody>
            <a:bodyPr wrap="square" lIns="0" tIns="0" rIns="0" bIns="0" anchor="ctr">
              <a:spAutoFit/>
            </a:bodyPr>
            <a:lstStyle/>
            <a:p>
              <a:pPr algn="l" defTabSz="914400">
                <a:buNone/>
              </a:pPr>
              <a:r>
                <a:rPr lang="ru-RU" sz="1400" b="0" i="0" smtClean="0">
                  <a:solidFill>
                    <a:srgbClr val="000000"/>
                  </a:solidFill>
                  <a:latin typeface="Arial" pitchFamily="34" charset="0"/>
                  <a:cs typeface="Arial" pitchFamily="34" charset="0"/>
                </a:rPr>
                <a:t>Проверка целостности метаданных файловой системы</a:t>
              </a:r>
              <a:endParaRPr lang="ru-RU" sz="1400" b="0" i="0">
                <a:solidFill>
                  <a:srgbClr val="000000"/>
                </a:solidFill>
                <a:latin typeface="Arial" pitchFamily="34" charset="0"/>
                <a:cs typeface="Arial" pitchFamily="34" charset="0"/>
              </a:endParaRPr>
            </a:p>
          </p:txBody>
        </p:sp>
        <p:sp>
          <p:nvSpPr>
            <p:cNvPr id="18" name="Line 31"/>
            <p:cNvSpPr>
              <a:spLocks noChangeShapeType="1"/>
            </p:cNvSpPr>
            <p:nvPr/>
          </p:nvSpPr>
          <p:spPr bwMode="gray">
            <a:xfrm>
              <a:off x="4078" y="2015"/>
              <a:ext cx="545" cy="0"/>
            </a:xfrm>
            <a:prstGeom prst="line">
              <a:avLst/>
            </a:prstGeom>
            <a:noFill/>
            <a:ln w="19050">
              <a:solidFill>
                <a:schemeClr val="bg2"/>
              </a:solidFill>
              <a:prstDash val="sysDot"/>
              <a:round/>
              <a:headEnd type="oval" w="med" len="med"/>
              <a:tailEnd/>
            </a:ln>
          </p:spPr>
          <p:txBody>
            <a:bodyPr wrap="none" lIns="0" tIns="0" rIns="0" bIns="0" anchor="ctr"/>
            <a:lstStyle/>
            <a:p>
              <a:endParaRPr lang="ru-RU">
                <a:solidFill>
                  <a:srgbClr val="000000"/>
                </a:solidFill>
                <a:latin typeface="Arial" pitchFamily="34" charset="0"/>
                <a:cs typeface="Arial" pitchFamily="34" charset="0"/>
              </a:endParaRPr>
            </a:p>
          </p:txBody>
        </p:sp>
        <p:sp>
          <p:nvSpPr>
            <p:cNvPr id="19" name="Text Box 32"/>
            <p:cNvSpPr txBox="1">
              <a:spLocks noChangeArrowheads="1"/>
            </p:cNvSpPr>
            <p:nvPr/>
          </p:nvSpPr>
          <p:spPr bwMode="gray">
            <a:xfrm>
              <a:off x="4623" y="1754"/>
              <a:ext cx="1039" cy="543"/>
            </a:xfrm>
            <a:prstGeom prst="rect">
              <a:avLst/>
            </a:prstGeom>
            <a:noFill/>
            <a:ln w="12700" algn="ctr">
              <a:noFill/>
              <a:miter lim="800000"/>
              <a:headEnd/>
              <a:tailEnd/>
            </a:ln>
          </p:spPr>
          <p:txBody>
            <a:bodyPr wrap="square" lIns="0" tIns="0" rIns="0" bIns="0" anchor="ctr">
              <a:spAutoFit/>
            </a:bodyPr>
            <a:lstStyle/>
            <a:p>
              <a:pPr algn="l" defTabSz="914400">
                <a:buNone/>
              </a:pPr>
              <a:r>
                <a:rPr lang="ru-RU" sz="1400" b="0" i="0" smtClean="0">
                  <a:solidFill>
                    <a:srgbClr val="000000"/>
                  </a:solidFill>
                  <a:latin typeface="Arial" pitchFamily="34" charset="0"/>
                  <a:cs typeface="Arial" pitchFamily="34" charset="0"/>
                </a:rPr>
                <a:t>Проверка целостности пользовательских данных</a:t>
              </a:r>
              <a:endParaRPr lang="ru-RU" sz="1400" b="0" i="0">
                <a:solidFill>
                  <a:srgbClr val="000000"/>
                </a:solidFill>
                <a:latin typeface="Arial" pitchFamily="34" charset="0"/>
                <a:cs typeface="Arial" pitchFamily="34" charset="0"/>
              </a:endParaRPr>
            </a:p>
          </p:txBody>
        </p:sp>
        <p:sp>
          <p:nvSpPr>
            <p:cNvPr id="20" name="Line 35"/>
            <p:cNvSpPr>
              <a:spLocks noChangeShapeType="1"/>
            </p:cNvSpPr>
            <p:nvPr/>
          </p:nvSpPr>
          <p:spPr bwMode="gray">
            <a:xfrm>
              <a:off x="4006" y="2523"/>
              <a:ext cx="617" cy="0"/>
            </a:xfrm>
            <a:prstGeom prst="line">
              <a:avLst/>
            </a:prstGeom>
            <a:noFill/>
            <a:ln w="19050">
              <a:solidFill>
                <a:schemeClr val="bg2"/>
              </a:solidFill>
              <a:prstDash val="sysDot"/>
              <a:round/>
              <a:headEnd type="oval" w="med" len="med"/>
              <a:tailEnd/>
            </a:ln>
          </p:spPr>
          <p:txBody>
            <a:bodyPr wrap="none" lIns="0" tIns="0" rIns="0" bIns="0" anchor="ctr"/>
            <a:lstStyle/>
            <a:p>
              <a:endParaRPr lang="ru-RU">
                <a:solidFill>
                  <a:srgbClr val="000000"/>
                </a:solidFill>
                <a:latin typeface="Arial" pitchFamily="34" charset="0"/>
                <a:cs typeface="Arial" pitchFamily="34" charset="0"/>
              </a:endParaRPr>
            </a:p>
          </p:txBody>
        </p:sp>
        <p:sp>
          <p:nvSpPr>
            <p:cNvPr id="21" name="Text Box 36"/>
            <p:cNvSpPr txBox="1">
              <a:spLocks noChangeArrowheads="1"/>
            </p:cNvSpPr>
            <p:nvPr/>
          </p:nvSpPr>
          <p:spPr bwMode="gray">
            <a:xfrm>
              <a:off x="4623" y="2394"/>
              <a:ext cx="979" cy="407"/>
            </a:xfrm>
            <a:prstGeom prst="rect">
              <a:avLst/>
            </a:prstGeom>
            <a:noFill/>
            <a:ln w="12700" algn="ctr">
              <a:noFill/>
              <a:miter lim="800000"/>
              <a:headEnd/>
              <a:tailEnd/>
            </a:ln>
          </p:spPr>
          <p:txBody>
            <a:bodyPr lIns="0" tIns="0" rIns="0" bIns="0" anchor="ctr">
              <a:spAutoFit/>
            </a:bodyPr>
            <a:lstStyle/>
            <a:p>
              <a:pPr algn="l" defTabSz="914400">
                <a:buNone/>
              </a:pPr>
              <a:r>
                <a:rPr lang="ru-RU" sz="1400" b="0" i="0" smtClean="0">
                  <a:solidFill>
                    <a:srgbClr val="000000"/>
                  </a:solidFill>
                  <a:latin typeface="Arial" pitchFamily="34" charset="0"/>
                  <a:cs typeface="Arial" pitchFamily="34" charset="0"/>
                </a:rPr>
                <a:t>Проверка целостности распределения</a:t>
              </a:r>
              <a:endParaRPr lang="ru-RU" sz="1400" b="0" i="0">
                <a:solidFill>
                  <a:srgbClr val="000000"/>
                </a:solidFill>
                <a:latin typeface="Arial" pitchFamily="34" charset="0"/>
                <a:cs typeface="Arial" pitchFamily="34" charset="0"/>
              </a:endParaRPr>
            </a:p>
          </p:txBody>
        </p:sp>
        <p:sp>
          <p:nvSpPr>
            <p:cNvPr id="22" name="Arc 27"/>
            <p:cNvSpPr>
              <a:spLocks/>
            </p:cNvSpPr>
            <p:nvPr/>
          </p:nvSpPr>
          <p:spPr bwMode="gray">
            <a:xfrm>
              <a:off x="3570" y="1312"/>
              <a:ext cx="762" cy="1578"/>
            </a:xfrm>
            <a:custGeom>
              <a:avLst/>
              <a:gdLst>
                <a:gd name="T0" fmla="*/ 0 w 21600"/>
                <a:gd name="T1" fmla="*/ 0 h 39919"/>
                <a:gd name="T2" fmla="*/ 0 w 21600"/>
                <a:gd name="T3" fmla="*/ 0 h 39919"/>
                <a:gd name="T4" fmla="*/ 0 w 21600"/>
                <a:gd name="T5" fmla="*/ 0 h 39919"/>
                <a:gd name="T6" fmla="*/ 0 60000 65536"/>
                <a:gd name="T7" fmla="*/ 0 60000 65536"/>
                <a:gd name="T8" fmla="*/ 0 60000 65536"/>
                <a:gd name="T9" fmla="*/ 0 w 21600"/>
                <a:gd name="T10" fmla="*/ 0 h 39919"/>
                <a:gd name="T11" fmla="*/ 21600 w 21600"/>
                <a:gd name="T12" fmla="*/ 39919 h 39919"/>
              </a:gdLst>
              <a:ahLst/>
              <a:cxnLst>
                <a:cxn ang="T6">
                  <a:pos x="T0" y="T1"/>
                </a:cxn>
                <a:cxn ang="T7">
                  <a:pos x="T2" y="T3"/>
                </a:cxn>
                <a:cxn ang="T8">
                  <a:pos x="T4" y="T5"/>
                </a:cxn>
              </a:cxnLst>
              <a:rect l="T9" t="T10" r="T11" b="T12"/>
              <a:pathLst>
                <a:path w="21600" h="39919" fill="none" extrusionOk="0">
                  <a:moveTo>
                    <a:pt x="11344" y="-1"/>
                  </a:moveTo>
                  <a:cubicBezTo>
                    <a:pt x="17718" y="3933"/>
                    <a:pt x="21600" y="10890"/>
                    <a:pt x="21600" y="18381"/>
                  </a:cubicBezTo>
                  <a:cubicBezTo>
                    <a:pt x="21600" y="29674"/>
                    <a:pt x="12900" y="39061"/>
                    <a:pt x="1638" y="39918"/>
                  </a:cubicBezTo>
                </a:path>
                <a:path w="21600" h="39919" stroke="0" extrusionOk="0">
                  <a:moveTo>
                    <a:pt x="11344" y="-1"/>
                  </a:moveTo>
                  <a:cubicBezTo>
                    <a:pt x="17718" y="3933"/>
                    <a:pt x="21600" y="10890"/>
                    <a:pt x="21600" y="18381"/>
                  </a:cubicBezTo>
                  <a:cubicBezTo>
                    <a:pt x="21600" y="29674"/>
                    <a:pt x="12900" y="39061"/>
                    <a:pt x="1638" y="39918"/>
                  </a:cubicBezTo>
                  <a:lnTo>
                    <a:pt x="0" y="18381"/>
                  </a:lnTo>
                  <a:close/>
                </a:path>
              </a:pathLst>
            </a:custGeom>
            <a:noFill/>
            <a:ln w="57150">
              <a:solidFill>
                <a:schemeClr val="hlink"/>
              </a:solidFill>
              <a:round/>
              <a:headEnd type="triangle" w="med" len="med"/>
              <a:tailEnd/>
            </a:ln>
          </p:spPr>
          <p:txBody>
            <a:bodyPr wrap="none" lIns="0" tIns="0" rIns="0" bIns="0" anchor="ctr"/>
            <a:lstStyle/>
            <a:p>
              <a:endParaRPr lang="ru-RU">
                <a:solidFill>
                  <a:srgbClr val="000000"/>
                </a:solidFill>
                <a:latin typeface="Arial" pitchFamily="34" charset="0"/>
                <a:cs typeface="Arial" pitchFamily="34" charset="0"/>
              </a:endParaRPr>
            </a:p>
          </p:txBody>
        </p:sp>
        <p:sp>
          <p:nvSpPr>
            <p:cNvPr id="23" name="WordArt 24"/>
            <p:cNvSpPr>
              <a:spLocks noChangeArrowheads="1" noChangeShapeType="1" noTextEdit="1"/>
            </p:cNvSpPr>
            <p:nvPr/>
          </p:nvSpPr>
          <p:spPr bwMode="gray">
            <a:xfrm rot="5400000">
              <a:off x="2554" y="1144"/>
              <a:ext cx="1924" cy="1778"/>
            </a:xfrm>
            <a:prstGeom prst="rect">
              <a:avLst/>
            </a:prstGeom>
          </p:spPr>
          <p:txBody>
            <a:bodyPr spcFirstLastPara="1" wrap="none" fromWordArt="1">
              <a:prstTxWarp prst="textArchUp">
                <a:avLst>
                  <a:gd name="adj" fmla="val 13184020"/>
                </a:avLst>
              </a:prstTxWarp>
            </a:bodyPr>
            <a:lstStyle/>
            <a:p>
              <a:pPr algn="ctr" defTabSz="914400">
                <a:buNone/>
              </a:pPr>
              <a:r>
                <a:rPr lang="ru-RU" sz="1400" b="1" i="0" kern="10" dirty="0" smtClean="0">
                  <a:ln w="9525">
                    <a:noFill/>
                    <a:round/>
                    <a:headEnd/>
                    <a:tailEnd/>
                  </a:ln>
                  <a:solidFill>
                    <a:srgbClr val="000000"/>
                  </a:solidFill>
                  <a:latin typeface="Arial" pitchFamily="34" charset="0"/>
                  <a:cs typeface="Arial" pitchFamily="34" charset="0"/>
                </a:rPr>
                <a:t>Повторное вычисление контрольной суммы и сравнение</a:t>
              </a:r>
              <a:endParaRPr lang="ru-RU" sz="1400" b="1" i="0" kern="10" dirty="0">
                <a:ln w="9525">
                  <a:noFill/>
                  <a:round/>
                  <a:headEnd/>
                  <a:tailEnd/>
                </a:ln>
                <a:solidFill>
                  <a:srgbClr val="000000"/>
                </a:solidFill>
                <a:latin typeface="Arial" pitchFamily="34" charset="0"/>
                <a:cs typeface="Arial" pitchFamily="34" charset="0"/>
              </a:endParaRPr>
            </a:p>
          </p:txBody>
        </p:sp>
        <p:pic>
          <p:nvPicPr>
            <p:cNvPr id="24" name="Picture 23" descr="disc red half"/>
            <p:cNvPicPr>
              <a:picLocks noChangeAspect="1" noChangeArrowheads="1"/>
            </p:cNvPicPr>
            <p:nvPr/>
          </p:nvPicPr>
          <p:blipFill>
            <a:blip r:embed="rId2" cstate="email">
              <a:lum bright="-12000"/>
            </a:blip>
            <a:srcRect/>
            <a:stretch>
              <a:fillRect/>
            </a:stretch>
          </p:blipFill>
          <p:spPr bwMode="gray">
            <a:xfrm>
              <a:off x="3099" y="2704"/>
              <a:ext cx="616" cy="430"/>
            </a:xfrm>
            <a:prstGeom prst="rect">
              <a:avLst/>
            </a:prstGeom>
            <a:noFill/>
            <a:ln w="9525">
              <a:noFill/>
              <a:miter lim="800000"/>
              <a:headEnd/>
              <a:tailEnd/>
            </a:ln>
          </p:spPr>
        </p:pic>
      </p:grpSp>
      <p:sp>
        <p:nvSpPr>
          <p:cNvPr id="25" name="Rectangle 24"/>
          <p:cNvSpPr/>
          <p:nvPr/>
        </p:nvSpPr>
        <p:spPr bwMode="gray">
          <a:xfrm>
            <a:off x="4678829" y="5214817"/>
            <a:ext cx="3343159" cy="369332"/>
          </a:xfrm>
          <a:prstGeom prst="rect">
            <a:avLst/>
          </a:prstGeom>
        </p:spPr>
        <p:txBody>
          <a:bodyPr wrap="none">
            <a:spAutoFit/>
          </a:bodyPr>
          <a:lstStyle/>
          <a:p>
            <a:pPr algn="ctr" defTabSz="914400">
              <a:buNone/>
            </a:pPr>
            <a:r>
              <a:rPr lang="ru-RU" sz="1800" b="1" i="0" dirty="0" smtClean="0">
                <a:solidFill>
                  <a:srgbClr val="000000"/>
                </a:solidFill>
                <a:latin typeface="Arial" pitchFamily="34" charset="0"/>
                <a:ea typeface="Arial Unicode MS"/>
                <a:cs typeface="Arial" pitchFamily="34" charset="0"/>
              </a:rPr>
              <a:t>Сквозная проверка данных</a:t>
            </a:r>
            <a:endParaRPr lang="ru-RU" sz="1800" b="1" i="0" dirty="0">
              <a:solidFill>
                <a:srgbClr val="000000"/>
              </a:solidFill>
              <a:latin typeface="Arial" pitchFamily="34" charset="0"/>
              <a:ea typeface="Arial Unicode MS"/>
              <a:cs typeface="Arial" pitchFamily="34" charset="0"/>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9942" y="1706154"/>
            <a:ext cx="5905060" cy="4027102"/>
          </a:xfrm>
          <a:prstGeom prst="rect">
            <a:avLst/>
          </a:prstGeom>
          <a:noFill/>
          <a:ln w="9525">
            <a:noFill/>
            <a:miter lim="800000"/>
            <a:headEnd/>
            <a:tailEnd/>
          </a:ln>
        </p:spPr>
      </p:pic>
      <p:sp>
        <p:nvSpPr>
          <p:cNvPr id="4" name="TextBox 3"/>
          <p:cNvSpPr txBox="1"/>
          <p:nvPr/>
        </p:nvSpPr>
        <p:spPr>
          <a:xfrm>
            <a:off x="5796136" y="1124744"/>
            <a:ext cx="3275856" cy="3939540"/>
          </a:xfrm>
          <a:prstGeom prst="rect">
            <a:avLst/>
          </a:prstGeom>
          <a:noFill/>
        </p:spPr>
        <p:txBody>
          <a:bodyPr wrap="square" lIns="0" tIns="0" rIns="0" bIns="0" rtlCol="0">
            <a:spAutoFit/>
          </a:bodyPr>
          <a:lstStyle/>
          <a:p>
            <a:pPr marL="342900" indent="-342900">
              <a:buFont typeface="+mj-lt"/>
              <a:buAutoNum type="arabicPeriod"/>
            </a:pPr>
            <a:r>
              <a:rPr lang="en-US" sz="1600" dirty="0" smtClean="0">
                <a:solidFill>
                  <a:schemeClr val="bg2"/>
                </a:solidFill>
              </a:rPr>
              <a:t>Networker </a:t>
            </a:r>
            <a:r>
              <a:rPr lang="ru-RU" sz="1600" dirty="0" smtClean="0">
                <a:solidFill>
                  <a:schemeClr val="bg2"/>
                </a:solidFill>
              </a:rPr>
              <a:t>инициирует резервное копирование</a:t>
            </a:r>
          </a:p>
          <a:p>
            <a:pPr marL="342900" indent="-342900">
              <a:buFont typeface="+mj-lt"/>
              <a:buAutoNum type="arabicPeriod"/>
            </a:pPr>
            <a:r>
              <a:rPr lang="en-US" sz="1600" dirty="0" err="1" smtClean="0">
                <a:solidFill>
                  <a:schemeClr val="bg2"/>
                </a:solidFill>
              </a:rPr>
              <a:t>vCenter</a:t>
            </a:r>
            <a:r>
              <a:rPr lang="ru-RU" sz="1600" dirty="0" smtClean="0">
                <a:solidFill>
                  <a:schemeClr val="bg2"/>
                </a:solidFill>
              </a:rPr>
              <a:t> создаёт снимок виртуальной машины</a:t>
            </a:r>
          </a:p>
          <a:p>
            <a:pPr marL="342900" indent="-342900">
              <a:buFont typeface="+mj-lt"/>
              <a:buAutoNum type="arabicPeriod"/>
            </a:pPr>
            <a:r>
              <a:rPr lang="ru-RU" sz="1600" dirty="0" smtClean="0">
                <a:solidFill>
                  <a:schemeClr val="bg2"/>
                </a:solidFill>
              </a:rPr>
              <a:t>Затребованы </a:t>
            </a:r>
            <a:r>
              <a:rPr lang="en-US" sz="1600" dirty="0" smtClean="0">
                <a:solidFill>
                  <a:schemeClr val="bg2"/>
                </a:solidFill>
              </a:rPr>
              <a:t>VMX </a:t>
            </a:r>
            <a:r>
              <a:rPr lang="ru-RU" sz="1600" dirty="0" smtClean="0">
                <a:solidFill>
                  <a:schemeClr val="bg2"/>
                </a:solidFill>
              </a:rPr>
              <a:t>и </a:t>
            </a:r>
            <a:r>
              <a:rPr lang="en-US" sz="1600" dirty="0" smtClean="0">
                <a:solidFill>
                  <a:schemeClr val="bg2"/>
                </a:solidFill>
              </a:rPr>
              <a:t>NVRAM</a:t>
            </a:r>
            <a:r>
              <a:rPr lang="ru-RU" sz="1600" dirty="0" smtClean="0">
                <a:solidFill>
                  <a:schemeClr val="bg2"/>
                </a:solidFill>
              </a:rPr>
              <a:t> файлы</a:t>
            </a:r>
          </a:p>
          <a:p>
            <a:pPr marL="342900" indent="-342900">
              <a:buFont typeface="+mj-lt"/>
              <a:buAutoNum type="arabicPeriod"/>
            </a:pPr>
            <a:r>
              <a:rPr lang="ru-RU" sz="1600" dirty="0" err="1" smtClean="0">
                <a:solidFill>
                  <a:schemeClr val="bg2"/>
                </a:solidFill>
              </a:rPr>
              <a:t>Прокси</a:t>
            </a:r>
            <a:r>
              <a:rPr lang="ru-RU" sz="1600" dirty="0" smtClean="0">
                <a:solidFill>
                  <a:schemeClr val="bg2"/>
                </a:solidFill>
              </a:rPr>
              <a:t> конфигурирован с </a:t>
            </a:r>
            <a:r>
              <a:rPr lang="en-US" sz="1600" dirty="0" smtClean="0">
                <a:solidFill>
                  <a:schemeClr val="bg2"/>
                </a:solidFill>
              </a:rPr>
              <a:t>SCSI </a:t>
            </a:r>
            <a:r>
              <a:rPr lang="en-US" sz="1600" dirty="0" err="1" smtClean="0">
                <a:solidFill>
                  <a:schemeClr val="bg2"/>
                </a:solidFill>
              </a:rPr>
              <a:t>hotadd</a:t>
            </a:r>
            <a:endParaRPr lang="en-US" sz="1600" dirty="0" smtClean="0">
              <a:solidFill>
                <a:schemeClr val="bg2"/>
              </a:solidFill>
            </a:endParaRPr>
          </a:p>
          <a:p>
            <a:pPr marL="342900" indent="-342900">
              <a:buFont typeface="+mj-lt"/>
              <a:buAutoNum type="arabicPeriod"/>
            </a:pPr>
            <a:r>
              <a:rPr lang="ru-RU" sz="1600" dirty="0" err="1" smtClean="0">
                <a:solidFill>
                  <a:schemeClr val="bg2"/>
                </a:solidFill>
              </a:rPr>
              <a:t>Прокси</a:t>
            </a:r>
            <a:r>
              <a:rPr lang="ru-RU" sz="1600" dirty="0" smtClean="0">
                <a:solidFill>
                  <a:schemeClr val="bg2"/>
                </a:solidFill>
              </a:rPr>
              <a:t> читает содержимое виртуальной машины, записывает только изменённые блоки на </a:t>
            </a:r>
            <a:r>
              <a:rPr lang="en-US" sz="1600" dirty="0" err="1" smtClean="0">
                <a:solidFill>
                  <a:schemeClr val="bg2"/>
                </a:solidFill>
              </a:rPr>
              <a:t>DataDomain</a:t>
            </a:r>
            <a:endParaRPr lang="en-US" sz="1600" dirty="0" smtClean="0">
              <a:solidFill>
                <a:schemeClr val="bg2"/>
              </a:solidFill>
            </a:endParaRPr>
          </a:p>
          <a:p>
            <a:pPr marL="342900" indent="-342900">
              <a:buFont typeface="+mj-lt"/>
              <a:buAutoNum type="arabicPeriod"/>
            </a:pPr>
            <a:r>
              <a:rPr lang="ru-RU" sz="1600" dirty="0" smtClean="0">
                <a:solidFill>
                  <a:schemeClr val="bg2"/>
                </a:solidFill>
              </a:rPr>
              <a:t>Резервная копия реплицируется за пределы площадки</a:t>
            </a:r>
            <a:endParaRPr lang="en-US" sz="1600" dirty="0" smtClean="0">
              <a:solidFill>
                <a:schemeClr val="bg2"/>
              </a:solidFill>
            </a:endParaRPr>
          </a:p>
        </p:txBody>
      </p:sp>
      <p:sp>
        <p:nvSpPr>
          <p:cNvPr id="5" name="Rectangle 11"/>
          <p:cNvSpPr txBox="1">
            <a:spLocks noChangeArrowheads="1"/>
          </p:cNvSpPr>
          <p:nvPr/>
        </p:nvSpPr>
        <p:spPr bwMode="gray">
          <a:xfrm>
            <a:off x="179512" y="0"/>
            <a:ext cx="8777287" cy="920750"/>
          </a:xfrm>
          <a:prstGeom prst="rect">
            <a:avLst/>
          </a:prstGeom>
          <a:noFill/>
        </p:spPr>
        <p:txBody>
          <a:bodyPr lIns="0" tIns="0" rIns="0" bIns="0" anchor="b" anchorCtr="0"/>
          <a:lstStyle/>
          <a:p>
            <a:pPr marL="0" marR="0" lvl="0" indent="0" algn="l" defTabSz="914400" rtl="0" eaLnBrk="1" fontAlgn="base" latinLnBrk="0" hangingPunct="1">
              <a:lnSpc>
                <a:spcPts val="3600"/>
              </a:lnSpc>
              <a:spcBef>
                <a:spcPct val="0"/>
              </a:spcBef>
              <a:spcAft>
                <a:spcPct val="0"/>
              </a:spcAft>
              <a:buClrTx/>
              <a:buSzTx/>
              <a:buFontTx/>
              <a:buNone/>
              <a:tabLst/>
              <a:defRPr/>
            </a:pPr>
            <a:r>
              <a:rPr lang="ru-RU" sz="3400" dirty="0" smtClean="0">
                <a:solidFill>
                  <a:srgbClr val="007DC3"/>
                </a:solidFill>
                <a:latin typeface="Arial" pitchFamily="34" charset="0"/>
                <a:ea typeface="+mj-ea"/>
                <a:cs typeface="Arial" pitchFamily="34" charset="0"/>
              </a:rPr>
              <a:t>Схема резервного копирования для виртуальных сред</a:t>
            </a:r>
            <a:endParaRPr kumimoji="0" lang="ru-RU" sz="3400" b="0" i="0" u="none" strike="noStrike" kern="1200" cap="none" spc="0" normalizeH="0" baseline="0" noProof="0" dirty="0">
              <a:ln>
                <a:noFill/>
              </a:ln>
              <a:solidFill>
                <a:srgbClr val="007DC3"/>
              </a:solidFill>
              <a:effectLst/>
              <a:uLnTx/>
              <a:uFillTx/>
              <a:latin typeface="Arial" pitchFamily="34" charset="0"/>
              <a:ea typeface="+mj-ea"/>
              <a:cs typeface="Arial" pitchFamily="34" charset="0"/>
            </a:endParaRPr>
          </a:p>
        </p:txBody>
      </p:sp>
      <p:sp>
        <p:nvSpPr>
          <p:cNvPr id="6" name="TextBox 5"/>
          <p:cNvSpPr txBox="1"/>
          <p:nvPr/>
        </p:nvSpPr>
        <p:spPr>
          <a:xfrm>
            <a:off x="899592" y="1124744"/>
            <a:ext cx="3456384" cy="553998"/>
          </a:xfrm>
          <a:prstGeom prst="rect">
            <a:avLst/>
          </a:prstGeom>
          <a:noFill/>
        </p:spPr>
        <p:txBody>
          <a:bodyPr wrap="square" lIns="0" tIns="0" rIns="0" bIns="0" rtlCol="0">
            <a:spAutoFit/>
          </a:bodyPr>
          <a:lstStyle/>
          <a:p>
            <a:pPr algn="ctr"/>
            <a:r>
              <a:rPr lang="en-US" dirty="0" err="1" smtClean="0">
                <a:solidFill>
                  <a:schemeClr val="bg2"/>
                </a:solidFill>
              </a:rPr>
              <a:t>DataDomain</a:t>
            </a:r>
            <a:r>
              <a:rPr lang="en-US" dirty="0" smtClean="0">
                <a:solidFill>
                  <a:schemeClr val="bg2"/>
                </a:solidFill>
              </a:rPr>
              <a:t> </a:t>
            </a:r>
            <a:r>
              <a:rPr lang="ru-RU" dirty="0" smtClean="0">
                <a:solidFill>
                  <a:schemeClr val="bg2"/>
                </a:solidFill>
              </a:rPr>
              <a:t>обеспечивает скорость благодаря </a:t>
            </a:r>
            <a:r>
              <a:rPr lang="en-US" dirty="0" smtClean="0">
                <a:solidFill>
                  <a:schemeClr val="bg2"/>
                </a:solidFill>
              </a:rPr>
              <a:t>SISL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46225" y="79285"/>
            <a:ext cx="8706644" cy="1063747"/>
          </a:xfrm>
          <a:prstGeom prst="rect">
            <a:avLst/>
          </a:prstGeom>
        </p:spPr>
        <p:txBody>
          <a:bodyPr/>
          <a:lstStyle/>
          <a:p>
            <a:pPr eaLnBrk="1" hangingPunct="1"/>
            <a:r>
              <a:rPr lang="ru-RU" dirty="0" smtClean="0">
                <a:ea typeface="ＭＳ Ｐゴシック" charset="0"/>
                <a:cs typeface="ＭＳ Ｐゴシック" charset="0"/>
              </a:rPr>
              <a:t>Путь к частному облаку</a:t>
            </a:r>
            <a:r>
              <a:rPr lang="en-US" dirty="0" smtClean="0">
                <a:ea typeface="ＭＳ Ｐゴシック" charset="0"/>
                <a:cs typeface="ＭＳ Ｐゴシック" charset="0"/>
              </a:rPr>
              <a:t/>
            </a:r>
            <a:br>
              <a:rPr lang="en-US" dirty="0" smtClean="0">
                <a:ea typeface="ＭＳ Ｐゴシック" charset="0"/>
                <a:cs typeface="ＭＳ Ｐゴシック" charset="0"/>
              </a:rPr>
            </a:br>
            <a:endParaRPr lang="en-US" dirty="0">
              <a:ea typeface="ＭＳ Ｐゴシック" charset="0"/>
              <a:cs typeface="ＭＳ Ｐゴシック" charset="0"/>
            </a:endParaRPr>
          </a:p>
        </p:txBody>
      </p:sp>
      <p:grpSp>
        <p:nvGrpSpPr>
          <p:cNvPr id="2" name="Group 290"/>
          <p:cNvGrpSpPr>
            <a:grpSpLocks/>
          </p:cNvGrpSpPr>
          <p:nvPr/>
        </p:nvGrpSpPr>
        <p:grpSpPr bwMode="auto">
          <a:xfrm>
            <a:off x="152400" y="742950"/>
            <a:ext cx="5943600" cy="857250"/>
            <a:chOff x="152400" y="1295400"/>
            <a:chExt cx="5943600" cy="857250"/>
          </a:xfrm>
        </p:grpSpPr>
        <p:sp>
          <p:nvSpPr>
            <p:cNvPr id="78972" name="Right Arrow 110"/>
            <p:cNvSpPr>
              <a:spLocks noChangeArrowheads="1"/>
            </p:cNvSpPr>
            <p:nvPr/>
          </p:nvSpPr>
          <p:spPr bwMode="auto">
            <a:xfrm>
              <a:off x="152400" y="1543050"/>
              <a:ext cx="5943600" cy="609600"/>
            </a:xfrm>
            <a:prstGeom prst="rightArrow">
              <a:avLst>
                <a:gd name="adj1" fmla="val 50000"/>
                <a:gd name="adj2" fmla="val 50014"/>
              </a:avLst>
            </a:prstGeom>
            <a:solidFill>
              <a:srgbClr val="1C77D2"/>
            </a:solidFill>
            <a:ln w="38100">
              <a:solidFill>
                <a:srgbClr val="005596"/>
              </a:solidFill>
              <a:round/>
              <a:headEnd/>
              <a:tailEnd/>
            </a:ln>
          </p:spPr>
          <p:txBody>
            <a:bodyPr wrap="none" anchor="ctr"/>
            <a:lstStyle/>
            <a:p>
              <a:endParaRPr lang="en-US" b="0"/>
            </a:p>
          </p:txBody>
        </p:sp>
        <p:sp>
          <p:nvSpPr>
            <p:cNvPr id="78973" name="Rectangle 111"/>
            <p:cNvSpPr>
              <a:spLocks noChangeArrowheads="1"/>
            </p:cNvSpPr>
            <p:nvPr/>
          </p:nvSpPr>
          <p:spPr bwMode="auto">
            <a:xfrm>
              <a:off x="152400" y="1295400"/>
              <a:ext cx="4563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ru-RU" dirty="0" smtClean="0">
                  <a:solidFill>
                    <a:srgbClr val="005596"/>
                  </a:solidFill>
                </a:rPr>
                <a:t>Развитие виртуализации серверов</a:t>
              </a:r>
              <a:endParaRPr lang="en-US" dirty="0">
                <a:solidFill>
                  <a:srgbClr val="005596"/>
                </a:solidFill>
              </a:endParaRPr>
            </a:p>
          </p:txBody>
        </p:sp>
      </p:grpSp>
      <p:grpSp>
        <p:nvGrpSpPr>
          <p:cNvPr id="3" name="Group 291"/>
          <p:cNvGrpSpPr>
            <a:grpSpLocks/>
          </p:cNvGrpSpPr>
          <p:nvPr/>
        </p:nvGrpSpPr>
        <p:grpSpPr bwMode="auto">
          <a:xfrm>
            <a:off x="303213" y="1141413"/>
            <a:ext cx="1138237" cy="1963737"/>
            <a:chOff x="303213" y="1693862"/>
            <a:chExt cx="1138238" cy="1963738"/>
          </a:xfrm>
        </p:grpSpPr>
        <p:grpSp>
          <p:nvGrpSpPr>
            <p:cNvPr id="4" name="Group 140"/>
            <p:cNvGrpSpPr>
              <a:grpSpLocks noChangeAspect="1"/>
            </p:cNvGrpSpPr>
            <p:nvPr/>
          </p:nvGrpSpPr>
          <p:grpSpPr bwMode="auto">
            <a:xfrm>
              <a:off x="533400" y="2149475"/>
              <a:ext cx="731838" cy="1508125"/>
              <a:chOff x="1164431" y="1962150"/>
              <a:chExt cx="914400" cy="1885950"/>
            </a:xfrm>
          </p:grpSpPr>
          <p:grpSp>
            <p:nvGrpSpPr>
              <p:cNvPr id="5" name="Group 12"/>
              <p:cNvGrpSpPr>
                <a:grpSpLocks/>
              </p:cNvGrpSpPr>
              <p:nvPr/>
            </p:nvGrpSpPr>
            <p:grpSpPr bwMode="auto">
              <a:xfrm>
                <a:off x="1164431" y="1962150"/>
                <a:ext cx="914400" cy="400050"/>
                <a:chOff x="457200" y="2343150"/>
                <a:chExt cx="990600" cy="480684"/>
              </a:xfrm>
            </p:grpSpPr>
            <p:pic>
              <p:nvPicPr>
                <p:cNvPr id="78970" name="Picture 184" descr="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971" name="Rounded Rectangle 10"/>
                <p:cNvSpPr>
                  <a:spLocks noChangeArrowheads="1"/>
                </p:cNvSpPr>
                <p:nvPr/>
              </p:nvSpPr>
              <p:spPr bwMode="auto">
                <a:xfrm>
                  <a:off x="457200" y="2343150"/>
                  <a:ext cx="990600" cy="228600"/>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smtClean="0">
                      <a:solidFill>
                        <a:srgbClr val="FFFFFF"/>
                      </a:solidFill>
                      <a:latin typeface="Arial Narrow" charset="0"/>
                    </a:rPr>
                    <a:t>Приложение</a:t>
                  </a:r>
                  <a:endParaRPr lang="en-US" sz="1000" dirty="0">
                    <a:solidFill>
                      <a:srgbClr val="FFFFFF"/>
                    </a:solidFill>
                    <a:latin typeface="Arial Narrow" charset="0"/>
                  </a:endParaRPr>
                </a:p>
              </p:txBody>
            </p:sp>
          </p:grpSp>
          <p:grpSp>
            <p:nvGrpSpPr>
              <p:cNvPr id="6" name="Group 16"/>
              <p:cNvGrpSpPr>
                <a:grpSpLocks/>
              </p:cNvGrpSpPr>
              <p:nvPr/>
            </p:nvGrpSpPr>
            <p:grpSpPr bwMode="auto">
              <a:xfrm>
                <a:off x="1164431" y="2457450"/>
                <a:ext cx="914400" cy="400050"/>
                <a:chOff x="457200" y="2343150"/>
                <a:chExt cx="990600" cy="480684"/>
              </a:xfrm>
            </p:grpSpPr>
            <p:pic>
              <p:nvPicPr>
                <p:cNvPr id="78968"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9" name="Rounded Rectangle 18"/>
                <p:cNvSpPr>
                  <a:spLocks noChangeArrowheads="1"/>
                </p:cNvSpPr>
                <p:nvPr/>
              </p:nvSpPr>
              <p:spPr bwMode="auto">
                <a:xfrm>
                  <a:off x="457200" y="2341969"/>
                  <a:ext cx="990601" cy="228994"/>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smtClean="0">
                      <a:solidFill>
                        <a:srgbClr val="FFFFFF"/>
                      </a:solidFill>
                      <a:latin typeface="Arial Narrow" pitchFamily="34" charset="0"/>
                      <a:ea typeface="+mn-ea"/>
                      <a:cs typeface="+mn-cs"/>
                    </a:rPr>
                    <a:t>Приложение</a:t>
                  </a:r>
                  <a:endParaRPr lang="en-US" sz="1000" dirty="0">
                    <a:solidFill>
                      <a:srgbClr val="FFFFFF"/>
                    </a:solidFill>
                    <a:latin typeface="Arial Narrow" pitchFamily="34" charset="0"/>
                    <a:ea typeface="+mn-ea"/>
                    <a:cs typeface="+mn-cs"/>
                  </a:endParaRPr>
                </a:p>
              </p:txBody>
            </p:sp>
          </p:grpSp>
          <p:grpSp>
            <p:nvGrpSpPr>
              <p:cNvPr id="7" name="Group 19"/>
              <p:cNvGrpSpPr>
                <a:grpSpLocks/>
              </p:cNvGrpSpPr>
              <p:nvPr/>
            </p:nvGrpSpPr>
            <p:grpSpPr bwMode="auto">
              <a:xfrm>
                <a:off x="1164431" y="2952750"/>
                <a:ext cx="914400" cy="400050"/>
                <a:chOff x="457200" y="2343150"/>
                <a:chExt cx="990600" cy="480684"/>
              </a:xfrm>
            </p:grpSpPr>
            <p:pic>
              <p:nvPicPr>
                <p:cNvPr id="78966"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92" name="Rounded Rectangle 21"/>
                <p:cNvSpPr>
                  <a:spLocks noChangeArrowheads="1"/>
                </p:cNvSpPr>
                <p:nvPr/>
              </p:nvSpPr>
              <p:spPr bwMode="auto">
                <a:xfrm>
                  <a:off x="457200" y="2343174"/>
                  <a:ext cx="990601" cy="228994"/>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smtClean="0">
                      <a:solidFill>
                        <a:srgbClr val="FFFFFF"/>
                      </a:solidFill>
                      <a:latin typeface="Arial Narrow" pitchFamily="34" charset="0"/>
                      <a:ea typeface="+mn-ea"/>
                      <a:cs typeface="+mn-cs"/>
                    </a:rPr>
                    <a:t>Приложение</a:t>
                  </a:r>
                  <a:endParaRPr lang="en-US" sz="1000" dirty="0">
                    <a:solidFill>
                      <a:srgbClr val="FFFFFF"/>
                    </a:solidFill>
                    <a:latin typeface="Arial Narrow" pitchFamily="34" charset="0"/>
                    <a:ea typeface="+mn-ea"/>
                    <a:cs typeface="+mn-cs"/>
                  </a:endParaRPr>
                </a:p>
              </p:txBody>
            </p:sp>
          </p:grpSp>
          <p:grpSp>
            <p:nvGrpSpPr>
              <p:cNvPr id="8" name="Group 22"/>
              <p:cNvGrpSpPr>
                <a:grpSpLocks/>
              </p:cNvGrpSpPr>
              <p:nvPr/>
            </p:nvGrpSpPr>
            <p:grpSpPr bwMode="auto">
              <a:xfrm>
                <a:off x="1164431" y="3448050"/>
                <a:ext cx="914400" cy="400050"/>
                <a:chOff x="457200" y="2343150"/>
                <a:chExt cx="990600" cy="480684"/>
              </a:xfrm>
            </p:grpSpPr>
            <p:pic>
              <p:nvPicPr>
                <p:cNvPr id="78964"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ounded Rectangle 24"/>
                <p:cNvSpPr/>
                <p:nvPr/>
              </p:nvSpPr>
              <p:spPr bwMode="auto">
                <a:xfrm>
                  <a:off x="457200" y="2341993"/>
                  <a:ext cx="990601" cy="228994"/>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sp>
          <p:nvSpPr>
            <p:cNvPr id="78959" name="TextBox 112"/>
            <p:cNvSpPr txBox="1">
              <a:spLocks noChangeArrowheads="1"/>
            </p:cNvSpPr>
            <p:nvPr/>
          </p:nvSpPr>
          <p:spPr bwMode="auto">
            <a:xfrm>
              <a:off x="303213" y="1693862"/>
              <a:ext cx="11382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400" dirty="0" smtClean="0">
                  <a:solidFill>
                    <a:srgbClr val="FFFFFF"/>
                  </a:solidFill>
                </a:rPr>
                <a:t>Standalone</a:t>
              </a:r>
              <a:endParaRPr lang="en-US" sz="1400" dirty="0">
                <a:solidFill>
                  <a:srgbClr val="FFFFFF"/>
                </a:solidFill>
              </a:endParaRPr>
            </a:p>
          </p:txBody>
        </p:sp>
      </p:grpSp>
      <p:grpSp>
        <p:nvGrpSpPr>
          <p:cNvPr id="9" name="Group 294"/>
          <p:cNvGrpSpPr>
            <a:grpSpLocks/>
          </p:cNvGrpSpPr>
          <p:nvPr/>
        </p:nvGrpSpPr>
        <p:grpSpPr bwMode="auto">
          <a:xfrm>
            <a:off x="152400" y="3435350"/>
            <a:ext cx="5943600" cy="857250"/>
            <a:chOff x="152400" y="3987800"/>
            <a:chExt cx="5943600" cy="857250"/>
          </a:xfrm>
        </p:grpSpPr>
        <p:sp>
          <p:nvSpPr>
            <p:cNvPr id="78956" name="Right Arrow 115"/>
            <p:cNvSpPr>
              <a:spLocks noChangeArrowheads="1"/>
            </p:cNvSpPr>
            <p:nvPr/>
          </p:nvSpPr>
          <p:spPr bwMode="auto">
            <a:xfrm>
              <a:off x="152400" y="4235493"/>
              <a:ext cx="5943600" cy="609557"/>
            </a:xfrm>
            <a:prstGeom prst="rightArrow">
              <a:avLst>
                <a:gd name="adj1" fmla="val 50000"/>
                <a:gd name="adj2" fmla="val 50017"/>
              </a:avLst>
            </a:prstGeom>
            <a:solidFill>
              <a:schemeClr val="hlink"/>
            </a:solidFill>
            <a:ln w="28575">
              <a:solidFill>
                <a:srgbClr val="690408"/>
              </a:solidFill>
              <a:round/>
              <a:headEnd/>
              <a:tailEnd/>
            </a:ln>
          </p:spPr>
          <p:txBody>
            <a:bodyPr wrap="none" anchor="ctr"/>
            <a:lstStyle/>
            <a:p>
              <a:endParaRPr lang="en-US" b="0">
                <a:solidFill>
                  <a:srgbClr val="000000"/>
                </a:solidFill>
              </a:endParaRPr>
            </a:p>
          </p:txBody>
        </p:sp>
        <p:sp>
          <p:nvSpPr>
            <p:cNvPr id="78957" name="Rectangle 117"/>
            <p:cNvSpPr>
              <a:spLocks noChangeArrowheads="1"/>
            </p:cNvSpPr>
            <p:nvPr/>
          </p:nvSpPr>
          <p:spPr bwMode="auto">
            <a:xfrm>
              <a:off x="152400" y="3987800"/>
              <a:ext cx="4038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ru-RU" dirty="0" smtClean="0">
                  <a:solidFill>
                    <a:schemeClr val="hlink"/>
                  </a:solidFill>
                </a:rPr>
                <a:t>Развитие виртуализации хранилищ</a:t>
              </a:r>
              <a:endParaRPr lang="en-US" dirty="0">
                <a:solidFill>
                  <a:schemeClr val="hlink"/>
                </a:solidFill>
              </a:endParaRPr>
            </a:p>
          </p:txBody>
        </p:sp>
      </p:grpSp>
      <p:grpSp>
        <p:nvGrpSpPr>
          <p:cNvPr id="10" name="Group 295"/>
          <p:cNvGrpSpPr>
            <a:grpSpLocks/>
          </p:cNvGrpSpPr>
          <p:nvPr/>
        </p:nvGrpSpPr>
        <p:grpSpPr bwMode="auto">
          <a:xfrm>
            <a:off x="149225" y="3833813"/>
            <a:ext cx="1752600" cy="1608137"/>
            <a:chOff x="149353" y="4386262"/>
            <a:chExt cx="1752600" cy="1608229"/>
          </a:xfrm>
        </p:grpSpPr>
        <p:grpSp>
          <p:nvGrpSpPr>
            <p:cNvPr id="11" name="Group 94"/>
            <p:cNvGrpSpPr>
              <a:grpSpLocks noChangeAspect="1"/>
            </p:cNvGrpSpPr>
            <p:nvPr/>
          </p:nvGrpSpPr>
          <p:grpSpPr bwMode="auto">
            <a:xfrm>
              <a:off x="149353" y="4997450"/>
              <a:ext cx="1752600" cy="997041"/>
              <a:chOff x="533400" y="4608173"/>
              <a:chExt cx="2347913" cy="1335427"/>
            </a:xfrm>
          </p:grpSpPr>
          <p:pic>
            <p:nvPicPr>
              <p:cNvPr id="78948" name="Picture 4" descr="Symm7_DMX3_2ba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533400" y="4624023"/>
                <a:ext cx="527831" cy="130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9" name="Picture 1678" descr="CX3-20_SO_300dpi"/>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8356" t="1695" r="12271" b="3391"/>
              <a:stretch>
                <a:fillRect/>
              </a:stretch>
            </p:blipFill>
            <p:spPr bwMode="auto">
              <a:xfrm>
                <a:off x="1738334" y="4608173"/>
                <a:ext cx="549229" cy="1335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0" name="Picture 1679" descr="CX4_480-2-glow-SO"/>
              <p:cNvPicPr>
                <a:picLocks noChangeAspect="1" noChangeArrowheads="1"/>
              </p:cNvPicPr>
              <p:nvPr/>
            </p:nvPicPr>
            <p:blipFill>
              <a:blip r:embed="rId7" cstate="print">
                <a:extLst>
                  <a:ext uri="{28A0092B-C50C-407E-A947-70E740481C1C}">
                    <a14:useLocalDpi xmlns:a14="http://schemas.microsoft.com/office/drawing/2010/main" xmlns="" val="0"/>
                  </a:ext>
                </a:extLst>
              </a:blip>
              <a:srcRect r="49535"/>
              <a:stretch>
                <a:fillRect/>
              </a:stretch>
            </p:blipFill>
            <p:spPr bwMode="gray">
              <a:xfrm>
                <a:off x="2362200" y="4628383"/>
                <a:ext cx="519113" cy="1295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1" name="Picture 4" descr="Symm7_DMX3_2ba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1135867" y="4624023"/>
                <a:ext cx="527831" cy="130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2" name="Picture 155" descr="disc blu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gray">
              <a:xfrm>
                <a:off x="1828800" y="5030866"/>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3" name="Picture 156" descr="Disk 3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gray">
              <a:xfrm>
                <a:off x="1219200" y="5031613"/>
                <a:ext cx="373063" cy="406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4" name="Picture 157" descr="disc orange"/>
              <p:cNvPicPr>
                <a:picLocks noChangeAspect="1" noChangeArrowheads="1"/>
              </p:cNvPicPr>
              <p:nvPr/>
            </p:nvPicPr>
            <p:blipFill>
              <a:blip r:embed="rId10" cstate="print">
                <a:lum bright="-6000"/>
                <a:extLst>
                  <a:ext uri="{28A0092B-C50C-407E-A947-70E740481C1C}">
                    <a14:useLocalDpi xmlns:a14="http://schemas.microsoft.com/office/drawing/2010/main" xmlns="" val="0"/>
                  </a:ext>
                </a:extLst>
              </a:blip>
              <a:srcRect/>
              <a:stretch>
                <a:fillRect/>
              </a:stretch>
            </p:blipFill>
            <p:spPr bwMode="gray">
              <a:xfrm>
                <a:off x="609600" y="5030866"/>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5" name="Picture 4" descr="disc blue"/>
              <p:cNvPicPr>
                <a:picLocks noChangeArrowheads="1"/>
              </p:cNvPicPr>
              <p:nvPr/>
            </p:nvPicPr>
            <p:blipFill>
              <a:blip r:embed="rId11" cstate="print">
                <a:lum bright="48000"/>
                <a:grayscl/>
                <a:extLst>
                  <a:ext uri="{28A0092B-C50C-407E-A947-70E740481C1C}">
                    <a14:useLocalDpi xmlns:a14="http://schemas.microsoft.com/office/drawing/2010/main" xmlns="" val="0"/>
                  </a:ext>
                </a:extLst>
              </a:blip>
              <a:srcRect/>
              <a:stretch>
                <a:fillRect/>
              </a:stretch>
            </p:blipFill>
            <p:spPr bwMode="gray">
              <a:xfrm>
                <a:off x="2438400" y="5029200"/>
                <a:ext cx="374904" cy="411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947" name="TextBox 119"/>
            <p:cNvSpPr txBox="1">
              <a:spLocks noChangeArrowheads="1"/>
            </p:cNvSpPr>
            <p:nvPr/>
          </p:nvSpPr>
          <p:spPr bwMode="auto">
            <a:xfrm>
              <a:off x="303341" y="4386262"/>
              <a:ext cx="1138237" cy="304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400">
                  <a:solidFill>
                    <a:srgbClr val="FFFFFF"/>
                  </a:solidFill>
                </a:rPr>
                <a:t>Standalone</a:t>
              </a:r>
            </a:p>
          </p:txBody>
        </p:sp>
      </p:grpSp>
      <p:grpSp>
        <p:nvGrpSpPr>
          <p:cNvPr id="12" name="Group 292"/>
          <p:cNvGrpSpPr>
            <a:grpSpLocks/>
          </p:cNvGrpSpPr>
          <p:nvPr/>
        </p:nvGrpSpPr>
        <p:grpSpPr bwMode="auto">
          <a:xfrm>
            <a:off x="1982788" y="1141413"/>
            <a:ext cx="1478610" cy="1725612"/>
            <a:chOff x="1982326" y="1693994"/>
            <a:chExt cx="1479603" cy="1724946"/>
          </a:xfrm>
        </p:grpSpPr>
        <p:sp>
          <p:nvSpPr>
            <p:cNvPr id="78931" name="TextBox 113"/>
            <p:cNvSpPr txBox="1">
              <a:spLocks noChangeArrowheads="1"/>
            </p:cNvSpPr>
            <p:nvPr/>
          </p:nvSpPr>
          <p:spPr bwMode="auto">
            <a:xfrm>
              <a:off x="1982326" y="1693994"/>
              <a:ext cx="1479603" cy="307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Консолидация</a:t>
              </a:r>
              <a:endParaRPr lang="en-US" sz="1400" dirty="0">
                <a:solidFill>
                  <a:srgbClr val="FFFFFF"/>
                </a:solidFill>
              </a:endParaRPr>
            </a:p>
          </p:txBody>
        </p:sp>
        <p:grpSp>
          <p:nvGrpSpPr>
            <p:cNvPr id="13" name="Group 253"/>
            <p:cNvGrpSpPr>
              <a:grpSpLocks/>
            </p:cNvGrpSpPr>
            <p:nvPr/>
          </p:nvGrpSpPr>
          <p:grpSpPr bwMode="auto">
            <a:xfrm>
              <a:off x="2294626" y="2371088"/>
              <a:ext cx="735415" cy="1047852"/>
              <a:chOff x="2514600" y="2457348"/>
              <a:chExt cx="735415" cy="1047852"/>
            </a:xfrm>
          </p:grpSpPr>
          <p:sp>
            <p:nvSpPr>
              <p:cNvPr id="166" name="Isosceles Triangle 165"/>
              <p:cNvSpPr>
                <a:spLocks noChangeArrowheads="1"/>
              </p:cNvSpPr>
              <p:nvPr/>
            </p:nvSpPr>
            <p:spPr bwMode="auto">
              <a:xfrm rot="10800000">
                <a:off x="2540664" y="2972006"/>
                <a:ext cx="684672" cy="380853"/>
              </a:xfrm>
              <a:prstGeom prst="triangle">
                <a:avLst>
                  <a:gd name="adj" fmla="val 50000"/>
                </a:avLst>
              </a:prstGeom>
              <a:gradFill rotWithShape="1">
                <a:gsLst>
                  <a:gs pos="0">
                    <a:srgbClr val="87D6FE">
                      <a:alpha val="9998"/>
                    </a:srgbClr>
                  </a:gs>
                  <a:gs pos="50000">
                    <a:srgbClr val="B7E4FD">
                      <a:alpha val="54999"/>
                    </a:srgbClr>
                  </a:gs>
                  <a:gs pos="100000">
                    <a:srgbClr val="DCF1FD"/>
                  </a:gs>
                </a:gsLst>
                <a:lin ang="16200000" scaled="1"/>
              </a:gradFill>
              <a:ln w="12700">
                <a:noFill/>
                <a:round/>
                <a:headEnd/>
                <a:tailEnd/>
              </a:ln>
              <a:effectLst>
                <a:outerShdw blurRad="63500" dist="50800" dir="5400000" algn="ctr" rotWithShape="0">
                  <a:srgbClr val="000000">
                    <a:alpha val="43137"/>
                  </a:srgbClr>
                </a:outerShdw>
              </a:effectLst>
            </p:spPr>
            <p:txBody>
              <a:bodyPr wrap="none" lIns="0" tIns="0" rIns="0" bIns="0" anchor="ctr"/>
              <a:lstStyle/>
              <a:p>
                <a:pPr fontAlgn="auto">
                  <a:spcBef>
                    <a:spcPts val="0"/>
                  </a:spcBef>
                  <a:spcAft>
                    <a:spcPts val="0"/>
                  </a:spcAft>
                  <a:defRPr/>
                </a:pPr>
                <a:endParaRPr lang="en-US" b="0">
                  <a:latin typeface="+mn-lt"/>
                  <a:ea typeface="+mn-ea"/>
                  <a:cs typeface="+mn-cs"/>
                </a:endParaRPr>
              </a:p>
            </p:txBody>
          </p:sp>
          <p:grpSp>
            <p:nvGrpSpPr>
              <p:cNvPr id="14" name="Group 164"/>
              <p:cNvGrpSpPr>
                <a:grpSpLocks/>
              </p:cNvGrpSpPr>
              <p:nvPr/>
            </p:nvGrpSpPr>
            <p:grpSpPr bwMode="auto">
              <a:xfrm>
                <a:off x="2516388" y="2457348"/>
                <a:ext cx="731838" cy="604940"/>
                <a:chOff x="2514600" y="2457348"/>
                <a:chExt cx="731838" cy="604940"/>
              </a:xfrm>
            </p:grpSpPr>
            <p:sp>
              <p:nvSpPr>
                <p:cNvPr id="78942" name="Rounded Rectangle 27"/>
                <p:cNvSpPr>
                  <a:spLocks noChangeArrowheads="1"/>
                </p:cNvSpPr>
                <p:nvPr/>
              </p:nvSpPr>
              <p:spPr bwMode="auto">
                <a:xfrm>
                  <a:off x="2514600" y="2457348"/>
                  <a:ext cx="731838" cy="152147"/>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a:solidFill>
                        <a:srgbClr val="FFFFFF"/>
                      </a:solidFill>
                      <a:latin typeface="Arial Narrow" pitchFamily="34" charset="0"/>
                    </a:rPr>
                    <a:t>Приложение</a:t>
                  </a:r>
                  <a:endParaRPr lang="en-US" sz="1000" dirty="0">
                    <a:solidFill>
                      <a:srgbClr val="FFFFFF"/>
                    </a:solidFill>
                    <a:latin typeface="Arial Narrow" charset="0"/>
                  </a:endParaRPr>
                </a:p>
              </p:txBody>
            </p:sp>
            <p:sp>
              <p:nvSpPr>
                <p:cNvPr id="71698" name="Rounded Rectangle 30"/>
                <p:cNvSpPr>
                  <a:spLocks noChangeArrowheads="1"/>
                </p:cNvSpPr>
                <p:nvPr/>
              </p:nvSpPr>
              <p:spPr bwMode="auto">
                <a:xfrm>
                  <a:off x="2515048" y="2608609"/>
                  <a:ext cx="773631" cy="152341"/>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71699" name="Rounded Rectangle 33"/>
                <p:cNvSpPr>
                  <a:spLocks noChangeArrowheads="1"/>
                </p:cNvSpPr>
                <p:nvPr/>
              </p:nvSpPr>
              <p:spPr bwMode="auto">
                <a:xfrm>
                  <a:off x="2515048" y="2759363"/>
                  <a:ext cx="773631" cy="152341"/>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37" name="Rounded Rectangle 36"/>
                <p:cNvSpPr/>
                <p:nvPr/>
              </p:nvSpPr>
              <p:spPr bwMode="auto">
                <a:xfrm>
                  <a:off x="2515048" y="2910118"/>
                  <a:ext cx="773631" cy="152341"/>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nvGrpSpPr>
              <p:cNvPr id="15" name="Group 184"/>
              <p:cNvGrpSpPr>
                <a:grpSpLocks/>
              </p:cNvGrpSpPr>
              <p:nvPr/>
            </p:nvGrpSpPr>
            <p:grpSpPr bwMode="auto">
              <a:xfrm>
                <a:off x="2514600" y="3166488"/>
                <a:ext cx="735415" cy="338712"/>
                <a:chOff x="2514600" y="3166488"/>
                <a:chExt cx="735415" cy="338712"/>
              </a:xfrm>
            </p:grpSpPr>
            <p:grpSp>
              <p:nvGrpSpPr>
                <p:cNvPr id="16" name="Group 183"/>
                <p:cNvGrpSpPr>
                  <a:grpSpLocks/>
                </p:cNvGrpSpPr>
                <p:nvPr/>
              </p:nvGrpSpPr>
              <p:grpSpPr bwMode="auto">
                <a:xfrm>
                  <a:off x="2514600" y="3166488"/>
                  <a:ext cx="735415" cy="180914"/>
                  <a:chOff x="2514600" y="3166488"/>
                  <a:chExt cx="735415" cy="180914"/>
                </a:xfrm>
              </p:grpSpPr>
              <p:pic>
                <p:nvPicPr>
                  <p:cNvPr id="78938"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39"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0"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1"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37"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nvGrpSpPr>
          <p:cNvPr id="17" name="Group 293"/>
          <p:cNvGrpSpPr>
            <a:grpSpLocks/>
          </p:cNvGrpSpPr>
          <p:nvPr/>
        </p:nvGrpSpPr>
        <p:grpSpPr bwMode="auto">
          <a:xfrm>
            <a:off x="3733800" y="1141413"/>
            <a:ext cx="2171700" cy="2076450"/>
            <a:chOff x="3733800" y="1693994"/>
            <a:chExt cx="2172240" cy="2076808"/>
          </a:xfrm>
        </p:grpSpPr>
        <p:sp>
          <p:nvSpPr>
            <p:cNvPr id="78893" name="TextBox 114"/>
            <p:cNvSpPr txBox="1">
              <a:spLocks noChangeArrowheads="1"/>
            </p:cNvSpPr>
            <p:nvPr/>
          </p:nvSpPr>
          <p:spPr bwMode="auto">
            <a:xfrm>
              <a:off x="3823494" y="1693994"/>
              <a:ext cx="1688318" cy="307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Ресурсные пулы</a:t>
              </a:r>
              <a:endParaRPr lang="en-US" sz="1400" dirty="0">
                <a:solidFill>
                  <a:srgbClr val="FFFFFF"/>
                </a:solidFill>
              </a:endParaRPr>
            </a:p>
          </p:txBody>
        </p:sp>
        <p:grpSp>
          <p:nvGrpSpPr>
            <p:cNvPr id="18" name="Group 252"/>
            <p:cNvGrpSpPr>
              <a:grpSpLocks/>
            </p:cNvGrpSpPr>
            <p:nvPr/>
          </p:nvGrpSpPr>
          <p:grpSpPr bwMode="auto">
            <a:xfrm>
              <a:off x="3733800" y="2104974"/>
              <a:ext cx="2172240" cy="1665828"/>
              <a:chOff x="3836988" y="2104974"/>
              <a:chExt cx="2172240" cy="1665828"/>
            </a:xfrm>
          </p:grpSpPr>
          <p:grpSp>
            <p:nvGrpSpPr>
              <p:cNvPr id="19" name="Group 238"/>
              <p:cNvGrpSpPr>
                <a:grpSpLocks noChangeAspect="1"/>
              </p:cNvGrpSpPr>
              <p:nvPr/>
            </p:nvGrpSpPr>
            <p:grpSpPr bwMode="auto">
              <a:xfrm>
                <a:off x="5163439" y="3227928"/>
                <a:ext cx="551561" cy="254034"/>
                <a:chOff x="2514600" y="3166488"/>
                <a:chExt cx="735415" cy="338712"/>
              </a:xfrm>
            </p:grpSpPr>
            <p:grpSp>
              <p:nvGrpSpPr>
                <p:cNvPr id="20" name="Group 183"/>
                <p:cNvGrpSpPr>
                  <a:grpSpLocks/>
                </p:cNvGrpSpPr>
                <p:nvPr/>
              </p:nvGrpSpPr>
              <p:grpSpPr bwMode="auto">
                <a:xfrm>
                  <a:off x="2514600" y="3166488"/>
                  <a:ext cx="735415" cy="180914"/>
                  <a:chOff x="2514600" y="3166488"/>
                  <a:chExt cx="735415" cy="180914"/>
                </a:xfrm>
              </p:grpSpPr>
              <p:pic>
                <p:nvPicPr>
                  <p:cNvPr id="78927"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8"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9"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30"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26"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 name="Group 245"/>
              <p:cNvGrpSpPr>
                <a:grpSpLocks noChangeAspect="1"/>
              </p:cNvGrpSpPr>
              <p:nvPr/>
            </p:nvGrpSpPr>
            <p:grpSpPr bwMode="auto">
              <a:xfrm>
                <a:off x="4104228" y="3230022"/>
                <a:ext cx="551561" cy="254034"/>
                <a:chOff x="2514600" y="3166488"/>
                <a:chExt cx="735415" cy="338712"/>
              </a:xfrm>
            </p:grpSpPr>
            <p:grpSp>
              <p:nvGrpSpPr>
                <p:cNvPr id="22" name="Group 183"/>
                <p:cNvGrpSpPr>
                  <a:grpSpLocks/>
                </p:cNvGrpSpPr>
                <p:nvPr/>
              </p:nvGrpSpPr>
              <p:grpSpPr bwMode="auto">
                <a:xfrm>
                  <a:off x="2514600" y="3166488"/>
                  <a:ext cx="735415" cy="180914"/>
                  <a:chOff x="2514600" y="3166488"/>
                  <a:chExt cx="735415" cy="180914"/>
                </a:xfrm>
              </p:grpSpPr>
              <p:pic>
                <p:nvPicPr>
                  <p:cNvPr id="78921"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2"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3"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4"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20"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231"/>
              <p:cNvGrpSpPr>
                <a:grpSpLocks noChangeAspect="1"/>
              </p:cNvGrpSpPr>
              <p:nvPr/>
            </p:nvGrpSpPr>
            <p:grpSpPr bwMode="auto">
              <a:xfrm>
                <a:off x="5163439" y="2386536"/>
                <a:ext cx="551561" cy="254034"/>
                <a:chOff x="2514600" y="3166488"/>
                <a:chExt cx="735415" cy="338712"/>
              </a:xfrm>
            </p:grpSpPr>
            <p:grpSp>
              <p:nvGrpSpPr>
                <p:cNvPr id="24" name="Group 183"/>
                <p:cNvGrpSpPr>
                  <a:grpSpLocks/>
                </p:cNvGrpSpPr>
                <p:nvPr/>
              </p:nvGrpSpPr>
              <p:grpSpPr bwMode="auto">
                <a:xfrm>
                  <a:off x="2514600" y="3166488"/>
                  <a:ext cx="735415" cy="180914"/>
                  <a:chOff x="2514600" y="3166488"/>
                  <a:chExt cx="735415" cy="180914"/>
                </a:xfrm>
              </p:grpSpPr>
              <p:pic>
                <p:nvPicPr>
                  <p:cNvPr id="78915"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6"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7"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8"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14"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6" name="Group 185"/>
              <p:cNvGrpSpPr>
                <a:grpSpLocks noChangeAspect="1"/>
              </p:cNvGrpSpPr>
              <p:nvPr/>
            </p:nvGrpSpPr>
            <p:grpSpPr bwMode="auto">
              <a:xfrm>
                <a:off x="4104228" y="2388630"/>
                <a:ext cx="551561" cy="254034"/>
                <a:chOff x="2514600" y="3166488"/>
                <a:chExt cx="735415" cy="338712"/>
              </a:xfrm>
            </p:grpSpPr>
            <p:grpSp>
              <p:nvGrpSpPr>
                <p:cNvPr id="27" name="Group 183"/>
                <p:cNvGrpSpPr>
                  <a:grpSpLocks/>
                </p:cNvGrpSpPr>
                <p:nvPr/>
              </p:nvGrpSpPr>
              <p:grpSpPr bwMode="auto">
                <a:xfrm>
                  <a:off x="2514600" y="3166488"/>
                  <a:ext cx="735415" cy="180914"/>
                  <a:chOff x="2514600" y="3166488"/>
                  <a:chExt cx="735415" cy="180914"/>
                </a:xfrm>
              </p:grpSpPr>
              <p:pic>
                <p:nvPicPr>
                  <p:cNvPr id="78909"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0"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1"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2"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08"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7" name="Arc 66"/>
              <p:cNvSpPr/>
              <p:nvPr/>
            </p:nvSpPr>
            <p:spPr bwMode="auto">
              <a:xfrm>
                <a:off x="4380048" y="2210020"/>
                <a:ext cx="1030544" cy="643049"/>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78900" name="Rounded Rectangle 58"/>
              <p:cNvSpPr>
                <a:spLocks noChangeArrowheads="1"/>
              </p:cNvSpPr>
              <p:nvPr/>
            </p:nvSpPr>
            <p:spPr bwMode="auto">
              <a:xfrm>
                <a:off x="4541943" y="2104974"/>
                <a:ext cx="716748" cy="152900"/>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a:solidFill>
                      <a:srgbClr val="FFFFFF"/>
                    </a:solidFill>
                    <a:latin typeface="Arial Narrow" pitchFamily="34" charset="0"/>
                  </a:rPr>
                  <a:t>Приложение</a:t>
                </a:r>
                <a:endParaRPr lang="en-US" sz="1000" dirty="0">
                  <a:solidFill>
                    <a:srgbClr val="FFFFFF"/>
                  </a:solidFill>
                  <a:latin typeface="Arial Narrow" charset="0"/>
                </a:endParaRPr>
              </a:p>
            </p:txBody>
          </p:sp>
          <p:sp>
            <p:nvSpPr>
              <p:cNvPr id="74" name="Arc 73"/>
              <p:cNvSpPr/>
              <p:nvPr/>
            </p:nvSpPr>
            <p:spPr bwMode="auto">
              <a:xfrm rot="5400000" flipH="1" flipV="1">
                <a:off x="3964048" y="2794309"/>
                <a:ext cx="736727" cy="304876"/>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30" name="Arc 229"/>
              <p:cNvSpPr/>
              <p:nvPr/>
            </p:nvSpPr>
            <p:spPr bwMode="auto">
              <a:xfrm flipV="1">
                <a:off x="4380048" y="3015022"/>
                <a:ext cx="1030544" cy="643048"/>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31" name="Arc 230"/>
              <p:cNvSpPr/>
              <p:nvPr/>
            </p:nvSpPr>
            <p:spPr bwMode="auto">
              <a:xfrm rot="16200000" flipV="1">
                <a:off x="5117654" y="2807805"/>
                <a:ext cx="738315" cy="304876"/>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71710" name="Rounded Rectangle 59"/>
              <p:cNvSpPr>
                <a:spLocks noChangeArrowheads="1"/>
              </p:cNvSpPr>
              <p:nvPr/>
            </p:nvSpPr>
            <p:spPr bwMode="auto">
              <a:xfrm>
                <a:off x="4542013" y="3618376"/>
                <a:ext cx="716141" cy="152426"/>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71712" name="Rounded Rectangle 60"/>
              <p:cNvSpPr>
                <a:spLocks noChangeArrowheads="1"/>
              </p:cNvSpPr>
              <p:nvPr/>
            </p:nvSpPr>
            <p:spPr bwMode="auto">
              <a:xfrm>
                <a:off x="5293088" y="2878473"/>
                <a:ext cx="716140" cy="154014"/>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63" name="Rounded Rectangle 62"/>
              <p:cNvSpPr/>
              <p:nvPr/>
            </p:nvSpPr>
            <p:spPr bwMode="auto">
              <a:xfrm>
                <a:off x="3836988" y="2878473"/>
                <a:ext cx="716141" cy="154014"/>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grpSp>
        <p:nvGrpSpPr>
          <p:cNvPr id="28" name="Group 297"/>
          <p:cNvGrpSpPr>
            <a:grpSpLocks/>
          </p:cNvGrpSpPr>
          <p:nvPr/>
        </p:nvGrpSpPr>
        <p:grpSpPr bwMode="auto">
          <a:xfrm>
            <a:off x="3824288" y="3833813"/>
            <a:ext cx="1930254" cy="2319337"/>
            <a:chOff x="3823494" y="4386394"/>
            <a:chExt cx="1930778" cy="2319206"/>
          </a:xfrm>
        </p:grpSpPr>
        <p:sp>
          <p:nvSpPr>
            <p:cNvPr id="78869" name="TextBox 139"/>
            <p:cNvSpPr txBox="1">
              <a:spLocks noChangeArrowheads="1"/>
            </p:cNvSpPr>
            <p:nvPr/>
          </p:nvSpPr>
          <p:spPr bwMode="auto">
            <a:xfrm>
              <a:off x="3823494" y="4386394"/>
              <a:ext cx="1688356" cy="307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Ресурсные пулы</a:t>
              </a:r>
              <a:endParaRPr lang="en-US" sz="1400" dirty="0">
                <a:solidFill>
                  <a:srgbClr val="FFFFFF"/>
                </a:solidFill>
              </a:endParaRPr>
            </a:p>
          </p:txBody>
        </p:sp>
        <p:grpSp>
          <p:nvGrpSpPr>
            <p:cNvPr id="29" name="Group 278"/>
            <p:cNvGrpSpPr>
              <a:grpSpLocks/>
            </p:cNvGrpSpPr>
            <p:nvPr/>
          </p:nvGrpSpPr>
          <p:grpSpPr bwMode="auto">
            <a:xfrm>
              <a:off x="3885568" y="4811394"/>
              <a:ext cx="1868704" cy="1894206"/>
              <a:chOff x="3885568" y="4811394"/>
              <a:chExt cx="1868704" cy="1894206"/>
            </a:xfrm>
          </p:grpSpPr>
          <p:grpSp>
            <p:nvGrpSpPr>
              <p:cNvPr id="30" name="Group 254"/>
              <p:cNvGrpSpPr>
                <a:grpSpLocks/>
              </p:cNvGrpSpPr>
              <p:nvPr/>
            </p:nvGrpSpPr>
            <p:grpSpPr bwMode="auto">
              <a:xfrm>
                <a:off x="3885568" y="4811394"/>
                <a:ext cx="1868704" cy="1894206"/>
                <a:chOff x="3868948" y="1981200"/>
                <a:chExt cx="1868704" cy="1894206"/>
              </a:xfrm>
            </p:grpSpPr>
            <p:grpSp>
              <p:nvGrpSpPr>
                <p:cNvPr id="31" name="Group 252"/>
                <p:cNvGrpSpPr>
                  <a:grpSpLocks/>
                </p:cNvGrpSpPr>
                <p:nvPr/>
              </p:nvGrpSpPr>
              <p:grpSpPr bwMode="auto">
                <a:xfrm>
                  <a:off x="4114800" y="3131392"/>
                  <a:ext cx="329060" cy="658680"/>
                  <a:chOff x="2244" y="1767"/>
                  <a:chExt cx="672" cy="1641"/>
                </a:xfrm>
              </p:grpSpPr>
              <p:sp>
                <p:nvSpPr>
                  <p:cNvPr id="78891"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92"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2" name="Group 252"/>
                <p:cNvGrpSpPr>
                  <a:grpSpLocks/>
                </p:cNvGrpSpPr>
                <p:nvPr/>
              </p:nvGrpSpPr>
              <p:grpSpPr bwMode="auto">
                <a:xfrm>
                  <a:off x="5181600" y="3131392"/>
                  <a:ext cx="329060" cy="658680"/>
                  <a:chOff x="2244" y="1767"/>
                  <a:chExt cx="672" cy="1641"/>
                </a:xfrm>
              </p:grpSpPr>
              <p:sp>
                <p:nvSpPr>
                  <p:cNvPr id="78889"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90"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3" name="Group 252"/>
                <p:cNvGrpSpPr>
                  <a:grpSpLocks/>
                </p:cNvGrpSpPr>
                <p:nvPr/>
              </p:nvGrpSpPr>
              <p:grpSpPr bwMode="auto">
                <a:xfrm>
                  <a:off x="4114800" y="1981200"/>
                  <a:ext cx="329060" cy="658680"/>
                  <a:chOff x="2244" y="1767"/>
                  <a:chExt cx="672" cy="1641"/>
                </a:xfrm>
              </p:grpSpPr>
              <p:sp>
                <p:nvSpPr>
                  <p:cNvPr id="78887"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88"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 name="Group 252"/>
                <p:cNvGrpSpPr>
                  <a:grpSpLocks/>
                </p:cNvGrpSpPr>
                <p:nvPr/>
              </p:nvGrpSpPr>
              <p:grpSpPr bwMode="auto">
                <a:xfrm>
                  <a:off x="5181600" y="1981200"/>
                  <a:ext cx="329060" cy="658680"/>
                  <a:chOff x="2244" y="1767"/>
                  <a:chExt cx="672" cy="1641"/>
                </a:xfrm>
              </p:grpSpPr>
              <p:sp>
                <p:nvSpPr>
                  <p:cNvPr id="78885"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86"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0" name="Arc 259"/>
                <p:cNvSpPr/>
                <p:nvPr/>
              </p:nvSpPr>
              <p:spPr bwMode="auto">
                <a:xfrm>
                  <a:off x="4276902" y="2210213"/>
                  <a:ext cx="1030567" cy="642901"/>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1" name="Arc 260"/>
                <p:cNvSpPr/>
                <p:nvPr/>
              </p:nvSpPr>
              <p:spPr bwMode="auto">
                <a:xfrm rot="5400000" flipH="1" flipV="1">
                  <a:off x="3860191" y="2795124"/>
                  <a:ext cx="738145" cy="304883"/>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2" name="Arc 261"/>
                <p:cNvSpPr/>
                <p:nvPr/>
              </p:nvSpPr>
              <p:spPr bwMode="auto">
                <a:xfrm flipV="1">
                  <a:off x="4276902" y="3015030"/>
                  <a:ext cx="1030567" cy="642902"/>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3" name="Arc 262"/>
                <p:cNvSpPr/>
                <p:nvPr/>
              </p:nvSpPr>
              <p:spPr bwMode="auto">
                <a:xfrm rot="16200000" flipV="1">
                  <a:off x="5014616" y="2807823"/>
                  <a:ext cx="738145" cy="304883"/>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pic>
              <p:nvPicPr>
                <p:cNvPr id="78881"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4648200" y="19812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2"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5469148" y="2779442"/>
                  <a:ext cx="268504" cy="29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3"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4648200" y="35814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4" name="Picture 4" descr="disc blue"/>
                <p:cNvPicPr>
                  <a:picLocks noChangeArrowheads="1"/>
                </p:cNvPicPr>
                <p:nvPr/>
              </p:nvPicPr>
              <p:blipFill>
                <a:blip r:embed="rId19" cstate="print">
                  <a:lum bright="48000"/>
                  <a:grayscl/>
                  <a:extLst>
                    <a:ext uri="{28A0092B-C50C-407E-A947-70E740481C1C}">
                      <a14:useLocalDpi xmlns:a14="http://schemas.microsoft.com/office/drawing/2010/main" xmlns="" val="0"/>
                    </a:ext>
                  </a:extLst>
                </a:blip>
                <a:srcRect/>
                <a:stretch>
                  <a:fillRect/>
                </a:stretch>
              </p:blipFill>
              <p:spPr bwMode="gray">
                <a:xfrm>
                  <a:off x="3868948" y="2777704"/>
                  <a:ext cx="269829" cy="296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872" name="TextBox 275"/>
              <p:cNvSpPr txBox="1">
                <a:spLocks noChangeArrowheads="1"/>
              </p:cNvSpPr>
              <p:nvPr/>
            </p:nvSpPr>
            <p:spPr bwMode="auto">
              <a:xfrm>
                <a:off x="4091060" y="5524301"/>
                <a:ext cx="1473880" cy="369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800" dirty="0" smtClean="0">
                    <a:solidFill>
                      <a:schemeClr val="hlink"/>
                    </a:solidFill>
                  </a:rPr>
                  <a:t>Федерация</a:t>
                </a:r>
                <a:endParaRPr lang="en-US" sz="1800" dirty="0">
                  <a:solidFill>
                    <a:schemeClr val="hlink"/>
                  </a:solidFill>
                </a:endParaRPr>
              </a:p>
            </p:txBody>
          </p:sp>
        </p:grpSp>
      </p:grpSp>
      <p:grpSp>
        <p:nvGrpSpPr>
          <p:cNvPr id="35" name="Group 296"/>
          <p:cNvGrpSpPr>
            <a:grpSpLocks/>
          </p:cNvGrpSpPr>
          <p:nvPr/>
        </p:nvGrpSpPr>
        <p:grpSpPr bwMode="auto">
          <a:xfrm>
            <a:off x="1982787" y="3833813"/>
            <a:ext cx="1478610" cy="2135187"/>
            <a:chOff x="1982326" y="4386394"/>
            <a:chExt cx="1479603" cy="2135056"/>
          </a:xfrm>
        </p:grpSpPr>
        <p:sp>
          <p:nvSpPr>
            <p:cNvPr id="78858" name="TextBox 121"/>
            <p:cNvSpPr txBox="1">
              <a:spLocks noChangeArrowheads="1"/>
            </p:cNvSpPr>
            <p:nvPr/>
          </p:nvSpPr>
          <p:spPr bwMode="auto">
            <a:xfrm>
              <a:off x="1982326" y="4386394"/>
              <a:ext cx="1479603" cy="307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Консолидация</a:t>
              </a:r>
              <a:endParaRPr lang="en-US" sz="1400" dirty="0">
                <a:solidFill>
                  <a:srgbClr val="FFFFFF"/>
                </a:solidFill>
              </a:endParaRPr>
            </a:p>
          </p:txBody>
        </p:sp>
        <p:grpSp>
          <p:nvGrpSpPr>
            <p:cNvPr id="36" name="Group 277"/>
            <p:cNvGrpSpPr>
              <a:grpSpLocks/>
            </p:cNvGrpSpPr>
            <p:nvPr/>
          </p:nvGrpSpPr>
          <p:grpSpPr bwMode="auto">
            <a:xfrm>
              <a:off x="2362200" y="4878388"/>
              <a:ext cx="784161" cy="1643062"/>
              <a:chOff x="2492439" y="4878388"/>
              <a:chExt cx="784161" cy="1643062"/>
            </a:xfrm>
          </p:grpSpPr>
          <p:grpSp>
            <p:nvGrpSpPr>
              <p:cNvPr id="38" name="Group 143"/>
              <p:cNvGrpSpPr>
                <a:grpSpLocks noChangeAspect="1"/>
              </p:cNvGrpSpPr>
              <p:nvPr/>
            </p:nvGrpSpPr>
            <p:grpSpPr bwMode="auto">
              <a:xfrm>
                <a:off x="2622550" y="4878388"/>
                <a:ext cx="654050" cy="1338262"/>
                <a:chOff x="4191000" y="4343400"/>
                <a:chExt cx="908304" cy="1859280"/>
              </a:xfrm>
            </p:grpSpPr>
            <p:grpSp>
              <p:nvGrpSpPr>
                <p:cNvPr id="39" name="Group 252"/>
                <p:cNvGrpSpPr>
                  <a:grpSpLocks/>
                </p:cNvGrpSpPr>
                <p:nvPr/>
              </p:nvGrpSpPr>
              <p:grpSpPr bwMode="auto">
                <a:xfrm>
                  <a:off x="4191000" y="4343400"/>
                  <a:ext cx="838200" cy="1752600"/>
                  <a:chOff x="2244" y="1767"/>
                  <a:chExt cx="672" cy="1641"/>
                </a:xfrm>
              </p:grpSpPr>
              <p:sp>
                <p:nvSpPr>
                  <p:cNvPr id="78867"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68" name="Picture 2" descr="emc_090217_084_v1"/>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863"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4725321" y="5358901"/>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4" name="Picture 4" descr="disc blue"/>
                <p:cNvPicPr>
                  <a:picLocks noChangeArrowheads="1"/>
                </p:cNvPicPr>
                <p:nvPr/>
              </p:nvPicPr>
              <p:blipFill>
                <a:blip r:embed="rId19" cstate="print">
                  <a:lum bright="48000"/>
                  <a:grayscl/>
                  <a:extLst>
                    <a:ext uri="{28A0092B-C50C-407E-A947-70E740481C1C}">
                      <a14:useLocalDpi xmlns:a14="http://schemas.microsoft.com/office/drawing/2010/main" xmlns="" val="0"/>
                    </a:ext>
                  </a:extLst>
                </a:blip>
                <a:srcRect/>
                <a:stretch>
                  <a:fillRect/>
                </a:stretch>
              </p:blipFill>
              <p:spPr bwMode="gray">
                <a:xfrm>
                  <a:off x="4724400" y="5791200"/>
                  <a:ext cx="374904" cy="411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5"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4725321" y="4495800"/>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6"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4725321" y="4928098"/>
                  <a:ext cx="373063" cy="406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861" name="TextBox 276"/>
              <p:cNvSpPr txBox="1">
                <a:spLocks noChangeArrowheads="1"/>
              </p:cNvSpPr>
              <p:nvPr/>
            </p:nvSpPr>
            <p:spPr bwMode="auto">
              <a:xfrm>
                <a:off x="2492439" y="6154738"/>
                <a:ext cx="780986"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800">
                    <a:solidFill>
                      <a:schemeClr val="hlink"/>
                    </a:solidFill>
                  </a:rPr>
                  <a:t>FAST</a:t>
                </a:r>
              </a:p>
            </p:txBody>
          </p:sp>
        </p:grpSp>
      </p:grpSp>
      <p:sp>
        <p:nvSpPr>
          <p:cNvPr id="127" name="Rounded Rectangle 226"/>
          <p:cNvSpPr>
            <a:spLocks noChangeArrowheads="1"/>
          </p:cNvSpPr>
          <p:nvPr/>
        </p:nvSpPr>
        <p:spPr bwMode="auto">
          <a:xfrm>
            <a:off x="5867400" y="755650"/>
            <a:ext cx="3124200" cy="5321300"/>
          </a:xfrm>
          <a:prstGeom prst="roundRect">
            <a:avLst>
              <a:gd name="adj" fmla="val 16667"/>
            </a:avLst>
          </a:prstGeom>
          <a:solidFill>
            <a:schemeClr val="bg1">
              <a:lumMod val="85000"/>
            </a:schemeClr>
          </a:solidFill>
          <a:ln w="57150" algn="ctr">
            <a:solidFill>
              <a:schemeClr val="tx1">
                <a:lumMod val="65000"/>
                <a:lumOff val="35000"/>
              </a:schemeClr>
            </a:solidFill>
            <a:round/>
            <a:headEnd/>
            <a:tailEnd/>
          </a:ln>
        </p:spPr>
        <p:txBody>
          <a:bodyPr wrap="none" lIns="0" tIns="0" rIns="0" bIns="0" anchor="ctr"/>
          <a:lstStyle/>
          <a:p>
            <a:pPr fontAlgn="auto">
              <a:spcBef>
                <a:spcPts val="0"/>
              </a:spcBef>
              <a:spcAft>
                <a:spcPts val="0"/>
              </a:spcAft>
              <a:defRPr/>
            </a:pPr>
            <a:endParaRPr lang="en-US" b="0">
              <a:solidFill>
                <a:srgbClr val="000000"/>
              </a:solidFill>
              <a:latin typeface="+mn-lt"/>
              <a:ea typeface="+mn-ea"/>
              <a:cs typeface="+mn-cs"/>
            </a:endParaRPr>
          </a:p>
        </p:txBody>
      </p:sp>
      <p:sp>
        <p:nvSpPr>
          <p:cNvPr id="128" name="TextBox 227"/>
          <p:cNvSpPr txBox="1">
            <a:spLocks noChangeArrowheads="1"/>
          </p:cNvSpPr>
          <p:nvPr/>
        </p:nvSpPr>
        <p:spPr bwMode="auto">
          <a:xfrm>
            <a:off x="5970588" y="854075"/>
            <a:ext cx="273373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dirty="0" err="1" smtClean="0">
                <a:solidFill>
                  <a:srgbClr val="005596"/>
                </a:solidFill>
              </a:rPr>
              <a:t>v</a:t>
            </a:r>
            <a:r>
              <a:rPr lang="en-US" dirty="0" err="1">
                <a:solidFill>
                  <a:srgbClr val="005596"/>
                </a:solidFill>
              </a:rPr>
              <a:t>M</a:t>
            </a:r>
            <a:r>
              <a:rPr lang="en-US" dirty="0" err="1" smtClean="0">
                <a:solidFill>
                  <a:srgbClr val="005596"/>
                </a:solidFill>
              </a:rPr>
              <a:t>otion</a:t>
            </a:r>
            <a:r>
              <a:rPr lang="ru-RU" dirty="0" smtClean="0">
                <a:solidFill>
                  <a:srgbClr val="005596"/>
                </a:solidFill>
              </a:rPr>
              <a:t> на дальние расстояния</a:t>
            </a:r>
            <a:endParaRPr lang="en-US" dirty="0">
              <a:solidFill>
                <a:srgbClr val="005596"/>
              </a:solidFill>
            </a:endParaRPr>
          </a:p>
        </p:txBody>
      </p:sp>
      <p:sp>
        <p:nvSpPr>
          <p:cNvPr id="129" name="TextBox 228"/>
          <p:cNvSpPr txBox="1">
            <a:spLocks noChangeArrowheads="1"/>
          </p:cNvSpPr>
          <p:nvPr/>
        </p:nvSpPr>
        <p:spPr bwMode="auto">
          <a:xfrm>
            <a:off x="5982192" y="1504791"/>
            <a:ext cx="22573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dirty="0" smtClean="0">
                <a:solidFill>
                  <a:srgbClr val="C00000"/>
                </a:solidFill>
              </a:rPr>
              <a:t>Федерация </a:t>
            </a:r>
            <a:r>
              <a:rPr lang="en-US" dirty="0" smtClean="0">
                <a:solidFill>
                  <a:srgbClr val="C00000"/>
                </a:solidFill>
              </a:rPr>
              <a:t>EMC</a:t>
            </a:r>
            <a:endParaRPr lang="en-US" dirty="0">
              <a:solidFill>
                <a:srgbClr val="C00000"/>
              </a:solidFill>
            </a:endParaRPr>
          </a:p>
        </p:txBody>
      </p:sp>
      <p:sp>
        <p:nvSpPr>
          <p:cNvPr id="130" name="TextBox 229"/>
          <p:cNvSpPr txBox="1">
            <a:spLocks noChangeArrowheads="1"/>
          </p:cNvSpPr>
          <p:nvPr/>
        </p:nvSpPr>
        <p:spPr bwMode="auto">
          <a:xfrm>
            <a:off x="8156939" y="1200847"/>
            <a:ext cx="4032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3200" dirty="0">
                <a:solidFill>
                  <a:srgbClr val="000000"/>
                </a:solidFill>
              </a:rPr>
              <a:t>+</a:t>
            </a:r>
          </a:p>
        </p:txBody>
      </p:sp>
      <p:sp>
        <p:nvSpPr>
          <p:cNvPr id="131" name="TextBox 326"/>
          <p:cNvSpPr txBox="1">
            <a:spLocks noChangeArrowheads="1"/>
          </p:cNvSpPr>
          <p:nvPr/>
        </p:nvSpPr>
        <p:spPr bwMode="auto">
          <a:xfrm>
            <a:off x="5943600" y="4753649"/>
            <a:ext cx="2971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Эффективное использование ресурсов</a:t>
            </a:r>
            <a:endParaRPr lang="en-US" sz="1800" dirty="0">
              <a:solidFill>
                <a:schemeClr val="hlink"/>
              </a:solidFill>
              <a:latin typeface="+mn-lt"/>
              <a:ea typeface="+mn-ea"/>
              <a:cs typeface="+mn-cs"/>
            </a:endParaRPr>
          </a:p>
        </p:txBody>
      </p:sp>
      <p:sp>
        <p:nvSpPr>
          <p:cNvPr id="132" name="TextBox 327"/>
          <p:cNvSpPr txBox="1">
            <a:spLocks noChangeArrowheads="1"/>
          </p:cNvSpPr>
          <p:nvPr/>
        </p:nvSpPr>
        <p:spPr bwMode="auto">
          <a:xfrm>
            <a:off x="6077228" y="5387182"/>
            <a:ext cx="258622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Приложения и данные</a:t>
            </a:r>
            <a:endParaRPr lang="en-US" sz="1800" dirty="0">
              <a:solidFill>
                <a:schemeClr val="hlink"/>
              </a:solidFill>
              <a:latin typeface="+mn-lt"/>
              <a:ea typeface="+mn-ea"/>
              <a:cs typeface="+mn-cs"/>
            </a:endParaRPr>
          </a:p>
        </p:txBody>
      </p:sp>
      <p:grpSp>
        <p:nvGrpSpPr>
          <p:cNvPr id="40" name="Group 268"/>
          <p:cNvGrpSpPr>
            <a:grpSpLocks/>
          </p:cNvGrpSpPr>
          <p:nvPr/>
        </p:nvGrpSpPr>
        <p:grpSpPr bwMode="auto">
          <a:xfrm>
            <a:off x="7856538" y="3559175"/>
            <a:ext cx="914400" cy="601663"/>
            <a:chOff x="4267200" y="4890018"/>
            <a:chExt cx="914400" cy="602158"/>
          </a:xfrm>
        </p:grpSpPr>
        <p:sp>
          <p:nvSpPr>
            <p:cNvPr id="135" name="Rectangle 134"/>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136"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a:t>
              </a:r>
              <a:r>
                <a:rPr lang="en-US" sz="1000" dirty="0" smtClean="0">
                  <a:solidFill>
                    <a:srgbClr val="FFFFFF"/>
                  </a:solidFill>
                </a:rPr>
                <a:t>  </a:t>
              </a:r>
              <a:r>
                <a:rPr lang="en-US" sz="1000" dirty="0">
                  <a:solidFill>
                    <a:srgbClr val="FFFFFF"/>
                  </a:solidFill>
                </a:rPr>
                <a:t>C</a:t>
              </a:r>
            </a:p>
          </p:txBody>
        </p:sp>
        <p:grpSp>
          <p:nvGrpSpPr>
            <p:cNvPr id="41" name="Group 200"/>
            <p:cNvGrpSpPr>
              <a:grpSpLocks/>
            </p:cNvGrpSpPr>
            <p:nvPr/>
          </p:nvGrpSpPr>
          <p:grpSpPr bwMode="auto">
            <a:xfrm>
              <a:off x="4290624" y="5041116"/>
              <a:ext cx="867552" cy="435021"/>
              <a:chOff x="4282277" y="5041116"/>
              <a:chExt cx="867552" cy="435021"/>
            </a:xfrm>
          </p:grpSpPr>
          <p:grpSp>
            <p:nvGrpSpPr>
              <p:cNvPr id="42" name="Group 252"/>
              <p:cNvGrpSpPr>
                <a:grpSpLocks/>
              </p:cNvGrpSpPr>
              <p:nvPr/>
            </p:nvGrpSpPr>
            <p:grpSpPr bwMode="auto">
              <a:xfrm>
                <a:off x="4282277" y="5089981"/>
                <a:ext cx="152400" cy="381000"/>
                <a:chOff x="2244" y="1767"/>
                <a:chExt cx="672" cy="1641"/>
              </a:xfrm>
            </p:grpSpPr>
            <p:sp>
              <p:nvSpPr>
                <p:cNvPr id="165"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7"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3" name="Group 252"/>
              <p:cNvGrpSpPr>
                <a:grpSpLocks/>
              </p:cNvGrpSpPr>
              <p:nvPr/>
            </p:nvGrpSpPr>
            <p:grpSpPr bwMode="auto">
              <a:xfrm>
                <a:off x="4458489" y="5089981"/>
                <a:ext cx="152400" cy="381000"/>
                <a:chOff x="2244" y="1767"/>
                <a:chExt cx="672" cy="1641"/>
              </a:xfrm>
            </p:grpSpPr>
            <p:sp>
              <p:nvSpPr>
                <p:cNvPr id="163"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4"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4" name="Group 252"/>
              <p:cNvGrpSpPr>
                <a:grpSpLocks/>
              </p:cNvGrpSpPr>
              <p:nvPr/>
            </p:nvGrpSpPr>
            <p:grpSpPr bwMode="auto">
              <a:xfrm>
                <a:off x="4634702" y="5089981"/>
                <a:ext cx="152400" cy="381000"/>
                <a:chOff x="2244" y="1767"/>
                <a:chExt cx="672" cy="1641"/>
              </a:xfrm>
            </p:grpSpPr>
            <p:sp>
              <p:nvSpPr>
                <p:cNvPr id="161"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2"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5" name="Group 199"/>
              <p:cNvGrpSpPr>
                <a:grpSpLocks/>
              </p:cNvGrpSpPr>
              <p:nvPr/>
            </p:nvGrpSpPr>
            <p:grpSpPr bwMode="auto">
              <a:xfrm>
                <a:off x="4837576" y="5276894"/>
                <a:ext cx="312253" cy="199243"/>
                <a:chOff x="4840555" y="5276894"/>
                <a:chExt cx="303317" cy="199243"/>
              </a:xfrm>
            </p:grpSpPr>
            <p:pic>
              <p:nvPicPr>
                <p:cNvPr id="158"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6" name="Group 198"/>
              <p:cNvGrpSpPr>
                <a:grpSpLocks/>
              </p:cNvGrpSpPr>
              <p:nvPr/>
            </p:nvGrpSpPr>
            <p:grpSpPr bwMode="auto">
              <a:xfrm>
                <a:off x="4839327" y="5041116"/>
                <a:ext cx="304800" cy="231994"/>
                <a:chOff x="5486400" y="5029200"/>
                <a:chExt cx="304800" cy="231994"/>
              </a:xfrm>
            </p:grpSpPr>
            <p:grpSp>
              <p:nvGrpSpPr>
                <p:cNvPr id="47" name="Group 187"/>
                <p:cNvGrpSpPr>
                  <a:grpSpLocks/>
                </p:cNvGrpSpPr>
                <p:nvPr/>
              </p:nvGrpSpPr>
              <p:grpSpPr bwMode="auto">
                <a:xfrm>
                  <a:off x="5486400" y="5181600"/>
                  <a:ext cx="304800" cy="79594"/>
                  <a:chOff x="5486400" y="5181600"/>
                  <a:chExt cx="304800" cy="79594"/>
                </a:xfrm>
              </p:grpSpPr>
              <p:pic>
                <p:nvPicPr>
                  <p:cNvPr id="15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8" name="Group 188"/>
                <p:cNvGrpSpPr>
                  <a:grpSpLocks/>
                </p:cNvGrpSpPr>
                <p:nvPr/>
              </p:nvGrpSpPr>
              <p:grpSpPr bwMode="auto">
                <a:xfrm>
                  <a:off x="5486400" y="5105400"/>
                  <a:ext cx="304800" cy="79594"/>
                  <a:chOff x="5486400" y="5181600"/>
                  <a:chExt cx="304800" cy="79594"/>
                </a:xfrm>
              </p:grpSpPr>
              <p:pic>
                <p:nvPicPr>
                  <p:cNvPr id="15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9" name="Group 193"/>
                <p:cNvGrpSpPr>
                  <a:grpSpLocks/>
                </p:cNvGrpSpPr>
                <p:nvPr/>
              </p:nvGrpSpPr>
              <p:grpSpPr bwMode="auto">
                <a:xfrm>
                  <a:off x="5486400" y="5029200"/>
                  <a:ext cx="304800" cy="79594"/>
                  <a:chOff x="5486400" y="5181600"/>
                  <a:chExt cx="304800" cy="79594"/>
                </a:xfrm>
              </p:grpSpPr>
              <p:pic>
                <p:nvPicPr>
                  <p:cNvPr id="14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50" name="Group 235"/>
          <p:cNvGrpSpPr>
            <a:grpSpLocks/>
          </p:cNvGrpSpPr>
          <p:nvPr/>
        </p:nvGrpSpPr>
        <p:grpSpPr bwMode="auto">
          <a:xfrm>
            <a:off x="6103938" y="3559175"/>
            <a:ext cx="914400" cy="601663"/>
            <a:chOff x="4267200" y="4890018"/>
            <a:chExt cx="914400" cy="602158"/>
          </a:xfrm>
        </p:grpSpPr>
        <p:sp>
          <p:nvSpPr>
            <p:cNvPr id="169" name="Rectangle 168"/>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170"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a:t>
              </a:r>
              <a:r>
                <a:rPr lang="en-US" sz="1000" dirty="0" smtClean="0">
                  <a:solidFill>
                    <a:srgbClr val="FFFFFF"/>
                  </a:solidFill>
                </a:rPr>
                <a:t>  </a:t>
              </a:r>
              <a:r>
                <a:rPr lang="en-US" sz="1000" dirty="0">
                  <a:solidFill>
                    <a:srgbClr val="FFFFFF"/>
                  </a:solidFill>
                </a:rPr>
                <a:t>D</a:t>
              </a:r>
            </a:p>
          </p:txBody>
        </p:sp>
        <p:grpSp>
          <p:nvGrpSpPr>
            <p:cNvPr id="51" name="Group 200"/>
            <p:cNvGrpSpPr>
              <a:grpSpLocks/>
            </p:cNvGrpSpPr>
            <p:nvPr/>
          </p:nvGrpSpPr>
          <p:grpSpPr bwMode="auto">
            <a:xfrm>
              <a:off x="4290624" y="5041116"/>
              <a:ext cx="867552" cy="435021"/>
              <a:chOff x="4282277" y="5041116"/>
              <a:chExt cx="867552" cy="435021"/>
            </a:xfrm>
          </p:grpSpPr>
          <p:grpSp>
            <p:nvGrpSpPr>
              <p:cNvPr id="52" name="Group 252"/>
              <p:cNvGrpSpPr>
                <a:grpSpLocks/>
              </p:cNvGrpSpPr>
              <p:nvPr/>
            </p:nvGrpSpPr>
            <p:grpSpPr bwMode="auto">
              <a:xfrm>
                <a:off x="4282277" y="5089981"/>
                <a:ext cx="152400" cy="381000"/>
                <a:chOff x="2244" y="1767"/>
                <a:chExt cx="672" cy="1641"/>
              </a:xfrm>
            </p:grpSpPr>
            <p:sp>
              <p:nvSpPr>
                <p:cNvPr id="199"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00"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3" name="Group 252"/>
              <p:cNvGrpSpPr>
                <a:grpSpLocks/>
              </p:cNvGrpSpPr>
              <p:nvPr/>
            </p:nvGrpSpPr>
            <p:grpSpPr bwMode="auto">
              <a:xfrm>
                <a:off x="4458489" y="5089981"/>
                <a:ext cx="152400" cy="381000"/>
                <a:chOff x="2244" y="1767"/>
                <a:chExt cx="672" cy="1641"/>
              </a:xfrm>
            </p:grpSpPr>
            <p:sp>
              <p:nvSpPr>
                <p:cNvPr id="197"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98"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4" name="Group 252"/>
              <p:cNvGrpSpPr>
                <a:grpSpLocks/>
              </p:cNvGrpSpPr>
              <p:nvPr/>
            </p:nvGrpSpPr>
            <p:grpSpPr bwMode="auto">
              <a:xfrm>
                <a:off x="4634702" y="5089981"/>
                <a:ext cx="152400" cy="381000"/>
                <a:chOff x="2244" y="1767"/>
                <a:chExt cx="672" cy="1641"/>
              </a:xfrm>
            </p:grpSpPr>
            <p:sp>
              <p:nvSpPr>
                <p:cNvPr id="195"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96"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5" name="Group 199"/>
              <p:cNvGrpSpPr>
                <a:grpSpLocks/>
              </p:cNvGrpSpPr>
              <p:nvPr/>
            </p:nvGrpSpPr>
            <p:grpSpPr bwMode="auto">
              <a:xfrm>
                <a:off x="4837576" y="5276894"/>
                <a:ext cx="312253" cy="199243"/>
                <a:chOff x="4840555" y="5276894"/>
                <a:chExt cx="303317" cy="199243"/>
              </a:xfrm>
            </p:grpSpPr>
            <p:pic>
              <p:nvPicPr>
                <p:cNvPr id="192"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6" name="Group 198"/>
              <p:cNvGrpSpPr>
                <a:grpSpLocks/>
              </p:cNvGrpSpPr>
              <p:nvPr/>
            </p:nvGrpSpPr>
            <p:grpSpPr bwMode="auto">
              <a:xfrm>
                <a:off x="4839327" y="5041116"/>
                <a:ext cx="304800" cy="231994"/>
                <a:chOff x="5486400" y="5029200"/>
                <a:chExt cx="304800" cy="231994"/>
              </a:xfrm>
            </p:grpSpPr>
            <p:grpSp>
              <p:nvGrpSpPr>
                <p:cNvPr id="57" name="Group 187"/>
                <p:cNvGrpSpPr>
                  <a:grpSpLocks/>
                </p:cNvGrpSpPr>
                <p:nvPr/>
              </p:nvGrpSpPr>
              <p:grpSpPr bwMode="auto">
                <a:xfrm>
                  <a:off x="5486400" y="5181600"/>
                  <a:ext cx="304800" cy="79594"/>
                  <a:chOff x="5486400" y="5181600"/>
                  <a:chExt cx="304800" cy="79594"/>
                </a:xfrm>
              </p:grpSpPr>
              <p:pic>
                <p:nvPicPr>
                  <p:cNvPr id="18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8" name="Group 188"/>
                <p:cNvGrpSpPr>
                  <a:grpSpLocks/>
                </p:cNvGrpSpPr>
                <p:nvPr/>
              </p:nvGrpSpPr>
              <p:grpSpPr bwMode="auto">
                <a:xfrm>
                  <a:off x="5486400" y="5105400"/>
                  <a:ext cx="304800" cy="79594"/>
                  <a:chOff x="5486400" y="5181600"/>
                  <a:chExt cx="304800" cy="79594"/>
                </a:xfrm>
              </p:grpSpPr>
              <p:pic>
                <p:nvPicPr>
                  <p:cNvPr id="18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9" name="Group 193"/>
                <p:cNvGrpSpPr>
                  <a:grpSpLocks/>
                </p:cNvGrpSpPr>
                <p:nvPr/>
              </p:nvGrpSpPr>
              <p:grpSpPr bwMode="auto">
                <a:xfrm>
                  <a:off x="5486400" y="5029200"/>
                  <a:ext cx="304800" cy="79594"/>
                  <a:chOff x="5486400" y="5181600"/>
                  <a:chExt cx="304800" cy="79594"/>
                </a:xfrm>
              </p:grpSpPr>
              <p:pic>
                <p:nvPicPr>
                  <p:cNvPr id="18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60" name="Group 202"/>
          <p:cNvGrpSpPr>
            <a:grpSpLocks/>
          </p:cNvGrpSpPr>
          <p:nvPr/>
        </p:nvGrpSpPr>
        <p:grpSpPr bwMode="auto">
          <a:xfrm>
            <a:off x="7856538" y="2252663"/>
            <a:ext cx="914400" cy="601662"/>
            <a:chOff x="4267200" y="4890018"/>
            <a:chExt cx="914400" cy="602158"/>
          </a:xfrm>
        </p:grpSpPr>
        <p:sp>
          <p:nvSpPr>
            <p:cNvPr id="202" name="Rectangle 201"/>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203"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 </a:t>
              </a:r>
              <a:r>
                <a:rPr lang="en-US" sz="1000" dirty="0" smtClean="0">
                  <a:solidFill>
                    <a:srgbClr val="FFFFFF"/>
                  </a:solidFill>
                </a:rPr>
                <a:t>B</a:t>
              </a:r>
              <a:endParaRPr lang="en-US" sz="1000" dirty="0">
                <a:solidFill>
                  <a:srgbClr val="FFFFFF"/>
                </a:solidFill>
              </a:endParaRPr>
            </a:p>
          </p:txBody>
        </p:sp>
        <p:grpSp>
          <p:nvGrpSpPr>
            <p:cNvPr id="61" name="Group 200"/>
            <p:cNvGrpSpPr>
              <a:grpSpLocks/>
            </p:cNvGrpSpPr>
            <p:nvPr/>
          </p:nvGrpSpPr>
          <p:grpSpPr bwMode="auto">
            <a:xfrm>
              <a:off x="4290624" y="5041116"/>
              <a:ext cx="867552" cy="435021"/>
              <a:chOff x="4282277" y="5041116"/>
              <a:chExt cx="867552" cy="435021"/>
            </a:xfrm>
          </p:grpSpPr>
          <p:grpSp>
            <p:nvGrpSpPr>
              <p:cNvPr id="62" name="Group 252"/>
              <p:cNvGrpSpPr>
                <a:grpSpLocks/>
              </p:cNvGrpSpPr>
              <p:nvPr/>
            </p:nvGrpSpPr>
            <p:grpSpPr bwMode="auto">
              <a:xfrm>
                <a:off x="4282277" y="5089981"/>
                <a:ext cx="152400" cy="381000"/>
                <a:chOff x="2244" y="1767"/>
                <a:chExt cx="672" cy="1641"/>
              </a:xfrm>
            </p:grpSpPr>
            <p:sp>
              <p:nvSpPr>
                <p:cNvPr id="234"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35"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4" name="Group 252"/>
              <p:cNvGrpSpPr>
                <a:grpSpLocks/>
              </p:cNvGrpSpPr>
              <p:nvPr/>
            </p:nvGrpSpPr>
            <p:grpSpPr bwMode="auto">
              <a:xfrm>
                <a:off x="4458489" y="5089981"/>
                <a:ext cx="152400" cy="381000"/>
                <a:chOff x="2244" y="1767"/>
                <a:chExt cx="672" cy="1641"/>
              </a:xfrm>
            </p:grpSpPr>
            <p:sp>
              <p:nvSpPr>
                <p:cNvPr id="232"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33"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5" name="Group 252"/>
              <p:cNvGrpSpPr>
                <a:grpSpLocks/>
              </p:cNvGrpSpPr>
              <p:nvPr/>
            </p:nvGrpSpPr>
            <p:grpSpPr bwMode="auto">
              <a:xfrm>
                <a:off x="4634702" y="5089981"/>
                <a:ext cx="152400" cy="381000"/>
                <a:chOff x="2244" y="1767"/>
                <a:chExt cx="672" cy="1641"/>
              </a:xfrm>
            </p:grpSpPr>
            <p:sp>
              <p:nvSpPr>
                <p:cNvPr id="228"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29"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6" name="Group 199"/>
              <p:cNvGrpSpPr>
                <a:grpSpLocks/>
              </p:cNvGrpSpPr>
              <p:nvPr/>
            </p:nvGrpSpPr>
            <p:grpSpPr bwMode="auto">
              <a:xfrm>
                <a:off x="4837576" y="5276894"/>
                <a:ext cx="312253" cy="199243"/>
                <a:chOff x="4840555" y="5276894"/>
                <a:chExt cx="303317" cy="199243"/>
              </a:xfrm>
            </p:grpSpPr>
            <p:pic>
              <p:nvPicPr>
                <p:cNvPr id="225"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6"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7" name="Picture 184" descr="serve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8" name="Group 198"/>
              <p:cNvGrpSpPr>
                <a:grpSpLocks/>
              </p:cNvGrpSpPr>
              <p:nvPr/>
            </p:nvGrpSpPr>
            <p:grpSpPr bwMode="auto">
              <a:xfrm>
                <a:off x="4839327" y="5041116"/>
                <a:ext cx="304800" cy="231994"/>
                <a:chOff x="5486400" y="5029200"/>
                <a:chExt cx="304800" cy="231994"/>
              </a:xfrm>
            </p:grpSpPr>
            <p:grpSp>
              <p:nvGrpSpPr>
                <p:cNvPr id="69" name="Group 187"/>
                <p:cNvGrpSpPr>
                  <a:grpSpLocks/>
                </p:cNvGrpSpPr>
                <p:nvPr/>
              </p:nvGrpSpPr>
              <p:grpSpPr bwMode="auto">
                <a:xfrm>
                  <a:off x="5486400" y="5181600"/>
                  <a:ext cx="304800" cy="79594"/>
                  <a:chOff x="5486400" y="5181600"/>
                  <a:chExt cx="304800" cy="79594"/>
                </a:xfrm>
              </p:grpSpPr>
              <p:pic>
                <p:nvPicPr>
                  <p:cNvPr id="22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0" name="Group 188"/>
                <p:cNvGrpSpPr>
                  <a:grpSpLocks/>
                </p:cNvGrpSpPr>
                <p:nvPr/>
              </p:nvGrpSpPr>
              <p:grpSpPr bwMode="auto">
                <a:xfrm>
                  <a:off x="5486400" y="5105400"/>
                  <a:ext cx="304800" cy="79594"/>
                  <a:chOff x="5486400" y="5181600"/>
                  <a:chExt cx="304800" cy="79594"/>
                </a:xfrm>
              </p:grpSpPr>
              <p:pic>
                <p:nvPicPr>
                  <p:cNvPr id="21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1" name="Group 193"/>
                <p:cNvGrpSpPr>
                  <a:grpSpLocks/>
                </p:cNvGrpSpPr>
                <p:nvPr/>
              </p:nvGrpSpPr>
              <p:grpSpPr bwMode="auto">
                <a:xfrm>
                  <a:off x="5486400" y="5029200"/>
                  <a:ext cx="304800" cy="79594"/>
                  <a:chOff x="5486400" y="5181600"/>
                  <a:chExt cx="304800" cy="79594"/>
                </a:xfrm>
              </p:grpSpPr>
              <p:pic>
                <p:nvPicPr>
                  <p:cNvPr id="21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72" name="Group 201"/>
          <p:cNvGrpSpPr>
            <a:grpSpLocks/>
          </p:cNvGrpSpPr>
          <p:nvPr/>
        </p:nvGrpSpPr>
        <p:grpSpPr bwMode="auto">
          <a:xfrm>
            <a:off x="6103938" y="2252663"/>
            <a:ext cx="914400" cy="601662"/>
            <a:chOff x="4267200" y="4890018"/>
            <a:chExt cx="914400" cy="602158"/>
          </a:xfrm>
        </p:grpSpPr>
        <p:sp>
          <p:nvSpPr>
            <p:cNvPr id="237" name="Rectangle 236"/>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238"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 </a:t>
              </a:r>
              <a:r>
                <a:rPr lang="en-US" sz="1000" dirty="0" smtClean="0">
                  <a:solidFill>
                    <a:srgbClr val="FFFFFF"/>
                  </a:solidFill>
                </a:rPr>
                <a:t>A</a:t>
              </a:r>
              <a:endParaRPr lang="en-US" sz="1000" dirty="0">
                <a:solidFill>
                  <a:srgbClr val="FFFFFF"/>
                </a:solidFill>
              </a:endParaRPr>
            </a:p>
          </p:txBody>
        </p:sp>
        <p:grpSp>
          <p:nvGrpSpPr>
            <p:cNvPr id="73" name="Group 200"/>
            <p:cNvGrpSpPr>
              <a:grpSpLocks/>
            </p:cNvGrpSpPr>
            <p:nvPr/>
          </p:nvGrpSpPr>
          <p:grpSpPr bwMode="auto">
            <a:xfrm>
              <a:off x="4290624" y="5041116"/>
              <a:ext cx="867552" cy="435021"/>
              <a:chOff x="4282277" y="5041116"/>
              <a:chExt cx="867552" cy="435021"/>
            </a:xfrm>
          </p:grpSpPr>
          <p:grpSp>
            <p:nvGrpSpPr>
              <p:cNvPr id="75" name="Group 252"/>
              <p:cNvGrpSpPr>
                <a:grpSpLocks/>
              </p:cNvGrpSpPr>
              <p:nvPr/>
            </p:nvGrpSpPr>
            <p:grpSpPr bwMode="auto">
              <a:xfrm>
                <a:off x="4282277" y="5089981"/>
                <a:ext cx="152400" cy="381000"/>
                <a:chOff x="2244" y="1767"/>
                <a:chExt cx="672" cy="1641"/>
              </a:xfrm>
            </p:grpSpPr>
            <p:sp>
              <p:nvSpPr>
                <p:cNvPr id="271"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72"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76" name="Group 252"/>
              <p:cNvGrpSpPr>
                <a:grpSpLocks/>
              </p:cNvGrpSpPr>
              <p:nvPr/>
            </p:nvGrpSpPr>
            <p:grpSpPr bwMode="auto">
              <a:xfrm>
                <a:off x="4458489" y="5089981"/>
                <a:ext cx="152400" cy="381000"/>
                <a:chOff x="2244" y="1767"/>
                <a:chExt cx="672" cy="1641"/>
              </a:xfrm>
            </p:grpSpPr>
            <p:sp>
              <p:nvSpPr>
                <p:cNvPr id="269"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70"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77" name="Group 252"/>
              <p:cNvGrpSpPr>
                <a:grpSpLocks/>
              </p:cNvGrpSpPr>
              <p:nvPr/>
            </p:nvGrpSpPr>
            <p:grpSpPr bwMode="auto">
              <a:xfrm>
                <a:off x="4634702" y="5089981"/>
                <a:ext cx="152400" cy="381000"/>
                <a:chOff x="2244" y="1767"/>
                <a:chExt cx="672" cy="1641"/>
              </a:xfrm>
            </p:grpSpPr>
            <p:sp>
              <p:nvSpPr>
                <p:cNvPr id="267"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68"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78" name="Group 199"/>
              <p:cNvGrpSpPr>
                <a:grpSpLocks/>
              </p:cNvGrpSpPr>
              <p:nvPr/>
            </p:nvGrpSpPr>
            <p:grpSpPr bwMode="auto">
              <a:xfrm>
                <a:off x="4837576" y="5276894"/>
                <a:ext cx="312253" cy="199243"/>
                <a:chOff x="4840555" y="5276894"/>
                <a:chExt cx="303317" cy="199243"/>
              </a:xfrm>
            </p:grpSpPr>
            <p:pic>
              <p:nvPicPr>
                <p:cNvPr id="264"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5" name="Picture 184" descr="serve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 name="Picture 184" descr="serve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9" name="Group 198"/>
              <p:cNvGrpSpPr>
                <a:grpSpLocks/>
              </p:cNvGrpSpPr>
              <p:nvPr/>
            </p:nvGrpSpPr>
            <p:grpSpPr bwMode="auto">
              <a:xfrm>
                <a:off x="4839327" y="5041116"/>
                <a:ext cx="304800" cy="231994"/>
                <a:chOff x="5486400" y="5029200"/>
                <a:chExt cx="304800" cy="231994"/>
              </a:xfrm>
            </p:grpSpPr>
            <p:grpSp>
              <p:nvGrpSpPr>
                <p:cNvPr id="80" name="Group 187"/>
                <p:cNvGrpSpPr>
                  <a:grpSpLocks/>
                </p:cNvGrpSpPr>
                <p:nvPr/>
              </p:nvGrpSpPr>
              <p:grpSpPr bwMode="auto">
                <a:xfrm>
                  <a:off x="5486400" y="5181600"/>
                  <a:ext cx="304800" cy="79594"/>
                  <a:chOff x="5486400" y="5181600"/>
                  <a:chExt cx="304800" cy="79594"/>
                </a:xfrm>
              </p:grpSpPr>
              <p:pic>
                <p:nvPicPr>
                  <p:cNvPr id="25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1" name="Group 188"/>
                <p:cNvGrpSpPr>
                  <a:grpSpLocks/>
                </p:cNvGrpSpPr>
                <p:nvPr/>
              </p:nvGrpSpPr>
              <p:grpSpPr bwMode="auto">
                <a:xfrm>
                  <a:off x="5486400" y="5105400"/>
                  <a:ext cx="304800" cy="79594"/>
                  <a:chOff x="5486400" y="5181600"/>
                  <a:chExt cx="304800" cy="79594"/>
                </a:xfrm>
              </p:grpSpPr>
              <p:pic>
                <p:nvPicPr>
                  <p:cNvPr id="25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2" name="Group 193"/>
                <p:cNvGrpSpPr>
                  <a:grpSpLocks/>
                </p:cNvGrpSpPr>
                <p:nvPr/>
              </p:nvGrpSpPr>
              <p:grpSpPr bwMode="auto">
                <a:xfrm>
                  <a:off x="5486400" y="5029200"/>
                  <a:ext cx="304800" cy="79594"/>
                  <a:chOff x="5486400" y="5181600"/>
                  <a:chExt cx="304800" cy="79594"/>
                </a:xfrm>
              </p:grpSpPr>
              <p:pic>
                <p:nvPicPr>
                  <p:cNvPr id="24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83" name="Group 302"/>
          <p:cNvGrpSpPr>
            <a:grpSpLocks/>
          </p:cNvGrpSpPr>
          <p:nvPr/>
        </p:nvGrpSpPr>
        <p:grpSpPr bwMode="auto">
          <a:xfrm>
            <a:off x="6388100" y="2101850"/>
            <a:ext cx="2098675" cy="2209800"/>
            <a:chOff x="5446951" y="2369838"/>
            <a:chExt cx="2097484" cy="2210362"/>
          </a:xfrm>
        </p:grpSpPr>
        <p:sp>
          <p:nvSpPr>
            <p:cNvPr id="274" name="Arc 273"/>
            <p:cNvSpPr/>
            <p:nvPr/>
          </p:nvSpPr>
          <p:spPr bwMode="auto">
            <a:xfrm>
              <a:off x="5734126" y="2369838"/>
              <a:ext cx="1481884" cy="981325"/>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75" name="Arc 274"/>
            <p:cNvSpPr/>
            <p:nvPr/>
          </p:nvSpPr>
          <p:spPr bwMode="auto">
            <a:xfrm rot="5400000" flipH="1" flipV="1">
              <a:off x="5102990" y="3275917"/>
              <a:ext cx="1125824" cy="437901"/>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92500" lnSpcReduction="1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76" name="Arc 275"/>
            <p:cNvSpPr/>
            <p:nvPr/>
          </p:nvSpPr>
          <p:spPr bwMode="auto">
            <a:xfrm flipV="1">
              <a:off x="5734126" y="3598875"/>
              <a:ext cx="1481884" cy="981325"/>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77" name="Arc 276"/>
            <p:cNvSpPr/>
            <p:nvPr/>
          </p:nvSpPr>
          <p:spPr bwMode="auto">
            <a:xfrm rot="16200000" flipV="1">
              <a:off x="6761778" y="3295766"/>
              <a:ext cx="1127412" cy="437901"/>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92500" lnSpcReduction="1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grpSp>
      <p:grpSp>
        <p:nvGrpSpPr>
          <p:cNvPr id="84" name="Group 315"/>
          <p:cNvGrpSpPr>
            <a:grpSpLocks/>
          </p:cNvGrpSpPr>
          <p:nvPr/>
        </p:nvGrpSpPr>
        <p:grpSpPr bwMode="auto">
          <a:xfrm>
            <a:off x="6942138" y="1892300"/>
            <a:ext cx="954087" cy="487363"/>
            <a:chOff x="5867400" y="2160495"/>
            <a:chExt cx="954655" cy="486746"/>
          </a:xfrm>
        </p:grpSpPr>
        <p:sp>
          <p:nvSpPr>
            <p:cNvPr id="279" name="Rounded Rectangle 58"/>
            <p:cNvSpPr>
              <a:spLocks noChangeArrowheads="1"/>
            </p:cNvSpPr>
            <p:nvPr/>
          </p:nvSpPr>
          <p:spPr bwMode="auto">
            <a:xfrm>
              <a:off x="5867400" y="2160495"/>
              <a:ext cx="954655" cy="233433"/>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400" dirty="0" smtClean="0">
                  <a:solidFill>
                    <a:srgbClr val="FFFFFF"/>
                  </a:solidFill>
                  <a:latin typeface="Arial Narrow" charset="0"/>
                </a:rPr>
                <a:t>Приложение</a:t>
              </a:r>
              <a:endParaRPr lang="en-US" sz="1400" dirty="0">
                <a:solidFill>
                  <a:srgbClr val="FFFFFF"/>
                </a:solidFill>
                <a:latin typeface="Arial Narrow" charset="0"/>
              </a:endParaRPr>
            </a:p>
          </p:txBody>
        </p:sp>
        <p:grpSp>
          <p:nvGrpSpPr>
            <p:cNvPr id="85" name="Group 311"/>
            <p:cNvGrpSpPr>
              <a:grpSpLocks/>
            </p:cNvGrpSpPr>
            <p:nvPr/>
          </p:nvGrpSpPr>
          <p:grpSpPr bwMode="auto">
            <a:xfrm>
              <a:off x="6140985" y="2353235"/>
              <a:ext cx="407484" cy="294006"/>
              <a:chOff x="3879455" y="1828800"/>
              <a:chExt cx="407484" cy="294006"/>
            </a:xfrm>
          </p:grpSpPr>
          <p:pic>
            <p:nvPicPr>
              <p:cNvPr id="281"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3948945" y="18288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2" name="TextBox 303"/>
              <p:cNvSpPr txBox="1">
                <a:spLocks noChangeArrowheads="1"/>
              </p:cNvSpPr>
              <p:nvPr/>
            </p:nvSpPr>
            <p:spPr bwMode="auto">
              <a:xfrm>
                <a:off x="3879455" y="1880955"/>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86" name="Group 316"/>
          <p:cNvGrpSpPr>
            <a:grpSpLocks/>
          </p:cNvGrpSpPr>
          <p:nvPr/>
        </p:nvGrpSpPr>
        <p:grpSpPr bwMode="auto">
          <a:xfrm>
            <a:off x="7986713" y="3008313"/>
            <a:ext cx="954087" cy="469900"/>
            <a:chOff x="6786275" y="3391336"/>
            <a:chExt cx="954655" cy="469549"/>
          </a:xfrm>
        </p:grpSpPr>
        <p:sp>
          <p:nvSpPr>
            <p:cNvPr id="284" name="Rounded Rectangle 60"/>
            <p:cNvSpPr>
              <a:spLocks noChangeArrowheads="1"/>
            </p:cNvSpPr>
            <p:nvPr/>
          </p:nvSpPr>
          <p:spPr bwMode="auto">
            <a:xfrm>
              <a:off x="6786275" y="3391336"/>
              <a:ext cx="954655" cy="233433"/>
            </a:xfrm>
            <a:prstGeom prst="roundRect">
              <a:avLst>
                <a:gd name="adj" fmla="val 16667"/>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400" dirty="0">
                  <a:solidFill>
                    <a:srgbClr val="FFFFFF"/>
                  </a:solidFill>
                  <a:latin typeface="Arial Narrow" charset="0"/>
                </a:rPr>
                <a:t>Приложение</a:t>
              </a:r>
              <a:endParaRPr lang="en-US" sz="1400" dirty="0">
                <a:solidFill>
                  <a:srgbClr val="FFFFFF"/>
                </a:solidFill>
                <a:latin typeface="Arial Narrow" charset="0"/>
              </a:endParaRPr>
            </a:p>
          </p:txBody>
        </p:sp>
        <p:grpSp>
          <p:nvGrpSpPr>
            <p:cNvPr id="87" name="Group 312"/>
            <p:cNvGrpSpPr>
              <a:grpSpLocks/>
            </p:cNvGrpSpPr>
            <p:nvPr/>
          </p:nvGrpSpPr>
          <p:grpSpPr bwMode="auto">
            <a:xfrm>
              <a:off x="7059860" y="3567955"/>
              <a:ext cx="407484" cy="292930"/>
              <a:chOff x="4791635" y="1600200"/>
              <a:chExt cx="407484" cy="292930"/>
            </a:xfrm>
          </p:grpSpPr>
          <p:pic>
            <p:nvPicPr>
              <p:cNvPr id="286"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4861125" y="1600200"/>
                <a:ext cx="268504" cy="29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 name="TextBox 304"/>
              <p:cNvSpPr txBox="1">
                <a:spLocks noChangeArrowheads="1"/>
              </p:cNvSpPr>
              <p:nvPr/>
            </p:nvSpPr>
            <p:spPr bwMode="auto">
              <a:xfrm>
                <a:off x="4791635" y="1658470"/>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88" name="Group 317"/>
          <p:cNvGrpSpPr>
            <a:grpSpLocks/>
          </p:cNvGrpSpPr>
          <p:nvPr/>
        </p:nvGrpSpPr>
        <p:grpSpPr bwMode="auto">
          <a:xfrm>
            <a:off x="6973888" y="4289425"/>
            <a:ext cx="954087" cy="492125"/>
            <a:chOff x="5898775" y="4558202"/>
            <a:chExt cx="954655" cy="491579"/>
          </a:xfrm>
        </p:grpSpPr>
        <p:sp>
          <p:nvSpPr>
            <p:cNvPr id="289" name="Rounded Rectangle 59"/>
            <p:cNvSpPr>
              <a:spLocks noChangeArrowheads="1"/>
            </p:cNvSpPr>
            <p:nvPr/>
          </p:nvSpPr>
          <p:spPr bwMode="auto">
            <a:xfrm>
              <a:off x="5898775" y="4558202"/>
              <a:ext cx="954655" cy="233433"/>
            </a:xfrm>
            <a:prstGeom prst="roundRect">
              <a:avLst>
                <a:gd name="adj" fmla="val 16667"/>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400" dirty="0">
                  <a:solidFill>
                    <a:srgbClr val="FFFFFF"/>
                  </a:solidFill>
                  <a:latin typeface="Arial Narrow" charset="0"/>
                </a:rPr>
                <a:t>Приложение</a:t>
              </a:r>
              <a:endParaRPr lang="en-US" sz="1400" dirty="0">
                <a:solidFill>
                  <a:srgbClr val="FFFFFF"/>
                </a:solidFill>
                <a:latin typeface="Arial Narrow" charset="0"/>
              </a:endParaRPr>
            </a:p>
          </p:txBody>
        </p:sp>
        <p:grpSp>
          <p:nvGrpSpPr>
            <p:cNvPr id="89" name="Group 313"/>
            <p:cNvGrpSpPr>
              <a:grpSpLocks/>
            </p:cNvGrpSpPr>
            <p:nvPr/>
          </p:nvGrpSpPr>
          <p:grpSpPr bwMode="auto">
            <a:xfrm>
              <a:off x="6172360" y="4755775"/>
              <a:ext cx="407484" cy="294006"/>
              <a:chOff x="5710571" y="1371600"/>
              <a:chExt cx="407484" cy="294006"/>
            </a:xfrm>
          </p:grpSpPr>
          <p:pic>
            <p:nvPicPr>
              <p:cNvPr id="291"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5780061" y="13716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2" name="TextBox 305"/>
              <p:cNvSpPr txBox="1">
                <a:spLocks noChangeArrowheads="1"/>
              </p:cNvSpPr>
              <p:nvPr/>
            </p:nvSpPr>
            <p:spPr bwMode="auto">
              <a:xfrm>
                <a:off x="5710571" y="1420905"/>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90" name="Group 318"/>
          <p:cNvGrpSpPr>
            <a:grpSpLocks/>
          </p:cNvGrpSpPr>
          <p:nvPr/>
        </p:nvGrpSpPr>
        <p:grpSpPr bwMode="auto">
          <a:xfrm>
            <a:off x="5943600" y="3014663"/>
            <a:ext cx="954088" cy="487362"/>
            <a:chOff x="4868962" y="3282612"/>
            <a:chExt cx="953608" cy="487043"/>
          </a:xfrm>
        </p:grpSpPr>
        <p:sp>
          <p:nvSpPr>
            <p:cNvPr id="294" name="Rounded Rectangle 293"/>
            <p:cNvSpPr/>
            <p:nvPr/>
          </p:nvSpPr>
          <p:spPr bwMode="auto">
            <a:xfrm>
              <a:off x="4868962" y="3282612"/>
              <a:ext cx="953608" cy="234796"/>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lstStyle/>
            <a:p>
              <a:pPr fontAlgn="auto">
                <a:spcBef>
                  <a:spcPts val="0"/>
                </a:spcBef>
                <a:spcAft>
                  <a:spcPts val="0"/>
                </a:spcAft>
                <a:defRPr/>
              </a:pPr>
              <a:r>
                <a:rPr lang="ru-RU" sz="1400" dirty="0">
                  <a:solidFill>
                    <a:srgbClr val="FFFFFF"/>
                  </a:solidFill>
                  <a:latin typeface="Arial Narrow" charset="0"/>
                </a:rPr>
                <a:t>Приложение</a:t>
              </a:r>
              <a:endParaRPr lang="en-US" sz="1400" dirty="0">
                <a:solidFill>
                  <a:srgbClr val="FFFFFF"/>
                </a:solidFill>
                <a:latin typeface="Arial Narrow" pitchFamily="34" charset="0"/>
                <a:ea typeface="+mn-ea"/>
                <a:cs typeface="+mn-cs"/>
              </a:endParaRPr>
            </a:p>
          </p:txBody>
        </p:sp>
        <p:grpSp>
          <p:nvGrpSpPr>
            <p:cNvPr id="91" name="Group 314"/>
            <p:cNvGrpSpPr>
              <a:grpSpLocks/>
            </p:cNvGrpSpPr>
            <p:nvPr/>
          </p:nvGrpSpPr>
          <p:grpSpPr bwMode="auto">
            <a:xfrm>
              <a:off x="5142024" y="3473249"/>
              <a:ext cx="407484" cy="296406"/>
              <a:chOff x="6553256" y="1371600"/>
              <a:chExt cx="407484" cy="296406"/>
            </a:xfrm>
          </p:grpSpPr>
          <p:pic>
            <p:nvPicPr>
              <p:cNvPr id="296" name="Picture 4" descr="disc blue"/>
              <p:cNvPicPr>
                <a:picLocks noChangeArrowheads="1"/>
              </p:cNvPicPr>
              <p:nvPr/>
            </p:nvPicPr>
            <p:blipFill>
              <a:blip r:embed="rId19" cstate="print">
                <a:lum bright="48000"/>
                <a:grayscl/>
                <a:extLst>
                  <a:ext uri="{28A0092B-C50C-407E-A947-70E740481C1C}">
                    <a14:useLocalDpi xmlns:a14="http://schemas.microsoft.com/office/drawing/2010/main" xmlns="" val="0"/>
                  </a:ext>
                </a:extLst>
              </a:blip>
              <a:srcRect/>
              <a:stretch>
                <a:fillRect/>
              </a:stretch>
            </p:blipFill>
            <p:spPr bwMode="gray">
              <a:xfrm>
                <a:off x="6622084" y="1371600"/>
                <a:ext cx="269829" cy="296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 name="TextBox 306"/>
              <p:cNvSpPr txBox="1">
                <a:spLocks noChangeArrowheads="1"/>
              </p:cNvSpPr>
              <p:nvPr/>
            </p:nvSpPr>
            <p:spPr bwMode="auto">
              <a:xfrm>
                <a:off x="6553256" y="1420905"/>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sp>
        <p:nvSpPr>
          <p:cNvPr id="298" name="TextBox 328"/>
          <p:cNvSpPr txBox="1">
            <a:spLocks noChangeArrowheads="1"/>
          </p:cNvSpPr>
          <p:nvPr/>
        </p:nvSpPr>
        <p:spPr bwMode="auto">
          <a:xfrm>
            <a:off x="6554879" y="5683014"/>
            <a:ext cx="1693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На расстоянии</a:t>
            </a:r>
            <a:endParaRPr lang="en-US" sz="1800" dirty="0">
              <a:solidFill>
                <a:schemeClr val="hlink"/>
              </a:solidFill>
              <a:latin typeface="+mn-lt"/>
              <a:ea typeface="+mn-ea"/>
              <a:cs typeface="+mn-cs"/>
            </a:endParaRPr>
          </a:p>
        </p:txBody>
      </p:sp>
    </p:spTree>
    <p:extLst>
      <p:ext uri="{BB962C8B-B14F-4D97-AF65-F5344CB8AC3E}">
        <p14:creationId xmlns:p14="http://schemas.microsoft.com/office/powerpoint/2010/main" xmlns="" val="38495913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000"/>
                            </p:stCondLst>
                            <p:childTnLst>
                              <p:par>
                                <p:cTn id="21" presetID="21" presetClass="entr" presetSubtype="4"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heel(4)">
                                      <p:cBhvr>
                                        <p:cTn id="23" dur="500"/>
                                        <p:tgtEl>
                                          <p:spTgt spid="8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par>
                                <p:cTn id="28" presetID="10" presetClass="entr" presetSubtype="0"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500"/>
                                        <p:tgtEl>
                                          <p:spTgt spid="86"/>
                                        </p:tgtEl>
                                      </p:cBhvr>
                                    </p:animEffect>
                                  </p:childTnLst>
                                </p:cTn>
                              </p:par>
                              <p:par>
                                <p:cTn id="31" presetID="10"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par>
                                <p:cTn id="34" presetID="10" presetClass="entr" presetSubtype="0" fill="hold"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500"/>
                                        <p:tgtEl>
                                          <p:spTgt spid="90"/>
                                        </p:tgtEl>
                                      </p:cBhvr>
                                    </p:animEffect>
                                  </p:childTnLst>
                                </p:cTn>
                              </p:par>
                            </p:childTnLst>
                          </p:cTn>
                        </p:par>
                        <p:par>
                          <p:cTn id="37" fill="hold">
                            <p:stCondLst>
                              <p:cond delay="3000"/>
                            </p:stCondLst>
                            <p:childTnLst>
                              <p:par>
                                <p:cTn id="38" presetID="1" presetClass="path" presetSubtype="0" fill="hold" nodeType="afterEffect">
                                  <p:stCondLst>
                                    <p:cond delay="0"/>
                                  </p:stCondLst>
                                  <p:childTnLst>
                                    <p:animMotion origin="layout" path="M -4.72222E-6 -0.01111 C 0.06893 -0.01111 0.125 0.06366 0.125 0.15556 C 0.125 0.24746 0.06893 0.32223 -4.72222E-6 0.32223 C -0.06892 0.32223 -0.125 0.24746 -0.125 0.15556 C -0.125 0.06366 -0.06892 -0.01111 -4.72222E-6 -0.01111 Z " pathEditMode="relative" rAng="0" ptsTypes="fffff">
                                      <p:cBhvr>
                                        <p:cTn id="39" dur="5000" fill="hold"/>
                                        <p:tgtEl>
                                          <p:spTgt spid="84"/>
                                        </p:tgtEl>
                                        <p:attrNameLst>
                                          <p:attrName>ppt_x</p:attrName>
                                          <p:attrName>ppt_y</p:attrName>
                                        </p:attrNameLst>
                                      </p:cBhvr>
                                      <p:rCtr x="0" y="16700"/>
                                    </p:animMotion>
                                  </p:childTnLst>
                                </p:cTn>
                              </p:par>
                              <p:par>
                                <p:cTn id="40" presetID="1" presetClass="path" presetSubtype="0" fill="hold" nodeType="withEffect">
                                  <p:stCondLst>
                                    <p:cond delay="0"/>
                                  </p:stCondLst>
                                  <p:childTnLst>
                                    <p:animMotion origin="layout" path="M 0.01042 -0.00695 C 0.01042 0.08495 -0.04566 0.15972 -0.11458 0.15972 C -0.18351 0.15972 -0.23958 0.08495 -0.23958 -0.00695 C -0.23958 -0.09885 -0.18351 -0.17361 -0.11458 -0.17361 C -0.04566 -0.17361 0.01042 -0.09885 0.01042 -0.00695 Z " pathEditMode="relative" rAng="5400000" ptsTypes="fffff">
                                      <p:cBhvr>
                                        <p:cTn id="41" dur="5000" fill="hold"/>
                                        <p:tgtEl>
                                          <p:spTgt spid="86"/>
                                        </p:tgtEl>
                                        <p:attrNameLst>
                                          <p:attrName>ppt_x</p:attrName>
                                          <p:attrName>ppt_y</p:attrName>
                                        </p:attrNameLst>
                                      </p:cBhvr>
                                      <p:rCtr x="-12500" y="0"/>
                                    </p:animMotion>
                                  </p:childTnLst>
                                </p:cTn>
                              </p:par>
                              <p:par>
                                <p:cTn id="42" presetID="1" presetClass="path" presetSubtype="0" fill="hold" nodeType="withEffect">
                                  <p:stCondLst>
                                    <p:cond delay="0"/>
                                  </p:stCondLst>
                                  <p:childTnLst>
                                    <p:animMotion origin="layout" path="M 0.00312 -0.02847 C -0.0658 -0.02361 -0.12466 -0.09444 -0.1283 -0.18611 C -0.13195 -0.27801 -0.07882 -0.35648 -0.01007 -0.36134 C 0.05885 -0.3662 0.11771 -0.29537 0.12135 -0.2037 C 0.125 -0.1118 0.07187 -0.03333 0.00312 -0.02847 Z " pathEditMode="relative" rAng="10623248" ptsTypes="fffff">
                                      <p:cBhvr>
                                        <p:cTn id="43" dur="5000" fill="hold"/>
                                        <p:tgtEl>
                                          <p:spTgt spid="88"/>
                                        </p:tgtEl>
                                        <p:attrNameLst>
                                          <p:attrName>ppt_x</p:attrName>
                                          <p:attrName>ppt_y</p:attrName>
                                        </p:attrNameLst>
                                      </p:cBhvr>
                                      <p:rCtr x="-700" y="-16600"/>
                                    </p:animMotion>
                                  </p:childTnLst>
                                </p:cTn>
                              </p:par>
                              <p:par>
                                <p:cTn id="44" presetID="1" presetClass="path" presetSubtype="0" fill="hold" nodeType="withEffect">
                                  <p:stCondLst>
                                    <p:cond delay="0"/>
                                  </p:stCondLst>
                                  <p:childTnLst>
                                    <p:animMotion origin="layout" path="M -0.01614 -0.01597 C -0.0125 -0.10764 0.04636 -0.17847 0.11528 -0.17361 C 0.18403 -0.16875 0.23716 -0.09028 0.23351 0.00162 C 0.22986 0.09329 0.17101 0.16412 0.10209 0.15926 C 0.03334 0.1544 -0.01979 0.07593 -0.01614 -0.01597 Z " pathEditMode="relative" rAng="-5218732" ptsTypes="fffff">
                                      <p:cBhvr>
                                        <p:cTn id="45" dur="5000" fill="hold"/>
                                        <p:tgtEl>
                                          <p:spTgt spid="90"/>
                                        </p:tgtEl>
                                        <p:attrNameLst>
                                          <p:attrName>ppt_x</p:attrName>
                                          <p:attrName>ppt_y</p:attrName>
                                        </p:attrNameLst>
                                      </p:cBhvr>
                                      <p:rCtr x="12500" y="900"/>
                                    </p:animMotion>
                                  </p:childTnLst>
                                </p:cTn>
                              </p:par>
                              <p:par>
                                <p:cTn id="46" presetID="10" presetClass="entr" presetSubtype="0" fill="hold" grpId="0"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2000"/>
                                        <p:tgtEl>
                                          <p:spTgt spid="1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fade">
                                      <p:cBhvr>
                                        <p:cTn id="51" dur="2000"/>
                                        <p:tgtEl>
                                          <p:spTgt spid="1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8"/>
                                        </p:tgtEl>
                                        <p:attrNameLst>
                                          <p:attrName>style.visibility</p:attrName>
                                        </p:attrNameLst>
                                      </p:cBhvr>
                                      <p:to>
                                        <p:strVal val="visible"/>
                                      </p:to>
                                    </p:set>
                                    <p:animEffect transition="in" filter="fade">
                                      <p:cBhvr>
                                        <p:cTn id="54" dur="2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29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7"/>
          <p:cNvSpPr>
            <a:spLocks noGrp="1" noChangeArrowheads="1"/>
          </p:cNvSpPr>
          <p:nvPr>
            <p:ph type="title"/>
          </p:nvPr>
        </p:nvSpPr>
        <p:spPr bwMode="gray"/>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Интеграция с VMware vCenter Server</a:t>
            </a:r>
            <a:endParaRPr lang="ru-RU" sz="3600" b="0" i="0" noProof="1">
              <a:solidFill>
                <a:srgbClr val="007DC3"/>
              </a:solidFill>
              <a:latin typeface="Arial" pitchFamily="34" charset="0"/>
              <a:cs typeface="Arial" pitchFamily="34" charset="0"/>
            </a:endParaRPr>
          </a:p>
        </p:txBody>
      </p:sp>
      <p:sp>
        <p:nvSpPr>
          <p:cNvPr id="12" name="Content Placeholder 11"/>
          <p:cNvSpPr>
            <a:spLocks noGrp="1"/>
          </p:cNvSpPr>
          <p:nvPr>
            <p:ph sz="half" idx="2"/>
          </p:nvPr>
        </p:nvSpPr>
        <p:spPr bwMode="gray"/>
        <p:txBody>
          <a:bodyPr/>
          <a:lstStyle/>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Отображение взаимосвязи между резервным копированием и виртуальными машинами</a:t>
            </a:r>
          </a:p>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Отображение типа защиты </a:t>
            </a:r>
            <a:r>
              <a:rPr lang="en-US" sz="2200" b="0" i="0" noProof="1" smtClean="0">
                <a:solidFill>
                  <a:srgbClr val="5F5F5F"/>
                </a:solidFill>
                <a:latin typeface="Arial" pitchFamily="34" charset="0"/>
                <a:cs typeface="Arial" pitchFamily="34" charset="0"/>
              </a:rPr>
              <a:t/>
            </a:r>
            <a:br>
              <a:rPr lang="en-US" sz="2200" b="0" i="0" noProof="1" smtClean="0">
                <a:solidFill>
                  <a:srgbClr val="5F5F5F"/>
                </a:solidFill>
                <a:latin typeface="Arial" pitchFamily="34" charset="0"/>
                <a:cs typeface="Arial" pitchFamily="34" charset="0"/>
              </a:rPr>
            </a:br>
            <a:r>
              <a:rPr lang="ru-RU" sz="2200" b="0" i="0" noProof="1" smtClean="0">
                <a:solidFill>
                  <a:srgbClr val="5F5F5F"/>
                </a:solidFill>
                <a:latin typeface="Arial" pitchFamily="34" charset="0"/>
                <a:cs typeface="Arial" pitchFamily="34" charset="0"/>
              </a:rPr>
              <a:t>с помощью уникальных значков и индикаторов</a:t>
            </a:r>
          </a:p>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Интерактивные элементы для настройки карты и поиска в ней</a:t>
            </a:r>
          </a:p>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Упрощенное управление крупными средами VMware</a:t>
            </a:r>
            <a:endParaRPr lang="ru-RU" sz="2200" noProof="1">
              <a:latin typeface="Arial" pitchFamily="34" charset="0"/>
              <a:cs typeface="Arial" pitchFamily="34" charset="0"/>
            </a:endParaRPr>
          </a:p>
        </p:txBody>
      </p:sp>
      <p:sp>
        <p:nvSpPr>
          <p:cNvPr id="7" name="Text Placeholder 6"/>
          <p:cNvSpPr>
            <a:spLocks noGrp="1"/>
          </p:cNvSpPr>
          <p:nvPr>
            <p:ph type="body" idx="10"/>
          </p:nvPr>
        </p:nvSpPr>
        <p:spPr bwMode="gray"/>
        <p:txBody>
          <a:bodyPr/>
          <a:lstStyle/>
          <a:p>
            <a:pPr marL="0" indent="0" algn="l" defTabSz="914400">
              <a:spcBef>
                <a:spcPct val="20000"/>
              </a:spcBef>
              <a:buNone/>
            </a:pPr>
            <a:r>
              <a:rPr lang="ru-RU" sz="2400" b="0" i="0" noProof="1" smtClean="0">
                <a:solidFill>
                  <a:srgbClr val="5F5F5F"/>
                </a:solidFill>
                <a:latin typeface="Arial" pitchFamily="34" charset="0"/>
                <a:cs typeface="Arial" pitchFamily="34" charset="0"/>
              </a:rPr>
              <a:t>Визуализация</a:t>
            </a:r>
            <a:endParaRPr lang="ru-RU" sz="2400" b="0" i="0" noProof="1">
              <a:solidFill>
                <a:srgbClr val="5F5F5F"/>
              </a:solidFill>
              <a:latin typeface="Arial" pitchFamily="34" charset="0"/>
              <a:cs typeface="Arial" pitchFamily="34" charset="0"/>
            </a:endParaRPr>
          </a:p>
        </p:txBody>
      </p:sp>
      <p:pic>
        <p:nvPicPr>
          <p:cNvPr id="5" name="Picture 32"/>
          <p:cNvPicPr>
            <a:picLocks noChangeAspect="1" noChangeArrowheads="1"/>
          </p:cNvPicPr>
          <p:nvPr/>
        </p:nvPicPr>
        <p:blipFill>
          <a:blip r:embed="rId3" cstate="screen"/>
          <a:srcRect/>
          <a:stretch>
            <a:fillRect/>
          </a:stretch>
        </p:blipFill>
        <p:spPr bwMode="gray">
          <a:xfrm>
            <a:off x="366713" y="1816004"/>
            <a:ext cx="4038600" cy="3054246"/>
          </a:xfrm>
          <a:prstGeom prst="rect">
            <a:avLst/>
          </a:prstGeom>
          <a:noFill/>
          <a:ln w="12700" algn="ctr">
            <a:solidFill>
              <a:schemeClr val="bg2"/>
            </a:solidFill>
            <a:miter lim="800000"/>
            <a:headEnd/>
            <a:tailEnd/>
          </a:ln>
          <a:effectLst>
            <a:outerShdw blurRad="63500" sx="102000" sy="102000" algn="ctr" rotWithShape="0">
              <a:prstClr val="black">
                <a:alpha val="40000"/>
              </a:prstClr>
            </a:outerShdw>
          </a:effectLst>
        </p:spPr>
      </p:pic>
    </p:spTree>
    <p:extLst>
      <p:ext uri="{BB962C8B-B14F-4D97-AF65-F5344CB8AC3E}">
        <p14:creationId xmlns="" xmlns:p14="http://schemas.microsoft.com/office/powerpoint/2010/main" val="269970033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46"/>
          <p:cNvSpPr>
            <a:spLocks noGrp="1"/>
          </p:cNvSpPr>
          <p:nvPr>
            <p:ph sz="quarter" idx="11"/>
          </p:nvPr>
        </p:nvSpPr>
        <p:spPr bwMode="gray">
          <a:xfrm>
            <a:off x="5320891" y="1758950"/>
            <a:ext cx="3456397" cy="4184650"/>
          </a:xfrm>
        </p:spPr>
        <p:txBody>
          <a:bodyPr/>
          <a:lstStyle/>
          <a:p>
            <a:pPr marL="228600" indent="-228600" algn="l" defTabSz="914400">
              <a:spcBef>
                <a:spcPct val="20000"/>
              </a:spcBef>
              <a:buClr>
                <a:srgbClr val="3892D0"/>
              </a:buClr>
              <a:buFont typeface="Arial"/>
              <a:buChar char="•"/>
            </a:pPr>
            <a:r>
              <a:rPr lang="en-US" sz="2000" b="0" i="0" dirty="0" err="1">
                <a:solidFill>
                  <a:srgbClr val="4D4D4D"/>
                </a:solidFill>
                <a:latin typeface="Arial" pitchFamily="34" charset="0"/>
                <a:cs typeface="Arial" pitchFamily="34" charset="0"/>
              </a:rPr>
              <a:t>Снимки</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файловой</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системы</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обеспечивают</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согласование</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между</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площадками</a:t>
            </a:r>
            <a:r>
              <a:rPr lang="en-US" sz="2000" b="0" i="0" dirty="0">
                <a:solidFill>
                  <a:srgbClr val="4D4D4D"/>
                </a:solidFill>
                <a:latin typeface="Arial" pitchFamily="34" charset="0"/>
                <a:cs typeface="Arial" pitchFamily="34" charset="0"/>
              </a:rPr>
              <a:t> </a:t>
            </a:r>
            <a:r>
              <a:rPr lang="en-US" sz="2000" b="0" i="0" dirty="0" smtClean="0">
                <a:solidFill>
                  <a:srgbClr val="4D4D4D"/>
                </a:solidFill>
                <a:latin typeface="Arial" pitchFamily="34" charset="0"/>
                <a:cs typeface="Arial" pitchFamily="34" charset="0"/>
              </a:rPr>
              <a:t/>
            </a:r>
            <a:br>
              <a:rPr lang="en-US" sz="2000" b="0" i="0" dirty="0" smtClean="0">
                <a:solidFill>
                  <a:srgbClr val="4D4D4D"/>
                </a:solidFill>
                <a:latin typeface="Arial" pitchFamily="34" charset="0"/>
                <a:cs typeface="Arial" pitchFamily="34" charset="0"/>
              </a:rPr>
            </a:br>
            <a:r>
              <a:rPr lang="en-US" sz="2000" b="0" i="0" dirty="0" smtClean="0">
                <a:solidFill>
                  <a:srgbClr val="4D4D4D"/>
                </a:solidFill>
                <a:latin typeface="Arial" pitchFamily="34" charset="0"/>
                <a:cs typeface="Arial" pitchFamily="34" charset="0"/>
              </a:rPr>
              <a:t>в </a:t>
            </a:r>
            <a:r>
              <a:rPr lang="en-US" sz="2000" b="0" i="0" dirty="0" err="1">
                <a:solidFill>
                  <a:srgbClr val="4D4D4D"/>
                </a:solidFill>
                <a:latin typeface="Arial" pitchFamily="34" charset="0"/>
                <a:cs typeface="Arial" pitchFamily="34" charset="0"/>
              </a:rPr>
              <a:t>определенный</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момент</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времени</a:t>
            </a:r>
            <a:r>
              <a:rPr lang="en-US" sz="2000" b="0" i="0" dirty="0">
                <a:solidFill>
                  <a:srgbClr val="4D4D4D"/>
                </a:solidFill>
                <a:latin typeface="Arial" pitchFamily="34" charset="0"/>
                <a:cs typeface="Arial" pitchFamily="34" charset="0"/>
              </a:rPr>
              <a:t>.</a:t>
            </a:r>
          </a:p>
          <a:p>
            <a:pPr marL="228600" indent="-228600" algn="l" defTabSz="914400">
              <a:spcBef>
                <a:spcPct val="20000"/>
              </a:spcBef>
              <a:buClr>
                <a:srgbClr val="3892D0"/>
              </a:buClr>
              <a:buFont typeface="Arial"/>
              <a:buChar char="•"/>
            </a:pPr>
            <a:r>
              <a:rPr lang="en-US" sz="2000" b="0" i="0" dirty="0" err="1">
                <a:solidFill>
                  <a:srgbClr val="4D4D4D"/>
                </a:solidFill>
                <a:latin typeface="Arial" pitchFamily="34" charset="0"/>
                <a:cs typeface="Arial" pitchFamily="34" charset="0"/>
              </a:rPr>
              <a:t>Автоматически</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выполняется</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репликация</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созданных</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пользователями</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снимков</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файловой</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системы</a:t>
            </a:r>
            <a:r>
              <a:rPr lang="en-US" sz="2000" b="0" i="0" dirty="0">
                <a:solidFill>
                  <a:srgbClr val="4D4D4D"/>
                </a:solidFill>
                <a:latin typeface="Arial" pitchFamily="34" charset="0"/>
                <a:cs typeface="Arial" pitchFamily="34" charset="0"/>
              </a:rPr>
              <a:t> </a:t>
            </a:r>
            <a:r>
              <a:rPr lang="en-US" sz="2000" b="0" i="0" dirty="0" smtClean="0">
                <a:solidFill>
                  <a:srgbClr val="4D4D4D"/>
                </a:solidFill>
                <a:latin typeface="Arial" pitchFamily="34" charset="0"/>
                <a:cs typeface="Arial" pitchFamily="34" charset="0"/>
              </a:rPr>
              <a:t/>
            </a:r>
            <a:br>
              <a:rPr lang="en-US" sz="2000" b="0" i="0" dirty="0" smtClean="0">
                <a:solidFill>
                  <a:srgbClr val="4D4D4D"/>
                </a:solidFill>
                <a:latin typeface="Arial" pitchFamily="34" charset="0"/>
                <a:cs typeface="Arial" pitchFamily="34" charset="0"/>
              </a:rPr>
            </a:br>
            <a:r>
              <a:rPr lang="en-US" sz="2000" b="0" i="0" dirty="0" smtClean="0">
                <a:solidFill>
                  <a:srgbClr val="4D4D4D"/>
                </a:solidFill>
                <a:latin typeface="Arial" pitchFamily="34" charset="0"/>
                <a:cs typeface="Arial" pitchFamily="34" charset="0"/>
              </a:rPr>
              <a:t>в </a:t>
            </a:r>
            <a:r>
              <a:rPr lang="en-US" sz="2000" b="0" i="0" dirty="0" err="1">
                <a:solidFill>
                  <a:srgbClr val="4D4D4D"/>
                </a:solidFill>
                <a:latin typeface="Arial" pitchFamily="34" charset="0"/>
                <a:cs typeface="Arial" pitchFamily="34" charset="0"/>
              </a:rPr>
              <a:t>систему</a:t>
            </a:r>
            <a:r>
              <a:rPr lang="en-US" sz="2000" b="0" i="0" dirty="0">
                <a:solidFill>
                  <a:srgbClr val="4D4D4D"/>
                </a:solidFill>
                <a:latin typeface="Arial" pitchFamily="34" charset="0"/>
                <a:cs typeface="Arial" pitchFamily="34" charset="0"/>
              </a:rPr>
              <a:t> </a:t>
            </a:r>
            <a:r>
              <a:rPr lang="en-US" sz="2000" b="0" i="0" dirty="0" err="1">
                <a:solidFill>
                  <a:srgbClr val="4D4D4D"/>
                </a:solidFill>
                <a:latin typeface="Arial" pitchFamily="34" charset="0"/>
                <a:cs typeface="Arial" pitchFamily="34" charset="0"/>
              </a:rPr>
              <a:t>назначения</a:t>
            </a:r>
            <a:r>
              <a:rPr lang="en-US" sz="2000" b="0" i="0" dirty="0" smtClean="0">
                <a:solidFill>
                  <a:srgbClr val="4D4D4D"/>
                </a:solidFill>
                <a:latin typeface="Arial" pitchFamily="34" charset="0"/>
                <a:cs typeface="Arial" pitchFamily="34" charset="0"/>
              </a:rPr>
              <a:t>.</a:t>
            </a:r>
            <a:endParaRPr lang="en-US" sz="2000" dirty="0">
              <a:latin typeface="Arial" pitchFamily="34" charset="0"/>
              <a:cs typeface="Arial" pitchFamily="34" charset="0"/>
            </a:endParaRPr>
          </a:p>
        </p:txBody>
      </p:sp>
      <p:sp>
        <p:nvSpPr>
          <p:cNvPr id="51" name="Rectangle 50"/>
          <p:cNvSpPr/>
          <p:nvPr/>
        </p:nvSpPr>
        <p:spPr bwMode="gray">
          <a:xfrm>
            <a:off x="2669350" y="2737716"/>
            <a:ext cx="2075688" cy="3225992"/>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t"/>
          <a:lstStyle/>
          <a:p>
            <a:pPr algn="ctr"/>
            <a:endParaRPr lang="en-US" sz="1600" dirty="0">
              <a:latin typeface="Arial" pitchFamily="34" charset="0"/>
              <a:cs typeface="Arial" pitchFamily="34" charset="0"/>
            </a:endParaRPr>
          </a:p>
        </p:txBody>
      </p:sp>
      <p:sp>
        <p:nvSpPr>
          <p:cNvPr id="4" name="Rectangle 3"/>
          <p:cNvSpPr/>
          <p:nvPr/>
        </p:nvSpPr>
        <p:spPr bwMode="gray">
          <a:xfrm>
            <a:off x="366713" y="2737716"/>
            <a:ext cx="2073275" cy="3225992"/>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endParaRPr lang="en-US" sz="1600" dirty="0">
              <a:latin typeface="Arial" pitchFamily="34" charset="0"/>
              <a:cs typeface="Arial" pitchFamily="34" charset="0"/>
            </a:endParaRPr>
          </a:p>
        </p:txBody>
      </p:sp>
      <p:sp>
        <p:nvSpPr>
          <p:cNvPr id="2" name="Title 1"/>
          <p:cNvSpPr>
            <a:spLocks noGrp="1"/>
          </p:cNvSpPr>
          <p:nvPr>
            <p:ph type="title"/>
          </p:nvPr>
        </p:nvSpPr>
        <p:spPr bwMode="gray">
          <a:xfrm>
            <a:off x="323528" y="0"/>
            <a:ext cx="8410575" cy="920751"/>
          </a:xfrm>
        </p:spPr>
        <p:txBody>
          <a:bodyPr/>
          <a:lstStyle/>
          <a:p>
            <a:pPr algn="l" defTabSz="914400">
              <a:lnSpc>
                <a:spcPts val="3600"/>
              </a:lnSpc>
              <a:spcBef>
                <a:spcPct val="0"/>
              </a:spcBef>
              <a:buNone/>
            </a:pPr>
            <a:r>
              <a:rPr lang="en-US" sz="3600" b="0" i="0" dirty="0">
                <a:solidFill>
                  <a:srgbClr val="3892D0"/>
                </a:solidFill>
                <a:latin typeface="Arial" pitchFamily="34" charset="0"/>
                <a:cs typeface="Arial" pitchFamily="34" charset="0"/>
              </a:rPr>
              <a:t>Data Domain Replicator</a:t>
            </a:r>
            <a:endParaRPr lang="en-US" dirty="0">
              <a:latin typeface="Arial" pitchFamily="34" charset="0"/>
              <a:cs typeface="Arial" pitchFamily="34" charset="0"/>
            </a:endParaRPr>
          </a:p>
        </p:txBody>
      </p:sp>
      <p:sp>
        <p:nvSpPr>
          <p:cNvPr id="3" name="Text Placeholder 2"/>
          <p:cNvSpPr>
            <a:spLocks noGrp="1"/>
          </p:cNvSpPr>
          <p:nvPr>
            <p:ph type="body" idx="1"/>
          </p:nvPr>
        </p:nvSpPr>
        <p:spPr bwMode="gray"/>
        <p:txBody>
          <a:bodyPr/>
          <a:lstStyle/>
          <a:p>
            <a:pPr marL="0" indent="0" algn="l" defTabSz="914400">
              <a:spcBef>
                <a:spcPct val="20000"/>
              </a:spcBef>
              <a:buNone/>
            </a:pPr>
            <a:r>
              <a:rPr lang="en-US" sz="2400" b="0" i="0">
                <a:solidFill>
                  <a:srgbClr val="4D4D4D"/>
                </a:solidFill>
                <a:latin typeface="Arial" pitchFamily="34" charset="0"/>
                <a:cs typeface="Arial" pitchFamily="34" charset="0"/>
              </a:rPr>
              <a:t>Новый тип репликации на определенный момент времени</a:t>
            </a:r>
          </a:p>
        </p:txBody>
      </p:sp>
      <p:grpSp>
        <p:nvGrpSpPr>
          <p:cNvPr id="5" name="Group 45"/>
          <p:cNvGrpSpPr/>
          <p:nvPr/>
        </p:nvGrpSpPr>
        <p:grpSpPr bwMode="gray">
          <a:xfrm>
            <a:off x="1806864" y="3120544"/>
            <a:ext cx="1440175" cy="2151880"/>
            <a:chOff x="3247039" y="2449681"/>
            <a:chExt cx="2880350" cy="2151880"/>
          </a:xfrm>
        </p:grpSpPr>
        <p:cxnSp>
          <p:nvCxnSpPr>
            <p:cNvPr id="11" name="Straight Arrow Connector 10"/>
            <p:cNvCxnSpPr/>
            <p:nvPr/>
          </p:nvCxnSpPr>
          <p:spPr bwMode="gray">
            <a:xfrm>
              <a:off x="3247039" y="2449681"/>
              <a:ext cx="2880350" cy="0"/>
            </a:xfrm>
            <a:prstGeom prst="straightConnector1">
              <a:avLst/>
            </a:prstGeom>
            <a:ln w="3810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gray">
            <a:xfrm>
              <a:off x="3247039" y="3507028"/>
              <a:ext cx="2880350" cy="0"/>
            </a:xfrm>
            <a:prstGeom prst="straightConnector1">
              <a:avLst/>
            </a:prstGeom>
            <a:ln w="3810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gray">
            <a:xfrm>
              <a:off x="3247039" y="4601561"/>
              <a:ext cx="2880350" cy="0"/>
            </a:xfrm>
            <a:prstGeom prst="straightConnector1">
              <a:avLst/>
            </a:prstGeom>
            <a:ln w="3810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3"/>
          <p:cNvGrpSpPr/>
          <p:nvPr/>
        </p:nvGrpSpPr>
        <p:grpSpPr bwMode="gray">
          <a:xfrm>
            <a:off x="643936" y="2832509"/>
            <a:ext cx="1518829" cy="3131199"/>
            <a:chOff x="1816474" y="2161646"/>
            <a:chExt cx="1518829" cy="3131199"/>
          </a:xfrm>
        </p:grpSpPr>
        <p:sp>
          <p:nvSpPr>
            <p:cNvPr id="8" name="Rounded Rectangle 7"/>
            <p:cNvSpPr/>
            <p:nvPr/>
          </p:nvSpPr>
          <p:spPr bwMode="gray">
            <a:xfrm>
              <a:off x="2152506" y="2161646"/>
              <a:ext cx="826919" cy="576070"/>
            </a:xfrm>
            <a:prstGeom prst="roundRect">
              <a:avLst/>
            </a:prstGeom>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1500" b="0" i="0" dirty="0" err="1">
                  <a:solidFill>
                    <a:schemeClr val="lt1"/>
                  </a:solidFill>
                  <a:latin typeface="Arial" pitchFamily="34" charset="0"/>
                  <a:cs typeface="Arial" pitchFamily="34" charset="0"/>
                </a:rPr>
                <a:t>MTree</a:t>
              </a:r>
              <a:endParaRPr lang="en-US" sz="1500" dirty="0">
                <a:latin typeface="Arial" pitchFamily="34" charset="0"/>
                <a:cs typeface="Arial" pitchFamily="34" charset="0"/>
              </a:endParaRPr>
            </a:p>
          </p:txBody>
        </p:sp>
        <p:sp>
          <p:nvSpPr>
            <p:cNvPr id="18" name="Rounded Rectangle 17"/>
            <p:cNvSpPr/>
            <p:nvPr/>
          </p:nvSpPr>
          <p:spPr bwMode="gray">
            <a:xfrm>
              <a:off x="2152506" y="3218993"/>
              <a:ext cx="826919" cy="576070"/>
            </a:xfrm>
            <a:prstGeom prst="roundRect">
              <a:avLst/>
            </a:prstGeom>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1500" b="0" i="0" dirty="0" err="1">
                  <a:solidFill>
                    <a:schemeClr val="lt1"/>
                  </a:solidFill>
                  <a:latin typeface="Arial" pitchFamily="34" charset="0"/>
                  <a:cs typeface="Arial" pitchFamily="34" charset="0"/>
                </a:rPr>
                <a:t>MTree</a:t>
              </a:r>
              <a:endParaRPr lang="en-US" sz="1500" dirty="0">
                <a:latin typeface="Arial" pitchFamily="34" charset="0"/>
                <a:cs typeface="Arial" pitchFamily="34" charset="0"/>
              </a:endParaRPr>
            </a:p>
          </p:txBody>
        </p:sp>
        <p:sp>
          <p:nvSpPr>
            <p:cNvPr id="22" name="Rounded Rectangle 21"/>
            <p:cNvSpPr/>
            <p:nvPr/>
          </p:nvSpPr>
          <p:spPr bwMode="gray">
            <a:xfrm>
              <a:off x="2152506" y="4313526"/>
              <a:ext cx="826919" cy="576070"/>
            </a:xfrm>
            <a:prstGeom prst="roundRect">
              <a:avLst/>
            </a:prstGeom>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1500" b="0" i="0" dirty="0" err="1">
                  <a:solidFill>
                    <a:schemeClr val="lt1"/>
                  </a:solidFill>
                  <a:latin typeface="Arial" pitchFamily="34" charset="0"/>
                  <a:cs typeface="Arial" pitchFamily="34" charset="0"/>
                </a:rPr>
                <a:t>MTree</a:t>
              </a:r>
              <a:endParaRPr lang="en-US" sz="1500" dirty="0">
                <a:latin typeface="Arial" pitchFamily="34" charset="0"/>
                <a:cs typeface="Arial" pitchFamily="34" charset="0"/>
              </a:endParaRPr>
            </a:p>
          </p:txBody>
        </p:sp>
        <p:sp>
          <p:nvSpPr>
            <p:cNvPr id="41" name="TextBox 40"/>
            <p:cNvSpPr txBox="1"/>
            <p:nvPr/>
          </p:nvSpPr>
          <p:spPr bwMode="gray">
            <a:xfrm>
              <a:off x="1816474" y="2734447"/>
              <a:ext cx="1518829" cy="369332"/>
            </a:xfrm>
            <a:prstGeom prst="rect">
              <a:avLst/>
            </a:prstGeom>
            <a:noFill/>
          </p:spPr>
          <p:txBody>
            <a:bodyPr wrap="square" rtlCol="0">
              <a:spAutoFit/>
            </a:bodyPr>
            <a:lstStyle/>
            <a:p>
              <a:pPr algn="ctr" defTabSz="914400">
                <a:buNone/>
              </a:pPr>
              <a:r>
                <a:rPr lang="en-US" sz="1800" b="0" i="0">
                  <a:solidFill>
                    <a:schemeClr val="tx1"/>
                  </a:solidFill>
                  <a:latin typeface="Arial" pitchFamily="34" charset="0"/>
                  <a:cs typeface="Arial" pitchFamily="34" charset="0"/>
                </a:rPr>
                <a:t>Exchange</a:t>
              </a:r>
              <a:endParaRPr lang="en-US" dirty="0">
                <a:latin typeface="Arial" pitchFamily="34" charset="0"/>
                <a:cs typeface="Arial" pitchFamily="34" charset="0"/>
              </a:endParaRPr>
            </a:p>
          </p:txBody>
        </p:sp>
        <p:sp>
          <p:nvSpPr>
            <p:cNvPr id="42" name="TextBox 41"/>
            <p:cNvSpPr txBox="1"/>
            <p:nvPr/>
          </p:nvSpPr>
          <p:spPr bwMode="gray">
            <a:xfrm>
              <a:off x="1816474" y="3828980"/>
              <a:ext cx="1518829" cy="369332"/>
            </a:xfrm>
            <a:prstGeom prst="rect">
              <a:avLst/>
            </a:prstGeom>
            <a:noFill/>
          </p:spPr>
          <p:txBody>
            <a:bodyPr wrap="square" rtlCol="0">
              <a:spAutoFit/>
            </a:bodyPr>
            <a:lstStyle/>
            <a:p>
              <a:pPr algn="ctr" defTabSz="914400">
                <a:buNone/>
              </a:pPr>
              <a:r>
                <a:rPr lang="en-US" sz="1800" b="0" i="0">
                  <a:solidFill>
                    <a:schemeClr val="tx1"/>
                  </a:solidFill>
                  <a:latin typeface="Arial" pitchFamily="34" charset="0"/>
                  <a:cs typeface="Arial" pitchFamily="34" charset="0"/>
                </a:rPr>
                <a:t>Oracle</a:t>
              </a:r>
              <a:endParaRPr lang="en-US" dirty="0">
                <a:latin typeface="Arial" pitchFamily="34" charset="0"/>
                <a:cs typeface="Arial" pitchFamily="34" charset="0"/>
              </a:endParaRPr>
            </a:p>
          </p:txBody>
        </p:sp>
        <p:sp>
          <p:nvSpPr>
            <p:cNvPr id="43" name="TextBox 42"/>
            <p:cNvSpPr txBox="1"/>
            <p:nvPr/>
          </p:nvSpPr>
          <p:spPr bwMode="gray">
            <a:xfrm>
              <a:off x="1816474" y="4923513"/>
              <a:ext cx="1518829" cy="369332"/>
            </a:xfrm>
            <a:prstGeom prst="rect">
              <a:avLst/>
            </a:prstGeom>
            <a:noFill/>
          </p:spPr>
          <p:txBody>
            <a:bodyPr wrap="square" rtlCol="0">
              <a:spAutoFit/>
            </a:bodyPr>
            <a:lstStyle/>
            <a:p>
              <a:pPr algn="ctr" defTabSz="914400">
                <a:buNone/>
              </a:pPr>
              <a:r>
                <a:rPr lang="en-US" sz="1800" b="0" i="0">
                  <a:solidFill>
                    <a:schemeClr val="tx1"/>
                  </a:solidFill>
                  <a:latin typeface="Arial" pitchFamily="34" charset="0"/>
                  <a:cs typeface="Arial" pitchFamily="34" charset="0"/>
                </a:rPr>
                <a:t>SharePoint</a:t>
              </a:r>
              <a:endParaRPr lang="en-US" dirty="0">
                <a:latin typeface="Arial" pitchFamily="34" charset="0"/>
                <a:cs typeface="Arial" pitchFamily="34" charset="0"/>
              </a:endParaRPr>
            </a:p>
          </p:txBody>
        </p:sp>
      </p:grpSp>
      <p:grpSp>
        <p:nvGrpSpPr>
          <p:cNvPr id="7" name="Group 44"/>
          <p:cNvGrpSpPr/>
          <p:nvPr/>
        </p:nvGrpSpPr>
        <p:grpSpPr bwMode="gray">
          <a:xfrm>
            <a:off x="3293735" y="2832509"/>
            <a:ext cx="826919" cy="2727950"/>
            <a:chOff x="6184996" y="2161646"/>
            <a:chExt cx="826919" cy="2727950"/>
          </a:xfrm>
        </p:grpSpPr>
        <p:sp>
          <p:nvSpPr>
            <p:cNvPr id="12" name="Rounded Rectangle 11"/>
            <p:cNvSpPr/>
            <p:nvPr/>
          </p:nvSpPr>
          <p:spPr bwMode="gray">
            <a:xfrm>
              <a:off x="6184996" y="2161646"/>
              <a:ext cx="826919" cy="576070"/>
            </a:xfrm>
            <a:prstGeom prst="roundRect">
              <a:avLst/>
            </a:prstGeom>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1500" b="0" i="0" dirty="0" err="1">
                  <a:solidFill>
                    <a:schemeClr val="lt1"/>
                  </a:solidFill>
                  <a:latin typeface="Arial" pitchFamily="34" charset="0"/>
                  <a:cs typeface="Arial" pitchFamily="34" charset="0"/>
                </a:rPr>
                <a:t>MTree</a:t>
              </a:r>
              <a:endParaRPr lang="en-US" sz="1500" dirty="0">
                <a:latin typeface="Arial" pitchFamily="34" charset="0"/>
                <a:cs typeface="Arial" pitchFamily="34" charset="0"/>
              </a:endParaRPr>
            </a:p>
          </p:txBody>
        </p:sp>
        <p:sp>
          <p:nvSpPr>
            <p:cNvPr id="20" name="Rounded Rectangle 19"/>
            <p:cNvSpPr/>
            <p:nvPr/>
          </p:nvSpPr>
          <p:spPr bwMode="gray">
            <a:xfrm>
              <a:off x="6184996" y="3218993"/>
              <a:ext cx="826919" cy="576070"/>
            </a:xfrm>
            <a:prstGeom prst="roundRect">
              <a:avLst/>
            </a:prstGeom>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1500" b="0" i="0" dirty="0" err="1">
                  <a:solidFill>
                    <a:schemeClr val="lt1"/>
                  </a:solidFill>
                  <a:latin typeface="Arial" pitchFamily="34" charset="0"/>
                  <a:cs typeface="Arial" pitchFamily="34" charset="0"/>
                </a:rPr>
                <a:t>MTree</a:t>
              </a:r>
              <a:endParaRPr lang="en-US" sz="1500" dirty="0">
                <a:latin typeface="Arial" pitchFamily="34" charset="0"/>
                <a:cs typeface="Arial" pitchFamily="34" charset="0"/>
              </a:endParaRPr>
            </a:p>
          </p:txBody>
        </p:sp>
        <p:sp>
          <p:nvSpPr>
            <p:cNvPr id="24" name="Rounded Rectangle 23"/>
            <p:cNvSpPr/>
            <p:nvPr/>
          </p:nvSpPr>
          <p:spPr bwMode="gray">
            <a:xfrm>
              <a:off x="6184996" y="4313526"/>
              <a:ext cx="826919" cy="576070"/>
            </a:xfrm>
            <a:prstGeom prst="roundRect">
              <a:avLst/>
            </a:prstGeom>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1500" b="0" i="0" dirty="0" err="1">
                  <a:solidFill>
                    <a:schemeClr val="lt1"/>
                  </a:solidFill>
                  <a:latin typeface="Arial" pitchFamily="34" charset="0"/>
                  <a:cs typeface="Arial" pitchFamily="34" charset="0"/>
                </a:rPr>
                <a:t>MTree</a:t>
              </a:r>
              <a:endParaRPr lang="en-US" sz="1500" dirty="0">
                <a:latin typeface="Arial" pitchFamily="34" charset="0"/>
                <a:cs typeface="Arial" pitchFamily="34" charset="0"/>
              </a:endParaRPr>
            </a:p>
          </p:txBody>
        </p:sp>
      </p:grpSp>
      <p:sp>
        <p:nvSpPr>
          <p:cNvPr id="38" name="Rounded Rectangle 37"/>
          <p:cNvSpPr/>
          <p:nvPr/>
        </p:nvSpPr>
        <p:spPr bwMode="gray">
          <a:xfrm>
            <a:off x="989891" y="3889856"/>
            <a:ext cx="826919" cy="576070"/>
          </a:xfrm>
          <a:prstGeom prst="roundRect">
            <a:avLst/>
          </a:prstGeom>
          <a:solidFill>
            <a:schemeClr val="accent3">
              <a:alpha val="70000"/>
            </a:schemeClr>
          </a:solidFill>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900" b="0" i="0" dirty="0" err="1">
                <a:solidFill>
                  <a:schemeClr val="lt1"/>
                </a:solidFill>
                <a:latin typeface="Arial" pitchFamily="34" charset="0"/>
                <a:cs typeface="Arial" pitchFamily="34" charset="0"/>
              </a:rPr>
              <a:t>Снимок</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файловой</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системы</a:t>
            </a:r>
            <a:endParaRPr lang="en-US" sz="900" dirty="0">
              <a:latin typeface="Arial" pitchFamily="34" charset="0"/>
              <a:cs typeface="Arial" pitchFamily="34" charset="0"/>
            </a:endParaRPr>
          </a:p>
        </p:txBody>
      </p:sp>
      <p:sp>
        <p:nvSpPr>
          <p:cNvPr id="39" name="Rounded Rectangle 38"/>
          <p:cNvSpPr/>
          <p:nvPr/>
        </p:nvSpPr>
        <p:spPr bwMode="gray">
          <a:xfrm>
            <a:off x="989891" y="3889856"/>
            <a:ext cx="826919" cy="576070"/>
          </a:xfrm>
          <a:prstGeom prst="roundRect">
            <a:avLst/>
          </a:prstGeom>
          <a:solidFill>
            <a:schemeClr val="accent4">
              <a:alpha val="70000"/>
            </a:schemeClr>
          </a:solidFill>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900" b="0" i="0" dirty="0" err="1">
                <a:solidFill>
                  <a:schemeClr val="lt1"/>
                </a:solidFill>
                <a:latin typeface="Arial" pitchFamily="34" charset="0"/>
                <a:cs typeface="Arial" pitchFamily="34" charset="0"/>
              </a:rPr>
              <a:t>Снимок</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файловой</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системы</a:t>
            </a:r>
            <a:endParaRPr lang="en-US" sz="900" dirty="0">
              <a:latin typeface="Arial" pitchFamily="34" charset="0"/>
              <a:cs typeface="Arial" pitchFamily="34" charset="0"/>
            </a:endParaRPr>
          </a:p>
        </p:txBody>
      </p:sp>
      <p:sp>
        <p:nvSpPr>
          <p:cNvPr id="49" name="Rounded Rectangle 48"/>
          <p:cNvSpPr/>
          <p:nvPr/>
        </p:nvSpPr>
        <p:spPr bwMode="gray">
          <a:xfrm>
            <a:off x="989891" y="4979208"/>
            <a:ext cx="826919" cy="576070"/>
          </a:xfrm>
          <a:prstGeom prst="roundRect">
            <a:avLst/>
          </a:prstGeom>
          <a:solidFill>
            <a:schemeClr val="accent3">
              <a:alpha val="70000"/>
            </a:schemeClr>
          </a:solidFill>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900" b="0" i="0" dirty="0" err="1">
                <a:solidFill>
                  <a:schemeClr val="lt1"/>
                </a:solidFill>
                <a:latin typeface="Arial" pitchFamily="34" charset="0"/>
                <a:cs typeface="Arial" pitchFamily="34" charset="0"/>
              </a:rPr>
              <a:t>Снимок</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файловой</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системы</a:t>
            </a:r>
            <a:endParaRPr lang="en-US" sz="900" dirty="0">
              <a:latin typeface="Arial" pitchFamily="34" charset="0"/>
              <a:cs typeface="Arial" pitchFamily="34" charset="0"/>
            </a:endParaRPr>
          </a:p>
        </p:txBody>
      </p:sp>
      <p:sp>
        <p:nvSpPr>
          <p:cNvPr id="50" name="Rounded Rectangle 49"/>
          <p:cNvSpPr/>
          <p:nvPr/>
        </p:nvSpPr>
        <p:spPr bwMode="gray">
          <a:xfrm>
            <a:off x="989891" y="4979208"/>
            <a:ext cx="826919" cy="576070"/>
          </a:xfrm>
          <a:prstGeom prst="roundRect">
            <a:avLst/>
          </a:prstGeom>
          <a:solidFill>
            <a:schemeClr val="accent4">
              <a:alpha val="70000"/>
            </a:schemeClr>
          </a:solidFill>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900" b="0" i="0" dirty="0" err="1">
                <a:solidFill>
                  <a:schemeClr val="lt1"/>
                </a:solidFill>
                <a:latin typeface="Arial" pitchFamily="34" charset="0"/>
                <a:cs typeface="Arial" pitchFamily="34" charset="0"/>
              </a:rPr>
              <a:t>Снимок</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файловой</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системы</a:t>
            </a:r>
            <a:endParaRPr lang="en-US" sz="900" dirty="0">
              <a:latin typeface="Arial" pitchFamily="34" charset="0"/>
              <a:cs typeface="Arial" pitchFamily="34" charset="0"/>
            </a:endParaRPr>
          </a:p>
        </p:txBody>
      </p:sp>
      <p:sp>
        <p:nvSpPr>
          <p:cNvPr id="52" name="Rounded Rectangle 51"/>
          <p:cNvSpPr/>
          <p:nvPr/>
        </p:nvSpPr>
        <p:spPr bwMode="gray">
          <a:xfrm>
            <a:off x="989891" y="2827995"/>
            <a:ext cx="826919" cy="576070"/>
          </a:xfrm>
          <a:prstGeom prst="roundRect">
            <a:avLst/>
          </a:prstGeom>
          <a:solidFill>
            <a:schemeClr val="accent3">
              <a:alpha val="70000"/>
            </a:schemeClr>
          </a:solidFill>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900" b="0" i="0" dirty="0" err="1">
                <a:solidFill>
                  <a:schemeClr val="lt1"/>
                </a:solidFill>
                <a:latin typeface="Arial" pitchFamily="34" charset="0"/>
                <a:cs typeface="Arial" pitchFamily="34" charset="0"/>
              </a:rPr>
              <a:t>Снимок</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файловой</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системы</a:t>
            </a:r>
            <a:endParaRPr lang="en-US" sz="900" dirty="0">
              <a:latin typeface="Arial" pitchFamily="34" charset="0"/>
              <a:cs typeface="Arial" pitchFamily="34" charset="0"/>
            </a:endParaRPr>
          </a:p>
        </p:txBody>
      </p:sp>
      <p:sp>
        <p:nvSpPr>
          <p:cNvPr id="53" name="Rounded Rectangle 52"/>
          <p:cNvSpPr/>
          <p:nvPr/>
        </p:nvSpPr>
        <p:spPr bwMode="gray">
          <a:xfrm>
            <a:off x="989891" y="2827995"/>
            <a:ext cx="826919" cy="576070"/>
          </a:xfrm>
          <a:prstGeom prst="roundRect">
            <a:avLst/>
          </a:prstGeom>
          <a:solidFill>
            <a:schemeClr val="accent4">
              <a:alpha val="70000"/>
            </a:schemeClr>
          </a:solidFill>
          <a:ln>
            <a:solidFill>
              <a:schemeClr val="bg1"/>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defTabSz="914400">
              <a:buNone/>
            </a:pPr>
            <a:r>
              <a:rPr lang="en-US" sz="900" b="0" i="0" dirty="0" err="1">
                <a:solidFill>
                  <a:schemeClr val="lt1"/>
                </a:solidFill>
                <a:latin typeface="Arial" pitchFamily="34" charset="0"/>
                <a:cs typeface="Arial" pitchFamily="34" charset="0"/>
              </a:rPr>
              <a:t>Снимок</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файловой</a:t>
            </a:r>
            <a:r>
              <a:rPr lang="en-US" sz="900" b="0" i="0" dirty="0">
                <a:solidFill>
                  <a:schemeClr val="lt1"/>
                </a:solidFill>
                <a:latin typeface="Arial" pitchFamily="34" charset="0"/>
                <a:cs typeface="Arial" pitchFamily="34" charset="0"/>
              </a:rPr>
              <a:t> </a:t>
            </a:r>
            <a:r>
              <a:rPr lang="en-US" sz="900" b="0" i="0" dirty="0" err="1">
                <a:solidFill>
                  <a:schemeClr val="lt1"/>
                </a:solidFill>
                <a:latin typeface="Arial" pitchFamily="34" charset="0"/>
                <a:cs typeface="Arial" pitchFamily="34" charset="0"/>
              </a:rPr>
              <a:t>системы</a:t>
            </a:r>
            <a:endParaRPr lang="en-US" sz="900" dirty="0">
              <a:latin typeface="Arial" pitchFamily="34" charset="0"/>
              <a:cs typeface="Arial" pitchFamily="34" charset="0"/>
            </a:endParaRPr>
          </a:p>
        </p:txBody>
      </p:sp>
      <p:sp>
        <p:nvSpPr>
          <p:cNvPr id="31" name="TextBox 30"/>
          <p:cNvSpPr txBox="1"/>
          <p:nvPr/>
        </p:nvSpPr>
        <p:spPr bwMode="gray">
          <a:xfrm>
            <a:off x="2947780" y="3462917"/>
            <a:ext cx="1518829" cy="369332"/>
          </a:xfrm>
          <a:prstGeom prst="rect">
            <a:avLst/>
          </a:prstGeom>
          <a:noFill/>
        </p:spPr>
        <p:txBody>
          <a:bodyPr wrap="square" rtlCol="0">
            <a:spAutoFit/>
          </a:bodyPr>
          <a:lstStyle/>
          <a:p>
            <a:pPr algn="ctr" defTabSz="914400">
              <a:buNone/>
            </a:pPr>
            <a:r>
              <a:rPr lang="en-US" sz="1800" b="0" i="0">
                <a:solidFill>
                  <a:schemeClr val="tx1"/>
                </a:solidFill>
                <a:latin typeface="Arial" pitchFamily="34" charset="0"/>
                <a:cs typeface="Arial" pitchFamily="34" charset="0"/>
              </a:rPr>
              <a:t>Exchange</a:t>
            </a:r>
            <a:endParaRPr lang="en-US" dirty="0">
              <a:latin typeface="Arial" pitchFamily="34" charset="0"/>
              <a:cs typeface="Arial" pitchFamily="34" charset="0"/>
            </a:endParaRPr>
          </a:p>
        </p:txBody>
      </p:sp>
      <p:sp>
        <p:nvSpPr>
          <p:cNvPr id="32" name="TextBox 31"/>
          <p:cNvSpPr txBox="1"/>
          <p:nvPr/>
        </p:nvSpPr>
        <p:spPr bwMode="gray">
          <a:xfrm>
            <a:off x="2947780" y="4489616"/>
            <a:ext cx="1518829" cy="369332"/>
          </a:xfrm>
          <a:prstGeom prst="rect">
            <a:avLst/>
          </a:prstGeom>
          <a:noFill/>
        </p:spPr>
        <p:txBody>
          <a:bodyPr wrap="square" rtlCol="0">
            <a:spAutoFit/>
          </a:bodyPr>
          <a:lstStyle/>
          <a:p>
            <a:pPr algn="ctr" defTabSz="914400">
              <a:buNone/>
            </a:pPr>
            <a:r>
              <a:rPr lang="en-US" sz="1800" b="0" i="0">
                <a:solidFill>
                  <a:schemeClr val="tx1"/>
                </a:solidFill>
                <a:latin typeface="Arial" pitchFamily="34" charset="0"/>
                <a:cs typeface="Arial" pitchFamily="34" charset="0"/>
              </a:rPr>
              <a:t>Oracle</a:t>
            </a:r>
            <a:endParaRPr lang="en-US" dirty="0">
              <a:latin typeface="Arial" pitchFamily="34" charset="0"/>
              <a:cs typeface="Arial" pitchFamily="34" charset="0"/>
            </a:endParaRPr>
          </a:p>
        </p:txBody>
      </p:sp>
      <p:sp>
        <p:nvSpPr>
          <p:cNvPr id="33" name="TextBox 32"/>
          <p:cNvSpPr txBox="1"/>
          <p:nvPr/>
        </p:nvSpPr>
        <p:spPr bwMode="gray">
          <a:xfrm>
            <a:off x="2947780" y="5594376"/>
            <a:ext cx="1518829" cy="369332"/>
          </a:xfrm>
          <a:prstGeom prst="rect">
            <a:avLst/>
          </a:prstGeom>
          <a:noFill/>
        </p:spPr>
        <p:txBody>
          <a:bodyPr wrap="square" rtlCol="0">
            <a:spAutoFit/>
          </a:bodyPr>
          <a:lstStyle/>
          <a:p>
            <a:pPr algn="ctr" defTabSz="914400">
              <a:buNone/>
            </a:pPr>
            <a:r>
              <a:rPr lang="en-US" sz="1800" b="0" i="0">
                <a:solidFill>
                  <a:schemeClr val="tx1"/>
                </a:solidFill>
                <a:latin typeface="Arial" pitchFamily="34" charset="0"/>
                <a:cs typeface="Arial" pitchFamily="34" charset="0"/>
              </a:rPr>
              <a:t>SharePoint</a:t>
            </a:r>
            <a:endParaRPr lang="en-US" dirty="0">
              <a:latin typeface="Arial" pitchFamily="34" charset="0"/>
              <a:cs typeface="Arial" pitchFamily="34" charset="0"/>
            </a:endParaRPr>
          </a:p>
        </p:txBody>
      </p:sp>
      <p:sp>
        <p:nvSpPr>
          <p:cNvPr id="36" name="Rectangle 35"/>
          <p:cNvSpPr/>
          <p:nvPr/>
        </p:nvSpPr>
        <p:spPr bwMode="gray">
          <a:xfrm>
            <a:off x="2670968" y="1758950"/>
            <a:ext cx="2074069" cy="923330"/>
          </a:xfrm>
          <a:prstGeom prst="rect">
            <a:avLst/>
          </a:prstGeom>
          <a:noFill/>
        </p:spPr>
        <p:txBody>
          <a:bodyPr wrap="square" lIns="0" tIns="0" rIns="0" bIns="0">
            <a:spAutoFit/>
          </a:bodyPr>
          <a:lstStyle/>
          <a:p>
            <a:pPr algn="ctr" defTabSz="914400">
              <a:buNone/>
            </a:pPr>
            <a:r>
              <a:rPr lang="en-US" sz="2000" b="0" i="0">
                <a:solidFill>
                  <a:schemeClr val="tx1"/>
                </a:solidFill>
                <a:latin typeface="Arial" pitchFamily="34" charset="0"/>
                <a:cs typeface="Arial" pitchFamily="34" charset="0"/>
              </a:rPr>
              <a:t>Целевая</a:t>
            </a:r>
            <a:r>
              <a:rPr lang="en-US" sz="2000" b="0" i="0">
                <a:solidFill>
                  <a:srgbClr val="3892D0"/>
                </a:solidFill>
                <a:latin typeface="Arial" pitchFamily="34" charset="0"/>
                <a:cs typeface="Arial" pitchFamily="34" charset="0"/>
              </a:rPr>
              <a:t> </a:t>
            </a:r>
            <a:br>
              <a:rPr lang="en-US" sz="2000" b="0" i="0">
                <a:solidFill>
                  <a:srgbClr val="3892D0"/>
                </a:solidFill>
                <a:latin typeface="Arial" pitchFamily="34" charset="0"/>
                <a:cs typeface="Arial" pitchFamily="34" charset="0"/>
              </a:rPr>
            </a:br>
            <a:r>
              <a:rPr lang="en-US" sz="2000" b="0" i="0">
                <a:solidFill>
                  <a:srgbClr val="3892D0"/>
                </a:solidFill>
                <a:latin typeface="Arial" pitchFamily="34" charset="0"/>
                <a:cs typeface="Arial" pitchFamily="34" charset="0"/>
              </a:rPr>
              <a:t>система Data Domain</a:t>
            </a:r>
            <a:endParaRPr lang="en-US" sz="2000" dirty="0">
              <a:solidFill>
                <a:schemeClr val="tx2"/>
              </a:solidFill>
              <a:latin typeface="Arial" pitchFamily="34" charset="0"/>
              <a:cs typeface="Arial" pitchFamily="34" charset="0"/>
            </a:endParaRPr>
          </a:p>
        </p:txBody>
      </p:sp>
      <p:sp>
        <p:nvSpPr>
          <p:cNvPr id="37" name="Rectangle 36"/>
          <p:cNvSpPr/>
          <p:nvPr/>
        </p:nvSpPr>
        <p:spPr bwMode="gray">
          <a:xfrm>
            <a:off x="366713" y="1758950"/>
            <a:ext cx="2073275" cy="923330"/>
          </a:xfrm>
          <a:prstGeom prst="rect">
            <a:avLst/>
          </a:prstGeom>
          <a:noFill/>
        </p:spPr>
        <p:txBody>
          <a:bodyPr wrap="square" lIns="0" tIns="0" rIns="0" bIns="0">
            <a:spAutoFit/>
          </a:bodyPr>
          <a:lstStyle/>
          <a:p>
            <a:pPr algn="ctr" defTabSz="914400">
              <a:buNone/>
            </a:pPr>
            <a:r>
              <a:rPr lang="en-US" sz="2000" b="0" i="0">
                <a:solidFill>
                  <a:schemeClr val="tx1"/>
                </a:solidFill>
                <a:latin typeface="Arial" pitchFamily="34" charset="0"/>
                <a:cs typeface="Arial" pitchFamily="34" charset="0"/>
              </a:rPr>
              <a:t>Исходная</a:t>
            </a:r>
            <a:r>
              <a:rPr lang="en-US" sz="2000" b="0" i="0">
                <a:solidFill>
                  <a:srgbClr val="3892D0"/>
                </a:solidFill>
                <a:latin typeface="Arial" pitchFamily="34" charset="0"/>
                <a:cs typeface="Arial" pitchFamily="34" charset="0"/>
              </a:rPr>
              <a:t> </a:t>
            </a:r>
            <a:br>
              <a:rPr lang="en-US" sz="2000" b="0" i="0">
                <a:solidFill>
                  <a:srgbClr val="3892D0"/>
                </a:solidFill>
                <a:latin typeface="Arial" pitchFamily="34" charset="0"/>
                <a:cs typeface="Arial" pitchFamily="34" charset="0"/>
              </a:rPr>
            </a:br>
            <a:r>
              <a:rPr lang="en-US" sz="2000" b="0" i="0">
                <a:solidFill>
                  <a:srgbClr val="3892D0"/>
                </a:solidFill>
                <a:latin typeface="Arial" pitchFamily="34" charset="0"/>
                <a:cs typeface="Arial" pitchFamily="34" charset="0"/>
              </a:rPr>
              <a:t>система Data Domain</a:t>
            </a:r>
            <a:endParaRPr lang="en-US" sz="2000" dirty="0">
              <a:solidFill>
                <a:schemeClr val="tx2"/>
              </a:solidFill>
              <a:latin typeface="Arial" pitchFamily="34" charset="0"/>
              <a:cs typeface="Arial" pitchFamily="34" charset="0"/>
            </a:endParaRPr>
          </a:p>
        </p:txBody>
      </p:sp>
    </p:spTree>
    <p:extLst>
      <p:ext uri="{BB962C8B-B14F-4D97-AF65-F5344CB8AC3E}">
        <p14:creationId xmlns="" xmlns:p14="http://schemas.microsoft.com/office/powerpoint/2010/main" val="326227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par>
                          <p:cTn id="24" fill="hold">
                            <p:stCondLst>
                              <p:cond delay="0"/>
                            </p:stCondLst>
                            <p:childTnLst>
                              <p:par>
                                <p:cTn id="25" presetID="63" presetClass="path" presetSubtype="0" accel="50000" decel="50000" fill="hold" grpId="1" nodeType="afterEffect">
                                  <p:stCondLst>
                                    <p:cond delay="0"/>
                                  </p:stCondLst>
                                  <p:childTnLst>
                                    <p:animMotion origin="layout" path="M -2.22222E-6 1.48148E-6 L 0.25209 0.0037 " pathEditMode="relative" rAng="0" ptsTypes="AA">
                                      <p:cBhvr>
                                        <p:cTn id="26" dur="2000" fill="hold"/>
                                        <p:tgtEl>
                                          <p:spTgt spid="52"/>
                                        </p:tgtEl>
                                        <p:attrNameLst>
                                          <p:attrName>ppt_x</p:attrName>
                                          <p:attrName>ppt_y</p:attrName>
                                        </p:attrNameLst>
                                      </p:cBhvr>
                                      <p:rCtr x="126" y="2"/>
                                    </p:animMotion>
                                  </p:childTnLst>
                                </p:cTn>
                              </p:par>
                            </p:childTnLst>
                          </p:cTn>
                        </p:par>
                        <p:par>
                          <p:cTn id="27" fill="hold">
                            <p:stCondLst>
                              <p:cond delay="2000"/>
                            </p:stCondLst>
                            <p:childTnLst>
                              <p:par>
                                <p:cTn id="28" presetID="1" presetClass="exit" presetSubtype="0" fill="hold" grpId="2" nodeType="afterEffect">
                                  <p:stCondLst>
                                    <p:cond delay="0"/>
                                  </p:stCondLst>
                                  <p:childTnLst>
                                    <p:set>
                                      <p:cBhvr>
                                        <p:cTn id="29" dur="1" fill="hold">
                                          <p:stCondLst>
                                            <p:cond delay="0"/>
                                          </p:stCondLst>
                                        </p:cTn>
                                        <p:tgtEl>
                                          <p:spTgt spid="52"/>
                                        </p:tgtEl>
                                        <p:attrNameLst>
                                          <p:attrName>style.visibility</p:attrName>
                                        </p:attrNameLst>
                                      </p:cBhvr>
                                      <p:to>
                                        <p:strVal val="hidden"/>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par>
                          <p:cTn id="33" fill="hold">
                            <p:stCondLst>
                              <p:cond delay="2000"/>
                            </p:stCondLst>
                            <p:childTnLst>
                              <p:par>
                                <p:cTn id="34" presetID="63" presetClass="path" presetSubtype="0" accel="50000" decel="50000" fill="hold" grpId="1" nodeType="afterEffect">
                                  <p:stCondLst>
                                    <p:cond delay="0"/>
                                  </p:stCondLst>
                                  <p:childTnLst>
                                    <p:animMotion origin="layout" path="M -2.22222E-6 3.7037E-7 L 0.25209 0.00023 " pathEditMode="relative" rAng="0" ptsTypes="AA">
                                      <p:cBhvr>
                                        <p:cTn id="35" dur="2000" fill="hold"/>
                                        <p:tgtEl>
                                          <p:spTgt spid="38"/>
                                        </p:tgtEl>
                                        <p:attrNameLst>
                                          <p:attrName>ppt_x</p:attrName>
                                          <p:attrName>ppt_y</p:attrName>
                                        </p:attrNameLst>
                                      </p:cBhvr>
                                      <p:rCtr x="126" y="0"/>
                                    </p:animMotion>
                                  </p:childTnLst>
                                </p:cTn>
                              </p:par>
                            </p:childTnLst>
                          </p:cTn>
                        </p:par>
                        <p:par>
                          <p:cTn id="36" fill="hold">
                            <p:stCondLst>
                              <p:cond delay="4000"/>
                            </p:stCondLst>
                            <p:childTnLst>
                              <p:par>
                                <p:cTn id="37" presetID="1" presetClass="exit" presetSubtype="0" fill="hold" grpId="2" nodeType="afterEffect">
                                  <p:stCondLst>
                                    <p:cond delay="0"/>
                                  </p:stCondLst>
                                  <p:childTnLst>
                                    <p:set>
                                      <p:cBhvr>
                                        <p:cTn id="38" dur="1" fill="hold">
                                          <p:stCondLst>
                                            <p:cond delay="0"/>
                                          </p:stCondLst>
                                        </p:cTn>
                                        <p:tgtEl>
                                          <p:spTgt spid="38"/>
                                        </p:tgtEl>
                                        <p:attrNameLst>
                                          <p:attrName>style.visibility</p:attrName>
                                        </p:attrNameLst>
                                      </p:cBhvr>
                                      <p:to>
                                        <p:strVal val="hidden"/>
                                      </p:to>
                                    </p:se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par>
                          <p:cTn id="42" fill="hold">
                            <p:stCondLst>
                              <p:cond delay="4000"/>
                            </p:stCondLst>
                            <p:childTnLst>
                              <p:par>
                                <p:cTn id="43" presetID="63" presetClass="path" presetSubtype="0" accel="50000" decel="50000" fill="hold" grpId="1" nodeType="afterEffect">
                                  <p:stCondLst>
                                    <p:cond delay="0"/>
                                  </p:stCondLst>
                                  <p:childTnLst>
                                    <p:animMotion origin="layout" path="M -2.22222E-6 4.07407E-6 L 0.25209 0.00092 " pathEditMode="relative" rAng="0" ptsTypes="AA">
                                      <p:cBhvr>
                                        <p:cTn id="44" dur="2000" fill="hold"/>
                                        <p:tgtEl>
                                          <p:spTgt spid="49"/>
                                        </p:tgtEl>
                                        <p:attrNameLst>
                                          <p:attrName>ppt_x</p:attrName>
                                          <p:attrName>ppt_y</p:attrName>
                                        </p:attrNameLst>
                                      </p:cBhvr>
                                      <p:rCtr x="126" y="0"/>
                                    </p:animMotion>
                                  </p:childTnLst>
                                </p:cTn>
                              </p:par>
                            </p:childTnLst>
                          </p:cTn>
                        </p:par>
                        <p:par>
                          <p:cTn id="45" fill="hold">
                            <p:stCondLst>
                              <p:cond delay="6000"/>
                            </p:stCondLst>
                            <p:childTnLst>
                              <p:par>
                                <p:cTn id="46" presetID="1" presetClass="exit" presetSubtype="0" fill="hold" grpId="2" nodeType="afterEffect">
                                  <p:stCondLst>
                                    <p:cond delay="0"/>
                                  </p:stCondLst>
                                  <p:childTnLst>
                                    <p:set>
                                      <p:cBhvr>
                                        <p:cTn id="47" dur="1" fill="hold">
                                          <p:stCondLst>
                                            <p:cond delay="0"/>
                                          </p:stCondLst>
                                        </p:cTn>
                                        <p:tgtEl>
                                          <p:spTgt spid="49"/>
                                        </p:tgtEl>
                                        <p:attrNameLst>
                                          <p:attrName>style.visibility</p:attrName>
                                        </p:attrNameLst>
                                      </p:cBhvr>
                                      <p:to>
                                        <p:strVal val="hidden"/>
                                      </p:to>
                                    </p:set>
                                  </p:childTnLst>
                                </p:cTn>
                              </p:par>
                            </p:childTnLst>
                          </p:cTn>
                        </p:par>
                        <p:par>
                          <p:cTn id="48" fill="hold">
                            <p:stCondLst>
                              <p:cond delay="6000"/>
                            </p:stCondLst>
                            <p:childTnLst>
                              <p:par>
                                <p:cTn id="49" presetID="1"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par>
                          <p:cTn id="51" fill="hold">
                            <p:stCondLst>
                              <p:cond delay="6000"/>
                            </p:stCondLst>
                            <p:childTnLst>
                              <p:par>
                                <p:cTn id="52" presetID="63" presetClass="path" presetSubtype="0" accel="50000" decel="50000" fill="hold" grpId="1" nodeType="afterEffect">
                                  <p:stCondLst>
                                    <p:cond delay="0"/>
                                  </p:stCondLst>
                                  <p:childTnLst>
                                    <p:animMotion origin="layout" path="M -2.22222E-6 1.48148E-6 L 0.25209 0.0037 " pathEditMode="relative" rAng="0" ptsTypes="AA">
                                      <p:cBhvr>
                                        <p:cTn id="53" dur="2000" fill="hold"/>
                                        <p:tgtEl>
                                          <p:spTgt spid="53"/>
                                        </p:tgtEl>
                                        <p:attrNameLst>
                                          <p:attrName>ppt_x</p:attrName>
                                          <p:attrName>ppt_y</p:attrName>
                                        </p:attrNameLst>
                                      </p:cBhvr>
                                      <p:rCtr x="126" y="2"/>
                                    </p:animMotion>
                                  </p:childTnLst>
                                </p:cTn>
                              </p:par>
                            </p:childTnLst>
                          </p:cTn>
                        </p:par>
                        <p:par>
                          <p:cTn id="54" fill="hold">
                            <p:stCondLst>
                              <p:cond delay="8000"/>
                            </p:stCondLst>
                            <p:childTnLst>
                              <p:par>
                                <p:cTn id="55" presetID="1" presetClass="exit" presetSubtype="0" fill="hold" grpId="2" nodeType="afterEffect">
                                  <p:stCondLst>
                                    <p:cond delay="0"/>
                                  </p:stCondLst>
                                  <p:childTnLst>
                                    <p:set>
                                      <p:cBhvr>
                                        <p:cTn id="56" dur="1" fill="hold">
                                          <p:stCondLst>
                                            <p:cond delay="0"/>
                                          </p:stCondLst>
                                        </p:cTn>
                                        <p:tgtEl>
                                          <p:spTgt spid="53"/>
                                        </p:tgtEl>
                                        <p:attrNameLst>
                                          <p:attrName>style.visibility</p:attrName>
                                        </p:attrNameLst>
                                      </p:cBhvr>
                                      <p:to>
                                        <p:strVal val="hidden"/>
                                      </p:to>
                                    </p:set>
                                  </p:childTnLst>
                                </p:cTn>
                              </p:par>
                            </p:childTnLst>
                          </p:cTn>
                        </p:par>
                        <p:par>
                          <p:cTn id="57" fill="hold">
                            <p:stCondLst>
                              <p:cond delay="8000"/>
                            </p:stCondLst>
                            <p:childTnLst>
                              <p:par>
                                <p:cTn id="58" presetID="1"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par>
                          <p:cTn id="60" fill="hold">
                            <p:stCondLst>
                              <p:cond delay="8000"/>
                            </p:stCondLst>
                            <p:childTnLst>
                              <p:par>
                                <p:cTn id="61" presetID="63" presetClass="path" presetSubtype="0" accel="50000" decel="50000" fill="hold" grpId="1" nodeType="afterEffect">
                                  <p:stCondLst>
                                    <p:cond delay="0"/>
                                  </p:stCondLst>
                                  <p:childTnLst>
                                    <p:animMotion origin="layout" path="M -2.22222E-6 3.7037E-7 L 0.25209 3.7037E-7 " pathEditMode="relative" rAng="0" ptsTypes="AA">
                                      <p:cBhvr>
                                        <p:cTn id="62" dur="2000" fill="hold"/>
                                        <p:tgtEl>
                                          <p:spTgt spid="39"/>
                                        </p:tgtEl>
                                        <p:attrNameLst>
                                          <p:attrName>ppt_x</p:attrName>
                                          <p:attrName>ppt_y</p:attrName>
                                        </p:attrNameLst>
                                      </p:cBhvr>
                                      <p:rCtr x="126" y="0"/>
                                    </p:animMotion>
                                  </p:childTnLst>
                                </p:cTn>
                              </p:par>
                            </p:childTnLst>
                          </p:cTn>
                        </p:par>
                        <p:par>
                          <p:cTn id="63" fill="hold">
                            <p:stCondLst>
                              <p:cond delay="10000"/>
                            </p:stCondLst>
                            <p:childTnLst>
                              <p:par>
                                <p:cTn id="64" presetID="1" presetClass="exit" presetSubtype="0" fill="hold" grpId="2" nodeType="afterEffect">
                                  <p:stCondLst>
                                    <p:cond delay="0"/>
                                  </p:stCondLst>
                                  <p:childTnLst>
                                    <p:set>
                                      <p:cBhvr>
                                        <p:cTn id="65" dur="1" fill="hold">
                                          <p:stCondLst>
                                            <p:cond delay="0"/>
                                          </p:stCondLst>
                                        </p:cTn>
                                        <p:tgtEl>
                                          <p:spTgt spid="39"/>
                                        </p:tgtEl>
                                        <p:attrNameLst>
                                          <p:attrName>style.visibility</p:attrName>
                                        </p:attrNameLst>
                                      </p:cBhvr>
                                      <p:to>
                                        <p:strVal val="hidden"/>
                                      </p:to>
                                    </p:set>
                                  </p:childTnLst>
                                </p:cTn>
                              </p:par>
                            </p:childTnLst>
                          </p:cTn>
                        </p:par>
                        <p:par>
                          <p:cTn id="66" fill="hold">
                            <p:stCondLst>
                              <p:cond delay="10000"/>
                            </p:stCondLst>
                            <p:childTnLst>
                              <p:par>
                                <p:cTn id="67" presetID="1" presetClass="entr" presetSubtype="0"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par>
                          <p:cTn id="69" fill="hold">
                            <p:stCondLst>
                              <p:cond delay="10000"/>
                            </p:stCondLst>
                            <p:childTnLst>
                              <p:par>
                                <p:cTn id="70" presetID="63" presetClass="path" presetSubtype="0" accel="50000" decel="50000" fill="hold" grpId="1" nodeType="afterEffect">
                                  <p:stCondLst>
                                    <p:cond delay="0"/>
                                  </p:stCondLst>
                                  <p:childTnLst>
                                    <p:animMotion origin="layout" path="M -2.22222E-6 4.07407E-6 L 0.25209 0.00092 " pathEditMode="relative" rAng="0" ptsTypes="AA">
                                      <p:cBhvr>
                                        <p:cTn id="71" dur="2000" fill="hold"/>
                                        <p:tgtEl>
                                          <p:spTgt spid="50"/>
                                        </p:tgtEl>
                                        <p:attrNameLst>
                                          <p:attrName>ppt_x</p:attrName>
                                          <p:attrName>ppt_y</p:attrName>
                                        </p:attrNameLst>
                                      </p:cBhvr>
                                      <p:rCtr x="126" y="0"/>
                                    </p:animMotion>
                                  </p:childTnLst>
                                </p:cTn>
                              </p:par>
                            </p:childTnLst>
                          </p:cTn>
                        </p:par>
                        <p:par>
                          <p:cTn id="72" fill="hold">
                            <p:stCondLst>
                              <p:cond delay="12000"/>
                            </p:stCondLst>
                            <p:childTnLst>
                              <p:par>
                                <p:cTn id="73" presetID="1" presetClass="exit" presetSubtype="0" fill="hold" grpId="2" nodeType="afterEffect">
                                  <p:stCondLst>
                                    <p:cond delay="0"/>
                                  </p:stCondLst>
                                  <p:childTnLst>
                                    <p:set>
                                      <p:cBhvr>
                                        <p:cTn id="7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39" grpId="0" animBg="1"/>
      <p:bldP spid="39" grpId="1" animBg="1"/>
      <p:bldP spid="39" grpId="2" animBg="1"/>
      <p:bldP spid="49" grpId="0" animBg="1"/>
      <p:bldP spid="49" grpId="1" animBg="1"/>
      <p:bldP spid="49" grpId="2" animBg="1"/>
      <p:bldP spid="50" grpId="0" animBg="1"/>
      <p:bldP spid="50" grpId="1" animBg="1"/>
      <p:bldP spid="50" grpId="2" animBg="1"/>
      <p:bldP spid="52" grpId="0" animBg="1"/>
      <p:bldP spid="52" grpId="1" animBg="1"/>
      <p:bldP spid="52" grpId="2" animBg="1"/>
      <p:bldP spid="53" grpId="0" animBg="1"/>
      <p:bldP spid="53" grpId="1" animBg="1"/>
      <p:bldP spid="53" grpId="2" animBg="1"/>
      <p:bldP spid="31" grpId="0"/>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9"/>
          <p:cNvSpPr>
            <a:spLocks noGrp="1" noChangeArrowheads="1"/>
          </p:cNvSpPr>
          <p:nvPr>
            <p:ph type="title"/>
          </p:nvPr>
        </p:nvSpPr>
        <p:spPr bwMode="gray">
          <a:xfrm>
            <a:off x="366714" y="-27384"/>
            <a:ext cx="8410575" cy="920751"/>
          </a:xfrm>
        </p:spPr>
        <p:txBody>
          <a:bodyPr/>
          <a:lstStyle/>
          <a:p>
            <a:pPr algn="l" defTabSz="914400">
              <a:lnSpc>
                <a:spcPts val="3600"/>
              </a:lnSpc>
              <a:spcBef>
                <a:spcPct val="0"/>
              </a:spcBef>
              <a:buNone/>
            </a:pPr>
            <a:r>
              <a:rPr lang="en-US" sz="3600" b="0" i="0" dirty="0" err="1">
                <a:solidFill>
                  <a:srgbClr val="3892D0"/>
                </a:solidFill>
                <a:latin typeface="Arial" pitchFamily="34" charset="0"/>
                <a:cs typeface="Arial" pitchFamily="34" charset="0"/>
              </a:rPr>
              <a:t>Программное</a:t>
            </a:r>
            <a:r>
              <a:rPr lang="en-US" sz="3600" b="0" i="0" dirty="0">
                <a:solidFill>
                  <a:srgbClr val="3892D0"/>
                </a:solidFill>
                <a:latin typeface="Arial" pitchFamily="34" charset="0"/>
                <a:cs typeface="Arial" pitchFamily="34" charset="0"/>
              </a:rPr>
              <a:t> </a:t>
            </a:r>
            <a:r>
              <a:rPr lang="en-US" sz="3600" b="0" i="0" dirty="0" err="1">
                <a:solidFill>
                  <a:srgbClr val="3892D0"/>
                </a:solidFill>
                <a:latin typeface="Arial" pitchFamily="34" charset="0"/>
                <a:cs typeface="Arial" pitchFamily="34" charset="0"/>
              </a:rPr>
              <a:t>обеспечение</a:t>
            </a:r>
            <a:r>
              <a:rPr lang="en-US" sz="3600" b="0" i="0" dirty="0">
                <a:solidFill>
                  <a:srgbClr val="3892D0"/>
                </a:solidFill>
                <a:latin typeface="Arial" pitchFamily="34" charset="0"/>
                <a:cs typeface="Arial" pitchFamily="34" charset="0"/>
              </a:rPr>
              <a:t> DD Boost</a:t>
            </a:r>
          </a:p>
        </p:txBody>
      </p:sp>
      <p:sp>
        <p:nvSpPr>
          <p:cNvPr id="82947" name="Rectangle 10"/>
          <p:cNvSpPr>
            <a:spLocks noGrp="1" noChangeArrowheads="1"/>
          </p:cNvSpPr>
          <p:nvPr>
            <p:ph sz="quarter" idx="4294967295"/>
          </p:nvPr>
        </p:nvSpPr>
        <p:spPr bwMode="gray">
          <a:xfrm>
            <a:off x="2728913" y="1355725"/>
            <a:ext cx="6048375" cy="4587875"/>
          </a:xfrm>
          <a:prstGeom prst="rect">
            <a:avLst/>
          </a:prstGeom>
        </p:spPr>
        <p:txBody>
          <a:bodyPr/>
          <a:lstStyle/>
          <a:p>
            <a:pPr marL="228600" indent="-228600" algn="l" defTabSz="914400">
              <a:spcBef>
                <a:spcPct val="20000"/>
              </a:spcBef>
              <a:buClr>
                <a:srgbClr val="3892D0"/>
              </a:buClr>
              <a:buFont typeface="Arial"/>
              <a:buChar char="•"/>
            </a:pPr>
            <a:r>
              <a:rPr lang="en-US" sz="1800" b="0" i="0" dirty="0" err="1">
                <a:solidFill>
                  <a:srgbClr val="4D4D4D"/>
                </a:solidFill>
                <a:latin typeface="Arial" pitchFamily="34" charset="0"/>
                <a:cs typeface="Arial" pitchFamily="34" charset="0"/>
              </a:rPr>
              <a:t>Частичное</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перераспределение</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процесса</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дедупликации</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на</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сервер</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резервного</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копирования</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или</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клиенты</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приложений</a:t>
            </a:r>
            <a:endParaRPr lang="en-US" sz="1800" b="0" i="0" dirty="0">
              <a:solidFill>
                <a:srgbClr val="4D4D4D"/>
              </a:solidFill>
              <a:latin typeface="Arial" pitchFamily="34" charset="0"/>
              <a:cs typeface="Arial" pitchFamily="34" charset="0"/>
            </a:endParaRPr>
          </a:p>
          <a:p>
            <a:pPr marL="627096" lvl="1" indent="-169896" algn="l" defTabSz="914400">
              <a:spcBef>
                <a:spcPct val="20000"/>
              </a:spcBef>
              <a:buClr>
                <a:srgbClr val="3892D0"/>
              </a:buClr>
              <a:buFont typeface="MetaMediumLF-Roman"/>
              <a:buChar char="–"/>
            </a:pPr>
            <a:r>
              <a:rPr lang="en-US" sz="1400" b="0" i="0" dirty="0" err="1">
                <a:solidFill>
                  <a:srgbClr val="4D4D4D"/>
                </a:solidFill>
                <a:latin typeface="Arial" pitchFamily="34" charset="0"/>
                <a:cs typeface="Arial" pitchFamily="34" charset="0"/>
              </a:rPr>
              <a:t>Лицензируемое</a:t>
            </a:r>
            <a:r>
              <a:rPr lang="en-US" sz="1400" b="0" i="0" dirty="0">
                <a:solidFill>
                  <a:srgbClr val="4D4D4D"/>
                </a:solidFill>
                <a:latin typeface="Arial" pitchFamily="34" charset="0"/>
                <a:cs typeface="Arial" pitchFamily="34" charset="0"/>
              </a:rPr>
              <a:t> ПО, </a:t>
            </a:r>
            <a:r>
              <a:rPr lang="en-US" sz="1400" b="0" i="0" dirty="0" err="1">
                <a:solidFill>
                  <a:srgbClr val="4D4D4D"/>
                </a:solidFill>
                <a:latin typeface="Arial" pitchFamily="34" charset="0"/>
                <a:cs typeface="Arial" pitchFamily="34" charset="0"/>
              </a:rPr>
              <a:t>которое</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работает</a:t>
            </a:r>
            <a:r>
              <a:rPr lang="en-US" sz="1400" b="0" i="0" dirty="0">
                <a:solidFill>
                  <a:srgbClr val="4D4D4D"/>
                </a:solidFill>
                <a:latin typeface="Arial" pitchFamily="34" charset="0"/>
                <a:cs typeface="Arial" pitchFamily="34" charset="0"/>
              </a:rPr>
              <a:t> с </a:t>
            </a:r>
            <a:r>
              <a:rPr lang="en-US" sz="1400" b="0" i="0" dirty="0" err="1">
                <a:solidFill>
                  <a:srgbClr val="4D4D4D"/>
                </a:solidFill>
                <a:latin typeface="Arial" pitchFamily="34" charset="0"/>
                <a:cs typeface="Arial" pitchFamily="34" charset="0"/>
              </a:rPr>
              <a:t>продуктами</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портфеля</a:t>
            </a:r>
            <a:r>
              <a:rPr lang="en-US" sz="1400" b="0" i="0" dirty="0">
                <a:solidFill>
                  <a:srgbClr val="4D4D4D"/>
                </a:solidFill>
                <a:latin typeface="Arial" pitchFamily="34" charset="0"/>
                <a:cs typeface="Arial" pitchFamily="34" charset="0"/>
              </a:rPr>
              <a:t> Data Domain</a:t>
            </a:r>
          </a:p>
          <a:p>
            <a:pPr marL="228600" indent="-228600" algn="l" defTabSz="914400">
              <a:spcBef>
                <a:spcPct val="20000"/>
              </a:spcBef>
              <a:buClr>
                <a:srgbClr val="3892D0"/>
              </a:buClr>
              <a:buFont typeface="Arial"/>
              <a:buChar char="•"/>
            </a:pPr>
            <a:r>
              <a:rPr lang="en-US" sz="1800" b="0" i="0" dirty="0" err="1">
                <a:solidFill>
                  <a:srgbClr val="4D4D4D"/>
                </a:solidFill>
                <a:latin typeface="Arial" pitchFamily="34" charset="0"/>
                <a:cs typeface="Arial" pitchFamily="34" charset="0"/>
              </a:rPr>
              <a:t>Поддержка</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большинства</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существующих</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программных</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продуктов</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для</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резервного</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копирования</a:t>
            </a:r>
            <a:endParaRPr lang="en-US" sz="1800" b="0" i="0" dirty="0">
              <a:solidFill>
                <a:srgbClr val="4D4D4D"/>
              </a:solidFill>
              <a:latin typeface="Arial" pitchFamily="34" charset="0"/>
              <a:cs typeface="Arial" pitchFamily="34" charset="0"/>
            </a:endParaRPr>
          </a:p>
          <a:p>
            <a:pPr marL="627096" lvl="1" indent="-169896" algn="l" defTabSz="914400">
              <a:spcBef>
                <a:spcPct val="20000"/>
              </a:spcBef>
              <a:buClr>
                <a:srgbClr val="3892D0"/>
              </a:buClr>
              <a:buFont typeface="MetaMediumLF-Roman"/>
              <a:buChar char="–"/>
            </a:pPr>
            <a:r>
              <a:rPr lang="en-US" sz="1400" b="0" i="0" dirty="0">
                <a:solidFill>
                  <a:srgbClr val="4D4D4D"/>
                </a:solidFill>
                <a:latin typeface="Arial" pitchFamily="34" charset="0"/>
                <a:cs typeface="Arial" pitchFamily="34" charset="0"/>
              </a:rPr>
              <a:t>EMC </a:t>
            </a:r>
            <a:r>
              <a:rPr lang="en-US" sz="1400" b="0" i="0" dirty="0" err="1">
                <a:solidFill>
                  <a:srgbClr val="4D4D4D"/>
                </a:solidFill>
                <a:latin typeface="Arial" pitchFamily="34" charset="0"/>
                <a:cs typeface="Arial" pitchFamily="34" charset="0"/>
              </a:rPr>
              <a:t>Avamar</a:t>
            </a:r>
            <a:r>
              <a:rPr lang="en-US" sz="1400" b="0" i="0" dirty="0">
                <a:solidFill>
                  <a:srgbClr val="4D4D4D"/>
                </a:solidFill>
                <a:latin typeface="Arial" pitchFamily="34" charset="0"/>
                <a:cs typeface="Arial" pitchFamily="34" charset="0"/>
              </a:rPr>
              <a:t> и </a:t>
            </a:r>
            <a:r>
              <a:rPr lang="en-US" sz="1400" b="0" i="0" dirty="0" err="1">
                <a:solidFill>
                  <a:srgbClr val="4D4D4D"/>
                </a:solidFill>
                <a:latin typeface="Arial" pitchFamily="34" charset="0"/>
                <a:cs typeface="Arial" pitchFamily="34" charset="0"/>
              </a:rPr>
              <a:t>NetWorker</a:t>
            </a:r>
            <a:endParaRPr lang="en-US" sz="1400" b="0" i="0" dirty="0">
              <a:solidFill>
                <a:srgbClr val="4D4D4D"/>
              </a:solidFill>
              <a:latin typeface="Arial" pitchFamily="34" charset="0"/>
              <a:cs typeface="Arial" pitchFamily="34" charset="0"/>
            </a:endParaRPr>
          </a:p>
          <a:p>
            <a:pPr marL="627096" lvl="1" indent="-169896" algn="l" defTabSz="914400">
              <a:spcBef>
                <a:spcPct val="20000"/>
              </a:spcBef>
              <a:buClr>
                <a:srgbClr val="3892D0"/>
              </a:buClr>
              <a:buFont typeface="MetaMediumLF-Roman"/>
              <a:buChar char="–"/>
            </a:pPr>
            <a:r>
              <a:rPr lang="en-US" sz="1400" b="0" i="0" dirty="0">
                <a:solidFill>
                  <a:srgbClr val="4D4D4D"/>
                </a:solidFill>
                <a:latin typeface="Arial" pitchFamily="34" charset="0"/>
                <a:cs typeface="Arial" pitchFamily="34" charset="0"/>
              </a:rPr>
              <a:t>Symantec </a:t>
            </a:r>
            <a:r>
              <a:rPr lang="en-US" sz="1400" b="0" i="0" dirty="0" err="1">
                <a:solidFill>
                  <a:srgbClr val="4D4D4D"/>
                </a:solidFill>
                <a:latin typeface="Arial" pitchFamily="34" charset="0"/>
                <a:cs typeface="Arial" pitchFamily="34" charset="0"/>
              </a:rPr>
              <a:t>NetBackup</a:t>
            </a:r>
            <a:r>
              <a:rPr lang="en-US" sz="1400" b="0" i="0" dirty="0">
                <a:solidFill>
                  <a:srgbClr val="4D4D4D"/>
                </a:solidFill>
                <a:latin typeface="Arial" pitchFamily="34" charset="0"/>
                <a:cs typeface="Arial" pitchFamily="34" charset="0"/>
              </a:rPr>
              <a:t> и Backup Exec</a:t>
            </a:r>
          </a:p>
          <a:p>
            <a:pPr marL="228600" indent="-228600" algn="l" defTabSz="914400">
              <a:spcBef>
                <a:spcPct val="20000"/>
              </a:spcBef>
              <a:buClr>
                <a:srgbClr val="3892D0"/>
              </a:buClr>
              <a:buFont typeface="Arial"/>
              <a:buChar char="•"/>
            </a:pPr>
            <a:r>
              <a:rPr lang="en-US" sz="1800" b="0" i="0" dirty="0" err="1">
                <a:solidFill>
                  <a:srgbClr val="4D4D4D"/>
                </a:solidFill>
                <a:latin typeface="Arial" pitchFamily="34" charset="0"/>
                <a:cs typeface="Arial" pitchFamily="34" charset="0"/>
              </a:rPr>
              <a:t>Ускорение</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резервного</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копирования</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до</a:t>
            </a:r>
            <a:r>
              <a:rPr lang="en-US" sz="1800" b="0" i="0" dirty="0">
                <a:solidFill>
                  <a:srgbClr val="4D4D4D"/>
                </a:solidFill>
                <a:latin typeface="Arial" pitchFamily="34" charset="0"/>
                <a:cs typeface="Arial" pitchFamily="34" charset="0"/>
              </a:rPr>
              <a:t> 50 %</a:t>
            </a:r>
          </a:p>
          <a:p>
            <a:pPr marL="228600" indent="-228600" algn="l" defTabSz="914400">
              <a:spcBef>
                <a:spcPct val="20000"/>
              </a:spcBef>
              <a:buClr>
                <a:srgbClr val="3892D0"/>
              </a:buClr>
              <a:buFont typeface="Arial"/>
              <a:buChar char="•"/>
            </a:pPr>
            <a:r>
              <a:rPr lang="en-US" sz="1800" b="0" i="0" dirty="0" err="1">
                <a:solidFill>
                  <a:srgbClr val="4D4D4D"/>
                </a:solidFill>
                <a:latin typeface="Arial" pitchFamily="34" charset="0"/>
                <a:cs typeface="Arial" pitchFamily="34" charset="0"/>
              </a:rPr>
              <a:t>Обработка</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большего</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количества</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резервных</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копий</a:t>
            </a:r>
            <a:r>
              <a:rPr lang="en-US" sz="1800" b="0" i="0" dirty="0">
                <a:solidFill>
                  <a:srgbClr val="4D4D4D"/>
                </a:solidFill>
                <a:latin typeface="Arial" pitchFamily="34" charset="0"/>
                <a:cs typeface="Arial" pitchFamily="34" charset="0"/>
              </a:rPr>
              <a:t> </a:t>
            </a:r>
            <a:r>
              <a:rPr lang="en-US" sz="1800" b="0" i="0" dirty="0" smtClean="0">
                <a:solidFill>
                  <a:srgbClr val="4D4D4D"/>
                </a:solidFill>
                <a:latin typeface="Arial" pitchFamily="34" charset="0"/>
                <a:cs typeface="Arial" pitchFamily="34" charset="0"/>
              </a:rPr>
              <a:t/>
            </a:r>
            <a:br>
              <a:rPr lang="en-US" sz="1800" b="0" i="0" dirty="0" smtClean="0">
                <a:solidFill>
                  <a:srgbClr val="4D4D4D"/>
                </a:solidFill>
                <a:latin typeface="Arial" pitchFamily="34" charset="0"/>
                <a:cs typeface="Arial" pitchFamily="34" charset="0"/>
              </a:rPr>
            </a:br>
            <a:r>
              <a:rPr lang="en-US" sz="1800" b="0" i="0" dirty="0" smtClean="0">
                <a:solidFill>
                  <a:srgbClr val="4D4D4D"/>
                </a:solidFill>
                <a:latin typeface="Arial" pitchFamily="34" charset="0"/>
                <a:cs typeface="Arial" pitchFamily="34" charset="0"/>
              </a:rPr>
              <a:t>с </a:t>
            </a:r>
            <a:r>
              <a:rPr lang="en-US" sz="1800" b="0" i="0" dirty="0" err="1">
                <a:solidFill>
                  <a:srgbClr val="4D4D4D"/>
                </a:solidFill>
                <a:latin typeface="Arial" pitchFamily="34" charset="0"/>
                <a:cs typeface="Arial" pitchFamily="34" charset="0"/>
              </a:rPr>
              <a:t>помощью</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имеющихся</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ресурсов</a:t>
            </a:r>
            <a:endParaRPr lang="en-US" sz="1800" b="0" i="0" dirty="0">
              <a:solidFill>
                <a:srgbClr val="4D4D4D"/>
              </a:solidFill>
              <a:latin typeface="Arial" pitchFamily="34" charset="0"/>
              <a:cs typeface="Arial" pitchFamily="34" charset="0"/>
            </a:endParaRPr>
          </a:p>
          <a:p>
            <a:pPr marL="627096" lvl="1" indent="-169896" algn="l" defTabSz="914400">
              <a:spcBef>
                <a:spcPct val="20000"/>
              </a:spcBef>
              <a:buClr>
                <a:srgbClr val="3892D0"/>
              </a:buClr>
              <a:buFont typeface="MetaMediumLF-Roman"/>
              <a:buChar char="–"/>
            </a:pPr>
            <a:r>
              <a:rPr lang="en-US" sz="1400" b="0" i="0" dirty="0" err="1">
                <a:solidFill>
                  <a:srgbClr val="4D4D4D"/>
                </a:solidFill>
                <a:latin typeface="Arial" pitchFamily="34" charset="0"/>
                <a:cs typeface="Arial" pitchFamily="34" charset="0"/>
              </a:rPr>
              <a:t>Сокращение</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общей</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нагрузки</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на</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сервер</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резервного</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копирования</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на</a:t>
            </a:r>
            <a:r>
              <a:rPr lang="en-US" sz="1400" b="0" i="0" dirty="0">
                <a:solidFill>
                  <a:srgbClr val="4D4D4D"/>
                </a:solidFill>
                <a:latin typeface="Arial" pitchFamily="34" charset="0"/>
                <a:cs typeface="Arial" pitchFamily="34" charset="0"/>
              </a:rPr>
              <a:t> 20–40 %</a:t>
            </a:r>
          </a:p>
          <a:p>
            <a:pPr marL="627096" lvl="1" indent="-169896" algn="l" defTabSz="914400">
              <a:spcBef>
                <a:spcPct val="20000"/>
              </a:spcBef>
              <a:buClr>
                <a:srgbClr val="3892D0"/>
              </a:buClr>
              <a:buFont typeface="MetaMediumLF-Roman"/>
              <a:buChar char="–"/>
            </a:pPr>
            <a:r>
              <a:rPr lang="en-US" sz="1400" b="0" i="0" dirty="0" err="1">
                <a:solidFill>
                  <a:srgbClr val="4D4D4D"/>
                </a:solidFill>
                <a:latin typeface="Arial" pitchFamily="34" charset="0"/>
                <a:cs typeface="Arial" pitchFamily="34" charset="0"/>
              </a:rPr>
              <a:t>Уменьшение</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нагрузки</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на</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полосу</a:t>
            </a:r>
            <a:r>
              <a:rPr lang="en-US" sz="1400" b="0" i="0" dirty="0">
                <a:solidFill>
                  <a:srgbClr val="4D4D4D"/>
                </a:solidFill>
                <a:latin typeface="Arial" pitchFamily="34" charset="0"/>
                <a:cs typeface="Arial" pitchFamily="34" charset="0"/>
              </a:rPr>
              <a:t> </a:t>
            </a:r>
            <a:r>
              <a:rPr lang="en-US" sz="1400" b="0" i="0" dirty="0" err="1">
                <a:solidFill>
                  <a:srgbClr val="4D4D4D"/>
                </a:solidFill>
                <a:latin typeface="Arial" pitchFamily="34" charset="0"/>
                <a:cs typeface="Arial" pitchFamily="34" charset="0"/>
              </a:rPr>
              <a:t>пропускания</a:t>
            </a:r>
            <a:r>
              <a:rPr lang="en-US" sz="1400" b="0" i="0" dirty="0">
                <a:solidFill>
                  <a:srgbClr val="4D4D4D"/>
                </a:solidFill>
                <a:latin typeface="Arial" pitchFamily="34" charset="0"/>
                <a:cs typeface="Arial" pitchFamily="34" charset="0"/>
              </a:rPr>
              <a:t> LAN </a:t>
            </a:r>
            <a:r>
              <a:rPr lang="en-US" sz="1400" b="0" i="0" dirty="0" err="1">
                <a:solidFill>
                  <a:srgbClr val="4D4D4D"/>
                </a:solidFill>
                <a:latin typeface="Arial" pitchFamily="34" charset="0"/>
                <a:cs typeface="Arial" pitchFamily="34" charset="0"/>
              </a:rPr>
              <a:t>на</a:t>
            </a:r>
            <a:r>
              <a:rPr lang="en-US" sz="1400" b="0" i="0" dirty="0">
                <a:solidFill>
                  <a:srgbClr val="4D4D4D"/>
                </a:solidFill>
                <a:latin typeface="Arial" pitchFamily="34" charset="0"/>
                <a:cs typeface="Arial" pitchFamily="34" charset="0"/>
              </a:rPr>
              <a:t> 80–99 %</a:t>
            </a:r>
          </a:p>
          <a:p>
            <a:pPr marL="228600" indent="-228600" algn="l" defTabSz="914400">
              <a:spcBef>
                <a:spcPct val="20000"/>
              </a:spcBef>
              <a:buClr>
                <a:srgbClr val="3892D0"/>
              </a:buClr>
              <a:buFont typeface="Arial"/>
              <a:buChar char="•"/>
            </a:pPr>
            <a:r>
              <a:rPr lang="en-US" sz="1800" b="0" i="0" dirty="0" err="1">
                <a:solidFill>
                  <a:srgbClr val="4D4D4D"/>
                </a:solidFill>
                <a:latin typeface="Arial" pitchFamily="34" charset="0"/>
                <a:cs typeface="Arial" pitchFamily="34" charset="0"/>
              </a:rPr>
              <a:t>Возможность</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управления</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репликацией</a:t>
            </a:r>
            <a:r>
              <a:rPr lang="en-US" sz="1800" b="0" i="0" dirty="0">
                <a:solidFill>
                  <a:srgbClr val="4D4D4D"/>
                </a:solidFill>
                <a:latin typeface="Arial" pitchFamily="34" charset="0"/>
                <a:cs typeface="Arial" pitchFamily="34" charset="0"/>
              </a:rPr>
              <a:t> в Data Domain </a:t>
            </a:r>
            <a:r>
              <a:rPr lang="en-US" sz="1800" b="0" i="0" dirty="0" err="1">
                <a:solidFill>
                  <a:srgbClr val="4D4D4D"/>
                </a:solidFill>
                <a:latin typeface="Arial" pitchFamily="34" charset="0"/>
                <a:cs typeface="Arial" pitchFamily="34" charset="0"/>
              </a:rPr>
              <a:t>из</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приложения</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для</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резервного</a:t>
            </a:r>
            <a:r>
              <a:rPr lang="en-US" sz="1800" b="0" i="0" dirty="0">
                <a:solidFill>
                  <a:srgbClr val="4D4D4D"/>
                </a:solidFill>
                <a:latin typeface="Arial" pitchFamily="34" charset="0"/>
                <a:cs typeface="Arial" pitchFamily="34" charset="0"/>
              </a:rPr>
              <a:t> </a:t>
            </a:r>
            <a:r>
              <a:rPr lang="en-US" sz="1800" b="0" i="0" dirty="0" err="1">
                <a:solidFill>
                  <a:srgbClr val="4D4D4D"/>
                </a:solidFill>
                <a:latin typeface="Arial" pitchFamily="34" charset="0"/>
                <a:cs typeface="Arial" pitchFamily="34" charset="0"/>
              </a:rPr>
              <a:t>копирования</a:t>
            </a:r>
            <a:endParaRPr lang="en-US" sz="1800" b="0" i="0" dirty="0">
              <a:solidFill>
                <a:srgbClr val="4D4D4D"/>
              </a:solidFill>
              <a:latin typeface="Arial" pitchFamily="34" charset="0"/>
              <a:cs typeface="Arial" pitchFamily="34" charset="0"/>
            </a:endParaRPr>
          </a:p>
        </p:txBody>
      </p:sp>
      <p:sp>
        <p:nvSpPr>
          <p:cNvPr id="11" name="Trapezoid 10"/>
          <p:cNvSpPr>
            <a:spLocks noChangeArrowheads="1"/>
          </p:cNvSpPr>
          <p:nvPr/>
        </p:nvSpPr>
        <p:spPr bwMode="gray">
          <a:xfrm>
            <a:off x="403371" y="3140963"/>
            <a:ext cx="1539656" cy="979319"/>
          </a:xfrm>
          <a:prstGeom prst="trapezoid">
            <a:avLst>
              <a:gd name="adj" fmla="val 39046"/>
            </a:avLst>
          </a:prstGeom>
          <a:gradFill>
            <a:gsLst>
              <a:gs pos="0">
                <a:schemeClr val="tx2">
                  <a:lumMod val="40000"/>
                  <a:lumOff val="60000"/>
                </a:schemeClr>
              </a:gs>
              <a:gs pos="100000">
                <a:schemeClr val="bg1"/>
              </a:gs>
            </a:gsLst>
            <a:lin ang="5400000" scaled="1"/>
          </a:gradFill>
          <a:ln w="25400" algn="ctr">
            <a:noFill/>
            <a:miter lim="800000"/>
            <a:headEnd/>
            <a:tailEnd/>
          </a:ln>
        </p:spPr>
        <p:txBody>
          <a:bodyPr wrap="none" lIns="0" tIns="0" rIns="0" bIns="0" anchor="t" anchorCtr="0"/>
          <a:lstStyle/>
          <a:p>
            <a:pPr algn="ctr">
              <a:defRPr/>
            </a:pPr>
            <a:endParaRPr lang="en-US" b="0" dirty="0">
              <a:solidFill>
                <a:srgbClr val="FFFFFF"/>
              </a:solidFill>
              <a:latin typeface="Arial" pitchFamily="34" charset="0"/>
              <a:ea typeface="Arial Unicode MS" pitchFamily="34" charset="-128"/>
              <a:cs typeface="Arial" pitchFamily="34" charset="0"/>
            </a:endParaRPr>
          </a:p>
        </p:txBody>
      </p:sp>
      <p:pic>
        <p:nvPicPr>
          <p:cNvPr id="12" name="Picture 11" descr="S:\Creative Dev - Icons\server.png"/>
          <p:cNvPicPr>
            <a:picLocks noChangeAspect="1" noChangeArrowheads="1"/>
          </p:cNvPicPr>
          <p:nvPr/>
        </p:nvPicPr>
        <p:blipFill>
          <a:blip r:embed="rId3" cstate="screen"/>
          <a:stretch>
            <a:fillRect/>
          </a:stretch>
        </p:blipFill>
        <p:spPr bwMode="gray">
          <a:xfrm>
            <a:off x="690542" y="1355724"/>
            <a:ext cx="965312" cy="1905507"/>
          </a:xfrm>
          <a:prstGeom prst="rect">
            <a:avLst/>
          </a:prstGeom>
          <a:noFill/>
          <a:ln w="9525">
            <a:noFill/>
            <a:miter lim="800000"/>
            <a:headEnd/>
            <a:tailEnd/>
          </a:ln>
        </p:spPr>
      </p:pic>
      <p:sp>
        <p:nvSpPr>
          <p:cNvPr id="22" name="AutoShape 47"/>
          <p:cNvSpPr>
            <a:spLocks noChangeArrowheads="1"/>
          </p:cNvSpPr>
          <p:nvPr/>
        </p:nvSpPr>
        <p:spPr bwMode="gray">
          <a:xfrm>
            <a:off x="769938" y="2042800"/>
            <a:ext cx="810129" cy="810129"/>
          </a:xfrm>
          <a:prstGeom prst="ellipse">
            <a:avLst/>
          </a:prstGeom>
          <a:blipFill>
            <a:blip r:embed="rId4" cstate="print"/>
            <a:stretch>
              <a:fillRect/>
            </a:stretch>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0" rIns="91440" bIns="0" anchor="ctr">
            <a:noAutofit/>
          </a:bodyPr>
          <a:lstStyle/>
          <a:p>
            <a:pPr marL="0" marR="0" indent="0" algn="ctr" defTabSz="914400">
              <a:lnSpc>
                <a:spcPct val="90000"/>
              </a:lnSpc>
              <a:spcBef>
                <a:spcPts val="0"/>
              </a:spcBef>
              <a:spcAft>
                <a:spcPts val="0"/>
              </a:spcAft>
              <a:buNone/>
              <a:tabLst/>
            </a:pPr>
            <a:r>
              <a:rPr lang="en-US" sz="1600" b="0" i="0" u="none" strike="noStrike" kern="0" cap="none" spc="0" baseline="0">
                <a:ln>
                  <a:noFill/>
                </a:ln>
                <a:solidFill>
                  <a:srgbClr val="FFFFFF"/>
                </a:solidFill>
                <a:effectLst/>
                <a:latin typeface="Arial" pitchFamily="34" charset="0"/>
                <a:ea typeface="Arial Unicode MS"/>
                <a:cs typeface="Arial" pitchFamily="34" charset="0"/>
              </a:rPr>
              <a:t>DD</a:t>
            </a:r>
          </a:p>
          <a:p>
            <a:pPr marL="0" marR="0" indent="0" algn="ctr" defTabSz="914400">
              <a:lnSpc>
                <a:spcPct val="90000"/>
              </a:lnSpc>
              <a:spcBef>
                <a:spcPts val="0"/>
              </a:spcBef>
              <a:spcAft>
                <a:spcPts val="0"/>
              </a:spcAft>
              <a:buNone/>
              <a:tabLst/>
            </a:pPr>
            <a:r>
              <a:rPr lang="en-US" sz="1600" b="0" i="0" u="none" strike="noStrike" kern="0" cap="none" spc="0" baseline="0">
                <a:ln>
                  <a:noFill/>
                </a:ln>
                <a:solidFill>
                  <a:srgbClr val="FFFFFF"/>
                </a:solidFill>
                <a:effectLst/>
                <a:latin typeface="Arial" pitchFamily="34" charset="0"/>
                <a:ea typeface="Arial Unicode MS"/>
                <a:cs typeface="Arial" pitchFamily="34" charset="0"/>
              </a:rPr>
              <a:t>Boost</a:t>
            </a:r>
            <a:endParaRPr kumimoji="0" lang="en-US" sz="16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pitchFamily="34" charset="0"/>
            </a:endParaRPr>
          </a:p>
        </p:txBody>
      </p:sp>
      <p:pic>
        <p:nvPicPr>
          <p:cNvPr id="9" name="Picture 8"/>
          <p:cNvPicPr>
            <a:picLocks noChangeAspect="1"/>
          </p:cNvPicPr>
          <p:nvPr/>
        </p:nvPicPr>
        <p:blipFill>
          <a:blip r:embed="rId5" cstate="print"/>
          <a:stretch>
            <a:fillRect/>
          </a:stretch>
        </p:blipFill>
        <p:spPr bwMode="gray">
          <a:xfrm>
            <a:off x="366713" y="4108000"/>
            <a:ext cx="1612971" cy="1624799"/>
          </a:xfrm>
          <a:prstGeom prst="rect">
            <a:avLst/>
          </a:prstGeom>
          <a:effectLst>
            <a:outerShdw blurRad="50800" dist="38100" dir="5400000" algn="t" rotWithShape="0">
              <a:prstClr val="black">
                <a:alpha val="40000"/>
              </a:prstClr>
            </a:outerShdw>
          </a:effectLst>
        </p:spPr>
      </p:pic>
    </p:spTree>
    <p:extLst>
      <p:ext uri="{BB962C8B-B14F-4D97-AF65-F5344CB8AC3E}">
        <p14:creationId xmlns="" xmlns:p14="http://schemas.microsoft.com/office/powerpoint/2010/main" val="230462348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3"/>
          <p:cNvSpPr>
            <a:spLocks noGrp="1" noChangeArrowheads="1"/>
          </p:cNvSpPr>
          <p:nvPr>
            <p:ph type="title"/>
          </p:nvPr>
        </p:nvSpPr>
        <p:spPr bwMode="gray">
          <a:xfrm>
            <a:off x="366713" y="57150"/>
            <a:ext cx="8410575" cy="666750"/>
          </a:xfrm>
          <a:ln>
            <a:miter lim="800000"/>
            <a:headEnd/>
            <a:tailEnd/>
          </a:ln>
        </p:spPr>
        <p:txBody>
          <a:bodyPr vert="horz" wrap="square" numCol="1" compatLnSpc="1">
            <a:prstTxWarp prst="textNoShape">
              <a:avLst/>
            </a:prstTxWarp>
          </a:bodyPr>
          <a:lstStyle/>
          <a:p>
            <a:pPr algn="l" defTabSz="914400">
              <a:spcBef>
                <a:spcPct val="0"/>
              </a:spcBef>
              <a:buNone/>
            </a:pPr>
            <a:r>
              <a:rPr lang="en-US" sz="3600" b="0" i="0" dirty="0" err="1">
                <a:solidFill>
                  <a:srgbClr val="3892D0"/>
                </a:solidFill>
                <a:latin typeface="Arial" pitchFamily="34" charset="0"/>
                <a:ea typeface="Arial Unicode MS"/>
                <a:cs typeface="Arial" pitchFamily="34" charset="0"/>
              </a:rPr>
              <a:t>График</a:t>
            </a:r>
            <a:r>
              <a:rPr lang="en-US" sz="3600" b="0" i="0" dirty="0">
                <a:solidFill>
                  <a:srgbClr val="3892D0"/>
                </a:solidFill>
                <a:latin typeface="Arial" pitchFamily="34" charset="0"/>
                <a:ea typeface="Arial Unicode MS"/>
                <a:cs typeface="Arial" pitchFamily="34" charset="0"/>
              </a:rPr>
              <a:t> </a:t>
            </a:r>
            <a:r>
              <a:rPr lang="en-US" sz="3600" b="0" i="0" dirty="0" err="1">
                <a:solidFill>
                  <a:srgbClr val="3892D0"/>
                </a:solidFill>
                <a:latin typeface="Arial" pitchFamily="34" charset="0"/>
                <a:ea typeface="Arial Unicode MS"/>
                <a:cs typeface="Arial" pitchFamily="34" charset="0"/>
              </a:rPr>
              <a:t>развития</a:t>
            </a:r>
            <a:r>
              <a:rPr lang="en-US" sz="3600" b="0" i="0" dirty="0">
                <a:solidFill>
                  <a:srgbClr val="3892D0"/>
                </a:solidFill>
                <a:latin typeface="Arial" pitchFamily="34" charset="0"/>
                <a:ea typeface="Arial Unicode MS"/>
                <a:cs typeface="Arial" pitchFamily="34" charset="0"/>
              </a:rPr>
              <a:t> </a:t>
            </a:r>
            <a:r>
              <a:rPr lang="en-US" sz="3600" b="0" i="0" dirty="0" err="1">
                <a:solidFill>
                  <a:srgbClr val="3892D0"/>
                </a:solidFill>
                <a:latin typeface="Arial" pitchFamily="34" charset="0"/>
                <a:ea typeface="Arial Unicode MS"/>
                <a:cs typeface="Arial" pitchFamily="34" charset="0"/>
              </a:rPr>
              <a:t>систем</a:t>
            </a:r>
            <a:r>
              <a:rPr lang="en-US" sz="3600" b="0" i="0" dirty="0">
                <a:solidFill>
                  <a:srgbClr val="3892D0"/>
                </a:solidFill>
                <a:latin typeface="Arial" pitchFamily="34" charset="0"/>
                <a:ea typeface="Arial Unicode MS"/>
                <a:cs typeface="Arial" pitchFamily="34" charset="0"/>
              </a:rPr>
              <a:t> Data Domain</a:t>
            </a:r>
          </a:p>
        </p:txBody>
      </p:sp>
      <p:sp>
        <p:nvSpPr>
          <p:cNvPr id="27650" name="Text Placeholder 1"/>
          <p:cNvSpPr>
            <a:spLocks noGrp="1"/>
          </p:cNvSpPr>
          <p:nvPr>
            <p:ph type="body" idx="1"/>
          </p:nvPr>
        </p:nvSpPr>
        <p:spPr bwMode="gray">
          <a:xfrm>
            <a:off x="366713" y="723900"/>
            <a:ext cx="8410575" cy="761999"/>
          </a:xfrm>
          <a:noFill/>
          <a:ln>
            <a:miter lim="800000"/>
            <a:headEnd/>
            <a:tailEnd/>
          </a:ln>
        </p:spPr>
        <p:txBody>
          <a:bodyPr vert="horz" wrap="square" numCol="1" compatLnSpc="1">
            <a:prstTxWarp prst="textNoShape">
              <a:avLst/>
            </a:prstTxWarp>
          </a:bodyPr>
          <a:lstStyle/>
          <a:p>
            <a:pPr marL="0" indent="0" algn="l" defTabSz="914400">
              <a:spcBef>
                <a:spcPct val="20000"/>
              </a:spcBef>
              <a:buNone/>
            </a:pPr>
            <a:r>
              <a:rPr lang="en-US" sz="2400" b="0" i="0" dirty="0" err="1">
                <a:solidFill>
                  <a:srgbClr val="4D4D4D"/>
                </a:solidFill>
                <a:latin typeface="Arial" pitchFamily="34" charset="0"/>
                <a:cs typeface="Arial" pitchFamily="34" charset="0"/>
              </a:rPr>
              <a:t>Масштабируемая</a:t>
            </a:r>
            <a:r>
              <a:rPr lang="en-US" sz="2400" b="0" i="0" dirty="0">
                <a:solidFill>
                  <a:srgbClr val="4D4D4D"/>
                </a:solidFill>
                <a:latin typeface="Arial" pitchFamily="34" charset="0"/>
                <a:cs typeface="Arial" pitchFamily="34" charset="0"/>
              </a:rPr>
              <a:t> </a:t>
            </a:r>
            <a:r>
              <a:rPr lang="en-US" sz="2400" b="0" i="0" dirty="0" err="1">
                <a:solidFill>
                  <a:srgbClr val="4D4D4D"/>
                </a:solidFill>
                <a:latin typeface="Arial" pitchFamily="34" charset="0"/>
                <a:cs typeface="Arial" pitchFamily="34" charset="0"/>
              </a:rPr>
              <a:t>архитектура</a:t>
            </a:r>
            <a:r>
              <a:rPr lang="en-US" sz="2400" b="0" i="0" dirty="0">
                <a:solidFill>
                  <a:srgbClr val="4D4D4D"/>
                </a:solidFill>
                <a:latin typeface="Arial" pitchFamily="34" charset="0"/>
                <a:cs typeface="Arial" pitchFamily="34" charset="0"/>
              </a:rPr>
              <a:t> Data Domain SISL </a:t>
            </a:r>
            <a:r>
              <a:rPr lang="en-US" sz="2400" b="0" i="0" dirty="0" err="1">
                <a:solidFill>
                  <a:srgbClr val="4D4D4D"/>
                </a:solidFill>
                <a:latin typeface="Arial" pitchFamily="34" charset="0"/>
                <a:cs typeface="Arial" pitchFamily="34" charset="0"/>
              </a:rPr>
              <a:t>ориентирована</a:t>
            </a:r>
            <a:r>
              <a:rPr lang="en-US" sz="2400" b="0" i="0" dirty="0">
                <a:solidFill>
                  <a:srgbClr val="4D4D4D"/>
                </a:solidFill>
                <a:latin typeface="Arial" pitchFamily="34" charset="0"/>
                <a:cs typeface="Arial" pitchFamily="34" charset="0"/>
              </a:rPr>
              <a:t> </a:t>
            </a:r>
            <a:r>
              <a:rPr lang="en-US" sz="2400" b="0" i="0" dirty="0" err="1">
                <a:solidFill>
                  <a:srgbClr val="4D4D4D"/>
                </a:solidFill>
                <a:latin typeface="Arial" pitchFamily="34" charset="0"/>
                <a:cs typeface="Arial" pitchFamily="34" charset="0"/>
              </a:rPr>
              <a:t>на</a:t>
            </a:r>
            <a:r>
              <a:rPr lang="en-US" sz="2400" b="0" i="0" dirty="0">
                <a:solidFill>
                  <a:srgbClr val="4D4D4D"/>
                </a:solidFill>
                <a:latin typeface="Arial" pitchFamily="34" charset="0"/>
                <a:cs typeface="Arial" pitchFamily="34" charset="0"/>
              </a:rPr>
              <a:t> </a:t>
            </a:r>
            <a:r>
              <a:rPr lang="en-US" sz="2400" b="0" i="0" dirty="0" err="1">
                <a:solidFill>
                  <a:srgbClr val="4D4D4D"/>
                </a:solidFill>
                <a:latin typeface="Arial" pitchFamily="34" charset="0"/>
                <a:cs typeface="Arial" pitchFamily="34" charset="0"/>
              </a:rPr>
              <a:t>использование</a:t>
            </a:r>
            <a:r>
              <a:rPr lang="en-US" sz="2400" b="0" i="0" dirty="0">
                <a:solidFill>
                  <a:srgbClr val="4D4D4D"/>
                </a:solidFill>
                <a:latin typeface="Arial" pitchFamily="34" charset="0"/>
                <a:cs typeface="Arial" pitchFamily="34" charset="0"/>
              </a:rPr>
              <a:t> ЦП</a:t>
            </a:r>
          </a:p>
          <a:p>
            <a:pPr marL="0" indent="0" algn="l" defTabSz="914400">
              <a:spcBef>
                <a:spcPct val="20000"/>
              </a:spcBef>
              <a:buNone/>
            </a:pPr>
            <a:endParaRPr lang="en-US" dirty="0" smtClean="0">
              <a:latin typeface="Arial" pitchFamily="34" charset="0"/>
              <a:cs typeface="Arial" pitchFamily="34" charset="0"/>
            </a:endParaRPr>
          </a:p>
        </p:txBody>
      </p:sp>
      <p:grpSp>
        <p:nvGrpSpPr>
          <p:cNvPr id="2" name="Group 52"/>
          <p:cNvGrpSpPr>
            <a:grpSpLocks/>
          </p:cNvGrpSpPr>
          <p:nvPr/>
        </p:nvGrpSpPr>
        <p:grpSpPr bwMode="gray">
          <a:xfrm>
            <a:off x="1582713" y="2802670"/>
            <a:ext cx="6299200" cy="2713038"/>
            <a:chOff x="925" y="1817"/>
            <a:chExt cx="3968" cy="1709"/>
          </a:xfrm>
        </p:grpSpPr>
        <p:sp>
          <p:nvSpPr>
            <p:cNvPr id="34" name="Line 182"/>
            <p:cNvSpPr>
              <a:spLocks noChangeShapeType="1"/>
            </p:cNvSpPr>
            <p:nvPr/>
          </p:nvSpPr>
          <p:spPr bwMode="gray">
            <a:xfrm>
              <a:off x="925" y="3526"/>
              <a:ext cx="3968" cy="0"/>
            </a:xfrm>
            <a:prstGeom prst="line">
              <a:avLst/>
            </a:prstGeom>
            <a:noFill/>
            <a:ln w="12700">
              <a:solidFill>
                <a:schemeClr val="bg2"/>
              </a:solidFill>
              <a:round/>
              <a:headEnd/>
              <a:tailEnd/>
            </a:ln>
          </p:spPr>
          <p:txBody>
            <a:bodyPr/>
            <a:lstStyle/>
            <a:p>
              <a:pPr>
                <a:lnSpc>
                  <a:spcPct val="100000"/>
                </a:lnSpc>
                <a:spcBef>
                  <a:spcPct val="0"/>
                </a:spcBef>
                <a:buClrTx/>
                <a:buSzTx/>
                <a:buFontTx/>
                <a:buNone/>
                <a:defRPr/>
              </a:pPr>
              <a:endParaRPr lang="en-US" sz="1800" dirty="0">
                <a:solidFill>
                  <a:srgbClr val="000000"/>
                </a:solidFill>
                <a:latin typeface="Arial" pitchFamily="34" charset="0"/>
                <a:cs typeface="Arial" pitchFamily="34" charset="0"/>
              </a:endParaRPr>
            </a:p>
          </p:txBody>
        </p:sp>
        <p:sp>
          <p:nvSpPr>
            <p:cNvPr id="41" name="Line 185"/>
            <p:cNvSpPr>
              <a:spLocks noChangeShapeType="1"/>
            </p:cNvSpPr>
            <p:nvPr/>
          </p:nvSpPr>
          <p:spPr bwMode="gray">
            <a:xfrm>
              <a:off x="925" y="1817"/>
              <a:ext cx="3968" cy="0"/>
            </a:xfrm>
            <a:prstGeom prst="line">
              <a:avLst/>
            </a:prstGeom>
            <a:noFill/>
            <a:ln w="12700">
              <a:solidFill>
                <a:schemeClr val="bg2"/>
              </a:solidFill>
              <a:round/>
              <a:headEnd/>
              <a:tailEnd/>
            </a:ln>
          </p:spPr>
          <p:txBody>
            <a:bodyPr/>
            <a:lstStyle/>
            <a:p>
              <a:pPr>
                <a:lnSpc>
                  <a:spcPct val="100000"/>
                </a:lnSpc>
                <a:spcBef>
                  <a:spcPct val="0"/>
                </a:spcBef>
                <a:buClrTx/>
                <a:buSzTx/>
                <a:buFontTx/>
                <a:buNone/>
                <a:defRPr/>
              </a:pPr>
              <a:endParaRPr lang="en-US" sz="1800" dirty="0">
                <a:solidFill>
                  <a:srgbClr val="000000"/>
                </a:solidFill>
                <a:latin typeface="Arial" pitchFamily="34" charset="0"/>
                <a:cs typeface="Arial" pitchFamily="34" charset="0"/>
              </a:endParaRPr>
            </a:p>
          </p:txBody>
        </p:sp>
        <p:sp>
          <p:nvSpPr>
            <p:cNvPr id="42" name="Line 186"/>
            <p:cNvSpPr>
              <a:spLocks noChangeShapeType="1"/>
            </p:cNvSpPr>
            <p:nvPr/>
          </p:nvSpPr>
          <p:spPr bwMode="gray">
            <a:xfrm>
              <a:off x="925" y="2273"/>
              <a:ext cx="3968" cy="0"/>
            </a:xfrm>
            <a:prstGeom prst="line">
              <a:avLst/>
            </a:prstGeom>
            <a:noFill/>
            <a:ln w="12700">
              <a:solidFill>
                <a:schemeClr val="bg2"/>
              </a:solidFill>
              <a:round/>
              <a:headEnd/>
              <a:tailEnd/>
            </a:ln>
          </p:spPr>
          <p:txBody>
            <a:bodyPr/>
            <a:lstStyle/>
            <a:p>
              <a:pPr>
                <a:lnSpc>
                  <a:spcPct val="100000"/>
                </a:lnSpc>
                <a:spcBef>
                  <a:spcPct val="0"/>
                </a:spcBef>
                <a:buClrTx/>
                <a:buSzTx/>
                <a:buFontTx/>
                <a:buNone/>
                <a:defRPr/>
              </a:pPr>
              <a:endParaRPr lang="en-US" sz="1800" dirty="0">
                <a:solidFill>
                  <a:srgbClr val="000000"/>
                </a:solidFill>
                <a:latin typeface="Arial" pitchFamily="34" charset="0"/>
                <a:cs typeface="Arial" pitchFamily="34" charset="0"/>
              </a:endParaRPr>
            </a:p>
          </p:txBody>
        </p:sp>
        <p:sp>
          <p:nvSpPr>
            <p:cNvPr id="43" name="Line 187"/>
            <p:cNvSpPr>
              <a:spLocks noChangeShapeType="1"/>
            </p:cNvSpPr>
            <p:nvPr/>
          </p:nvSpPr>
          <p:spPr bwMode="gray">
            <a:xfrm>
              <a:off x="925" y="2768"/>
              <a:ext cx="3968" cy="0"/>
            </a:xfrm>
            <a:prstGeom prst="line">
              <a:avLst/>
            </a:prstGeom>
            <a:noFill/>
            <a:ln w="12700">
              <a:solidFill>
                <a:schemeClr val="bg2"/>
              </a:solidFill>
              <a:round/>
              <a:headEnd/>
              <a:tailEnd/>
            </a:ln>
          </p:spPr>
          <p:txBody>
            <a:bodyPr/>
            <a:lstStyle/>
            <a:p>
              <a:pPr>
                <a:lnSpc>
                  <a:spcPct val="100000"/>
                </a:lnSpc>
                <a:spcBef>
                  <a:spcPct val="0"/>
                </a:spcBef>
                <a:buClrTx/>
                <a:buSzTx/>
                <a:buFontTx/>
                <a:buNone/>
                <a:defRPr/>
              </a:pPr>
              <a:endParaRPr lang="en-US" sz="1800" dirty="0">
                <a:solidFill>
                  <a:srgbClr val="000000"/>
                </a:solidFill>
                <a:latin typeface="Arial" pitchFamily="34" charset="0"/>
                <a:cs typeface="Arial" pitchFamily="34" charset="0"/>
              </a:endParaRPr>
            </a:p>
          </p:txBody>
        </p:sp>
      </p:grpSp>
      <p:sp>
        <p:nvSpPr>
          <p:cNvPr id="44" name="Text Box 10"/>
          <p:cNvSpPr txBox="1">
            <a:spLocks noChangeArrowheads="1"/>
          </p:cNvSpPr>
          <p:nvPr/>
        </p:nvSpPr>
        <p:spPr bwMode="gray">
          <a:xfrm rot="16200000">
            <a:off x="-105053" y="3842225"/>
            <a:ext cx="2343655" cy="184666"/>
          </a:xfrm>
          <a:prstGeom prst="rect">
            <a:avLst/>
          </a:prstGeom>
          <a:noFill/>
          <a:ln w="9525" algn="ctr">
            <a:noFill/>
            <a:miter lim="800000"/>
            <a:headEnd/>
            <a:tailEnd/>
          </a:ln>
        </p:spPr>
        <p:txBody>
          <a:bodyPr wrap="none" lIns="0" tIns="0" rIns="0" bIns="0">
            <a:spAutoFit/>
          </a:bodyPr>
          <a:lstStyle/>
          <a:p>
            <a:pPr algn="ctr" defTabSz="914400">
              <a:lnSpc>
                <a:spcPct val="100000"/>
              </a:lnSpc>
              <a:spcBef>
                <a:spcPct val="0"/>
              </a:spcBef>
              <a:buNone/>
            </a:pPr>
            <a:r>
              <a:rPr lang="en-US" sz="1200" b="1" i="0" dirty="0" err="1">
                <a:solidFill>
                  <a:srgbClr val="000000"/>
                </a:solidFill>
                <a:latin typeface="Arial" pitchFamily="34" charset="0"/>
                <a:cs typeface="Arial" pitchFamily="34" charset="0"/>
              </a:rPr>
              <a:t>Пропускная</a:t>
            </a:r>
            <a:r>
              <a:rPr lang="en-US" sz="1200" b="1" i="0" dirty="0">
                <a:solidFill>
                  <a:srgbClr val="000000"/>
                </a:solidFill>
                <a:latin typeface="Arial" pitchFamily="34" charset="0"/>
                <a:cs typeface="Arial" pitchFamily="34" charset="0"/>
              </a:rPr>
              <a:t> </a:t>
            </a:r>
            <a:r>
              <a:rPr lang="en-US" sz="1200" b="1" i="0" dirty="0" err="1">
                <a:solidFill>
                  <a:srgbClr val="000000"/>
                </a:solidFill>
                <a:latin typeface="Arial" pitchFamily="34" charset="0"/>
                <a:cs typeface="Arial" pitchFamily="34" charset="0"/>
              </a:rPr>
              <a:t>способность</a:t>
            </a:r>
            <a:r>
              <a:rPr lang="en-US" sz="1200" b="1" i="0" dirty="0">
                <a:solidFill>
                  <a:srgbClr val="000000"/>
                </a:solidFill>
                <a:latin typeface="Arial" pitchFamily="34" charset="0"/>
                <a:cs typeface="Arial" pitchFamily="34" charset="0"/>
              </a:rPr>
              <a:t>, ГБ/с</a:t>
            </a:r>
          </a:p>
        </p:txBody>
      </p:sp>
      <p:grpSp>
        <p:nvGrpSpPr>
          <p:cNvPr id="3" name="Group 36"/>
          <p:cNvGrpSpPr>
            <a:grpSpLocks/>
          </p:cNvGrpSpPr>
          <p:nvPr/>
        </p:nvGrpSpPr>
        <p:grpSpPr bwMode="gray">
          <a:xfrm>
            <a:off x="1179489" y="2712542"/>
            <a:ext cx="352426" cy="2915157"/>
            <a:chOff x="632" y="1866"/>
            <a:chExt cx="222" cy="2375"/>
          </a:xfrm>
        </p:grpSpPr>
        <p:sp>
          <p:nvSpPr>
            <p:cNvPr id="47" name="Text Box 8"/>
            <p:cNvSpPr txBox="1">
              <a:spLocks noChangeArrowheads="1"/>
            </p:cNvSpPr>
            <p:nvPr/>
          </p:nvSpPr>
          <p:spPr bwMode="gray">
            <a:xfrm>
              <a:off x="695" y="3088"/>
              <a:ext cx="159" cy="176"/>
            </a:xfrm>
            <a:prstGeom prst="rect">
              <a:avLst/>
            </a:prstGeom>
            <a:noFill/>
            <a:ln w="9525">
              <a:noFill/>
              <a:miter lim="800000"/>
              <a:headEnd/>
              <a:tailEnd/>
            </a:ln>
          </p:spPr>
          <p:txBody>
            <a:bodyPr wrap="none" lIns="0" tIns="0" rIns="0" bIns="0" anchor="ctr">
              <a:spAutoFit/>
            </a:bodyPr>
            <a:lstStyle/>
            <a:p>
              <a:pPr algn="r" defTabSz="914400">
                <a:lnSpc>
                  <a:spcPct val="100000"/>
                </a:lnSpc>
                <a:spcBef>
                  <a:spcPct val="0"/>
                </a:spcBef>
                <a:buNone/>
              </a:pPr>
              <a:r>
                <a:rPr lang="en-US" sz="1400" b="0" i="0">
                  <a:solidFill>
                    <a:srgbClr val="4D4D4D"/>
                  </a:solidFill>
                  <a:latin typeface="Arial" pitchFamily="34" charset="0"/>
                  <a:cs typeface="Arial" pitchFamily="34" charset="0"/>
                </a:rPr>
                <a:t>1,5</a:t>
              </a:r>
            </a:p>
          </p:txBody>
        </p:sp>
        <p:sp>
          <p:nvSpPr>
            <p:cNvPr id="48" name="Text Box 9"/>
            <p:cNvSpPr txBox="1">
              <a:spLocks noChangeArrowheads="1"/>
            </p:cNvSpPr>
            <p:nvPr/>
          </p:nvSpPr>
          <p:spPr bwMode="gray">
            <a:xfrm>
              <a:off x="632" y="4065"/>
              <a:ext cx="222" cy="176"/>
            </a:xfrm>
            <a:prstGeom prst="rect">
              <a:avLst/>
            </a:prstGeom>
            <a:noFill/>
            <a:ln w="9525">
              <a:noFill/>
              <a:miter lim="800000"/>
              <a:headEnd/>
              <a:tailEnd/>
            </a:ln>
          </p:spPr>
          <p:txBody>
            <a:bodyPr wrap="none" lIns="0" tIns="0" rIns="0" bIns="0" anchor="ctr">
              <a:spAutoFit/>
            </a:bodyPr>
            <a:lstStyle/>
            <a:p>
              <a:pPr algn="r" defTabSz="914400">
                <a:lnSpc>
                  <a:spcPct val="100000"/>
                </a:lnSpc>
                <a:spcBef>
                  <a:spcPct val="0"/>
                </a:spcBef>
                <a:buNone/>
              </a:pPr>
              <a:r>
                <a:rPr lang="en-US" sz="1400" b="0" i="0">
                  <a:solidFill>
                    <a:srgbClr val="4D4D4D"/>
                  </a:solidFill>
                  <a:latin typeface="Arial" pitchFamily="34" charset="0"/>
                  <a:cs typeface="Arial" pitchFamily="34" charset="0"/>
                </a:rPr>
                <a:t>0,04</a:t>
              </a:r>
            </a:p>
          </p:txBody>
        </p:sp>
        <p:sp>
          <p:nvSpPr>
            <p:cNvPr id="49" name="Text Box 7"/>
            <p:cNvSpPr txBox="1">
              <a:spLocks noChangeArrowheads="1"/>
            </p:cNvSpPr>
            <p:nvPr/>
          </p:nvSpPr>
          <p:spPr bwMode="gray">
            <a:xfrm>
              <a:off x="790" y="1866"/>
              <a:ext cx="64" cy="176"/>
            </a:xfrm>
            <a:prstGeom prst="rect">
              <a:avLst/>
            </a:prstGeom>
            <a:noFill/>
            <a:ln w="9525">
              <a:noFill/>
              <a:miter lim="800000"/>
              <a:headEnd/>
              <a:tailEnd/>
            </a:ln>
          </p:spPr>
          <p:txBody>
            <a:bodyPr wrap="none" lIns="0" tIns="0" rIns="0" bIns="0" anchor="ctr">
              <a:spAutoFit/>
            </a:bodyPr>
            <a:lstStyle/>
            <a:p>
              <a:pPr algn="r" defTabSz="914400">
                <a:lnSpc>
                  <a:spcPct val="100000"/>
                </a:lnSpc>
                <a:spcBef>
                  <a:spcPct val="0"/>
                </a:spcBef>
                <a:buNone/>
              </a:pPr>
              <a:r>
                <a:rPr lang="en-US" sz="1400" b="0" i="0">
                  <a:solidFill>
                    <a:srgbClr val="4D4D4D"/>
                  </a:solidFill>
                  <a:latin typeface="Arial" pitchFamily="34" charset="0"/>
                  <a:cs typeface="Arial" pitchFamily="34" charset="0"/>
                </a:rPr>
                <a:t>5</a:t>
              </a:r>
              <a:endParaRPr lang="en-US" sz="1400" dirty="0">
                <a:solidFill>
                  <a:schemeClr val="bg2"/>
                </a:solidFill>
                <a:latin typeface="Arial" pitchFamily="34" charset="0"/>
                <a:cs typeface="Arial" pitchFamily="34" charset="0"/>
              </a:endParaRPr>
            </a:p>
          </p:txBody>
        </p:sp>
        <p:sp>
          <p:nvSpPr>
            <p:cNvPr id="50" name="Text Box 8"/>
            <p:cNvSpPr txBox="1">
              <a:spLocks noChangeArrowheads="1"/>
            </p:cNvSpPr>
            <p:nvPr/>
          </p:nvSpPr>
          <p:spPr bwMode="gray">
            <a:xfrm>
              <a:off x="790" y="2442"/>
              <a:ext cx="64" cy="176"/>
            </a:xfrm>
            <a:prstGeom prst="rect">
              <a:avLst/>
            </a:prstGeom>
            <a:noFill/>
            <a:ln w="9525">
              <a:noFill/>
              <a:miter lim="800000"/>
              <a:headEnd/>
              <a:tailEnd/>
            </a:ln>
          </p:spPr>
          <p:txBody>
            <a:bodyPr wrap="none" lIns="0" tIns="0" rIns="0" bIns="0" anchor="ctr">
              <a:spAutoFit/>
            </a:bodyPr>
            <a:lstStyle/>
            <a:p>
              <a:pPr algn="r" defTabSz="914400">
                <a:lnSpc>
                  <a:spcPct val="100000"/>
                </a:lnSpc>
                <a:spcBef>
                  <a:spcPct val="0"/>
                </a:spcBef>
                <a:buNone/>
              </a:pPr>
              <a:r>
                <a:rPr lang="en-US" sz="1400" b="0" i="0">
                  <a:solidFill>
                    <a:srgbClr val="4D4D4D"/>
                  </a:solidFill>
                  <a:latin typeface="Arial" pitchFamily="34" charset="0"/>
                  <a:cs typeface="Arial" pitchFamily="34" charset="0"/>
                </a:rPr>
                <a:t>3</a:t>
              </a:r>
            </a:p>
          </p:txBody>
        </p:sp>
      </p:grpSp>
      <p:sp>
        <p:nvSpPr>
          <p:cNvPr id="51" name="Line 41"/>
          <p:cNvSpPr>
            <a:spLocks noChangeShapeType="1"/>
          </p:cNvSpPr>
          <p:nvPr/>
        </p:nvSpPr>
        <p:spPr bwMode="gray">
          <a:xfrm flipV="1">
            <a:off x="4561536" y="3134455"/>
            <a:ext cx="2672676" cy="1206731"/>
          </a:xfrm>
          <a:prstGeom prst="line">
            <a:avLst/>
          </a:prstGeom>
          <a:noFill/>
          <a:ln w="76200">
            <a:solidFill>
              <a:schemeClr val="accent6"/>
            </a:solidFill>
            <a:round/>
            <a:headEnd/>
            <a:tailEnd type="triangle" w="med" len="med"/>
          </a:ln>
        </p:spPr>
        <p:txBody>
          <a:bodyPr wrap="none" lIns="0" tIns="0" rIns="0" bIns="0" anchor="ctr"/>
          <a:lstStyle/>
          <a:p>
            <a:pPr fontAlgn="auto">
              <a:lnSpc>
                <a:spcPct val="100000"/>
              </a:lnSpc>
              <a:spcBef>
                <a:spcPts val="0"/>
              </a:spcBef>
              <a:spcAft>
                <a:spcPts val="0"/>
              </a:spcAft>
              <a:buClrTx/>
              <a:buSzTx/>
              <a:buFontTx/>
              <a:buNone/>
              <a:defRPr/>
            </a:pPr>
            <a:endParaRPr lang="en-US" sz="1800" dirty="0">
              <a:solidFill>
                <a:srgbClr val="000000"/>
              </a:solidFill>
              <a:latin typeface="Arial" pitchFamily="34" charset="0"/>
              <a:cs typeface="Arial" pitchFamily="34" charset="0"/>
            </a:endParaRPr>
          </a:p>
        </p:txBody>
      </p:sp>
      <p:sp>
        <p:nvSpPr>
          <p:cNvPr id="52" name="Line 40"/>
          <p:cNvSpPr>
            <a:spLocks noChangeShapeType="1"/>
          </p:cNvSpPr>
          <p:nvPr/>
        </p:nvSpPr>
        <p:spPr bwMode="gray">
          <a:xfrm flipV="1">
            <a:off x="4340633" y="2046377"/>
            <a:ext cx="2269691" cy="1075594"/>
          </a:xfrm>
          <a:prstGeom prst="line">
            <a:avLst/>
          </a:prstGeom>
          <a:noFill/>
          <a:ln w="76200">
            <a:solidFill>
              <a:schemeClr val="tx2"/>
            </a:solidFill>
            <a:round/>
            <a:headEnd/>
            <a:tailEnd type="triangle" w="med" len="med"/>
          </a:ln>
        </p:spPr>
        <p:txBody>
          <a:bodyPr wrap="none" lIns="0" tIns="0" rIns="0" bIns="0" anchor="ctr"/>
          <a:lstStyle/>
          <a:p>
            <a:pPr>
              <a:lnSpc>
                <a:spcPct val="100000"/>
              </a:lnSpc>
              <a:spcBef>
                <a:spcPct val="0"/>
              </a:spcBef>
              <a:buClrTx/>
              <a:buSzTx/>
              <a:buFontTx/>
              <a:buNone/>
              <a:defRPr/>
            </a:pPr>
            <a:endParaRPr lang="en-US" sz="1800" dirty="0">
              <a:solidFill>
                <a:srgbClr val="000000"/>
              </a:solidFill>
              <a:latin typeface="Arial" pitchFamily="34" charset="0"/>
              <a:cs typeface="Arial" pitchFamily="34" charset="0"/>
            </a:endParaRPr>
          </a:p>
        </p:txBody>
      </p:sp>
      <p:sp>
        <p:nvSpPr>
          <p:cNvPr id="53" name="Line 39"/>
          <p:cNvSpPr>
            <a:spLocks noChangeShapeType="1"/>
          </p:cNvSpPr>
          <p:nvPr/>
        </p:nvSpPr>
        <p:spPr bwMode="gray">
          <a:xfrm flipV="1">
            <a:off x="4398240" y="2628043"/>
            <a:ext cx="2615310" cy="1218733"/>
          </a:xfrm>
          <a:prstGeom prst="line">
            <a:avLst/>
          </a:prstGeom>
          <a:noFill/>
          <a:ln w="76200">
            <a:solidFill>
              <a:schemeClr val="accent2"/>
            </a:solidFill>
            <a:round/>
            <a:headEnd/>
            <a:tailEnd type="triangle" w="med" len="med"/>
          </a:ln>
        </p:spPr>
        <p:txBody>
          <a:bodyPr wrap="none" lIns="0" tIns="0" rIns="0" bIns="0" anchor="ctr"/>
          <a:lstStyle/>
          <a:p>
            <a:pPr>
              <a:lnSpc>
                <a:spcPct val="100000"/>
              </a:lnSpc>
              <a:spcBef>
                <a:spcPct val="0"/>
              </a:spcBef>
              <a:buClrTx/>
              <a:buSzTx/>
              <a:buFontTx/>
              <a:buNone/>
              <a:defRPr/>
            </a:pPr>
            <a:endParaRPr lang="en-US" sz="1800" dirty="0">
              <a:solidFill>
                <a:srgbClr val="000000"/>
              </a:solidFill>
              <a:latin typeface="Arial" pitchFamily="34" charset="0"/>
              <a:cs typeface="Arial" pitchFamily="34" charset="0"/>
            </a:endParaRPr>
          </a:p>
        </p:txBody>
      </p:sp>
      <p:sp>
        <p:nvSpPr>
          <p:cNvPr id="54" name="Oval 53"/>
          <p:cNvSpPr>
            <a:spLocks noChangeArrowheads="1"/>
          </p:cNvSpPr>
          <p:nvPr/>
        </p:nvSpPr>
        <p:spPr bwMode="gray">
          <a:xfrm>
            <a:off x="5670525" y="2364926"/>
            <a:ext cx="180975" cy="180975"/>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buFont typeface="Wingdings" charset="0"/>
              <a:buChar char="n"/>
              <a:defRPr/>
            </a:pPr>
            <a:endParaRPr lang="en-US" dirty="0">
              <a:solidFill>
                <a:schemeClr val="lt1"/>
              </a:solidFill>
              <a:latin typeface="Arial" pitchFamily="34" charset="0"/>
              <a:cs typeface="Arial" pitchFamily="34" charset="0"/>
            </a:endParaRPr>
          </a:p>
        </p:txBody>
      </p:sp>
      <p:sp>
        <p:nvSpPr>
          <p:cNvPr id="56" name="Oval 55"/>
          <p:cNvSpPr>
            <a:spLocks noChangeArrowheads="1"/>
          </p:cNvSpPr>
          <p:nvPr/>
        </p:nvSpPr>
        <p:spPr bwMode="gray">
          <a:xfrm>
            <a:off x="5670525" y="3094770"/>
            <a:ext cx="182563" cy="182562"/>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buFont typeface="Wingdings" charset="0"/>
              <a:buChar char="n"/>
              <a:defRPr/>
            </a:pPr>
            <a:endParaRPr lang="en-US" dirty="0">
              <a:solidFill>
                <a:schemeClr val="lt1"/>
              </a:solidFill>
              <a:latin typeface="Arial" pitchFamily="34" charset="0"/>
              <a:cs typeface="Arial" pitchFamily="34" charset="0"/>
            </a:endParaRPr>
          </a:p>
        </p:txBody>
      </p:sp>
      <p:sp>
        <p:nvSpPr>
          <p:cNvPr id="58" name="TextBox 36"/>
          <p:cNvSpPr txBox="1">
            <a:spLocks noChangeArrowheads="1"/>
          </p:cNvSpPr>
          <p:nvPr/>
        </p:nvSpPr>
        <p:spPr bwMode="gray">
          <a:xfrm rot="-1460819">
            <a:off x="4743425" y="2814983"/>
            <a:ext cx="1809750" cy="276999"/>
          </a:xfrm>
          <a:prstGeom prst="rect">
            <a:avLst/>
          </a:prstGeom>
          <a:noFill/>
          <a:ln w="9525">
            <a:noFill/>
            <a:miter lim="800000"/>
            <a:headEnd/>
            <a:tailEnd/>
          </a:ln>
        </p:spPr>
        <p:txBody>
          <a:bodyPr>
            <a:spAutoFit/>
          </a:bodyPr>
          <a:lstStyle/>
          <a:p>
            <a:pPr algn="ctr" defTabSz="914400">
              <a:buNone/>
            </a:pPr>
            <a:r>
              <a:rPr lang="en-US" sz="1200" b="1" i="0" dirty="0">
                <a:solidFill>
                  <a:schemeClr val="tx1"/>
                </a:solidFill>
                <a:latin typeface="Arial" pitchFamily="34" charset="0"/>
                <a:cs typeface="Arial" pitchFamily="34" charset="0"/>
              </a:rPr>
              <a:t>DD Boost</a:t>
            </a:r>
            <a:endParaRPr lang="en-US" sz="1200" b="1" dirty="0">
              <a:solidFill>
                <a:schemeClr val="tx1"/>
              </a:solidFill>
              <a:latin typeface="Arial" pitchFamily="34" charset="0"/>
              <a:cs typeface="Arial" pitchFamily="34" charset="0"/>
            </a:endParaRPr>
          </a:p>
        </p:txBody>
      </p:sp>
      <p:sp>
        <p:nvSpPr>
          <p:cNvPr id="59" name="Text Box 6"/>
          <p:cNvSpPr txBox="1">
            <a:spLocks noChangeArrowheads="1"/>
          </p:cNvSpPr>
          <p:nvPr/>
        </p:nvSpPr>
        <p:spPr bwMode="gray">
          <a:xfrm>
            <a:off x="1928788" y="5747808"/>
            <a:ext cx="403225" cy="215900"/>
          </a:xfrm>
          <a:prstGeom prst="rect">
            <a:avLst/>
          </a:prstGeom>
          <a:noFill/>
          <a:ln w="9525">
            <a:noFill/>
            <a:miter lim="800000"/>
            <a:headEnd/>
            <a:tailEnd/>
          </a:ln>
        </p:spPr>
        <p:txBody>
          <a:bodyPr wrap="none" lIns="0" tIns="0" rIns="0" bIns="0" anchor="ctr">
            <a:spAutoFit/>
          </a:bodyPr>
          <a:lstStyle/>
          <a:p>
            <a:pPr algn="l" defTabSz="914400">
              <a:lnSpc>
                <a:spcPct val="100000"/>
              </a:lnSpc>
              <a:spcBef>
                <a:spcPct val="0"/>
              </a:spcBef>
              <a:buNone/>
            </a:pPr>
            <a:r>
              <a:rPr lang="en-US" sz="1400" b="0" i="0">
                <a:solidFill>
                  <a:srgbClr val="4D4D4D"/>
                </a:solidFill>
                <a:latin typeface="Arial" pitchFamily="34" charset="0"/>
                <a:cs typeface="Arial" pitchFamily="34" charset="0"/>
              </a:rPr>
              <a:t>2004</a:t>
            </a:r>
          </a:p>
        </p:txBody>
      </p:sp>
      <p:sp>
        <p:nvSpPr>
          <p:cNvPr id="60" name="Text Box 21"/>
          <p:cNvSpPr txBox="1">
            <a:spLocks noChangeArrowheads="1"/>
          </p:cNvSpPr>
          <p:nvPr/>
        </p:nvSpPr>
        <p:spPr bwMode="gray">
          <a:xfrm>
            <a:off x="7326288" y="5747808"/>
            <a:ext cx="736677" cy="215444"/>
          </a:xfrm>
          <a:prstGeom prst="rect">
            <a:avLst/>
          </a:prstGeom>
          <a:noFill/>
          <a:ln w="9525">
            <a:noFill/>
            <a:miter lim="800000"/>
            <a:headEnd/>
            <a:tailEnd/>
          </a:ln>
        </p:spPr>
        <p:txBody>
          <a:bodyPr wrap="none" lIns="0" tIns="0" rIns="0" bIns="0" anchor="ctr">
            <a:spAutoFit/>
          </a:bodyPr>
          <a:lstStyle/>
          <a:p>
            <a:pPr algn="l" defTabSz="914400">
              <a:lnSpc>
                <a:spcPct val="100000"/>
              </a:lnSpc>
              <a:spcBef>
                <a:spcPct val="0"/>
              </a:spcBef>
              <a:buNone/>
            </a:pPr>
            <a:r>
              <a:rPr lang="en-US" sz="1400" b="0" i="0" dirty="0" err="1">
                <a:solidFill>
                  <a:srgbClr val="4D4D4D"/>
                </a:solidFill>
                <a:latin typeface="Arial" pitchFamily="34" charset="0"/>
                <a:cs typeface="Arial" pitchFamily="34" charset="0"/>
              </a:rPr>
              <a:t>Будущее</a:t>
            </a:r>
            <a:endParaRPr lang="en-US" sz="1400" b="0" i="0" dirty="0">
              <a:solidFill>
                <a:srgbClr val="4D4D4D"/>
              </a:solidFill>
              <a:latin typeface="Arial" pitchFamily="34" charset="0"/>
              <a:cs typeface="Arial" pitchFamily="34" charset="0"/>
            </a:endParaRPr>
          </a:p>
        </p:txBody>
      </p:sp>
      <p:sp>
        <p:nvSpPr>
          <p:cNvPr id="61" name="Text Box 20"/>
          <p:cNvSpPr txBox="1">
            <a:spLocks noChangeArrowheads="1"/>
          </p:cNvSpPr>
          <p:nvPr/>
        </p:nvSpPr>
        <p:spPr bwMode="gray">
          <a:xfrm>
            <a:off x="4340633" y="5747808"/>
            <a:ext cx="403225" cy="214312"/>
          </a:xfrm>
          <a:prstGeom prst="rect">
            <a:avLst/>
          </a:prstGeom>
          <a:noFill/>
          <a:ln w="9525">
            <a:noFill/>
            <a:miter lim="800000"/>
            <a:headEnd/>
            <a:tailEnd/>
          </a:ln>
        </p:spPr>
        <p:txBody>
          <a:bodyPr wrap="none" lIns="0" tIns="0" rIns="0" bIns="0" anchor="ctr">
            <a:spAutoFit/>
          </a:bodyPr>
          <a:lstStyle/>
          <a:p>
            <a:pPr algn="l" defTabSz="914400">
              <a:lnSpc>
                <a:spcPct val="100000"/>
              </a:lnSpc>
              <a:spcBef>
                <a:spcPct val="0"/>
              </a:spcBef>
              <a:buNone/>
            </a:pPr>
            <a:r>
              <a:rPr lang="en-US" sz="1400" b="0" i="0">
                <a:solidFill>
                  <a:srgbClr val="4D4D4D"/>
                </a:solidFill>
                <a:latin typeface="Arial" pitchFamily="34" charset="0"/>
                <a:cs typeface="Arial" pitchFamily="34" charset="0"/>
              </a:rPr>
              <a:t>2010</a:t>
            </a:r>
          </a:p>
        </p:txBody>
      </p:sp>
      <p:sp>
        <p:nvSpPr>
          <p:cNvPr id="62" name="Text Box 14"/>
          <p:cNvSpPr txBox="1">
            <a:spLocks noChangeArrowheads="1"/>
          </p:cNvSpPr>
          <p:nvPr/>
        </p:nvSpPr>
        <p:spPr bwMode="gray">
          <a:xfrm>
            <a:off x="6932588" y="2828070"/>
            <a:ext cx="1534523" cy="307777"/>
          </a:xfrm>
          <a:prstGeom prst="rect">
            <a:avLst/>
          </a:prstGeom>
          <a:noFill/>
          <a:ln w="9525">
            <a:noFill/>
            <a:miter lim="800000"/>
            <a:headEnd/>
            <a:tailEnd/>
          </a:ln>
        </p:spPr>
        <p:txBody>
          <a:bodyPr wrap="none">
            <a:spAutoFit/>
          </a:bodyPr>
          <a:lstStyle/>
          <a:p>
            <a:pPr algn="l" defTabSz="914400">
              <a:lnSpc>
                <a:spcPct val="100000"/>
              </a:lnSpc>
              <a:spcBef>
                <a:spcPct val="0"/>
              </a:spcBef>
              <a:buNone/>
            </a:pPr>
            <a:r>
              <a:rPr lang="en-US" sz="1400" b="0" i="0" dirty="0">
                <a:solidFill>
                  <a:srgbClr val="B5121B"/>
                </a:solidFill>
                <a:latin typeface="Arial" pitchFamily="34" charset="0"/>
                <a:cs typeface="Arial" pitchFamily="34" charset="0"/>
              </a:rPr>
              <a:t>2014 г. (</a:t>
            </a:r>
            <a:r>
              <a:rPr lang="en-US" sz="1400" b="0" i="0" dirty="0" err="1">
                <a:solidFill>
                  <a:srgbClr val="B5121B"/>
                </a:solidFill>
                <a:latin typeface="Arial" pitchFamily="34" charset="0"/>
                <a:cs typeface="Arial" pitchFamily="34" charset="0"/>
              </a:rPr>
              <a:t>прогноз</a:t>
            </a:r>
            <a:r>
              <a:rPr lang="en-US" sz="1400" b="0" i="0" dirty="0">
                <a:solidFill>
                  <a:srgbClr val="B5121B"/>
                </a:solidFill>
                <a:latin typeface="Arial" pitchFamily="34" charset="0"/>
                <a:cs typeface="Arial" pitchFamily="34" charset="0"/>
              </a:rPr>
              <a:t>)</a:t>
            </a:r>
          </a:p>
        </p:txBody>
      </p:sp>
      <p:sp>
        <p:nvSpPr>
          <p:cNvPr id="63" name="Text Box 12"/>
          <p:cNvSpPr txBox="1">
            <a:spLocks noChangeArrowheads="1"/>
          </p:cNvSpPr>
          <p:nvPr/>
        </p:nvSpPr>
        <p:spPr bwMode="gray">
          <a:xfrm>
            <a:off x="1511275" y="5499832"/>
            <a:ext cx="1451551" cy="307777"/>
          </a:xfrm>
          <a:prstGeom prst="rect">
            <a:avLst/>
          </a:prstGeom>
          <a:noFill/>
          <a:ln w="9525">
            <a:noFill/>
            <a:miter lim="800000"/>
            <a:headEnd/>
            <a:tailEnd/>
          </a:ln>
        </p:spPr>
        <p:txBody>
          <a:bodyPr wrap="none">
            <a:spAutoFit/>
          </a:bodyPr>
          <a:lstStyle/>
          <a:p>
            <a:pPr algn="l" defTabSz="914400">
              <a:lnSpc>
                <a:spcPct val="100000"/>
              </a:lnSpc>
              <a:spcBef>
                <a:spcPct val="0"/>
              </a:spcBef>
              <a:buNone/>
            </a:pPr>
            <a:r>
              <a:rPr lang="en-US" sz="1400" b="0" i="0" dirty="0">
                <a:solidFill>
                  <a:srgbClr val="B5121B"/>
                </a:solidFill>
                <a:latin typeface="Arial" pitchFamily="34" charset="0"/>
                <a:cs typeface="Arial" pitchFamily="34" charset="0"/>
              </a:rPr>
              <a:t>DD200 (2004 г.)</a:t>
            </a:r>
          </a:p>
        </p:txBody>
      </p:sp>
      <p:sp>
        <p:nvSpPr>
          <p:cNvPr id="66" name="Text Box 13"/>
          <p:cNvSpPr txBox="1">
            <a:spLocks noChangeArrowheads="1"/>
          </p:cNvSpPr>
          <p:nvPr/>
        </p:nvSpPr>
        <p:spPr bwMode="gray">
          <a:xfrm>
            <a:off x="914400" y="1936015"/>
            <a:ext cx="3103285" cy="553998"/>
          </a:xfrm>
          <a:prstGeom prst="rect">
            <a:avLst/>
          </a:prstGeom>
          <a:noFill/>
          <a:ln w="9525">
            <a:noFill/>
            <a:miter lim="800000"/>
            <a:headEnd/>
            <a:tailEnd/>
          </a:ln>
          <a:effectLst/>
        </p:spPr>
        <p:txBody>
          <a:bodyPr wrap="none" lIns="0" tIns="0" rIns="0" bIns="0">
            <a:spAutoFit/>
          </a:bodyPr>
          <a:lstStyle/>
          <a:p>
            <a:pPr>
              <a:tabLst>
                <a:tab pos="1257300" algn="l"/>
              </a:tabLst>
            </a:pPr>
            <a:r>
              <a:rPr lang="en-US" sz="1200" b="0" i="0" dirty="0" err="1">
                <a:solidFill>
                  <a:schemeClr val="tx1"/>
                </a:solidFill>
                <a:latin typeface="Arial" pitchFamily="34" charset="0"/>
                <a:cs typeface="Arial" pitchFamily="34" charset="0"/>
              </a:rPr>
              <a:t>Улучшения</a:t>
            </a:r>
            <a:r>
              <a:rPr lang="en-US" sz="1200" b="0" i="0" dirty="0">
                <a:solidFill>
                  <a:schemeClr val="tx1"/>
                </a:solidFill>
                <a:latin typeface="Arial" pitchFamily="34" charset="0"/>
                <a:cs typeface="Arial" pitchFamily="34" charset="0"/>
              </a:rPr>
              <a:t> с 2004 </a:t>
            </a:r>
            <a:r>
              <a:rPr lang="en-US" sz="1200" dirty="0" err="1" smtClean="0">
                <a:latin typeface="Arial" pitchFamily="34" charset="0"/>
                <a:cs typeface="Arial" pitchFamily="34" charset="0"/>
              </a:rPr>
              <a:t>года</a:t>
            </a:r>
            <a:r>
              <a:rPr lang="en-US" sz="1200" dirty="0" smtClean="0">
                <a:latin typeface="Arial" pitchFamily="34" charset="0"/>
                <a:cs typeface="Arial" pitchFamily="34" charset="0"/>
              </a:rPr>
              <a:t>	</a:t>
            </a:r>
            <a:endParaRPr lang="en-US" sz="1200" b="0" i="0" dirty="0">
              <a:solidFill>
                <a:schemeClr val="tx1"/>
              </a:solidFill>
              <a:latin typeface="Arial" pitchFamily="34" charset="0"/>
              <a:cs typeface="Arial" pitchFamily="34" charset="0"/>
            </a:endParaRPr>
          </a:p>
          <a:p>
            <a:pPr marL="228600" lvl="1" algn="l" defTabSz="914400">
              <a:buNone/>
              <a:tabLst>
                <a:tab pos="1430338" algn="l"/>
              </a:tabLst>
            </a:pPr>
            <a:r>
              <a:rPr lang="en-US" sz="1200" b="0" i="0" dirty="0" err="1">
                <a:solidFill>
                  <a:schemeClr val="tx1"/>
                </a:solidFill>
                <a:latin typeface="Arial" pitchFamily="34" charset="0"/>
                <a:cs typeface="Arial" pitchFamily="34" charset="0"/>
              </a:rPr>
              <a:t>Пропускная</a:t>
            </a:r>
            <a:r>
              <a:rPr lang="en-US" sz="1200" b="0" i="0" dirty="0">
                <a:solidFill>
                  <a:schemeClr val="tx1"/>
                </a:solidFill>
                <a:latin typeface="Arial" pitchFamily="34" charset="0"/>
                <a:cs typeface="Arial" pitchFamily="34" charset="0"/>
              </a:rPr>
              <a:t> </a:t>
            </a:r>
            <a:r>
              <a:rPr lang="en-US" sz="1200" b="0" i="0" dirty="0" err="1">
                <a:solidFill>
                  <a:schemeClr val="tx1"/>
                </a:solidFill>
                <a:latin typeface="Arial" pitchFamily="34" charset="0"/>
                <a:cs typeface="Arial" pitchFamily="34" charset="0"/>
              </a:rPr>
              <a:t>способность</a:t>
            </a:r>
            <a:r>
              <a:rPr lang="en-US" sz="1200" b="0" i="0" dirty="0" smtClean="0">
                <a:solidFill>
                  <a:schemeClr val="tx1"/>
                </a:solidFill>
                <a:latin typeface="Arial" pitchFamily="34" charset="0"/>
                <a:cs typeface="Arial" pitchFamily="34" charset="0"/>
              </a:rPr>
              <a:t>:      ~ </a:t>
            </a:r>
            <a:r>
              <a:rPr lang="en-US" sz="1200" b="0" i="0" dirty="0">
                <a:solidFill>
                  <a:schemeClr val="tx1"/>
                </a:solidFill>
                <a:latin typeface="Arial" pitchFamily="34" charset="0"/>
                <a:cs typeface="Arial" pitchFamily="34" charset="0"/>
              </a:rPr>
              <a:t>в 175 </a:t>
            </a:r>
            <a:r>
              <a:rPr lang="en-US" sz="1200" b="0" i="0" dirty="0" err="1">
                <a:solidFill>
                  <a:schemeClr val="tx1"/>
                </a:solidFill>
                <a:latin typeface="Arial" pitchFamily="34" charset="0"/>
                <a:cs typeface="Arial" pitchFamily="34" charset="0"/>
              </a:rPr>
              <a:t>раз</a:t>
            </a:r>
            <a:endParaRPr lang="en-US" sz="1200" b="0" i="0" dirty="0">
              <a:solidFill>
                <a:schemeClr val="tx1"/>
              </a:solidFill>
              <a:latin typeface="Arial" pitchFamily="34" charset="0"/>
              <a:cs typeface="Arial" pitchFamily="34" charset="0"/>
            </a:endParaRPr>
          </a:p>
          <a:p>
            <a:pPr marL="228600" lvl="1" algn="l" defTabSz="914400">
              <a:buNone/>
              <a:tabLst>
                <a:tab pos="1430338" algn="l"/>
              </a:tabLst>
            </a:pPr>
            <a:r>
              <a:rPr lang="en-US" sz="1200" b="0" i="0" dirty="0" err="1">
                <a:solidFill>
                  <a:schemeClr val="tx1"/>
                </a:solidFill>
                <a:latin typeface="Arial" pitchFamily="34" charset="0"/>
                <a:cs typeface="Arial" pitchFamily="34" charset="0"/>
              </a:rPr>
              <a:t>Емкость</a:t>
            </a:r>
            <a:r>
              <a:rPr lang="en-US" sz="1200" b="0" i="0" dirty="0">
                <a:solidFill>
                  <a:schemeClr val="tx1"/>
                </a:solidFill>
                <a:latin typeface="Arial" pitchFamily="34" charset="0"/>
                <a:cs typeface="Arial" pitchFamily="34" charset="0"/>
              </a:rPr>
              <a:t>:	</a:t>
            </a:r>
            <a:r>
              <a:rPr lang="en-US" sz="1200" b="0" i="0" dirty="0" smtClean="0">
                <a:solidFill>
                  <a:schemeClr val="tx1"/>
                </a:solidFill>
                <a:latin typeface="Arial" pitchFamily="34" charset="0"/>
                <a:cs typeface="Arial" pitchFamily="34" charset="0"/>
              </a:rPr>
              <a:t>	           ~ </a:t>
            </a:r>
            <a:r>
              <a:rPr lang="en-US" sz="1200" b="0" i="0" dirty="0">
                <a:solidFill>
                  <a:schemeClr val="tx1"/>
                </a:solidFill>
                <a:latin typeface="Arial" pitchFamily="34" charset="0"/>
                <a:cs typeface="Arial" pitchFamily="34" charset="0"/>
              </a:rPr>
              <a:t>в 450 </a:t>
            </a:r>
            <a:r>
              <a:rPr lang="en-US" sz="1200" b="0" i="0" dirty="0" err="1">
                <a:solidFill>
                  <a:schemeClr val="tx1"/>
                </a:solidFill>
                <a:latin typeface="Arial" pitchFamily="34" charset="0"/>
                <a:cs typeface="Arial" pitchFamily="34" charset="0"/>
              </a:rPr>
              <a:t>раз</a:t>
            </a:r>
            <a:endParaRPr lang="en-US" sz="1200" dirty="0">
              <a:latin typeface="Arial" pitchFamily="34" charset="0"/>
              <a:cs typeface="Arial" pitchFamily="34" charset="0"/>
            </a:endParaRPr>
          </a:p>
        </p:txBody>
      </p:sp>
      <p:sp>
        <p:nvSpPr>
          <p:cNvPr id="81" name="TextBox 36"/>
          <p:cNvSpPr txBox="1">
            <a:spLocks noChangeArrowheads="1"/>
          </p:cNvSpPr>
          <p:nvPr/>
        </p:nvSpPr>
        <p:spPr bwMode="gray">
          <a:xfrm rot="-1460819">
            <a:off x="2892400" y="3748434"/>
            <a:ext cx="4346575" cy="276999"/>
          </a:xfrm>
          <a:prstGeom prst="rect">
            <a:avLst/>
          </a:prstGeom>
          <a:noFill/>
          <a:ln w="9525">
            <a:noFill/>
            <a:miter lim="800000"/>
            <a:headEnd/>
            <a:tailEnd/>
          </a:ln>
        </p:spPr>
        <p:txBody>
          <a:bodyPr>
            <a:spAutoFit/>
          </a:bodyPr>
          <a:lstStyle/>
          <a:p>
            <a:pPr algn="ctr" defTabSz="914400">
              <a:buNone/>
            </a:pPr>
            <a:r>
              <a:rPr lang="en-US" sz="1200" b="1" i="0" dirty="0" err="1">
                <a:solidFill>
                  <a:schemeClr val="tx1"/>
                </a:solidFill>
                <a:latin typeface="Arial" pitchFamily="34" charset="0"/>
                <a:cs typeface="Arial" pitchFamily="34" charset="0"/>
              </a:rPr>
              <a:t>Один</a:t>
            </a:r>
            <a:r>
              <a:rPr lang="en-US" sz="1200" b="1" i="0" dirty="0">
                <a:solidFill>
                  <a:schemeClr val="tx1"/>
                </a:solidFill>
                <a:latin typeface="Arial" pitchFamily="34" charset="0"/>
                <a:cs typeface="Arial" pitchFamily="34" charset="0"/>
              </a:rPr>
              <a:t> </a:t>
            </a:r>
            <a:r>
              <a:rPr lang="en-US" sz="1200" b="1" i="0" dirty="0" err="1">
                <a:solidFill>
                  <a:schemeClr val="tx1"/>
                </a:solidFill>
                <a:latin typeface="Arial" pitchFamily="34" charset="0"/>
                <a:cs typeface="Arial" pitchFamily="34" charset="0"/>
              </a:rPr>
              <a:t>контроллер</a:t>
            </a:r>
            <a:r>
              <a:rPr lang="en-US" sz="1200" b="1" i="0" dirty="0">
                <a:solidFill>
                  <a:schemeClr val="tx1"/>
                </a:solidFill>
                <a:latin typeface="Arial" pitchFamily="34" charset="0"/>
                <a:cs typeface="Arial" pitchFamily="34" charset="0"/>
              </a:rPr>
              <a:t>, </a:t>
            </a:r>
            <a:r>
              <a:rPr lang="en-US" sz="1200" b="1" i="0" dirty="0" err="1">
                <a:solidFill>
                  <a:schemeClr val="tx1"/>
                </a:solidFill>
                <a:latin typeface="Arial" pitchFamily="34" charset="0"/>
                <a:cs typeface="Arial" pitchFamily="34" charset="0"/>
              </a:rPr>
              <a:t>стандартные</a:t>
            </a:r>
            <a:r>
              <a:rPr lang="en-US" sz="1200" b="1" i="0" dirty="0">
                <a:solidFill>
                  <a:schemeClr val="tx1"/>
                </a:solidFill>
                <a:latin typeface="Arial" pitchFamily="34" charset="0"/>
                <a:cs typeface="Arial" pitchFamily="34" charset="0"/>
              </a:rPr>
              <a:t> </a:t>
            </a:r>
            <a:r>
              <a:rPr lang="en-US" sz="1200" b="1" i="0" dirty="0" err="1">
                <a:solidFill>
                  <a:schemeClr val="tx1"/>
                </a:solidFill>
                <a:latin typeface="Arial" pitchFamily="34" charset="0"/>
                <a:cs typeface="Arial" pitchFamily="34" charset="0"/>
              </a:rPr>
              <a:t>протоколы</a:t>
            </a:r>
            <a:endParaRPr lang="en-US" sz="1200" b="1" dirty="0">
              <a:solidFill>
                <a:schemeClr val="tx1"/>
              </a:solidFill>
              <a:latin typeface="Arial" pitchFamily="34" charset="0"/>
              <a:cs typeface="Arial" pitchFamily="34" charset="0"/>
            </a:endParaRPr>
          </a:p>
        </p:txBody>
      </p:sp>
      <p:sp>
        <p:nvSpPr>
          <p:cNvPr id="84" name="Line 41"/>
          <p:cNvSpPr>
            <a:spLocks noChangeShapeType="1"/>
          </p:cNvSpPr>
          <p:nvPr/>
        </p:nvSpPr>
        <p:spPr bwMode="gray">
          <a:xfrm flipV="1">
            <a:off x="2181200" y="4259551"/>
            <a:ext cx="2562682" cy="1256156"/>
          </a:xfrm>
          <a:prstGeom prst="line">
            <a:avLst/>
          </a:prstGeom>
          <a:noFill/>
          <a:ln w="76200">
            <a:solidFill>
              <a:schemeClr val="accent6"/>
            </a:solidFill>
            <a:prstDash val="sysDash"/>
            <a:round/>
            <a:headEnd type="none"/>
            <a:tailEnd type="none" w="med" len="med"/>
          </a:ln>
        </p:spPr>
        <p:txBody>
          <a:bodyPr wrap="none" lIns="0" tIns="0" rIns="0" bIns="0" anchor="ctr"/>
          <a:lstStyle/>
          <a:p>
            <a:pPr fontAlgn="auto">
              <a:lnSpc>
                <a:spcPct val="100000"/>
              </a:lnSpc>
              <a:spcBef>
                <a:spcPts val="0"/>
              </a:spcBef>
              <a:spcAft>
                <a:spcPts val="0"/>
              </a:spcAft>
              <a:buClrTx/>
              <a:buSzTx/>
              <a:buFontTx/>
              <a:buNone/>
              <a:defRPr/>
            </a:pPr>
            <a:endParaRPr lang="en-US" sz="1800" dirty="0">
              <a:solidFill>
                <a:srgbClr val="000000"/>
              </a:solidFill>
              <a:latin typeface="Arial" pitchFamily="34" charset="0"/>
              <a:cs typeface="Arial" pitchFamily="34" charset="0"/>
            </a:endParaRPr>
          </a:p>
        </p:txBody>
      </p:sp>
      <p:sp>
        <p:nvSpPr>
          <p:cNvPr id="85" name="Text Box 20"/>
          <p:cNvSpPr txBox="1">
            <a:spLocks noChangeArrowheads="1"/>
          </p:cNvSpPr>
          <p:nvPr/>
        </p:nvSpPr>
        <p:spPr bwMode="gray">
          <a:xfrm>
            <a:off x="5665594" y="5747808"/>
            <a:ext cx="384208" cy="215444"/>
          </a:xfrm>
          <a:prstGeom prst="rect">
            <a:avLst/>
          </a:prstGeom>
          <a:noFill/>
          <a:ln w="9525">
            <a:noFill/>
            <a:miter lim="800000"/>
            <a:headEnd/>
            <a:tailEnd/>
          </a:ln>
        </p:spPr>
        <p:txBody>
          <a:bodyPr wrap="none" lIns="0" tIns="0" rIns="0" bIns="0" anchor="ctr">
            <a:spAutoFit/>
          </a:bodyPr>
          <a:lstStyle/>
          <a:p>
            <a:pPr algn="l" defTabSz="914400">
              <a:lnSpc>
                <a:spcPct val="100000"/>
              </a:lnSpc>
              <a:spcBef>
                <a:spcPct val="0"/>
              </a:spcBef>
              <a:buNone/>
            </a:pPr>
            <a:r>
              <a:rPr lang="en-US" sz="1400" b="0" i="0">
                <a:solidFill>
                  <a:srgbClr val="4D4D4D"/>
                </a:solidFill>
                <a:latin typeface="Arial" pitchFamily="34" charset="0"/>
                <a:cs typeface="Arial" pitchFamily="34" charset="0"/>
              </a:rPr>
              <a:t>2011</a:t>
            </a:r>
            <a:endParaRPr lang="en-US" sz="1400" dirty="0">
              <a:solidFill>
                <a:schemeClr val="bg2"/>
              </a:solidFill>
              <a:latin typeface="Arial" pitchFamily="34" charset="0"/>
              <a:cs typeface="Arial" pitchFamily="34" charset="0"/>
            </a:endParaRPr>
          </a:p>
        </p:txBody>
      </p:sp>
      <p:sp>
        <p:nvSpPr>
          <p:cNvPr id="86" name="TextBox 3"/>
          <p:cNvSpPr txBox="1">
            <a:spLocks noChangeArrowheads="1"/>
          </p:cNvSpPr>
          <p:nvPr/>
        </p:nvSpPr>
        <p:spPr bwMode="gray">
          <a:xfrm rot="-1518941">
            <a:off x="3760921" y="1953666"/>
            <a:ext cx="2944813" cy="646331"/>
          </a:xfrm>
          <a:prstGeom prst="rect">
            <a:avLst/>
          </a:prstGeom>
          <a:noFill/>
          <a:ln w="9525">
            <a:noFill/>
            <a:miter lim="800000"/>
            <a:headEnd/>
            <a:tailEnd/>
          </a:ln>
        </p:spPr>
        <p:txBody>
          <a:bodyPr>
            <a:spAutoFit/>
          </a:bodyPr>
          <a:lstStyle/>
          <a:p>
            <a:pPr algn="ctr" defTabSz="914400">
              <a:buNone/>
            </a:pPr>
            <a:r>
              <a:rPr lang="en-US" sz="1200" b="1" i="0" dirty="0" err="1">
                <a:solidFill>
                  <a:schemeClr val="tx1"/>
                </a:solidFill>
                <a:latin typeface="Arial" pitchFamily="34" charset="0"/>
                <a:cs typeface="Arial" pitchFamily="34" charset="0"/>
              </a:rPr>
              <a:t>Массив</a:t>
            </a:r>
            <a:r>
              <a:rPr lang="en-US" sz="1200" b="1" i="0" dirty="0">
                <a:solidFill>
                  <a:schemeClr val="tx1"/>
                </a:solidFill>
                <a:latin typeface="Arial" pitchFamily="34" charset="0"/>
                <a:cs typeface="Arial" pitchFamily="34" charset="0"/>
              </a:rPr>
              <a:t> </a:t>
            </a:r>
            <a:br>
              <a:rPr lang="en-US" sz="1200" b="1" i="0" dirty="0">
                <a:solidFill>
                  <a:schemeClr val="tx1"/>
                </a:solidFill>
                <a:latin typeface="Arial" pitchFamily="34" charset="0"/>
                <a:cs typeface="Arial" pitchFamily="34" charset="0"/>
              </a:rPr>
            </a:br>
            <a:r>
              <a:rPr lang="en-US" sz="1200" b="1" i="0" dirty="0">
                <a:solidFill>
                  <a:schemeClr val="tx1"/>
                </a:solidFill>
                <a:latin typeface="Arial" pitchFamily="34" charset="0"/>
                <a:cs typeface="Arial" pitchFamily="34" charset="0"/>
              </a:rPr>
              <a:t>Global </a:t>
            </a:r>
            <a:r>
              <a:rPr lang="en-US" sz="1200" b="1" i="0" dirty="0" err="1">
                <a:solidFill>
                  <a:schemeClr val="tx1"/>
                </a:solidFill>
                <a:latin typeface="Arial" pitchFamily="34" charset="0"/>
                <a:cs typeface="Arial" pitchFamily="34" charset="0"/>
              </a:rPr>
              <a:t>Deduplication</a:t>
            </a:r>
            <a:r>
              <a:rPr lang="en-US" sz="1200" b="1" i="0" dirty="0">
                <a:solidFill>
                  <a:schemeClr val="tx1"/>
                </a:solidFill>
                <a:latin typeface="Arial" pitchFamily="34" charset="0"/>
                <a:cs typeface="Arial" pitchFamily="34" charset="0"/>
              </a:rPr>
              <a:t> Array </a:t>
            </a:r>
            <a:r>
              <a:rPr lang="en-US" sz="1200" b="1" i="0" dirty="0" smtClean="0">
                <a:solidFill>
                  <a:schemeClr val="tx1"/>
                </a:solidFill>
                <a:latin typeface="Arial" pitchFamily="34" charset="0"/>
                <a:cs typeface="Arial" pitchFamily="34" charset="0"/>
              </a:rPr>
              <a:t/>
            </a:r>
            <a:br>
              <a:rPr lang="en-US" sz="1200" b="1" i="0" dirty="0" smtClean="0">
                <a:solidFill>
                  <a:schemeClr val="tx1"/>
                </a:solidFill>
                <a:latin typeface="Arial" pitchFamily="34" charset="0"/>
                <a:cs typeface="Arial" pitchFamily="34" charset="0"/>
              </a:rPr>
            </a:br>
            <a:r>
              <a:rPr lang="en-US" sz="1200" b="1" i="0" dirty="0" smtClean="0">
                <a:solidFill>
                  <a:schemeClr val="tx1"/>
                </a:solidFill>
                <a:latin typeface="Arial" pitchFamily="34" charset="0"/>
                <a:cs typeface="Arial" pitchFamily="34" charset="0"/>
              </a:rPr>
              <a:t>с </a:t>
            </a:r>
            <a:r>
              <a:rPr lang="en-US" sz="1200" b="1" i="0" dirty="0" err="1">
                <a:solidFill>
                  <a:schemeClr val="tx1"/>
                </a:solidFill>
                <a:latin typeface="Arial" pitchFamily="34" charset="0"/>
                <a:cs typeface="Arial" pitchFamily="34" charset="0"/>
              </a:rPr>
              <a:t>двумя</a:t>
            </a:r>
            <a:r>
              <a:rPr lang="en-US" sz="1200" b="1" i="0" dirty="0">
                <a:solidFill>
                  <a:schemeClr val="tx1"/>
                </a:solidFill>
                <a:latin typeface="Arial" pitchFamily="34" charset="0"/>
                <a:cs typeface="Arial" pitchFamily="34" charset="0"/>
              </a:rPr>
              <a:t> </a:t>
            </a:r>
            <a:r>
              <a:rPr lang="en-US" sz="1200" b="1" i="0" dirty="0" err="1">
                <a:solidFill>
                  <a:schemeClr val="tx1"/>
                </a:solidFill>
                <a:latin typeface="Arial" pitchFamily="34" charset="0"/>
                <a:cs typeface="Arial" pitchFamily="34" charset="0"/>
              </a:rPr>
              <a:t>контроллерами</a:t>
            </a:r>
            <a:endParaRPr lang="en-US" sz="12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bwMode="gray"/>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Ускорение восстановления для VMDK</a:t>
            </a:r>
            <a:endParaRPr lang="ru-RU" sz="3600" b="0" i="0" noProof="1">
              <a:solidFill>
                <a:srgbClr val="007DC3"/>
              </a:solidFill>
              <a:latin typeface="Arial" pitchFamily="34" charset="0"/>
              <a:cs typeface="Arial" pitchFamily="34" charset="0"/>
            </a:endParaRPr>
          </a:p>
        </p:txBody>
      </p:sp>
      <p:sp>
        <p:nvSpPr>
          <p:cNvPr id="29698" name="Content Placeholder 4"/>
          <p:cNvSpPr>
            <a:spLocks noGrp="1"/>
          </p:cNvSpPr>
          <p:nvPr>
            <p:ph sz="half" idx="2"/>
          </p:nvPr>
        </p:nvSpPr>
        <p:spPr bwMode="gray">
          <a:xfrm>
            <a:off x="4860034" y="1412875"/>
            <a:ext cx="3917253" cy="4551362"/>
          </a:xfrm>
        </p:spPr>
        <p:txBody>
          <a:bodyPr/>
          <a:lstStyle/>
          <a:p>
            <a:pPr marL="230154" indent="-230154" algn="l" defTabSz="914400">
              <a:spcBef>
                <a:spcPct val="20000"/>
              </a:spcBef>
              <a:buClr>
                <a:srgbClr val="007DC3"/>
              </a:buClr>
              <a:buFont typeface="Arial"/>
              <a:buChar char="•"/>
            </a:pPr>
            <a:r>
              <a:rPr lang="ru-RU" sz="2000" b="0" i="0" noProof="1" smtClean="0">
                <a:solidFill>
                  <a:srgbClr val="5F5F5F"/>
                </a:solidFill>
                <a:latin typeface="Arial" pitchFamily="34" charset="0"/>
                <a:cs typeface="Arial" pitchFamily="34" charset="0"/>
              </a:rPr>
              <a:t>Восстановление измененных</a:t>
            </a:r>
            <a:r>
              <a:rPr lang="ru-RU" sz="2000" b="0" i="0" noProof="1" smtClean="0">
                <a:solidFill>
                  <a:srgbClr val="FF0000"/>
                </a:solidFill>
                <a:latin typeface="Arial" pitchFamily="34" charset="0"/>
                <a:cs typeface="Arial" pitchFamily="34" charset="0"/>
              </a:rPr>
              <a:t> </a:t>
            </a:r>
            <a:r>
              <a:rPr lang="ru-RU" sz="2000" b="0" i="0" noProof="1" smtClean="0">
                <a:solidFill>
                  <a:srgbClr val="5F5F5F"/>
                </a:solidFill>
                <a:latin typeface="Arial" pitchFamily="34" charset="0"/>
                <a:cs typeface="Arial" pitchFamily="34" charset="0"/>
              </a:rPr>
              <a:t>блоков</a:t>
            </a:r>
            <a:endParaRPr lang="ru-RU" sz="2000" noProof="1" smtClean="0">
              <a:solidFill>
                <a:srgbClr val="FF0000"/>
              </a:solidFill>
              <a:latin typeface="Arial" pitchFamily="34" charset="0"/>
              <a:cs typeface="Arial" pitchFamily="34" charset="0"/>
            </a:endParaRPr>
          </a:p>
          <a:p>
            <a:pPr marL="742950" lvl="1" indent="-285750"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Между набором резервных копий и виртуальной машиной передаются только измененные блоки благодаря их отслеживанию (CBT)</a:t>
            </a:r>
          </a:p>
          <a:p>
            <a:pPr marL="742950" lvl="1" indent="-285750"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Ускоренное восстановление образов</a:t>
            </a:r>
          </a:p>
          <a:p>
            <a:pPr marL="230154" indent="-230154" algn="l" defTabSz="914400">
              <a:spcBef>
                <a:spcPct val="20000"/>
              </a:spcBef>
              <a:buClr>
                <a:srgbClr val="007DC3"/>
              </a:buClr>
              <a:buFont typeface="Arial"/>
              <a:buChar char="•"/>
            </a:pPr>
            <a:r>
              <a:rPr lang="ru-RU" sz="2000" b="0" i="0" noProof="1" smtClean="0">
                <a:solidFill>
                  <a:srgbClr val="5F5F5F"/>
                </a:solidFill>
                <a:latin typeface="Arial" pitchFamily="34" charset="0"/>
                <a:cs typeface="Arial" pitchFamily="34" charset="0"/>
              </a:rPr>
              <a:t>Резервное копирование и восстановление в системы NFS и сети хранения данных, а также из них</a:t>
            </a:r>
            <a:endParaRPr lang="ru-RU" sz="2000" b="0" i="0" noProof="1">
              <a:solidFill>
                <a:srgbClr val="5F5F5F"/>
              </a:solidFill>
              <a:latin typeface="Arial" pitchFamily="34" charset="0"/>
              <a:cs typeface="Arial" pitchFamily="34" charset="0"/>
            </a:endParaRPr>
          </a:p>
        </p:txBody>
      </p:sp>
      <p:sp>
        <p:nvSpPr>
          <p:cNvPr id="48" name="Right Arrow 47"/>
          <p:cNvSpPr/>
          <p:nvPr/>
        </p:nvSpPr>
        <p:spPr bwMode="gray">
          <a:xfrm>
            <a:off x="1058256" y="1958062"/>
            <a:ext cx="979273" cy="347472"/>
          </a:xfrm>
          <a:prstGeom prst="righ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ru-RU" sz="700" noProof="1" smtClean="0">
                <a:solidFill>
                  <a:srgbClr val="FFFFFF"/>
                </a:solidFill>
                <a:effectLst>
                  <a:outerShdw blurRad="63500" sx="102000" sy="102000" algn="ctr" rotWithShape="0">
                    <a:prstClr val="black">
                      <a:alpha val="40000"/>
                    </a:prstClr>
                  </a:outerShdw>
                </a:effectLst>
                <a:latin typeface="Arial" pitchFamily="34" charset="0"/>
                <a:cs typeface="Arial" pitchFamily="34" charset="0"/>
              </a:rPr>
              <a:t>Блоки CBT</a:t>
            </a:r>
          </a:p>
        </p:txBody>
      </p:sp>
      <p:sp>
        <p:nvSpPr>
          <p:cNvPr id="49" name="Rounded Rectangle 48"/>
          <p:cNvSpPr/>
          <p:nvPr/>
        </p:nvSpPr>
        <p:spPr bwMode="gray">
          <a:xfrm>
            <a:off x="2037292" y="1873250"/>
            <a:ext cx="521208" cy="521208"/>
          </a:xfrm>
          <a:prstGeom prst="roundRect">
            <a:avLst>
              <a:gd name="adj" fmla="val 8812"/>
            </a:avLst>
          </a:prstGeom>
        </p:spPr>
        <p:style>
          <a:lnRef idx="1">
            <a:schemeClr val="accent5"/>
          </a:lnRef>
          <a:fillRef idx="3">
            <a:schemeClr val="accent5"/>
          </a:fillRef>
          <a:effectRef idx="2">
            <a:schemeClr val="accent5"/>
          </a:effectRef>
          <a:fontRef idx="minor">
            <a:schemeClr val="lt1"/>
          </a:fontRef>
        </p:style>
        <p:txBody>
          <a:bodyPr lIns="0" tIns="0" rIns="0" bIns="0" anchor="ctr"/>
          <a:lstStyle/>
          <a:p>
            <a:pPr algn="ctr"/>
            <a:r>
              <a:rPr lang="ru-RU" sz="600" noProof="1" smtClean="0">
                <a:solidFill>
                  <a:srgbClr val="FFFFFF"/>
                </a:solidFill>
                <a:latin typeface="Arial" pitchFamily="34" charset="0"/>
                <a:cs typeface="Arial" pitchFamily="34" charset="0"/>
              </a:rPr>
              <a:t>Прокси-сервер</a:t>
            </a:r>
          </a:p>
          <a:p>
            <a:pPr algn="ctr"/>
            <a:r>
              <a:rPr lang="ru-RU" sz="600" noProof="1" smtClean="0">
                <a:solidFill>
                  <a:srgbClr val="FFFFFF"/>
                </a:solidFill>
                <a:latin typeface="Arial" pitchFamily="34" charset="0"/>
                <a:cs typeface="Arial" pitchFamily="34" charset="0"/>
              </a:rPr>
              <a:t>для образов</a:t>
            </a:r>
            <a:br>
              <a:rPr lang="ru-RU" sz="600" noProof="1" smtClean="0">
                <a:solidFill>
                  <a:srgbClr val="FFFFFF"/>
                </a:solidFill>
                <a:latin typeface="Arial" pitchFamily="34" charset="0"/>
                <a:cs typeface="Arial" pitchFamily="34" charset="0"/>
              </a:rPr>
            </a:br>
            <a:r>
              <a:rPr lang="ru-RU" sz="600" noProof="1" smtClean="0">
                <a:solidFill>
                  <a:srgbClr val="FFFFFF"/>
                </a:solidFill>
                <a:latin typeface="Arial" pitchFamily="34" charset="0"/>
                <a:cs typeface="Arial" pitchFamily="34" charset="0"/>
              </a:rPr>
              <a:t>ВМ</a:t>
            </a:r>
          </a:p>
        </p:txBody>
      </p:sp>
      <p:pic>
        <p:nvPicPr>
          <p:cNvPr id="52" name="Picture 37"/>
          <p:cNvPicPr>
            <a:picLocks noChangeAspect="1" noChangeArrowheads="1"/>
          </p:cNvPicPr>
          <p:nvPr/>
        </p:nvPicPr>
        <p:blipFill>
          <a:blip r:embed="rId3" cstate="screen"/>
          <a:srcRect/>
          <a:stretch>
            <a:fillRect/>
          </a:stretch>
        </p:blipFill>
        <p:spPr bwMode="gray">
          <a:xfrm>
            <a:off x="3619043" y="2071689"/>
            <a:ext cx="895350" cy="174625"/>
          </a:xfrm>
          <a:prstGeom prst="rect">
            <a:avLst/>
          </a:prstGeom>
          <a:noFill/>
          <a:ln w="9525">
            <a:noFill/>
            <a:miter lim="800000"/>
            <a:headEnd/>
            <a:tailEnd/>
          </a:ln>
        </p:spPr>
      </p:pic>
      <p:pic>
        <p:nvPicPr>
          <p:cNvPr id="54" name="Picture 37"/>
          <p:cNvPicPr>
            <a:picLocks noChangeAspect="1" noChangeArrowheads="1"/>
          </p:cNvPicPr>
          <p:nvPr/>
        </p:nvPicPr>
        <p:blipFill>
          <a:blip r:embed="rId3" cstate="screen"/>
          <a:srcRect/>
          <a:stretch>
            <a:fillRect/>
          </a:stretch>
        </p:blipFill>
        <p:spPr bwMode="gray">
          <a:xfrm>
            <a:off x="3619043" y="3256796"/>
            <a:ext cx="895350" cy="174625"/>
          </a:xfrm>
          <a:prstGeom prst="rect">
            <a:avLst/>
          </a:prstGeom>
          <a:noFill/>
          <a:ln w="9525">
            <a:noFill/>
            <a:miter lim="800000"/>
            <a:headEnd/>
            <a:tailEnd/>
          </a:ln>
        </p:spPr>
      </p:pic>
      <p:pic>
        <p:nvPicPr>
          <p:cNvPr id="60" name="Picture 37"/>
          <p:cNvPicPr>
            <a:picLocks noChangeAspect="1" noChangeArrowheads="1"/>
          </p:cNvPicPr>
          <p:nvPr/>
        </p:nvPicPr>
        <p:blipFill>
          <a:blip r:embed="rId3" cstate="screen"/>
          <a:srcRect/>
          <a:stretch>
            <a:fillRect/>
          </a:stretch>
        </p:blipFill>
        <p:spPr bwMode="gray">
          <a:xfrm>
            <a:off x="3619043" y="4523092"/>
            <a:ext cx="895350" cy="176212"/>
          </a:xfrm>
          <a:prstGeom prst="rect">
            <a:avLst/>
          </a:prstGeom>
          <a:noFill/>
          <a:ln w="9525">
            <a:noFill/>
            <a:miter lim="800000"/>
            <a:headEnd/>
            <a:tailEnd/>
          </a:ln>
        </p:spPr>
      </p:pic>
      <p:sp>
        <p:nvSpPr>
          <p:cNvPr id="72" name="Left Arrow 71"/>
          <p:cNvSpPr/>
          <p:nvPr/>
        </p:nvSpPr>
        <p:spPr bwMode="gray">
          <a:xfrm>
            <a:off x="2613362" y="4435741"/>
            <a:ext cx="979319" cy="347472"/>
          </a:xfrm>
          <a:prstGeom prst="lef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ru-RU" sz="700" noProof="1" smtClean="0">
                <a:solidFill>
                  <a:srgbClr val="FFFFFF"/>
                </a:solidFill>
                <a:effectLst>
                  <a:outerShdw blurRad="63500" sx="102000" sy="102000" algn="ctr" rotWithShape="0">
                    <a:prstClr val="black">
                      <a:alpha val="40000"/>
                    </a:prstClr>
                  </a:outerShdw>
                </a:effectLst>
                <a:latin typeface="Arial" pitchFamily="34" charset="0"/>
                <a:cs typeface="Arial" pitchFamily="34" charset="0"/>
              </a:rPr>
              <a:t>Блоки CBT</a:t>
            </a:r>
            <a:endParaRPr lang="ru-RU" sz="700" noProof="1">
              <a:solidFill>
                <a:srgbClr val="FFFFFF"/>
              </a:solidFill>
              <a:effectLst>
                <a:outerShdw blurRad="63500" sx="102000" sy="102000" algn="ctr" rotWithShape="0">
                  <a:prstClr val="black">
                    <a:alpha val="40000"/>
                  </a:prstClr>
                </a:outerShdw>
              </a:effectLst>
              <a:latin typeface="Arial" pitchFamily="34" charset="0"/>
              <a:cs typeface="Arial" pitchFamily="34" charset="0"/>
            </a:endParaRPr>
          </a:p>
        </p:txBody>
      </p:sp>
      <p:sp>
        <p:nvSpPr>
          <p:cNvPr id="73" name="Rectangle 72"/>
          <p:cNvSpPr/>
          <p:nvPr/>
        </p:nvSpPr>
        <p:spPr bwMode="gray">
          <a:xfrm>
            <a:off x="366713" y="1470362"/>
            <a:ext cx="4262893" cy="1095038"/>
          </a:xfrm>
          <a:prstGeom prst="rect">
            <a:avLst/>
          </a:prstGeom>
          <a:noFill/>
          <a:ln w="19050" algn="ctr">
            <a:solidFill>
              <a:schemeClr val="bg2"/>
            </a:solidFill>
            <a:prstDash val="sysDot"/>
            <a:miter lim="800000"/>
            <a:headEnd/>
            <a:tailEnd/>
          </a:ln>
        </p:spPr>
        <p:txBody>
          <a:bodyPr wrap="none" lIns="0" tIns="27432" rIns="0" bIns="0" anchor="t" anchorCtr="0"/>
          <a:lstStyle/>
          <a:p>
            <a:pPr algn="ctr">
              <a:defRPr/>
            </a:pPr>
            <a:r>
              <a:rPr lang="ru-RU" sz="800" noProof="1" smtClean="0">
                <a:solidFill>
                  <a:srgbClr val="007DC3"/>
                </a:solidFill>
                <a:latin typeface="Arial" pitchFamily="34" charset="0"/>
                <a:cs typeface="Arial" pitchFamily="34" charset="0"/>
              </a:rPr>
              <a:t>РЕЗЕРВНОЕ КОПИРОВАНИЕ С ОТСЛЕЖИВАНИЕМ </a:t>
            </a:r>
            <a:r>
              <a:rPr lang="en-US" sz="800" noProof="1" smtClean="0">
                <a:solidFill>
                  <a:srgbClr val="007DC3"/>
                </a:solidFill>
                <a:latin typeface="Arial" pitchFamily="34" charset="0"/>
                <a:cs typeface="Arial" pitchFamily="34" charset="0"/>
              </a:rPr>
              <a:t/>
            </a:r>
            <a:br>
              <a:rPr lang="en-US" sz="800" noProof="1" smtClean="0">
                <a:solidFill>
                  <a:srgbClr val="007DC3"/>
                </a:solidFill>
                <a:latin typeface="Arial" pitchFamily="34" charset="0"/>
                <a:cs typeface="Arial" pitchFamily="34" charset="0"/>
              </a:rPr>
            </a:br>
            <a:r>
              <a:rPr lang="ru-RU" sz="800" noProof="1" smtClean="0">
                <a:solidFill>
                  <a:srgbClr val="007DC3"/>
                </a:solidFill>
                <a:latin typeface="Arial" pitchFamily="34" charset="0"/>
                <a:cs typeface="Arial" pitchFamily="34" charset="0"/>
              </a:rPr>
              <a:t>ИЗМЕНЕННЫХ БЛОКОВ (CBT)</a:t>
            </a:r>
          </a:p>
        </p:txBody>
      </p:sp>
      <p:sp>
        <p:nvSpPr>
          <p:cNvPr id="74" name="Rectangle 73"/>
          <p:cNvSpPr/>
          <p:nvPr/>
        </p:nvSpPr>
        <p:spPr bwMode="gray">
          <a:xfrm>
            <a:off x="366713" y="2737716"/>
            <a:ext cx="4262893" cy="1094533"/>
          </a:xfrm>
          <a:prstGeom prst="rect">
            <a:avLst/>
          </a:prstGeom>
          <a:noFill/>
          <a:ln w="19050" algn="ctr">
            <a:solidFill>
              <a:schemeClr val="bg2"/>
            </a:solidFill>
            <a:prstDash val="sysDot"/>
            <a:miter lim="800000"/>
            <a:headEnd/>
            <a:tailEnd/>
          </a:ln>
        </p:spPr>
        <p:txBody>
          <a:bodyPr wrap="none" lIns="0" tIns="27432" rIns="0" bIns="0" anchor="t" anchorCtr="0"/>
          <a:lstStyle/>
          <a:p>
            <a:pPr algn="ctr">
              <a:defRPr/>
            </a:pPr>
            <a:r>
              <a:rPr lang="ru-RU" sz="800" noProof="1" smtClean="0">
                <a:solidFill>
                  <a:srgbClr val="007DC3"/>
                </a:solidFill>
                <a:latin typeface="Arial" pitchFamily="34" charset="0"/>
                <a:cs typeface="Arial" pitchFamily="34" charset="0"/>
              </a:rPr>
              <a:t>СТАНДАРТНОЕ ВОССТАНОВЛЕНИЕ</a:t>
            </a:r>
          </a:p>
          <a:p>
            <a:pPr algn="ctr">
              <a:defRPr/>
            </a:pPr>
            <a:endParaRPr lang="en-US" sz="800" dirty="0" smtClean="0">
              <a:solidFill>
                <a:schemeClr val="tx2"/>
              </a:solidFill>
              <a:latin typeface="+mj-lt"/>
            </a:endParaRPr>
          </a:p>
        </p:txBody>
      </p:sp>
      <p:sp>
        <p:nvSpPr>
          <p:cNvPr id="75" name="Rectangle 74"/>
          <p:cNvSpPr/>
          <p:nvPr/>
        </p:nvSpPr>
        <p:spPr bwMode="gray">
          <a:xfrm>
            <a:off x="366147" y="4005070"/>
            <a:ext cx="4262893" cy="1094533"/>
          </a:xfrm>
          <a:prstGeom prst="rect">
            <a:avLst/>
          </a:prstGeom>
          <a:noFill/>
          <a:ln w="19050" algn="ctr">
            <a:solidFill>
              <a:schemeClr val="bg2"/>
            </a:solidFill>
            <a:prstDash val="sysDot"/>
            <a:miter lim="800000"/>
            <a:headEnd/>
            <a:tailEnd/>
          </a:ln>
        </p:spPr>
        <p:txBody>
          <a:bodyPr wrap="none" lIns="0" tIns="27432" rIns="0" bIns="0" anchor="t" anchorCtr="0"/>
          <a:lstStyle/>
          <a:p>
            <a:pPr algn="ctr">
              <a:defRPr/>
            </a:pPr>
            <a:r>
              <a:rPr lang="ru-RU" sz="800" noProof="1" smtClean="0">
                <a:solidFill>
                  <a:srgbClr val="007DC3"/>
                </a:solidFill>
                <a:latin typeface="Arial" pitchFamily="34" charset="0"/>
                <a:cs typeface="Arial" pitchFamily="34" charset="0"/>
              </a:rPr>
              <a:t>CBT-ВОССТАНОВЛЕНИЕ</a:t>
            </a:r>
          </a:p>
        </p:txBody>
      </p:sp>
      <p:pic>
        <p:nvPicPr>
          <p:cNvPr id="76" name="Picture 75" descr="VM non-detailed.png"/>
          <p:cNvPicPr>
            <a:picLocks noChangeAspect="1"/>
          </p:cNvPicPr>
          <p:nvPr/>
        </p:nvPicPr>
        <p:blipFill>
          <a:blip r:embed="rId4" cstate="screen"/>
          <a:stretch>
            <a:fillRect/>
          </a:stretch>
        </p:blipFill>
        <p:spPr bwMode="gray">
          <a:xfrm>
            <a:off x="482600" y="3083504"/>
            <a:ext cx="517766" cy="517766"/>
          </a:xfrm>
          <a:prstGeom prst="rect">
            <a:avLst/>
          </a:prstGeom>
        </p:spPr>
      </p:pic>
      <p:pic>
        <p:nvPicPr>
          <p:cNvPr id="77" name="Picture 76" descr="VM non-detailed.png"/>
          <p:cNvPicPr>
            <a:picLocks noChangeAspect="1"/>
          </p:cNvPicPr>
          <p:nvPr/>
        </p:nvPicPr>
        <p:blipFill>
          <a:blip r:embed="rId4" cstate="screen"/>
          <a:stretch>
            <a:fillRect/>
          </a:stretch>
        </p:blipFill>
        <p:spPr bwMode="gray">
          <a:xfrm>
            <a:off x="482034" y="4350594"/>
            <a:ext cx="517766" cy="517766"/>
          </a:xfrm>
          <a:prstGeom prst="rect">
            <a:avLst/>
          </a:prstGeom>
        </p:spPr>
      </p:pic>
      <p:sp>
        <p:nvSpPr>
          <p:cNvPr id="78" name="Rounded Rectangle 77"/>
          <p:cNvSpPr/>
          <p:nvPr/>
        </p:nvSpPr>
        <p:spPr bwMode="gray">
          <a:xfrm>
            <a:off x="2037292" y="3083504"/>
            <a:ext cx="521208" cy="521208"/>
          </a:xfrm>
          <a:prstGeom prst="roundRect">
            <a:avLst>
              <a:gd name="adj" fmla="val 8812"/>
            </a:avLst>
          </a:prstGeom>
        </p:spPr>
        <p:style>
          <a:lnRef idx="1">
            <a:schemeClr val="accent5"/>
          </a:lnRef>
          <a:fillRef idx="3">
            <a:schemeClr val="accent5"/>
          </a:fillRef>
          <a:effectRef idx="2">
            <a:schemeClr val="accent5"/>
          </a:effectRef>
          <a:fontRef idx="minor">
            <a:schemeClr val="lt1"/>
          </a:fontRef>
        </p:style>
        <p:txBody>
          <a:bodyPr lIns="0" tIns="0" rIns="0" bIns="0" anchor="ctr"/>
          <a:lstStyle/>
          <a:p>
            <a:pPr algn="ctr"/>
            <a:r>
              <a:rPr lang="ru-RU" sz="600" noProof="1" smtClean="0">
                <a:solidFill>
                  <a:srgbClr val="FFFFFF"/>
                </a:solidFill>
                <a:latin typeface="Arial" pitchFamily="34" charset="0"/>
                <a:cs typeface="Arial" pitchFamily="34" charset="0"/>
              </a:rPr>
              <a:t>Прокси-сервер</a:t>
            </a:r>
          </a:p>
          <a:p>
            <a:pPr algn="ctr"/>
            <a:r>
              <a:rPr lang="ru-RU" sz="600" noProof="1" smtClean="0">
                <a:solidFill>
                  <a:srgbClr val="FFFFFF"/>
                </a:solidFill>
                <a:latin typeface="Arial" pitchFamily="34" charset="0"/>
                <a:cs typeface="Arial" pitchFamily="34" charset="0"/>
              </a:rPr>
              <a:t>для образов </a:t>
            </a:r>
            <a:br>
              <a:rPr lang="ru-RU" sz="600" noProof="1" smtClean="0">
                <a:solidFill>
                  <a:srgbClr val="FFFFFF"/>
                </a:solidFill>
                <a:latin typeface="Arial" pitchFamily="34" charset="0"/>
                <a:cs typeface="Arial" pitchFamily="34" charset="0"/>
              </a:rPr>
            </a:br>
            <a:r>
              <a:rPr lang="ru-RU" sz="600" noProof="1" smtClean="0">
                <a:solidFill>
                  <a:srgbClr val="FFFFFF"/>
                </a:solidFill>
                <a:latin typeface="Arial" pitchFamily="34" charset="0"/>
                <a:cs typeface="Arial" pitchFamily="34" charset="0"/>
              </a:rPr>
              <a:t>ВМ</a:t>
            </a:r>
          </a:p>
        </p:txBody>
      </p:sp>
      <p:sp>
        <p:nvSpPr>
          <p:cNvPr id="79" name="Rounded Rectangle 78"/>
          <p:cNvSpPr/>
          <p:nvPr/>
        </p:nvSpPr>
        <p:spPr bwMode="gray">
          <a:xfrm>
            <a:off x="2037292" y="4350594"/>
            <a:ext cx="521208" cy="521208"/>
          </a:xfrm>
          <a:prstGeom prst="roundRect">
            <a:avLst>
              <a:gd name="adj" fmla="val 8812"/>
            </a:avLst>
          </a:prstGeom>
        </p:spPr>
        <p:style>
          <a:lnRef idx="1">
            <a:schemeClr val="accent5"/>
          </a:lnRef>
          <a:fillRef idx="3">
            <a:schemeClr val="accent5"/>
          </a:fillRef>
          <a:effectRef idx="2">
            <a:schemeClr val="accent5"/>
          </a:effectRef>
          <a:fontRef idx="minor">
            <a:schemeClr val="lt1"/>
          </a:fontRef>
        </p:style>
        <p:txBody>
          <a:bodyPr lIns="0" tIns="0" rIns="0" bIns="0" anchor="ctr"/>
          <a:lstStyle/>
          <a:p>
            <a:pPr algn="ctr"/>
            <a:r>
              <a:rPr lang="ru-RU" sz="600" noProof="1" smtClean="0">
                <a:solidFill>
                  <a:srgbClr val="FFFFFF"/>
                </a:solidFill>
                <a:latin typeface="Arial" pitchFamily="34" charset="0"/>
                <a:cs typeface="Arial" pitchFamily="34" charset="0"/>
              </a:rPr>
              <a:t>Прокси-сервер</a:t>
            </a:r>
          </a:p>
          <a:p>
            <a:pPr algn="ctr"/>
            <a:r>
              <a:rPr lang="ru-RU" sz="600" noProof="1" smtClean="0">
                <a:solidFill>
                  <a:srgbClr val="FFFFFF"/>
                </a:solidFill>
                <a:latin typeface="Arial" pitchFamily="34" charset="0"/>
                <a:cs typeface="Arial" pitchFamily="34" charset="0"/>
              </a:rPr>
              <a:t>для образов</a:t>
            </a:r>
            <a:br>
              <a:rPr lang="ru-RU" sz="600" noProof="1" smtClean="0">
                <a:solidFill>
                  <a:srgbClr val="FFFFFF"/>
                </a:solidFill>
                <a:latin typeface="Arial" pitchFamily="34" charset="0"/>
                <a:cs typeface="Arial" pitchFamily="34" charset="0"/>
              </a:rPr>
            </a:br>
            <a:r>
              <a:rPr lang="ru-RU" sz="600" noProof="1" smtClean="0">
                <a:solidFill>
                  <a:srgbClr val="FFFFFF"/>
                </a:solidFill>
                <a:latin typeface="Arial" pitchFamily="34" charset="0"/>
                <a:cs typeface="Arial" pitchFamily="34" charset="0"/>
              </a:rPr>
              <a:t>ВМ</a:t>
            </a:r>
          </a:p>
        </p:txBody>
      </p:sp>
      <p:pic>
        <p:nvPicPr>
          <p:cNvPr id="80" name="Picture 79" descr="VM non-detailed.png"/>
          <p:cNvPicPr>
            <a:picLocks noChangeAspect="1"/>
          </p:cNvPicPr>
          <p:nvPr/>
        </p:nvPicPr>
        <p:blipFill>
          <a:blip r:embed="rId5" cstate="screen">
            <a:duotone>
              <a:prstClr val="black"/>
              <a:schemeClr val="accent1">
                <a:tint val="45000"/>
                <a:satMod val="400000"/>
              </a:schemeClr>
            </a:duotone>
          </a:blip>
          <a:stretch>
            <a:fillRect/>
          </a:stretch>
        </p:blipFill>
        <p:spPr bwMode="gray">
          <a:xfrm>
            <a:off x="3592681" y="3198572"/>
            <a:ext cx="230428" cy="230428"/>
          </a:xfrm>
          <a:prstGeom prst="rect">
            <a:avLst/>
          </a:prstGeom>
        </p:spPr>
      </p:pic>
      <p:pic>
        <p:nvPicPr>
          <p:cNvPr id="81" name="Picture 80" descr="VM non-detailed.png"/>
          <p:cNvPicPr>
            <a:picLocks noChangeAspect="1"/>
          </p:cNvPicPr>
          <p:nvPr/>
        </p:nvPicPr>
        <p:blipFill>
          <a:blip r:embed="rId4" cstate="screen">
            <a:duotone>
              <a:prstClr val="black"/>
              <a:schemeClr val="accent1">
                <a:tint val="45000"/>
                <a:satMod val="400000"/>
              </a:schemeClr>
            </a:duotone>
          </a:blip>
          <a:stretch>
            <a:fillRect/>
          </a:stretch>
        </p:blipFill>
        <p:spPr bwMode="gray">
          <a:xfrm>
            <a:off x="482601" y="1875297"/>
            <a:ext cx="517766" cy="517766"/>
          </a:xfrm>
          <a:prstGeom prst="rect">
            <a:avLst/>
          </a:prstGeom>
        </p:spPr>
      </p:pic>
      <p:pic>
        <p:nvPicPr>
          <p:cNvPr id="82" name="Picture 81" descr="VM non-detailed.png"/>
          <p:cNvPicPr>
            <a:picLocks noChangeAspect="1"/>
          </p:cNvPicPr>
          <p:nvPr/>
        </p:nvPicPr>
        <p:blipFill>
          <a:blip r:embed="rId4" cstate="screen">
            <a:duotone>
              <a:prstClr val="black"/>
              <a:schemeClr val="accent1">
                <a:tint val="45000"/>
                <a:satMod val="400000"/>
              </a:schemeClr>
            </a:duotone>
          </a:blip>
          <a:stretch>
            <a:fillRect/>
          </a:stretch>
        </p:blipFill>
        <p:spPr bwMode="gray">
          <a:xfrm>
            <a:off x="482600" y="3083504"/>
            <a:ext cx="517766" cy="517766"/>
          </a:xfrm>
          <a:prstGeom prst="rect">
            <a:avLst/>
          </a:prstGeom>
        </p:spPr>
      </p:pic>
      <p:pic>
        <p:nvPicPr>
          <p:cNvPr id="83" name="Picture 82" descr="VM non-detailed.png"/>
          <p:cNvPicPr>
            <a:picLocks noChangeAspect="1"/>
          </p:cNvPicPr>
          <p:nvPr/>
        </p:nvPicPr>
        <p:blipFill>
          <a:blip r:embed="rId4" cstate="screen">
            <a:duotone>
              <a:prstClr val="black"/>
              <a:schemeClr val="accent1">
                <a:tint val="45000"/>
                <a:satMod val="400000"/>
              </a:schemeClr>
            </a:duotone>
          </a:blip>
          <a:stretch>
            <a:fillRect/>
          </a:stretch>
        </p:blipFill>
        <p:spPr bwMode="gray">
          <a:xfrm>
            <a:off x="482034" y="4350594"/>
            <a:ext cx="517766" cy="517766"/>
          </a:xfrm>
          <a:prstGeom prst="rect">
            <a:avLst/>
          </a:prstGeom>
        </p:spPr>
      </p:pic>
      <p:sp>
        <p:nvSpPr>
          <p:cNvPr id="84" name="Rectangle 83"/>
          <p:cNvSpPr/>
          <p:nvPr/>
        </p:nvSpPr>
        <p:spPr bwMode="gray">
          <a:xfrm>
            <a:off x="3405296" y="4418184"/>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000" dirty="0">
              <a:solidFill>
                <a:srgbClr val="FFFFFF"/>
              </a:solidFill>
            </a:endParaRPr>
          </a:p>
        </p:txBody>
      </p:sp>
      <p:sp>
        <p:nvSpPr>
          <p:cNvPr id="85" name="Rectangle 84"/>
          <p:cNvSpPr/>
          <p:nvPr/>
        </p:nvSpPr>
        <p:spPr bwMode="gray">
          <a:xfrm>
            <a:off x="3448159" y="4459459"/>
            <a:ext cx="127000" cy="131762"/>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000" dirty="0">
              <a:solidFill>
                <a:srgbClr val="FFFFFF"/>
              </a:solidFill>
            </a:endParaRPr>
          </a:p>
        </p:txBody>
      </p:sp>
      <p:sp>
        <p:nvSpPr>
          <p:cNvPr id="86" name="Rectangle 85"/>
          <p:cNvSpPr/>
          <p:nvPr/>
        </p:nvSpPr>
        <p:spPr bwMode="gray">
          <a:xfrm>
            <a:off x="3491021" y="4500734"/>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000" dirty="0">
              <a:solidFill>
                <a:srgbClr val="FFFFFF"/>
              </a:solidFill>
            </a:endParaRPr>
          </a:p>
        </p:txBody>
      </p:sp>
      <p:sp>
        <p:nvSpPr>
          <p:cNvPr id="87" name="Rectangle 86"/>
          <p:cNvSpPr/>
          <p:nvPr/>
        </p:nvSpPr>
        <p:spPr bwMode="gray">
          <a:xfrm>
            <a:off x="3533884" y="4543597"/>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000" dirty="0">
              <a:solidFill>
                <a:srgbClr val="FFFFFF"/>
              </a:solidFill>
            </a:endParaRPr>
          </a:p>
        </p:txBody>
      </p:sp>
      <p:sp>
        <p:nvSpPr>
          <p:cNvPr id="88" name="Rectangle 87"/>
          <p:cNvSpPr/>
          <p:nvPr/>
        </p:nvSpPr>
        <p:spPr bwMode="gray">
          <a:xfrm>
            <a:off x="3576746" y="4586459"/>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000" dirty="0">
              <a:solidFill>
                <a:srgbClr val="FFFFFF"/>
              </a:solidFill>
            </a:endParaRPr>
          </a:p>
        </p:txBody>
      </p:sp>
      <p:sp>
        <p:nvSpPr>
          <p:cNvPr id="89" name="Rectangle 88"/>
          <p:cNvSpPr/>
          <p:nvPr/>
        </p:nvSpPr>
        <p:spPr bwMode="gray">
          <a:xfrm>
            <a:off x="3619609" y="4629322"/>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000" dirty="0">
              <a:solidFill>
                <a:srgbClr val="FFFFFF"/>
              </a:solidFill>
            </a:endParaRPr>
          </a:p>
        </p:txBody>
      </p:sp>
      <p:sp>
        <p:nvSpPr>
          <p:cNvPr id="90" name="Rectangle 89"/>
          <p:cNvSpPr/>
          <p:nvPr/>
        </p:nvSpPr>
        <p:spPr bwMode="gray">
          <a:xfrm>
            <a:off x="3660884" y="4672184"/>
            <a:ext cx="127000" cy="128587"/>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000" dirty="0">
              <a:solidFill>
                <a:srgbClr val="FFFFFF"/>
              </a:solidFill>
            </a:endParaRPr>
          </a:p>
        </p:txBody>
      </p:sp>
      <p:sp>
        <p:nvSpPr>
          <p:cNvPr id="91" name="Rectangle 90"/>
          <p:cNvSpPr/>
          <p:nvPr/>
        </p:nvSpPr>
        <p:spPr bwMode="gray">
          <a:xfrm>
            <a:off x="920750" y="1939711"/>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2" name="Rectangle 91"/>
          <p:cNvSpPr/>
          <p:nvPr/>
        </p:nvSpPr>
        <p:spPr bwMode="gray">
          <a:xfrm>
            <a:off x="963613" y="1982573"/>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3" name="Rectangle 92"/>
          <p:cNvSpPr/>
          <p:nvPr/>
        </p:nvSpPr>
        <p:spPr bwMode="gray">
          <a:xfrm>
            <a:off x="1006475" y="2022261"/>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4" name="Rectangle 93"/>
          <p:cNvSpPr/>
          <p:nvPr/>
        </p:nvSpPr>
        <p:spPr bwMode="gray">
          <a:xfrm>
            <a:off x="1049338" y="2065123"/>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200" dirty="0">
              <a:solidFill>
                <a:srgbClr val="FFFFFF"/>
              </a:solidFill>
            </a:endParaRPr>
          </a:p>
        </p:txBody>
      </p:sp>
      <p:sp>
        <p:nvSpPr>
          <p:cNvPr id="95" name="Rectangle 94"/>
          <p:cNvSpPr/>
          <p:nvPr/>
        </p:nvSpPr>
        <p:spPr bwMode="gray">
          <a:xfrm>
            <a:off x="1092200" y="2107986"/>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200" dirty="0">
              <a:solidFill>
                <a:srgbClr val="FFFFFF"/>
              </a:solidFill>
            </a:endParaRPr>
          </a:p>
        </p:txBody>
      </p:sp>
      <p:sp>
        <p:nvSpPr>
          <p:cNvPr id="96" name="Rectangle 95"/>
          <p:cNvSpPr/>
          <p:nvPr/>
        </p:nvSpPr>
        <p:spPr bwMode="gray">
          <a:xfrm>
            <a:off x="1133475" y="2150848"/>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200" dirty="0">
              <a:solidFill>
                <a:srgbClr val="FFFFFF"/>
              </a:solidFill>
            </a:endParaRPr>
          </a:p>
        </p:txBody>
      </p:sp>
      <p:sp>
        <p:nvSpPr>
          <p:cNvPr id="97" name="Rectangle 96"/>
          <p:cNvSpPr/>
          <p:nvPr/>
        </p:nvSpPr>
        <p:spPr bwMode="gray">
          <a:xfrm>
            <a:off x="1176338" y="2193711"/>
            <a:ext cx="127000" cy="13017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200" dirty="0">
              <a:solidFill>
                <a:srgbClr val="FFFFFF"/>
              </a:solidFill>
            </a:endParaRPr>
          </a:p>
        </p:txBody>
      </p:sp>
      <p:sp>
        <p:nvSpPr>
          <p:cNvPr id="98" name="Right Arrow 97"/>
          <p:cNvSpPr/>
          <p:nvPr/>
        </p:nvSpPr>
        <p:spPr bwMode="gray">
          <a:xfrm>
            <a:off x="2613362" y="1958062"/>
            <a:ext cx="979319" cy="347472"/>
          </a:xfrm>
          <a:prstGeom prst="righ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ru-RU" sz="700" noProof="1" smtClean="0">
                <a:solidFill>
                  <a:srgbClr val="FFFFFF"/>
                </a:solidFill>
                <a:effectLst>
                  <a:outerShdw blurRad="63500" sx="102000" sy="102000" algn="ctr" rotWithShape="0">
                    <a:prstClr val="black">
                      <a:alpha val="40000"/>
                    </a:prstClr>
                  </a:outerShdw>
                </a:effectLst>
                <a:latin typeface="Arial" pitchFamily="34" charset="0"/>
                <a:cs typeface="Arial" pitchFamily="34" charset="0"/>
              </a:rPr>
              <a:t>Уникальные блоки</a:t>
            </a:r>
          </a:p>
        </p:txBody>
      </p:sp>
      <p:sp>
        <p:nvSpPr>
          <p:cNvPr id="99" name="Left Arrow 98"/>
          <p:cNvSpPr/>
          <p:nvPr/>
        </p:nvSpPr>
        <p:spPr bwMode="gray">
          <a:xfrm>
            <a:off x="2613362" y="3168651"/>
            <a:ext cx="979319" cy="347472"/>
          </a:xfrm>
          <a:prstGeom prst="lef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ru-RU" sz="700" noProof="1" smtClean="0">
                <a:solidFill>
                  <a:srgbClr val="FFFFFF"/>
                </a:solidFill>
                <a:effectLst>
                  <a:outerShdw blurRad="63500" sx="102000" sy="102000" algn="ctr" rotWithShape="0">
                    <a:prstClr val="black">
                      <a:alpha val="40000"/>
                    </a:prstClr>
                  </a:outerShdw>
                </a:effectLst>
                <a:latin typeface="Arial" pitchFamily="34" charset="0"/>
                <a:cs typeface="Arial" pitchFamily="34" charset="0"/>
              </a:rPr>
              <a:t>Вся ВМ</a:t>
            </a:r>
          </a:p>
        </p:txBody>
      </p:sp>
      <p:sp>
        <p:nvSpPr>
          <p:cNvPr id="100" name="Left Arrow 99"/>
          <p:cNvSpPr/>
          <p:nvPr/>
        </p:nvSpPr>
        <p:spPr bwMode="gray">
          <a:xfrm>
            <a:off x="1058256" y="3168651"/>
            <a:ext cx="979273" cy="347472"/>
          </a:xfrm>
          <a:prstGeom prst="lef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ru-RU" sz="700" noProof="1" smtClean="0">
                <a:solidFill>
                  <a:srgbClr val="FFFFFF"/>
                </a:solidFill>
                <a:effectLst>
                  <a:outerShdw blurRad="63500" sx="102000" sy="102000" algn="ctr" rotWithShape="0">
                    <a:prstClr val="black">
                      <a:alpha val="40000"/>
                    </a:prstClr>
                  </a:outerShdw>
                </a:effectLst>
                <a:latin typeface="Arial" pitchFamily="34" charset="0"/>
                <a:cs typeface="Arial" pitchFamily="34" charset="0"/>
              </a:rPr>
              <a:t>Вся ВМ</a:t>
            </a:r>
          </a:p>
        </p:txBody>
      </p:sp>
      <p:sp>
        <p:nvSpPr>
          <p:cNvPr id="101" name="Left Arrow 100"/>
          <p:cNvSpPr/>
          <p:nvPr/>
        </p:nvSpPr>
        <p:spPr bwMode="gray">
          <a:xfrm>
            <a:off x="1058256" y="4435741"/>
            <a:ext cx="979273" cy="347472"/>
          </a:xfrm>
          <a:prstGeom prst="lef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ru-RU" sz="700" noProof="1" smtClean="0">
                <a:solidFill>
                  <a:srgbClr val="FFFFFF"/>
                </a:solidFill>
                <a:effectLst>
                  <a:outerShdw blurRad="63500" sx="102000" sy="102000" algn="ctr" rotWithShape="0">
                    <a:prstClr val="black">
                      <a:alpha val="40000"/>
                    </a:prstClr>
                  </a:outerShdw>
                </a:effectLst>
                <a:latin typeface="Arial" pitchFamily="34" charset="0"/>
                <a:cs typeface="Arial" pitchFamily="34" charset="0"/>
              </a:rPr>
              <a:t>Блоки CBT</a:t>
            </a:r>
          </a:p>
        </p:txBody>
      </p:sp>
      <p:sp>
        <p:nvSpPr>
          <p:cNvPr id="102" name="TextBox 20"/>
          <p:cNvSpPr txBox="1">
            <a:spLocks noChangeAspect="1" noChangeArrowheads="1"/>
          </p:cNvSpPr>
          <p:nvPr/>
        </p:nvSpPr>
        <p:spPr bwMode="gray">
          <a:xfrm>
            <a:off x="1115580" y="1758397"/>
            <a:ext cx="950581" cy="246221"/>
          </a:xfrm>
          <a:prstGeom prst="rect">
            <a:avLst/>
          </a:prstGeom>
          <a:noFill/>
          <a:ln w="9525">
            <a:noFill/>
            <a:miter lim="800000"/>
            <a:headEnd/>
            <a:tailEnd/>
          </a:ln>
        </p:spPr>
        <p:txBody>
          <a:bodyPr wrap="none" lIns="0" tIns="0" rIns="0" bIns="0">
            <a:spAutoFit/>
          </a:bodyPr>
          <a:lstStyle/>
          <a:p>
            <a:pPr algn="ctr" defTabSz="914400">
              <a:buNone/>
            </a:pPr>
            <a:r>
              <a:rPr lang="ru-RU" sz="800" b="0" i="0" noProof="1" smtClean="0">
                <a:solidFill>
                  <a:schemeClr val="tx1"/>
                </a:solidFill>
                <a:latin typeface="Arial" pitchFamily="34" charset="0"/>
                <a:cs typeface="Arial" pitchFamily="34" charset="0"/>
              </a:rPr>
              <a:t>Без использования </a:t>
            </a:r>
            <a:r>
              <a:rPr lang="en-US" sz="800" b="0" i="0" noProof="1" smtClean="0">
                <a:solidFill>
                  <a:schemeClr val="tx1"/>
                </a:solidFill>
                <a:latin typeface="Arial" pitchFamily="34" charset="0"/>
                <a:cs typeface="Arial" pitchFamily="34" charset="0"/>
              </a:rPr>
              <a:t/>
            </a:r>
            <a:br>
              <a:rPr lang="en-US" sz="800" b="0" i="0" noProof="1" smtClean="0">
                <a:solidFill>
                  <a:schemeClr val="tx1"/>
                </a:solidFill>
                <a:latin typeface="Arial" pitchFamily="34" charset="0"/>
                <a:cs typeface="Arial" pitchFamily="34" charset="0"/>
              </a:rPr>
            </a:br>
            <a:r>
              <a:rPr lang="ru-RU" sz="800" b="0" i="0" noProof="1" smtClean="0">
                <a:solidFill>
                  <a:schemeClr val="tx1"/>
                </a:solidFill>
                <a:latin typeface="Arial" pitchFamily="34" charset="0"/>
                <a:cs typeface="Arial" pitchFamily="34" charset="0"/>
              </a:rPr>
              <a:t>сети LAN</a:t>
            </a:r>
            <a:endParaRPr lang="ru-RU" sz="800" b="0" i="0" noProof="1">
              <a:solidFill>
                <a:schemeClr val="tx1"/>
              </a:solidFill>
              <a:latin typeface="Arial" pitchFamily="34" charset="0"/>
              <a:cs typeface="Arial" pitchFamily="34" charset="0"/>
            </a:endParaRPr>
          </a:p>
        </p:txBody>
      </p:sp>
      <p:sp>
        <p:nvSpPr>
          <p:cNvPr id="103" name="TextBox 19"/>
          <p:cNvSpPr txBox="1">
            <a:spLocks noChangeAspect="1" noChangeArrowheads="1"/>
          </p:cNvSpPr>
          <p:nvPr/>
        </p:nvSpPr>
        <p:spPr bwMode="gray">
          <a:xfrm>
            <a:off x="2837826" y="1816004"/>
            <a:ext cx="468077" cy="123111"/>
          </a:xfrm>
          <a:prstGeom prst="rect">
            <a:avLst/>
          </a:prstGeom>
          <a:noFill/>
          <a:ln w="9525">
            <a:noFill/>
            <a:miter lim="800000"/>
            <a:headEnd/>
            <a:tailEnd/>
          </a:ln>
        </p:spPr>
        <p:txBody>
          <a:bodyPr wrap="none" lIns="0" tIns="0" rIns="0" bIns="0">
            <a:spAutoFit/>
          </a:bodyPr>
          <a:lstStyle/>
          <a:p>
            <a:pPr algn="ctr" defTabSz="914400">
              <a:buNone/>
            </a:pPr>
            <a:r>
              <a:rPr lang="ru-RU" sz="800" b="0" i="0" noProof="1" smtClean="0">
                <a:solidFill>
                  <a:schemeClr val="tx1"/>
                </a:solidFill>
                <a:latin typeface="Arial" pitchFamily="34" charset="0"/>
                <a:cs typeface="Arial" pitchFamily="34" charset="0"/>
              </a:rPr>
              <a:t>LAN/WAN</a:t>
            </a:r>
            <a:endParaRPr lang="ru-RU" sz="800" b="0" i="0" noProof="1">
              <a:solidFill>
                <a:schemeClr val="tx1"/>
              </a:solidFill>
              <a:latin typeface="Arial" pitchFamily="34" charset="0"/>
              <a:cs typeface="Arial" pitchFamily="34" charset="0"/>
            </a:endParaRPr>
          </a:p>
        </p:txBody>
      </p:sp>
      <p:sp>
        <p:nvSpPr>
          <p:cNvPr id="104" name="TextBox 34"/>
          <p:cNvSpPr txBox="1">
            <a:spLocks noChangeAspect="1" noChangeArrowheads="1"/>
          </p:cNvSpPr>
          <p:nvPr/>
        </p:nvSpPr>
        <p:spPr bwMode="gray">
          <a:xfrm>
            <a:off x="1163973" y="2968144"/>
            <a:ext cx="950581" cy="246221"/>
          </a:xfrm>
          <a:prstGeom prst="rect">
            <a:avLst/>
          </a:prstGeom>
          <a:noFill/>
          <a:ln w="9525">
            <a:noFill/>
            <a:miter lim="800000"/>
            <a:headEnd/>
            <a:tailEnd/>
          </a:ln>
        </p:spPr>
        <p:txBody>
          <a:bodyPr wrap="none" lIns="0" tIns="0" rIns="0" bIns="0">
            <a:spAutoFit/>
          </a:bodyPr>
          <a:lstStyle/>
          <a:p>
            <a:pPr algn="ctr" defTabSz="914400">
              <a:buNone/>
            </a:pPr>
            <a:r>
              <a:rPr lang="ru-RU" sz="800" b="0" i="0" noProof="1" smtClean="0">
                <a:solidFill>
                  <a:schemeClr val="tx1"/>
                </a:solidFill>
                <a:latin typeface="Arial" pitchFamily="34" charset="0"/>
                <a:cs typeface="Arial" pitchFamily="34" charset="0"/>
              </a:rPr>
              <a:t>Без использования </a:t>
            </a:r>
            <a:r>
              <a:rPr lang="en-US" sz="800" b="0" i="0" noProof="1" smtClean="0">
                <a:solidFill>
                  <a:schemeClr val="tx1"/>
                </a:solidFill>
                <a:latin typeface="Arial" pitchFamily="34" charset="0"/>
                <a:cs typeface="Arial" pitchFamily="34" charset="0"/>
              </a:rPr>
              <a:t/>
            </a:r>
            <a:br>
              <a:rPr lang="en-US" sz="800" b="0" i="0" noProof="1" smtClean="0">
                <a:solidFill>
                  <a:schemeClr val="tx1"/>
                </a:solidFill>
                <a:latin typeface="Arial" pitchFamily="34" charset="0"/>
                <a:cs typeface="Arial" pitchFamily="34" charset="0"/>
              </a:rPr>
            </a:br>
            <a:r>
              <a:rPr lang="ru-RU" sz="800" b="0" i="0" noProof="1" smtClean="0">
                <a:solidFill>
                  <a:schemeClr val="tx1"/>
                </a:solidFill>
                <a:latin typeface="Arial" pitchFamily="34" charset="0"/>
                <a:cs typeface="Arial" pitchFamily="34" charset="0"/>
              </a:rPr>
              <a:t>сети LAN</a:t>
            </a:r>
            <a:endParaRPr lang="ru-RU" sz="800" b="0" i="0" noProof="1">
              <a:solidFill>
                <a:schemeClr val="tx1"/>
              </a:solidFill>
              <a:latin typeface="Arial" pitchFamily="34" charset="0"/>
              <a:cs typeface="Arial" pitchFamily="34" charset="0"/>
            </a:endParaRPr>
          </a:p>
        </p:txBody>
      </p:sp>
      <p:sp>
        <p:nvSpPr>
          <p:cNvPr id="105" name="TextBox 33"/>
          <p:cNvSpPr txBox="1">
            <a:spLocks noChangeAspect="1" noChangeArrowheads="1"/>
          </p:cNvSpPr>
          <p:nvPr/>
        </p:nvSpPr>
        <p:spPr bwMode="gray">
          <a:xfrm>
            <a:off x="2837826" y="3022288"/>
            <a:ext cx="468077" cy="123111"/>
          </a:xfrm>
          <a:prstGeom prst="rect">
            <a:avLst/>
          </a:prstGeom>
          <a:noFill/>
          <a:ln w="9525">
            <a:noFill/>
            <a:miter lim="800000"/>
            <a:headEnd/>
            <a:tailEnd/>
          </a:ln>
        </p:spPr>
        <p:txBody>
          <a:bodyPr wrap="none" lIns="0" tIns="0" rIns="0" bIns="0">
            <a:spAutoFit/>
          </a:bodyPr>
          <a:lstStyle/>
          <a:p>
            <a:pPr algn="ctr" defTabSz="914400">
              <a:buNone/>
            </a:pPr>
            <a:r>
              <a:rPr lang="ru-RU" sz="800" b="0" i="0" noProof="1" smtClean="0">
                <a:solidFill>
                  <a:schemeClr val="tx1"/>
                </a:solidFill>
                <a:latin typeface="Arial" pitchFamily="34" charset="0"/>
                <a:cs typeface="Arial" pitchFamily="34" charset="0"/>
              </a:rPr>
              <a:t>LAN/WAN</a:t>
            </a:r>
            <a:endParaRPr lang="ru-RU" sz="800" b="0" i="0" noProof="1">
              <a:solidFill>
                <a:schemeClr val="tx1"/>
              </a:solidFill>
              <a:latin typeface="Arial" pitchFamily="34" charset="0"/>
              <a:cs typeface="Arial" pitchFamily="34" charset="0"/>
            </a:endParaRPr>
          </a:p>
        </p:txBody>
      </p:sp>
      <p:sp>
        <p:nvSpPr>
          <p:cNvPr id="108" name="TextBox 47"/>
          <p:cNvSpPr txBox="1">
            <a:spLocks noChangeAspect="1" noChangeArrowheads="1"/>
          </p:cNvSpPr>
          <p:nvPr/>
        </p:nvSpPr>
        <p:spPr bwMode="gray">
          <a:xfrm>
            <a:off x="2837826" y="4291399"/>
            <a:ext cx="468077" cy="123111"/>
          </a:xfrm>
          <a:prstGeom prst="rect">
            <a:avLst/>
          </a:prstGeom>
          <a:noFill/>
          <a:ln w="9525">
            <a:noFill/>
            <a:miter lim="800000"/>
            <a:headEnd/>
            <a:tailEnd/>
          </a:ln>
        </p:spPr>
        <p:txBody>
          <a:bodyPr wrap="none" lIns="0" tIns="0" rIns="0" bIns="0">
            <a:spAutoFit/>
          </a:bodyPr>
          <a:lstStyle/>
          <a:p>
            <a:pPr algn="ctr" defTabSz="914400">
              <a:buNone/>
            </a:pPr>
            <a:r>
              <a:rPr lang="ru-RU" sz="800" b="0" i="0" noProof="1" smtClean="0">
                <a:solidFill>
                  <a:schemeClr val="tx1"/>
                </a:solidFill>
                <a:latin typeface="Arial" pitchFamily="34" charset="0"/>
                <a:cs typeface="Arial" pitchFamily="34" charset="0"/>
              </a:rPr>
              <a:t>LAN/WAN</a:t>
            </a:r>
            <a:endParaRPr lang="ru-RU" sz="800" b="0" i="0" noProof="1">
              <a:solidFill>
                <a:schemeClr val="tx1"/>
              </a:solidFill>
              <a:latin typeface="Arial" pitchFamily="34" charset="0"/>
              <a:cs typeface="Arial" pitchFamily="34" charset="0"/>
            </a:endParaRPr>
          </a:p>
        </p:txBody>
      </p:sp>
      <p:sp>
        <p:nvSpPr>
          <p:cNvPr id="109" name="TextBox 48"/>
          <p:cNvSpPr txBox="1">
            <a:spLocks noChangeAspect="1" noChangeArrowheads="1"/>
          </p:cNvSpPr>
          <p:nvPr/>
        </p:nvSpPr>
        <p:spPr bwMode="gray">
          <a:xfrm>
            <a:off x="1106366" y="4235498"/>
            <a:ext cx="950581" cy="246221"/>
          </a:xfrm>
          <a:prstGeom prst="rect">
            <a:avLst/>
          </a:prstGeom>
          <a:noFill/>
          <a:ln w="9525">
            <a:noFill/>
            <a:miter lim="800000"/>
            <a:headEnd/>
            <a:tailEnd/>
          </a:ln>
        </p:spPr>
        <p:txBody>
          <a:bodyPr wrap="none" lIns="0" tIns="0" rIns="0" bIns="0">
            <a:spAutoFit/>
          </a:bodyPr>
          <a:lstStyle/>
          <a:p>
            <a:pPr algn="ctr" defTabSz="914400">
              <a:buNone/>
            </a:pPr>
            <a:r>
              <a:rPr lang="ru-RU" sz="800" b="0" i="0" noProof="1" smtClean="0">
                <a:solidFill>
                  <a:schemeClr val="tx1"/>
                </a:solidFill>
                <a:latin typeface="Arial" pitchFamily="34" charset="0"/>
                <a:cs typeface="Arial" pitchFamily="34" charset="0"/>
              </a:rPr>
              <a:t>Без использования </a:t>
            </a:r>
            <a:r>
              <a:rPr lang="en-US" sz="800" b="0" i="0" noProof="1" smtClean="0">
                <a:solidFill>
                  <a:schemeClr val="tx1"/>
                </a:solidFill>
                <a:latin typeface="Arial" pitchFamily="34" charset="0"/>
                <a:cs typeface="Arial" pitchFamily="34" charset="0"/>
              </a:rPr>
              <a:t/>
            </a:r>
            <a:br>
              <a:rPr lang="en-US" sz="800" b="0" i="0" noProof="1" smtClean="0">
                <a:solidFill>
                  <a:schemeClr val="tx1"/>
                </a:solidFill>
                <a:latin typeface="Arial" pitchFamily="34" charset="0"/>
                <a:cs typeface="Arial" pitchFamily="34" charset="0"/>
              </a:rPr>
            </a:br>
            <a:r>
              <a:rPr lang="ru-RU" sz="800" b="0" i="0" noProof="1" smtClean="0">
                <a:solidFill>
                  <a:schemeClr val="tx1"/>
                </a:solidFill>
                <a:latin typeface="Arial" pitchFamily="34" charset="0"/>
                <a:cs typeface="Arial" pitchFamily="34" charset="0"/>
              </a:rPr>
              <a:t>сети LAN</a:t>
            </a:r>
            <a:endParaRPr lang="ru-RU" sz="800" b="0" i="0" noProof="1">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p:cTn id="12" dur="500" fill="hold"/>
                                        <p:tgtEl>
                                          <p:spTgt spid="92"/>
                                        </p:tgtEl>
                                        <p:attrNameLst>
                                          <p:attrName>ppt_w</p:attrName>
                                        </p:attrNameLst>
                                      </p:cBhvr>
                                      <p:tavLst>
                                        <p:tav tm="0">
                                          <p:val>
                                            <p:fltVal val="0"/>
                                          </p:val>
                                        </p:tav>
                                        <p:tav tm="100000">
                                          <p:val>
                                            <p:strVal val="#ppt_w"/>
                                          </p:val>
                                        </p:tav>
                                      </p:tavLst>
                                    </p:anim>
                                    <p:anim calcmode="lin" valueType="num">
                                      <p:cBhvr>
                                        <p:cTn id="13" dur="500" fill="hold"/>
                                        <p:tgtEl>
                                          <p:spTgt spid="92"/>
                                        </p:tgtEl>
                                        <p:attrNameLst>
                                          <p:attrName>ppt_h</p:attrName>
                                        </p:attrNameLst>
                                      </p:cBhvr>
                                      <p:tavLst>
                                        <p:tav tm="0">
                                          <p:val>
                                            <p:fltVal val="0"/>
                                          </p:val>
                                        </p:tav>
                                        <p:tav tm="100000">
                                          <p:val>
                                            <p:strVal val="#ppt_h"/>
                                          </p:val>
                                        </p:tav>
                                      </p:tavLst>
                                    </p:anim>
                                    <p:animEffect transition="in" filter="fade">
                                      <p:cBhvr>
                                        <p:cTn id="14" dur="500"/>
                                        <p:tgtEl>
                                          <p:spTgt spid="9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p:cTn id="17" dur="500" fill="hold"/>
                                        <p:tgtEl>
                                          <p:spTgt spid="93"/>
                                        </p:tgtEl>
                                        <p:attrNameLst>
                                          <p:attrName>ppt_w</p:attrName>
                                        </p:attrNameLst>
                                      </p:cBhvr>
                                      <p:tavLst>
                                        <p:tav tm="0">
                                          <p:val>
                                            <p:fltVal val="0"/>
                                          </p:val>
                                        </p:tav>
                                        <p:tav tm="100000">
                                          <p:val>
                                            <p:strVal val="#ppt_w"/>
                                          </p:val>
                                        </p:tav>
                                      </p:tavLst>
                                    </p:anim>
                                    <p:anim calcmode="lin" valueType="num">
                                      <p:cBhvr>
                                        <p:cTn id="18" dur="500" fill="hold"/>
                                        <p:tgtEl>
                                          <p:spTgt spid="93"/>
                                        </p:tgtEl>
                                        <p:attrNameLst>
                                          <p:attrName>ppt_h</p:attrName>
                                        </p:attrNameLst>
                                      </p:cBhvr>
                                      <p:tavLst>
                                        <p:tav tm="0">
                                          <p:val>
                                            <p:fltVal val="0"/>
                                          </p:val>
                                        </p:tav>
                                        <p:tav tm="100000">
                                          <p:val>
                                            <p:strVal val="#ppt_h"/>
                                          </p:val>
                                        </p:tav>
                                      </p:tavLst>
                                    </p:anim>
                                    <p:animEffect transition="in" filter="fade">
                                      <p:cBhvr>
                                        <p:cTn id="19" dur="500"/>
                                        <p:tgtEl>
                                          <p:spTgt spid="9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p:cTn id="22" dur="500" fill="hold"/>
                                        <p:tgtEl>
                                          <p:spTgt spid="94"/>
                                        </p:tgtEl>
                                        <p:attrNameLst>
                                          <p:attrName>ppt_w</p:attrName>
                                        </p:attrNameLst>
                                      </p:cBhvr>
                                      <p:tavLst>
                                        <p:tav tm="0">
                                          <p:val>
                                            <p:fltVal val="0"/>
                                          </p:val>
                                        </p:tav>
                                        <p:tav tm="100000">
                                          <p:val>
                                            <p:strVal val="#ppt_w"/>
                                          </p:val>
                                        </p:tav>
                                      </p:tavLst>
                                    </p:anim>
                                    <p:anim calcmode="lin" valueType="num">
                                      <p:cBhvr>
                                        <p:cTn id="23" dur="500" fill="hold"/>
                                        <p:tgtEl>
                                          <p:spTgt spid="94"/>
                                        </p:tgtEl>
                                        <p:attrNameLst>
                                          <p:attrName>ppt_h</p:attrName>
                                        </p:attrNameLst>
                                      </p:cBhvr>
                                      <p:tavLst>
                                        <p:tav tm="0">
                                          <p:val>
                                            <p:fltVal val="0"/>
                                          </p:val>
                                        </p:tav>
                                        <p:tav tm="100000">
                                          <p:val>
                                            <p:strVal val="#ppt_h"/>
                                          </p:val>
                                        </p:tav>
                                      </p:tavLst>
                                    </p:anim>
                                    <p:animEffect transition="in" filter="fade">
                                      <p:cBhvr>
                                        <p:cTn id="24" dur="500"/>
                                        <p:tgtEl>
                                          <p:spTgt spid="9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 calcmode="lin" valueType="num">
                                      <p:cBhvr>
                                        <p:cTn id="37" dur="500" fill="hold"/>
                                        <p:tgtEl>
                                          <p:spTgt spid="97"/>
                                        </p:tgtEl>
                                        <p:attrNameLst>
                                          <p:attrName>ppt_w</p:attrName>
                                        </p:attrNameLst>
                                      </p:cBhvr>
                                      <p:tavLst>
                                        <p:tav tm="0">
                                          <p:val>
                                            <p:fltVal val="0"/>
                                          </p:val>
                                        </p:tav>
                                        <p:tav tm="100000">
                                          <p:val>
                                            <p:strVal val="#ppt_w"/>
                                          </p:val>
                                        </p:tav>
                                      </p:tavLst>
                                    </p:anim>
                                    <p:anim calcmode="lin" valueType="num">
                                      <p:cBhvr>
                                        <p:cTn id="38" dur="500" fill="hold"/>
                                        <p:tgtEl>
                                          <p:spTgt spid="97"/>
                                        </p:tgtEl>
                                        <p:attrNameLst>
                                          <p:attrName>ppt_h</p:attrName>
                                        </p:attrNameLst>
                                      </p:cBhvr>
                                      <p:tavLst>
                                        <p:tav tm="0">
                                          <p:val>
                                            <p:fltVal val="0"/>
                                          </p:val>
                                        </p:tav>
                                        <p:tav tm="100000">
                                          <p:val>
                                            <p:strVal val="#ppt_h"/>
                                          </p:val>
                                        </p:tav>
                                      </p:tavLst>
                                    </p:anim>
                                    <p:animEffect transition="in" filter="fade">
                                      <p:cBhvr>
                                        <p:cTn id="39" dur="500"/>
                                        <p:tgtEl>
                                          <p:spTgt spid="97"/>
                                        </p:tgtEl>
                                      </p:cBhvr>
                                    </p:animEffect>
                                  </p:childTnLst>
                                </p:cTn>
                              </p:par>
                            </p:childTnLst>
                          </p:cTn>
                        </p:par>
                        <p:par>
                          <p:cTn id="40" fill="hold">
                            <p:stCondLst>
                              <p:cond delay="500"/>
                            </p:stCondLst>
                            <p:childTnLst>
                              <p:par>
                                <p:cTn id="41" presetID="63" presetClass="path" presetSubtype="0" accel="50000" decel="50000" fill="hold" grpId="0" nodeType="afterEffect">
                                  <p:stCondLst>
                                    <p:cond delay="100"/>
                                  </p:stCondLst>
                                  <p:childTnLst>
                                    <p:animMotion origin="layout" path="M 1.11111E-6 -1.11111E-6 L 0.12986 0.00023 " pathEditMode="relative" rAng="0" ptsTypes="AA">
                                      <p:cBhvr>
                                        <p:cTn id="42" dur="2000" fill="hold"/>
                                        <p:tgtEl>
                                          <p:spTgt spid="91"/>
                                        </p:tgtEl>
                                        <p:attrNameLst>
                                          <p:attrName>ppt_x</p:attrName>
                                          <p:attrName>ppt_y</p:attrName>
                                        </p:attrNameLst>
                                      </p:cBhvr>
                                      <p:rCtr x="65" y="0"/>
                                    </p:animMotion>
                                  </p:childTnLst>
                                </p:cTn>
                              </p:par>
                              <p:par>
                                <p:cTn id="43" presetID="63" presetClass="path" presetSubtype="0" accel="50000" decel="50000" fill="hold" grpId="1" nodeType="withEffect">
                                  <p:stCondLst>
                                    <p:cond delay="100"/>
                                  </p:stCondLst>
                                  <p:childTnLst>
                                    <p:animMotion origin="layout" path="M 3.61111E-6 -1.11111E-6 L 0.12934 -0.00023 " pathEditMode="relative" rAng="0" ptsTypes="AA">
                                      <p:cBhvr>
                                        <p:cTn id="44" dur="2000" fill="hold"/>
                                        <p:tgtEl>
                                          <p:spTgt spid="92"/>
                                        </p:tgtEl>
                                        <p:attrNameLst>
                                          <p:attrName>ppt_x</p:attrName>
                                          <p:attrName>ppt_y</p:attrName>
                                        </p:attrNameLst>
                                      </p:cBhvr>
                                      <p:rCtr x="65" y="0"/>
                                    </p:animMotion>
                                  </p:childTnLst>
                                </p:cTn>
                              </p:par>
                              <p:par>
                                <p:cTn id="45" presetID="63" presetClass="path" presetSubtype="0" accel="50000" decel="50000" fill="hold" grpId="1" nodeType="withEffect">
                                  <p:stCondLst>
                                    <p:cond delay="100"/>
                                  </p:stCondLst>
                                  <p:childTnLst>
                                    <p:animMotion origin="layout" path="M -3.88889E-6 1.85185E-6 L 0.12813 0.00023 " pathEditMode="relative" rAng="0" ptsTypes="AA">
                                      <p:cBhvr>
                                        <p:cTn id="46" dur="2000" fill="hold"/>
                                        <p:tgtEl>
                                          <p:spTgt spid="93"/>
                                        </p:tgtEl>
                                        <p:attrNameLst>
                                          <p:attrName>ppt_x</p:attrName>
                                          <p:attrName>ppt_y</p:attrName>
                                        </p:attrNameLst>
                                      </p:cBhvr>
                                      <p:rCtr x="64" y="0"/>
                                    </p:animMotion>
                                  </p:childTnLst>
                                </p:cTn>
                              </p:par>
                              <p:par>
                                <p:cTn id="47" presetID="63" presetClass="path" presetSubtype="0" accel="50000" decel="50000" fill="hold" grpId="1" nodeType="withEffect">
                                  <p:stCondLst>
                                    <p:cond delay="100"/>
                                  </p:stCondLst>
                                  <p:childTnLst>
                                    <p:animMotion origin="layout" path="M -1.38889E-6 1.85185E-6 L 0.12761 0.00069 " pathEditMode="relative" rAng="0" ptsTypes="AA">
                                      <p:cBhvr>
                                        <p:cTn id="48" dur="2000" fill="hold"/>
                                        <p:tgtEl>
                                          <p:spTgt spid="94"/>
                                        </p:tgtEl>
                                        <p:attrNameLst>
                                          <p:attrName>ppt_x</p:attrName>
                                          <p:attrName>ppt_y</p:attrName>
                                        </p:attrNameLst>
                                      </p:cBhvr>
                                      <p:rCtr x="64" y="0"/>
                                    </p:animMotion>
                                  </p:childTnLst>
                                </p:cTn>
                              </p:par>
                              <p:par>
                                <p:cTn id="49" presetID="63" presetClass="path" presetSubtype="0" accel="50000" decel="50000" fill="hold" grpId="1" nodeType="withEffect">
                                  <p:stCondLst>
                                    <p:cond delay="100"/>
                                  </p:stCondLst>
                                  <p:childTnLst>
                                    <p:animMotion origin="layout" path="M 1.11111E-6 1.85185E-6 L 0.12604 1.85185E-6 " pathEditMode="relative" rAng="0" ptsTypes="AA">
                                      <p:cBhvr>
                                        <p:cTn id="50" dur="2000" fill="hold"/>
                                        <p:tgtEl>
                                          <p:spTgt spid="95"/>
                                        </p:tgtEl>
                                        <p:attrNameLst>
                                          <p:attrName>ppt_x</p:attrName>
                                          <p:attrName>ppt_y</p:attrName>
                                        </p:attrNameLst>
                                      </p:cBhvr>
                                      <p:rCtr x="63" y="0"/>
                                    </p:animMotion>
                                  </p:childTnLst>
                                </p:cTn>
                              </p:par>
                              <p:par>
                                <p:cTn id="51" presetID="63" presetClass="path" presetSubtype="0" accel="50000" decel="50000" fill="hold" grpId="1" nodeType="withEffect">
                                  <p:stCondLst>
                                    <p:cond delay="100"/>
                                  </p:stCondLst>
                                  <p:childTnLst>
                                    <p:animMotion origin="layout" path="M 0.00104 1.85185E-6 L 0.12431 -0.00046 " pathEditMode="relative" rAng="0" ptsTypes="AA">
                                      <p:cBhvr>
                                        <p:cTn id="52" dur="2000" fill="hold"/>
                                        <p:tgtEl>
                                          <p:spTgt spid="96"/>
                                        </p:tgtEl>
                                        <p:attrNameLst>
                                          <p:attrName>ppt_x</p:attrName>
                                          <p:attrName>ppt_y</p:attrName>
                                        </p:attrNameLst>
                                      </p:cBhvr>
                                      <p:rCtr x="62" y="0"/>
                                    </p:animMotion>
                                  </p:childTnLst>
                                </p:cTn>
                              </p:par>
                              <p:par>
                                <p:cTn id="53" presetID="63" presetClass="path" presetSubtype="0" accel="50000" decel="50000" fill="hold" grpId="1" nodeType="withEffect">
                                  <p:stCondLst>
                                    <p:cond delay="100"/>
                                  </p:stCondLst>
                                  <p:childTnLst>
                                    <p:animMotion origin="layout" path="M -2.77778E-7 1.85185E-6 L 0.12222 -0.0007 " pathEditMode="relative" rAng="0" ptsTypes="AA">
                                      <p:cBhvr>
                                        <p:cTn id="54" dur="2000" fill="hold"/>
                                        <p:tgtEl>
                                          <p:spTgt spid="97"/>
                                        </p:tgtEl>
                                        <p:attrNameLst>
                                          <p:attrName>ppt_x</p:attrName>
                                          <p:attrName>ppt_y</p:attrName>
                                        </p:attrNameLst>
                                      </p:cBhvr>
                                      <p:rCtr x="61" y="0"/>
                                    </p:animMotion>
                                  </p:childTnLst>
                                </p:cTn>
                              </p:par>
                            </p:childTnLst>
                          </p:cTn>
                        </p:par>
                        <p:par>
                          <p:cTn id="55" fill="hold">
                            <p:stCondLst>
                              <p:cond delay="2600"/>
                            </p:stCondLst>
                            <p:childTnLst>
                              <p:par>
                                <p:cTn id="56" presetID="63" presetClass="path" presetSubtype="0" accel="50000" decel="50000" fill="hold" grpId="2" nodeType="afterEffect">
                                  <p:stCondLst>
                                    <p:cond delay="0"/>
                                  </p:stCondLst>
                                  <p:childTnLst>
                                    <p:animMotion origin="layout" path="M 0.12431 0.00046 L 0.26823 0.00139 " pathEditMode="relative" rAng="0" ptsTypes="AA">
                                      <p:cBhvr>
                                        <p:cTn id="57" dur="2000" fill="hold"/>
                                        <p:tgtEl>
                                          <p:spTgt spid="96"/>
                                        </p:tgtEl>
                                        <p:attrNameLst>
                                          <p:attrName>ppt_x</p:attrName>
                                          <p:attrName>ppt_y</p:attrName>
                                        </p:attrNameLst>
                                      </p:cBhvr>
                                      <p:rCtr x="72" y="0"/>
                                    </p:animMotion>
                                  </p:childTnLst>
                                </p:cTn>
                              </p:par>
                              <p:par>
                                <p:cTn id="58" presetID="63" presetClass="path" presetSubtype="0" accel="50000" decel="50000" fill="hold" grpId="2" nodeType="withEffect">
                                  <p:stCondLst>
                                    <p:cond delay="0"/>
                                  </p:stCondLst>
                                  <p:childTnLst>
                                    <p:animMotion origin="layout" path="M 0.11962 0.00162 L 0.26997 0.00254 " pathEditMode="relative" rAng="0" ptsTypes="AA">
                                      <p:cBhvr>
                                        <p:cTn id="59" dur="2000" fill="hold"/>
                                        <p:tgtEl>
                                          <p:spTgt spid="97"/>
                                        </p:tgtEl>
                                        <p:attrNameLst>
                                          <p:attrName>ppt_x</p:attrName>
                                          <p:attrName>ppt_y</p:attrName>
                                        </p:attrNameLst>
                                      </p:cBhvr>
                                      <p:rCtr x="75" y="0"/>
                                    </p:animMotion>
                                  </p:childTnLst>
                                </p:cTn>
                              </p:par>
                              <p:par>
                                <p:cTn id="60" presetID="10" presetClass="exit" presetSubtype="0" fill="hold" grpId="2" nodeType="withEffect">
                                  <p:stCondLst>
                                    <p:cond delay="0"/>
                                  </p:stCondLst>
                                  <p:childTnLst>
                                    <p:animEffect transition="out" filter="fade">
                                      <p:cBhvr>
                                        <p:cTn id="61" dur="500"/>
                                        <p:tgtEl>
                                          <p:spTgt spid="91"/>
                                        </p:tgtEl>
                                      </p:cBhvr>
                                    </p:animEffect>
                                    <p:set>
                                      <p:cBhvr>
                                        <p:cTn id="62" dur="1" fill="hold">
                                          <p:stCondLst>
                                            <p:cond delay="499"/>
                                          </p:stCondLst>
                                        </p:cTn>
                                        <p:tgtEl>
                                          <p:spTgt spid="91"/>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92"/>
                                        </p:tgtEl>
                                      </p:cBhvr>
                                    </p:animEffect>
                                    <p:set>
                                      <p:cBhvr>
                                        <p:cTn id="65" dur="1" fill="hold">
                                          <p:stCondLst>
                                            <p:cond delay="499"/>
                                          </p:stCondLst>
                                        </p:cTn>
                                        <p:tgtEl>
                                          <p:spTgt spid="92"/>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93"/>
                                        </p:tgtEl>
                                      </p:cBhvr>
                                    </p:animEffect>
                                    <p:set>
                                      <p:cBhvr>
                                        <p:cTn id="68" dur="1" fill="hold">
                                          <p:stCondLst>
                                            <p:cond delay="499"/>
                                          </p:stCondLst>
                                        </p:cTn>
                                        <p:tgtEl>
                                          <p:spTgt spid="93"/>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94"/>
                                        </p:tgtEl>
                                      </p:cBhvr>
                                    </p:animEffect>
                                    <p:set>
                                      <p:cBhvr>
                                        <p:cTn id="71" dur="1" fill="hold">
                                          <p:stCondLst>
                                            <p:cond delay="499"/>
                                          </p:stCondLst>
                                        </p:cTn>
                                        <p:tgtEl>
                                          <p:spTgt spid="94"/>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95"/>
                                        </p:tgtEl>
                                      </p:cBhvr>
                                    </p:animEffect>
                                    <p:set>
                                      <p:cBhvr>
                                        <p:cTn id="74" dur="1" fill="hold">
                                          <p:stCondLst>
                                            <p:cond delay="499"/>
                                          </p:stCondLst>
                                        </p:cTn>
                                        <p:tgtEl>
                                          <p:spTgt spid="95"/>
                                        </p:tgtEl>
                                        <p:attrNameLst>
                                          <p:attrName>style.visibility</p:attrName>
                                        </p:attrNameLst>
                                      </p:cBhvr>
                                      <p:to>
                                        <p:strVal val="hidden"/>
                                      </p:to>
                                    </p:set>
                                  </p:childTnLst>
                                </p:cTn>
                              </p:par>
                            </p:childTnLst>
                          </p:cTn>
                        </p:par>
                        <p:par>
                          <p:cTn id="75" fill="hold">
                            <p:stCondLst>
                              <p:cond delay="4600"/>
                            </p:stCondLst>
                            <p:childTnLst>
                              <p:par>
                                <p:cTn id="76" presetID="10" presetClass="exit" presetSubtype="0" fill="hold" grpId="3" nodeType="afterEffect">
                                  <p:stCondLst>
                                    <p:cond delay="0"/>
                                  </p:stCondLst>
                                  <p:childTnLst>
                                    <p:animEffect transition="out" filter="fade">
                                      <p:cBhvr>
                                        <p:cTn id="77" dur="500"/>
                                        <p:tgtEl>
                                          <p:spTgt spid="96"/>
                                        </p:tgtEl>
                                      </p:cBhvr>
                                    </p:animEffect>
                                    <p:set>
                                      <p:cBhvr>
                                        <p:cTn id="78" dur="1" fill="hold">
                                          <p:stCondLst>
                                            <p:cond delay="499"/>
                                          </p:stCondLst>
                                        </p:cTn>
                                        <p:tgtEl>
                                          <p:spTgt spid="96"/>
                                        </p:tgtEl>
                                        <p:attrNameLst>
                                          <p:attrName>style.visibility</p:attrName>
                                        </p:attrNameLst>
                                      </p:cBhvr>
                                      <p:to>
                                        <p:strVal val="hidden"/>
                                      </p:to>
                                    </p:set>
                                  </p:childTnLst>
                                </p:cTn>
                              </p:par>
                            </p:childTnLst>
                          </p:cTn>
                        </p:par>
                        <p:par>
                          <p:cTn id="79" fill="hold">
                            <p:stCondLst>
                              <p:cond delay="5100"/>
                            </p:stCondLst>
                            <p:childTnLst>
                              <p:par>
                                <p:cTn id="80" presetID="10" presetClass="exit" presetSubtype="0" fill="hold" grpId="3" nodeType="afterEffect">
                                  <p:stCondLst>
                                    <p:cond delay="0"/>
                                  </p:stCondLst>
                                  <p:childTnLst>
                                    <p:animEffect transition="out" filter="fade">
                                      <p:cBhvr>
                                        <p:cTn id="81" dur="500"/>
                                        <p:tgtEl>
                                          <p:spTgt spid="97"/>
                                        </p:tgtEl>
                                      </p:cBhvr>
                                    </p:animEffect>
                                    <p:set>
                                      <p:cBhvr>
                                        <p:cTn id="82" dur="1" fill="hold">
                                          <p:stCondLst>
                                            <p:cond delay="499"/>
                                          </p:stCondLst>
                                        </p:cTn>
                                        <p:tgtEl>
                                          <p:spTgt spid="9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iterate type="lt">
                                    <p:tmPct val="5000"/>
                                  </p:iterate>
                                  <p:childTnLst>
                                    <p:set>
                                      <p:cBhvr>
                                        <p:cTn id="86" dur="1" fill="hold">
                                          <p:stCondLst>
                                            <p:cond delay="0"/>
                                          </p:stCondLst>
                                        </p:cTn>
                                        <p:tgtEl>
                                          <p:spTgt spid="80"/>
                                        </p:tgtEl>
                                        <p:attrNameLst>
                                          <p:attrName>style.visibility</p:attrName>
                                        </p:attrNameLst>
                                      </p:cBhvr>
                                      <p:to>
                                        <p:strVal val="visible"/>
                                      </p:to>
                                    </p:set>
                                    <p:anim calcmode="lin" valueType="num">
                                      <p:cBhvr>
                                        <p:cTn id="87" dur="1000" fill="hold"/>
                                        <p:tgtEl>
                                          <p:spTgt spid="80"/>
                                        </p:tgtEl>
                                        <p:attrNameLst>
                                          <p:attrName>ppt_w</p:attrName>
                                        </p:attrNameLst>
                                      </p:cBhvr>
                                      <p:tavLst>
                                        <p:tav tm="0">
                                          <p:val>
                                            <p:fltVal val="0"/>
                                          </p:val>
                                        </p:tav>
                                        <p:tav tm="100000">
                                          <p:val>
                                            <p:strVal val="#ppt_w"/>
                                          </p:val>
                                        </p:tav>
                                      </p:tavLst>
                                    </p:anim>
                                    <p:anim calcmode="lin" valueType="num">
                                      <p:cBhvr>
                                        <p:cTn id="88" dur="1000" fill="hold"/>
                                        <p:tgtEl>
                                          <p:spTgt spid="80"/>
                                        </p:tgtEl>
                                        <p:attrNameLst>
                                          <p:attrName>ppt_h</p:attrName>
                                        </p:attrNameLst>
                                      </p:cBhvr>
                                      <p:tavLst>
                                        <p:tav tm="0">
                                          <p:val>
                                            <p:fltVal val="0"/>
                                          </p:val>
                                        </p:tav>
                                        <p:tav tm="100000">
                                          <p:val>
                                            <p:strVal val="#ppt_h"/>
                                          </p:val>
                                        </p:tav>
                                      </p:tavLst>
                                    </p:anim>
                                    <p:anim calcmode="lin" valueType="num">
                                      <p:cBhvr>
                                        <p:cTn id="89" dur="1000" fill="hold"/>
                                        <p:tgtEl>
                                          <p:spTgt spid="80"/>
                                        </p:tgtEl>
                                        <p:attrNameLst>
                                          <p:attrName>style.rotation</p:attrName>
                                        </p:attrNameLst>
                                      </p:cBhvr>
                                      <p:tavLst>
                                        <p:tav tm="0">
                                          <p:val>
                                            <p:fltVal val="90"/>
                                          </p:val>
                                        </p:tav>
                                        <p:tav tm="100000">
                                          <p:val>
                                            <p:fltVal val="0"/>
                                          </p:val>
                                        </p:tav>
                                      </p:tavLst>
                                    </p:anim>
                                    <p:animEffect transition="in" filter="fade">
                                      <p:cBhvr>
                                        <p:cTn id="90" dur="1000"/>
                                        <p:tgtEl>
                                          <p:spTgt spid="80"/>
                                        </p:tgtEl>
                                      </p:cBhvr>
                                    </p:animEffect>
                                  </p:childTnLst>
                                </p:cTn>
                              </p:par>
                            </p:childTnLst>
                          </p:cTn>
                        </p:par>
                        <p:par>
                          <p:cTn id="91" fill="hold">
                            <p:stCondLst>
                              <p:cond delay="1000"/>
                            </p:stCondLst>
                            <p:childTnLst>
                              <p:par>
                                <p:cTn id="92" presetID="35" presetClass="path" presetSubtype="0" accel="50000" decel="50000" fill="hold" nodeType="afterEffect">
                                  <p:stCondLst>
                                    <p:cond delay="0"/>
                                  </p:stCondLst>
                                  <p:iterate type="lt">
                                    <p:tmPct val="0"/>
                                  </p:iterate>
                                  <p:childTnLst>
                                    <p:animMotion origin="layout" path="M -1.11111E-6 3.33333E-6 L -0.15278 3.33333E-6 " pathEditMode="relative" rAng="0" ptsTypes="AA">
                                      <p:cBhvr>
                                        <p:cTn id="93" dur="2000" fill="hold"/>
                                        <p:tgtEl>
                                          <p:spTgt spid="80"/>
                                        </p:tgtEl>
                                        <p:attrNameLst>
                                          <p:attrName>ppt_x</p:attrName>
                                          <p:attrName>ppt_y</p:attrName>
                                        </p:attrNameLst>
                                      </p:cBhvr>
                                      <p:rCtr x="-76" y="0"/>
                                    </p:animMotion>
                                  </p:childTnLst>
                                </p:cTn>
                              </p:par>
                            </p:childTnLst>
                          </p:cTn>
                        </p:par>
                        <p:par>
                          <p:cTn id="94" fill="hold">
                            <p:stCondLst>
                              <p:cond delay="3000"/>
                            </p:stCondLst>
                            <p:childTnLst>
                              <p:par>
                                <p:cTn id="95" presetID="35" presetClass="path" presetSubtype="0" accel="50000" decel="50000" fill="hold" nodeType="afterEffect">
                                  <p:stCondLst>
                                    <p:cond delay="2000"/>
                                  </p:stCondLst>
                                  <p:iterate type="lt">
                                    <p:tmPct val="0"/>
                                  </p:iterate>
                                  <p:childTnLst>
                                    <p:animMotion origin="layout" path="M -0.15278 3.33333E-6 L -0.32101 0.00069 " pathEditMode="relative" rAng="0" ptsTypes="AA">
                                      <p:cBhvr>
                                        <p:cTn id="96" dur="2000" fill="hold"/>
                                        <p:tgtEl>
                                          <p:spTgt spid="80"/>
                                        </p:tgtEl>
                                        <p:attrNameLst>
                                          <p:attrName>ppt_x</p:attrName>
                                          <p:attrName>ppt_y</p:attrName>
                                        </p:attrNameLst>
                                      </p:cBhvr>
                                      <p:rCtr x="-84" y="0"/>
                                    </p:animMotion>
                                  </p:childTnLst>
                                </p:cTn>
                              </p:par>
                            </p:childTnLst>
                          </p:cTn>
                        </p:par>
                        <p:par>
                          <p:cTn id="97" fill="hold">
                            <p:stCondLst>
                              <p:cond delay="7000"/>
                            </p:stCondLst>
                            <p:childTnLst>
                              <p:par>
                                <p:cTn id="98" presetID="10" presetClass="exit" presetSubtype="0" fill="hold" nodeType="afterEffect">
                                  <p:stCondLst>
                                    <p:cond delay="0"/>
                                  </p:stCondLst>
                                  <p:iterate type="lt">
                                    <p:tmPct val="0"/>
                                  </p:iterate>
                                  <p:childTnLst>
                                    <p:animEffect transition="out" filter="fade">
                                      <p:cBhvr>
                                        <p:cTn id="99" dur="500"/>
                                        <p:tgtEl>
                                          <p:spTgt spid="80"/>
                                        </p:tgtEl>
                                      </p:cBhvr>
                                    </p:animEffect>
                                    <p:set>
                                      <p:cBhvr>
                                        <p:cTn id="100" dur="1" fill="hold">
                                          <p:stCondLst>
                                            <p:cond delay="499"/>
                                          </p:stCondLst>
                                        </p:cTn>
                                        <p:tgtEl>
                                          <p:spTgt spid="80"/>
                                        </p:tgtEl>
                                        <p:attrNameLst>
                                          <p:attrName>style.visibility</p:attrName>
                                        </p:attrNameLst>
                                      </p:cBhvr>
                                      <p:to>
                                        <p:strVal val="hidden"/>
                                      </p:to>
                                    </p:set>
                                  </p:childTnLst>
                                </p:cTn>
                              </p:par>
                            </p:childTnLst>
                          </p:cTn>
                        </p:par>
                        <p:par>
                          <p:cTn id="101" fill="hold">
                            <p:stCondLst>
                              <p:cond delay="7500"/>
                            </p:stCondLst>
                            <p:childTnLst>
                              <p:par>
                                <p:cTn id="102" presetID="22" presetClass="entr" presetSubtype="4"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wipe(down)">
                                      <p:cBhvr>
                                        <p:cTn id="104" dur="2000"/>
                                        <p:tgtEl>
                                          <p:spTgt spid="8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fade">
                                      <p:cBhvr>
                                        <p:cTn id="109" dur="500"/>
                                        <p:tgtEl>
                                          <p:spTgt spid="8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fade">
                                      <p:cBhvr>
                                        <p:cTn id="112" dur="500"/>
                                        <p:tgtEl>
                                          <p:spTgt spid="8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500"/>
                                        <p:tgtEl>
                                          <p:spTgt spid="8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Effect transition="in" filter="fade">
                                      <p:cBhvr>
                                        <p:cTn id="118" dur="500"/>
                                        <p:tgtEl>
                                          <p:spTgt spid="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fade">
                                      <p:cBhvr>
                                        <p:cTn id="121" dur="500"/>
                                        <p:tgtEl>
                                          <p:spTgt spid="8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fade">
                                      <p:cBhvr>
                                        <p:cTn id="124" dur="500"/>
                                        <p:tgtEl>
                                          <p:spTgt spid="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0"/>
                                        </p:tgtEl>
                                        <p:attrNameLst>
                                          <p:attrName>style.visibility</p:attrName>
                                        </p:attrNameLst>
                                      </p:cBhvr>
                                      <p:to>
                                        <p:strVal val="visible"/>
                                      </p:to>
                                    </p:set>
                                    <p:animEffect transition="in" filter="fade">
                                      <p:cBhvr>
                                        <p:cTn id="127" dur="500"/>
                                        <p:tgtEl>
                                          <p:spTgt spid="90"/>
                                        </p:tgtEl>
                                      </p:cBhvr>
                                    </p:animEffect>
                                  </p:childTnLst>
                                </p:cTn>
                              </p:par>
                            </p:childTnLst>
                          </p:cTn>
                        </p:par>
                        <p:par>
                          <p:cTn id="128" fill="hold">
                            <p:stCondLst>
                              <p:cond delay="500"/>
                            </p:stCondLst>
                            <p:childTnLst>
                              <p:par>
                                <p:cTn id="129" presetID="35" presetClass="path" presetSubtype="0" accel="50000" decel="50000" fill="hold" grpId="1" nodeType="afterEffect">
                                  <p:stCondLst>
                                    <p:cond delay="0"/>
                                  </p:stCondLst>
                                  <p:childTnLst>
                                    <p:animMotion origin="layout" path="M -2.77778E-7 -3.7037E-6 L -0.12153 -0.00069 " pathEditMode="relative" rAng="0" ptsTypes="AA">
                                      <p:cBhvr>
                                        <p:cTn id="130" dur="2000" fill="hold"/>
                                        <p:tgtEl>
                                          <p:spTgt spid="84"/>
                                        </p:tgtEl>
                                        <p:attrNameLst>
                                          <p:attrName>ppt_x</p:attrName>
                                          <p:attrName>ppt_y</p:attrName>
                                        </p:attrNameLst>
                                      </p:cBhvr>
                                      <p:rCtr x="-61" y="0"/>
                                    </p:animMotion>
                                  </p:childTnLst>
                                </p:cTn>
                              </p:par>
                              <p:par>
                                <p:cTn id="131" presetID="35" presetClass="path" presetSubtype="0" accel="50000" decel="50000" fill="hold" grpId="1" nodeType="withEffect">
                                  <p:stCondLst>
                                    <p:cond delay="0"/>
                                  </p:stCondLst>
                                  <p:childTnLst>
                                    <p:animMotion origin="layout" path="M 2.22222E-6 -2.22222E-6 L -0.12309 -0.00046 " pathEditMode="relative" rAng="0" ptsTypes="AA">
                                      <p:cBhvr>
                                        <p:cTn id="132" dur="2000" fill="hold"/>
                                        <p:tgtEl>
                                          <p:spTgt spid="85"/>
                                        </p:tgtEl>
                                        <p:attrNameLst>
                                          <p:attrName>ppt_x</p:attrName>
                                          <p:attrName>ppt_y</p:attrName>
                                        </p:attrNameLst>
                                      </p:cBhvr>
                                      <p:rCtr x="-62" y="0"/>
                                    </p:animMotion>
                                  </p:childTnLst>
                                </p:cTn>
                              </p:par>
                              <p:par>
                                <p:cTn id="133" presetID="35" presetClass="path" presetSubtype="0" accel="50000" decel="50000" fill="hold" grpId="1" nodeType="withEffect">
                                  <p:stCondLst>
                                    <p:cond delay="0"/>
                                  </p:stCondLst>
                                  <p:childTnLst>
                                    <p:animMotion origin="layout" path="M 4.72222E-6 -7.40741E-7 L -0.12466 -0.00023 " pathEditMode="relative" rAng="0" ptsTypes="AA">
                                      <p:cBhvr>
                                        <p:cTn id="134" dur="2000" fill="hold"/>
                                        <p:tgtEl>
                                          <p:spTgt spid="86"/>
                                        </p:tgtEl>
                                        <p:attrNameLst>
                                          <p:attrName>ppt_x</p:attrName>
                                          <p:attrName>ppt_y</p:attrName>
                                        </p:attrNameLst>
                                      </p:cBhvr>
                                      <p:rCtr x="-62" y="0"/>
                                    </p:animMotion>
                                  </p:childTnLst>
                                </p:cTn>
                              </p:par>
                              <p:par>
                                <p:cTn id="135" presetID="35" presetClass="path" presetSubtype="0" accel="50000" decel="50000" fill="hold" grpId="1" nodeType="withEffect">
                                  <p:stCondLst>
                                    <p:cond delay="0"/>
                                  </p:stCondLst>
                                  <p:childTnLst>
                                    <p:animMotion origin="layout" path="M -2.77778E-6 -7.40741E-7 L -0.12639 -0.00046 " pathEditMode="relative" rAng="0" ptsTypes="AA">
                                      <p:cBhvr>
                                        <p:cTn id="136" dur="2000" fill="hold"/>
                                        <p:tgtEl>
                                          <p:spTgt spid="87"/>
                                        </p:tgtEl>
                                        <p:attrNameLst>
                                          <p:attrName>ppt_x</p:attrName>
                                          <p:attrName>ppt_y</p:attrName>
                                        </p:attrNameLst>
                                      </p:cBhvr>
                                      <p:rCtr x="-63" y="0"/>
                                    </p:animMotion>
                                  </p:childTnLst>
                                </p:cTn>
                              </p:par>
                              <p:par>
                                <p:cTn id="137" presetID="35" presetClass="path" presetSubtype="0" accel="50000" decel="50000" fill="hold" grpId="1" nodeType="withEffect">
                                  <p:stCondLst>
                                    <p:cond delay="0"/>
                                  </p:stCondLst>
                                  <p:childTnLst>
                                    <p:animMotion origin="layout" path="M -2.77778E-7 -7.40741E-7 L -0.12847 -7.40741E-7 " pathEditMode="relative" rAng="0" ptsTypes="AA">
                                      <p:cBhvr>
                                        <p:cTn id="138" dur="2000" fill="hold"/>
                                        <p:tgtEl>
                                          <p:spTgt spid="88"/>
                                        </p:tgtEl>
                                        <p:attrNameLst>
                                          <p:attrName>ppt_x</p:attrName>
                                          <p:attrName>ppt_y</p:attrName>
                                        </p:attrNameLst>
                                      </p:cBhvr>
                                      <p:rCtr x="-64" y="0"/>
                                    </p:animMotion>
                                  </p:childTnLst>
                                </p:cTn>
                              </p:par>
                              <p:par>
                                <p:cTn id="139" presetID="35" presetClass="path" presetSubtype="0" accel="50000" decel="50000" fill="hold" grpId="1" nodeType="withEffect">
                                  <p:stCondLst>
                                    <p:cond delay="0"/>
                                  </p:stCondLst>
                                  <p:childTnLst>
                                    <p:animMotion origin="layout" path="M 2.22222E-6 -7.40741E-7 L -0.13073 -7.40741E-7 " pathEditMode="relative" rAng="0" ptsTypes="AA">
                                      <p:cBhvr>
                                        <p:cTn id="140" dur="2000" fill="hold"/>
                                        <p:tgtEl>
                                          <p:spTgt spid="89"/>
                                        </p:tgtEl>
                                        <p:attrNameLst>
                                          <p:attrName>ppt_x</p:attrName>
                                          <p:attrName>ppt_y</p:attrName>
                                        </p:attrNameLst>
                                      </p:cBhvr>
                                      <p:rCtr x="-65" y="0"/>
                                    </p:animMotion>
                                  </p:childTnLst>
                                </p:cTn>
                              </p:par>
                              <p:par>
                                <p:cTn id="141" presetID="35" presetClass="path" presetSubtype="0" accel="50000" decel="50000" fill="hold" grpId="1" nodeType="withEffect">
                                  <p:stCondLst>
                                    <p:cond delay="0"/>
                                  </p:stCondLst>
                                  <p:childTnLst>
                                    <p:animMotion origin="layout" path="M -1.66667E-6 7.40741E-7 L -0.13246 7.40741E-7 " pathEditMode="relative" rAng="0" ptsTypes="AA">
                                      <p:cBhvr>
                                        <p:cTn id="142" dur="2000" fill="hold"/>
                                        <p:tgtEl>
                                          <p:spTgt spid="90"/>
                                        </p:tgtEl>
                                        <p:attrNameLst>
                                          <p:attrName>ppt_x</p:attrName>
                                          <p:attrName>ppt_y</p:attrName>
                                        </p:attrNameLst>
                                      </p:cBhvr>
                                      <p:rCtr x="-66" y="0"/>
                                    </p:animMotion>
                                  </p:childTnLst>
                                </p:cTn>
                              </p:par>
                            </p:childTnLst>
                          </p:cTn>
                        </p:par>
                        <p:par>
                          <p:cTn id="143" fill="hold">
                            <p:stCondLst>
                              <p:cond delay="2500"/>
                            </p:stCondLst>
                            <p:childTnLst>
                              <p:par>
                                <p:cTn id="144" presetID="35" presetClass="path" presetSubtype="0" accel="50000" decel="50000" fill="hold" grpId="2" nodeType="afterEffect">
                                  <p:stCondLst>
                                    <p:cond delay="2000"/>
                                  </p:stCondLst>
                                  <p:childTnLst>
                                    <p:animMotion origin="layout" path="M -0.12153 -0.00069 L -0.30972 -0.00023 " pathEditMode="relative" rAng="0" ptsTypes="AA">
                                      <p:cBhvr>
                                        <p:cTn id="145" dur="2000" fill="hold"/>
                                        <p:tgtEl>
                                          <p:spTgt spid="84"/>
                                        </p:tgtEl>
                                        <p:attrNameLst>
                                          <p:attrName>ppt_x</p:attrName>
                                          <p:attrName>ppt_y</p:attrName>
                                        </p:attrNameLst>
                                      </p:cBhvr>
                                      <p:rCtr x="-94" y="0"/>
                                    </p:animMotion>
                                  </p:childTnLst>
                                </p:cTn>
                              </p:par>
                              <p:par>
                                <p:cTn id="146" presetID="35" presetClass="path" presetSubtype="0" accel="50000" decel="50000" fill="hold" grpId="2" nodeType="withEffect">
                                  <p:stCondLst>
                                    <p:cond delay="2000"/>
                                  </p:stCondLst>
                                  <p:childTnLst>
                                    <p:animMotion origin="layout" path="M -0.1217 0.00116 L -0.30851 0.00023 " pathEditMode="relative" rAng="0" ptsTypes="AA">
                                      <p:cBhvr>
                                        <p:cTn id="147" dur="2000" fill="hold"/>
                                        <p:tgtEl>
                                          <p:spTgt spid="85"/>
                                        </p:tgtEl>
                                        <p:attrNameLst>
                                          <p:attrName>ppt_x</p:attrName>
                                          <p:attrName>ppt_y</p:attrName>
                                        </p:attrNameLst>
                                      </p:cBhvr>
                                      <p:rCtr x="-93" y="0"/>
                                    </p:animMotion>
                                  </p:childTnLst>
                                </p:cTn>
                              </p:par>
                              <p:par>
                                <p:cTn id="148" presetID="35" presetClass="path" presetSubtype="0" accel="50000" decel="50000" fill="hold" grpId="2" nodeType="withEffect">
                                  <p:stCondLst>
                                    <p:cond delay="2000"/>
                                  </p:stCondLst>
                                  <p:childTnLst>
                                    <p:animMotion origin="layout" path="M -0.12431 0.00023 L -0.30799 0.0007 " pathEditMode="relative" rAng="0" ptsTypes="AA">
                                      <p:cBhvr>
                                        <p:cTn id="149" dur="2000" fill="hold"/>
                                        <p:tgtEl>
                                          <p:spTgt spid="86"/>
                                        </p:tgtEl>
                                        <p:attrNameLst>
                                          <p:attrName>ppt_x</p:attrName>
                                          <p:attrName>ppt_y</p:attrName>
                                        </p:attrNameLst>
                                      </p:cBhvr>
                                      <p:rCtr x="-92" y="0"/>
                                    </p:animMotion>
                                  </p:childTnLst>
                                </p:cTn>
                              </p:par>
                              <p:par>
                                <p:cTn id="150" presetID="35" presetClass="path" presetSubtype="0" accel="50000" decel="50000" fill="hold" grpId="2" nodeType="withEffect">
                                  <p:stCondLst>
                                    <p:cond delay="2000"/>
                                  </p:stCondLst>
                                  <p:childTnLst>
                                    <p:animMotion origin="layout" path="M -0.12656 -0.00162 L -0.3092 0.00023 " pathEditMode="relative" rAng="0" ptsTypes="AA">
                                      <p:cBhvr>
                                        <p:cTn id="151" dur="2000" fill="hold"/>
                                        <p:tgtEl>
                                          <p:spTgt spid="87"/>
                                        </p:tgtEl>
                                        <p:attrNameLst>
                                          <p:attrName>ppt_x</p:attrName>
                                          <p:attrName>ppt_y</p:attrName>
                                        </p:attrNameLst>
                                      </p:cBhvr>
                                      <p:rCtr x="-91" y="1"/>
                                    </p:animMotion>
                                  </p:childTnLst>
                                </p:cTn>
                              </p:par>
                              <p:par>
                                <p:cTn id="152" presetID="35" presetClass="path" presetSubtype="0" accel="50000" decel="50000" fill="hold" grpId="2" nodeType="withEffect">
                                  <p:stCondLst>
                                    <p:cond delay="2000"/>
                                  </p:stCondLst>
                                  <p:childTnLst>
                                    <p:animMotion origin="layout" path="M -0.12778 -0.00023 L -0.30903 -0.00023 " pathEditMode="relative" rAng="0" ptsTypes="AA">
                                      <p:cBhvr>
                                        <p:cTn id="153" dur="2000" fill="hold"/>
                                        <p:tgtEl>
                                          <p:spTgt spid="88"/>
                                        </p:tgtEl>
                                        <p:attrNameLst>
                                          <p:attrName>ppt_x</p:attrName>
                                          <p:attrName>ppt_y</p:attrName>
                                        </p:attrNameLst>
                                      </p:cBhvr>
                                      <p:rCtr x="-91" y="0"/>
                                    </p:animMotion>
                                  </p:childTnLst>
                                </p:cTn>
                              </p:par>
                              <p:par>
                                <p:cTn id="154" presetID="35" presetClass="path" presetSubtype="0" accel="50000" decel="50000" fill="hold" grpId="2" nodeType="withEffect">
                                  <p:stCondLst>
                                    <p:cond delay="2000"/>
                                  </p:stCondLst>
                                  <p:childTnLst>
                                    <p:animMotion origin="layout" path="M -0.12917 -0.00093 L -0.30834 -7.40741E-7 " pathEditMode="relative" rAng="0" ptsTypes="AA">
                                      <p:cBhvr>
                                        <p:cTn id="155" dur="2000" fill="hold"/>
                                        <p:tgtEl>
                                          <p:spTgt spid="89"/>
                                        </p:tgtEl>
                                        <p:attrNameLst>
                                          <p:attrName>ppt_x</p:attrName>
                                          <p:attrName>ppt_y</p:attrName>
                                        </p:attrNameLst>
                                      </p:cBhvr>
                                      <p:rCtr x="-90" y="0"/>
                                    </p:animMotion>
                                  </p:childTnLst>
                                </p:cTn>
                              </p:par>
                              <p:par>
                                <p:cTn id="156" presetID="35" presetClass="path" presetSubtype="0" accel="50000" decel="50000" fill="hold" grpId="2" nodeType="withEffect">
                                  <p:stCondLst>
                                    <p:cond delay="2000"/>
                                  </p:stCondLst>
                                  <p:childTnLst>
                                    <p:animMotion origin="layout" path="M -0.12899 0.00023 L -0.30937 0.00023 " pathEditMode="relative" rAng="0" ptsTypes="AA">
                                      <p:cBhvr>
                                        <p:cTn id="157" dur="2000" fill="hold"/>
                                        <p:tgtEl>
                                          <p:spTgt spid="90"/>
                                        </p:tgtEl>
                                        <p:attrNameLst>
                                          <p:attrName>ppt_x</p:attrName>
                                          <p:attrName>ppt_y</p:attrName>
                                        </p:attrNameLst>
                                      </p:cBhvr>
                                      <p:rCtr x="-90" y="0"/>
                                    </p:animMotion>
                                  </p:childTnLst>
                                </p:cTn>
                              </p:par>
                            </p:childTnLst>
                          </p:cTn>
                        </p:par>
                        <p:par>
                          <p:cTn id="158" fill="hold">
                            <p:stCondLst>
                              <p:cond delay="6500"/>
                            </p:stCondLst>
                            <p:childTnLst>
                              <p:par>
                                <p:cTn id="159" presetID="22" presetClass="entr" presetSubtype="4" fill="hold" nodeType="afterEffect">
                                  <p:stCondLst>
                                    <p:cond delay="0"/>
                                  </p:stCondLst>
                                  <p:childTnLst>
                                    <p:set>
                                      <p:cBhvr>
                                        <p:cTn id="160" dur="1" fill="hold">
                                          <p:stCondLst>
                                            <p:cond delay="0"/>
                                          </p:stCondLst>
                                        </p:cTn>
                                        <p:tgtEl>
                                          <p:spTgt spid="83"/>
                                        </p:tgtEl>
                                        <p:attrNameLst>
                                          <p:attrName>style.visibility</p:attrName>
                                        </p:attrNameLst>
                                      </p:cBhvr>
                                      <p:to>
                                        <p:strVal val="visible"/>
                                      </p:to>
                                    </p:set>
                                    <p:animEffect transition="in" filter="wipe(down)">
                                      <p:cBhvr>
                                        <p:cTn id="161" dur="2000"/>
                                        <p:tgtEl>
                                          <p:spTgt spid="83"/>
                                        </p:tgtEl>
                                      </p:cBhvr>
                                    </p:animEffect>
                                  </p:childTnLst>
                                </p:cTn>
                              </p:par>
                            </p:childTnLst>
                          </p:cTn>
                        </p:par>
                        <p:par>
                          <p:cTn id="162" fill="hold">
                            <p:stCondLst>
                              <p:cond delay="8500"/>
                            </p:stCondLst>
                            <p:childTnLst>
                              <p:par>
                                <p:cTn id="163" presetID="10" presetClass="exit" presetSubtype="0" fill="hold" grpId="3" nodeType="afterEffect">
                                  <p:stCondLst>
                                    <p:cond delay="0"/>
                                  </p:stCondLst>
                                  <p:childTnLst>
                                    <p:animEffect transition="out" filter="fade">
                                      <p:cBhvr>
                                        <p:cTn id="164" dur="500"/>
                                        <p:tgtEl>
                                          <p:spTgt spid="84"/>
                                        </p:tgtEl>
                                      </p:cBhvr>
                                    </p:animEffect>
                                    <p:set>
                                      <p:cBhvr>
                                        <p:cTn id="165" dur="1" fill="hold">
                                          <p:stCondLst>
                                            <p:cond delay="499"/>
                                          </p:stCondLst>
                                        </p:cTn>
                                        <p:tgtEl>
                                          <p:spTgt spid="84"/>
                                        </p:tgtEl>
                                        <p:attrNameLst>
                                          <p:attrName>style.visibility</p:attrName>
                                        </p:attrNameLst>
                                      </p:cBhvr>
                                      <p:to>
                                        <p:strVal val="hidden"/>
                                      </p:to>
                                    </p:set>
                                  </p:childTnLst>
                                </p:cTn>
                              </p:par>
                            </p:childTnLst>
                          </p:cTn>
                        </p:par>
                        <p:par>
                          <p:cTn id="166" fill="hold">
                            <p:stCondLst>
                              <p:cond delay="9000"/>
                            </p:stCondLst>
                            <p:childTnLst>
                              <p:par>
                                <p:cTn id="167" presetID="10" presetClass="exit" presetSubtype="0" fill="hold" grpId="3" nodeType="afterEffect">
                                  <p:stCondLst>
                                    <p:cond delay="0"/>
                                  </p:stCondLst>
                                  <p:childTnLst>
                                    <p:animEffect transition="out" filter="fade">
                                      <p:cBhvr>
                                        <p:cTn id="168" dur="500"/>
                                        <p:tgtEl>
                                          <p:spTgt spid="85"/>
                                        </p:tgtEl>
                                      </p:cBhvr>
                                    </p:animEffect>
                                    <p:set>
                                      <p:cBhvr>
                                        <p:cTn id="169" dur="1" fill="hold">
                                          <p:stCondLst>
                                            <p:cond delay="499"/>
                                          </p:stCondLst>
                                        </p:cTn>
                                        <p:tgtEl>
                                          <p:spTgt spid="85"/>
                                        </p:tgtEl>
                                        <p:attrNameLst>
                                          <p:attrName>style.visibility</p:attrName>
                                        </p:attrNameLst>
                                      </p:cBhvr>
                                      <p:to>
                                        <p:strVal val="hidden"/>
                                      </p:to>
                                    </p:set>
                                  </p:childTnLst>
                                </p:cTn>
                              </p:par>
                            </p:childTnLst>
                          </p:cTn>
                        </p:par>
                        <p:par>
                          <p:cTn id="170" fill="hold">
                            <p:stCondLst>
                              <p:cond delay="9500"/>
                            </p:stCondLst>
                            <p:childTnLst>
                              <p:par>
                                <p:cTn id="171" presetID="10" presetClass="exit" presetSubtype="0" fill="hold" grpId="3" nodeType="afterEffect">
                                  <p:stCondLst>
                                    <p:cond delay="0"/>
                                  </p:stCondLst>
                                  <p:childTnLst>
                                    <p:animEffect transition="out" filter="fade">
                                      <p:cBhvr>
                                        <p:cTn id="172" dur="500"/>
                                        <p:tgtEl>
                                          <p:spTgt spid="86"/>
                                        </p:tgtEl>
                                      </p:cBhvr>
                                    </p:animEffect>
                                    <p:set>
                                      <p:cBhvr>
                                        <p:cTn id="173" dur="1" fill="hold">
                                          <p:stCondLst>
                                            <p:cond delay="499"/>
                                          </p:stCondLst>
                                        </p:cTn>
                                        <p:tgtEl>
                                          <p:spTgt spid="86"/>
                                        </p:tgtEl>
                                        <p:attrNameLst>
                                          <p:attrName>style.visibility</p:attrName>
                                        </p:attrNameLst>
                                      </p:cBhvr>
                                      <p:to>
                                        <p:strVal val="hidden"/>
                                      </p:to>
                                    </p:set>
                                  </p:childTnLst>
                                </p:cTn>
                              </p:par>
                            </p:childTnLst>
                          </p:cTn>
                        </p:par>
                        <p:par>
                          <p:cTn id="174" fill="hold">
                            <p:stCondLst>
                              <p:cond delay="10000"/>
                            </p:stCondLst>
                            <p:childTnLst>
                              <p:par>
                                <p:cTn id="175" presetID="10" presetClass="exit" presetSubtype="0" fill="hold" grpId="3" nodeType="afterEffect">
                                  <p:stCondLst>
                                    <p:cond delay="0"/>
                                  </p:stCondLst>
                                  <p:childTnLst>
                                    <p:animEffect transition="out" filter="fade">
                                      <p:cBhvr>
                                        <p:cTn id="176" dur="500"/>
                                        <p:tgtEl>
                                          <p:spTgt spid="87"/>
                                        </p:tgtEl>
                                      </p:cBhvr>
                                    </p:animEffect>
                                    <p:set>
                                      <p:cBhvr>
                                        <p:cTn id="177" dur="1" fill="hold">
                                          <p:stCondLst>
                                            <p:cond delay="499"/>
                                          </p:stCondLst>
                                        </p:cTn>
                                        <p:tgtEl>
                                          <p:spTgt spid="87"/>
                                        </p:tgtEl>
                                        <p:attrNameLst>
                                          <p:attrName>style.visibility</p:attrName>
                                        </p:attrNameLst>
                                      </p:cBhvr>
                                      <p:to>
                                        <p:strVal val="hidden"/>
                                      </p:to>
                                    </p:set>
                                  </p:childTnLst>
                                </p:cTn>
                              </p:par>
                            </p:childTnLst>
                          </p:cTn>
                        </p:par>
                        <p:par>
                          <p:cTn id="178" fill="hold">
                            <p:stCondLst>
                              <p:cond delay="10500"/>
                            </p:stCondLst>
                            <p:childTnLst>
                              <p:par>
                                <p:cTn id="179" presetID="10" presetClass="exit" presetSubtype="0" fill="hold" grpId="3" nodeType="afterEffect">
                                  <p:stCondLst>
                                    <p:cond delay="0"/>
                                  </p:stCondLst>
                                  <p:childTnLst>
                                    <p:animEffect transition="out" filter="fade">
                                      <p:cBhvr>
                                        <p:cTn id="180" dur="500"/>
                                        <p:tgtEl>
                                          <p:spTgt spid="88"/>
                                        </p:tgtEl>
                                      </p:cBhvr>
                                    </p:animEffect>
                                    <p:set>
                                      <p:cBhvr>
                                        <p:cTn id="181" dur="1" fill="hold">
                                          <p:stCondLst>
                                            <p:cond delay="499"/>
                                          </p:stCondLst>
                                        </p:cTn>
                                        <p:tgtEl>
                                          <p:spTgt spid="88"/>
                                        </p:tgtEl>
                                        <p:attrNameLst>
                                          <p:attrName>style.visibility</p:attrName>
                                        </p:attrNameLst>
                                      </p:cBhvr>
                                      <p:to>
                                        <p:strVal val="hidden"/>
                                      </p:to>
                                    </p:set>
                                  </p:childTnLst>
                                </p:cTn>
                              </p:par>
                            </p:childTnLst>
                          </p:cTn>
                        </p:par>
                        <p:par>
                          <p:cTn id="182" fill="hold">
                            <p:stCondLst>
                              <p:cond delay="11000"/>
                            </p:stCondLst>
                            <p:childTnLst>
                              <p:par>
                                <p:cTn id="183" presetID="10" presetClass="exit" presetSubtype="0" fill="hold" grpId="3" nodeType="afterEffect">
                                  <p:stCondLst>
                                    <p:cond delay="0"/>
                                  </p:stCondLst>
                                  <p:childTnLst>
                                    <p:animEffect transition="out" filter="fade">
                                      <p:cBhvr>
                                        <p:cTn id="184" dur="500"/>
                                        <p:tgtEl>
                                          <p:spTgt spid="89"/>
                                        </p:tgtEl>
                                      </p:cBhvr>
                                    </p:animEffect>
                                    <p:set>
                                      <p:cBhvr>
                                        <p:cTn id="185" dur="1" fill="hold">
                                          <p:stCondLst>
                                            <p:cond delay="499"/>
                                          </p:stCondLst>
                                        </p:cTn>
                                        <p:tgtEl>
                                          <p:spTgt spid="89"/>
                                        </p:tgtEl>
                                        <p:attrNameLst>
                                          <p:attrName>style.visibility</p:attrName>
                                        </p:attrNameLst>
                                      </p:cBhvr>
                                      <p:to>
                                        <p:strVal val="hidden"/>
                                      </p:to>
                                    </p:set>
                                  </p:childTnLst>
                                </p:cTn>
                              </p:par>
                            </p:childTnLst>
                          </p:cTn>
                        </p:par>
                        <p:par>
                          <p:cTn id="186" fill="hold">
                            <p:stCondLst>
                              <p:cond delay="11500"/>
                            </p:stCondLst>
                            <p:childTnLst>
                              <p:par>
                                <p:cTn id="187" presetID="10" presetClass="exit" presetSubtype="0" fill="hold" grpId="3" nodeType="afterEffect">
                                  <p:stCondLst>
                                    <p:cond delay="0"/>
                                  </p:stCondLst>
                                  <p:childTnLst>
                                    <p:animEffect transition="out" filter="fade">
                                      <p:cBhvr>
                                        <p:cTn id="188" dur="500"/>
                                        <p:tgtEl>
                                          <p:spTgt spid="90"/>
                                        </p:tgtEl>
                                      </p:cBhvr>
                                    </p:animEffect>
                                    <p:set>
                                      <p:cBhvr>
                                        <p:cTn id="189" dur="1" fill="hold">
                                          <p:stCondLst>
                                            <p:cond delay="499"/>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4" grpId="2" animBg="1"/>
      <p:bldP spid="84" grpId="3" animBg="1"/>
      <p:bldP spid="85" grpId="0" animBg="1"/>
      <p:bldP spid="85" grpId="1" animBg="1"/>
      <p:bldP spid="85" grpId="2" animBg="1"/>
      <p:bldP spid="85" grpId="3" animBg="1"/>
      <p:bldP spid="86" grpId="0" animBg="1"/>
      <p:bldP spid="86" grpId="1" animBg="1"/>
      <p:bldP spid="86" grpId="2" animBg="1"/>
      <p:bldP spid="86" grpId="3" animBg="1"/>
      <p:bldP spid="87" grpId="0" animBg="1"/>
      <p:bldP spid="87" grpId="1" animBg="1"/>
      <p:bldP spid="87" grpId="2" animBg="1"/>
      <p:bldP spid="87" grpId="3" animBg="1"/>
      <p:bldP spid="88" grpId="0" animBg="1"/>
      <p:bldP spid="88" grpId="1" animBg="1"/>
      <p:bldP spid="88" grpId="2" animBg="1"/>
      <p:bldP spid="88" grpId="3" animBg="1"/>
      <p:bldP spid="89" grpId="0" animBg="1"/>
      <p:bldP spid="89" grpId="1" animBg="1"/>
      <p:bldP spid="89" grpId="2" animBg="1"/>
      <p:bldP spid="89" grpId="3" animBg="1"/>
      <p:bldP spid="90" grpId="0" animBg="1"/>
      <p:bldP spid="90" grpId="1" animBg="1"/>
      <p:bldP spid="90" grpId="2" animBg="1"/>
      <p:bldP spid="90" grpId="3" animBg="1"/>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4" grpId="1" animBg="1"/>
      <p:bldP spid="94" grpId="2" animBg="1"/>
      <p:bldP spid="95" grpId="0" animBg="1"/>
      <p:bldP spid="95" grpId="1" animBg="1"/>
      <p:bldP spid="95" grpId="2" animBg="1"/>
      <p:bldP spid="96" grpId="0" animBg="1"/>
      <p:bldP spid="96" grpId="1" animBg="1"/>
      <p:bldP spid="96" grpId="2" animBg="1"/>
      <p:bldP spid="96" grpId="3" animBg="1"/>
      <p:bldP spid="97" grpId="0" animBg="1"/>
      <p:bldP spid="97" grpId="1" animBg="1"/>
      <p:bldP spid="97" grpId="2" animBg="1"/>
      <p:bldP spid="97" grpId="3"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vamar-data-dtore-gen4-fv.jpg"/>
          <p:cNvPicPr>
            <a:picLocks noChangeAspect="1"/>
          </p:cNvPicPr>
          <p:nvPr/>
        </p:nvPicPr>
        <p:blipFill>
          <a:blip r:embed="rId3" cstate="print"/>
          <a:stretch>
            <a:fillRect/>
          </a:stretch>
        </p:blipFill>
        <p:spPr>
          <a:xfrm>
            <a:off x="3846729" y="1988824"/>
            <a:ext cx="667664" cy="1951017"/>
          </a:xfrm>
          <a:prstGeom prst="rect">
            <a:avLst/>
          </a:prstGeom>
        </p:spPr>
      </p:pic>
      <p:sp>
        <p:nvSpPr>
          <p:cNvPr id="89" name="Title 88"/>
          <p:cNvSpPr>
            <a:spLocks noGrp="1"/>
          </p:cNvSpPr>
          <p:nvPr>
            <p:ph type="title"/>
          </p:nvPr>
        </p:nvSpPr>
        <p:spPr bwMode="gray">
          <a:xfrm>
            <a:off x="366713" y="2182"/>
            <a:ext cx="8410575" cy="690514"/>
          </a:xfrm>
        </p:spPr>
        <p:txBody>
          <a:bodyPr/>
          <a:lstStyle/>
          <a:p>
            <a:pPr algn="l" defTabSz="914400">
              <a:lnSpc>
                <a:spcPts val="3600"/>
              </a:lnSpc>
              <a:spcBef>
                <a:spcPct val="0"/>
              </a:spcBef>
              <a:buNone/>
            </a:pPr>
            <a:r>
              <a:rPr lang="en-US" dirty="0" err="1" smtClean="0">
                <a:solidFill>
                  <a:srgbClr val="007DC3"/>
                </a:solidFill>
                <a:latin typeface="Arial" pitchFamily="34" charset="0"/>
                <a:cs typeface="Arial" pitchFamily="34" charset="0"/>
              </a:rPr>
              <a:t>Avamar</a:t>
            </a:r>
            <a:r>
              <a:rPr lang="en-US" dirty="0" smtClean="0">
                <a:solidFill>
                  <a:srgbClr val="007DC3"/>
                </a:solidFill>
                <a:latin typeface="Arial" pitchFamily="34" charset="0"/>
                <a:cs typeface="Arial" pitchFamily="34" charset="0"/>
              </a:rPr>
              <a:t> </a:t>
            </a:r>
            <a:r>
              <a:rPr lang="ru-RU" dirty="0" smtClean="0">
                <a:solidFill>
                  <a:srgbClr val="007DC3"/>
                </a:solidFill>
                <a:latin typeface="Arial" pitchFamily="34" charset="0"/>
                <a:cs typeface="Arial" pitchFamily="34" charset="0"/>
              </a:rPr>
              <a:t>- р</a:t>
            </a:r>
            <a:r>
              <a:rPr lang="ru-RU" sz="3600" b="0" i="0" dirty="0" smtClean="0">
                <a:solidFill>
                  <a:srgbClr val="007DC3"/>
                </a:solidFill>
                <a:latin typeface="Arial" pitchFamily="34" charset="0"/>
                <a:cs typeface="Arial" pitchFamily="34" charset="0"/>
              </a:rPr>
              <a:t>ешение для защиты V</a:t>
            </a:r>
            <a:r>
              <a:rPr lang="en-US" sz="3600" b="0" i="0" dirty="0" smtClean="0">
                <a:solidFill>
                  <a:srgbClr val="007DC3"/>
                </a:solidFill>
                <a:latin typeface="Arial" pitchFamily="34" charset="0"/>
                <a:cs typeface="Arial" pitchFamily="34" charset="0"/>
              </a:rPr>
              <a:t>m</a:t>
            </a:r>
            <a:r>
              <a:rPr lang="ru-RU" sz="3600" b="0" i="0" dirty="0" smtClean="0">
                <a:solidFill>
                  <a:srgbClr val="007DC3"/>
                </a:solidFill>
                <a:latin typeface="Arial" pitchFamily="34" charset="0"/>
                <a:cs typeface="Arial" pitchFamily="34" charset="0"/>
              </a:rPr>
              <a:t>ware </a:t>
            </a:r>
            <a:endParaRPr lang="ru-RU" dirty="0">
              <a:latin typeface="Arial" pitchFamily="34" charset="0"/>
              <a:cs typeface="Arial" pitchFamily="34" charset="0"/>
            </a:endParaRPr>
          </a:p>
        </p:txBody>
      </p:sp>
      <p:sp>
        <p:nvSpPr>
          <p:cNvPr id="91" name="Content Placeholder 90"/>
          <p:cNvSpPr>
            <a:spLocks noGrp="1"/>
          </p:cNvSpPr>
          <p:nvPr>
            <p:ph sz="half" idx="2"/>
          </p:nvPr>
        </p:nvSpPr>
        <p:spPr bwMode="gray">
          <a:xfrm>
            <a:off x="4860034" y="1758950"/>
            <a:ext cx="3917253" cy="4205287"/>
          </a:xfrm>
        </p:spPr>
        <p:txBody>
          <a:bodyPr/>
          <a:lstStyle/>
          <a:p>
            <a:pPr marL="230154" indent="-230154" algn="l" defTabSz="914400">
              <a:spcBef>
                <a:spcPct val="20000"/>
              </a:spcBef>
              <a:buClr>
                <a:srgbClr val="007DC3"/>
              </a:buClr>
              <a:buFont typeface="Arial"/>
              <a:buChar char="•"/>
            </a:pPr>
            <a:r>
              <a:rPr lang="ru-RU" sz="1600" b="0" i="0" dirty="0" smtClean="0">
                <a:solidFill>
                  <a:srgbClr val="5F5F5F"/>
                </a:solidFill>
                <a:latin typeface="Arial" pitchFamily="34" charset="0"/>
                <a:cs typeface="Arial" pitchFamily="34" charset="0"/>
              </a:rPr>
              <a:t>Дедупликация одного и нескольких файлов VMDK</a:t>
            </a:r>
          </a:p>
          <a:p>
            <a:pPr marL="230154" indent="-230154" algn="l" defTabSz="914400">
              <a:spcBef>
                <a:spcPct val="20000"/>
              </a:spcBef>
              <a:buClr>
                <a:srgbClr val="007DC3"/>
              </a:buClr>
              <a:buFont typeface="Arial"/>
              <a:buChar char="•"/>
            </a:pPr>
            <a:r>
              <a:rPr lang="ru-RU" sz="1600" b="0" i="0" dirty="0" smtClean="0">
                <a:solidFill>
                  <a:srgbClr val="5F5F5F"/>
                </a:solidFill>
                <a:latin typeface="Arial" pitchFamily="34" charset="0"/>
                <a:cs typeface="Arial" pitchFamily="34" charset="0"/>
              </a:rPr>
              <a:t>Сокращение времени резервного копирования и минимизация времени восстановления путем отслеживания измененных блоков (CBT)</a:t>
            </a:r>
          </a:p>
          <a:p>
            <a:pPr marL="230154" indent="-230154" algn="l" defTabSz="914400">
              <a:spcBef>
                <a:spcPct val="20000"/>
              </a:spcBef>
              <a:buClr>
                <a:srgbClr val="007DC3"/>
              </a:buClr>
              <a:buFont typeface="Arial"/>
              <a:buChar char="•"/>
            </a:pPr>
            <a:r>
              <a:rPr lang="ru-RU" sz="1600" b="0" i="0" dirty="0" smtClean="0">
                <a:solidFill>
                  <a:srgbClr val="5F5F5F"/>
                </a:solidFill>
                <a:latin typeface="Arial" pitchFamily="34" charset="0"/>
                <a:cs typeface="Arial" pitchFamily="34" charset="0"/>
              </a:rPr>
              <a:t>Восстановление на уровне файлов из резервной копии образа (Windows)</a:t>
            </a:r>
          </a:p>
          <a:p>
            <a:pPr marL="230154" indent="-230154" algn="l" defTabSz="914400">
              <a:spcBef>
                <a:spcPct val="20000"/>
              </a:spcBef>
              <a:buClr>
                <a:srgbClr val="007DC3"/>
              </a:buClr>
              <a:buFont typeface="Arial"/>
              <a:buChar char="•"/>
            </a:pPr>
            <a:r>
              <a:rPr lang="ru-RU" sz="1600" b="0" i="0" dirty="0" smtClean="0">
                <a:solidFill>
                  <a:srgbClr val="5F5F5F"/>
                </a:solidFill>
                <a:latin typeface="Arial" pitchFamily="34" charset="0"/>
                <a:cs typeface="Arial" pitchFamily="34" charset="0"/>
              </a:rPr>
              <a:t>Гибкое восстановление на исходную, текущую или новую виртуальную машину</a:t>
            </a:r>
          </a:p>
          <a:p>
            <a:pPr marL="230154" indent="-230154" algn="l" defTabSz="914400">
              <a:spcBef>
                <a:spcPct val="20000"/>
              </a:spcBef>
              <a:buClr>
                <a:srgbClr val="007DC3"/>
              </a:buClr>
              <a:buFont typeface="Arial"/>
              <a:buChar char="•"/>
            </a:pPr>
            <a:r>
              <a:rPr lang="ru-RU" sz="1600" b="0" i="0" dirty="0" smtClean="0">
                <a:solidFill>
                  <a:srgbClr val="5F5F5F"/>
                </a:solidFill>
                <a:latin typeface="Arial" pitchFamily="34" charset="0"/>
                <a:cs typeface="Arial" pitchFamily="34" charset="0"/>
              </a:rPr>
              <a:t>Балансировка нагрузки</a:t>
            </a:r>
            <a:r>
              <a:rPr lang="ru-RU" sz="1600" b="1" i="0" dirty="0" smtClean="0">
                <a:solidFill>
                  <a:srgbClr val="FF0000"/>
                </a:solidFill>
                <a:latin typeface="Arial" pitchFamily="34" charset="0"/>
                <a:cs typeface="Arial" pitchFamily="34" charset="0"/>
              </a:rPr>
              <a:t> </a:t>
            </a:r>
            <a:r>
              <a:rPr lang="ru-RU" sz="1600" b="0" i="0" dirty="0" smtClean="0">
                <a:solidFill>
                  <a:srgbClr val="5F5F5F"/>
                </a:solidFill>
                <a:latin typeface="Arial" pitchFamily="34" charset="0"/>
                <a:cs typeface="Arial" pitchFamily="34" charset="0"/>
              </a:rPr>
              <a:t>на прокси-сервере для обеспечения превосходной пропускной способности</a:t>
            </a:r>
          </a:p>
          <a:p>
            <a:pPr marL="230154" indent="-230154" algn="l" defTabSz="914400">
              <a:spcBef>
                <a:spcPct val="20000"/>
              </a:spcBef>
              <a:buClr>
                <a:srgbClr val="007DC3"/>
              </a:buClr>
              <a:buFont typeface="Arial"/>
              <a:buChar char="•"/>
            </a:pPr>
            <a:endParaRPr lang="ru-RU" sz="1600" dirty="0" smtClean="0">
              <a:latin typeface="Arial" pitchFamily="34" charset="0"/>
              <a:cs typeface="Arial" pitchFamily="34" charset="0"/>
            </a:endParaRPr>
          </a:p>
        </p:txBody>
      </p:sp>
      <p:sp>
        <p:nvSpPr>
          <p:cNvPr id="90" name="Text Placeholder 89"/>
          <p:cNvSpPr>
            <a:spLocks noGrp="1"/>
          </p:cNvSpPr>
          <p:nvPr>
            <p:ph type="body" idx="10"/>
          </p:nvPr>
        </p:nvSpPr>
        <p:spPr bwMode="gray">
          <a:xfrm>
            <a:off x="366714" y="1123950"/>
            <a:ext cx="8525812" cy="461625"/>
          </a:xfrm>
        </p:spPr>
        <p:txBody>
          <a:bodyPr/>
          <a:lstStyle/>
          <a:p>
            <a:pPr marL="0" indent="0" algn="l" defTabSz="914400">
              <a:spcBef>
                <a:spcPct val="20000"/>
              </a:spcBef>
              <a:buNone/>
            </a:pPr>
            <a:r>
              <a:rPr lang="ru-RU" sz="2200" b="0" i="0" dirty="0" smtClean="0">
                <a:solidFill>
                  <a:srgbClr val="5F5F5F"/>
                </a:solidFill>
                <a:latin typeface="Arial" pitchFamily="34" charset="0"/>
                <a:cs typeface="Arial" pitchFamily="34" charset="0"/>
              </a:rPr>
              <a:t>Интеграция Avamar с прикладным программным интерфейсом VMware vStorage API для защиты данных</a:t>
            </a:r>
            <a:br>
              <a:rPr lang="ru-RU" sz="2200" b="0" i="0" dirty="0" smtClean="0">
                <a:solidFill>
                  <a:srgbClr val="5F5F5F"/>
                </a:solidFill>
                <a:latin typeface="Arial" pitchFamily="34" charset="0"/>
                <a:cs typeface="Arial" pitchFamily="34" charset="0"/>
              </a:rPr>
            </a:br>
            <a:endParaRPr lang="ru-RU" sz="2200" dirty="0">
              <a:latin typeface="Arial" pitchFamily="34" charset="0"/>
              <a:cs typeface="Arial" pitchFamily="34" charset="0"/>
            </a:endParaRPr>
          </a:p>
        </p:txBody>
      </p:sp>
      <p:grpSp>
        <p:nvGrpSpPr>
          <p:cNvPr id="2" name="Group 46"/>
          <p:cNvGrpSpPr/>
          <p:nvPr/>
        </p:nvGrpSpPr>
        <p:grpSpPr bwMode="gray">
          <a:xfrm>
            <a:off x="366714" y="1816004"/>
            <a:ext cx="4211037" cy="3164696"/>
            <a:chOff x="366714" y="1816004"/>
            <a:chExt cx="4211037" cy="3164696"/>
          </a:xfrm>
        </p:grpSpPr>
        <p:grpSp>
          <p:nvGrpSpPr>
            <p:cNvPr id="3" name="Group 126"/>
            <p:cNvGrpSpPr/>
            <p:nvPr/>
          </p:nvGrpSpPr>
          <p:grpSpPr bwMode="gray">
            <a:xfrm>
              <a:off x="383199" y="3327860"/>
              <a:ext cx="2110166" cy="331546"/>
              <a:chOff x="1219200" y="3429000"/>
              <a:chExt cx="1828800" cy="287338"/>
            </a:xfrm>
          </p:grpSpPr>
          <p:sp>
            <p:nvSpPr>
              <p:cNvPr id="82" name="AutoShape 7"/>
              <p:cNvSpPr>
                <a:spLocks noChangeArrowheads="1"/>
              </p:cNvSpPr>
              <p:nvPr/>
            </p:nvSpPr>
            <p:spPr bwMode="gray">
              <a:xfrm>
                <a:off x="1219200" y="3429000"/>
                <a:ext cx="1828800" cy="287338"/>
              </a:xfrm>
              <a:prstGeom prst="roundRect">
                <a:avLst>
                  <a:gd name="adj" fmla="val 6519"/>
                </a:avLst>
              </a:prstGeom>
              <a:solidFill>
                <a:srgbClr val="2C95DD">
                  <a:lumMod val="60000"/>
                  <a:lumOff val="40000"/>
                </a:srgbClr>
              </a:solidFill>
              <a:ln w="9525" algn="ctr">
                <a:noFill/>
                <a:round/>
                <a:headEnd/>
                <a:tailEnd/>
              </a:ln>
            </p:spPr>
            <p:txBody>
              <a:bodyPr wrap="none" lIns="0" tIns="0" rIns="0" bIns="0" anchor="ctr"/>
              <a:lstStyle/>
              <a:p>
                <a:pPr marL="0" marR="0" indent="0" algn="ctr" defTabSz="914400">
                  <a:lnSpc>
                    <a:spcPct val="100000"/>
                  </a:lnSpc>
                  <a:spcBef>
                    <a:spcPts val="0"/>
                  </a:spcBef>
                  <a:spcAft>
                    <a:spcPts val="0"/>
                  </a:spcAft>
                  <a:buNone/>
                  <a:tabLst/>
                </a:pPr>
                <a:r>
                  <a:rPr lang="ru-RU" sz="1100" b="0" i="0" u="none" strike="noStrike" kern="0" cap="none" spc="0" baseline="0" dirty="0" smtClean="0">
                    <a:ln>
                      <a:noFill/>
                    </a:ln>
                    <a:solidFill>
                      <a:srgbClr val="FFFFFF"/>
                    </a:solidFill>
                    <a:effectLst/>
                    <a:latin typeface="Arial" pitchFamily="34" charset="0"/>
                    <a:cs typeface="Arial" pitchFamily="34" charset="0"/>
                  </a:rPr>
                  <a:t>Пул ресурсов</a:t>
                </a:r>
                <a:endParaRPr kumimoji="0" lang="ru-RU" sz="1100" b="0" i="0" u="none" strike="noStrike" kern="0" cap="none" spc="0" normalizeH="0" baseline="0" dirty="0">
                  <a:ln>
                    <a:noFill/>
                  </a:ln>
                  <a:solidFill>
                    <a:srgbClr val="FFFFFF"/>
                  </a:solidFill>
                  <a:effectLst/>
                  <a:uLnTx/>
                  <a:uFillTx/>
                  <a:latin typeface="Arial" pitchFamily="34" charset="0"/>
                  <a:cs typeface="Arial" pitchFamily="34" charset="0"/>
                </a:endParaRPr>
              </a:p>
            </p:txBody>
          </p:sp>
          <p:grpSp>
            <p:nvGrpSpPr>
              <p:cNvPr id="4" name="Group 125"/>
              <p:cNvGrpSpPr/>
              <p:nvPr/>
            </p:nvGrpSpPr>
            <p:grpSpPr bwMode="gray">
              <a:xfrm>
                <a:off x="2628647" y="3467246"/>
                <a:ext cx="365441" cy="210847"/>
                <a:chOff x="2534427" y="3506488"/>
                <a:chExt cx="486835" cy="280887"/>
              </a:xfrm>
            </p:grpSpPr>
            <p:pic>
              <p:nvPicPr>
                <p:cNvPr id="87" name="Picture 10" descr="NIC"/>
                <p:cNvPicPr>
                  <a:picLocks noChangeAspect="1" noChangeArrowheads="1"/>
                </p:cNvPicPr>
                <p:nvPr/>
              </p:nvPicPr>
              <p:blipFill>
                <a:blip r:embed="rId4" cstate="screen"/>
                <a:srcRect/>
                <a:stretch>
                  <a:fillRect/>
                </a:stretch>
              </p:blipFill>
              <p:spPr bwMode="gray">
                <a:xfrm>
                  <a:off x="2534427" y="3506488"/>
                  <a:ext cx="201293" cy="280887"/>
                </a:xfrm>
                <a:prstGeom prst="rect">
                  <a:avLst/>
                </a:prstGeom>
                <a:noFill/>
                <a:ln w="9525">
                  <a:noFill/>
                  <a:miter lim="800000"/>
                  <a:headEnd/>
                  <a:tailEnd/>
                </a:ln>
              </p:spPr>
            </p:pic>
            <p:pic>
              <p:nvPicPr>
                <p:cNvPr id="88" name="Picture 12" descr="generic_storage_noarrow"/>
                <p:cNvPicPr>
                  <a:picLocks noChangeAspect="1" noChangeArrowheads="1"/>
                </p:cNvPicPr>
                <p:nvPr/>
              </p:nvPicPr>
              <p:blipFill>
                <a:blip r:embed="rId5" cstate="screen"/>
                <a:srcRect/>
                <a:stretch>
                  <a:fillRect/>
                </a:stretch>
              </p:blipFill>
              <p:spPr bwMode="gray">
                <a:xfrm>
                  <a:off x="2759376" y="3538700"/>
                  <a:ext cx="261886" cy="216463"/>
                </a:xfrm>
                <a:prstGeom prst="rect">
                  <a:avLst/>
                </a:prstGeom>
                <a:noFill/>
                <a:ln w="9525">
                  <a:noFill/>
                  <a:miter lim="800000"/>
                  <a:headEnd/>
                  <a:tailEnd/>
                </a:ln>
              </p:spPr>
            </p:pic>
          </p:grpSp>
          <p:grpSp>
            <p:nvGrpSpPr>
              <p:cNvPr id="5" name="Group 124"/>
              <p:cNvGrpSpPr/>
              <p:nvPr/>
            </p:nvGrpSpPr>
            <p:grpSpPr bwMode="gray">
              <a:xfrm>
                <a:off x="1295400" y="3466278"/>
                <a:ext cx="323786" cy="212782"/>
                <a:chOff x="1219200" y="3505200"/>
                <a:chExt cx="431342" cy="283464"/>
              </a:xfrm>
            </p:grpSpPr>
            <p:pic>
              <p:nvPicPr>
                <p:cNvPr id="85" name="Picture 11" descr="CPU"/>
                <p:cNvPicPr>
                  <a:picLocks noChangeAspect="1" noChangeArrowheads="1"/>
                </p:cNvPicPr>
                <p:nvPr/>
              </p:nvPicPr>
              <p:blipFill>
                <a:blip r:embed="rId6" cstate="screen"/>
                <a:srcRect/>
                <a:stretch>
                  <a:fillRect/>
                </a:stretch>
              </p:blipFill>
              <p:spPr bwMode="gray">
                <a:xfrm>
                  <a:off x="1219200" y="3505200"/>
                  <a:ext cx="129403" cy="283464"/>
                </a:xfrm>
                <a:prstGeom prst="rect">
                  <a:avLst/>
                </a:prstGeom>
                <a:noFill/>
                <a:ln w="9525">
                  <a:noFill/>
                  <a:miter lim="800000"/>
                  <a:headEnd/>
                  <a:tailEnd/>
                </a:ln>
              </p:spPr>
            </p:pic>
            <p:pic>
              <p:nvPicPr>
                <p:cNvPr id="86" name="Picture 13" descr="Memory"/>
                <p:cNvPicPr>
                  <a:picLocks noChangeAspect="1" noChangeArrowheads="1"/>
                </p:cNvPicPr>
                <p:nvPr/>
              </p:nvPicPr>
              <p:blipFill>
                <a:blip r:embed="rId7" cstate="screen"/>
                <a:srcRect/>
                <a:stretch>
                  <a:fillRect/>
                </a:stretch>
              </p:blipFill>
              <p:spPr bwMode="gray">
                <a:xfrm>
                  <a:off x="1428709" y="3505200"/>
                  <a:ext cx="221833" cy="283464"/>
                </a:xfrm>
                <a:prstGeom prst="rect">
                  <a:avLst/>
                </a:prstGeom>
                <a:noFill/>
                <a:ln w="9525">
                  <a:noFill/>
                  <a:miter lim="800000"/>
                  <a:headEnd/>
                  <a:tailEnd/>
                </a:ln>
              </p:spPr>
            </p:pic>
          </p:grpSp>
        </p:grpSp>
        <p:sp>
          <p:nvSpPr>
            <p:cNvPr id="80" name="AutoShape 17"/>
            <p:cNvSpPr>
              <a:spLocks noChangeArrowheads="1"/>
            </p:cNvSpPr>
            <p:nvPr/>
          </p:nvSpPr>
          <p:spPr bwMode="gray">
            <a:xfrm>
              <a:off x="383199" y="2525557"/>
              <a:ext cx="2110166" cy="337041"/>
            </a:xfrm>
            <a:prstGeom prst="roundRect">
              <a:avLst>
                <a:gd name="adj" fmla="val 6519"/>
              </a:avLst>
            </a:prstGeom>
            <a:solidFill>
              <a:srgbClr val="2C95DD"/>
            </a:solidFill>
            <a:ln w="9525" algn="ctr">
              <a:noFill/>
              <a:round/>
              <a:headEnd/>
              <a:tailEnd/>
            </a:ln>
          </p:spPr>
          <p:txBody>
            <a:bodyPr wrap="none" lIns="0" tIns="0" rIns="0" bIns="0" anchor="ctr"/>
            <a:lstStyle/>
            <a:p>
              <a:pPr marL="0" marR="0" indent="0" algn="ctr" defTabSz="914400">
                <a:lnSpc>
                  <a:spcPct val="100000"/>
                </a:lnSpc>
                <a:spcBef>
                  <a:spcPts val="0"/>
                </a:spcBef>
                <a:spcAft>
                  <a:spcPts val="0"/>
                </a:spcAft>
                <a:buNone/>
                <a:tabLst/>
              </a:pPr>
              <a:r>
                <a:rPr lang="ru-RU" sz="1100" b="0" i="0" u="none" strike="noStrike" kern="0" cap="none" spc="0" baseline="0" dirty="0" smtClean="0">
                  <a:ln>
                    <a:noFill/>
                  </a:ln>
                  <a:solidFill>
                    <a:srgbClr val="FFFFFF"/>
                  </a:solidFill>
                  <a:effectLst/>
                  <a:latin typeface="Arial" pitchFamily="34" charset="0"/>
                  <a:cs typeface="Arial" pitchFamily="34" charset="0"/>
                </a:rPr>
                <a:t>Уровень виртуализации VMware</a:t>
              </a:r>
              <a:endParaRPr lang="ru-RU" sz="1100" b="0" i="0" u="none" strike="noStrike" kern="0" cap="none" spc="0" baseline="0" dirty="0">
                <a:ln>
                  <a:noFill/>
                </a:ln>
                <a:solidFill>
                  <a:srgbClr val="FFFFFF"/>
                </a:solidFill>
                <a:effectLst/>
                <a:latin typeface="Arial" pitchFamily="34" charset="0"/>
                <a:cs typeface="Arial" pitchFamily="34" charset="0"/>
              </a:endParaRPr>
            </a:p>
          </p:txBody>
        </p:sp>
        <p:sp>
          <p:nvSpPr>
            <p:cNvPr id="81" name="AutoShape 20"/>
            <p:cNvSpPr>
              <a:spLocks noChangeArrowheads="1"/>
            </p:cNvSpPr>
            <p:nvPr/>
          </p:nvSpPr>
          <p:spPr bwMode="gray">
            <a:xfrm>
              <a:off x="383199" y="2929041"/>
              <a:ext cx="2110166" cy="332350"/>
            </a:xfrm>
            <a:prstGeom prst="roundRect">
              <a:avLst>
                <a:gd name="adj" fmla="val 6519"/>
              </a:avLst>
            </a:prstGeom>
            <a:solidFill>
              <a:srgbClr val="007DC3"/>
            </a:solidFill>
            <a:ln w="9525" algn="ctr">
              <a:noFill/>
              <a:round/>
              <a:headEnd/>
              <a:tailEnd/>
            </a:ln>
          </p:spPr>
          <p:txBody>
            <a:bodyPr wrap="none" lIns="0" tIns="0" rIns="0" bIns="0" anchor="ctr"/>
            <a:lstStyle/>
            <a:p>
              <a:pPr marL="0" marR="0" indent="0" algn="ctr" defTabSz="914400">
                <a:lnSpc>
                  <a:spcPct val="100000"/>
                </a:lnSpc>
                <a:spcBef>
                  <a:spcPts val="0"/>
                </a:spcBef>
                <a:spcAft>
                  <a:spcPts val="0"/>
                </a:spcAft>
                <a:buNone/>
                <a:tabLst/>
              </a:pPr>
              <a:r>
                <a:rPr lang="ru-RU" sz="1100" b="0" i="0" u="none" strike="noStrike" kern="0" cap="none" spc="0" baseline="0" dirty="0" smtClean="0">
                  <a:ln>
                    <a:noFill/>
                  </a:ln>
                  <a:solidFill>
                    <a:srgbClr val="FFFFFF"/>
                  </a:solidFill>
                  <a:effectLst/>
                  <a:latin typeface="Arial" pitchFamily="34" charset="0"/>
                  <a:cs typeface="Arial" pitchFamily="34" charset="0"/>
                </a:rPr>
                <a:t>Архитектура x86</a:t>
              </a:r>
              <a:endParaRPr lang="ru-RU" sz="1100" b="0" i="0" u="none" strike="noStrike" kern="0" cap="none" spc="0" baseline="0" dirty="0">
                <a:ln>
                  <a:noFill/>
                </a:ln>
                <a:solidFill>
                  <a:srgbClr val="FFFFFF"/>
                </a:solidFill>
                <a:effectLst/>
                <a:latin typeface="Arial" pitchFamily="34" charset="0"/>
                <a:cs typeface="Arial" pitchFamily="34" charset="0"/>
              </a:endParaRPr>
            </a:p>
          </p:txBody>
        </p:sp>
        <p:pic>
          <p:nvPicPr>
            <p:cNvPr id="49" name="Picture 4" descr="DGRM_Consolidated_Backup_flat_Q408_Comm.png"/>
            <p:cNvPicPr>
              <a:picLocks noChangeAspect="1"/>
            </p:cNvPicPr>
            <p:nvPr/>
          </p:nvPicPr>
          <p:blipFill>
            <a:blip r:embed="rId8" cstate="screen"/>
            <a:srcRect/>
            <a:stretch>
              <a:fillRect/>
            </a:stretch>
          </p:blipFill>
          <p:spPr bwMode="gray">
            <a:xfrm>
              <a:off x="2958239" y="3274551"/>
              <a:ext cx="564177" cy="637446"/>
            </a:xfrm>
            <a:prstGeom prst="rect">
              <a:avLst/>
            </a:prstGeom>
            <a:noFill/>
            <a:ln w="9525">
              <a:noFill/>
              <a:miter lim="800000"/>
              <a:headEnd/>
              <a:tailEnd/>
            </a:ln>
          </p:spPr>
        </p:pic>
        <p:pic>
          <p:nvPicPr>
            <p:cNvPr id="75" name="Picture 22" descr="VM non-detailed"/>
            <p:cNvPicPr>
              <a:picLocks noChangeAspect="1" noChangeArrowheads="1"/>
            </p:cNvPicPr>
            <p:nvPr/>
          </p:nvPicPr>
          <p:blipFill>
            <a:blip r:embed="rId9" cstate="screen"/>
            <a:srcRect/>
            <a:stretch>
              <a:fillRect/>
            </a:stretch>
          </p:blipFill>
          <p:spPr bwMode="gray">
            <a:xfrm>
              <a:off x="2172057" y="2048387"/>
              <a:ext cx="391331" cy="402462"/>
            </a:xfrm>
            <a:prstGeom prst="rect">
              <a:avLst/>
            </a:prstGeom>
            <a:noFill/>
            <a:ln w="9525">
              <a:noFill/>
              <a:miter lim="800000"/>
              <a:headEnd/>
              <a:tailEnd/>
            </a:ln>
          </p:spPr>
        </p:pic>
        <p:pic>
          <p:nvPicPr>
            <p:cNvPr id="76" name="Picture 23" descr="VM non-detailed"/>
            <p:cNvPicPr>
              <a:picLocks noChangeAspect="1" noChangeArrowheads="1"/>
            </p:cNvPicPr>
            <p:nvPr/>
          </p:nvPicPr>
          <p:blipFill>
            <a:blip r:embed="rId9" cstate="screen"/>
            <a:srcRect/>
            <a:stretch>
              <a:fillRect/>
            </a:stretch>
          </p:blipFill>
          <p:spPr bwMode="gray">
            <a:xfrm>
              <a:off x="1715503" y="2050741"/>
              <a:ext cx="391331" cy="402462"/>
            </a:xfrm>
            <a:prstGeom prst="rect">
              <a:avLst/>
            </a:prstGeom>
            <a:noFill/>
            <a:ln w="9525">
              <a:noFill/>
              <a:miter lim="800000"/>
              <a:headEnd/>
              <a:tailEnd/>
            </a:ln>
          </p:spPr>
        </p:pic>
        <p:pic>
          <p:nvPicPr>
            <p:cNvPr id="77" name="Picture 24" descr="VM non-detailed"/>
            <p:cNvPicPr>
              <a:picLocks noChangeAspect="1" noChangeArrowheads="1"/>
            </p:cNvPicPr>
            <p:nvPr/>
          </p:nvPicPr>
          <p:blipFill>
            <a:blip r:embed="rId9" cstate="screen"/>
            <a:srcRect/>
            <a:stretch>
              <a:fillRect/>
            </a:stretch>
          </p:blipFill>
          <p:spPr bwMode="gray">
            <a:xfrm>
              <a:off x="1258951" y="2050741"/>
              <a:ext cx="391331" cy="402462"/>
            </a:xfrm>
            <a:prstGeom prst="rect">
              <a:avLst/>
            </a:prstGeom>
            <a:noFill/>
            <a:ln w="9525">
              <a:noFill/>
              <a:miter lim="800000"/>
              <a:headEnd/>
              <a:tailEnd/>
            </a:ln>
          </p:spPr>
        </p:pic>
        <p:pic>
          <p:nvPicPr>
            <p:cNvPr id="78" name="Picture 25" descr="VM non-detailed"/>
            <p:cNvPicPr>
              <a:picLocks noChangeAspect="1" noChangeArrowheads="1"/>
            </p:cNvPicPr>
            <p:nvPr/>
          </p:nvPicPr>
          <p:blipFill>
            <a:blip r:embed="rId9" cstate="screen"/>
            <a:srcRect/>
            <a:stretch>
              <a:fillRect/>
            </a:stretch>
          </p:blipFill>
          <p:spPr bwMode="gray">
            <a:xfrm>
              <a:off x="801253" y="2050741"/>
              <a:ext cx="391331" cy="402462"/>
            </a:xfrm>
            <a:prstGeom prst="rect">
              <a:avLst/>
            </a:prstGeom>
            <a:noFill/>
            <a:ln w="9525">
              <a:noFill/>
              <a:miter lim="800000"/>
              <a:headEnd/>
              <a:tailEnd/>
            </a:ln>
          </p:spPr>
        </p:pic>
        <p:sp>
          <p:nvSpPr>
            <p:cNvPr id="52" name="TextBox 19"/>
            <p:cNvSpPr txBox="1">
              <a:spLocks noChangeArrowheads="1"/>
            </p:cNvSpPr>
            <p:nvPr/>
          </p:nvSpPr>
          <p:spPr bwMode="gray">
            <a:xfrm>
              <a:off x="1093623" y="3861811"/>
              <a:ext cx="1569661" cy="276999"/>
            </a:xfrm>
            <a:prstGeom prst="rect">
              <a:avLst/>
            </a:prstGeom>
            <a:noFill/>
            <a:ln w="9525">
              <a:noFill/>
              <a:miter lim="800000"/>
              <a:headEnd/>
              <a:tailEnd/>
            </a:ln>
          </p:spPr>
          <p:txBody>
            <a:bodyPr wrap="none">
              <a:spAutoFit/>
            </a:bodyPr>
            <a:lstStyle/>
            <a:p>
              <a:pPr marL="0" marR="0" indent="0" algn="ctr" defTabSz="914400">
                <a:lnSpc>
                  <a:spcPct val="100000"/>
                </a:lnSpc>
                <a:spcBef>
                  <a:spcPts val="0"/>
                </a:spcBef>
                <a:spcAft>
                  <a:spcPts val="0"/>
                </a:spcAft>
                <a:buNone/>
                <a:tabLst/>
              </a:pPr>
              <a:r>
                <a:rPr lang="ru-RU" sz="1200" b="0" i="0" u="none" strike="noStrike" kern="0" cap="none" spc="0" baseline="0" dirty="0" smtClean="0">
                  <a:ln>
                    <a:noFill/>
                  </a:ln>
                  <a:solidFill>
                    <a:sysClr val="windowText" lastClr="000000"/>
                  </a:solidFill>
                  <a:effectLst/>
                  <a:latin typeface="Arial" pitchFamily="34" charset="0"/>
                  <a:cs typeface="Arial" pitchFamily="34" charset="0"/>
                </a:rPr>
                <a:t>Физический сервер</a:t>
              </a:r>
              <a:endParaRPr lang="ru-RU" sz="1200" b="0" i="0" u="none" strike="noStrike" kern="0" cap="none" spc="0" baseline="0" dirty="0">
                <a:ln>
                  <a:noFill/>
                </a:ln>
                <a:solidFill>
                  <a:sysClr val="windowText" lastClr="000000"/>
                </a:solidFill>
                <a:effectLst/>
                <a:latin typeface="Arial" pitchFamily="34" charset="0"/>
                <a:cs typeface="Arial" pitchFamily="34" charset="0"/>
              </a:endParaRPr>
            </a:p>
          </p:txBody>
        </p:sp>
        <p:sp>
          <p:nvSpPr>
            <p:cNvPr id="54" name="Rectangle 34"/>
            <p:cNvSpPr>
              <a:spLocks noChangeArrowheads="1"/>
            </p:cNvSpPr>
            <p:nvPr/>
          </p:nvSpPr>
          <p:spPr bwMode="gray">
            <a:xfrm>
              <a:off x="1017529" y="1816004"/>
              <a:ext cx="1736053" cy="166199"/>
            </a:xfrm>
            <a:prstGeom prst="rect">
              <a:avLst/>
            </a:prstGeom>
            <a:noFill/>
            <a:ln w="19050" algn="ctr">
              <a:noFill/>
              <a:miter lim="800000"/>
              <a:headEnd/>
              <a:tailEnd/>
            </a:ln>
          </p:spPr>
          <p:txBody>
            <a:bodyPr wrap="none" lIns="0" tIns="0" rIns="0" bIns="0">
              <a:spAutoFit/>
            </a:bodyPr>
            <a:lstStyle/>
            <a:p>
              <a:pPr marL="0" marR="0" indent="0" algn="ctr" defTabSz="914400">
                <a:lnSpc>
                  <a:spcPct val="90000"/>
                </a:lnSpc>
                <a:spcBef>
                  <a:spcPts val="0"/>
                </a:spcBef>
                <a:spcAft>
                  <a:spcPts val="0"/>
                </a:spcAft>
                <a:buNone/>
                <a:tabLst/>
              </a:pPr>
              <a:r>
                <a:rPr lang="ru-RU" sz="1200" b="1" i="0" u="none" strike="noStrike" kern="0" cap="none" spc="0" baseline="0" dirty="0" smtClean="0">
                  <a:ln>
                    <a:noFill/>
                  </a:ln>
                  <a:solidFill>
                    <a:sysClr val="windowText" lastClr="000000"/>
                  </a:solidFill>
                  <a:effectLst/>
                  <a:latin typeface="Arial" pitchFamily="34" charset="0"/>
                  <a:cs typeface="Arial" pitchFamily="34" charset="0"/>
                </a:rPr>
                <a:t>Виртуальные машины</a:t>
              </a:r>
              <a:endParaRPr kumimoji="0" lang="ru-RU" sz="1200" b="1"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57" name="Rectangle 35"/>
            <p:cNvSpPr>
              <a:spLocks noChangeArrowheads="1"/>
            </p:cNvSpPr>
            <p:nvPr/>
          </p:nvSpPr>
          <p:spPr bwMode="gray">
            <a:xfrm>
              <a:off x="2896804" y="3915445"/>
              <a:ext cx="617102" cy="184666"/>
            </a:xfrm>
            <a:prstGeom prst="rect">
              <a:avLst/>
            </a:prstGeom>
            <a:noFill/>
            <a:ln w="19050" algn="ctr">
              <a:noFill/>
              <a:miter lim="800000"/>
              <a:headEnd/>
              <a:tailEnd/>
            </a:ln>
          </p:spPr>
          <p:txBody>
            <a:bodyPr wrap="square" lIns="0" tIns="18288" rIns="0" bIns="0">
              <a:spAutoFit/>
            </a:bodyPr>
            <a:lstStyle/>
            <a:p>
              <a:pPr marL="0" marR="0" indent="0" algn="ctr" defTabSz="914400">
                <a:lnSpc>
                  <a:spcPct val="90000"/>
                </a:lnSpc>
                <a:spcBef>
                  <a:spcPts val="0"/>
                </a:spcBef>
                <a:spcAft>
                  <a:spcPts val="0"/>
                </a:spcAft>
                <a:buNone/>
                <a:tabLst/>
              </a:pPr>
              <a:r>
                <a:rPr lang="ru-RU" sz="1200" b="1" i="0" kern="0" dirty="0" smtClean="0">
                  <a:solidFill>
                    <a:sysClr val="windowText" lastClr="000000"/>
                  </a:solidFill>
                  <a:latin typeface="Arial" pitchFamily="34" charset="0"/>
                  <a:cs typeface="Arial" pitchFamily="34" charset="0"/>
                </a:rPr>
                <a:t>С</a:t>
              </a:r>
              <a:r>
                <a:rPr lang="ru-RU" sz="1200" b="1" i="0" u="none" strike="noStrike" kern="0" cap="none" spc="0" baseline="0" dirty="0" smtClean="0">
                  <a:ln>
                    <a:noFill/>
                  </a:ln>
                  <a:solidFill>
                    <a:sysClr val="windowText" lastClr="000000"/>
                  </a:solidFill>
                  <a:effectLst/>
                  <a:latin typeface="Arial" pitchFamily="34" charset="0"/>
                  <a:cs typeface="Arial" pitchFamily="34" charset="0"/>
                </a:rPr>
                <a:t>ХД</a:t>
              </a:r>
              <a:endParaRPr kumimoji="0" lang="ru-RU" sz="1200" b="1"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58" name="Rectangle 39"/>
            <p:cNvSpPr>
              <a:spLocks noChangeArrowheads="1"/>
            </p:cNvSpPr>
            <p:nvPr/>
          </p:nvSpPr>
          <p:spPr bwMode="gray">
            <a:xfrm>
              <a:off x="3809912" y="3972268"/>
              <a:ext cx="767839" cy="295466"/>
            </a:xfrm>
            <a:prstGeom prst="rect">
              <a:avLst/>
            </a:prstGeom>
            <a:noFill/>
            <a:ln w="19050" algn="ctr">
              <a:noFill/>
              <a:miter lim="800000"/>
              <a:headEnd/>
              <a:tailEnd/>
            </a:ln>
          </p:spPr>
          <p:txBody>
            <a:bodyPr wrap="none" lIns="0" tIns="0" rIns="0" bIns="0">
              <a:spAutoFit/>
            </a:bodyPr>
            <a:lstStyle/>
            <a:p>
              <a:pPr marL="0" marR="0" indent="0" algn="ctr" defTabSz="914400">
                <a:lnSpc>
                  <a:spcPct val="80000"/>
                </a:lnSpc>
                <a:spcBef>
                  <a:spcPts val="0"/>
                </a:spcBef>
                <a:spcAft>
                  <a:spcPts val="0"/>
                </a:spcAft>
                <a:buNone/>
                <a:tabLst/>
              </a:pPr>
              <a:r>
                <a:rPr lang="ru-RU" sz="1200" b="1" i="0" u="none" strike="noStrike" kern="0" cap="none" spc="0" baseline="0" dirty="0" smtClean="0">
                  <a:ln>
                    <a:noFill/>
                  </a:ln>
                  <a:solidFill>
                    <a:sysClr val="windowText" lastClr="000000"/>
                  </a:solidFill>
                  <a:effectLst/>
                  <a:latin typeface="Arial" pitchFamily="34" charset="0"/>
                  <a:cs typeface="Arial" pitchFamily="34" charset="0"/>
                </a:rPr>
                <a:t>Avamar</a:t>
              </a:r>
            </a:p>
            <a:p>
              <a:pPr marL="0" marR="0" indent="0" algn="ctr" defTabSz="914400">
                <a:lnSpc>
                  <a:spcPct val="80000"/>
                </a:lnSpc>
                <a:spcBef>
                  <a:spcPts val="0"/>
                </a:spcBef>
                <a:spcAft>
                  <a:spcPts val="0"/>
                </a:spcAft>
                <a:buNone/>
                <a:tabLst/>
              </a:pPr>
              <a:r>
                <a:rPr lang="ru-RU" sz="1200" b="1" i="0" u="none" strike="noStrike" kern="0" cap="none" spc="0" baseline="0" dirty="0" smtClean="0">
                  <a:ln>
                    <a:noFill/>
                  </a:ln>
                  <a:solidFill>
                    <a:sysClr val="windowText" lastClr="000000"/>
                  </a:solidFill>
                  <a:effectLst/>
                  <a:latin typeface="Arial" pitchFamily="34" charset="0"/>
                  <a:cs typeface="Arial" pitchFamily="34" charset="0"/>
                </a:rPr>
                <a:t>Data Store</a:t>
              </a:r>
              <a:endParaRPr kumimoji="0" lang="ru-RU" sz="1200" b="1"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cxnSp>
          <p:nvCxnSpPr>
            <p:cNvPr id="59" name="Straight Connector 31"/>
            <p:cNvCxnSpPr>
              <a:cxnSpLocks noChangeShapeType="1"/>
              <a:stCxn id="66" idx="2"/>
            </p:cNvCxnSpPr>
            <p:nvPr/>
          </p:nvCxnSpPr>
          <p:spPr bwMode="gray">
            <a:xfrm rot="16200000" flipH="1">
              <a:off x="1341455" y="2112660"/>
              <a:ext cx="1274693" cy="1963107"/>
            </a:xfrm>
            <a:prstGeom prst="line">
              <a:avLst/>
            </a:prstGeom>
            <a:noFill/>
            <a:ln w="28575" algn="ctr">
              <a:solidFill>
                <a:srgbClr val="E36F1E"/>
              </a:solidFill>
              <a:prstDash val="sysDot"/>
              <a:round/>
              <a:headEnd/>
              <a:tailEnd/>
            </a:ln>
          </p:spPr>
        </p:cxnSp>
        <p:cxnSp>
          <p:nvCxnSpPr>
            <p:cNvPr id="60" name="Straight Connector 33"/>
            <p:cNvCxnSpPr>
              <a:cxnSpLocks noChangeShapeType="1"/>
              <a:stCxn id="67" idx="2"/>
              <a:endCxn id="49" idx="1"/>
            </p:cNvCxnSpPr>
            <p:nvPr/>
          </p:nvCxnSpPr>
          <p:spPr bwMode="gray">
            <a:xfrm rot="16200000" flipH="1">
              <a:off x="1634844" y="2269878"/>
              <a:ext cx="1136408" cy="1510382"/>
            </a:xfrm>
            <a:prstGeom prst="line">
              <a:avLst/>
            </a:prstGeom>
            <a:noFill/>
            <a:ln w="28575" algn="ctr">
              <a:solidFill>
                <a:srgbClr val="2C95DD">
                  <a:lumMod val="75000"/>
                </a:srgbClr>
              </a:solidFill>
              <a:prstDash val="sysDot"/>
              <a:round/>
              <a:headEnd/>
              <a:tailEnd/>
            </a:ln>
          </p:spPr>
        </p:cxnSp>
        <p:cxnSp>
          <p:nvCxnSpPr>
            <p:cNvPr id="61" name="Straight Connector 37"/>
            <p:cNvCxnSpPr>
              <a:cxnSpLocks noChangeShapeType="1"/>
              <a:stCxn id="68" idx="2"/>
            </p:cNvCxnSpPr>
            <p:nvPr/>
          </p:nvCxnSpPr>
          <p:spPr bwMode="gray">
            <a:xfrm rot="16200000" flipH="1">
              <a:off x="1908233" y="2458090"/>
              <a:ext cx="1031215" cy="1028767"/>
            </a:xfrm>
            <a:prstGeom prst="line">
              <a:avLst/>
            </a:prstGeom>
            <a:noFill/>
            <a:ln w="28575" algn="ctr">
              <a:solidFill>
                <a:srgbClr val="339933"/>
              </a:solidFill>
              <a:prstDash val="sysDot"/>
              <a:round/>
              <a:headEnd/>
              <a:tailEnd/>
            </a:ln>
          </p:spPr>
        </p:cxnSp>
        <p:sp>
          <p:nvSpPr>
            <p:cNvPr id="63" name="Line 59"/>
            <p:cNvSpPr>
              <a:spLocks noChangeShapeType="1"/>
            </p:cNvSpPr>
            <p:nvPr/>
          </p:nvSpPr>
          <p:spPr bwMode="gray">
            <a:xfrm flipH="1" flipV="1">
              <a:off x="2692358" y="2393672"/>
              <a:ext cx="496722" cy="88781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64" name="Text Box 60"/>
            <p:cNvSpPr txBox="1">
              <a:spLocks noChangeArrowheads="1"/>
            </p:cNvSpPr>
            <p:nvPr/>
          </p:nvSpPr>
          <p:spPr bwMode="gray">
            <a:xfrm>
              <a:off x="3114889" y="2868726"/>
              <a:ext cx="593006" cy="369332"/>
            </a:xfrm>
            <a:prstGeom prst="rect">
              <a:avLst/>
            </a:prstGeom>
            <a:noFill/>
            <a:ln w="12700" algn="ctr">
              <a:noFill/>
              <a:miter lim="800000"/>
              <a:headEnd/>
              <a:tailEnd/>
            </a:ln>
          </p:spPr>
          <p:txBody>
            <a:bodyPr wrap="square" lIns="0" tIns="0" rIns="0" bIns="0">
              <a:spAutoFit/>
            </a:bodyPr>
            <a:lstStyle/>
            <a:p>
              <a:pPr marL="0" marR="0" indent="0" algn="ctr" defTabSz="914400">
                <a:lnSpc>
                  <a:spcPct val="100000"/>
                </a:lnSpc>
                <a:spcBef>
                  <a:spcPts val="0"/>
                </a:spcBef>
                <a:spcAft>
                  <a:spcPts val="0"/>
                </a:spcAft>
                <a:buNone/>
                <a:tabLst/>
              </a:pPr>
              <a:r>
                <a:rPr lang="ru-RU" sz="1200" b="1" i="0" u="none" strike="noStrike" kern="0" cap="none" spc="0" baseline="0" dirty="0" smtClean="0">
                  <a:ln>
                    <a:noFill/>
                  </a:ln>
                  <a:solidFill>
                    <a:srgbClr val="5F5F5F"/>
                  </a:solidFill>
                  <a:effectLst/>
                  <a:latin typeface="Arial" pitchFamily="34" charset="0"/>
                  <a:cs typeface="Arial" pitchFamily="34" charset="0"/>
                </a:rPr>
                <a:t>Монтирование</a:t>
              </a:r>
              <a:endParaRPr lang="ru-RU" sz="1200" b="1" i="0" u="none" strike="noStrike" kern="0" cap="none" spc="0" baseline="0" dirty="0">
                <a:ln>
                  <a:noFill/>
                </a:ln>
                <a:solidFill>
                  <a:srgbClr val="5F5F5F"/>
                </a:solidFill>
                <a:effectLst/>
                <a:latin typeface="Arial" pitchFamily="34" charset="0"/>
                <a:cs typeface="Arial" pitchFamily="34" charset="0"/>
              </a:endParaRPr>
            </a:p>
          </p:txBody>
        </p:sp>
        <p:sp>
          <p:nvSpPr>
            <p:cNvPr id="66" name="AutoShape 91"/>
            <p:cNvSpPr>
              <a:spLocks noChangeArrowheads="1"/>
            </p:cNvSpPr>
            <p:nvPr/>
          </p:nvSpPr>
          <p:spPr bwMode="gray">
            <a:xfrm>
              <a:off x="793926" y="2048387"/>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67" name="AutoShape 92"/>
            <p:cNvSpPr>
              <a:spLocks noChangeArrowheads="1"/>
            </p:cNvSpPr>
            <p:nvPr/>
          </p:nvSpPr>
          <p:spPr bwMode="gray">
            <a:xfrm>
              <a:off x="1242702" y="2048387"/>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68" name="AutoShape 93"/>
            <p:cNvSpPr>
              <a:spLocks noChangeArrowheads="1"/>
            </p:cNvSpPr>
            <p:nvPr/>
          </p:nvSpPr>
          <p:spPr bwMode="gray">
            <a:xfrm>
              <a:off x="1706133" y="2048387"/>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pic>
          <p:nvPicPr>
            <p:cNvPr id="70" name="Picture 119" descr="avamar icon"/>
            <p:cNvPicPr>
              <a:picLocks noChangeAspect="1" noChangeArrowheads="1"/>
            </p:cNvPicPr>
            <p:nvPr/>
          </p:nvPicPr>
          <p:blipFill>
            <a:blip r:embed="rId10" cstate="screen"/>
            <a:stretch>
              <a:fillRect/>
            </a:stretch>
          </p:blipFill>
          <p:spPr bwMode="gray">
            <a:xfrm>
              <a:off x="2510267" y="2162606"/>
              <a:ext cx="216146" cy="213012"/>
            </a:xfrm>
            <a:prstGeom prst="rect">
              <a:avLst/>
            </a:prstGeom>
            <a:noFill/>
            <a:ln w="9525">
              <a:noFill/>
              <a:miter lim="800000"/>
              <a:headEnd/>
              <a:tailEnd/>
            </a:ln>
          </p:spPr>
        </p:pic>
        <p:pic>
          <p:nvPicPr>
            <p:cNvPr id="71" name="Picture 70" descr="server.png"/>
            <p:cNvPicPr>
              <a:picLocks noChangeAspect="1"/>
            </p:cNvPicPr>
            <p:nvPr/>
          </p:nvPicPr>
          <p:blipFill>
            <a:blip r:embed="rId11" cstate="screen"/>
            <a:stretch>
              <a:fillRect/>
            </a:stretch>
          </p:blipFill>
          <p:spPr bwMode="gray">
            <a:xfrm>
              <a:off x="366714" y="3722154"/>
              <a:ext cx="2126652" cy="534215"/>
            </a:xfrm>
            <a:prstGeom prst="rect">
              <a:avLst/>
            </a:prstGeom>
          </p:spPr>
        </p:pic>
        <p:sp>
          <p:nvSpPr>
            <p:cNvPr id="73" name="Text Box 26"/>
            <p:cNvSpPr txBox="1">
              <a:spLocks noChangeArrowheads="1"/>
            </p:cNvSpPr>
            <p:nvPr/>
          </p:nvSpPr>
          <p:spPr bwMode="gray">
            <a:xfrm>
              <a:off x="597117" y="4792009"/>
              <a:ext cx="1930016" cy="169277"/>
            </a:xfrm>
            <a:prstGeom prst="rect">
              <a:avLst/>
            </a:prstGeom>
            <a:noFill/>
            <a:ln w="9525">
              <a:noFill/>
              <a:miter lim="800000"/>
              <a:headEnd/>
              <a:tailEnd/>
            </a:ln>
          </p:spPr>
          <p:txBody>
            <a:bodyPr wrap="none" lIns="0" tIns="0" rIns="0" bIns="0" anchor="ctr">
              <a:spAutoFit/>
            </a:bodyPr>
            <a:lstStyle/>
            <a:p>
              <a:pPr marL="0" marR="0" indent="0" algn="l" defTabSz="914400">
                <a:lnSpc>
                  <a:spcPct val="100000"/>
                </a:lnSpc>
                <a:spcBef>
                  <a:spcPts val="0"/>
                </a:spcBef>
                <a:spcAft>
                  <a:spcPts val="0"/>
                </a:spcAft>
                <a:buNone/>
                <a:tabLst/>
              </a:pPr>
              <a:r>
                <a:rPr lang="ru-RU" sz="1100" b="0" i="0" u="none" strike="noStrike" kern="0" cap="none" spc="0" baseline="0" dirty="0" smtClean="0">
                  <a:ln>
                    <a:noFill/>
                  </a:ln>
                  <a:solidFill>
                    <a:srgbClr val="221F20"/>
                  </a:solidFill>
                  <a:effectLst/>
                  <a:latin typeface="Arial" pitchFamily="34" charset="0"/>
                  <a:cs typeface="Arial" pitchFamily="34" charset="0"/>
                </a:rPr>
                <a:t>= программный агент </a:t>
              </a:r>
              <a:r>
                <a:rPr lang="ru-RU" sz="1100" b="0" i="0" kern="0" dirty="0" smtClean="0">
                  <a:solidFill>
                    <a:srgbClr val="221F20"/>
                  </a:solidFill>
                  <a:latin typeface="Arial" pitchFamily="34" charset="0"/>
                  <a:cs typeface="Arial" pitchFamily="34" charset="0"/>
                </a:rPr>
                <a:t>A</a:t>
              </a:r>
              <a:r>
                <a:rPr lang="ru-RU" sz="1100" b="0" i="0" u="none" strike="noStrike" kern="0" cap="none" spc="0" baseline="0" dirty="0" smtClean="0">
                  <a:ln>
                    <a:noFill/>
                  </a:ln>
                  <a:solidFill>
                    <a:srgbClr val="221F20"/>
                  </a:solidFill>
                  <a:effectLst/>
                  <a:latin typeface="Arial" pitchFamily="34" charset="0"/>
                  <a:cs typeface="Arial" pitchFamily="34" charset="0"/>
                </a:rPr>
                <a:t>vamar</a:t>
              </a:r>
              <a:endParaRPr kumimoji="0" lang="ru-RU" sz="1100" b="0" i="0" u="none" strike="noStrike" kern="0" cap="none" spc="0" normalizeH="0" baseline="0" dirty="0">
                <a:ln>
                  <a:noFill/>
                </a:ln>
                <a:solidFill>
                  <a:srgbClr val="221F20"/>
                </a:solidFill>
                <a:effectLst/>
                <a:uLnTx/>
                <a:uFillTx/>
                <a:latin typeface="Arial" pitchFamily="34" charset="0"/>
                <a:cs typeface="Arial" pitchFamily="34" charset="0"/>
              </a:endParaRPr>
            </a:p>
          </p:txBody>
        </p:sp>
        <p:pic>
          <p:nvPicPr>
            <p:cNvPr id="74" name="Picture 117" descr="avamar icon"/>
            <p:cNvPicPr>
              <a:picLocks noChangeAspect="1" noChangeArrowheads="1"/>
            </p:cNvPicPr>
            <p:nvPr/>
          </p:nvPicPr>
          <p:blipFill>
            <a:blip r:embed="rId12" cstate="screen"/>
            <a:stretch>
              <a:fillRect/>
            </a:stretch>
          </p:blipFill>
          <p:spPr bwMode="gray">
            <a:xfrm>
              <a:off x="367370" y="4793862"/>
              <a:ext cx="189585" cy="186838"/>
            </a:xfrm>
            <a:prstGeom prst="rect">
              <a:avLst/>
            </a:prstGeom>
            <a:noFill/>
            <a:ln w="9525">
              <a:noFill/>
              <a:miter lim="800000"/>
              <a:headEnd/>
              <a:tailEnd/>
            </a:ln>
          </p:spPr>
        </p:pic>
        <p:sp>
          <p:nvSpPr>
            <p:cNvPr id="98" name="Rectangle 39"/>
            <p:cNvSpPr>
              <a:spLocks noChangeArrowheads="1"/>
            </p:cNvSpPr>
            <p:nvPr/>
          </p:nvSpPr>
          <p:spPr bwMode="gray">
            <a:xfrm>
              <a:off x="874403" y="4328573"/>
              <a:ext cx="1505220" cy="147733"/>
            </a:xfrm>
            <a:prstGeom prst="rect">
              <a:avLst/>
            </a:prstGeom>
            <a:noFill/>
            <a:ln w="19050" algn="ctr">
              <a:noFill/>
              <a:miter lim="800000"/>
              <a:headEnd/>
              <a:tailEnd/>
            </a:ln>
          </p:spPr>
          <p:txBody>
            <a:bodyPr wrap="none" lIns="0" tIns="0" rIns="0" bIns="0">
              <a:spAutoFit/>
            </a:bodyPr>
            <a:lstStyle/>
            <a:p>
              <a:pPr marL="0" marR="0" indent="0" algn="ctr" defTabSz="914400">
                <a:lnSpc>
                  <a:spcPct val="80000"/>
                </a:lnSpc>
                <a:spcBef>
                  <a:spcPts val="0"/>
                </a:spcBef>
                <a:spcAft>
                  <a:spcPts val="0"/>
                </a:spcAft>
                <a:buNone/>
                <a:tabLst/>
              </a:pPr>
              <a:r>
                <a:rPr lang="ru-RU" sz="1200" b="1" i="0" kern="0" dirty="0" smtClean="0">
                  <a:solidFill>
                    <a:sysClr val="windowText" lastClr="000000"/>
                  </a:solidFill>
                  <a:latin typeface="Arial" pitchFamily="34" charset="0"/>
                  <a:cs typeface="Arial" pitchFamily="34" charset="0"/>
                </a:rPr>
                <a:t>Физический </a:t>
              </a:r>
              <a:r>
                <a:rPr lang="ru-RU" sz="1200" b="1" i="0" u="none" strike="noStrike" kern="0" cap="none" spc="0" baseline="0" dirty="0" smtClean="0">
                  <a:ln>
                    <a:noFill/>
                  </a:ln>
                  <a:solidFill>
                    <a:sysClr val="windowText" lastClr="000000"/>
                  </a:solidFill>
                  <a:effectLst/>
                  <a:latin typeface="Arial" pitchFamily="34" charset="0"/>
                  <a:cs typeface="Arial" pitchFamily="34" charset="0"/>
                </a:rPr>
                <a:t>сервер</a:t>
              </a:r>
              <a:endParaRPr kumimoji="0" lang="ru-RU" sz="1200" b="1"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62" name="Line 58"/>
            <p:cNvSpPr>
              <a:spLocks noChangeShapeType="1"/>
            </p:cNvSpPr>
            <p:nvPr/>
          </p:nvSpPr>
          <p:spPr bwMode="gray">
            <a:xfrm>
              <a:off x="2794346" y="2393672"/>
              <a:ext cx="1084595" cy="673850"/>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692696"/>
            <a:ext cx="9113118" cy="5376597"/>
          </a:xfrm>
          <a:prstGeom prst="rect">
            <a:avLst/>
          </a:prstGeom>
          <a:noFill/>
          <a:ln w="9525">
            <a:noFill/>
            <a:miter lim="800000"/>
            <a:headEnd/>
            <a:tailEnd/>
          </a:ln>
        </p:spPr>
      </p:pic>
      <p:sp>
        <p:nvSpPr>
          <p:cNvPr id="3" name="Title 88"/>
          <p:cNvSpPr>
            <a:spLocks noGrp="1"/>
          </p:cNvSpPr>
          <p:nvPr>
            <p:ph type="title"/>
          </p:nvPr>
        </p:nvSpPr>
        <p:spPr bwMode="gray">
          <a:xfrm>
            <a:off x="323528" y="0"/>
            <a:ext cx="8410575" cy="690514"/>
          </a:xfrm>
        </p:spPr>
        <p:txBody>
          <a:bodyPr/>
          <a:lstStyle/>
          <a:p>
            <a:pPr algn="l" defTabSz="914400">
              <a:lnSpc>
                <a:spcPts val="3600"/>
              </a:lnSpc>
              <a:spcBef>
                <a:spcPct val="0"/>
              </a:spcBef>
              <a:buNone/>
            </a:pPr>
            <a:r>
              <a:rPr lang="en-US" dirty="0" err="1" smtClean="0">
                <a:solidFill>
                  <a:srgbClr val="007DC3"/>
                </a:solidFill>
                <a:latin typeface="Arial" pitchFamily="34" charset="0"/>
                <a:cs typeface="Arial" pitchFamily="34" charset="0"/>
              </a:rPr>
              <a:t>Avamar</a:t>
            </a:r>
            <a:r>
              <a:rPr lang="en-US" dirty="0" smtClean="0">
                <a:solidFill>
                  <a:srgbClr val="007DC3"/>
                </a:solidFill>
                <a:latin typeface="Arial" pitchFamily="34" charset="0"/>
                <a:cs typeface="Arial" pitchFamily="34" charset="0"/>
              </a:rPr>
              <a:t> </a:t>
            </a:r>
            <a:r>
              <a:rPr lang="ru-RU" dirty="0" smtClean="0">
                <a:solidFill>
                  <a:srgbClr val="007DC3"/>
                </a:solidFill>
                <a:latin typeface="Arial" pitchFamily="34" charset="0"/>
                <a:cs typeface="Arial" pitchFamily="34" charset="0"/>
              </a:rPr>
              <a:t>- Р</a:t>
            </a:r>
            <a:r>
              <a:rPr lang="ru-RU" sz="3600" b="0" i="0" dirty="0" smtClean="0">
                <a:solidFill>
                  <a:srgbClr val="007DC3"/>
                </a:solidFill>
                <a:latin typeface="Arial" pitchFamily="34" charset="0"/>
                <a:cs typeface="Arial" pitchFamily="34" charset="0"/>
              </a:rPr>
              <a:t>ешение для защиты V</a:t>
            </a:r>
            <a:r>
              <a:rPr lang="en-US" sz="3600" b="0" i="0" dirty="0" smtClean="0">
                <a:solidFill>
                  <a:srgbClr val="007DC3"/>
                </a:solidFill>
                <a:latin typeface="Arial" pitchFamily="34" charset="0"/>
                <a:cs typeface="Arial" pitchFamily="34" charset="0"/>
              </a:rPr>
              <a:t>m</a:t>
            </a:r>
            <a:r>
              <a:rPr lang="ru-RU" sz="3600" b="0" i="0" dirty="0" smtClean="0">
                <a:solidFill>
                  <a:srgbClr val="007DC3"/>
                </a:solidFill>
                <a:latin typeface="Arial" pitchFamily="34" charset="0"/>
                <a:cs typeface="Arial" pitchFamily="34" charset="0"/>
              </a:rPr>
              <a:t>ware </a:t>
            </a:r>
            <a:endParaRPr lang="ru-RU" dirty="0">
              <a:latin typeface="Arial" pitchFamily="34" charset="0"/>
              <a:cs typeface="Arial"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596899" y="317500"/>
            <a:ext cx="8065197" cy="864827"/>
          </a:xfrm>
          <a:prstGeom prst="rect">
            <a:avLst/>
          </a:prstGeom>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2C95DD"/>
                </a:solidFill>
                <a:effectLst/>
                <a:uLnTx/>
                <a:uFillTx/>
                <a:latin typeface="MetaNormalLF-Roman" pitchFamily="34" charset="0"/>
                <a:ea typeface="+mj-ea"/>
                <a:cs typeface="+mj-cs"/>
              </a:rPr>
              <a:t>Avamar – </a:t>
            </a:r>
            <a:r>
              <a:rPr kumimoji="0" lang="ru-RU" sz="3200" b="0" i="0" u="none" strike="noStrike" kern="1200" cap="none" spc="0" normalizeH="0" baseline="0" noProof="0" dirty="0" smtClean="0">
                <a:ln>
                  <a:noFill/>
                </a:ln>
                <a:solidFill>
                  <a:srgbClr val="2C95DD"/>
                </a:solidFill>
                <a:effectLst/>
                <a:uLnTx/>
                <a:uFillTx/>
                <a:latin typeface="MetaNormalLF-Roman" pitchFamily="34" charset="0"/>
                <a:ea typeface="+mj-ea"/>
                <a:cs typeface="+mj-cs"/>
              </a:rPr>
              <a:t>как</a:t>
            </a:r>
            <a:r>
              <a:rPr kumimoji="0" lang="ru-RU" sz="3200" b="0" i="0" u="none" strike="noStrike" kern="1200" cap="none" spc="0" normalizeH="0" noProof="0" dirty="0" smtClean="0">
                <a:ln>
                  <a:noFill/>
                </a:ln>
                <a:solidFill>
                  <a:srgbClr val="2C95DD"/>
                </a:solidFill>
                <a:effectLst/>
                <a:uLnTx/>
                <a:uFillTx/>
                <a:latin typeface="MetaNormalLF-Roman" pitchFamily="34" charset="0"/>
                <a:ea typeface="+mj-ea"/>
                <a:cs typeface="+mj-cs"/>
              </a:rPr>
              <a:t> работает</a:t>
            </a:r>
            <a:r>
              <a:rPr kumimoji="0" lang="en-US" sz="3200" b="0" i="0" u="none" strike="noStrike" kern="1200" cap="none" spc="0" normalizeH="0" noProof="0" dirty="0" smtClean="0">
                <a:ln>
                  <a:noFill/>
                </a:ln>
                <a:solidFill>
                  <a:srgbClr val="2C95DD"/>
                </a:solidFill>
                <a:effectLst/>
                <a:uLnTx/>
                <a:uFillTx/>
                <a:latin typeface="MetaNormalLF-Roman" pitchFamily="34" charset="0"/>
                <a:ea typeface="+mj-ea"/>
                <a:cs typeface="+mj-cs"/>
              </a:rPr>
              <a:t> </a:t>
            </a:r>
            <a:r>
              <a:rPr kumimoji="0" lang="ru-RU" sz="3200" b="0" i="0" u="none" strike="noStrike" kern="1200" cap="none" spc="0" normalizeH="0" noProof="0" dirty="0" smtClean="0">
                <a:ln>
                  <a:noFill/>
                </a:ln>
                <a:solidFill>
                  <a:srgbClr val="2C95DD"/>
                </a:solidFill>
                <a:effectLst/>
                <a:uLnTx/>
                <a:uFillTx/>
                <a:latin typeface="MetaNormalLF-Roman" pitchFamily="34" charset="0"/>
                <a:ea typeface="+mj-ea"/>
                <a:cs typeface="+mj-cs"/>
              </a:rPr>
              <a:t>глобальная </a:t>
            </a:r>
            <a:r>
              <a:rPr kumimoji="0" lang="ru-RU" sz="3200" b="0" i="0" u="none" strike="noStrike" kern="1200" cap="none" spc="0" normalizeH="0" noProof="0" dirty="0" err="1" smtClean="0">
                <a:ln>
                  <a:noFill/>
                </a:ln>
                <a:solidFill>
                  <a:srgbClr val="2C95DD"/>
                </a:solidFill>
                <a:effectLst/>
                <a:uLnTx/>
                <a:uFillTx/>
                <a:latin typeface="MetaNormalLF-Roman" pitchFamily="34" charset="0"/>
                <a:ea typeface="+mj-ea"/>
                <a:cs typeface="+mj-cs"/>
              </a:rPr>
              <a:t>дедупликация</a:t>
            </a:r>
            <a:r>
              <a:rPr kumimoji="0" lang="en-US" sz="3200" b="0" i="0" u="none" strike="noStrike" kern="1200" cap="none" spc="0" normalizeH="0" baseline="0" noProof="0" dirty="0" smtClean="0">
                <a:ln>
                  <a:noFill/>
                </a:ln>
                <a:solidFill>
                  <a:srgbClr val="2C95DD"/>
                </a:solidFill>
                <a:effectLst/>
                <a:uLnTx/>
                <a:uFillTx/>
                <a:latin typeface="MetaNormalLF-Roman" pitchFamily="34" charset="0"/>
                <a:ea typeface="+mj-ea"/>
                <a:cs typeface="+mj-cs"/>
              </a:rPr>
              <a:t>?</a:t>
            </a:r>
          </a:p>
        </p:txBody>
      </p:sp>
      <p:pic>
        <p:nvPicPr>
          <p:cNvPr id="6" name="Picture 5"/>
          <p:cNvPicPr>
            <a:picLocks noChangeAspect="1" noChangeArrowheads="1"/>
          </p:cNvPicPr>
          <p:nvPr/>
        </p:nvPicPr>
        <p:blipFill>
          <a:blip r:embed="rId2" cstate="print"/>
          <a:srcRect/>
          <a:stretch>
            <a:fillRect/>
          </a:stretch>
        </p:blipFill>
        <p:spPr bwMode="auto">
          <a:xfrm>
            <a:off x="539510" y="1931218"/>
            <a:ext cx="1970088" cy="3657600"/>
          </a:xfrm>
          <a:prstGeom prst="rect">
            <a:avLst/>
          </a:prstGeom>
          <a:noFill/>
          <a:ln w="9525">
            <a:noFill/>
            <a:miter lim="800000"/>
            <a:headEnd/>
            <a:tailEnd/>
          </a:ln>
        </p:spPr>
      </p:pic>
      <p:grpSp>
        <p:nvGrpSpPr>
          <p:cNvPr id="2" name="Group 27"/>
          <p:cNvGrpSpPr>
            <a:grpSpLocks/>
          </p:cNvGrpSpPr>
          <p:nvPr/>
        </p:nvGrpSpPr>
        <p:grpSpPr bwMode="auto">
          <a:xfrm>
            <a:off x="233363" y="1385888"/>
            <a:ext cx="346075" cy="366712"/>
            <a:chOff x="2792" y="1119"/>
            <a:chExt cx="218" cy="231"/>
          </a:xfrm>
        </p:grpSpPr>
        <p:sp>
          <p:nvSpPr>
            <p:cNvPr id="8" name="Oval 28"/>
            <p:cNvSpPr>
              <a:spLocks noChangeArrowheads="1"/>
            </p:cNvSpPr>
            <p:nvPr/>
          </p:nvSpPr>
          <p:spPr bwMode="auto">
            <a:xfrm>
              <a:off x="2792" y="1125"/>
              <a:ext cx="218" cy="219"/>
            </a:xfrm>
            <a:prstGeom prst="ellipse">
              <a:avLst/>
            </a:prstGeom>
            <a:gradFill rotWithShape="1">
              <a:gsLst>
                <a:gs pos="0">
                  <a:srgbClr val="CCCCCE"/>
                </a:gs>
                <a:gs pos="100000">
                  <a:srgbClr val="A3A3A7"/>
                </a:gs>
              </a:gsLst>
              <a:lin ang="5400000" scaled="1"/>
            </a:gradFill>
            <a:ln w="6350">
              <a:solidFill>
                <a:srgbClr val="5D5D63"/>
              </a:solidFill>
              <a:round/>
              <a:headEnd/>
              <a:tailEnd/>
            </a:ln>
          </p:spPr>
          <p:txBody>
            <a:bodyPr wrap="none" anchor="ctr"/>
            <a:lstStyle/>
            <a:p>
              <a:pPr algn="ctr"/>
              <a:endParaRPr lang="en-US" sz="1800" b="1" dirty="0">
                <a:solidFill>
                  <a:schemeClr val="bg1"/>
                </a:solidFill>
              </a:endParaRPr>
            </a:p>
          </p:txBody>
        </p:sp>
        <p:sp>
          <p:nvSpPr>
            <p:cNvPr id="9" name="Oval 29"/>
            <p:cNvSpPr>
              <a:spLocks noChangeArrowheads="1"/>
            </p:cNvSpPr>
            <p:nvPr/>
          </p:nvSpPr>
          <p:spPr bwMode="auto">
            <a:xfrm>
              <a:off x="2815" y="1149"/>
              <a:ext cx="171" cy="171"/>
            </a:xfrm>
            <a:prstGeom prst="ellipse">
              <a:avLst/>
            </a:prstGeom>
            <a:solidFill>
              <a:srgbClr val="000000"/>
            </a:solidFill>
            <a:ln w="12700">
              <a:solidFill>
                <a:srgbClr val="DDDDDD"/>
              </a:solidFill>
              <a:round/>
              <a:headEnd/>
              <a:tailEnd/>
            </a:ln>
          </p:spPr>
          <p:txBody>
            <a:bodyPr wrap="none" anchor="ctr"/>
            <a:lstStyle/>
            <a:p>
              <a:pPr algn="ctr"/>
              <a:endParaRPr lang="en-US" sz="1800" b="1" dirty="0">
                <a:solidFill>
                  <a:schemeClr val="bg1"/>
                </a:solidFill>
              </a:endParaRPr>
            </a:p>
          </p:txBody>
        </p:sp>
        <p:sp>
          <p:nvSpPr>
            <p:cNvPr id="10" name="Text Box 30"/>
            <p:cNvSpPr txBox="1">
              <a:spLocks noChangeArrowheads="1"/>
            </p:cNvSpPr>
            <p:nvPr/>
          </p:nvSpPr>
          <p:spPr bwMode="auto">
            <a:xfrm>
              <a:off x="2803" y="1119"/>
              <a:ext cx="196" cy="231"/>
            </a:xfrm>
            <a:prstGeom prst="rect">
              <a:avLst/>
            </a:prstGeom>
            <a:noFill/>
            <a:ln w="9525">
              <a:noFill/>
              <a:miter lim="800000"/>
              <a:headEnd/>
              <a:tailEnd/>
            </a:ln>
            <a:effectLst/>
          </p:spPr>
          <p:txBody>
            <a:bodyPr wrap="none">
              <a:spAutoFit/>
            </a:bodyPr>
            <a:lstStyle/>
            <a:p>
              <a:pPr>
                <a:defRPr/>
              </a:pPr>
              <a:r>
                <a:rPr lang="en-US" sz="1800" b="1" dirty="0">
                  <a:solidFill>
                    <a:srgbClr val="FFFFFF"/>
                  </a:solidFill>
                  <a:effectLst>
                    <a:outerShdw blurRad="38100" dist="38100" dir="2700000" algn="tl">
                      <a:srgbClr val="C0C0C0"/>
                    </a:outerShdw>
                  </a:effectLst>
                  <a:latin typeface="Arial" charset="0"/>
                  <a:cs typeface="Arial" charset="0"/>
                </a:rPr>
                <a:t>1</a:t>
              </a:r>
            </a:p>
          </p:txBody>
        </p:sp>
      </p:grpSp>
      <p:sp>
        <p:nvSpPr>
          <p:cNvPr id="11" name="Text Box 8"/>
          <p:cNvSpPr txBox="1">
            <a:spLocks noChangeArrowheads="1"/>
          </p:cNvSpPr>
          <p:nvPr/>
        </p:nvSpPr>
        <p:spPr bwMode="gray">
          <a:xfrm>
            <a:off x="646113" y="1436688"/>
            <a:ext cx="2089675" cy="276999"/>
          </a:xfrm>
          <a:prstGeom prst="rect">
            <a:avLst/>
          </a:prstGeom>
          <a:noFill/>
          <a:ln w="9525">
            <a:noFill/>
            <a:miter lim="800000"/>
            <a:headEnd/>
            <a:tailEnd/>
          </a:ln>
        </p:spPr>
        <p:txBody>
          <a:bodyPr wrap="none" lIns="0" tIns="0" rIns="0" bIns="0">
            <a:spAutoFit/>
          </a:bodyPr>
          <a:lstStyle/>
          <a:p>
            <a:r>
              <a:rPr lang="ru-RU" dirty="0" smtClean="0">
                <a:solidFill>
                  <a:schemeClr val="folHlink"/>
                </a:solidFill>
              </a:rPr>
              <a:t>Сравнивает файлы</a:t>
            </a:r>
            <a:endParaRPr lang="en-US" sz="1800" dirty="0">
              <a:solidFill>
                <a:schemeClr val="folHlink"/>
              </a:solidFill>
            </a:endParaRPr>
          </a:p>
        </p:txBody>
      </p:sp>
      <p:pic>
        <p:nvPicPr>
          <p:cNvPr id="13" name="Picture 7"/>
          <p:cNvPicPr>
            <a:picLocks noChangeAspect="1" noChangeArrowheads="1"/>
          </p:cNvPicPr>
          <p:nvPr/>
        </p:nvPicPr>
        <p:blipFill>
          <a:blip r:embed="rId3" cstate="print"/>
          <a:srcRect/>
          <a:stretch>
            <a:fillRect/>
          </a:stretch>
        </p:blipFill>
        <p:spPr bwMode="auto">
          <a:xfrm>
            <a:off x="3505200" y="2867025"/>
            <a:ext cx="2962275" cy="2314575"/>
          </a:xfrm>
          <a:prstGeom prst="rect">
            <a:avLst/>
          </a:prstGeom>
          <a:noFill/>
          <a:ln w="28575">
            <a:noFill/>
            <a:miter lim="800000"/>
            <a:headEnd/>
            <a:tailEnd/>
          </a:ln>
        </p:spPr>
      </p:pic>
      <p:pic>
        <p:nvPicPr>
          <p:cNvPr id="14" name="Picture 6"/>
          <p:cNvPicPr>
            <a:picLocks noChangeAspect="1" noChangeArrowheads="1"/>
          </p:cNvPicPr>
          <p:nvPr/>
        </p:nvPicPr>
        <p:blipFill>
          <a:blip r:embed="rId4" cstate="print"/>
          <a:srcRect/>
          <a:stretch>
            <a:fillRect/>
          </a:stretch>
        </p:blipFill>
        <p:spPr bwMode="auto">
          <a:xfrm>
            <a:off x="2094899" y="3544214"/>
            <a:ext cx="1804987" cy="2362200"/>
          </a:xfrm>
          <a:prstGeom prst="rect">
            <a:avLst/>
          </a:prstGeom>
          <a:noFill/>
          <a:ln w="9525">
            <a:noFill/>
            <a:miter lim="800000"/>
            <a:headEnd/>
            <a:tailEnd/>
          </a:ln>
        </p:spPr>
      </p:pic>
      <p:grpSp>
        <p:nvGrpSpPr>
          <p:cNvPr id="3" name="Group 30"/>
          <p:cNvGrpSpPr>
            <a:grpSpLocks/>
          </p:cNvGrpSpPr>
          <p:nvPr/>
        </p:nvGrpSpPr>
        <p:grpSpPr bwMode="auto">
          <a:xfrm>
            <a:off x="3000375" y="1385888"/>
            <a:ext cx="346075" cy="366712"/>
            <a:chOff x="2792" y="1119"/>
            <a:chExt cx="218" cy="231"/>
          </a:xfrm>
        </p:grpSpPr>
        <p:sp>
          <p:nvSpPr>
            <p:cNvPr id="16" name="Oval 31"/>
            <p:cNvSpPr>
              <a:spLocks noChangeArrowheads="1"/>
            </p:cNvSpPr>
            <p:nvPr/>
          </p:nvSpPr>
          <p:spPr bwMode="auto">
            <a:xfrm>
              <a:off x="2792" y="1125"/>
              <a:ext cx="218" cy="219"/>
            </a:xfrm>
            <a:prstGeom prst="ellipse">
              <a:avLst/>
            </a:prstGeom>
            <a:gradFill rotWithShape="1">
              <a:gsLst>
                <a:gs pos="0">
                  <a:srgbClr val="CCCCCE"/>
                </a:gs>
                <a:gs pos="100000">
                  <a:srgbClr val="A3A3A7"/>
                </a:gs>
              </a:gsLst>
              <a:lin ang="5400000" scaled="1"/>
            </a:gradFill>
            <a:ln w="6350">
              <a:solidFill>
                <a:srgbClr val="5D5D63"/>
              </a:solidFill>
              <a:round/>
              <a:headEnd/>
              <a:tailEnd/>
            </a:ln>
          </p:spPr>
          <p:txBody>
            <a:bodyPr wrap="none" anchor="ctr"/>
            <a:lstStyle/>
            <a:p>
              <a:pPr algn="ctr"/>
              <a:endParaRPr lang="en-US" sz="1800" b="1" dirty="0">
                <a:solidFill>
                  <a:schemeClr val="bg1"/>
                </a:solidFill>
              </a:endParaRPr>
            </a:p>
          </p:txBody>
        </p:sp>
        <p:sp>
          <p:nvSpPr>
            <p:cNvPr id="17" name="Oval 32"/>
            <p:cNvSpPr>
              <a:spLocks noChangeArrowheads="1"/>
            </p:cNvSpPr>
            <p:nvPr/>
          </p:nvSpPr>
          <p:spPr bwMode="auto">
            <a:xfrm>
              <a:off x="2815" y="1149"/>
              <a:ext cx="171" cy="171"/>
            </a:xfrm>
            <a:prstGeom prst="ellipse">
              <a:avLst/>
            </a:prstGeom>
            <a:solidFill>
              <a:srgbClr val="000000"/>
            </a:solidFill>
            <a:ln w="12700">
              <a:solidFill>
                <a:srgbClr val="DDDDDD"/>
              </a:solidFill>
              <a:round/>
              <a:headEnd/>
              <a:tailEnd/>
            </a:ln>
          </p:spPr>
          <p:txBody>
            <a:bodyPr wrap="none" anchor="ctr"/>
            <a:lstStyle/>
            <a:p>
              <a:pPr algn="ctr"/>
              <a:endParaRPr lang="en-US" sz="1800" b="1" dirty="0">
                <a:solidFill>
                  <a:schemeClr val="bg1"/>
                </a:solidFill>
              </a:endParaRPr>
            </a:p>
          </p:txBody>
        </p:sp>
        <p:sp>
          <p:nvSpPr>
            <p:cNvPr id="18" name="Text Box 33"/>
            <p:cNvSpPr txBox="1">
              <a:spLocks noChangeArrowheads="1"/>
            </p:cNvSpPr>
            <p:nvPr/>
          </p:nvSpPr>
          <p:spPr bwMode="auto">
            <a:xfrm>
              <a:off x="2803" y="1119"/>
              <a:ext cx="196" cy="231"/>
            </a:xfrm>
            <a:prstGeom prst="rect">
              <a:avLst/>
            </a:prstGeom>
            <a:noFill/>
            <a:ln w="9525">
              <a:noFill/>
              <a:miter lim="800000"/>
              <a:headEnd/>
              <a:tailEnd/>
            </a:ln>
            <a:effectLst/>
          </p:spPr>
          <p:txBody>
            <a:bodyPr wrap="none">
              <a:spAutoFit/>
            </a:bodyPr>
            <a:lstStyle/>
            <a:p>
              <a:pPr algn="ctr">
                <a:defRPr/>
              </a:pPr>
              <a:r>
                <a:rPr lang="en-US" sz="1800" b="1" dirty="0">
                  <a:solidFill>
                    <a:srgbClr val="FFFFFF"/>
                  </a:solidFill>
                  <a:effectLst>
                    <a:outerShdw blurRad="38100" dist="38100" dir="2700000" algn="tl">
                      <a:srgbClr val="C0C0C0"/>
                    </a:outerShdw>
                  </a:effectLst>
                  <a:latin typeface="Arial" charset="0"/>
                  <a:cs typeface="Arial" charset="0"/>
                </a:rPr>
                <a:t>2</a:t>
              </a:r>
            </a:p>
          </p:txBody>
        </p:sp>
      </p:grpSp>
      <p:sp>
        <p:nvSpPr>
          <p:cNvPr id="19" name="Text Box 8"/>
          <p:cNvSpPr txBox="1">
            <a:spLocks noChangeArrowheads="1"/>
          </p:cNvSpPr>
          <p:nvPr/>
        </p:nvSpPr>
        <p:spPr bwMode="gray">
          <a:xfrm>
            <a:off x="3427413" y="1431925"/>
            <a:ext cx="2207336" cy="553998"/>
          </a:xfrm>
          <a:prstGeom prst="rect">
            <a:avLst/>
          </a:prstGeom>
          <a:noFill/>
          <a:ln w="9525">
            <a:noFill/>
            <a:miter lim="800000"/>
            <a:headEnd/>
            <a:tailEnd/>
          </a:ln>
        </p:spPr>
        <p:txBody>
          <a:bodyPr wrap="none" lIns="0" tIns="0" rIns="0" bIns="0">
            <a:spAutoFit/>
          </a:bodyPr>
          <a:lstStyle/>
          <a:p>
            <a:r>
              <a:rPr lang="ru-RU" sz="1800" dirty="0" smtClean="0">
                <a:solidFill>
                  <a:schemeClr val="folHlink"/>
                </a:solidFill>
              </a:rPr>
              <a:t>Разбивает на блоки </a:t>
            </a:r>
          </a:p>
          <a:p>
            <a:r>
              <a:rPr lang="ru-RU" sz="1800" dirty="0" smtClean="0">
                <a:solidFill>
                  <a:schemeClr val="folHlink"/>
                </a:solidFill>
              </a:rPr>
              <a:t>переменной</a:t>
            </a:r>
            <a:r>
              <a:rPr lang="en-US" sz="1800" dirty="0" smtClean="0">
                <a:solidFill>
                  <a:schemeClr val="folHlink"/>
                </a:solidFill>
              </a:rPr>
              <a:t> </a:t>
            </a:r>
            <a:r>
              <a:rPr lang="ru-RU" sz="1800" dirty="0" smtClean="0">
                <a:solidFill>
                  <a:schemeClr val="folHlink"/>
                </a:solidFill>
              </a:rPr>
              <a:t>длины</a:t>
            </a:r>
            <a:endParaRPr lang="en-US" sz="1800" dirty="0">
              <a:solidFill>
                <a:schemeClr val="folHlink"/>
              </a:solidFill>
            </a:endParaRPr>
          </a:p>
        </p:txBody>
      </p:sp>
      <p:sp>
        <p:nvSpPr>
          <p:cNvPr id="20" name="Text Box 8"/>
          <p:cNvSpPr txBox="1">
            <a:spLocks noChangeArrowheads="1"/>
          </p:cNvSpPr>
          <p:nvPr/>
        </p:nvSpPr>
        <p:spPr bwMode="gray">
          <a:xfrm>
            <a:off x="2959004" y="2161646"/>
            <a:ext cx="2438400" cy="553998"/>
          </a:xfrm>
          <a:prstGeom prst="rect">
            <a:avLst/>
          </a:prstGeom>
          <a:noFill/>
          <a:ln w="9525">
            <a:noFill/>
            <a:miter lim="800000"/>
            <a:headEnd/>
            <a:tailEnd/>
          </a:ln>
        </p:spPr>
        <p:txBody>
          <a:bodyPr lIns="0" tIns="0" rIns="0" bIns="0">
            <a:spAutoFit/>
          </a:bodyPr>
          <a:lstStyle/>
          <a:p>
            <a:pPr algn="r"/>
            <a:r>
              <a:rPr lang="ru-RU" sz="1200" i="1" dirty="0" smtClean="0"/>
              <a:t>Размер блока зависит от типа данных  файловой системы средний размер блока</a:t>
            </a:r>
            <a:r>
              <a:rPr lang="en-US" sz="1200" i="1" dirty="0" smtClean="0"/>
              <a:t>t </a:t>
            </a:r>
            <a:r>
              <a:rPr lang="en-US" sz="1200" i="1" dirty="0"/>
              <a:t>24KB .</a:t>
            </a:r>
          </a:p>
        </p:txBody>
      </p:sp>
      <p:sp>
        <p:nvSpPr>
          <p:cNvPr id="21" name="Text Box 22"/>
          <p:cNvSpPr txBox="1">
            <a:spLocks noChangeArrowheads="1"/>
          </p:cNvSpPr>
          <p:nvPr/>
        </p:nvSpPr>
        <p:spPr bwMode="auto">
          <a:xfrm>
            <a:off x="4651834" y="4508597"/>
            <a:ext cx="832279" cy="461665"/>
          </a:xfrm>
          <a:prstGeom prst="rect">
            <a:avLst/>
          </a:prstGeom>
          <a:noFill/>
          <a:ln w="9525">
            <a:noFill/>
            <a:miter lim="800000"/>
            <a:headEnd/>
            <a:tailEnd/>
          </a:ln>
        </p:spPr>
        <p:txBody>
          <a:bodyPr wrap="none">
            <a:spAutoFit/>
          </a:bodyPr>
          <a:lstStyle/>
          <a:p>
            <a:pPr algn="ctr" eaLnBrk="0" hangingPunct="0"/>
            <a:r>
              <a:rPr lang="en-US" sz="1200" dirty="0">
                <a:solidFill>
                  <a:srgbClr val="000000"/>
                </a:solidFill>
              </a:rPr>
              <a:t/>
            </a:r>
            <a:br>
              <a:rPr lang="en-US" sz="1200" dirty="0">
                <a:solidFill>
                  <a:srgbClr val="000000"/>
                </a:solidFill>
              </a:rPr>
            </a:br>
            <a:r>
              <a:rPr lang="en-US" sz="1200" dirty="0">
                <a:solidFill>
                  <a:srgbClr val="000000"/>
                </a:solidFill>
              </a:rPr>
              <a:t>Algorithm</a:t>
            </a:r>
          </a:p>
        </p:txBody>
      </p:sp>
      <p:sp>
        <p:nvSpPr>
          <p:cNvPr id="22" name="AutoShape 24"/>
          <p:cNvSpPr>
            <a:spLocks noChangeArrowheads="1"/>
          </p:cNvSpPr>
          <p:nvPr/>
        </p:nvSpPr>
        <p:spPr bwMode="auto">
          <a:xfrm>
            <a:off x="4747298" y="4967384"/>
            <a:ext cx="642938" cy="303213"/>
          </a:xfrm>
          <a:prstGeom prst="roundRect">
            <a:avLst>
              <a:gd name="adj" fmla="val 16667"/>
            </a:avLst>
          </a:prstGeom>
          <a:solidFill>
            <a:srgbClr val="FFFFFF"/>
          </a:solidFill>
          <a:ln w="9525">
            <a:solidFill>
              <a:srgbClr val="B2B2B2"/>
            </a:solidFill>
            <a:round/>
            <a:headEnd/>
            <a:tailEnd/>
          </a:ln>
        </p:spPr>
        <p:txBody>
          <a:bodyPr wrap="none">
            <a:spAutoFit/>
          </a:bodyPr>
          <a:lstStyle/>
          <a:p>
            <a:pPr algn="ctr"/>
            <a:r>
              <a:rPr lang="en-US" sz="1200" dirty="0">
                <a:solidFill>
                  <a:srgbClr val="000000"/>
                </a:solidFill>
              </a:rPr>
              <a:t>24 KB</a:t>
            </a:r>
          </a:p>
        </p:txBody>
      </p:sp>
      <p:grpSp>
        <p:nvGrpSpPr>
          <p:cNvPr id="4" name="Group 34"/>
          <p:cNvGrpSpPr>
            <a:grpSpLocks/>
          </p:cNvGrpSpPr>
          <p:nvPr/>
        </p:nvGrpSpPr>
        <p:grpSpPr bwMode="auto">
          <a:xfrm>
            <a:off x="6173788" y="1411288"/>
            <a:ext cx="346075" cy="366712"/>
            <a:chOff x="2792" y="1119"/>
            <a:chExt cx="218" cy="231"/>
          </a:xfrm>
        </p:grpSpPr>
        <p:sp>
          <p:nvSpPr>
            <p:cNvPr id="25" name="Oval 35"/>
            <p:cNvSpPr>
              <a:spLocks noChangeArrowheads="1"/>
            </p:cNvSpPr>
            <p:nvPr/>
          </p:nvSpPr>
          <p:spPr bwMode="auto">
            <a:xfrm>
              <a:off x="2792" y="1125"/>
              <a:ext cx="218" cy="219"/>
            </a:xfrm>
            <a:prstGeom prst="ellipse">
              <a:avLst/>
            </a:prstGeom>
            <a:gradFill rotWithShape="1">
              <a:gsLst>
                <a:gs pos="0">
                  <a:srgbClr val="CCCCCE"/>
                </a:gs>
                <a:gs pos="100000">
                  <a:srgbClr val="A3A3A7"/>
                </a:gs>
              </a:gsLst>
              <a:lin ang="5400000" scaled="1"/>
            </a:gradFill>
            <a:ln w="6350">
              <a:solidFill>
                <a:srgbClr val="5D5D63"/>
              </a:solidFill>
              <a:round/>
              <a:headEnd/>
              <a:tailEnd/>
            </a:ln>
          </p:spPr>
          <p:txBody>
            <a:bodyPr wrap="none" anchor="ctr"/>
            <a:lstStyle/>
            <a:p>
              <a:pPr algn="ctr"/>
              <a:endParaRPr lang="en-US" sz="1800" dirty="0">
                <a:solidFill>
                  <a:srgbClr val="000000"/>
                </a:solidFill>
              </a:endParaRPr>
            </a:p>
          </p:txBody>
        </p:sp>
        <p:sp>
          <p:nvSpPr>
            <p:cNvPr id="26" name="Oval 36"/>
            <p:cNvSpPr>
              <a:spLocks noChangeArrowheads="1"/>
            </p:cNvSpPr>
            <p:nvPr/>
          </p:nvSpPr>
          <p:spPr bwMode="auto">
            <a:xfrm>
              <a:off x="2815" y="1149"/>
              <a:ext cx="171" cy="171"/>
            </a:xfrm>
            <a:prstGeom prst="ellipse">
              <a:avLst/>
            </a:prstGeom>
            <a:solidFill>
              <a:srgbClr val="000000"/>
            </a:solidFill>
            <a:ln w="12700">
              <a:solidFill>
                <a:srgbClr val="DDDDDD"/>
              </a:solidFill>
              <a:round/>
              <a:headEnd/>
              <a:tailEnd/>
            </a:ln>
          </p:spPr>
          <p:txBody>
            <a:bodyPr wrap="none" anchor="ctr"/>
            <a:lstStyle/>
            <a:p>
              <a:pPr algn="ctr"/>
              <a:endParaRPr lang="en-US" sz="1800" dirty="0">
                <a:solidFill>
                  <a:srgbClr val="000000"/>
                </a:solidFill>
              </a:endParaRPr>
            </a:p>
          </p:txBody>
        </p:sp>
        <p:sp>
          <p:nvSpPr>
            <p:cNvPr id="27" name="Text Box 37"/>
            <p:cNvSpPr txBox="1">
              <a:spLocks noChangeArrowheads="1"/>
            </p:cNvSpPr>
            <p:nvPr/>
          </p:nvSpPr>
          <p:spPr bwMode="auto">
            <a:xfrm>
              <a:off x="2803" y="1119"/>
              <a:ext cx="196" cy="231"/>
            </a:xfrm>
            <a:prstGeom prst="rect">
              <a:avLst/>
            </a:prstGeom>
            <a:noFill/>
            <a:ln w="9525">
              <a:noFill/>
              <a:miter lim="800000"/>
              <a:headEnd/>
              <a:tailEnd/>
            </a:ln>
            <a:effectLst/>
          </p:spPr>
          <p:txBody>
            <a:bodyPr wrap="none">
              <a:spAutoFit/>
            </a:bodyPr>
            <a:lstStyle/>
            <a:p>
              <a:pPr algn="ctr">
                <a:defRPr/>
              </a:pPr>
              <a:r>
                <a:rPr lang="en-US" sz="1800" dirty="0">
                  <a:solidFill>
                    <a:srgbClr val="FFFFFF"/>
                  </a:solidFill>
                  <a:effectLst>
                    <a:outerShdw blurRad="38100" dist="38100" dir="2700000" algn="tl">
                      <a:srgbClr val="C0C0C0"/>
                    </a:outerShdw>
                  </a:effectLst>
                  <a:latin typeface="Arial" charset="0"/>
                  <a:cs typeface="Arial" charset="0"/>
                </a:rPr>
                <a:t>3</a:t>
              </a:r>
            </a:p>
          </p:txBody>
        </p:sp>
      </p:grpSp>
      <p:sp>
        <p:nvSpPr>
          <p:cNvPr id="28" name="Text Box 8"/>
          <p:cNvSpPr txBox="1">
            <a:spLocks noChangeArrowheads="1"/>
          </p:cNvSpPr>
          <p:nvPr/>
        </p:nvSpPr>
        <p:spPr bwMode="gray">
          <a:xfrm>
            <a:off x="6610350" y="1433513"/>
            <a:ext cx="2180405" cy="830997"/>
          </a:xfrm>
          <a:prstGeom prst="rect">
            <a:avLst/>
          </a:prstGeom>
          <a:noFill/>
          <a:ln w="9525">
            <a:noFill/>
            <a:miter lim="800000"/>
            <a:headEnd/>
            <a:tailEnd/>
          </a:ln>
        </p:spPr>
        <p:txBody>
          <a:bodyPr wrap="none" lIns="0" tIns="0" rIns="0" bIns="0">
            <a:spAutoFit/>
          </a:bodyPr>
          <a:lstStyle/>
          <a:p>
            <a:r>
              <a:rPr lang="ru-RU" sz="1800" dirty="0" smtClean="0">
                <a:solidFill>
                  <a:schemeClr val="folHlink"/>
                </a:solidFill>
              </a:rPr>
              <a:t>Назначает каждому </a:t>
            </a:r>
          </a:p>
          <a:p>
            <a:r>
              <a:rPr lang="ru-RU" sz="1800" dirty="0" smtClean="0">
                <a:solidFill>
                  <a:schemeClr val="folHlink"/>
                </a:solidFill>
              </a:rPr>
              <a:t>блоку уникальный </a:t>
            </a:r>
            <a:r>
              <a:rPr lang="en-US" sz="1800" dirty="0" smtClean="0">
                <a:solidFill>
                  <a:schemeClr val="folHlink"/>
                </a:solidFill>
              </a:rPr>
              <a:t> </a:t>
            </a:r>
            <a:endParaRPr lang="ru-RU" sz="1800" dirty="0" smtClean="0">
              <a:solidFill>
                <a:schemeClr val="folHlink"/>
              </a:solidFill>
            </a:endParaRPr>
          </a:p>
          <a:p>
            <a:r>
              <a:rPr lang="en-US" sz="1800" dirty="0" smtClean="0">
                <a:solidFill>
                  <a:schemeClr val="folHlink"/>
                </a:solidFill>
              </a:rPr>
              <a:t>content </a:t>
            </a:r>
            <a:r>
              <a:rPr lang="en-US" sz="1800" dirty="0">
                <a:solidFill>
                  <a:schemeClr val="folHlink"/>
                </a:solidFill>
              </a:rPr>
              <a:t>id’</a:t>
            </a:r>
          </a:p>
        </p:txBody>
      </p:sp>
      <p:pic>
        <p:nvPicPr>
          <p:cNvPr id="29" name="Picture 8"/>
          <p:cNvPicPr>
            <a:picLocks noChangeAspect="1" noChangeArrowheads="1"/>
          </p:cNvPicPr>
          <p:nvPr/>
        </p:nvPicPr>
        <p:blipFill>
          <a:blip r:embed="rId5" cstate="print"/>
          <a:srcRect/>
          <a:stretch>
            <a:fillRect/>
          </a:stretch>
        </p:blipFill>
        <p:spPr bwMode="auto">
          <a:xfrm>
            <a:off x="6174461" y="2605184"/>
            <a:ext cx="1200150" cy="342900"/>
          </a:xfrm>
          <a:prstGeom prst="rect">
            <a:avLst/>
          </a:prstGeom>
          <a:noFill/>
          <a:ln w="28575">
            <a:noFill/>
            <a:miter lim="800000"/>
            <a:headEnd/>
            <a:tailEnd/>
          </a:ln>
        </p:spPr>
      </p:pic>
      <p:pic>
        <p:nvPicPr>
          <p:cNvPr id="30" name="Picture 8"/>
          <p:cNvPicPr>
            <a:picLocks noChangeAspect="1" noChangeArrowheads="1"/>
          </p:cNvPicPr>
          <p:nvPr/>
        </p:nvPicPr>
        <p:blipFill>
          <a:blip r:embed="rId5" cstate="print"/>
          <a:srcRect/>
          <a:stretch>
            <a:fillRect/>
          </a:stretch>
        </p:blipFill>
        <p:spPr bwMode="auto">
          <a:xfrm>
            <a:off x="6209386" y="3329084"/>
            <a:ext cx="1200150" cy="342900"/>
          </a:xfrm>
          <a:prstGeom prst="rect">
            <a:avLst/>
          </a:prstGeom>
          <a:noFill/>
          <a:ln w="28575">
            <a:noFill/>
            <a:miter lim="800000"/>
            <a:headEnd/>
            <a:tailEnd/>
          </a:ln>
        </p:spPr>
      </p:pic>
      <p:pic>
        <p:nvPicPr>
          <p:cNvPr id="31" name="Picture 8"/>
          <p:cNvPicPr>
            <a:picLocks noChangeAspect="1" noChangeArrowheads="1"/>
          </p:cNvPicPr>
          <p:nvPr/>
        </p:nvPicPr>
        <p:blipFill>
          <a:blip r:embed="rId5" cstate="print"/>
          <a:srcRect/>
          <a:stretch>
            <a:fillRect/>
          </a:stretch>
        </p:blipFill>
        <p:spPr bwMode="auto">
          <a:xfrm>
            <a:off x="6220498" y="3975197"/>
            <a:ext cx="1200150" cy="342900"/>
          </a:xfrm>
          <a:prstGeom prst="rect">
            <a:avLst/>
          </a:prstGeom>
          <a:noFill/>
          <a:ln w="28575">
            <a:noFill/>
            <a:miter lim="800000"/>
            <a:headEnd/>
            <a:tailEnd/>
          </a:ln>
        </p:spPr>
      </p:pic>
      <p:pic>
        <p:nvPicPr>
          <p:cNvPr id="33" name="Picture 34" descr="storage - generic"/>
          <p:cNvPicPr>
            <a:picLocks noChangeAspect="1" noChangeArrowheads="1"/>
          </p:cNvPicPr>
          <p:nvPr/>
        </p:nvPicPr>
        <p:blipFill>
          <a:blip r:embed="rId6" cstate="print"/>
          <a:srcRect/>
          <a:stretch>
            <a:fillRect/>
          </a:stretch>
        </p:blipFill>
        <p:spPr bwMode="gray">
          <a:xfrm>
            <a:off x="7582573" y="5308697"/>
            <a:ext cx="444500" cy="876300"/>
          </a:xfrm>
          <a:prstGeom prst="rect">
            <a:avLst/>
          </a:prstGeom>
          <a:noFill/>
          <a:ln w="9525">
            <a:noFill/>
            <a:miter lim="800000"/>
            <a:headEnd/>
            <a:tailEnd/>
          </a:ln>
        </p:spPr>
      </p:pic>
      <p:grpSp>
        <p:nvGrpSpPr>
          <p:cNvPr id="7" name="Group 34"/>
          <p:cNvGrpSpPr>
            <a:grpSpLocks/>
          </p:cNvGrpSpPr>
          <p:nvPr/>
        </p:nvGrpSpPr>
        <p:grpSpPr bwMode="auto">
          <a:xfrm>
            <a:off x="5829973" y="4699097"/>
            <a:ext cx="346075" cy="366712"/>
            <a:chOff x="2792" y="1119"/>
            <a:chExt cx="218" cy="231"/>
          </a:xfrm>
        </p:grpSpPr>
        <p:sp>
          <p:nvSpPr>
            <p:cNvPr id="35" name="Oval 35"/>
            <p:cNvSpPr>
              <a:spLocks noChangeArrowheads="1"/>
            </p:cNvSpPr>
            <p:nvPr/>
          </p:nvSpPr>
          <p:spPr bwMode="auto">
            <a:xfrm>
              <a:off x="2792" y="1125"/>
              <a:ext cx="218" cy="219"/>
            </a:xfrm>
            <a:prstGeom prst="ellipse">
              <a:avLst/>
            </a:prstGeom>
            <a:gradFill rotWithShape="1">
              <a:gsLst>
                <a:gs pos="0">
                  <a:srgbClr val="CCCCCE"/>
                </a:gs>
                <a:gs pos="100000">
                  <a:srgbClr val="A3A3A7"/>
                </a:gs>
              </a:gsLst>
              <a:lin ang="5400000" scaled="1"/>
            </a:gradFill>
            <a:ln w="6350">
              <a:solidFill>
                <a:srgbClr val="5D5D63"/>
              </a:solidFill>
              <a:round/>
              <a:headEnd/>
              <a:tailEnd/>
            </a:ln>
          </p:spPr>
          <p:txBody>
            <a:bodyPr wrap="none" anchor="ctr"/>
            <a:lstStyle/>
            <a:p>
              <a:pPr algn="ctr"/>
              <a:endParaRPr lang="en-US" sz="1800" dirty="0">
                <a:solidFill>
                  <a:srgbClr val="000000"/>
                </a:solidFill>
              </a:endParaRPr>
            </a:p>
          </p:txBody>
        </p:sp>
        <p:sp>
          <p:nvSpPr>
            <p:cNvPr id="36" name="Oval 36"/>
            <p:cNvSpPr>
              <a:spLocks noChangeArrowheads="1"/>
            </p:cNvSpPr>
            <p:nvPr/>
          </p:nvSpPr>
          <p:spPr bwMode="auto">
            <a:xfrm>
              <a:off x="2815" y="1149"/>
              <a:ext cx="171" cy="171"/>
            </a:xfrm>
            <a:prstGeom prst="ellipse">
              <a:avLst/>
            </a:prstGeom>
            <a:solidFill>
              <a:srgbClr val="000000"/>
            </a:solidFill>
            <a:ln w="12700">
              <a:solidFill>
                <a:srgbClr val="DDDDDD"/>
              </a:solidFill>
              <a:round/>
              <a:headEnd/>
              <a:tailEnd/>
            </a:ln>
          </p:spPr>
          <p:txBody>
            <a:bodyPr wrap="none" anchor="ctr"/>
            <a:lstStyle/>
            <a:p>
              <a:pPr algn="ctr"/>
              <a:endParaRPr lang="en-US" sz="1800" dirty="0">
                <a:solidFill>
                  <a:srgbClr val="000000"/>
                </a:solidFill>
              </a:endParaRPr>
            </a:p>
          </p:txBody>
        </p:sp>
        <p:sp>
          <p:nvSpPr>
            <p:cNvPr id="37" name="Text Box 37"/>
            <p:cNvSpPr txBox="1">
              <a:spLocks noChangeArrowheads="1"/>
            </p:cNvSpPr>
            <p:nvPr/>
          </p:nvSpPr>
          <p:spPr bwMode="auto">
            <a:xfrm>
              <a:off x="2803" y="1119"/>
              <a:ext cx="196" cy="231"/>
            </a:xfrm>
            <a:prstGeom prst="rect">
              <a:avLst/>
            </a:prstGeom>
            <a:noFill/>
            <a:ln w="9525">
              <a:noFill/>
              <a:miter lim="800000"/>
              <a:headEnd/>
              <a:tailEnd/>
            </a:ln>
            <a:effectLst/>
          </p:spPr>
          <p:txBody>
            <a:bodyPr wrap="none">
              <a:spAutoFit/>
            </a:bodyPr>
            <a:lstStyle/>
            <a:p>
              <a:pPr algn="ctr">
                <a:defRPr/>
              </a:pPr>
              <a:r>
                <a:rPr lang="en-US" sz="1800" dirty="0">
                  <a:solidFill>
                    <a:srgbClr val="FFFFFF"/>
                  </a:solidFill>
                  <a:effectLst>
                    <a:outerShdw blurRad="38100" dist="38100" dir="2700000" algn="tl">
                      <a:srgbClr val="C0C0C0"/>
                    </a:outerShdw>
                  </a:effectLst>
                  <a:latin typeface="Arial" charset="0"/>
                  <a:cs typeface="Arial" charset="0"/>
                </a:rPr>
                <a:t>4</a:t>
              </a:r>
            </a:p>
          </p:txBody>
        </p:sp>
      </p:grpSp>
      <p:sp>
        <p:nvSpPr>
          <p:cNvPr id="38" name="Text Box 8"/>
          <p:cNvSpPr txBox="1">
            <a:spLocks noChangeArrowheads="1"/>
          </p:cNvSpPr>
          <p:nvPr/>
        </p:nvSpPr>
        <p:spPr bwMode="gray">
          <a:xfrm>
            <a:off x="6263361" y="4734022"/>
            <a:ext cx="1230312" cy="277812"/>
          </a:xfrm>
          <a:prstGeom prst="rect">
            <a:avLst/>
          </a:prstGeom>
          <a:noFill/>
          <a:ln w="9525">
            <a:noFill/>
            <a:miter lim="800000"/>
            <a:headEnd/>
            <a:tailEnd/>
          </a:ln>
        </p:spPr>
        <p:txBody>
          <a:bodyPr wrap="none" lIns="0" tIns="0" rIns="0" bIns="0">
            <a:spAutoFit/>
          </a:bodyPr>
          <a:lstStyle/>
          <a:p>
            <a:r>
              <a:rPr lang="en-US" sz="1800" dirty="0">
                <a:solidFill>
                  <a:schemeClr val="folHlink"/>
                </a:solidFill>
              </a:rPr>
              <a:t>‘is present’?</a:t>
            </a:r>
          </a:p>
        </p:txBody>
      </p:sp>
      <p:cxnSp>
        <p:nvCxnSpPr>
          <p:cNvPr id="39" name="Elbow Connector 47"/>
          <p:cNvCxnSpPr>
            <a:cxnSpLocks noChangeShapeType="1"/>
            <a:stCxn id="38" idx="3"/>
          </p:cNvCxnSpPr>
          <p:nvPr/>
        </p:nvCxnSpPr>
        <p:spPr bwMode="auto">
          <a:xfrm>
            <a:off x="7493673" y="4873722"/>
            <a:ext cx="311150" cy="434975"/>
          </a:xfrm>
          <a:prstGeom prst="bentConnector2">
            <a:avLst/>
          </a:prstGeom>
          <a:noFill/>
          <a:ln w="28575">
            <a:solidFill>
              <a:srgbClr val="969696"/>
            </a:solidFill>
            <a:round/>
            <a:headEnd type="arrow" w="med" len="med"/>
            <a:tailEnd type="arrow" w="med" len="med"/>
          </a:ln>
        </p:spPr>
      </p:cxnSp>
      <p:cxnSp>
        <p:nvCxnSpPr>
          <p:cNvPr id="40" name="Straight Arrow Connector 39"/>
          <p:cNvCxnSpPr>
            <a:cxnSpLocks noChangeShapeType="1"/>
          </p:cNvCxnSpPr>
          <p:nvPr/>
        </p:nvCxnSpPr>
        <p:spPr bwMode="auto">
          <a:xfrm rot="5400000" flipH="1" flipV="1">
            <a:off x="7608767" y="4660203"/>
            <a:ext cx="381000" cy="1588"/>
          </a:xfrm>
          <a:prstGeom prst="straightConnector1">
            <a:avLst/>
          </a:prstGeom>
          <a:noFill/>
          <a:ln w="28575">
            <a:solidFill>
              <a:srgbClr val="969696"/>
            </a:solidFill>
            <a:round/>
            <a:headEnd/>
            <a:tailEnd type="arrow" w="med" len="med"/>
          </a:ln>
        </p:spPr>
      </p:cxnSp>
      <p:sp>
        <p:nvSpPr>
          <p:cNvPr id="41" name="Diamond 40"/>
          <p:cNvSpPr>
            <a:spLocks noChangeArrowheads="1"/>
          </p:cNvSpPr>
          <p:nvPr/>
        </p:nvSpPr>
        <p:spPr bwMode="auto">
          <a:xfrm>
            <a:off x="7530186" y="3913284"/>
            <a:ext cx="533400" cy="533400"/>
          </a:xfrm>
          <a:prstGeom prst="diamond">
            <a:avLst/>
          </a:prstGeom>
          <a:solidFill>
            <a:srgbClr val="336699"/>
          </a:solidFill>
          <a:ln w="28575">
            <a:solidFill>
              <a:srgbClr val="969696"/>
            </a:solidFill>
            <a:round/>
            <a:headEnd/>
            <a:tailEnd/>
          </a:ln>
        </p:spPr>
        <p:txBody>
          <a:bodyPr wrap="none" anchor="ctr" anchorCtr="1"/>
          <a:lstStyle/>
          <a:p>
            <a:pPr algn="ctr"/>
            <a:r>
              <a:rPr lang="en-US" sz="1600" b="1" dirty="0">
                <a:solidFill>
                  <a:schemeClr val="bg1"/>
                </a:solidFill>
              </a:rPr>
              <a:t>NO</a:t>
            </a:r>
          </a:p>
        </p:txBody>
      </p:sp>
      <p:pic>
        <p:nvPicPr>
          <p:cNvPr id="42" name="Picture 8"/>
          <p:cNvPicPr>
            <a:picLocks noChangeAspect="1" noChangeArrowheads="1"/>
          </p:cNvPicPr>
          <p:nvPr/>
        </p:nvPicPr>
        <p:blipFill>
          <a:blip r:embed="rId5" cstate="print"/>
          <a:srcRect/>
          <a:stretch>
            <a:fillRect/>
          </a:stretch>
        </p:blipFill>
        <p:spPr bwMode="auto">
          <a:xfrm>
            <a:off x="8100098" y="2605184"/>
            <a:ext cx="514350" cy="342900"/>
          </a:xfrm>
          <a:prstGeom prst="rect">
            <a:avLst/>
          </a:prstGeom>
          <a:noFill/>
          <a:ln w="28575">
            <a:noFill/>
            <a:miter lim="800000"/>
            <a:headEnd/>
            <a:tailEnd/>
          </a:ln>
        </p:spPr>
      </p:pic>
      <p:cxnSp>
        <p:nvCxnSpPr>
          <p:cNvPr id="44" name="Elbow Connector 58"/>
          <p:cNvCxnSpPr>
            <a:cxnSpLocks noChangeShapeType="1"/>
            <a:stCxn id="41" idx="0"/>
          </p:cNvCxnSpPr>
          <p:nvPr/>
        </p:nvCxnSpPr>
        <p:spPr bwMode="auto">
          <a:xfrm rot="5400000" flipH="1" flipV="1">
            <a:off x="7380167" y="3193353"/>
            <a:ext cx="1136650" cy="303212"/>
          </a:xfrm>
          <a:prstGeom prst="bentConnector2">
            <a:avLst/>
          </a:prstGeom>
          <a:noFill/>
          <a:ln w="28575">
            <a:solidFill>
              <a:srgbClr val="969696"/>
            </a:solidFill>
            <a:round/>
            <a:headEnd/>
            <a:tailEnd type="arrow" w="med" len="med"/>
          </a:ln>
        </p:spPr>
      </p:cxnSp>
      <p:pic>
        <p:nvPicPr>
          <p:cNvPr id="45" name="Picture 8"/>
          <p:cNvPicPr>
            <a:picLocks noChangeAspect="1" noChangeArrowheads="1"/>
          </p:cNvPicPr>
          <p:nvPr/>
        </p:nvPicPr>
        <p:blipFill>
          <a:blip r:embed="rId5" cstate="print"/>
          <a:srcRect/>
          <a:stretch>
            <a:fillRect/>
          </a:stretch>
        </p:blipFill>
        <p:spPr bwMode="auto">
          <a:xfrm>
            <a:off x="8100098" y="3710084"/>
            <a:ext cx="514350" cy="342900"/>
          </a:xfrm>
          <a:prstGeom prst="rect">
            <a:avLst/>
          </a:prstGeom>
          <a:noFill/>
          <a:ln w="25400">
            <a:solidFill>
              <a:srgbClr val="C00000"/>
            </a:solidFill>
            <a:miter lim="800000"/>
            <a:headEnd/>
            <a:tailEnd/>
          </a:ln>
        </p:spPr>
      </p:pic>
      <p:cxnSp>
        <p:nvCxnSpPr>
          <p:cNvPr id="46" name="Shape 45"/>
          <p:cNvCxnSpPr>
            <a:cxnSpLocks noChangeShapeType="1"/>
          </p:cNvCxnSpPr>
          <p:nvPr/>
        </p:nvCxnSpPr>
        <p:spPr bwMode="auto">
          <a:xfrm rot="5400000">
            <a:off x="7345241" y="4734816"/>
            <a:ext cx="1693863" cy="330200"/>
          </a:xfrm>
          <a:prstGeom prst="bentConnector2">
            <a:avLst/>
          </a:prstGeom>
          <a:noFill/>
          <a:ln w="28575">
            <a:solidFill>
              <a:srgbClr val="969696"/>
            </a:solidFill>
            <a:round/>
            <a:headEnd/>
            <a:tailEnd type="arrow" w="med" len="med"/>
          </a:ln>
        </p:spPr>
      </p:cxnSp>
      <p:cxnSp>
        <p:nvCxnSpPr>
          <p:cNvPr id="47" name="Straight Arrow Connector 46"/>
          <p:cNvCxnSpPr>
            <a:cxnSpLocks noChangeShapeType="1"/>
            <a:endCxn id="45" idx="0"/>
          </p:cNvCxnSpPr>
          <p:nvPr/>
        </p:nvCxnSpPr>
        <p:spPr bwMode="auto">
          <a:xfrm flipH="1">
            <a:off x="8357273" y="2948084"/>
            <a:ext cx="1" cy="762000"/>
          </a:xfrm>
          <a:prstGeom prst="straightConnector1">
            <a:avLst/>
          </a:prstGeom>
          <a:noFill/>
          <a:ln w="28575">
            <a:solidFill>
              <a:srgbClr val="969696"/>
            </a:solidFill>
            <a:round/>
            <a:headEnd/>
            <a:tailEnd type="arrow" w="med" len="med"/>
          </a:ln>
        </p:spPr>
      </p:cxnSp>
      <p:cxnSp>
        <p:nvCxnSpPr>
          <p:cNvPr id="48" name="Straight Arrow Connector 47"/>
          <p:cNvCxnSpPr>
            <a:cxnSpLocks noChangeShapeType="1"/>
          </p:cNvCxnSpPr>
          <p:nvPr/>
        </p:nvCxnSpPr>
        <p:spPr bwMode="auto">
          <a:xfrm rot="16200000" flipH="1">
            <a:off x="8269167" y="3621978"/>
            <a:ext cx="174625" cy="1587"/>
          </a:xfrm>
          <a:prstGeom prst="straightConnector1">
            <a:avLst/>
          </a:prstGeom>
          <a:noFill/>
          <a:ln w="28575">
            <a:solidFill>
              <a:srgbClr val="969696"/>
            </a:solidFill>
            <a:round/>
            <a:headEnd/>
            <a:tailEnd type="arrow" w="med" len="med"/>
          </a:ln>
        </p:spPr>
      </p:cxnSp>
      <p:pic>
        <p:nvPicPr>
          <p:cNvPr id="49" name="Picture 61"/>
          <p:cNvPicPr>
            <a:picLocks noChangeAspect="1" noChangeArrowheads="1"/>
          </p:cNvPicPr>
          <p:nvPr/>
        </p:nvPicPr>
        <p:blipFill>
          <a:blip r:embed="rId7" cstate="print"/>
          <a:srcRect/>
          <a:stretch>
            <a:fillRect/>
          </a:stretch>
        </p:blipFill>
        <p:spPr bwMode="auto">
          <a:xfrm>
            <a:off x="2514600" y="1828800"/>
            <a:ext cx="274638" cy="274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bwMode="gray"/>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Резервное копирование VMware на уровне</a:t>
            </a:r>
            <a:r>
              <a:rPr lang="ru-RU" sz="3600" b="0" i="0" noProof="1" smtClean="0">
                <a:solidFill>
                  <a:srgbClr val="FF0000"/>
                </a:solidFill>
                <a:latin typeface="Arial" pitchFamily="34" charset="0"/>
                <a:cs typeface="Arial" pitchFamily="34" charset="0"/>
              </a:rPr>
              <a:t> </a:t>
            </a:r>
            <a:r>
              <a:rPr lang="ru-RU" sz="3600" b="0" i="0" noProof="1" smtClean="0">
                <a:solidFill>
                  <a:srgbClr val="007DC3"/>
                </a:solidFill>
                <a:latin typeface="Arial" pitchFamily="34" charset="0"/>
                <a:cs typeface="Arial" pitchFamily="34" charset="0"/>
              </a:rPr>
              <a:t>гостевой ОС</a:t>
            </a:r>
            <a:endParaRPr lang="ru-RU" sz="3600" b="0" i="0" noProof="1">
              <a:solidFill>
                <a:srgbClr val="007DC3"/>
              </a:solidFill>
              <a:latin typeface="Arial" pitchFamily="34" charset="0"/>
              <a:cs typeface="Arial" pitchFamily="34" charset="0"/>
            </a:endParaRPr>
          </a:p>
        </p:txBody>
      </p:sp>
      <p:sp>
        <p:nvSpPr>
          <p:cNvPr id="10" name="Text Placeholder 9"/>
          <p:cNvSpPr>
            <a:spLocks noGrp="1"/>
          </p:cNvSpPr>
          <p:nvPr>
            <p:ph type="body" idx="1"/>
          </p:nvPr>
        </p:nvSpPr>
        <p:spPr bwMode="gray"/>
        <p:txBody>
          <a:bodyPr/>
          <a:lstStyle/>
          <a:p>
            <a:pPr marL="0" indent="0" algn="l" defTabSz="914400">
              <a:spcBef>
                <a:spcPct val="20000"/>
              </a:spcBef>
              <a:buNone/>
            </a:pPr>
            <a:r>
              <a:rPr lang="ru-RU" sz="2200" b="0" i="0" noProof="1" smtClean="0">
                <a:solidFill>
                  <a:srgbClr val="5F5F5F"/>
                </a:solidFill>
                <a:latin typeface="Arial" pitchFamily="34" charset="0"/>
                <a:cs typeface="Arial" pitchFamily="34" charset="0"/>
              </a:rPr>
              <a:t>Агенты Avamar обеспечивают согласованность приложений</a:t>
            </a:r>
            <a:endParaRPr lang="ru-RU" sz="2200" noProof="1">
              <a:latin typeface="Arial" pitchFamily="34" charset="0"/>
              <a:cs typeface="Arial" pitchFamily="34" charset="0"/>
            </a:endParaRPr>
          </a:p>
        </p:txBody>
      </p:sp>
      <p:sp>
        <p:nvSpPr>
          <p:cNvPr id="11" name="Content Placeholder 10"/>
          <p:cNvSpPr>
            <a:spLocks noGrp="1"/>
          </p:cNvSpPr>
          <p:nvPr>
            <p:ph sz="half" idx="4294967295"/>
          </p:nvPr>
        </p:nvSpPr>
        <p:spPr bwMode="gray">
          <a:xfrm>
            <a:off x="2728913" y="1758950"/>
            <a:ext cx="6048374" cy="4194175"/>
          </a:xfrm>
          <a:prstGeom prst="rect">
            <a:avLst/>
          </a:prstGeom>
        </p:spPr>
        <p:txBody>
          <a:bodyPr/>
          <a:lstStyle/>
          <a:p>
            <a:pPr marL="231800" indent="-231800" algn="l" defTabSz="914400">
              <a:spcBef>
                <a:spcPct val="20000"/>
              </a:spcBef>
              <a:buClr>
                <a:srgbClr val="007DC3"/>
              </a:buClr>
              <a:buFont typeface="Arial"/>
              <a:buChar char="•"/>
            </a:pPr>
            <a:r>
              <a:rPr lang="ru-RU" sz="2000" b="0" i="0" noProof="1" smtClean="0">
                <a:solidFill>
                  <a:srgbClr val="5F5F5F"/>
                </a:solidFill>
                <a:latin typeface="Arial" pitchFamily="34" charset="0"/>
                <a:cs typeface="Arial" pitchFamily="34" charset="0"/>
              </a:rPr>
              <a:t>Специальный агент приложения на каждой виртуальной машине обеспечивает согласованное состояние «горячего» резервного копирования</a:t>
            </a:r>
          </a:p>
          <a:p>
            <a:pPr marL="231800" indent="-231800" algn="l" defTabSz="914400">
              <a:spcBef>
                <a:spcPct val="20000"/>
              </a:spcBef>
              <a:buClr>
                <a:srgbClr val="007DC3"/>
              </a:buClr>
              <a:buFont typeface="Arial"/>
              <a:buChar char="•"/>
            </a:pPr>
            <a:r>
              <a:rPr lang="ru-RU" sz="2000" b="0" i="0" noProof="1" smtClean="0">
                <a:solidFill>
                  <a:srgbClr val="5F5F5F"/>
                </a:solidFill>
                <a:latin typeface="Arial" pitchFamily="34" charset="0"/>
                <a:cs typeface="Arial" pitchFamily="34" charset="0"/>
              </a:rPr>
              <a:t>Дедупликация в пределах виртуальных машин и между ними</a:t>
            </a:r>
          </a:p>
          <a:p>
            <a:pPr marL="230154" indent="-230154" algn="l" defTabSz="914400">
              <a:spcBef>
                <a:spcPct val="20000"/>
              </a:spcBef>
              <a:buClr>
                <a:srgbClr val="007DC3"/>
              </a:buClr>
              <a:buFont typeface="Arial"/>
              <a:buChar char="•"/>
            </a:pPr>
            <a:r>
              <a:rPr lang="ru-RU" sz="2000" b="0" i="0" noProof="1" smtClean="0">
                <a:solidFill>
                  <a:srgbClr val="5F5F5F"/>
                </a:solidFill>
                <a:latin typeface="Arial" pitchFamily="34" charset="0"/>
                <a:cs typeface="Arial" pitchFamily="34" charset="0"/>
              </a:rPr>
              <a:t>Сокращение конфликтов использования ресурсов и ускорение резервного копирования</a:t>
            </a:r>
          </a:p>
          <a:p>
            <a:pPr marL="230154" indent="-230154" algn="l" defTabSz="914400">
              <a:spcBef>
                <a:spcPct val="20000"/>
              </a:spcBef>
              <a:buClr>
                <a:srgbClr val="007DC3"/>
              </a:buClr>
              <a:buFont typeface="Arial"/>
              <a:buChar char="•"/>
            </a:pPr>
            <a:r>
              <a:rPr lang="ru-RU" sz="2000" b="0" i="0" noProof="1" smtClean="0">
                <a:solidFill>
                  <a:srgbClr val="5F5F5F"/>
                </a:solidFill>
                <a:latin typeface="Arial" pitchFamily="34" charset="0"/>
                <a:cs typeface="Arial" pitchFamily="34" charset="0"/>
              </a:rPr>
              <a:t>Восстановление на уровне файлов в Windows, </a:t>
            </a:r>
            <a:br>
              <a:rPr lang="ru-RU" sz="2000" b="0" i="0" noProof="1" smtClean="0">
                <a:solidFill>
                  <a:srgbClr val="5F5F5F"/>
                </a:solidFill>
                <a:latin typeface="Arial" pitchFamily="34" charset="0"/>
                <a:cs typeface="Arial" pitchFamily="34" charset="0"/>
              </a:rPr>
            </a:br>
            <a:r>
              <a:rPr lang="ru-RU" sz="2000" b="0" i="0" noProof="1" smtClean="0">
                <a:solidFill>
                  <a:srgbClr val="5F5F5F"/>
                </a:solidFill>
                <a:latin typeface="Arial" pitchFamily="34" charset="0"/>
                <a:cs typeface="Arial" pitchFamily="34" charset="0"/>
              </a:rPr>
              <a:t>Linux и Solaris</a:t>
            </a:r>
          </a:p>
          <a:p>
            <a:pPr marL="230154" indent="-230154" algn="l" defTabSz="914400">
              <a:spcBef>
                <a:spcPct val="20000"/>
              </a:spcBef>
              <a:buClr>
                <a:srgbClr val="007DC3"/>
              </a:buClr>
              <a:buFont typeface="Arial"/>
              <a:buChar char="•"/>
            </a:pPr>
            <a:r>
              <a:rPr lang="ru-RU" sz="2000" b="0" i="0" noProof="1" smtClean="0">
                <a:solidFill>
                  <a:srgbClr val="5F5F5F"/>
                </a:solidFill>
                <a:latin typeface="Arial" pitchFamily="34" charset="0"/>
                <a:cs typeface="Arial" pitchFamily="34" charset="0"/>
              </a:rPr>
              <a:t>Уменьшение расходов благодаря бесплатным агентам</a:t>
            </a:r>
          </a:p>
          <a:p>
            <a:pPr marL="230154" indent="-230154" algn="l" defTabSz="914400">
              <a:spcBef>
                <a:spcPct val="20000"/>
              </a:spcBef>
              <a:buClr>
                <a:srgbClr val="007DC3"/>
              </a:buClr>
              <a:buFont typeface="Arial"/>
              <a:buChar char="•"/>
            </a:pPr>
            <a:endParaRPr lang="ru-RU" noProof="1" smtClean="0">
              <a:latin typeface="Arial" pitchFamily="34" charset="0"/>
              <a:cs typeface="Arial" pitchFamily="34" charset="0"/>
            </a:endParaRPr>
          </a:p>
          <a:p>
            <a:pPr marL="230154" indent="-230154" algn="l" defTabSz="914400">
              <a:spcBef>
                <a:spcPct val="20000"/>
              </a:spcBef>
              <a:buClr>
                <a:srgbClr val="007DC3"/>
              </a:buClr>
              <a:buFont typeface="Arial"/>
              <a:buChar char="•"/>
            </a:pPr>
            <a:endParaRPr lang="ru-RU" noProof="1" smtClean="0">
              <a:latin typeface="Arial" pitchFamily="34" charset="0"/>
              <a:cs typeface="Arial" pitchFamily="34" charset="0"/>
            </a:endParaRPr>
          </a:p>
        </p:txBody>
      </p:sp>
      <p:sp>
        <p:nvSpPr>
          <p:cNvPr id="20" name="TextBox 19"/>
          <p:cNvSpPr txBox="1"/>
          <p:nvPr/>
        </p:nvSpPr>
        <p:spPr bwMode="gray">
          <a:xfrm>
            <a:off x="366713" y="1758950"/>
            <a:ext cx="2073828" cy="276999"/>
          </a:xfrm>
          <a:prstGeom prst="rect">
            <a:avLst/>
          </a:prstGeom>
          <a:noFill/>
        </p:spPr>
        <p:txBody>
          <a:bodyPr wrap="square" lIns="0" tIns="0" rIns="0" bIns="0">
            <a:spAutoFit/>
          </a:bodyPr>
          <a:lstStyle/>
          <a:p>
            <a:pPr algn="ctr" defTabSz="914400">
              <a:spcBef>
                <a:spcPts val="0"/>
              </a:spcBef>
              <a:spcAft>
                <a:spcPts val="0"/>
              </a:spcAft>
              <a:buNone/>
            </a:pPr>
            <a:r>
              <a:rPr lang="ru-RU" sz="1800" b="0" i="0" noProof="1" smtClean="0">
                <a:solidFill>
                  <a:schemeClr val="tx1"/>
                </a:solidFill>
                <a:latin typeface="Arial" pitchFamily="34" charset="0"/>
                <a:cs typeface="Arial" pitchFamily="34" charset="0"/>
              </a:rPr>
              <a:t>Агенты Avamar</a:t>
            </a:r>
            <a:endParaRPr lang="ru-RU" noProof="1">
              <a:latin typeface="Arial" pitchFamily="34" charset="0"/>
              <a:cs typeface="Arial" pitchFamily="34" charset="0"/>
            </a:endParaRPr>
          </a:p>
        </p:txBody>
      </p:sp>
      <p:grpSp>
        <p:nvGrpSpPr>
          <p:cNvPr id="2" name="Group 22"/>
          <p:cNvGrpSpPr/>
          <p:nvPr/>
        </p:nvGrpSpPr>
        <p:grpSpPr bwMode="gray">
          <a:xfrm>
            <a:off x="366713" y="2423958"/>
            <a:ext cx="2131435" cy="2041968"/>
            <a:chOff x="6876280" y="4811568"/>
            <a:chExt cx="1141862" cy="1093932"/>
          </a:xfrm>
        </p:grpSpPr>
        <p:grpSp>
          <p:nvGrpSpPr>
            <p:cNvPr id="3" name="Group 118"/>
            <p:cNvGrpSpPr/>
            <p:nvPr/>
          </p:nvGrpSpPr>
          <p:grpSpPr bwMode="gray">
            <a:xfrm>
              <a:off x="6876280" y="4811568"/>
              <a:ext cx="277757" cy="508001"/>
              <a:chOff x="6775580" y="4655457"/>
              <a:chExt cx="277757" cy="508001"/>
            </a:xfrm>
          </p:grpSpPr>
          <p:pic>
            <p:nvPicPr>
              <p:cNvPr id="36" name="Picture 35" descr="avamar icon.png"/>
              <p:cNvPicPr>
                <a:picLocks noChangeAspect="1"/>
              </p:cNvPicPr>
              <p:nvPr/>
            </p:nvPicPr>
            <p:blipFill>
              <a:blip r:embed="rId3" cstate="screen"/>
              <a:srcRect l="5852" t="5801"/>
              <a:stretch>
                <a:fillRect/>
              </a:stretch>
            </p:blipFill>
            <p:spPr bwMode="gray">
              <a:xfrm>
                <a:off x="6778171" y="4655457"/>
                <a:ext cx="275166" cy="271325"/>
              </a:xfrm>
              <a:prstGeom prst="rect">
                <a:avLst/>
              </a:prstGeom>
            </p:spPr>
          </p:pic>
          <p:pic>
            <p:nvPicPr>
              <p:cNvPr id="37" name="Picture 36" descr="VM app-os.png"/>
              <p:cNvPicPr>
                <a:picLocks noChangeAspect="1"/>
              </p:cNvPicPr>
              <p:nvPr/>
            </p:nvPicPr>
            <p:blipFill>
              <a:blip r:embed="rId4" cstate="screen"/>
              <a:stretch>
                <a:fillRect/>
              </a:stretch>
            </p:blipFill>
            <p:spPr bwMode="gray">
              <a:xfrm>
                <a:off x="6775580" y="4920343"/>
                <a:ext cx="243115" cy="243115"/>
              </a:xfrm>
              <a:prstGeom prst="rect">
                <a:avLst/>
              </a:prstGeom>
            </p:spPr>
          </p:pic>
        </p:grpSp>
        <p:sp>
          <p:nvSpPr>
            <p:cNvPr id="25" name="AutoShape 17"/>
            <p:cNvSpPr>
              <a:spLocks noChangeArrowheads="1"/>
            </p:cNvSpPr>
            <p:nvPr/>
          </p:nvSpPr>
          <p:spPr bwMode="gray">
            <a:xfrm>
              <a:off x="6876280" y="5358609"/>
              <a:ext cx="1094533" cy="230428"/>
            </a:xfrm>
            <a:prstGeom prst="roundRect">
              <a:avLst>
                <a:gd name="adj" fmla="val 13529"/>
              </a:avLst>
            </a:prstGeom>
            <a:solidFill>
              <a:schemeClr val="accent1"/>
            </a:solidFill>
            <a:ln w="9525" algn="ctr">
              <a:noFill/>
              <a:round/>
              <a:headEnd/>
              <a:tailEnd/>
            </a:ln>
          </p:spPr>
          <p:txBody>
            <a:bodyPr wrap="none" lIns="0" tIns="0" rIns="0" bIns="0" anchor="ctr"/>
            <a:lstStyle/>
            <a:p>
              <a:pPr algn="ctr" defTabSz="914400">
                <a:buNone/>
              </a:pPr>
              <a:r>
                <a:rPr lang="ru-RU" sz="1800" b="0" i="0" noProof="1" smtClean="0">
                  <a:solidFill>
                    <a:srgbClr val="FFFFFF"/>
                  </a:solidFill>
                  <a:latin typeface="Arial" pitchFamily="34" charset="0"/>
                  <a:cs typeface="Arial" pitchFamily="34" charset="0"/>
                </a:rPr>
                <a:t>VMware ESX</a:t>
              </a:r>
              <a:endParaRPr lang="ru-RU" noProof="1">
                <a:solidFill>
                  <a:schemeClr val="bg1"/>
                </a:solidFill>
                <a:latin typeface="Arial" pitchFamily="34" charset="0"/>
                <a:cs typeface="Arial" pitchFamily="34" charset="0"/>
              </a:endParaRPr>
            </a:p>
          </p:txBody>
        </p:sp>
        <p:pic>
          <p:nvPicPr>
            <p:cNvPr id="26" name="Picture 25" descr="server.png"/>
            <p:cNvPicPr>
              <a:picLocks noChangeAspect="1"/>
            </p:cNvPicPr>
            <p:nvPr/>
          </p:nvPicPr>
          <p:blipFill>
            <a:blip r:embed="rId5" cstate="screen"/>
            <a:stretch>
              <a:fillRect/>
            </a:stretch>
          </p:blipFill>
          <p:spPr bwMode="gray">
            <a:xfrm>
              <a:off x="6876280" y="5630553"/>
              <a:ext cx="1094533" cy="274947"/>
            </a:xfrm>
            <a:prstGeom prst="rect">
              <a:avLst/>
            </a:prstGeom>
          </p:spPr>
        </p:pic>
        <p:grpSp>
          <p:nvGrpSpPr>
            <p:cNvPr id="4" name="Group 121"/>
            <p:cNvGrpSpPr/>
            <p:nvPr/>
          </p:nvGrpSpPr>
          <p:grpSpPr bwMode="gray">
            <a:xfrm>
              <a:off x="7164315" y="4811568"/>
              <a:ext cx="277757" cy="508001"/>
              <a:chOff x="6775580" y="4655457"/>
              <a:chExt cx="277757" cy="508001"/>
            </a:xfrm>
          </p:grpSpPr>
          <p:pic>
            <p:nvPicPr>
              <p:cNvPr id="34" name="Picture 33" descr="avamar icon.png"/>
              <p:cNvPicPr>
                <a:picLocks noChangeAspect="1"/>
              </p:cNvPicPr>
              <p:nvPr/>
            </p:nvPicPr>
            <p:blipFill>
              <a:blip r:embed="rId3" cstate="screen"/>
              <a:srcRect l="5852" t="5801"/>
              <a:stretch>
                <a:fillRect/>
              </a:stretch>
            </p:blipFill>
            <p:spPr bwMode="gray">
              <a:xfrm>
                <a:off x="6778171" y="4655457"/>
                <a:ext cx="275166" cy="271325"/>
              </a:xfrm>
              <a:prstGeom prst="rect">
                <a:avLst/>
              </a:prstGeom>
            </p:spPr>
          </p:pic>
          <p:pic>
            <p:nvPicPr>
              <p:cNvPr id="35" name="Picture 34" descr="VM app-os.png"/>
              <p:cNvPicPr>
                <a:picLocks noChangeAspect="1"/>
              </p:cNvPicPr>
              <p:nvPr/>
            </p:nvPicPr>
            <p:blipFill>
              <a:blip r:embed="rId4" cstate="screen"/>
              <a:stretch>
                <a:fillRect/>
              </a:stretch>
            </p:blipFill>
            <p:spPr bwMode="gray">
              <a:xfrm>
                <a:off x="6775580" y="4920343"/>
                <a:ext cx="243115" cy="243115"/>
              </a:xfrm>
              <a:prstGeom prst="rect">
                <a:avLst/>
              </a:prstGeom>
            </p:spPr>
          </p:pic>
        </p:grpSp>
        <p:grpSp>
          <p:nvGrpSpPr>
            <p:cNvPr id="5" name="Group 126"/>
            <p:cNvGrpSpPr/>
            <p:nvPr/>
          </p:nvGrpSpPr>
          <p:grpSpPr bwMode="gray">
            <a:xfrm>
              <a:off x="7452350" y="4811568"/>
              <a:ext cx="277757" cy="508001"/>
              <a:chOff x="6775580" y="4655457"/>
              <a:chExt cx="277757" cy="508001"/>
            </a:xfrm>
          </p:grpSpPr>
          <p:pic>
            <p:nvPicPr>
              <p:cNvPr id="32" name="Picture 31" descr="avamar icon.png"/>
              <p:cNvPicPr>
                <a:picLocks noChangeAspect="1"/>
              </p:cNvPicPr>
              <p:nvPr/>
            </p:nvPicPr>
            <p:blipFill>
              <a:blip r:embed="rId3" cstate="screen"/>
              <a:srcRect l="5852" t="5801"/>
              <a:stretch>
                <a:fillRect/>
              </a:stretch>
            </p:blipFill>
            <p:spPr bwMode="gray">
              <a:xfrm>
                <a:off x="6778171" y="4655457"/>
                <a:ext cx="275166" cy="271325"/>
              </a:xfrm>
              <a:prstGeom prst="rect">
                <a:avLst/>
              </a:prstGeom>
            </p:spPr>
          </p:pic>
          <p:pic>
            <p:nvPicPr>
              <p:cNvPr id="33" name="Picture 32" descr="VM app-os.png"/>
              <p:cNvPicPr>
                <a:picLocks noChangeAspect="1"/>
              </p:cNvPicPr>
              <p:nvPr/>
            </p:nvPicPr>
            <p:blipFill>
              <a:blip r:embed="rId4" cstate="screen"/>
              <a:stretch>
                <a:fillRect/>
              </a:stretch>
            </p:blipFill>
            <p:spPr bwMode="gray">
              <a:xfrm>
                <a:off x="6775580" y="4920343"/>
                <a:ext cx="243115" cy="243115"/>
              </a:xfrm>
              <a:prstGeom prst="rect">
                <a:avLst/>
              </a:prstGeom>
            </p:spPr>
          </p:pic>
        </p:grpSp>
        <p:grpSp>
          <p:nvGrpSpPr>
            <p:cNvPr id="6" name="Group 129"/>
            <p:cNvGrpSpPr/>
            <p:nvPr/>
          </p:nvGrpSpPr>
          <p:grpSpPr bwMode="gray">
            <a:xfrm>
              <a:off x="7740385" y="4811568"/>
              <a:ext cx="277757" cy="508001"/>
              <a:chOff x="6775580" y="4655457"/>
              <a:chExt cx="277757" cy="508001"/>
            </a:xfrm>
          </p:grpSpPr>
          <p:pic>
            <p:nvPicPr>
              <p:cNvPr id="30" name="Picture 29" descr="avamar icon.png"/>
              <p:cNvPicPr>
                <a:picLocks noChangeAspect="1"/>
              </p:cNvPicPr>
              <p:nvPr/>
            </p:nvPicPr>
            <p:blipFill>
              <a:blip r:embed="rId3" cstate="screen"/>
              <a:srcRect l="5852" t="5801"/>
              <a:stretch>
                <a:fillRect/>
              </a:stretch>
            </p:blipFill>
            <p:spPr bwMode="gray">
              <a:xfrm>
                <a:off x="6778171" y="4655457"/>
                <a:ext cx="275166" cy="271325"/>
              </a:xfrm>
              <a:prstGeom prst="rect">
                <a:avLst/>
              </a:prstGeom>
            </p:spPr>
          </p:pic>
          <p:pic>
            <p:nvPicPr>
              <p:cNvPr id="31" name="Picture 30" descr="VM app-os.png"/>
              <p:cNvPicPr>
                <a:picLocks noChangeAspect="1"/>
              </p:cNvPicPr>
              <p:nvPr/>
            </p:nvPicPr>
            <p:blipFill>
              <a:blip r:embed="rId4" cstate="screen"/>
              <a:stretch>
                <a:fillRect/>
              </a:stretch>
            </p:blipFill>
            <p:spPr bwMode="gray">
              <a:xfrm>
                <a:off x="6775580" y="4920343"/>
                <a:ext cx="243115" cy="243115"/>
              </a:xfrm>
              <a:prstGeom prst="rect">
                <a:avLst/>
              </a:prstGeom>
            </p:spPr>
          </p:pic>
        </p:grpSp>
      </p:grpSp>
      <p:cxnSp>
        <p:nvCxnSpPr>
          <p:cNvPr id="39" name="Straight Arrow Connector 38"/>
          <p:cNvCxnSpPr>
            <a:stCxn id="20" idx="2"/>
            <a:endCxn id="30" idx="0"/>
          </p:cNvCxnSpPr>
          <p:nvPr/>
        </p:nvCxnSpPr>
        <p:spPr bwMode="gray">
          <a:xfrm rot="16200000" flipH="1">
            <a:off x="1628475" y="1811101"/>
            <a:ext cx="388009" cy="837704"/>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0" idx="2"/>
            <a:endCxn id="32" idx="0"/>
          </p:cNvCxnSpPr>
          <p:nvPr/>
        </p:nvCxnSpPr>
        <p:spPr bwMode="gray">
          <a:xfrm rot="16200000" flipH="1">
            <a:off x="1359647" y="2079928"/>
            <a:ext cx="388009" cy="300049"/>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2"/>
            <a:endCxn id="34" idx="0"/>
          </p:cNvCxnSpPr>
          <p:nvPr/>
        </p:nvCxnSpPr>
        <p:spPr bwMode="gray">
          <a:xfrm rot="5400000">
            <a:off x="1090820" y="2111150"/>
            <a:ext cx="388009" cy="237606"/>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0" idx="2"/>
            <a:endCxn id="36" idx="0"/>
          </p:cNvCxnSpPr>
          <p:nvPr/>
        </p:nvCxnSpPr>
        <p:spPr bwMode="gray">
          <a:xfrm rot="5400000">
            <a:off x="821993" y="1842323"/>
            <a:ext cx="388009" cy="775261"/>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p:cNvSpPr>
            <a:spLocks noGrp="1"/>
          </p:cNvSpPr>
          <p:nvPr>
            <p:ph type="title"/>
          </p:nvPr>
        </p:nvSpPr>
        <p:spPr bwMode="auto">
          <a:xfrm>
            <a:off x="733425" y="-11113"/>
            <a:ext cx="8410575" cy="920751"/>
          </a:xfrm>
          <a:noFill/>
          <a:ln>
            <a:miter lim="800000"/>
            <a:headEnd/>
            <a:tailEnd/>
          </a:ln>
        </p:spPr>
        <p:txBody>
          <a:bodyPr vert="horz" wrap="square" numCol="1" compatLnSpc="1">
            <a:prstTxWarp prst="textNoShape">
              <a:avLst/>
            </a:prstTxWarp>
          </a:bodyPr>
          <a:lstStyle/>
          <a:p>
            <a:r>
              <a:rPr sz="3200" dirty="0" err="1" smtClean="0">
                <a:solidFill>
                  <a:srgbClr val="2C95DD"/>
                </a:solidFill>
                <a:ea typeface="ＭＳ Ｐゴシック" pitchFamily="34" charset="-128"/>
              </a:rPr>
              <a:t>vStorage</a:t>
            </a:r>
            <a:r>
              <a:rPr sz="3200" dirty="0" smtClean="0">
                <a:solidFill>
                  <a:srgbClr val="2C95DD"/>
                </a:solidFill>
                <a:ea typeface="ＭＳ Ｐゴシック" pitchFamily="34" charset="-128"/>
              </a:rPr>
              <a:t> API </a:t>
            </a:r>
            <a:r>
              <a:rPr lang="ru-RU" sz="3200" dirty="0" smtClean="0">
                <a:solidFill>
                  <a:srgbClr val="2C95DD"/>
                </a:solidFill>
                <a:ea typeface="ＭＳ Ｐゴシック" pitchFamily="34" charset="-128"/>
              </a:rPr>
              <a:t>с</a:t>
            </a:r>
            <a:r>
              <a:rPr sz="3200" dirty="0" smtClean="0">
                <a:solidFill>
                  <a:srgbClr val="2C95DD"/>
                </a:solidFill>
                <a:ea typeface="ＭＳ Ｐゴシック" pitchFamily="34" charset="-128"/>
              </a:rPr>
              <a:t> </a:t>
            </a:r>
            <a:r>
              <a:rPr sz="3200" dirty="0" err="1" smtClean="0">
                <a:solidFill>
                  <a:srgbClr val="2C95DD"/>
                </a:solidFill>
                <a:ea typeface="ＭＳ Ｐゴシック" pitchFamily="34" charset="-128"/>
              </a:rPr>
              <a:t>Avamar</a:t>
            </a:r>
            <a:endParaRPr sz="3200" dirty="0" smtClean="0">
              <a:solidFill>
                <a:srgbClr val="2C95DD"/>
              </a:solidFill>
              <a:ea typeface="ＭＳ Ｐゴシック" pitchFamily="34" charset="-128"/>
            </a:endParaRPr>
          </a:p>
        </p:txBody>
      </p:sp>
      <p:sp>
        <p:nvSpPr>
          <p:cNvPr id="53250" name="Text Placeholder 3"/>
          <p:cNvSpPr>
            <a:spLocks noGrp="1"/>
          </p:cNvSpPr>
          <p:nvPr>
            <p:ph type="body" idx="1"/>
          </p:nvPr>
        </p:nvSpPr>
        <p:spPr bwMode="auto">
          <a:xfrm>
            <a:off x="733425" y="909638"/>
            <a:ext cx="8410575" cy="403225"/>
          </a:xfrm>
          <a:noFill/>
          <a:ln>
            <a:miter lim="800000"/>
            <a:headEnd/>
            <a:tailEnd/>
          </a:ln>
        </p:spPr>
        <p:txBody>
          <a:bodyPr vert="horz" wrap="square" numCol="1" compatLnSpc="1">
            <a:prstTxWarp prst="textNoShape">
              <a:avLst/>
            </a:prstTxWarp>
          </a:bodyPr>
          <a:lstStyle/>
          <a:p>
            <a:r>
              <a:rPr lang="ru-RU" dirty="0" smtClean="0">
                <a:ea typeface="ＭＳ Ｐゴシック" pitchFamily="34" charset="-128"/>
              </a:rPr>
              <a:t>Процесс восстановления имиджа </a:t>
            </a:r>
            <a:r>
              <a:rPr lang="en-US" dirty="0" smtClean="0">
                <a:ea typeface="ＭＳ Ｐゴシック" pitchFamily="34" charset="-128"/>
              </a:rPr>
              <a:t>VM</a:t>
            </a:r>
            <a:r>
              <a:rPr lang="ru-RU" dirty="0" smtClean="0">
                <a:ea typeface="ＭＳ Ｐゴシック" pitchFamily="34" charset="-128"/>
              </a:rPr>
              <a:t> в новую</a:t>
            </a:r>
            <a:r>
              <a:rPr lang="en-US" dirty="0" smtClean="0">
                <a:ea typeface="ＭＳ Ｐゴシック" pitchFamily="34" charset="-128"/>
              </a:rPr>
              <a:t> VM</a:t>
            </a:r>
          </a:p>
        </p:txBody>
      </p:sp>
      <p:pic>
        <p:nvPicPr>
          <p:cNvPr id="53251" name="Picture 3"/>
          <p:cNvPicPr>
            <a:picLocks noChangeAspect="1" noChangeArrowheads="1"/>
          </p:cNvPicPr>
          <p:nvPr/>
        </p:nvPicPr>
        <p:blipFill>
          <a:blip r:embed="rId3" cstate="print"/>
          <a:srcRect/>
          <a:stretch>
            <a:fillRect/>
          </a:stretch>
        </p:blipFill>
        <p:spPr bwMode="auto">
          <a:xfrm>
            <a:off x="2130425" y="2573338"/>
            <a:ext cx="342900" cy="400050"/>
          </a:xfrm>
          <a:prstGeom prst="rect">
            <a:avLst/>
          </a:prstGeom>
          <a:noFill/>
          <a:ln w="9525">
            <a:noFill/>
            <a:miter lim="800000"/>
            <a:headEnd/>
            <a:tailEnd/>
          </a:ln>
        </p:spPr>
      </p:pic>
      <p:pic>
        <p:nvPicPr>
          <p:cNvPr id="53252" name="Picture 3"/>
          <p:cNvPicPr>
            <a:picLocks noChangeAspect="1" noChangeArrowheads="1"/>
          </p:cNvPicPr>
          <p:nvPr/>
        </p:nvPicPr>
        <p:blipFill>
          <a:blip r:embed="rId3" cstate="print"/>
          <a:srcRect/>
          <a:stretch>
            <a:fillRect/>
          </a:stretch>
        </p:blipFill>
        <p:spPr bwMode="auto">
          <a:xfrm>
            <a:off x="2740025" y="2592388"/>
            <a:ext cx="342900" cy="400050"/>
          </a:xfrm>
          <a:prstGeom prst="rect">
            <a:avLst/>
          </a:prstGeom>
          <a:noFill/>
          <a:ln w="9525">
            <a:noFill/>
            <a:miter lim="800000"/>
            <a:headEnd/>
            <a:tailEnd/>
          </a:ln>
        </p:spPr>
      </p:pic>
      <p:pic>
        <p:nvPicPr>
          <p:cNvPr id="53253" name="Picture 3"/>
          <p:cNvPicPr>
            <a:picLocks noChangeAspect="1" noChangeArrowheads="1"/>
          </p:cNvPicPr>
          <p:nvPr/>
        </p:nvPicPr>
        <p:blipFill>
          <a:blip r:embed="rId3" cstate="print"/>
          <a:srcRect/>
          <a:stretch>
            <a:fillRect/>
          </a:stretch>
        </p:blipFill>
        <p:spPr bwMode="auto">
          <a:xfrm>
            <a:off x="3349625" y="2592388"/>
            <a:ext cx="342900" cy="400050"/>
          </a:xfrm>
          <a:prstGeom prst="rect">
            <a:avLst/>
          </a:prstGeom>
          <a:noFill/>
          <a:ln w="9525">
            <a:noFill/>
            <a:miter lim="800000"/>
            <a:headEnd/>
            <a:tailEnd/>
          </a:ln>
        </p:spPr>
      </p:pic>
      <p:sp>
        <p:nvSpPr>
          <p:cNvPr id="7" name="Can 6"/>
          <p:cNvSpPr/>
          <p:nvPr/>
        </p:nvSpPr>
        <p:spPr>
          <a:xfrm>
            <a:off x="1863725" y="4602163"/>
            <a:ext cx="1752600" cy="1219200"/>
          </a:xfrm>
          <a:prstGeom prst="can">
            <a:avLst>
              <a:gd name="adj" fmla="val 19531"/>
            </a:avLst>
          </a:prstGeom>
          <a:gradFill>
            <a:gsLst>
              <a:gs pos="76650">
                <a:schemeClr val="bg2">
                  <a:lumMod val="40000"/>
                  <a:lumOff val="60000"/>
                </a:schemeClr>
              </a:gs>
              <a:gs pos="20000">
                <a:schemeClr val="bg2">
                  <a:lumMod val="40000"/>
                  <a:lumOff val="60000"/>
                </a:schemeClr>
              </a:gs>
              <a:gs pos="0">
                <a:schemeClr val="tx1">
                  <a:lumMod val="65000"/>
                  <a:lumOff val="35000"/>
                </a:schemeClr>
              </a:gs>
              <a:gs pos="50000">
                <a:schemeClr val="bg1"/>
              </a:gs>
              <a:gs pos="100000">
                <a:schemeClr val="tx1">
                  <a:lumMod val="65000"/>
                  <a:lumOff val="35000"/>
                </a:schemeClr>
              </a:gs>
            </a:gsLst>
            <a:lin ang="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AutoShape 11"/>
          <p:cNvSpPr>
            <a:spLocks noChangeArrowheads="1"/>
          </p:cNvSpPr>
          <p:nvPr/>
        </p:nvSpPr>
        <p:spPr bwMode="auto">
          <a:xfrm>
            <a:off x="2144713" y="4992688"/>
            <a:ext cx="304800" cy="304800"/>
          </a:xfrm>
          <a:prstGeom prst="can">
            <a:avLst>
              <a:gd name="adj" fmla="val 25000"/>
            </a:avLst>
          </a:prstGeom>
          <a:gradFill rotWithShape="1">
            <a:gsLst>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0" name="AutoShape 11"/>
          <p:cNvSpPr>
            <a:spLocks noChangeArrowheads="1"/>
          </p:cNvSpPr>
          <p:nvPr/>
        </p:nvSpPr>
        <p:spPr bwMode="auto">
          <a:xfrm>
            <a:off x="2392363" y="5392738"/>
            <a:ext cx="304800" cy="304800"/>
          </a:xfrm>
          <a:prstGeom prst="can">
            <a:avLst>
              <a:gd name="adj" fmla="val 25000"/>
            </a:avLst>
          </a:prstGeom>
          <a:gradFill rotWithShape="1">
            <a:gsLst>
              <a:gs pos="77100">
                <a:schemeClr val="tx2">
                  <a:lumMod val="60000"/>
                  <a:lumOff val="40000"/>
                </a:schemeClr>
              </a:gs>
              <a:gs pos="0">
                <a:schemeClr val="tx2">
                  <a:lumMod val="60000"/>
                  <a:lumOff val="40000"/>
                </a:schemeClr>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1" name="AutoShape 11"/>
          <p:cNvSpPr>
            <a:spLocks noChangeArrowheads="1"/>
          </p:cNvSpPr>
          <p:nvPr/>
        </p:nvSpPr>
        <p:spPr bwMode="auto">
          <a:xfrm>
            <a:off x="2640013" y="4992688"/>
            <a:ext cx="304800" cy="304800"/>
          </a:xfrm>
          <a:prstGeom prst="can">
            <a:avLst>
              <a:gd name="adj" fmla="val 25000"/>
            </a:avLst>
          </a:prstGeom>
          <a:gradFill rotWithShape="1">
            <a:gsLst>
              <a:gs pos="93000">
                <a:schemeClr val="accent6">
                  <a:lumMod val="60000"/>
                  <a:lumOff val="40000"/>
                </a:schemeClr>
              </a:gs>
              <a:gs pos="5000">
                <a:schemeClr val="accent6">
                  <a:lumMod val="60000"/>
                  <a:lumOff val="40000"/>
                </a:schemeClr>
              </a:gs>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3" name="AutoShape 11"/>
          <p:cNvSpPr>
            <a:spLocks noChangeArrowheads="1"/>
          </p:cNvSpPr>
          <p:nvPr/>
        </p:nvSpPr>
        <p:spPr bwMode="auto">
          <a:xfrm>
            <a:off x="2711450" y="3001963"/>
            <a:ext cx="304800" cy="304800"/>
          </a:xfrm>
          <a:prstGeom prst="can">
            <a:avLst>
              <a:gd name="adj" fmla="val 25000"/>
            </a:avLst>
          </a:prstGeom>
          <a:gradFill rotWithShape="1">
            <a:gsLst>
              <a:gs pos="93000">
                <a:schemeClr val="accent6">
                  <a:lumMod val="60000"/>
                  <a:lumOff val="40000"/>
                </a:schemeClr>
              </a:gs>
              <a:gs pos="5000">
                <a:schemeClr val="accent6">
                  <a:lumMod val="60000"/>
                  <a:lumOff val="40000"/>
                </a:schemeClr>
              </a:gs>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4" name="AutoShape 11"/>
          <p:cNvSpPr>
            <a:spLocks noChangeArrowheads="1"/>
          </p:cNvSpPr>
          <p:nvPr/>
        </p:nvSpPr>
        <p:spPr bwMode="auto">
          <a:xfrm>
            <a:off x="3321050" y="3001963"/>
            <a:ext cx="304800" cy="304800"/>
          </a:xfrm>
          <a:prstGeom prst="can">
            <a:avLst>
              <a:gd name="adj" fmla="val 25000"/>
            </a:avLst>
          </a:prstGeom>
          <a:gradFill rotWithShape="1">
            <a:gsLst>
              <a:gs pos="77100">
                <a:schemeClr val="tx2">
                  <a:lumMod val="60000"/>
                  <a:lumOff val="40000"/>
                </a:schemeClr>
              </a:gs>
              <a:gs pos="0">
                <a:schemeClr val="tx2">
                  <a:lumMod val="60000"/>
                  <a:lumOff val="40000"/>
                </a:schemeClr>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5" name="AutoShape 11"/>
          <p:cNvSpPr>
            <a:spLocks noChangeArrowheads="1"/>
          </p:cNvSpPr>
          <p:nvPr/>
        </p:nvSpPr>
        <p:spPr bwMode="auto">
          <a:xfrm>
            <a:off x="2944813" y="5526088"/>
            <a:ext cx="304800" cy="152400"/>
          </a:xfrm>
          <a:prstGeom prst="can">
            <a:avLst>
              <a:gd name="adj" fmla="val 25000"/>
            </a:avLst>
          </a:prstGeom>
          <a:gradFill rotWithShape="1">
            <a:gsLst>
              <a:gs pos="76650">
                <a:schemeClr val="accent3">
                  <a:lumMod val="60000"/>
                  <a:lumOff val="40000"/>
                </a:schemeClr>
              </a:gs>
              <a:gs pos="17000">
                <a:schemeClr val="accent2">
                  <a:lumMod val="60000"/>
                  <a:lumOff val="40000"/>
                </a:schemeClr>
              </a:gs>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6" name="AutoShape 11"/>
          <p:cNvSpPr>
            <a:spLocks noChangeArrowheads="1"/>
          </p:cNvSpPr>
          <p:nvPr/>
        </p:nvSpPr>
        <p:spPr bwMode="auto">
          <a:xfrm>
            <a:off x="3854450" y="3030538"/>
            <a:ext cx="304800" cy="152400"/>
          </a:xfrm>
          <a:prstGeom prst="can">
            <a:avLst>
              <a:gd name="adj" fmla="val 25000"/>
            </a:avLst>
          </a:prstGeom>
          <a:gradFill rotWithShape="1">
            <a:gsLst>
              <a:gs pos="76650">
                <a:schemeClr val="accent3">
                  <a:lumMod val="60000"/>
                  <a:lumOff val="40000"/>
                </a:schemeClr>
              </a:gs>
              <a:gs pos="17000">
                <a:schemeClr val="accent2">
                  <a:lumMod val="60000"/>
                  <a:lumOff val="40000"/>
                </a:schemeClr>
              </a:gs>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pic>
        <p:nvPicPr>
          <p:cNvPr id="53262" name="Picture 8"/>
          <p:cNvPicPr>
            <a:picLocks noChangeAspect="1" noChangeArrowheads="1"/>
          </p:cNvPicPr>
          <p:nvPr/>
        </p:nvPicPr>
        <p:blipFill>
          <a:blip r:embed="rId4" cstate="print"/>
          <a:srcRect/>
          <a:stretch>
            <a:fillRect/>
          </a:stretch>
        </p:blipFill>
        <p:spPr bwMode="auto">
          <a:xfrm>
            <a:off x="3854450" y="2592388"/>
            <a:ext cx="381000" cy="419100"/>
          </a:xfrm>
          <a:prstGeom prst="rect">
            <a:avLst/>
          </a:prstGeom>
          <a:noFill/>
          <a:ln w="9525">
            <a:noFill/>
            <a:miter lim="800000"/>
            <a:headEnd/>
            <a:tailEnd/>
          </a:ln>
        </p:spPr>
      </p:pic>
      <p:pic>
        <p:nvPicPr>
          <p:cNvPr id="53263" name="Picture 9"/>
          <p:cNvPicPr>
            <a:picLocks noChangeAspect="1" noChangeArrowheads="1"/>
          </p:cNvPicPr>
          <p:nvPr/>
        </p:nvPicPr>
        <p:blipFill>
          <a:blip r:embed="rId5" cstate="print"/>
          <a:srcRect/>
          <a:stretch>
            <a:fillRect/>
          </a:stretch>
        </p:blipFill>
        <p:spPr bwMode="auto">
          <a:xfrm>
            <a:off x="5199063" y="1809750"/>
            <a:ext cx="371475" cy="466725"/>
          </a:xfrm>
          <a:prstGeom prst="rect">
            <a:avLst/>
          </a:prstGeom>
          <a:noFill/>
          <a:ln w="9525">
            <a:noFill/>
            <a:miter lim="800000"/>
            <a:headEnd/>
            <a:tailEnd/>
          </a:ln>
        </p:spPr>
      </p:pic>
      <p:sp>
        <p:nvSpPr>
          <p:cNvPr id="53264" name="TextBox 9"/>
          <p:cNvSpPr txBox="1">
            <a:spLocks noChangeArrowheads="1"/>
          </p:cNvSpPr>
          <p:nvPr/>
        </p:nvSpPr>
        <p:spPr bwMode="auto">
          <a:xfrm>
            <a:off x="4902200" y="2249488"/>
            <a:ext cx="965200" cy="246062"/>
          </a:xfrm>
          <a:prstGeom prst="rect">
            <a:avLst/>
          </a:prstGeom>
          <a:noFill/>
          <a:ln w="9525">
            <a:noFill/>
            <a:miter lim="800000"/>
            <a:headEnd/>
            <a:tailEnd/>
          </a:ln>
        </p:spPr>
        <p:txBody>
          <a:bodyPr wrap="none">
            <a:spAutoFit/>
          </a:bodyPr>
          <a:lstStyle/>
          <a:p>
            <a:r>
              <a:rPr lang="en-US"/>
              <a:t>Virtual Center</a:t>
            </a:r>
          </a:p>
        </p:txBody>
      </p:sp>
      <p:sp>
        <p:nvSpPr>
          <p:cNvPr id="53265" name="TextBox 29"/>
          <p:cNvSpPr txBox="1">
            <a:spLocks noChangeArrowheads="1"/>
          </p:cNvSpPr>
          <p:nvPr/>
        </p:nvSpPr>
        <p:spPr bwMode="auto">
          <a:xfrm>
            <a:off x="2092325" y="2362200"/>
            <a:ext cx="422275" cy="230188"/>
          </a:xfrm>
          <a:prstGeom prst="rect">
            <a:avLst/>
          </a:prstGeom>
          <a:noFill/>
          <a:ln w="9525">
            <a:noFill/>
            <a:miter lim="800000"/>
            <a:headEnd/>
            <a:tailEnd/>
          </a:ln>
        </p:spPr>
        <p:txBody>
          <a:bodyPr wrap="none">
            <a:spAutoFit/>
          </a:bodyPr>
          <a:lstStyle/>
          <a:p>
            <a:r>
              <a:rPr lang="en-US" sz="900" b="1"/>
              <a:t>VM1</a:t>
            </a:r>
          </a:p>
        </p:txBody>
      </p:sp>
      <p:sp>
        <p:nvSpPr>
          <p:cNvPr id="53266" name="TextBox 30"/>
          <p:cNvSpPr txBox="1">
            <a:spLocks noChangeArrowheads="1"/>
          </p:cNvSpPr>
          <p:nvPr/>
        </p:nvSpPr>
        <p:spPr bwMode="auto">
          <a:xfrm>
            <a:off x="2660650" y="2362200"/>
            <a:ext cx="422275" cy="230188"/>
          </a:xfrm>
          <a:prstGeom prst="rect">
            <a:avLst/>
          </a:prstGeom>
          <a:noFill/>
          <a:ln w="9525">
            <a:noFill/>
            <a:miter lim="800000"/>
            <a:headEnd/>
            <a:tailEnd/>
          </a:ln>
        </p:spPr>
        <p:txBody>
          <a:bodyPr wrap="none">
            <a:spAutoFit/>
          </a:bodyPr>
          <a:lstStyle/>
          <a:p>
            <a:r>
              <a:rPr lang="en-US" sz="900" b="1"/>
              <a:t>VM2</a:t>
            </a:r>
          </a:p>
        </p:txBody>
      </p:sp>
      <p:sp>
        <p:nvSpPr>
          <p:cNvPr id="53267" name="TextBox 31"/>
          <p:cNvSpPr txBox="1">
            <a:spLocks noChangeArrowheads="1"/>
          </p:cNvSpPr>
          <p:nvPr/>
        </p:nvSpPr>
        <p:spPr bwMode="auto">
          <a:xfrm>
            <a:off x="3235325" y="2373313"/>
            <a:ext cx="422275" cy="231775"/>
          </a:xfrm>
          <a:prstGeom prst="rect">
            <a:avLst/>
          </a:prstGeom>
          <a:noFill/>
          <a:ln w="9525">
            <a:noFill/>
            <a:miter lim="800000"/>
            <a:headEnd/>
            <a:tailEnd/>
          </a:ln>
        </p:spPr>
        <p:txBody>
          <a:bodyPr wrap="none">
            <a:spAutoFit/>
          </a:bodyPr>
          <a:lstStyle/>
          <a:p>
            <a:r>
              <a:rPr lang="en-US" sz="900" b="1"/>
              <a:t>VM3</a:t>
            </a:r>
          </a:p>
        </p:txBody>
      </p:sp>
      <p:sp>
        <p:nvSpPr>
          <p:cNvPr id="53268" name="TextBox 32"/>
          <p:cNvSpPr txBox="1">
            <a:spLocks noChangeArrowheads="1"/>
          </p:cNvSpPr>
          <p:nvPr/>
        </p:nvSpPr>
        <p:spPr bwMode="auto">
          <a:xfrm>
            <a:off x="3813175" y="2373313"/>
            <a:ext cx="504825" cy="231775"/>
          </a:xfrm>
          <a:prstGeom prst="rect">
            <a:avLst/>
          </a:prstGeom>
          <a:noFill/>
          <a:ln w="9525">
            <a:noFill/>
            <a:miter lim="800000"/>
            <a:headEnd/>
            <a:tailEnd/>
          </a:ln>
        </p:spPr>
        <p:txBody>
          <a:bodyPr wrap="none">
            <a:spAutoFit/>
          </a:bodyPr>
          <a:lstStyle/>
          <a:p>
            <a:r>
              <a:rPr lang="en-US" sz="900" b="1"/>
              <a:t>Proxy</a:t>
            </a:r>
          </a:p>
        </p:txBody>
      </p:sp>
      <p:pic>
        <p:nvPicPr>
          <p:cNvPr id="53269" name="Picture 11"/>
          <p:cNvPicPr>
            <a:picLocks noChangeAspect="1" noChangeArrowheads="1"/>
          </p:cNvPicPr>
          <p:nvPr/>
        </p:nvPicPr>
        <p:blipFill>
          <a:blip r:embed="rId6" cstate="print"/>
          <a:srcRect/>
          <a:stretch>
            <a:fillRect/>
          </a:stretch>
        </p:blipFill>
        <p:spPr bwMode="auto">
          <a:xfrm>
            <a:off x="4286250" y="2973388"/>
            <a:ext cx="1123950" cy="942975"/>
          </a:xfrm>
          <a:prstGeom prst="rect">
            <a:avLst/>
          </a:prstGeom>
          <a:noFill/>
          <a:ln w="9525">
            <a:noFill/>
            <a:miter lim="800000"/>
            <a:headEnd/>
            <a:tailEnd/>
          </a:ln>
        </p:spPr>
      </p:pic>
      <p:sp>
        <p:nvSpPr>
          <p:cNvPr id="53270" name="TextBox 35"/>
          <p:cNvSpPr txBox="1">
            <a:spLocks noChangeArrowheads="1"/>
          </p:cNvSpPr>
          <p:nvPr/>
        </p:nvSpPr>
        <p:spPr bwMode="auto">
          <a:xfrm>
            <a:off x="4451350" y="3898900"/>
            <a:ext cx="958850" cy="246063"/>
          </a:xfrm>
          <a:prstGeom prst="rect">
            <a:avLst/>
          </a:prstGeom>
          <a:noFill/>
          <a:ln w="9525">
            <a:noFill/>
            <a:miter lim="800000"/>
            <a:headEnd/>
            <a:tailEnd/>
          </a:ln>
        </p:spPr>
        <p:txBody>
          <a:bodyPr wrap="none">
            <a:spAutoFit/>
          </a:bodyPr>
          <a:lstStyle/>
          <a:p>
            <a:r>
              <a:rPr lang="en-US"/>
              <a:t>Virtual Switch</a:t>
            </a:r>
          </a:p>
        </p:txBody>
      </p:sp>
      <p:pic>
        <p:nvPicPr>
          <p:cNvPr id="53271" name="Picture 12"/>
          <p:cNvPicPr>
            <a:picLocks noChangeAspect="1" noChangeArrowheads="1"/>
          </p:cNvPicPr>
          <p:nvPr/>
        </p:nvPicPr>
        <p:blipFill>
          <a:blip r:embed="rId7" cstate="print"/>
          <a:srcRect/>
          <a:stretch>
            <a:fillRect/>
          </a:stretch>
        </p:blipFill>
        <p:spPr bwMode="auto">
          <a:xfrm>
            <a:off x="7113588" y="2768600"/>
            <a:ext cx="657225" cy="2070100"/>
          </a:xfrm>
          <a:prstGeom prst="rect">
            <a:avLst/>
          </a:prstGeom>
          <a:noFill/>
          <a:ln w="9525">
            <a:noFill/>
            <a:miter lim="800000"/>
            <a:headEnd/>
            <a:tailEnd/>
          </a:ln>
        </p:spPr>
      </p:pic>
      <p:sp>
        <p:nvSpPr>
          <p:cNvPr id="53272" name="TextBox 37"/>
          <p:cNvSpPr txBox="1">
            <a:spLocks noChangeArrowheads="1"/>
          </p:cNvSpPr>
          <p:nvPr/>
        </p:nvSpPr>
        <p:spPr bwMode="auto">
          <a:xfrm>
            <a:off x="6959600" y="5021263"/>
            <a:ext cx="2011576" cy="369332"/>
          </a:xfrm>
          <a:prstGeom prst="rect">
            <a:avLst/>
          </a:prstGeom>
          <a:noFill/>
          <a:ln w="9525">
            <a:noFill/>
            <a:miter lim="800000"/>
            <a:headEnd/>
            <a:tailEnd/>
          </a:ln>
        </p:spPr>
        <p:txBody>
          <a:bodyPr wrap="none">
            <a:spAutoFit/>
          </a:bodyPr>
          <a:lstStyle/>
          <a:p>
            <a:r>
              <a:rPr lang="en-US" dirty="0" err="1"/>
              <a:t>Avamar</a:t>
            </a:r>
            <a:r>
              <a:rPr lang="en-US" dirty="0"/>
              <a:t> </a:t>
            </a:r>
            <a:r>
              <a:rPr lang="ru-RU" dirty="0" smtClean="0"/>
              <a:t>Сервер</a:t>
            </a:r>
            <a:endParaRPr lang="en-US" dirty="0"/>
          </a:p>
        </p:txBody>
      </p:sp>
      <p:sp>
        <p:nvSpPr>
          <p:cNvPr id="42" name="AutoShape 11"/>
          <p:cNvSpPr>
            <a:spLocks noChangeArrowheads="1"/>
          </p:cNvSpPr>
          <p:nvPr/>
        </p:nvSpPr>
        <p:spPr bwMode="auto">
          <a:xfrm>
            <a:off x="3144838" y="4992688"/>
            <a:ext cx="304800" cy="304800"/>
          </a:xfrm>
          <a:prstGeom prst="can">
            <a:avLst>
              <a:gd name="adj" fmla="val 25000"/>
            </a:avLst>
          </a:prstGeom>
          <a:gradFill rotWithShape="1">
            <a:gsLst>
              <a:gs pos="0">
                <a:schemeClr val="accent5">
                  <a:lumMod val="75000"/>
                </a:schemeClr>
              </a:gs>
              <a:gs pos="50000">
                <a:schemeClr val="bg1"/>
              </a:gs>
              <a:gs pos="80000">
                <a:srgbClr val="D5A98A"/>
              </a:gs>
              <a:gs pos="23000">
                <a:schemeClr val="accent5">
                  <a:lumMod val="60000"/>
                  <a:lumOff val="40000"/>
                </a:schemeClr>
              </a:gs>
              <a:gs pos="100000">
                <a:schemeClr val="accent5">
                  <a:lumMod val="75000"/>
                </a:schemeClr>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pic>
        <p:nvPicPr>
          <p:cNvPr id="53274" name="Picture 10"/>
          <p:cNvPicPr>
            <a:picLocks noChangeAspect="1" noChangeArrowheads="1"/>
          </p:cNvPicPr>
          <p:nvPr/>
        </p:nvPicPr>
        <p:blipFill>
          <a:blip r:embed="rId8" cstate="print"/>
          <a:srcRect/>
          <a:stretch>
            <a:fillRect/>
          </a:stretch>
        </p:blipFill>
        <p:spPr bwMode="auto">
          <a:xfrm>
            <a:off x="1847850" y="3489325"/>
            <a:ext cx="2233613" cy="465138"/>
          </a:xfrm>
          <a:prstGeom prst="rect">
            <a:avLst/>
          </a:prstGeom>
          <a:noFill/>
          <a:ln w="9525">
            <a:noFill/>
            <a:miter lim="800000"/>
            <a:headEnd/>
            <a:tailEnd/>
          </a:ln>
        </p:spPr>
      </p:pic>
      <p:pic>
        <p:nvPicPr>
          <p:cNvPr id="53275" name="Picture 2"/>
          <p:cNvPicPr>
            <a:picLocks noChangeAspect="1" noChangeArrowheads="1"/>
          </p:cNvPicPr>
          <p:nvPr/>
        </p:nvPicPr>
        <p:blipFill>
          <a:blip r:embed="rId9" cstate="print"/>
          <a:srcRect/>
          <a:stretch>
            <a:fillRect/>
          </a:stretch>
        </p:blipFill>
        <p:spPr bwMode="auto">
          <a:xfrm>
            <a:off x="2073275" y="3935413"/>
            <a:ext cx="400050" cy="552450"/>
          </a:xfrm>
          <a:prstGeom prst="rect">
            <a:avLst/>
          </a:prstGeom>
          <a:noFill/>
          <a:ln w="9525">
            <a:noFill/>
            <a:miter lim="800000"/>
            <a:headEnd/>
            <a:tailEnd/>
          </a:ln>
        </p:spPr>
      </p:pic>
      <p:pic>
        <p:nvPicPr>
          <p:cNvPr id="53276" name="Picture 2"/>
          <p:cNvPicPr>
            <a:picLocks noChangeAspect="1" noChangeArrowheads="1"/>
          </p:cNvPicPr>
          <p:nvPr/>
        </p:nvPicPr>
        <p:blipFill>
          <a:blip r:embed="rId9" cstate="print"/>
          <a:srcRect/>
          <a:stretch>
            <a:fillRect/>
          </a:stretch>
        </p:blipFill>
        <p:spPr bwMode="auto">
          <a:xfrm>
            <a:off x="2987675" y="3935413"/>
            <a:ext cx="400050" cy="552450"/>
          </a:xfrm>
          <a:prstGeom prst="rect">
            <a:avLst/>
          </a:prstGeom>
          <a:noFill/>
          <a:ln w="9525">
            <a:noFill/>
            <a:miter lim="800000"/>
            <a:headEnd/>
            <a:tailEnd/>
          </a:ln>
        </p:spPr>
      </p:pic>
      <p:sp>
        <p:nvSpPr>
          <p:cNvPr id="12" name="Curved Up Arrow 11"/>
          <p:cNvSpPr/>
          <p:nvPr/>
        </p:nvSpPr>
        <p:spPr>
          <a:xfrm rot="12671664">
            <a:off x="5453063" y="2165350"/>
            <a:ext cx="2036762" cy="3651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TextBox 44"/>
          <p:cNvSpPr txBox="1">
            <a:spLocks noChangeArrowheads="1"/>
          </p:cNvSpPr>
          <p:nvPr/>
        </p:nvSpPr>
        <p:spPr bwMode="auto">
          <a:xfrm>
            <a:off x="6553200" y="1676400"/>
            <a:ext cx="2362200" cy="646113"/>
          </a:xfrm>
          <a:prstGeom prst="rect">
            <a:avLst/>
          </a:prstGeom>
          <a:noFill/>
          <a:ln w="9525">
            <a:noFill/>
            <a:miter lim="800000"/>
            <a:headEnd/>
            <a:tailEnd/>
          </a:ln>
        </p:spPr>
        <p:txBody>
          <a:bodyPr>
            <a:spAutoFit/>
          </a:bodyPr>
          <a:lstStyle/>
          <a:p>
            <a:pPr algn="ctr"/>
            <a:r>
              <a:rPr lang="en-US" b="1">
                <a:solidFill>
                  <a:schemeClr val="tx2"/>
                </a:solidFill>
              </a:rPr>
              <a:t>Scan VM Folders for VM Placement</a:t>
            </a:r>
          </a:p>
        </p:txBody>
      </p:sp>
      <p:grpSp>
        <p:nvGrpSpPr>
          <p:cNvPr id="2" name="Group 28"/>
          <p:cNvGrpSpPr>
            <a:grpSpLocks/>
          </p:cNvGrpSpPr>
          <p:nvPr/>
        </p:nvGrpSpPr>
        <p:grpSpPr bwMode="auto">
          <a:xfrm>
            <a:off x="2038350" y="2992438"/>
            <a:ext cx="447675" cy="304800"/>
            <a:chOff x="2038467" y="2993082"/>
            <a:chExt cx="447558" cy="304800"/>
          </a:xfrm>
        </p:grpSpPr>
        <p:sp>
          <p:nvSpPr>
            <p:cNvPr id="22" name="AutoShape 11"/>
            <p:cNvSpPr>
              <a:spLocks noChangeArrowheads="1"/>
            </p:cNvSpPr>
            <p:nvPr/>
          </p:nvSpPr>
          <p:spPr bwMode="auto">
            <a:xfrm>
              <a:off x="2101950" y="2993082"/>
              <a:ext cx="304720" cy="304800"/>
            </a:xfrm>
            <a:prstGeom prst="can">
              <a:avLst>
                <a:gd name="adj" fmla="val 25000"/>
              </a:avLst>
            </a:prstGeom>
            <a:gradFill rotWithShape="1">
              <a:gsLst>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53298" name="TextBox 61"/>
            <p:cNvSpPr txBox="1">
              <a:spLocks noChangeArrowheads="1"/>
            </p:cNvSpPr>
            <p:nvPr/>
          </p:nvSpPr>
          <p:spPr bwMode="auto">
            <a:xfrm>
              <a:off x="2038467" y="3054979"/>
              <a:ext cx="447558" cy="200055"/>
            </a:xfrm>
            <a:prstGeom prst="rect">
              <a:avLst/>
            </a:prstGeom>
            <a:noFill/>
            <a:ln w="9525">
              <a:noFill/>
              <a:miter lim="800000"/>
              <a:headEnd/>
              <a:tailEnd/>
            </a:ln>
          </p:spPr>
          <p:txBody>
            <a:bodyPr wrap="none">
              <a:spAutoFit/>
            </a:bodyPr>
            <a:lstStyle/>
            <a:p>
              <a:r>
                <a:rPr lang="en-US" sz="700" b="1"/>
                <a:t>VMDK</a:t>
              </a:r>
            </a:p>
          </p:txBody>
        </p:sp>
      </p:grpSp>
      <p:sp>
        <p:nvSpPr>
          <p:cNvPr id="53280" name="TextBox 62"/>
          <p:cNvSpPr txBox="1">
            <a:spLocks noChangeArrowheads="1"/>
          </p:cNvSpPr>
          <p:nvPr/>
        </p:nvSpPr>
        <p:spPr bwMode="auto">
          <a:xfrm>
            <a:off x="2638425" y="3071813"/>
            <a:ext cx="447675" cy="200025"/>
          </a:xfrm>
          <a:prstGeom prst="rect">
            <a:avLst/>
          </a:prstGeom>
          <a:noFill/>
          <a:ln w="9525">
            <a:noFill/>
            <a:miter lim="800000"/>
            <a:headEnd/>
            <a:tailEnd/>
          </a:ln>
        </p:spPr>
        <p:txBody>
          <a:bodyPr wrap="none">
            <a:spAutoFit/>
          </a:bodyPr>
          <a:lstStyle/>
          <a:p>
            <a:r>
              <a:rPr lang="en-US" sz="700" b="1"/>
              <a:t>VMDK</a:t>
            </a:r>
          </a:p>
        </p:txBody>
      </p:sp>
      <p:sp>
        <p:nvSpPr>
          <p:cNvPr id="53281" name="TextBox 63"/>
          <p:cNvSpPr txBox="1">
            <a:spLocks noChangeArrowheads="1"/>
          </p:cNvSpPr>
          <p:nvPr/>
        </p:nvSpPr>
        <p:spPr bwMode="auto">
          <a:xfrm>
            <a:off x="3260725" y="3071813"/>
            <a:ext cx="447675" cy="200025"/>
          </a:xfrm>
          <a:prstGeom prst="rect">
            <a:avLst/>
          </a:prstGeom>
          <a:noFill/>
          <a:ln w="9525">
            <a:noFill/>
            <a:miter lim="800000"/>
            <a:headEnd/>
            <a:tailEnd/>
          </a:ln>
        </p:spPr>
        <p:txBody>
          <a:bodyPr wrap="none">
            <a:spAutoFit/>
          </a:bodyPr>
          <a:lstStyle/>
          <a:p>
            <a:r>
              <a:rPr lang="en-US" sz="700" b="1"/>
              <a:t>VMDK</a:t>
            </a:r>
          </a:p>
        </p:txBody>
      </p:sp>
      <p:sp>
        <p:nvSpPr>
          <p:cNvPr id="53282" name="TextBox 64"/>
          <p:cNvSpPr txBox="1">
            <a:spLocks noChangeArrowheads="1"/>
          </p:cNvSpPr>
          <p:nvPr/>
        </p:nvSpPr>
        <p:spPr bwMode="auto">
          <a:xfrm>
            <a:off x="3794125" y="3025775"/>
            <a:ext cx="447675" cy="200025"/>
          </a:xfrm>
          <a:prstGeom prst="rect">
            <a:avLst/>
          </a:prstGeom>
          <a:noFill/>
          <a:ln w="9525">
            <a:noFill/>
            <a:miter lim="800000"/>
            <a:headEnd/>
            <a:tailEnd/>
          </a:ln>
        </p:spPr>
        <p:txBody>
          <a:bodyPr wrap="none">
            <a:spAutoFit/>
          </a:bodyPr>
          <a:lstStyle/>
          <a:p>
            <a:r>
              <a:rPr lang="en-US" sz="700" b="1"/>
              <a:t>VMDK</a:t>
            </a:r>
          </a:p>
        </p:txBody>
      </p:sp>
      <p:sp>
        <p:nvSpPr>
          <p:cNvPr id="75" name="TextBox 74"/>
          <p:cNvSpPr txBox="1">
            <a:spLocks noChangeArrowheads="1"/>
          </p:cNvSpPr>
          <p:nvPr/>
        </p:nvSpPr>
        <p:spPr bwMode="auto">
          <a:xfrm>
            <a:off x="6656388" y="1752600"/>
            <a:ext cx="2259012" cy="646113"/>
          </a:xfrm>
          <a:prstGeom prst="rect">
            <a:avLst/>
          </a:prstGeom>
          <a:noFill/>
          <a:ln w="9525">
            <a:noFill/>
            <a:miter lim="800000"/>
            <a:headEnd/>
            <a:tailEnd/>
          </a:ln>
        </p:spPr>
        <p:txBody>
          <a:bodyPr>
            <a:spAutoFit/>
          </a:bodyPr>
          <a:lstStyle/>
          <a:p>
            <a:pPr algn="ctr"/>
            <a:r>
              <a:rPr lang="en-US" b="1">
                <a:solidFill>
                  <a:schemeClr val="tx2"/>
                </a:solidFill>
              </a:rPr>
              <a:t>Scan ESX and Datastores</a:t>
            </a:r>
          </a:p>
        </p:txBody>
      </p:sp>
      <p:sp>
        <p:nvSpPr>
          <p:cNvPr id="76" name="TextBox 75"/>
          <p:cNvSpPr txBox="1">
            <a:spLocks noChangeArrowheads="1"/>
          </p:cNvSpPr>
          <p:nvPr/>
        </p:nvSpPr>
        <p:spPr bwMode="auto">
          <a:xfrm>
            <a:off x="4419600" y="4381500"/>
            <a:ext cx="2162175" cy="647700"/>
          </a:xfrm>
          <a:prstGeom prst="rect">
            <a:avLst/>
          </a:prstGeom>
          <a:noFill/>
          <a:ln w="9525">
            <a:noFill/>
            <a:miter lim="800000"/>
            <a:headEnd/>
            <a:tailEnd/>
          </a:ln>
        </p:spPr>
        <p:txBody>
          <a:bodyPr>
            <a:spAutoFit/>
          </a:bodyPr>
          <a:lstStyle/>
          <a:p>
            <a:pPr algn="ctr"/>
            <a:r>
              <a:rPr lang="en-US" b="1">
                <a:solidFill>
                  <a:schemeClr val="tx2"/>
                </a:solidFill>
              </a:rPr>
              <a:t>Recover VM1.vmx</a:t>
            </a:r>
          </a:p>
          <a:p>
            <a:pPr algn="ctr"/>
            <a:r>
              <a:rPr lang="en-US" b="1">
                <a:solidFill>
                  <a:schemeClr val="tx2"/>
                </a:solidFill>
              </a:rPr>
              <a:t>Out of Place</a:t>
            </a:r>
          </a:p>
        </p:txBody>
      </p:sp>
      <p:sp>
        <p:nvSpPr>
          <p:cNvPr id="84" name="Curved Up Arrow 83"/>
          <p:cNvSpPr/>
          <p:nvPr/>
        </p:nvSpPr>
        <p:spPr>
          <a:xfrm rot="11065041">
            <a:off x="3048000" y="4225925"/>
            <a:ext cx="4249738" cy="1825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 name="Group 47"/>
          <p:cNvGrpSpPr>
            <a:grpSpLocks/>
          </p:cNvGrpSpPr>
          <p:nvPr/>
        </p:nvGrpSpPr>
        <p:grpSpPr bwMode="auto">
          <a:xfrm>
            <a:off x="7131050" y="4386263"/>
            <a:ext cx="434975" cy="277812"/>
            <a:chOff x="908301" y="4145607"/>
            <a:chExt cx="434724" cy="278940"/>
          </a:xfrm>
        </p:grpSpPr>
        <p:pic>
          <p:nvPicPr>
            <p:cNvPr id="53295" name="Picture 48"/>
            <p:cNvPicPr>
              <a:picLocks noChangeAspect="1"/>
            </p:cNvPicPr>
            <p:nvPr/>
          </p:nvPicPr>
          <p:blipFill>
            <a:blip r:embed="rId10" cstate="print"/>
            <a:srcRect/>
            <a:stretch>
              <a:fillRect/>
            </a:stretch>
          </p:blipFill>
          <p:spPr bwMode="auto">
            <a:xfrm>
              <a:off x="978456" y="4145607"/>
              <a:ext cx="215873" cy="273016"/>
            </a:xfrm>
            <a:prstGeom prst="rect">
              <a:avLst/>
            </a:prstGeom>
            <a:noFill/>
            <a:ln w="9525">
              <a:noFill/>
              <a:miter lim="800000"/>
              <a:headEnd/>
              <a:tailEnd/>
            </a:ln>
          </p:spPr>
        </p:pic>
        <p:sp>
          <p:nvSpPr>
            <p:cNvPr id="53296" name="TextBox 49"/>
            <p:cNvSpPr txBox="1">
              <a:spLocks noChangeArrowheads="1"/>
            </p:cNvSpPr>
            <p:nvPr/>
          </p:nvSpPr>
          <p:spPr bwMode="auto">
            <a:xfrm>
              <a:off x="908301" y="4224492"/>
              <a:ext cx="434724" cy="200055"/>
            </a:xfrm>
            <a:prstGeom prst="rect">
              <a:avLst/>
            </a:prstGeom>
            <a:noFill/>
            <a:ln w="9525">
              <a:noFill/>
              <a:miter lim="800000"/>
              <a:headEnd/>
              <a:tailEnd/>
            </a:ln>
          </p:spPr>
          <p:txBody>
            <a:bodyPr>
              <a:spAutoFit/>
            </a:bodyPr>
            <a:lstStyle/>
            <a:p>
              <a:r>
                <a:rPr lang="en-US" sz="700" b="1"/>
                <a:t>VMX</a:t>
              </a:r>
            </a:p>
          </p:txBody>
        </p:sp>
      </p:grpSp>
      <p:pic>
        <p:nvPicPr>
          <p:cNvPr id="54" name="Picture 3"/>
          <p:cNvPicPr>
            <a:picLocks noChangeAspect="1" noChangeArrowheads="1"/>
          </p:cNvPicPr>
          <p:nvPr/>
        </p:nvPicPr>
        <p:blipFill>
          <a:blip r:embed="rId3" cstate="print"/>
          <a:srcRect/>
          <a:stretch>
            <a:fillRect/>
          </a:stretch>
        </p:blipFill>
        <p:spPr bwMode="auto">
          <a:xfrm>
            <a:off x="1485900" y="2562225"/>
            <a:ext cx="342900" cy="400050"/>
          </a:xfrm>
          <a:prstGeom prst="rect">
            <a:avLst/>
          </a:prstGeom>
          <a:noFill/>
          <a:ln w="9525">
            <a:noFill/>
            <a:miter lim="800000"/>
            <a:headEnd/>
            <a:tailEnd/>
          </a:ln>
        </p:spPr>
      </p:pic>
      <p:sp>
        <p:nvSpPr>
          <p:cNvPr id="55" name="TextBox 54"/>
          <p:cNvSpPr txBox="1">
            <a:spLocks noChangeArrowheads="1"/>
          </p:cNvSpPr>
          <p:nvPr/>
        </p:nvSpPr>
        <p:spPr bwMode="auto">
          <a:xfrm>
            <a:off x="1143000" y="2351088"/>
            <a:ext cx="909638" cy="230187"/>
          </a:xfrm>
          <a:prstGeom prst="rect">
            <a:avLst/>
          </a:prstGeom>
          <a:noFill/>
          <a:ln w="9525">
            <a:noFill/>
            <a:miter lim="800000"/>
            <a:headEnd/>
            <a:tailEnd/>
          </a:ln>
        </p:spPr>
        <p:txBody>
          <a:bodyPr wrap="none">
            <a:spAutoFit/>
          </a:bodyPr>
          <a:lstStyle/>
          <a:p>
            <a:r>
              <a:rPr lang="en-US" sz="900" b="1"/>
              <a:t>Recovery VM</a:t>
            </a:r>
          </a:p>
        </p:txBody>
      </p:sp>
      <p:sp>
        <p:nvSpPr>
          <p:cNvPr id="56" name="AutoShape 11"/>
          <p:cNvSpPr>
            <a:spLocks noChangeArrowheads="1"/>
          </p:cNvSpPr>
          <p:nvPr/>
        </p:nvSpPr>
        <p:spPr bwMode="auto">
          <a:xfrm>
            <a:off x="2001838" y="5372100"/>
            <a:ext cx="304800" cy="304800"/>
          </a:xfrm>
          <a:prstGeom prst="can">
            <a:avLst>
              <a:gd name="adj" fmla="val 25000"/>
            </a:avLst>
          </a:prstGeom>
          <a:solidFill>
            <a:schemeClr val="bg1"/>
          </a:solidFill>
          <a:ln w="9525">
            <a:solidFill>
              <a:schemeClr val="tx1"/>
            </a:solidFill>
            <a:round/>
            <a:headEnd/>
            <a:tailEnd/>
          </a:ln>
        </p:spPr>
        <p:txBody>
          <a:bodyPr wrap="none" anchor="ctr"/>
          <a:lstStyle/>
          <a:p>
            <a:endParaRPr lang="en-US"/>
          </a:p>
        </p:txBody>
      </p:sp>
      <p:sp>
        <p:nvSpPr>
          <p:cNvPr id="57" name="TextBox 56"/>
          <p:cNvSpPr txBox="1">
            <a:spLocks noChangeArrowheads="1"/>
          </p:cNvSpPr>
          <p:nvPr/>
        </p:nvSpPr>
        <p:spPr bwMode="auto">
          <a:xfrm>
            <a:off x="4452938" y="4459288"/>
            <a:ext cx="2162175" cy="646112"/>
          </a:xfrm>
          <a:prstGeom prst="rect">
            <a:avLst/>
          </a:prstGeom>
          <a:noFill/>
          <a:ln w="9525">
            <a:noFill/>
            <a:miter lim="800000"/>
            <a:headEnd/>
            <a:tailEnd/>
          </a:ln>
        </p:spPr>
        <p:txBody>
          <a:bodyPr>
            <a:spAutoFit/>
          </a:bodyPr>
          <a:lstStyle/>
          <a:p>
            <a:pPr algn="ctr"/>
            <a:r>
              <a:rPr lang="en-US" b="1">
                <a:solidFill>
                  <a:schemeClr val="tx2"/>
                </a:solidFill>
              </a:rPr>
              <a:t>Recover VMDK Data</a:t>
            </a:r>
          </a:p>
        </p:txBody>
      </p:sp>
      <p:sp>
        <p:nvSpPr>
          <p:cNvPr id="51" name="AutoShape 11"/>
          <p:cNvSpPr>
            <a:spLocks noChangeArrowheads="1"/>
          </p:cNvSpPr>
          <p:nvPr/>
        </p:nvSpPr>
        <p:spPr bwMode="auto">
          <a:xfrm>
            <a:off x="2000250" y="5373688"/>
            <a:ext cx="304800" cy="304800"/>
          </a:xfrm>
          <a:prstGeom prst="can">
            <a:avLst>
              <a:gd name="adj" fmla="val 25000"/>
            </a:avLst>
          </a:prstGeom>
          <a:gradFill rotWithShape="1">
            <a:gsLst>
              <a:gs pos="20000">
                <a:schemeClr val="accent2">
                  <a:lumMod val="75000"/>
                </a:schemeClr>
              </a:gs>
              <a:gs pos="50000">
                <a:schemeClr val="bg1"/>
              </a:gs>
              <a:gs pos="84000">
                <a:schemeClr val="accent2">
                  <a:lumMod val="75000"/>
                </a:schemeClr>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grpSp>
        <p:nvGrpSpPr>
          <p:cNvPr id="4" name="Group 1"/>
          <p:cNvGrpSpPr>
            <a:grpSpLocks/>
          </p:cNvGrpSpPr>
          <p:nvPr/>
        </p:nvGrpSpPr>
        <p:grpSpPr bwMode="auto">
          <a:xfrm>
            <a:off x="1381125" y="2992438"/>
            <a:ext cx="447675" cy="304800"/>
            <a:chOff x="1381242" y="2993082"/>
            <a:chExt cx="447558" cy="304800"/>
          </a:xfrm>
        </p:grpSpPr>
        <p:sp>
          <p:nvSpPr>
            <p:cNvPr id="58" name="AutoShape 11"/>
            <p:cNvSpPr>
              <a:spLocks noChangeArrowheads="1"/>
            </p:cNvSpPr>
            <p:nvPr/>
          </p:nvSpPr>
          <p:spPr bwMode="auto">
            <a:xfrm>
              <a:off x="1444725" y="2993082"/>
              <a:ext cx="304720" cy="304800"/>
            </a:xfrm>
            <a:prstGeom prst="can">
              <a:avLst>
                <a:gd name="adj" fmla="val 25000"/>
              </a:avLst>
            </a:prstGeom>
            <a:gradFill rotWithShape="1">
              <a:gsLst>
                <a:gs pos="20000">
                  <a:schemeClr val="accent2">
                    <a:lumMod val="75000"/>
                  </a:schemeClr>
                </a:gs>
                <a:gs pos="50000">
                  <a:schemeClr val="bg1"/>
                </a:gs>
                <a:gs pos="84000">
                  <a:schemeClr val="accent2">
                    <a:lumMod val="75000"/>
                  </a:schemeClr>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53294" name="TextBox 58"/>
            <p:cNvSpPr txBox="1">
              <a:spLocks noChangeArrowheads="1"/>
            </p:cNvSpPr>
            <p:nvPr/>
          </p:nvSpPr>
          <p:spPr bwMode="auto">
            <a:xfrm>
              <a:off x="1381242" y="3054979"/>
              <a:ext cx="447558" cy="200055"/>
            </a:xfrm>
            <a:prstGeom prst="rect">
              <a:avLst/>
            </a:prstGeom>
            <a:noFill/>
            <a:ln w="9525">
              <a:noFill/>
              <a:miter lim="800000"/>
              <a:headEnd/>
              <a:tailEnd/>
            </a:ln>
          </p:spPr>
          <p:txBody>
            <a:bodyPr wrap="none">
              <a:spAutoFit/>
            </a:bodyPr>
            <a:lstStyle/>
            <a:p>
              <a:r>
                <a:rPr lang="en-US" sz="700" b="1"/>
                <a:t>VMDK</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5"/>
                                        </p:tgtEl>
                                      </p:cBhvr>
                                    </p:animEffect>
                                    <p:set>
                                      <p:cBhvr>
                                        <p:cTn id="15" dur="1" fill="hold">
                                          <p:stCondLst>
                                            <p:cond delay="499"/>
                                          </p:stCondLst>
                                        </p:cTn>
                                        <p:tgtEl>
                                          <p:spTgt spid="45"/>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500"/>
                                        <p:tgtEl>
                                          <p:spTgt spid="75"/>
                                        </p:tgtEl>
                                      </p:cBhvr>
                                    </p:animEffect>
                                    <p:set>
                                      <p:cBhvr>
                                        <p:cTn id="27" dur="1" fill="hold">
                                          <p:stCondLst>
                                            <p:cond delay="499"/>
                                          </p:stCondLst>
                                        </p:cTn>
                                        <p:tgtEl>
                                          <p:spTgt spid="75"/>
                                        </p:tgtEl>
                                        <p:attrNameLst>
                                          <p:attrName>style.visibility</p:attrName>
                                        </p:attrNameLst>
                                      </p:cBhvr>
                                      <p:to>
                                        <p:strVal val="hidden"/>
                                      </p:to>
                                    </p:set>
                                  </p:childTnLst>
                                </p:cTn>
                              </p:par>
                            </p:childTnLst>
                          </p:cTn>
                        </p:par>
                        <p:par>
                          <p:cTn id="28" fill="hold" nodeType="afterGroup">
                            <p:stCondLst>
                              <p:cond delay="500"/>
                            </p:stCondLst>
                            <p:childTnLst>
                              <p:par>
                                <p:cTn id="29" presetID="10" presetClass="exit" presetSubtype="0" fill="hold" grpId="2" nodeType="after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22" presetClass="entr" presetSubtype="2"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right)">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nodeType="afterGroup">
                            <p:stCondLst>
                              <p:cond delay="1500"/>
                            </p:stCondLst>
                            <p:childTnLst>
                              <p:par>
                                <p:cTn id="43" presetID="0" presetClass="path" presetSubtype="0" accel="50000" decel="50000" fill="hold" nodeType="afterEffect">
                                  <p:stCondLst>
                                    <p:cond delay="0"/>
                                  </p:stCondLst>
                                  <p:childTnLst>
                                    <p:animMotion origin="layout" path="M 4.16667E-6 0.00209 L -0.03438 -0.02222 L -0.16459 -0.04815 L -0.26858 -0.0581 L -0.40487 -0.06528 L -0.4632 -0.05393 L -0.57032 0.14028 " pathEditMode="relative" rAng="0" ptsTypes="AAAAAAA">
                                      <p:cBhvr>
                                        <p:cTn id="44" dur="2000" fill="hold"/>
                                        <p:tgtEl>
                                          <p:spTgt spid="3"/>
                                        </p:tgtEl>
                                        <p:attrNameLst>
                                          <p:attrName>ppt_x</p:attrName>
                                          <p:attrName>ppt_y</p:attrName>
                                        </p:attrNameLst>
                                      </p:cBhvr>
                                      <p:rCtr x="-285" y="35"/>
                                    </p:animMotion>
                                  </p:childTnLst>
                                </p:cTn>
                              </p:par>
                            </p:childTnLst>
                          </p:cTn>
                        </p:par>
                        <p:par>
                          <p:cTn id="45" fill="hold" nodeType="afterGroup">
                            <p:stCondLst>
                              <p:cond delay="3500"/>
                            </p:stCondLst>
                            <p:childTnLst>
                              <p:par>
                                <p:cTn id="46" presetID="10"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3000"/>
                                        <p:tgtEl>
                                          <p:spTgt spid="5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30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3000"/>
                                        <p:tgtEl>
                                          <p:spTgt spid="56"/>
                                        </p:tgtEl>
                                      </p:cBhvr>
                                    </p:animEffect>
                                  </p:childTnLst>
                                </p:cTn>
                              </p:par>
                              <p:par>
                                <p:cTn id="55" presetID="10" presetClass="exit" presetSubtype="0" fill="hold"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1" nodeType="clickEffect">
                                  <p:stCondLst>
                                    <p:cond delay="0"/>
                                  </p:stCondLst>
                                  <p:childTnLst>
                                    <p:animEffect transition="out" filter="fade">
                                      <p:cBhvr>
                                        <p:cTn id="61" dur="500"/>
                                        <p:tgtEl>
                                          <p:spTgt spid="84"/>
                                        </p:tgtEl>
                                      </p:cBhvr>
                                    </p:animEffect>
                                    <p:set>
                                      <p:cBhvr>
                                        <p:cTn id="62" dur="1" fill="hold">
                                          <p:stCondLst>
                                            <p:cond delay="499"/>
                                          </p:stCondLst>
                                        </p:cTn>
                                        <p:tgtEl>
                                          <p:spTgt spid="8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76"/>
                                        </p:tgtEl>
                                      </p:cBhvr>
                                    </p:animEffect>
                                    <p:set>
                                      <p:cBhvr>
                                        <p:cTn id="65" dur="1" fill="hold">
                                          <p:stCondLst>
                                            <p:cond delay="499"/>
                                          </p:stCondLst>
                                        </p:cTn>
                                        <p:tgtEl>
                                          <p:spTgt spid="7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22" presetClass="entr" presetSubtype="4" fill="hold" grpId="2" nodeType="with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down)">
                                      <p:cBhvr>
                                        <p:cTn id="71" dur="500"/>
                                        <p:tgtEl>
                                          <p:spTgt spid="84"/>
                                        </p:tgtEl>
                                      </p:cBhvr>
                                    </p:animEffect>
                                  </p:childTnLst>
                                </p:cTn>
                              </p:par>
                            </p:childTnLst>
                          </p:cTn>
                        </p:par>
                        <p:par>
                          <p:cTn id="72" fill="hold" nodeType="afterGroup">
                            <p:stCondLst>
                              <p:cond delay="500"/>
                            </p:stCondLst>
                            <p:childTnLst>
                              <p:par>
                                <p:cTn id="73" presetID="22" presetClass="entr" presetSubtype="4" fill="hold" grpId="3"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down)">
                                      <p:cBhvr>
                                        <p:cTn id="75" dur="500"/>
                                        <p:tgtEl>
                                          <p:spTgt spid="84"/>
                                        </p:tgtEl>
                                      </p:cBhvr>
                                    </p:animEffect>
                                  </p:childTnLst>
                                </p:cTn>
                              </p:par>
                            </p:childTnLst>
                          </p:cTn>
                        </p:par>
                        <p:par>
                          <p:cTn id="76" fill="hold" nodeType="afterGroup">
                            <p:stCondLst>
                              <p:cond delay="1000"/>
                            </p:stCondLst>
                            <p:childTnLst>
                              <p:par>
                                <p:cTn id="77" presetID="22" presetClass="entr" presetSubtype="4"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down)">
                                      <p:cBhvr>
                                        <p:cTn id="79" dur="3000"/>
                                        <p:tgtEl>
                                          <p:spTgt spid="51"/>
                                        </p:tgtEl>
                                      </p:cBhvr>
                                    </p:animEffect>
                                  </p:childTnLst>
                                </p:cTn>
                              </p:par>
                            </p:childTnLst>
                          </p:cTn>
                        </p:par>
                        <p:par>
                          <p:cTn id="80" fill="hold" nodeType="afterGroup">
                            <p:stCondLst>
                              <p:cond delay="4000"/>
                            </p:stCondLst>
                            <p:childTnLst>
                              <p:par>
                                <p:cTn id="81" presetID="10" presetClass="entr" presetSubtype="0"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45" grpId="0"/>
      <p:bldP spid="45" grpId="1"/>
      <p:bldP spid="75" grpId="0"/>
      <p:bldP spid="75" grpId="1"/>
      <p:bldP spid="76" grpId="0"/>
      <p:bldP spid="76" grpId="1"/>
      <p:bldP spid="84" grpId="0" animBg="1"/>
      <p:bldP spid="84" grpId="1" animBg="1"/>
      <p:bldP spid="84" grpId="2" animBg="1"/>
      <p:bldP spid="84" grpId="3" animBg="1"/>
      <p:bldP spid="55" grpId="0"/>
      <p:bldP spid="56" grpId="0" animBg="1"/>
      <p:bldP spid="57" grpId="0"/>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46225" y="79285"/>
            <a:ext cx="8706644" cy="1063747"/>
          </a:xfrm>
          <a:prstGeom prst="rect">
            <a:avLst/>
          </a:prstGeom>
        </p:spPr>
        <p:txBody>
          <a:bodyPr/>
          <a:lstStyle/>
          <a:p>
            <a:pPr eaLnBrk="1" hangingPunct="1"/>
            <a:r>
              <a:rPr lang="ru-RU" dirty="0" smtClean="0">
                <a:ea typeface="ＭＳ Ｐゴシック" charset="0"/>
                <a:cs typeface="ＭＳ Ｐゴシック" charset="0"/>
              </a:rPr>
              <a:t>Путь к частному облаку</a:t>
            </a:r>
            <a:r>
              <a:rPr lang="en-US" dirty="0" smtClean="0">
                <a:ea typeface="ＭＳ Ｐゴシック" charset="0"/>
                <a:cs typeface="ＭＳ Ｐゴシック" charset="0"/>
              </a:rPr>
              <a:t/>
            </a:r>
            <a:br>
              <a:rPr lang="en-US" dirty="0" smtClean="0">
                <a:ea typeface="ＭＳ Ｐゴシック" charset="0"/>
                <a:cs typeface="ＭＳ Ｐゴシック" charset="0"/>
              </a:rPr>
            </a:br>
            <a:endParaRPr lang="en-US" dirty="0">
              <a:ea typeface="ＭＳ Ｐゴシック" charset="0"/>
              <a:cs typeface="ＭＳ Ｐゴシック" charset="0"/>
            </a:endParaRPr>
          </a:p>
        </p:txBody>
      </p:sp>
      <p:grpSp>
        <p:nvGrpSpPr>
          <p:cNvPr id="2" name="Group 290"/>
          <p:cNvGrpSpPr>
            <a:grpSpLocks/>
          </p:cNvGrpSpPr>
          <p:nvPr/>
        </p:nvGrpSpPr>
        <p:grpSpPr bwMode="auto">
          <a:xfrm>
            <a:off x="152400" y="742950"/>
            <a:ext cx="5943600" cy="857250"/>
            <a:chOff x="152400" y="1295400"/>
            <a:chExt cx="5943600" cy="857250"/>
          </a:xfrm>
        </p:grpSpPr>
        <p:sp>
          <p:nvSpPr>
            <p:cNvPr id="78972" name="Right Arrow 110"/>
            <p:cNvSpPr>
              <a:spLocks noChangeArrowheads="1"/>
            </p:cNvSpPr>
            <p:nvPr/>
          </p:nvSpPr>
          <p:spPr bwMode="auto">
            <a:xfrm>
              <a:off x="152400" y="1543050"/>
              <a:ext cx="5943600" cy="609600"/>
            </a:xfrm>
            <a:prstGeom prst="rightArrow">
              <a:avLst>
                <a:gd name="adj1" fmla="val 50000"/>
                <a:gd name="adj2" fmla="val 50014"/>
              </a:avLst>
            </a:prstGeom>
            <a:solidFill>
              <a:srgbClr val="1C77D2"/>
            </a:solidFill>
            <a:ln w="38100">
              <a:solidFill>
                <a:srgbClr val="005596"/>
              </a:solidFill>
              <a:round/>
              <a:headEnd/>
              <a:tailEnd/>
            </a:ln>
          </p:spPr>
          <p:txBody>
            <a:bodyPr wrap="none" anchor="ctr"/>
            <a:lstStyle/>
            <a:p>
              <a:endParaRPr lang="en-US" b="0"/>
            </a:p>
          </p:txBody>
        </p:sp>
        <p:sp>
          <p:nvSpPr>
            <p:cNvPr id="78973" name="Rectangle 111"/>
            <p:cNvSpPr>
              <a:spLocks noChangeArrowheads="1"/>
            </p:cNvSpPr>
            <p:nvPr/>
          </p:nvSpPr>
          <p:spPr bwMode="auto">
            <a:xfrm>
              <a:off x="152400" y="1295400"/>
              <a:ext cx="449160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ru-RU" dirty="0" smtClean="0">
                  <a:solidFill>
                    <a:srgbClr val="005596"/>
                  </a:solidFill>
                </a:rPr>
                <a:t>Развитие виртуализации серверов</a:t>
              </a:r>
              <a:endParaRPr lang="en-US" dirty="0">
                <a:solidFill>
                  <a:srgbClr val="005596"/>
                </a:solidFill>
              </a:endParaRPr>
            </a:p>
          </p:txBody>
        </p:sp>
      </p:grpSp>
      <p:grpSp>
        <p:nvGrpSpPr>
          <p:cNvPr id="3" name="Group 291"/>
          <p:cNvGrpSpPr>
            <a:grpSpLocks/>
          </p:cNvGrpSpPr>
          <p:nvPr/>
        </p:nvGrpSpPr>
        <p:grpSpPr bwMode="auto">
          <a:xfrm>
            <a:off x="303213" y="1141413"/>
            <a:ext cx="1138237" cy="1963737"/>
            <a:chOff x="303213" y="1693862"/>
            <a:chExt cx="1138238" cy="1963738"/>
          </a:xfrm>
        </p:grpSpPr>
        <p:grpSp>
          <p:nvGrpSpPr>
            <p:cNvPr id="4" name="Group 140"/>
            <p:cNvGrpSpPr>
              <a:grpSpLocks noChangeAspect="1"/>
            </p:cNvGrpSpPr>
            <p:nvPr/>
          </p:nvGrpSpPr>
          <p:grpSpPr bwMode="auto">
            <a:xfrm>
              <a:off x="533400" y="2149475"/>
              <a:ext cx="731838" cy="1508125"/>
              <a:chOff x="1164431" y="1962150"/>
              <a:chExt cx="914400" cy="1885950"/>
            </a:xfrm>
          </p:grpSpPr>
          <p:grpSp>
            <p:nvGrpSpPr>
              <p:cNvPr id="5" name="Group 12"/>
              <p:cNvGrpSpPr>
                <a:grpSpLocks/>
              </p:cNvGrpSpPr>
              <p:nvPr/>
            </p:nvGrpSpPr>
            <p:grpSpPr bwMode="auto">
              <a:xfrm>
                <a:off x="1164431" y="1962150"/>
                <a:ext cx="914400" cy="400050"/>
                <a:chOff x="457200" y="2343150"/>
                <a:chExt cx="990600" cy="480684"/>
              </a:xfrm>
            </p:grpSpPr>
            <p:pic>
              <p:nvPicPr>
                <p:cNvPr id="78970" name="Picture 184" descr="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971" name="Rounded Rectangle 10"/>
                <p:cNvSpPr>
                  <a:spLocks noChangeArrowheads="1"/>
                </p:cNvSpPr>
                <p:nvPr/>
              </p:nvSpPr>
              <p:spPr bwMode="auto">
                <a:xfrm>
                  <a:off x="457200" y="2343150"/>
                  <a:ext cx="990600" cy="228600"/>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smtClean="0">
                      <a:solidFill>
                        <a:srgbClr val="FFFFFF"/>
                      </a:solidFill>
                      <a:latin typeface="Arial Narrow" charset="0"/>
                    </a:rPr>
                    <a:t>Приложение</a:t>
                  </a:r>
                  <a:endParaRPr lang="en-US" sz="1000" dirty="0">
                    <a:solidFill>
                      <a:srgbClr val="FFFFFF"/>
                    </a:solidFill>
                    <a:latin typeface="Arial Narrow" charset="0"/>
                  </a:endParaRPr>
                </a:p>
              </p:txBody>
            </p:sp>
          </p:grpSp>
          <p:grpSp>
            <p:nvGrpSpPr>
              <p:cNvPr id="6" name="Group 16"/>
              <p:cNvGrpSpPr>
                <a:grpSpLocks/>
              </p:cNvGrpSpPr>
              <p:nvPr/>
            </p:nvGrpSpPr>
            <p:grpSpPr bwMode="auto">
              <a:xfrm>
                <a:off x="1164431" y="2457450"/>
                <a:ext cx="914400" cy="400050"/>
                <a:chOff x="457200" y="2343150"/>
                <a:chExt cx="990600" cy="480684"/>
              </a:xfrm>
            </p:grpSpPr>
            <p:pic>
              <p:nvPicPr>
                <p:cNvPr id="78968"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9" name="Rounded Rectangle 18"/>
                <p:cNvSpPr>
                  <a:spLocks noChangeArrowheads="1"/>
                </p:cNvSpPr>
                <p:nvPr/>
              </p:nvSpPr>
              <p:spPr bwMode="auto">
                <a:xfrm>
                  <a:off x="457200" y="2341969"/>
                  <a:ext cx="990601" cy="228994"/>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smtClean="0">
                      <a:solidFill>
                        <a:srgbClr val="FFFFFF"/>
                      </a:solidFill>
                      <a:latin typeface="Arial Narrow" pitchFamily="34" charset="0"/>
                      <a:ea typeface="+mn-ea"/>
                      <a:cs typeface="+mn-cs"/>
                    </a:rPr>
                    <a:t>Приложение</a:t>
                  </a:r>
                  <a:endParaRPr lang="en-US" sz="1000" dirty="0">
                    <a:solidFill>
                      <a:srgbClr val="FFFFFF"/>
                    </a:solidFill>
                    <a:latin typeface="Arial Narrow" pitchFamily="34" charset="0"/>
                    <a:ea typeface="+mn-ea"/>
                    <a:cs typeface="+mn-cs"/>
                  </a:endParaRPr>
                </a:p>
              </p:txBody>
            </p:sp>
          </p:grpSp>
          <p:grpSp>
            <p:nvGrpSpPr>
              <p:cNvPr id="7" name="Group 19"/>
              <p:cNvGrpSpPr>
                <a:grpSpLocks/>
              </p:cNvGrpSpPr>
              <p:nvPr/>
            </p:nvGrpSpPr>
            <p:grpSpPr bwMode="auto">
              <a:xfrm>
                <a:off x="1164431" y="2952750"/>
                <a:ext cx="914400" cy="400050"/>
                <a:chOff x="457200" y="2343150"/>
                <a:chExt cx="990600" cy="480684"/>
              </a:xfrm>
            </p:grpSpPr>
            <p:pic>
              <p:nvPicPr>
                <p:cNvPr id="78966"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92" name="Rounded Rectangle 21"/>
                <p:cNvSpPr>
                  <a:spLocks noChangeArrowheads="1"/>
                </p:cNvSpPr>
                <p:nvPr/>
              </p:nvSpPr>
              <p:spPr bwMode="auto">
                <a:xfrm>
                  <a:off x="457200" y="2343174"/>
                  <a:ext cx="990601" cy="228994"/>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smtClean="0">
                      <a:solidFill>
                        <a:srgbClr val="FFFFFF"/>
                      </a:solidFill>
                      <a:latin typeface="Arial Narrow" pitchFamily="34" charset="0"/>
                      <a:ea typeface="+mn-ea"/>
                      <a:cs typeface="+mn-cs"/>
                    </a:rPr>
                    <a:t>Приложение</a:t>
                  </a:r>
                  <a:endParaRPr lang="en-US" sz="1000" dirty="0">
                    <a:solidFill>
                      <a:srgbClr val="FFFFFF"/>
                    </a:solidFill>
                    <a:latin typeface="Arial Narrow" pitchFamily="34" charset="0"/>
                    <a:ea typeface="+mn-ea"/>
                    <a:cs typeface="+mn-cs"/>
                  </a:endParaRPr>
                </a:p>
              </p:txBody>
            </p:sp>
          </p:grpSp>
          <p:grpSp>
            <p:nvGrpSpPr>
              <p:cNvPr id="8" name="Group 22"/>
              <p:cNvGrpSpPr>
                <a:grpSpLocks/>
              </p:cNvGrpSpPr>
              <p:nvPr/>
            </p:nvGrpSpPr>
            <p:grpSpPr bwMode="auto">
              <a:xfrm>
                <a:off x="1164431" y="3448050"/>
                <a:ext cx="914400" cy="400050"/>
                <a:chOff x="457200" y="2343150"/>
                <a:chExt cx="990600" cy="480684"/>
              </a:xfrm>
            </p:grpSpPr>
            <p:pic>
              <p:nvPicPr>
                <p:cNvPr id="78964"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457200" y="2590800"/>
                  <a:ext cx="990600" cy="23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ounded Rectangle 24"/>
                <p:cNvSpPr/>
                <p:nvPr/>
              </p:nvSpPr>
              <p:spPr bwMode="auto">
                <a:xfrm>
                  <a:off x="457200" y="2341993"/>
                  <a:ext cx="990601" cy="228994"/>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sp>
          <p:nvSpPr>
            <p:cNvPr id="78959" name="TextBox 112"/>
            <p:cNvSpPr txBox="1">
              <a:spLocks noChangeArrowheads="1"/>
            </p:cNvSpPr>
            <p:nvPr/>
          </p:nvSpPr>
          <p:spPr bwMode="auto">
            <a:xfrm>
              <a:off x="303213" y="1693862"/>
              <a:ext cx="11382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400" dirty="0" smtClean="0">
                  <a:solidFill>
                    <a:srgbClr val="FFFFFF"/>
                  </a:solidFill>
                </a:rPr>
                <a:t>Standalone</a:t>
              </a:r>
              <a:endParaRPr lang="en-US" sz="1400" dirty="0">
                <a:solidFill>
                  <a:srgbClr val="FFFFFF"/>
                </a:solidFill>
              </a:endParaRPr>
            </a:p>
          </p:txBody>
        </p:sp>
      </p:grpSp>
      <p:grpSp>
        <p:nvGrpSpPr>
          <p:cNvPr id="9" name="Group 294"/>
          <p:cNvGrpSpPr>
            <a:grpSpLocks/>
          </p:cNvGrpSpPr>
          <p:nvPr/>
        </p:nvGrpSpPr>
        <p:grpSpPr bwMode="auto">
          <a:xfrm>
            <a:off x="152400" y="3435350"/>
            <a:ext cx="5943600" cy="857250"/>
            <a:chOff x="152400" y="3987800"/>
            <a:chExt cx="5943600" cy="857250"/>
          </a:xfrm>
        </p:grpSpPr>
        <p:sp>
          <p:nvSpPr>
            <p:cNvPr id="78956" name="Right Arrow 115"/>
            <p:cNvSpPr>
              <a:spLocks noChangeArrowheads="1"/>
            </p:cNvSpPr>
            <p:nvPr/>
          </p:nvSpPr>
          <p:spPr bwMode="auto">
            <a:xfrm>
              <a:off x="152400" y="4235493"/>
              <a:ext cx="5943600" cy="609557"/>
            </a:xfrm>
            <a:prstGeom prst="rightArrow">
              <a:avLst>
                <a:gd name="adj1" fmla="val 50000"/>
                <a:gd name="adj2" fmla="val 50017"/>
              </a:avLst>
            </a:prstGeom>
            <a:solidFill>
              <a:schemeClr val="hlink"/>
            </a:solidFill>
            <a:ln w="28575">
              <a:solidFill>
                <a:srgbClr val="690408"/>
              </a:solidFill>
              <a:round/>
              <a:headEnd/>
              <a:tailEnd/>
            </a:ln>
          </p:spPr>
          <p:txBody>
            <a:bodyPr wrap="none" anchor="ctr"/>
            <a:lstStyle/>
            <a:p>
              <a:endParaRPr lang="en-US" b="0">
                <a:solidFill>
                  <a:srgbClr val="000000"/>
                </a:solidFill>
              </a:endParaRPr>
            </a:p>
          </p:txBody>
        </p:sp>
        <p:sp>
          <p:nvSpPr>
            <p:cNvPr id="78957" name="Rectangle 117"/>
            <p:cNvSpPr>
              <a:spLocks noChangeArrowheads="1"/>
            </p:cNvSpPr>
            <p:nvPr/>
          </p:nvSpPr>
          <p:spPr bwMode="auto">
            <a:xfrm>
              <a:off x="152400" y="3987800"/>
              <a:ext cx="4038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ru-RU" dirty="0" smtClean="0">
                  <a:solidFill>
                    <a:schemeClr val="hlink"/>
                  </a:solidFill>
                </a:rPr>
                <a:t>Развитие виртуализации хранилищ</a:t>
              </a:r>
              <a:endParaRPr lang="en-US" dirty="0">
                <a:solidFill>
                  <a:schemeClr val="hlink"/>
                </a:solidFill>
              </a:endParaRPr>
            </a:p>
          </p:txBody>
        </p:sp>
      </p:grpSp>
      <p:grpSp>
        <p:nvGrpSpPr>
          <p:cNvPr id="10" name="Group 295"/>
          <p:cNvGrpSpPr>
            <a:grpSpLocks/>
          </p:cNvGrpSpPr>
          <p:nvPr/>
        </p:nvGrpSpPr>
        <p:grpSpPr bwMode="auto">
          <a:xfrm>
            <a:off x="149225" y="3833813"/>
            <a:ext cx="1752600" cy="1608137"/>
            <a:chOff x="149353" y="4386262"/>
            <a:chExt cx="1752600" cy="1608229"/>
          </a:xfrm>
        </p:grpSpPr>
        <p:grpSp>
          <p:nvGrpSpPr>
            <p:cNvPr id="11" name="Group 94"/>
            <p:cNvGrpSpPr>
              <a:grpSpLocks noChangeAspect="1"/>
            </p:cNvGrpSpPr>
            <p:nvPr/>
          </p:nvGrpSpPr>
          <p:grpSpPr bwMode="auto">
            <a:xfrm>
              <a:off x="149353" y="4997450"/>
              <a:ext cx="1752600" cy="997041"/>
              <a:chOff x="533400" y="4608173"/>
              <a:chExt cx="2347913" cy="1335427"/>
            </a:xfrm>
          </p:grpSpPr>
          <p:pic>
            <p:nvPicPr>
              <p:cNvPr id="78948" name="Picture 4" descr="Symm7_DMX3_2ba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533400" y="4624023"/>
                <a:ext cx="527831" cy="130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9" name="Picture 1678" descr="CX3-20_SO_300dpi"/>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8356" t="1695" r="12271" b="3391"/>
              <a:stretch>
                <a:fillRect/>
              </a:stretch>
            </p:blipFill>
            <p:spPr bwMode="auto">
              <a:xfrm>
                <a:off x="1738334" y="4608173"/>
                <a:ext cx="549229" cy="1335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0" name="Picture 1679" descr="CX4_480-2-glow-SO"/>
              <p:cNvPicPr>
                <a:picLocks noChangeAspect="1" noChangeArrowheads="1"/>
              </p:cNvPicPr>
              <p:nvPr/>
            </p:nvPicPr>
            <p:blipFill>
              <a:blip r:embed="rId7" cstate="print">
                <a:extLst>
                  <a:ext uri="{28A0092B-C50C-407E-A947-70E740481C1C}">
                    <a14:useLocalDpi xmlns:a14="http://schemas.microsoft.com/office/drawing/2010/main" xmlns="" val="0"/>
                  </a:ext>
                </a:extLst>
              </a:blip>
              <a:srcRect r="49535"/>
              <a:stretch>
                <a:fillRect/>
              </a:stretch>
            </p:blipFill>
            <p:spPr bwMode="gray">
              <a:xfrm>
                <a:off x="2362200" y="4628383"/>
                <a:ext cx="519113" cy="1295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1" name="Picture 4" descr="Symm7_DMX3_2ba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1135867" y="4624023"/>
                <a:ext cx="527831" cy="130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2" name="Picture 155" descr="disc blu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gray">
              <a:xfrm>
                <a:off x="1828800" y="5030866"/>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3" name="Picture 156" descr="Disk 3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gray">
              <a:xfrm>
                <a:off x="1219200" y="5031613"/>
                <a:ext cx="373063" cy="406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4" name="Picture 157" descr="disc orange"/>
              <p:cNvPicPr>
                <a:picLocks noChangeAspect="1" noChangeArrowheads="1"/>
              </p:cNvPicPr>
              <p:nvPr/>
            </p:nvPicPr>
            <p:blipFill>
              <a:blip r:embed="rId10" cstate="print">
                <a:lum bright="-6000"/>
                <a:extLst>
                  <a:ext uri="{28A0092B-C50C-407E-A947-70E740481C1C}">
                    <a14:useLocalDpi xmlns:a14="http://schemas.microsoft.com/office/drawing/2010/main" xmlns="" val="0"/>
                  </a:ext>
                </a:extLst>
              </a:blip>
              <a:srcRect/>
              <a:stretch>
                <a:fillRect/>
              </a:stretch>
            </p:blipFill>
            <p:spPr bwMode="gray">
              <a:xfrm>
                <a:off x="609600" y="5030866"/>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55" name="Picture 4" descr="disc blue"/>
              <p:cNvPicPr>
                <a:picLocks noChangeArrowheads="1"/>
              </p:cNvPicPr>
              <p:nvPr/>
            </p:nvPicPr>
            <p:blipFill>
              <a:blip r:embed="rId11" cstate="print">
                <a:lum bright="48000"/>
                <a:grayscl/>
                <a:extLst>
                  <a:ext uri="{28A0092B-C50C-407E-A947-70E740481C1C}">
                    <a14:useLocalDpi xmlns:a14="http://schemas.microsoft.com/office/drawing/2010/main" xmlns="" val="0"/>
                  </a:ext>
                </a:extLst>
              </a:blip>
              <a:srcRect/>
              <a:stretch>
                <a:fillRect/>
              </a:stretch>
            </p:blipFill>
            <p:spPr bwMode="gray">
              <a:xfrm>
                <a:off x="2438400" y="5029200"/>
                <a:ext cx="374904" cy="411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947" name="TextBox 119"/>
            <p:cNvSpPr txBox="1">
              <a:spLocks noChangeArrowheads="1"/>
            </p:cNvSpPr>
            <p:nvPr/>
          </p:nvSpPr>
          <p:spPr bwMode="auto">
            <a:xfrm>
              <a:off x="303341" y="4386262"/>
              <a:ext cx="1138237" cy="304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400">
                  <a:solidFill>
                    <a:srgbClr val="FFFFFF"/>
                  </a:solidFill>
                </a:rPr>
                <a:t>Standalone</a:t>
              </a:r>
            </a:p>
          </p:txBody>
        </p:sp>
      </p:grpSp>
      <p:grpSp>
        <p:nvGrpSpPr>
          <p:cNvPr id="12" name="Group 292"/>
          <p:cNvGrpSpPr>
            <a:grpSpLocks/>
          </p:cNvGrpSpPr>
          <p:nvPr/>
        </p:nvGrpSpPr>
        <p:grpSpPr bwMode="auto">
          <a:xfrm>
            <a:off x="1982788" y="1141413"/>
            <a:ext cx="1478610" cy="1725612"/>
            <a:chOff x="1982326" y="1693994"/>
            <a:chExt cx="1479603" cy="1724946"/>
          </a:xfrm>
        </p:grpSpPr>
        <p:sp>
          <p:nvSpPr>
            <p:cNvPr id="78931" name="TextBox 113"/>
            <p:cNvSpPr txBox="1">
              <a:spLocks noChangeArrowheads="1"/>
            </p:cNvSpPr>
            <p:nvPr/>
          </p:nvSpPr>
          <p:spPr bwMode="auto">
            <a:xfrm>
              <a:off x="1982326" y="1693994"/>
              <a:ext cx="1479603" cy="307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Консолидация</a:t>
              </a:r>
              <a:endParaRPr lang="en-US" sz="1400" dirty="0">
                <a:solidFill>
                  <a:srgbClr val="FFFFFF"/>
                </a:solidFill>
              </a:endParaRPr>
            </a:p>
          </p:txBody>
        </p:sp>
        <p:grpSp>
          <p:nvGrpSpPr>
            <p:cNvPr id="13" name="Group 253"/>
            <p:cNvGrpSpPr>
              <a:grpSpLocks/>
            </p:cNvGrpSpPr>
            <p:nvPr/>
          </p:nvGrpSpPr>
          <p:grpSpPr bwMode="auto">
            <a:xfrm>
              <a:off x="2294626" y="2371088"/>
              <a:ext cx="735415" cy="1047852"/>
              <a:chOff x="2514600" y="2457348"/>
              <a:chExt cx="735415" cy="1047852"/>
            </a:xfrm>
          </p:grpSpPr>
          <p:sp>
            <p:nvSpPr>
              <p:cNvPr id="166" name="Isosceles Triangle 165"/>
              <p:cNvSpPr>
                <a:spLocks noChangeArrowheads="1"/>
              </p:cNvSpPr>
              <p:nvPr/>
            </p:nvSpPr>
            <p:spPr bwMode="auto">
              <a:xfrm rot="10800000">
                <a:off x="2540664" y="2972006"/>
                <a:ext cx="684672" cy="380853"/>
              </a:xfrm>
              <a:prstGeom prst="triangle">
                <a:avLst>
                  <a:gd name="adj" fmla="val 50000"/>
                </a:avLst>
              </a:prstGeom>
              <a:gradFill rotWithShape="1">
                <a:gsLst>
                  <a:gs pos="0">
                    <a:srgbClr val="87D6FE">
                      <a:alpha val="9998"/>
                    </a:srgbClr>
                  </a:gs>
                  <a:gs pos="50000">
                    <a:srgbClr val="B7E4FD">
                      <a:alpha val="54999"/>
                    </a:srgbClr>
                  </a:gs>
                  <a:gs pos="100000">
                    <a:srgbClr val="DCF1FD"/>
                  </a:gs>
                </a:gsLst>
                <a:lin ang="16200000" scaled="1"/>
              </a:gradFill>
              <a:ln w="12700">
                <a:noFill/>
                <a:round/>
                <a:headEnd/>
                <a:tailEnd/>
              </a:ln>
              <a:effectLst>
                <a:outerShdw blurRad="63500" dist="50800" dir="5400000" algn="ctr" rotWithShape="0">
                  <a:srgbClr val="000000">
                    <a:alpha val="43137"/>
                  </a:srgbClr>
                </a:outerShdw>
              </a:effectLst>
            </p:spPr>
            <p:txBody>
              <a:bodyPr wrap="none" lIns="0" tIns="0" rIns="0" bIns="0" anchor="ctr"/>
              <a:lstStyle/>
              <a:p>
                <a:pPr fontAlgn="auto">
                  <a:spcBef>
                    <a:spcPts val="0"/>
                  </a:spcBef>
                  <a:spcAft>
                    <a:spcPts val="0"/>
                  </a:spcAft>
                  <a:defRPr/>
                </a:pPr>
                <a:endParaRPr lang="en-US" b="0">
                  <a:latin typeface="+mn-lt"/>
                  <a:ea typeface="+mn-ea"/>
                  <a:cs typeface="+mn-cs"/>
                </a:endParaRPr>
              </a:p>
            </p:txBody>
          </p:sp>
          <p:grpSp>
            <p:nvGrpSpPr>
              <p:cNvPr id="14" name="Group 164"/>
              <p:cNvGrpSpPr>
                <a:grpSpLocks/>
              </p:cNvGrpSpPr>
              <p:nvPr/>
            </p:nvGrpSpPr>
            <p:grpSpPr bwMode="auto">
              <a:xfrm>
                <a:off x="2516388" y="2457348"/>
                <a:ext cx="731838" cy="604940"/>
                <a:chOff x="2514600" y="2457348"/>
                <a:chExt cx="731838" cy="604940"/>
              </a:xfrm>
            </p:grpSpPr>
            <p:sp>
              <p:nvSpPr>
                <p:cNvPr id="78942" name="Rounded Rectangle 27"/>
                <p:cNvSpPr>
                  <a:spLocks noChangeArrowheads="1"/>
                </p:cNvSpPr>
                <p:nvPr/>
              </p:nvSpPr>
              <p:spPr bwMode="auto">
                <a:xfrm>
                  <a:off x="2514600" y="2457348"/>
                  <a:ext cx="731838" cy="152147"/>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a:solidFill>
                        <a:srgbClr val="FFFFFF"/>
                      </a:solidFill>
                      <a:latin typeface="Arial Narrow" pitchFamily="34" charset="0"/>
                    </a:rPr>
                    <a:t>Приложение</a:t>
                  </a:r>
                  <a:endParaRPr lang="en-US" sz="1000" dirty="0">
                    <a:solidFill>
                      <a:srgbClr val="FFFFFF"/>
                    </a:solidFill>
                    <a:latin typeface="Arial Narrow" charset="0"/>
                  </a:endParaRPr>
                </a:p>
              </p:txBody>
            </p:sp>
            <p:sp>
              <p:nvSpPr>
                <p:cNvPr id="71698" name="Rounded Rectangle 30"/>
                <p:cNvSpPr>
                  <a:spLocks noChangeArrowheads="1"/>
                </p:cNvSpPr>
                <p:nvPr/>
              </p:nvSpPr>
              <p:spPr bwMode="auto">
                <a:xfrm>
                  <a:off x="2515048" y="2608609"/>
                  <a:ext cx="773631" cy="152341"/>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71699" name="Rounded Rectangle 33"/>
                <p:cNvSpPr>
                  <a:spLocks noChangeArrowheads="1"/>
                </p:cNvSpPr>
                <p:nvPr/>
              </p:nvSpPr>
              <p:spPr bwMode="auto">
                <a:xfrm>
                  <a:off x="2515048" y="2759363"/>
                  <a:ext cx="773631" cy="152341"/>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37" name="Rounded Rectangle 36"/>
                <p:cNvSpPr/>
                <p:nvPr/>
              </p:nvSpPr>
              <p:spPr bwMode="auto">
                <a:xfrm>
                  <a:off x="2515048" y="2910118"/>
                  <a:ext cx="773631" cy="152341"/>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nvGrpSpPr>
              <p:cNvPr id="15" name="Group 184"/>
              <p:cNvGrpSpPr>
                <a:grpSpLocks/>
              </p:cNvGrpSpPr>
              <p:nvPr/>
            </p:nvGrpSpPr>
            <p:grpSpPr bwMode="auto">
              <a:xfrm>
                <a:off x="2514600" y="3166488"/>
                <a:ext cx="735415" cy="338712"/>
                <a:chOff x="2514600" y="3166488"/>
                <a:chExt cx="735415" cy="338712"/>
              </a:xfrm>
            </p:grpSpPr>
            <p:grpSp>
              <p:nvGrpSpPr>
                <p:cNvPr id="16" name="Group 183"/>
                <p:cNvGrpSpPr>
                  <a:grpSpLocks/>
                </p:cNvGrpSpPr>
                <p:nvPr/>
              </p:nvGrpSpPr>
              <p:grpSpPr bwMode="auto">
                <a:xfrm>
                  <a:off x="2514600" y="3166488"/>
                  <a:ext cx="735415" cy="180914"/>
                  <a:chOff x="2514600" y="3166488"/>
                  <a:chExt cx="735415" cy="180914"/>
                </a:xfrm>
              </p:grpSpPr>
              <p:pic>
                <p:nvPicPr>
                  <p:cNvPr id="78938"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39"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0"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41" name="Picture 17" descr="ICON_VM_basic_flat_R2_Q408.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37" name="Picture 184" descr="ser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nvGrpSpPr>
          <p:cNvPr id="17" name="Group 293"/>
          <p:cNvGrpSpPr>
            <a:grpSpLocks/>
          </p:cNvGrpSpPr>
          <p:nvPr/>
        </p:nvGrpSpPr>
        <p:grpSpPr bwMode="auto">
          <a:xfrm>
            <a:off x="3733800" y="1141413"/>
            <a:ext cx="2171700" cy="2076450"/>
            <a:chOff x="3733800" y="1693994"/>
            <a:chExt cx="2172240" cy="2076808"/>
          </a:xfrm>
        </p:grpSpPr>
        <p:sp>
          <p:nvSpPr>
            <p:cNvPr id="78893" name="TextBox 114"/>
            <p:cNvSpPr txBox="1">
              <a:spLocks noChangeArrowheads="1"/>
            </p:cNvSpPr>
            <p:nvPr/>
          </p:nvSpPr>
          <p:spPr bwMode="auto">
            <a:xfrm>
              <a:off x="3823494" y="1693994"/>
              <a:ext cx="1688318" cy="307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Ресурсные пулы</a:t>
              </a:r>
              <a:endParaRPr lang="en-US" sz="1400" dirty="0">
                <a:solidFill>
                  <a:srgbClr val="FFFFFF"/>
                </a:solidFill>
              </a:endParaRPr>
            </a:p>
          </p:txBody>
        </p:sp>
        <p:grpSp>
          <p:nvGrpSpPr>
            <p:cNvPr id="18" name="Group 252"/>
            <p:cNvGrpSpPr>
              <a:grpSpLocks/>
            </p:cNvGrpSpPr>
            <p:nvPr/>
          </p:nvGrpSpPr>
          <p:grpSpPr bwMode="auto">
            <a:xfrm>
              <a:off x="3733800" y="2104974"/>
              <a:ext cx="2172240" cy="1665828"/>
              <a:chOff x="3836988" y="2104974"/>
              <a:chExt cx="2172240" cy="1665828"/>
            </a:xfrm>
          </p:grpSpPr>
          <p:grpSp>
            <p:nvGrpSpPr>
              <p:cNvPr id="19" name="Group 238"/>
              <p:cNvGrpSpPr>
                <a:grpSpLocks noChangeAspect="1"/>
              </p:cNvGrpSpPr>
              <p:nvPr/>
            </p:nvGrpSpPr>
            <p:grpSpPr bwMode="auto">
              <a:xfrm>
                <a:off x="5163439" y="3227928"/>
                <a:ext cx="551561" cy="254034"/>
                <a:chOff x="2514600" y="3166488"/>
                <a:chExt cx="735415" cy="338712"/>
              </a:xfrm>
            </p:grpSpPr>
            <p:grpSp>
              <p:nvGrpSpPr>
                <p:cNvPr id="20" name="Group 183"/>
                <p:cNvGrpSpPr>
                  <a:grpSpLocks/>
                </p:cNvGrpSpPr>
                <p:nvPr/>
              </p:nvGrpSpPr>
              <p:grpSpPr bwMode="auto">
                <a:xfrm>
                  <a:off x="2514600" y="3166488"/>
                  <a:ext cx="735415" cy="180914"/>
                  <a:chOff x="2514600" y="3166488"/>
                  <a:chExt cx="735415" cy="180914"/>
                </a:xfrm>
              </p:grpSpPr>
              <p:pic>
                <p:nvPicPr>
                  <p:cNvPr id="78927"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8"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9"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30"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26"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 name="Group 245"/>
              <p:cNvGrpSpPr>
                <a:grpSpLocks noChangeAspect="1"/>
              </p:cNvGrpSpPr>
              <p:nvPr/>
            </p:nvGrpSpPr>
            <p:grpSpPr bwMode="auto">
              <a:xfrm>
                <a:off x="4104228" y="3230022"/>
                <a:ext cx="551561" cy="254034"/>
                <a:chOff x="2514600" y="3166488"/>
                <a:chExt cx="735415" cy="338712"/>
              </a:xfrm>
            </p:grpSpPr>
            <p:grpSp>
              <p:nvGrpSpPr>
                <p:cNvPr id="22" name="Group 183"/>
                <p:cNvGrpSpPr>
                  <a:grpSpLocks/>
                </p:cNvGrpSpPr>
                <p:nvPr/>
              </p:nvGrpSpPr>
              <p:grpSpPr bwMode="auto">
                <a:xfrm>
                  <a:off x="2514600" y="3166488"/>
                  <a:ext cx="735415" cy="180914"/>
                  <a:chOff x="2514600" y="3166488"/>
                  <a:chExt cx="735415" cy="180914"/>
                </a:xfrm>
              </p:grpSpPr>
              <p:pic>
                <p:nvPicPr>
                  <p:cNvPr id="78921"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2"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3"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24"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20"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231"/>
              <p:cNvGrpSpPr>
                <a:grpSpLocks noChangeAspect="1"/>
              </p:cNvGrpSpPr>
              <p:nvPr/>
            </p:nvGrpSpPr>
            <p:grpSpPr bwMode="auto">
              <a:xfrm>
                <a:off x="5163439" y="2386536"/>
                <a:ext cx="551561" cy="254034"/>
                <a:chOff x="2514600" y="3166488"/>
                <a:chExt cx="735415" cy="338712"/>
              </a:xfrm>
            </p:grpSpPr>
            <p:grpSp>
              <p:nvGrpSpPr>
                <p:cNvPr id="24" name="Group 183"/>
                <p:cNvGrpSpPr>
                  <a:grpSpLocks/>
                </p:cNvGrpSpPr>
                <p:nvPr/>
              </p:nvGrpSpPr>
              <p:grpSpPr bwMode="auto">
                <a:xfrm>
                  <a:off x="2514600" y="3166488"/>
                  <a:ext cx="735415" cy="180914"/>
                  <a:chOff x="2514600" y="3166488"/>
                  <a:chExt cx="735415" cy="180914"/>
                </a:xfrm>
              </p:grpSpPr>
              <p:pic>
                <p:nvPicPr>
                  <p:cNvPr id="78915"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6"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7"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8"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14"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6" name="Group 185"/>
              <p:cNvGrpSpPr>
                <a:grpSpLocks noChangeAspect="1"/>
              </p:cNvGrpSpPr>
              <p:nvPr/>
            </p:nvGrpSpPr>
            <p:grpSpPr bwMode="auto">
              <a:xfrm>
                <a:off x="4104228" y="2388630"/>
                <a:ext cx="551561" cy="254034"/>
                <a:chOff x="2514600" y="3166488"/>
                <a:chExt cx="735415" cy="338712"/>
              </a:xfrm>
            </p:grpSpPr>
            <p:grpSp>
              <p:nvGrpSpPr>
                <p:cNvPr id="27" name="Group 183"/>
                <p:cNvGrpSpPr>
                  <a:grpSpLocks/>
                </p:cNvGrpSpPr>
                <p:nvPr/>
              </p:nvGrpSpPr>
              <p:grpSpPr bwMode="auto">
                <a:xfrm>
                  <a:off x="2514600" y="3166488"/>
                  <a:ext cx="735415" cy="180914"/>
                  <a:chOff x="2514600" y="3166488"/>
                  <a:chExt cx="735415" cy="180914"/>
                </a:xfrm>
              </p:grpSpPr>
              <p:pic>
                <p:nvPicPr>
                  <p:cNvPr id="78909"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14600"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0"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434"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1"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84268"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912" name="Picture 17" descr="ICON_VM_basic_flat_R2_Q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69101" y="3166488"/>
                    <a:ext cx="180914" cy="180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908" name="Picture 184" descr="serve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2516388" y="3350102"/>
                  <a:ext cx="731838" cy="155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7" name="Arc 66"/>
              <p:cNvSpPr/>
              <p:nvPr/>
            </p:nvSpPr>
            <p:spPr bwMode="auto">
              <a:xfrm>
                <a:off x="4380048" y="2210020"/>
                <a:ext cx="1030544" cy="643049"/>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78900" name="Rounded Rectangle 58"/>
              <p:cNvSpPr>
                <a:spLocks noChangeArrowheads="1"/>
              </p:cNvSpPr>
              <p:nvPr/>
            </p:nvSpPr>
            <p:spPr bwMode="auto">
              <a:xfrm>
                <a:off x="4541943" y="2104974"/>
                <a:ext cx="716748" cy="152900"/>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ru-RU" sz="1000" dirty="0">
                    <a:solidFill>
                      <a:srgbClr val="FFFFFF"/>
                    </a:solidFill>
                    <a:latin typeface="Arial Narrow" pitchFamily="34" charset="0"/>
                  </a:rPr>
                  <a:t>Приложение</a:t>
                </a:r>
                <a:endParaRPr lang="en-US" sz="1000" dirty="0">
                  <a:solidFill>
                    <a:srgbClr val="FFFFFF"/>
                  </a:solidFill>
                  <a:latin typeface="Arial Narrow" charset="0"/>
                </a:endParaRPr>
              </a:p>
            </p:txBody>
          </p:sp>
          <p:sp>
            <p:nvSpPr>
              <p:cNvPr id="74" name="Arc 73"/>
              <p:cNvSpPr/>
              <p:nvPr/>
            </p:nvSpPr>
            <p:spPr bwMode="auto">
              <a:xfrm rot="5400000" flipH="1" flipV="1">
                <a:off x="3964048" y="2794309"/>
                <a:ext cx="736727" cy="304876"/>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30" name="Arc 229"/>
              <p:cNvSpPr/>
              <p:nvPr/>
            </p:nvSpPr>
            <p:spPr bwMode="auto">
              <a:xfrm flipV="1">
                <a:off x="4380048" y="3015022"/>
                <a:ext cx="1030544" cy="643048"/>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31" name="Arc 230"/>
              <p:cNvSpPr/>
              <p:nvPr/>
            </p:nvSpPr>
            <p:spPr bwMode="auto">
              <a:xfrm rot="16200000" flipV="1">
                <a:off x="5117654" y="2807805"/>
                <a:ext cx="738315" cy="304876"/>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71710" name="Rounded Rectangle 59"/>
              <p:cNvSpPr>
                <a:spLocks noChangeArrowheads="1"/>
              </p:cNvSpPr>
              <p:nvPr/>
            </p:nvSpPr>
            <p:spPr bwMode="auto">
              <a:xfrm>
                <a:off x="4542013" y="3618376"/>
                <a:ext cx="716141" cy="152426"/>
              </a:xfrm>
              <a:prstGeom prst="roundRect">
                <a:avLst>
                  <a:gd name="adj" fmla="val 16667"/>
                </a:avLst>
              </a:prstGeom>
              <a:solidFill>
                <a:schemeClr val="tx2"/>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71712" name="Rounded Rectangle 60"/>
              <p:cNvSpPr>
                <a:spLocks noChangeArrowheads="1"/>
              </p:cNvSpPr>
              <p:nvPr/>
            </p:nvSpPr>
            <p:spPr bwMode="auto">
              <a:xfrm>
                <a:off x="5293088" y="2878473"/>
                <a:ext cx="716140" cy="154014"/>
              </a:xfrm>
              <a:prstGeom prst="roundRect">
                <a:avLst>
                  <a:gd name="adj" fmla="val 16667"/>
                </a:avLst>
              </a:prstGeom>
              <a:solidFill>
                <a:schemeClr val="accent1"/>
              </a:solidFill>
              <a:ln w="12700" algn="ctr">
                <a:noFill/>
                <a:round/>
                <a:headEnd/>
                <a:tailEnd/>
              </a:ln>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sp>
            <p:nvSpPr>
              <p:cNvPr id="63" name="Rounded Rectangle 62"/>
              <p:cNvSpPr/>
              <p:nvPr/>
            </p:nvSpPr>
            <p:spPr bwMode="auto">
              <a:xfrm>
                <a:off x="3836988" y="2878473"/>
                <a:ext cx="716141" cy="154014"/>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wrap="none" lIns="0" tIns="0" rIns="0" bIns="0" anchor="ctr">
                <a:normAutofit lnSpcReduction="10000"/>
              </a:bodyPr>
              <a:lstStyle/>
              <a:p>
                <a:pPr fontAlgn="auto">
                  <a:spcBef>
                    <a:spcPts val="0"/>
                  </a:spcBef>
                  <a:spcAft>
                    <a:spcPts val="0"/>
                  </a:spcAft>
                  <a:defRPr/>
                </a:pPr>
                <a:r>
                  <a:rPr lang="ru-RU" sz="1000" dirty="0">
                    <a:solidFill>
                      <a:srgbClr val="FFFFFF"/>
                    </a:solidFill>
                    <a:latin typeface="Arial Narrow" pitchFamily="34" charset="0"/>
                  </a:rPr>
                  <a:t>Приложение</a:t>
                </a:r>
                <a:endParaRPr lang="en-US" sz="1000" dirty="0">
                  <a:solidFill>
                    <a:srgbClr val="FFFFFF"/>
                  </a:solidFill>
                  <a:latin typeface="Arial Narrow" pitchFamily="34" charset="0"/>
                  <a:ea typeface="+mn-ea"/>
                  <a:cs typeface="+mn-cs"/>
                </a:endParaRPr>
              </a:p>
            </p:txBody>
          </p:sp>
        </p:grpSp>
      </p:grpSp>
      <p:grpSp>
        <p:nvGrpSpPr>
          <p:cNvPr id="28" name="Group 297"/>
          <p:cNvGrpSpPr>
            <a:grpSpLocks/>
          </p:cNvGrpSpPr>
          <p:nvPr/>
        </p:nvGrpSpPr>
        <p:grpSpPr bwMode="auto">
          <a:xfrm>
            <a:off x="3824288" y="3833813"/>
            <a:ext cx="1930254" cy="2319337"/>
            <a:chOff x="3823494" y="4386394"/>
            <a:chExt cx="1930778" cy="2319206"/>
          </a:xfrm>
        </p:grpSpPr>
        <p:sp>
          <p:nvSpPr>
            <p:cNvPr id="78869" name="TextBox 139"/>
            <p:cNvSpPr txBox="1">
              <a:spLocks noChangeArrowheads="1"/>
            </p:cNvSpPr>
            <p:nvPr/>
          </p:nvSpPr>
          <p:spPr bwMode="auto">
            <a:xfrm>
              <a:off x="3823494" y="4386394"/>
              <a:ext cx="1688356" cy="307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Ресурсные пулы</a:t>
              </a:r>
              <a:endParaRPr lang="en-US" sz="1400" dirty="0">
                <a:solidFill>
                  <a:srgbClr val="FFFFFF"/>
                </a:solidFill>
              </a:endParaRPr>
            </a:p>
          </p:txBody>
        </p:sp>
        <p:grpSp>
          <p:nvGrpSpPr>
            <p:cNvPr id="29" name="Group 278"/>
            <p:cNvGrpSpPr>
              <a:grpSpLocks/>
            </p:cNvGrpSpPr>
            <p:nvPr/>
          </p:nvGrpSpPr>
          <p:grpSpPr bwMode="auto">
            <a:xfrm>
              <a:off x="3885568" y="4811394"/>
              <a:ext cx="1868704" cy="1894206"/>
              <a:chOff x="3885568" y="4811394"/>
              <a:chExt cx="1868704" cy="1894206"/>
            </a:xfrm>
          </p:grpSpPr>
          <p:grpSp>
            <p:nvGrpSpPr>
              <p:cNvPr id="30" name="Group 254"/>
              <p:cNvGrpSpPr>
                <a:grpSpLocks/>
              </p:cNvGrpSpPr>
              <p:nvPr/>
            </p:nvGrpSpPr>
            <p:grpSpPr bwMode="auto">
              <a:xfrm>
                <a:off x="3885568" y="4811394"/>
                <a:ext cx="1868704" cy="1894206"/>
                <a:chOff x="3868948" y="1981200"/>
                <a:chExt cx="1868704" cy="1894206"/>
              </a:xfrm>
            </p:grpSpPr>
            <p:grpSp>
              <p:nvGrpSpPr>
                <p:cNvPr id="31" name="Group 252"/>
                <p:cNvGrpSpPr>
                  <a:grpSpLocks/>
                </p:cNvGrpSpPr>
                <p:nvPr/>
              </p:nvGrpSpPr>
              <p:grpSpPr bwMode="auto">
                <a:xfrm>
                  <a:off x="4114800" y="3131392"/>
                  <a:ext cx="329060" cy="658680"/>
                  <a:chOff x="2244" y="1767"/>
                  <a:chExt cx="672" cy="1641"/>
                </a:xfrm>
              </p:grpSpPr>
              <p:sp>
                <p:nvSpPr>
                  <p:cNvPr id="78891"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92"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2" name="Group 252"/>
                <p:cNvGrpSpPr>
                  <a:grpSpLocks/>
                </p:cNvGrpSpPr>
                <p:nvPr/>
              </p:nvGrpSpPr>
              <p:grpSpPr bwMode="auto">
                <a:xfrm>
                  <a:off x="5181600" y="3131392"/>
                  <a:ext cx="329060" cy="658680"/>
                  <a:chOff x="2244" y="1767"/>
                  <a:chExt cx="672" cy="1641"/>
                </a:xfrm>
              </p:grpSpPr>
              <p:sp>
                <p:nvSpPr>
                  <p:cNvPr id="78889"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90"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3" name="Group 252"/>
                <p:cNvGrpSpPr>
                  <a:grpSpLocks/>
                </p:cNvGrpSpPr>
                <p:nvPr/>
              </p:nvGrpSpPr>
              <p:grpSpPr bwMode="auto">
                <a:xfrm>
                  <a:off x="4114800" y="1981200"/>
                  <a:ext cx="329060" cy="658680"/>
                  <a:chOff x="2244" y="1767"/>
                  <a:chExt cx="672" cy="1641"/>
                </a:xfrm>
              </p:grpSpPr>
              <p:sp>
                <p:nvSpPr>
                  <p:cNvPr id="78887"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88"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 name="Group 252"/>
                <p:cNvGrpSpPr>
                  <a:grpSpLocks/>
                </p:cNvGrpSpPr>
                <p:nvPr/>
              </p:nvGrpSpPr>
              <p:grpSpPr bwMode="auto">
                <a:xfrm>
                  <a:off x="5181600" y="1981200"/>
                  <a:ext cx="329060" cy="658680"/>
                  <a:chOff x="2244" y="1767"/>
                  <a:chExt cx="672" cy="1641"/>
                </a:xfrm>
              </p:grpSpPr>
              <p:sp>
                <p:nvSpPr>
                  <p:cNvPr id="78885"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86" name="Picture 2" descr="emc_090217_084_v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0" name="Arc 259"/>
                <p:cNvSpPr/>
                <p:nvPr/>
              </p:nvSpPr>
              <p:spPr bwMode="auto">
                <a:xfrm>
                  <a:off x="4276902" y="2210213"/>
                  <a:ext cx="1030567" cy="642901"/>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1" name="Arc 260"/>
                <p:cNvSpPr/>
                <p:nvPr/>
              </p:nvSpPr>
              <p:spPr bwMode="auto">
                <a:xfrm rot="5400000" flipH="1" flipV="1">
                  <a:off x="3860191" y="2795124"/>
                  <a:ext cx="738145" cy="304883"/>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2" name="Arc 261"/>
                <p:cNvSpPr/>
                <p:nvPr/>
              </p:nvSpPr>
              <p:spPr bwMode="auto">
                <a:xfrm flipV="1">
                  <a:off x="4276902" y="3015030"/>
                  <a:ext cx="1030567" cy="642902"/>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sp>
              <p:nvSpPr>
                <p:cNvPr id="263" name="Arc 262"/>
                <p:cNvSpPr/>
                <p:nvPr/>
              </p:nvSpPr>
              <p:spPr bwMode="auto">
                <a:xfrm rot="16200000" flipV="1">
                  <a:off x="5014616" y="2807823"/>
                  <a:ext cx="738145" cy="304883"/>
                </a:xfrm>
                <a:prstGeom prst="arc">
                  <a:avLst>
                    <a:gd name="adj1" fmla="val 11429495"/>
                    <a:gd name="adj2" fmla="val 20958905"/>
                  </a:avLst>
                </a:prstGeom>
                <a:noFill/>
                <a:ln w="38100" cap="rnd" cmpd="sng" algn="ctr">
                  <a:solidFill>
                    <a:srgbClr val="C00000"/>
                  </a:solidFill>
                  <a:prstDash val="sysDash"/>
                  <a:round/>
                  <a:headEnd type="triangle" w="med" len="med"/>
                  <a:tailEnd type="triangle" w="med" len="med"/>
                </a:ln>
                <a:effectLst/>
              </p:spPr>
              <p:txBody>
                <a:bodyPr wrap="none" lIns="0" tIns="0" rIns="0" bIns="0" anchor="ctr">
                  <a:normAutofit fontScale="70000" lnSpcReduction="20000"/>
                </a:bodyPr>
                <a:lstStyle/>
                <a:p>
                  <a:pPr fontAlgn="auto">
                    <a:spcBef>
                      <a:spcPts val="0"/>
                    </a:spcBef>
                    <a:spcAft>
                      <a:spcPts val="0"/>
                    </a:spcAft>
                    <a:defRPr/>
                  </a:pPr>
                  <a:endParaRPr lang="en-US" sz="1000" b="0">
                    <a:solidFill>
                      <a:srgbClr val="000000"/>
                    </a:solidFill>
                    <a:latin typeface="Arial Narrow" pitchFamily="34" charset="0"/>
                    <a:ea typeface="+mn-ea"/>
                    <a:cs typeface="+mn-cs"/>
                  </a:endParaRPr>
                </a:p>
              </p:txBody>
            </p:sp>
            <p:pic>
              <p:nvPicPr>
                <p:cNvPr id="78881"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4648200" y="19812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2"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5469148" y="2779442"/>
                  <a:ext cx="268504" cy="29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3"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4648200" y="35814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84" name="Picture 4" descr="disc blue"/>
                <p:cNvPicPr>
                  <a:picLocks noChangeArrowheads="1"/>
                </p:cNvPicPr>
                <p:nvPr/>
              </p:nvPicPr>
              <p:blipFill>
                <a:blip r:embed="rId19" cstate="print">
                  <a:lum bright="48000"/>
                  <a:grayscl/>
                  <a:extLst>
                    <a:ext uri="{28A0092B-C50C-407E-A947-70E740481C1C}">
                      <a14:useLocalDpi xmlns:a14="http://schemas.microsoft.com/office/drawing/2010/main" xmlns="" val="0"/>
                    </a:ext>
                  </a:extLst>
                </a:blip>
                <a:srcRect/>
                <a:stretch>
                  <a:fillRect/>
                </a:stretch>
              </p:blipFill>
              <p:spPr bwMode="gray">
                <a:xfrm>
                  <a:off x="3868948" y="2777704"/>
                  <a:ext cx="269829" cy="296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872" name="TextBox 275"/>
              <p:cNvSpPr txBox="1">
                <a:spLocks noChangeArrowheads="1"/>
              </p:cNvSpPr>
              <p:nvPr/>
            </p:nvSpPr>
            <p:spPr bwMode="auto">
              <a:xfrm>
                <a:off x="4091060" y="5524301"/>
                <a:ext cx="1473880" cy="369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800" dirty="0" smtClean="0">
                    <a:solidFill>
                      <a:schemeClr val="hlink"/>
                    </a:solidFill>
                  </a:rPr>
                  <a:t>Федерация</a:t>
                </a:r>
                <a:endParaRPr lang="en-US" sz="1800" dirty="0">
                  <a:solidFill>
                    <a:schemeClr val="hlink"/>
                  </a:solidFill>
                </a:endParaRPr>
              </a:p>
            </p:txBody>
          </p:sp>
        </p:grpSp>
      </p:grpSp>
      <p:grpSp>
        <p:nvGrpSpPr>
          <p:cNvPr id="35" name="Group 296"/>
          <p:cNvGrpSpPr>
            <a:grpSpLocks/>
          </p:cNvGrpSpPr>
          <p:nvPr/>
        </p:nvGrpSpPr>
        <p:grpSpPr bwMode="auto">
          <a:xfrm>
            <a:off x="1982787" y="3833813"/>
            <a:ext cx="1478610" cy="2135187"/>
            <a:chOff x="1982326" y="4386394"/>
            <a:chExt cx="1479603" cy="2135056"/>
          </a:xfrm>
        </p:grpSpPr>
        <p:sp>
          <p:nvSpPr>
            <p:cNvPr id="78858" name="TextBox 121"/>
            <p:cNvSpPr txBox="1">
              <a:spLocks noChangeArrowheads="1"/>
            </p:cNvSpPr>
            <p:nvPr/>
          </p:nvSpPr>
          <p:spPr bwMode="auto">
            <a:xfrm>
              <a:off x="1982326" y="4386394"/>
              <a:ext cx="1479603" cy="307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sz="1400" dirty="0" smtClean="0">
                  <a:solidFill>
                    <a:srgbClr val="FFFFFF"/>
                  </a:solidFill>
                </a:rPr>
                <a:t>Консолидация</a:t>
              </a:r>
              <a:endParaRPr lang="en-US" sz="1400" dirty="0">
                <a:solidFill>
                  <a:srgbClr val="FFFFFF"/>
                </a:solidFill>
              </a:endParaRPr>
            </a:p>
          </p:txBody>
        </p:sp>
        <p:grpSp>
          <p:nvGrpSpPr>
            <p:cNvPr id="36" name="Group 277"/>
            <p:cNvGrpSpPr>
              <a:grpSpLocks/>
            </p:cNvGrpSpPr>
            <p:nvPr/>
          </p:nvGrpSpPr>
          <p:grpSpPr bwMode="auto">
            <a:xfrm>
              <a:off x="2362200" y="4878388"/>
              <a:ext cx="784161" cy="1643062"/>
              <a:chOff x="2492439" y="4878388"/>
              <a:chExt cx="784161" cy="1643062"/>
            </a:xfrm>
          </p:grpSpPr>
          <p:grpSp>
            <p:nvGrpSpPr>
              <p:cNvPr id="38" name="Group 143"/>
              <p:cNvGrpSpPr>
                <a:grpSpLocks noChangeAspect="1"/>
              </p:cNvGrpSpPr>
              <p:nvPr/>
            </p:nvGrpSpPr>
            <p:grpSpPr bwMode="auto">
              <a:xfrm>
                <a:off x="2622550" y="4878388"/>
                <a:ext cx="654050" cy="1338262"/>
                <a:chOff x="4191000" y="4343400"/>
                <a:chExt cx="908304" cy="1859280"/>
              </a:xfrm>
            </p:grpSpPr>
            <p:grpSp>
              <p:nvGrpSpPr>
                <p:cNvPr id="39" name="Group 252"/>
                <p:cNvGrpSpPr>
                  <a:grpSpLocks/>
                </p:cNvGrpSpPr>
                <p:nvPr/>
              </p:nvGrpSpPr>
              <p:grpSpPr bwMode="auto">
                <a:xfrm>
                  <a:off x="4191000" y="4343400"/>
                  <a:ext cx="838200" cy="1752600"/>
                  <a:chOff x="2244" y="1767"/>
                  <a:chExt cx="672" cy="1641"/>
                </a:xfrm>
              </p:grpSpPr>
              <p:sp>
                <p:nvSpPr>
                  <p:cNvPr id="78867" name="Rectangle 114"/>
                  <p:cNvSpPr>
                    <a:spLocks noChangeArrowheads="1"/>
                  </p:cNvSpPr>
                  <p:nvPr/>
                </p:nvSpPr>
                <p:spPr bwMode="gray">
                  <a:xfrm>
                    <a:off x="2244" y="1776"/>
                    <a:ext cx="672" cy="1632"/>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78868" name="Picture 2" descr="emc_090217_084_v1"/>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8863"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4725321" y="5358901"/>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4" name="Picture 4" descr="disc blue"/>
                <p:cNvPicPr>
                  <a:picLocks noChangeArrowheads="1"/>
                </p:cNvPicPr>
                <p:nvPr/>
              </p:nvPicPr>
              <p:blipFill>
                <a:blip r:embed="rId19" cstate="print">
                  <a:lum bright="48000"/>
                  <a:grayscl/>
                  <a:extLst>
                    <a:ext uri="{28A0092B-C50C-407E-A947-70E740481C1C}">
                      <a14:useLocalDpi xmlns:a14="http://schemas.microsoft.com/office/drawing/2010/main" xmlns="" val="0"/>
                    </a:ext>
                  </a:extLst>
                </a:blip>
                <a:srcRect/>
                <a:stretch>
                  <a:fillRect/>
                </a:stretch>
              </p:blipFill>
              <p:spPr bwMode="gray">
                <a:xfrm>
                  <a:off x="4724400" y="5791200"/>
                  <a:ext cx="374904" cy="411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5"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4725321" y="4495800"/>
                  <a:ext cx="373063" cy="40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6"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4725321" y="4928098"/>
                  <a:ext cx="373063" cy="406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861" name="TextBox 276"/>
              <p:cNvSpPr txBox="1">
                <a:spLocks noChangeArrowheads="1"/>
              </p:cNvSpPr>
              <p:nvPr/>
            </p:nvSpPr>
            <p:spPr bwMode="auto">
              <a:xfrm>
                <a:off x="2492439" y="6154738"/>
                <a:ext cx="780986"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1800">
                    <a:solidFill>
                      <a:schemeClr val="hlink"/>
                    </a:solidFill>
                  </a:rPr>
                  <a:t>FAST</a:t>
                </a:r>
              </a:p>
            </p:txBody>
          </p:sp>
        </p:grpSp>
      </p:grpSp>
      <p:sp>
        <p:nvSpPr>
          <p:cNvPr id="127" name="Rounded Rectangle 226"/>
          <p:cNvSpPr>
            <a:spLocks noChangeArrowheads="1"/>
          </p:cNvSpPr>
          <p:nvPr/>
        </p:nvSpPr>
        <p:spPr bwMode="auto">
          <a:xfrm>
            <a:off x="5867400" y="755650"/>
            <a:ext cx="3124200" cy="5321300"/>
          </a:xfrm>
          <a:prstGeom prst="roundRect">
            <a:avLst>
              <a:gd name="adj" fmla="val 16667"/>
            </a:avLst>
          </a:prstGeom>
          <a:solidFill>
            <a:schemeClr val="bg1">
              <a:lumMod val="85000"/>
            </a:schemeClr>
          </a:solidFill>
          <a:ln w="57150" algn="ctr">
            <a:solidFill>
              <a:schemeClr val="tx1">
                <a:lumMod val="65000"/>
                <a:lumOff val="35000"/>
              </a:schemeClr>
            </a:solidFill>
            <a:round/>
            <a:headEnd/>
            <a:tailEnd/>
          </a:ln>
        </p:spPr>
        <p:txBody>
          <a:bodyPr wrap="none" lIns="0" tIns="0" rIns="0" bIns="0" anchor="ctr"/>
          <a:lstStyle/>
          <a:p>
            <a:pPr fontAlgn="auto">
              <a:spcBef>
                <a:spcPts val="0"/>
              </a:spcBef>
              <a:spcAft>
                <a:spcPts val="0"/>
              </a:spcAft>
              <a:defRPr/>
            </a:pPr>
            <a:endParaRPr lang="en-US" b="0">
              <a:solidFill>
                <a:srgbClr val="000000"/>
              </a:solidFill>
              <a:latin typeface="+mn-lt"/>
              <a:ea typeface="+mn-ea"/>
              <a:cs typeface="+mn-cs"/>
            </a:endParaRPr>
          </a:p>
        </p:txBody>
      </p:sp>
      <p:sp>
        <p:nvSpPr>
          <p:cNvPr id="128" name="TextBox 227"/>
          <p:cNvSpPr txBox="1">
            <a:spLocks noChangeArrowheads="1"/>
          </p:cNvSpPr>
          <p:nvPr/>
        </p:nvSpPr>
        <p:spPr bwMode="auto">
          <a:xfrm>
            <a:off x="5970588" y="854075"/>
            <a:ext cx="273373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dirty="0" err="1" smtClean="0">
                <a:solidFill>
                  <a:srgbClr val="005596"/>
                </a:solidFill>
              </a:rPr>
              <a:t>v</a:t>
            </a:r>
            <a:r>
              <a:rPr lang="en-US" dirty="0" err="1">
                <a:solidFill>
                  <a:srgbClr val="005596"/>
                </a:solidFill>
              </a:rPr>
              <a:t>M</a:t>
            </a:r>
            <a:r>
              <a:rPr lang="en-US" dirty="0" err="1" smtClean="0">
                <a:solidFill>
                  <a:srgbClr val="005596"/>
                </a:solidFill>
              </a:rPr>
              <a:t>otion</a:t>
            </a:r>
            <a:r>
              <a:rPr lang="ru-RU" dirty="0" smtClean="0">
                <a:solidFill>
                  <a:srgbClr val="005596"/>
                </a:solidFill>
              </a:rPr>
              <a:t> на дальние расстояния</a:t>
            </a:r>
            <a:endParaRPr lang="en-US" dirty="0">
              <a:solidFill>
                <a:srgbClr val="005596"/>
              </a:solidFill>
            </a:endParaRPr>
          </a:p>
        </p:txBody>
      </p:sp>
      <p:sp>
        <p:nvSpPr>
          <p:cNvPr id="129" name="TextBox 228"/>
          <p:cNvSpPr txBox="1">
            <a:spLocks noChangeArrowheads="1"/>
          </p:cNvSpPr>
          <p:nvPr/>
        </p:nvSpPr>
        <p:spPr bwMode="auto">
          <a:xfrm>
            <a:off x="5982192" y="1504791"/>
            <a:ext cx="22573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ru-RU" dirty="0" smtClean="0">
                <a:solidFill>
                  <a:srgbClr val="C00000"/>
                </a:solidFill>
              </a:rPr>
              <a:t>Федерация </a:t>
            </a:r>
            <a:r>
              <a:rPr lang="en-US" dirty="0" smtClean="0">
                <a:solidFill>
                  <a:srgbClr val="C00000"/>
                </a:solidFill>
              </a:rPr>
              <a:t>EMC</a:t>
            </a:r>
            <a:endParaRPr lang="en-US" dirty="0">
              <a:solidFill>
                <a:srgbClr val="C00000"/>
              </a:solidFill>
            </a:endParaRPr>
          </a:p>
        </p:txBody>
      </p:sp>
      <p:sp>
        <p:nvSpPr>
          <p:cNvPr id="130" name="TextBox 229"/>
          <p:cNvSpPr txBox="1">
            <a:spLocks noChangeArrowheads="1"/>
          </p:cNvSpPr>
          <p:nvPr/>
        </p:nvSpPr>
        <p:spPr bwMode="auto">
          <a:xfrm>
            <a:off x="8156939" y="1200847"/>
            <a:ext cx="4032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l" eaLnBrk="1" hangingPunct="1"/>
            <a:r>
              <a:rPr lang="en-US" sz="3200" dirty="0">
                <a:solidFill>
                  <a:srgbClr val="000000"/>
                </a:solidFill>
              </a:rPr>
              <a:t>+</a:t>
            </a:r>
          </a:p>
        </p:txBody>
      </p:sp>
      <p:sp>
        <p:nvSpPr>
          <p:cNvPr id="131" name="TextBox 326"/>
          <p:cNvSpPr txBox="1">
            <a:spLocks noChangeArrowheads="1"/>
          </p:cNvSpPr>
          <p:nvPr/>
        </p:nvSpPr>
        <p:spPr bwMode="auto">
          <a:xfrm>
            <a:off x="5943600" y="4753649"/>
            <a:ext cx="2971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Эффективное использование ресурсов</a:t>
            </a:r>
            <a:endParaRPr lang="en-US" sz="1800" dirty="0">
              <a:solidFill>
                <a:schemeClr val="hlink"/>
              </a:solidFill>
              <a:latin typeface="+mn-lt"/>
              <a:ea typeface="+mn-ea"/>
              <a:cs typeface="+mn-cs"/>
            </a:endParaRPr>
          </a:p>
        </p:txBody>
      </p:sp>
      <p:sp>
        <p:nvSpPr>
          <p:cNvPr id="132" name="TextBox 327"/>
          <p:cNvSpPr txBox="1">
            <a:spLocks noChangeArrowheads="1"/>
          </p:cNvSpPr>
          <p:nvPr/>
        </p:nvSpPr>
        <p:spPr bwMode="auto">
          <a:xfrm>
            <a:off x="6077228" y="5387182"/>
            <a:ext cx="258622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Приложения и данные</a:t>
            </a:r>
            <a:endParaRPr lang="en-US" sz="1800" dirty="0">
              <a:solidFill>
                <a:schemeClr val="hlink"/>
              </a:solidFill>
              <a:latin typeface="+mn-lt"/>
              <a:ea typeface="+mn-ea"/>
              <a:cs typeface="+mn-cs"/>
            </a:endParaRPr>
          </a:p>
        </p:txBody>
      </p:sp>
      <p:grpSp>
        <p:nvGrpSpPr>
          <p:cNvPr id="40" name="Group 268"/>
          <p:cNvGrpSpPr>
            <a:grpSpLocks/>
          </p:cNvGrpSpPr>
          <p:nvPr/>
        </p:nvGrpSpPr>
        <p:grpSpPr bwMode="auto">
          <a:xfrm>
            <a:off x="7856538" y="3559175"/>
            <a:ext cx="914400" cy="601663"/>
            <a:chOff x="4267200" y="4890018"/>
            <a:chExt cx="914400" cy="602158"/>
          </a:xfrm>
        </p:grpSpPr>
        <p:sp>
          <p:nvSpPr>
            <p:cNvPr id="135" name="Rectangle 134"/>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136"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a:t>
              </a:r>
              <a:r>
                <a:rPr lang="en-US" sz="1000" dirty="0" smtClean="0">
                  <a:solidFill>
                    <a:srgbClr val="FFFFFF"/>
                  </a:solidFill>
                </a:rPr>
                <a:t>  </a:t>
              </a:r>
              <a:r>
                <a:rPr lang="en-US" sz="1000" dirty="0">
                  <a:solidFill>
                    <a:srgbClr val="FFFFFF"/>
                  </a:solidFill>
                </a:rPr>
                <a:t>C</a:t>
              </a:r>
            </a:p>
          </p:txBody>
        </p:sp>
        <p:grpSp>
          <p:nvGrpSpPr>
            <p:cNvPr id="41" name="Group 200"/>
            <p:cNvGrpSpPr>
              <a:grpSpLocks/>
            </p:cNvGrpSpPr>
            <p:nvPr/>
          </p:nvGrpSpPr>
          <p:grpSpPr bwMode="auto">
            <a:xfrm>
              <a:off x="4290624" y="5041116"/>
              <a:ext cx="867552" cy="435021"/>
              <a:chOff x="4282277" y="5041116"/>
              <a:chExt cx="867552" cy="435021"/>
            </a:xfrm>
          </p:grpSpPr>
          <p:grpSp>
            <p:nvGrpSpPr>
              <p:cNvPr id="42" name="Group 252"/>
              <p:cNvGrpSpPr>
                <a:grpSpLocks/>
              </p:cNvGrpSpPr>
              <p:nvPr/>
            </p:nvGrpSpPr>
            <p:grpSpPr bwMode="auto">
              <a:xfrm>
                <a:off x="4282277" y="5089981"/>
                <a:ext cx="152400" cy="381000"/>
                <a:chOff x="2244" y="1767"/>
                <a:chExt cx="672" cy="1641"/>
              </a:xfrm>
            </p:grpSpPr>
            <p:sp>
              <p:nvSpPr>
                <p:cNvPr id="165"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7"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3" name="Group 252"/>
              <p:cNvGrpSpPr>
                <a:grpSpLocks/>
              </p:cNvGrpSpPr>
              <p:nvPr/>
            </p:nvGrpSpPr>
            <p:grpSpPr bwMode="auto">
              <a:xfrm>
                <a:off x="4458489" y="5089981"/>
                <a:ext cx="152400" cy="381000"/>
                <a:chOff x="2244" y="1767"/>
                <a:chExt cx="672" cy="1641"/>
              </a:xfrm>
            </p:grpSpPr>
            <p:sp>
              <p:nvSpPr>
                <p:cNvPr id="163"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4"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4" name="Group 252"/>
              <p:cNvGrpSpPr>
                <a:grpSpLocks/>
              </p:cNvGrpSpPr>
              <p:nvPr/>
            </p:nvGrpSpPr>
            <p:grpSpPr bwMode="auto">
              <a:xfrm>
                <a:off x="4634702" y="5089981"/>
                <a:ext cx="152400" cy="381000"/>
                <a:chOff x="2244" y="1767"/>
                <a:chExt cx="672" cy="1641"/>
              </a:xfrm>
            </p:grpSpPr>
            <p:sp>
              <p:nvSpPr>
                <p:cNvPr id="161"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62"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5" name="Group 199"/>
              <p:cNvGrpSpPr>
                <a:grpSpLocks/>
              </p:cNvGrpSpPr>
              <p:nvPr/>
            </p:nvGrpSpPr>
            <p:grpSpPr bwMode="auto">
              <a:xfrm>
                <a:off x="4837576" y="5276894"/>
                <a:ext cx="312253" cy="199243"/>
                <a:chOff x="4840555" y="5276894"/>
                <a:chExt cx="303317" cy="199243"/>
              </a:xfrm>
            </p:grpSpPr>
            <p:pic>
              <p:nvPicPr>
                <p:cNvPr id="158"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6" name="Group 198"/>
              <p:cNvGrpSpPr>
                <a:grpSpLocks/>
              </p:cNvGrpSpPr>
              <p:nvPr/>
            </p:nvGrpSpPr>
            <p:grpSpPr bwMode="auto">
              <a:xfrm>
                <a:off x="4839327" y="5041116"/>
                <a:ext cx="304800" cy="231994"/>
                <a:chOff x="5486400" y="5029200"/>
                <a:chExt cx="304800" cy="231994"/>
              </a:xfrm>
            </p:grpSpPr>
            <p:grpSp>
              <p:nvGrpSpPr>
                <p:cNvPr id="47" name="Group 187"/>
                <p:cNvGrpSpPr>
                  <a:grpSpLocks/>
                </p:cNvGrpSpPr>
                <p:nvPr/>
              </p:nvGrpSpPr>
              <p:grpSpPr bwMode="auto">
                <a:xfrm>
                  <a:off x="5486400" y="5181600"/>
                  <a:ext cx="304800" cy="79594"/>
                  <a:chOff x="5486400" y="5181600"/>
                  <a:chExt cx="304800" cy="79594"/>
                </a:xfrm>
              </p:grpSpPr>
              <p:pic>
                <p:nvPicPr>
                  <p:cNvPr id="15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8" name="Group 188"/>
                <p:cNvGrpSpPr>
                  <a:grpSpLocks/>
                </p:cNvGrpSpPr>
                <p:nvPr/>
              </p:nvGrpSpPr>
              <p:grpSpPr bwMode="auto">
                <a:xfrm>
                  <a:off x="5486400" y="5105400"/>
                  <a:ext cx="304800" cy="79594"/>
                  <a:chOff x="5486400" y="5181600"/>
                  <a:chExt cx="304800" cy="79594"/>
                </a:xfrm>
              </p:grpSpPr>
              <p:pic>
                <p:nvPicPr>
                  <p:cNvPr id="15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9" name="Group 193"/>
                <p:cNvGrpSpPr>
                  <a:grpSpLocks/>
                </p:cNvGrpSpPr>
                <p:nvPr/>
              </p:nvGrpSpPr>
              <p:grpSpPr bwMode="auto">
                <a:xfrm>
                  <a:off x="5486400" y="5029200"/>
                  <a:ext cx="304800" cy="79594"/>
                  <a:chOff x="5486400" y="5181600"/>
                  <a:chExt cx="304800" cy="79594"/>
                </a:xfrm>
              </p:grpSpPr>
              <p:pic>
                <p:nvPicPr>
                  <p:cNvPr id="14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50" name="Group 235"/>
          <p:cNvGrpSpPr>
            <a:grpSpLocks/>
          </p:cNvGrpSpPr>
          <p:nvPr/>
        </p:nvGrpSpPr>
        <p:grpSpPr bwMode="auto">
          <a:xfrm>
            <a:off x="6103938" y="3559175"/>
            <a:ext cx="914400" cy="601663"/>
            <a:chOff x="4267200" y="4890018"/>
            <a:chExt cx="914400" cy="602158"/>
          </a:xfrm>
        </p:grpSpPr>
        <p:sp>
          <p:nvSpPr>
            <p:cNvPr id="169" name="Rectangle 168"/>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170"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a:t>
              </a:r>
              <a:r>
                <a:rPr lang="en-US" sz="1000" dirty="0" smtClean="0">
                  <a:solidFill>
                    <a:srgbClr val="FFFFFF"/>
                  </a:solidFill>
                </a:rPr>
                <a:t>  </a:t>
              </a:r>
              <a:r>
                <a:rPr lang="en-US" sz="1000" dirty="0">
                  <a:solidFill>
                    <a:srgbClr val="FFFFFF"/>
                  </a:solidFill>
                </a:rPr>
                <a:t>D</a:t>
              </a:r>
            </a:p>
          </p:txBody>
        </p:sp>
        <p:grpSp>
          <p:nvGrpSpPr>
            <p:cNvPr id="51" name="Group 200"/>
            <p:cNvGrpSpPr>
              <a:grpSpLocks/>
            </p:cNvGrpSpPr>
            <p:nvPr/>
          </p:nvGrpSpPr>
          <p:grpSpPr bwMode="auto">
            <a:xfrm>
              <a:off x="4290624" y="5041116"/>
              <a:ext cx="867552" cy="435021"/>
              <a:chOff x="4282277" y="5041116"/>
              <a:chExt cx="867552" cy="435021"/>
            </a:xfrm>
          </p:grpSpPr>
          <p:grpSp>
            <p:nvGrpSpPr>
              <p:cNvPr id="52" name="Group 252"/>
              <p:cNvGrpSpPr>
                <a:grpSpLocks/>
              </p:cNvGrpSpPr>
              <p:nvPr/>
            </p:nvGrpSpPr>
            <p:grpSpPr bwMode="auto">
              <a:xfrm>
                <a:off x="4282277" y="5089981"/>
                <a:ext cx="152400" cy="381000"/>
                <a:chOff x="2244" y="1767"/>
                <a:chExt cx="672" cy="1641"/>
              </a:xfrm>
            </p:grpSpPr>
            <p:sp>
              <p:nvSpPr>
                <p:cNvPr id="199"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00"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3" name="Group 252"/>
              <p:cNvGrpSpPr>
                <a:grpSpLocks/>
              </p:cNvGrpSpPr>
              <p:nvPr/>
            </p:nvGrpSpPr>
            <p:grpSpPr bwMode="auto">
              <a:xfrm>
                <a:off x="4458489" y="5089981"/>
                <a:ext cx="152400" cy="381000"/>
                <a:chOff x="2244" y="1767"/>
                <a:chExt cx="672" cy="1641"/>
              </a:xfrm>
            </p:grpSpPr>
            <p:sp>
              <p:nvSpPr>
                <p:cNvPr id="197"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98"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4" name="Group 252"/>
              <p:cNvGrpSpPr>
                <a:grpSpLocks/>
              </p:cNvGrpSpPr>
              <p:nvPr/>
            </p:nvGrpSpPr>
            <p:grpSpPr bwMode="auto">
              <a:xfrm>
                <a:off x="4634702" y="5089981"/>
                <a:ext cx="152400" cy="381000"/>
                <a:chOff x="2244" y="1767"/>
                <a:chExt cx="672" cy="1641"/>
              </a:xfrm>
            </p:grpSpPr>
            <p:sp>
              <p:nvSpPr>
                <p:cNvPr id="195"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196"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55" name="Group 199"/>
              <p:cNvGrpSpPr>
                <a:grpSpLocks/>
              </p:cNvGrpSpPr>
              <p:nvPr/>
            </p:nvGrpSpPr>
            <p:grpSpPr bwMode="auto">
              <a:xfrm>
                <a:off x="4837576" y="5276894"/>
                <a:ext cx="312253" cy="199243"/>
                <a:chOff x="4840555" y="5276894"/>
                <a:chExt cx="303317" cy="199243"/>
              </a:xfrm>
            </p:grpSpPr>
            <p:pic>
              <p:nvPicPr>
                <p:cNvPr id="192"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6" name="Group 198"/>
              <p:cNvGrpSpPr>
                <a:grpSpLocks/>
              </p:cNvGrpSpPr>
              <p:nvPr/>
            </p:nvGrpSpPr>
            <p:grpSpPr bwMode="auto">
              <a:xfrm>
                <a:off x="4839327" y="5041116"/>
                <a:ext cx="304800" cy="231994"/>
                <a:chOff x="5486400" y="5029200"/>
                <a:chExt cx="304800" cy="231994"/>
              </a:xfrm>
            </p:grpSpPr>
            <p:grpSp>
              <p:nvGrpSpPr>
                <p:cNvPr id="57" name="Group 187"/>
                <p:cNvGrpSpPr>
                  <a:grpSpLocks/>
                </p:cNvGrpSpPr>
                <p:nvPr/>
              </p:nvGrpSpPr>
              <p:grpSpPr bwMode="auto">
                <a:xfrm>
                  <a:off x="5486400" y="5181600"/>
                  <a:ext cx="304800" cy="79594"/>
                  <a:chOff x="5486400" y="5181600"/>
                  <a:chExt cx="304800" cy="79594"/>
                </a:xfrm>
              </p:grpSpPr>
              <p:pic>
                <p:nvPicPr>
                  <p:cNvPr id="18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8" name="Group 188"/>
                <p:cNvGrpSpPr>
                  <a:grpSpLocks/>
                </p:cNvGrpSpPr>
                <p:nvPr/>
              </p:nvGrpSpPr>
              <p:grpSpPr bwMode="auto">
                <a:xfrm>
                  <a:off x="5486400" y="5105400"/>
                  <a:ext cx="304800" cy="79594"/>
                  <a:chOff x="5486400" y="5181600"/>
                  <a:chExt cx="304800" cy="79594"/>
                </a:xfrm>
              </p:grpSpPr>
              <p:pic>
                <p:nvPicPr>
                  <p:cNvPr id="18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9" name="Group 193"/>
                <p:cNvGrpSpPr>
                  <a:grpSpLocks/>
                </p:cNvGrpSpPr>
                <p:nvPr/>
              </p:nvGrpSpPr>
              <p:grpSpPr bwMode="auto">
                <a:xfrm>
                  <a:off x="5486400" y="5029200"/>
                  <a:ext cx="304800" cy="79594"/>
                  <a:chOff x="5486400" y="5181600"/>
                  <a:chExt cx="304800" cy="79594"/>
                </a:xfrm>
              </p:grpSpPr>
              <p:pic>
                <p:nvPicPr>
                  <p:cNvPr id="18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grpSp>
        <p:nvGrpSpPr>
          <p:cNvPr id="60" name="Group 202"/>
          <p:cNvGrpSpPr>
            <a:grpSpLocks/>
          </p:cNvGrpSpPr>
          <p:nvPr/>
        </p:nvGrpSpPr>
        <p:grpSpPr bwMode="auto">
          <a:xfrm>
            <a:off x="7856538" y="2252663"/>
            <a:ext cx="914400" cy="601662"/>
            <a:chOff x="4267200" y="4890018"/>
            <a:chExt cx="914400" cy="602158"/>
          </a:xfrm>
        </p:grpSpPr>
        <p:sp>
          <p:nvSpPr>
            <p:cNvPr id="202" name="Rectangle 201"/>
            <p:cNvSpPr/>
            <p:nvPr/>
          </p:nvSpPr>
          <p:spPr bwMode="auto">
            <a:xfrm>
              <a:off x="4267200" y="4899551"/>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203" name="TextBox 195"/>
            <p:cNvSpPr txBox="1">
              <a:spLocks noChangeArrowheads="1"/>
            </p:cNvSpPr>
            <p:nvPr/>
          </p:nvSpPr>
          <p:spPr bwMode="auto">
            <a:xfrm>
              <a:off x="4267200" y="4890018"/>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 </a:t>
              </a:r>
              <a:r>
                <a:rPr lang="en-US" sz="1000" dirty="0" smtClean="0">
                  <a:solidFill>
                    <a:srgbClr val="FFFFFF"/>
                  </a:solidFill>
                </a:rPr>
                <a:t>B</a:t>
              </a:r>
              <a:endParaRPr lang="en-US" sz="1000" dirty="0">
                <a:solidFill>
                  <a:srgbClr val="FFFFFF"/>
                </a:solidFill>
              </a:endParaRPr>
            </a:p>
          </p:txBody>
        </p:sp>
        <p:grpSp>
          <p:nvGrpSpPr>
            <p:cNvPr id="61" name="Group 200"/>
            <p:cNvGrpSpPr>
              <a:grpSpLocks/>
            </p:cNvGrpSpPr>
            <p:nvPr/>
          </p:nvGrpSpPr>
          <p:grpSpPr bwMode="auto">
            <a:xfrm>
              <a:off x="4290624" y="5041116"/>
              <a:ext cx="867552" cy="435021"/>
              <a:chOff x="4282277" y="5041116"/>
              <a:chExt cx="867552" cy="435021"/>
            </a:xfrm>
          </p:grpSpPr>
          <p:grpSp>
            <p:nvGrpSpPr>
              <p:cNvPr id="62" name="Group 252"/>
              <p:cNvGrpSpPr>
                <a:grpSpLocks/>
              </p:cNvGrpSpPr>
              <p:nvPr/>
            </p:nvGrpSpPr>
            <p:grpSpPr bwMode="auto">
              <a:xfrm>
                <a:off x="4282277" y="5089981"/>
                <a:ext cx="152400" cy="381000"/>
                <a:chOff x="2244" y="1767"/>
                <a:chExt cx="672" cy="1641"/>
              </a:xfrm>
            </p:grpSpPr>
            <p:sp>
              <p:nvSpPr>
                <p:cNvPr id="234"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35"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4" name="Group 252"/>
              <p:cNvGrpSpPr>
                <a:grpSpLocks/>
              </p:cNvGrpSpPr>
              <p:nvPr/>
            </p:nvGrpSpPr>
            <p:grpSpPr bwMode="auto">
              <a:xfrm>
                <a:off x="4458489" y="5089981"/>
                <a:ext cx="152400" cy="381000"/>
                <a:chOff x="2244" y="1767"/>
                <a:chExt cx="672" cy="1641"/>
              </a:xfrm>
            </p:grpSpPr>
            <p:sp>
              <p:nvSpPr>
                <p:cNvPr id="232"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33"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5" name="Group 252"/>
              <p:cNvGrpSpPr>
                <a:grpSpLocks/>
              </p:cNvGrpSpPr>
              <p:nvPr/>
            </p:nvGrpSpPr>
            <p:grpSpPr bwMode="auto">
              <a:xfrm>
                <a:off x="4634702" y="5089981"/>
                <a:ext cx="152400" cy="381000"/>
                <a:chOff x="2244" y="1767"/>
                <a:chExt cx="672" cy="1641"/>
              </a:xfrm>
            </p:grpSpPr>
            <p:sp>
              <p:nvSpPr>
                <p:cNvPr id="228"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229"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66" name="Group 199"/>
              <p:cNvGrpSpPr>
                <a:grpSpLocks/>
              </p:cNvGrpSpPr>
              <p:nvPr/>
            </p:nvGrpSpPr>
            <p:grpSpPr bwMode="auto">
              <a:xfrm>
                <a:off x="4837576" y="5276894"/>
                <a:ext cx="312253" cy="199243"/>
                <a:chOff x="4840555" y="5276894"/>
                <a:chExt cx="303317" cy="199243"/>
              </a:xfrm>
            </p:grpSpPr>
            <p:pic>
              <p:nvPicPr>
                <p:cNvPr id="225"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6"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7" name="Picture 184" descr="serve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8" name="Group 198"/>
              <p:cNvGrpSpPr>
                <a:grpSpLocks/>
              </p:cNvGrpSpPr>
              <p:nvPr/>
            </p:nvGrpSpPr>
            <p:grpSpPr bwMode="auto">
              <a:xfrm>
                <a:off x="4839327" y="5041116"/>
                <a:ext cx="304800" cy="231994"/>
                <a:chOff x="5486400" y="5029200"/>
                <a:chExt cx="304800" cy="231994"/>
              </a:xfrm>
            </p:grpSpPr>
            <p:grpSp>
              <p:nvGrpSpPr>
                <p:cNvPr id="69" name="Group 187"/>
                <p:cNvGrpSpPr>
                  <a:grpSpLocks/>
                </p:cNvGrpSpPr>
                <p:nvPr/>
              </p:nvGrpSpPr>
              <p:grpSpPr bwMode="auto">
                <a:xfrm>
                  <a:off x="5486400" y="5181600"/>
                  <a:ext cx="304800" cy="79594"/>
                  <a:chOff x="5486400" y="5181600"/>
                  <a:chExt cx="304800" cy="79594"/>
                </a:xfrm>
              </p:grpSpPr>
              <p:pic>
                <p:nvPicPr>
                  <p:cNvPr id="22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0" name="Group 188"/>
                <p:cNvGrpSpPr>
                  <a:grpSpLocks/>
                </p:cNvGrpSpPr>
                <p:nvPr/>
              </p:nvGrpSpPr>
              <p:grpSpPr bwMode="auto">
                <a:xfrm>
                  <a:off x="5486400" y="5105400"/>
                  <a:ext cx="304800" cy="79594"/>
                  <a:chOff x="5486400" y="5181600"/>
                  <a:chExt cx="304800" cy="79594"/>
                </a:xfrm>
              </p:grpSpPr>
              <p:pic>
                <p:nvPicPr>
                  <p:cNvPr id="21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1" name="Group 193"/>
                <p:cNvGrpSpPr>
                  <a:grpSpLocks/>
                </p:cNvGrpSpPr>
                <p:nvPr/>
              </p:nvGrpSpPr>
              <p:grpSpPr bwMode="auto">
                <a:xfrm>
                  <a:off x="5486400" y="5029200"/>
                  <a:ext cx="304800" cy="79594"/>
                  <a:chOff x="5486400" y="5181600"/>
                  <a:chExt cx="304800" cy="79594"/>
                </a:xfrm>
              </p:grpSpPr>
              <p:pic>
                <p:nvPicPr>
                  <p:cNvPr id="21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sp>
        <p:nvSpPr>
          <p:cNvPr id="298" name="TextBox 328"/>
          <p:cNvSpPr txBox="1">
            <a:spLocks noChangeArrowheads="1"/>
          </p:cNvSpPr>
          <p:nvPr/>
        </p:nvSpPr>
        <p:spPr bwMode="auto">
          <a:xfrm>
            <a:off x="6554879" y="5683014"/>
            <a:ext cx="1693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r>
              <a:rPr lang="ru-RU" sz="1800" dirty="0">
                <a:solidFill>
                  <a:schemeClr val="hlink"/>
                </a:solidFill>
                <a:latin typeface="+mn-lt"/>
                <a:ea typeface="+mn-ea"/>
                <a:cs typeface="+mn-cs"/>
              </a:rPr>
              <a:t>На расстоянии</a:t>
            </a:r>
            <a:endParaRPr lang="en-US" sz="1800" dirty="0">
              <a:solidFill>
                <a:schemeClr val="hlink"/>
              </a:solidFill>
              <a:latin typeface="+mn-lt"/>
              <a:ea typeface="+mn-ea"/>
              <a:cs typeface="+mn-cs"/>
            </a:endParaRPr>
          </a:p>
        </p:txBody>
      </p:sp>
      <p:grpSp>
        <p:nvGrpSpPr>
          <p:cNvPr id="72" name="Group 138"/>
          <p:cNvGrpSpPr>
            <a:grpSpLocks/>
          </p:cNvGrpSpPr>
          <p:nvPr/>
        </p:nvGrpSpPr>
        <p:grpSpPr bwMode="auto">
          <a:xfrm>
            <a:off x="6091238" y="2324100"/>
            <a:ext cx="954087" cy="485775"/>
            <a:chOff x="5867400" y="2160495"/>
            <a:chExt cx="954655" cy="486746"/>
          </a:xfrm>
        </p:grpSpPr>
        <p:sp>
          <p:nvSpPr>
            <p:cNvPr id="318" name="Rounded Rectangle 58"/>
            <p:cNvSpPr>
              <a:spLocks noChangeArrowheads="1"/>
            </p:cNvSpPr>
            <p:nvPr/>
          </p:nvSpPr>
          <p:spPr bwMode="auto">
            <a:xfrm>
              <a:off x="5867400" y="2160495"/>
              <a:ext cx="954655" cy="233433"/>
            </a:xfrm>
            <a:prstGeom prst="roundRect">
              <a:avLst>
                <a:gd name="adj" fmla="val 16667"/>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en-US" sz="1400">
                  <a:solidFill>
                    <a:srgbClr val="FFFFFF"/>
                  </a:solidFill>
                  <a:latin typeface="Arial Narrow" charset="0"/>
                </a:rPr>
                <a:t>Application</a:t>
              </a:r>
            </a:p>
          </p:txBody>
        </p:sp>
        <p:grpSp>
          <p:nvGrpSpPr>
            <p:cNvPr id="73" name="Group 311"/>
            <p:cNvGrpSpPr>
              <a:grpSpLocks/>
            </p:cNvGrpSpPr>
            <p:nvPr/>
          </p:nvGrpSpPr>
          <p:grpSpPr bwMode="auto">
            <a:xfrm>
              <a:off x="6140985" y="2353235"/>
              <a:ext cx="407484" cy="294006"/>
              <a:chOff x="3879455" y="1828800"/>
              <a:chExt cx="407484" cy="294006"/>
            </a:xfrm>
          </p:grpSpPr>
          <p:pic>
            <p:nvPicPr>
              <p:cNvPr id="320" name="Picture 157" descr="disc orange"/>
              <p:cNvPicPr>
                <a:picLocks noChangeAspect="1" noChangeArrowheads="1"/>
              </p:cNvPicPr>
              <p:nvPr/>
            </p:nvPicPr>
            <p:blipFill>
              <a:blip r:embed="rId16" cstate="print">
                <a:lum bright="-6000"/>
                <a:extLst>
                  <a:ext uri="{28A0092B-C50C-407E-A947-70E740481C1C}">
                    <a14:useLocalDpi xmlns:a14="http://schemas.microsoft.com/office/drawing/2010/main" xmlns="" val="0"/>
                  </a:ext>
                </a:extLst>
              </a:blip>
              <a:srcRect/>
              <a:stretch>
                <a:fillRect/>
              </a:stretch>
            </p:blipFill>
            <p:spPr bwMode="gray">
              <a:xfrm>
                <a:off x="3948945" y="18288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1" name="TextBox 142"/>
              <p:cNvSpPr txBox="1">
                <a:spLocks noChangeArrowheads="1"/>
              </p:cNvSpPr>
              <p:nvPr/>
            </p:nvSpPr>
            <p:spPr bwMode="auto">
              <a:xfrm>
                <a:off x="3879455" y="1880955"/>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75" name="Group 143"/>
          <p:cNvGrpSpPr>
            <a:grpSpLocks/>
          </p:cNvGrpSpPr>
          <p:nvPr/>
        </p:nvGrpSpPr>
        <p:grpSpPr bwMode="auto">
          <a:xfrm>
            <a:off x="6091238" y="2332039"/>
            <a:ext cx="954087" cy="469899"/>
            <a:chOff x="6786275" y="3391337"/>
            <a:chExt cx="954655" cy="469548"/>
          </a:xfrm>
        </p:grpSpPr>
        <p:sp>
          <p:nvSpPr>
            <p:cNvPr id="323" name="Rounded Rectangle 60"/>
            <p:cNvSpPr>
              <a:spLocks noChangeArrowheads="1"/>
            </p:cNvSpPr>
            <p:nvPr/>
          </p:nvSpPr>
          <p:spPr bwMode="auto">
            <a:xfrm>
              <a:off x="6786275" y="3391337"/>
              <a:ext cx="954655" cy="233433"/>
            </a:xfrm>
            <a:prstGeom prst="roundRect">
              <a:avLst>
                <a:gd name="adj" fmla="val 16667"/>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en-US" sz="1400" dirty="0">
                  <a:solidFill>
                    <a:srgbClr val="FFFFFF"/>
                  </a:solidFill>
                  <a:latin typeface="Arial Narrow" charset="0"/>
                </a:rPr>
                <a:t>Application</a:t>
              </a:r>
            </a:p>
          </p:txBody>
        </p:sp>
        <p:grpSp>
          <p:nvGrpSpPr>
            <p:cNvPr id="76" name="Group 312"/>
            <p:cNvGrpSpPr>
              <a:grpSpLocks/>
            </p:cNvGrpSpPr>
            <p:nvPr/>
          </p:nvGrpSpPr>
          <p:grpSpPr bwMode="auto">
            <a:xfrm>
              <a:off x="7059860" y="3567955"/>
              <a:ext cx="407484" cy="292930"/>
              <a:chOff x="4791635" y="1600200"/>
              <a:chExt cx="407484" cy="292930"/>
            </a:xfrm>
          </p:grpSpPr>
          <p:pic>
            <p:nvPicPr>
              <p:cNvPr id="325" name="Picture 156" descr="Disk 31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gray">
              <a:xfrm>
                <a:off x="4861125" y="1600200"/>
                <a:ext cx="268504" cy="29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6" name="TextBox 147"/>
              <p:cNvSpPr txBox="1">
                <a:spLocks noChangeArrowheads="1"/>
              </p:cNvSpPr>
              <p:nvPr/>
            </p:nvSpPr>
            <p:spPr bwMode="auto">
              <a:xfrm>
                <a:off x="4791635" y="1658470"/>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77" name="Group 148"/>
          <p:cNvGrpSpPr>
            <a:grpSpLocks/>
          </p:cNvGrpSpPr>
          <p:nvPr/>
        </p:nvGrpSpPr>
        <p:grpSpPr bwMode="auto">
          <a:xfrm>
            <a:off x="6091238" y="2320925"/>
            <a:ext cx="954087" cy="492125"/>
            <a:chOff x="5898775" y="4558202"/>
            <a:chExt cx="954655" cy="491579"/>
          </a:xfrm>
        </p:grpSpPr>
        <p:sp>
          <p:nvSpPr>
            <p:cNvPr id="328" name="Rounded Rectangle 59"/>
            <p:cNvSpPr>
              <a:spLocks noChangeArrowheads="1"/>
            </p:cNvSpPr>
            <p:nvPr/>
          </p:nvSpPr>
          <p:spPr bwMode="auto">
            <a:xfrm>
              <a:off x="5898775" y="4558202"/>
              <a:ext cx="954655" cy="233433"/>
            </a:xfrm>
            <a:prstGeom prst="roundRect">
              <a:avLst>
                <a:gd name="adj" fmla="val 16667"/>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0" tIns="0" rIns="0" bIns="0" anchor="ctr"/>
            <a:lstStyle/>
            <a:p>
              <a:r>
                <a:rPr lang="en-US" sz="1400" dirty="0">
                  <a:solidFill>
                    <a:srgbClr val="FFFFFF"/>
                  </a:solidFill>
                  <a:latin typeface="Arial Narrow" charset="0"/>
                </a:rPr>
                <a:t>Application</a:t>
              </a:r>
            </a:p>
          </p:txBody>
        </p:sp>
        <p:grpSp>
          <p:nvGrpSpPr>
            <p:cNvPr id="78" name="Group 313"/>
            <p:cNvGrpSpPr>
              <a:grpSpLocks/>
            </p:cNvGrpSpPr>
            <p:nvPr/>
          </p:nvGrpSpPr>
          <p:grpSpPr bwMode="auto">
            <a:xfrm>
              <a:off x="6172360" y="4755775"/>
              <a:ext cx="407484" cy="294006"/>
              <a:chOff x="5710571" y="1371600"/>
              <a:chExt cx="407484" cy="294006"/>
            </a:xfrm>
          </p:grpSpPr>
          <p:pic>
            <p:nvPicPr>
              <p:cNvPr id="330" name="Picture 155" descr="disc blu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gray">
              <a:xfrm>
                <a:off x="5780061" y="1371600"/>
                <a:ext cx="268504" cy="29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1" name="TextBox 152"/>
              <p:cNvSpPr txBox="1">
                <a:spLocks noChangeArrowheads="1"/>
              </p:cNvSpPr>
              <p:nvPr/>
            </p:nvSpPr>
            <p:spPr bwMode="auto">
              <a:xfrm>
                <a:off x="5710571" y="1420905"/>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en-US" sz="800">
                    <a:solidFill>
                      <a:srgbClr val="FFFFFF"/>
                    </a:solidFill>
                  </a:rPr>
                  <a:t>Data</a:t>
                </a:r>
              </a:p>
            </p:txBody>
          </p:sp>
        </p:grpSp>
      </p:grpSp>
      <p:grpSp>
        <p:nvGrpSpPr>
          <p:cNvPr id="79" name="Group 100"/>
          <p:cNvGrpSpPr>
            <a:grpSpLocks/>
          </p:cNvGrpSpPr>
          <p:nvPr/>
        </p:nvGrpSpPr>
        <p:grpSpPr bwMode="auto">
          <a:xfrm>
            <a:off x="6103938" y="2254251"/>
            <a:ext cx="914400" cy="601661"/>
            <a:chOff x="4267200" y="4890019"/>
            <a:chExt cx="914400" cy="602156"/>
          </a:xfrm>
        </p:grpSpPr>
        <p:sp>
          <p:nvSpPr>
            <p:cNvPr id="333" name="Rectangle 332"/>
            <p:cNvSpPr/>
            <p:nvPr/>
          </p:nvSpPr>
          <p:spPr bwMode="auto">
            <a:xfrm>
              <a:off x="4267200" y="4899550"/>
              <a:ext cx="914400" cy="59262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sz="1400" b="0">
                <a:solidFill>
                  <a:srgbClr val="000000"/>
                </a:solidFill>
                <a:latin typeface="+mn-lt"/>
                <a:ea typeface="+mn-ea"/>
                <a:cs typeface="+mn-cs"/>
              </a:endParaRPr>
            </a:p>
          </p:txBody>
        </p:sp>
        <p:sp>
          <p:nvSpPr>
            <p:cNvPr id="334" name="TextBox 195"/>
            <p:cNvSpPr txBox="1">
              <a:spLocks noChangeArrowheads="1"/>
            </p:cNvSpPr>
            <p:nvPr/>
          </p:nvSpPr>
          <p:spPr bwMode="auto">
            <a:xfrm>
              <a:off x="4267200" y="4890019"/>
              <a:ext cx="9144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b="1">
                  <a:solidFill>
                    <a:schemeClr val="tx1"/>
                  </a:solidFill>
                  <a:latin typeface="Arial" charset="0"/>
                  <a:ea typeface="Arial"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ea typeface="Arial" charset="0"/>
                  <a:cs typeface="Arial" charset="0"/>
                </a:defRPr>
              </a:lvl9pPr>
            </a:lstStyle>
            <a:p>
              <a:pPr eaLnBrk="1" hangingPunct="1"/>
              <a:r>
                <a:rPr lang="ru-RU" sz="1000" dirty="0" smtClean="0">
                  <a:solidFill>
                    <a:srgbClr val="FFFFFF"/>
                  </a:solidFill>
                </a:rPr>
                <a:t>ЦОД А</a:t>
              </a:r>
              <a:endParaRPr lang="en-US" sz="1000" dirty="0">
                <a:solidFill>
                  <a:srgbClr val="FFFFFF"/>
                </a:solidFill>
              </a:endParaRPr>
            </a:p>
          </p:txBody>
        </p:sp>
        <p:grpSp>
          <p:nvGrpSpPr>
            <p:cNvPr id="80" name="Group 200"/>
            <p:cNvGrpSpPr>
              <a:grpSpLocks/>
            </p:cNvGrpSpPr>
            <p:nvPr/>
          </p:nvGrpSpPr>
          <p:grpSpPr bwMode="auto">
            <a:xfrm>
              <a:off x="4290624" y="5041116"/>
              <a:ext cx="867552" cy="435021"/>
              <a:chOff x="4282277" y="5041116"/>
              <a:chExt cx="867552" cy="435021"/>
            </a:xfrm>
          </p:grpSpPr>
          <p:grpSp>
            <p:nvGrpSpPr>
              <p:cNvPr id="81" name="Group 252"/>
              <p:cNvGrpSpPr>
                <a:grpSpLocks/>
              </p:cNvGrpSpPr>
              <p:nvPr/>
            </p:nvGrpSpPr>
            <p:grpSpPr bwMode="auto">
              <a:xfrm>
                <a:off x="4282277" y="5089981"/>
                <a:ext cx="152400" cy="381000"/>
                <a:chOff x="2244" y="1767"/>
                <a:chExt cx="672" cy="1641"/>
              </a:xfrm>
            </p:grpSpPr>
            <p:sp>
              <p:nvSpPr>
                <p:cNvPr id="363"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364"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82" name="Group 252"/>
              <p:cNvGrpSpPr>
                <a:grpSpLocks/>
              </p:cNvGrpSpPr>
              <p:nvPr/>
            </p:nvGrpSpPr>
            <p:grpSpPr bwMode="auto">
              <a:xfrm>
                <a:off x="4458489" y="5089981"/>
                <a:ext cx="152400" cy="381000"/>
                <a:chOff x="2244" y="1767"/>
                <a:chExt cx="672" cy="1641"/>
              </a:xfrm>
            </p:grpSpPr>
            <p:sp>
              <p:nvSpPr>
                <p:cNvPr id="361"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362"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83" name="Group 252"/>
              <p:cNvGrpSpPr>
                <a:grpSpLocks/>
              </p:cNvGrpSpPr>
              <p:nvPr/>
            </p:nvGrpSpPr>
            <p:grpSpPr bwMode="auto">
              <a:xfrm>
                <a:off x="4634702" y="5089981"/>
                <a:ext cx="152400" cy="381000"/>
                <a:chOff x="2244" y="1767"/>
                <a:chExt cx="672" cy="1641"/>
              </a:xfrm>
            </p:grpSpPr>
            <p:sp>
              <p:nvSpPr>
                <p:cNvPr id="359" name="Rectangle 114"/>
                <p:cNvSpPr>
                  <a:spLocks noChangeArrowheads="1"/>
                </p:cNvSpPr>
                <p:nvPr/>
              </p:nvSpPr>
              <p:spPr bwMode="gray">
                <a:xfrm>
                  <a:off x="2244" y="1776"/>
                  <a:ext cx="672"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l"/>
                  <a:endParaRPr lang="en-US" sz="1800" b="0">
                    <a:solidFill>
                      <a:srgbClr val="000000"/>
                    </a:solidFill>
                  </a:endParaRPr>
                </a:p>
              </p:txBody>
            </p:sp>
            <p:pic>
              <p:nvPicPr>
                <p:cNvPr id="360" name="Picture 2" descr="emc_090217_084_v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245" y="1767"/>
                  <a:ext cx="670" cy="163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84" name="Group 199"/>
              <p:cNvGrpSpPr>
                <a:grpSpLocks/>
              </p:cNvGrpSpPr>
              <p:nvPr/>
            </p:nvGrpSpPr>
            <p:grpSpPr bwMode="auto">
              <a:xfrm>
                <a:off x="4837576" y="5276894"/>
                <a:ext cx="312253" cy="199243"/>
                <a:chOff x="4840555" y="5276894"/>
                <a:chExt cx="303317" cy="199243"/>
              </a:xfrm>
            </p:grpSpPr>
            <p:pic>
              <p:nvPicPr>
                <p:cNvPr id="356"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407901"/>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7" name="Picture 184" descr="serve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gray">
                <a:xfrm>
                  <a:off x="4840555" y="5342398"/>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 name="Picture 184" descr="serve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gray">
                <a:xfrm>
                  <a:off x="4840555" y="5276894"/>
                  <a:ext cx="303317" cy="6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5" name="Group 198"/>
              <p:cNvGrpSpPr>
                <a:grpSpLocks/>
              </p:cNvGrpSpPr>
              <p:nvPr/>
            </p:nvGrpSpPr>
            <p:grpSpPr bwMode="auto">
              <a:xfrm>
                <a:off x="4839327" y="5041116"/>
                <a:ext cx="304800" cy="231994"/>
                <a:chOff x="5486400" y="5029200"/>
                <a:chExt cx="304800" cy="231994"/>
              </a:xfrm>
            </p:grpSpPr>
            <p:grpSp>
              <p:nvGrpSpPr>
                <p:cNvPr id="86" name="Group 187"/>
                <p:cNvGrpSpPr>
                  <a:grpSpLocks/>
                </p:cNvGrpSpPr>
                <p:nvPr/>
              </p:nvGrpSpPr>
              <p:grpSpPr bwMode="auto">
                <a:xfrm>
                  <a:off x="5486400" y="5181600"/>
                  <a:ext cx="304800" cy="79594"/>
                  <a:chOff x="5486400" y="5181600"/>
                  <a:chExt cx="304800" cy="79594"/>
                </a:xfrm>
              </p:grpSpPr>
              <p:pic>
                <p:nvPicPr>
                  <p:cNvPr id="352"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3"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7" name="Group 188"/>
                <p:cNvGrpSpPr>
                  <a:grpSpLocks/>
                </p:cNvGrpSpPr>
                <p:nvPr/>
              </p:nvGrpSpPr>
              <p:grpSpPr bwMode="auto">
                <a:xfrm>
                  <a:off x="5486400" y="5105400"/>
                  <a:ext cx="304800" cy="79594"/>
                  <a:chOff x="5486400" y="5181600"/>
                  <a:chExt cx="304800" cy="79594"/>
                </a:xfrm>
              </p:grpSpPr>
              <p:pic>
                <p:nvPicPr>
                  <p:cNvPr id="348"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9"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0"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1"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8" name="Group 193"/>
                <p:cNvGrpSpPr>
                  <a:grpSpLocks/>
                </p:cNvGrpSpPr>
                <p:nvPr/>
              </p:nvGrpSpPr>
              <p:grpSpPr bwMode="auto">
                <a:xfrm>
                  <a:off x="5486400" y="5029200"/>
                  <a:ext cx="304800" cy="79594"/>
                  <a:chOff x="5486400" y="5181600"/>
                  <a:chExt cx="304800" cy="79594"/>
                </a:xfrm>
              </p:grpSpPr>
              <p:pic>
                <p:nvPicPr>
                  <p:cNvPr id="344"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5"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63006"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6"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639612"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7" name="Picture 17" descr="ICON_VM_basic_flat_R2_Q408.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716218" y="5181600"/>
                    <a:ext cx="74982" cy="7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sp>
        <p:nvSpPr>
          <p:cNvPr id="365" name="Cross 364"/>
          <p:cNvSpPr>
            <a:spLocks noChangeArrowheads="1"/>
          </p:cNvSpPr>
          <p:nvPr/>
        </p:nvSpPr>
        <p:spPr bwMode="auto">
          <a:xfrm rot="2748397">
            <a:off x="6126162" y="2116138"/>
            <a:ext cx="881063" cy="884238"/>
          </a:xfrm>
          <a:prstGeom prst="plus">
            <a:avLst>
              <a:gd name="adj" fmla="val 43667"/>
            </a:avLst>
          </a:prstGeom>
          <a:solidFill>
            <a:srgbClr val="C00000"/>
          </a:solidFill>
          <a:ln w="12700">
            <a:solidFill>
              <a:srgbClr val="FFC000"/>
            </a:solidFill>
            <a:round/>
            <a:headEnd/>
            <a:tailEnd/>
          </a:ln>
        </p:spPr>
        <p:txBody>
          <a:bodyPr rot="10800000" vert="eaVert" wrap="none" lIns="0" tIns="0" rIns="0" bIns="0" anchor="ctr"/>
          <a:lstStyle/>
          <a:p>
            <a:endParaRPr lang="en-US" b="0">
              <a:solidFill>
                <a:srgbClr val="000000"/>
              </a:solidFill>
            </a:endParaRPr>
          </a:p>
        </p:txBody>
      </p:sp>
    </p:spTree>
    <p:extLst>
      <p:ext uri="{BB962C8B-B14F-4D97-AF65-F5344CB8AC3E}">
        <p14:creationId xmlns:p14="http://schemas.microsoft.com/office/powerpoint/2010/main" xmlns="" val="513015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par>
                          <p:cTn id="15" fill="hold">
                            <p:stCondLst>
                              <p:cond delay="1000"/>
                            </p:stCondLst>
                            <p:childTnLst>
                              <p:par>
                                <p:cTn id="16" presetID="63" presetClass="path" presetSubtype="0" accel="50000" decel="50000" fill="hold" nodeType="afterEffect">
                                  <p:stCondLst>
                                    <p:cond delay="0"/>
                                  </p:stCondLst>
                                  <p:childTnLst>
                                    <p:animMotion origin="layout" path="M -1.94444E-6 1.48148E-6 L 0.19879 -0.00116 " pathEditMode="relative" rAng="0" ptsTypes="AA">
                                      <p:cBhvr>
                                        <p:cTn id="17" dur="2000" fill="hold"/>
                                        <p:tgtEl>
                                          <p:spTgt spid="72"/>
                                        </p:tgtEl>
                                        <p:attrNameLst>
                                          <p:attrName>ppt_x</p:attrName>
                                          <p:attrName>ppt_y</p:attrName>
                                        </p:attrNameLst>
                                      </p:cBhvr>
                                      <p:rCtr x="9900" y="-100"/>
                                    </p:animMotion>
                                  </p:childTnLst>
                                </p:cTn>
                              </p:par>
                              <p:par>
                                <p:cTn id="18" presetID="49" presetClass="path" presetSubtype="0" accel="50000" decel="50000" fill="hold" nodeType="withEffect">
                                  <p:stCondLst>
                                    <p:cond delay="0"/>
                                  </p:stCondLst>
                                  <p:childTnLst>
                                    <p:animMotion origin="layout" path="M 1.11022E-16 2.96296E-6 L 0.19792 0.19907 " pathEditMode="relative" rAng="0" ptsTypes="AA">
                                      <p:cBhvr>
                                        <p:cTn id="19" dur="2000" fill="hold"/>
                                        <p:tgtEl>
                                          <p:spTgt spid="75"/>
                                        </p:tgtEl>
                                        <p:attrNameLst>
                                          <p:attrName>ppt_x</p:attrName>
                                          <p:attrName>ppt_y</p:attrName>
                                        </p:attrNameLst>
                                      </p:cBhvr>
                                      <p:rCtr x="9900" y="10000"/>
                                    </p:animMotion>
                                  </p:childTnLst>
                                </p:cTn>
                              </p:par>
                              <p:par>
                                <p:cTn id="20" presetID="42" presetClass="path" presetSubtype="0" accel="50000" decel="50000" fill="hold" nodeType="withEffect">
                                  <p:stCondLst>
                                    <p:cond delay="0"/>
                                  </p:stCondLst>
                                  <p:childTnLst>
                                    <p:animMotion origin="layout" path="M 1.11022E-16 2.59259E-6 L -0.00191 0.18634 " pathEditMode="relative" rAng="0" ptsTypes="AA">
                                      <p:cBhvr>
                                        <p:cTn id="21" dur="2000" fill="hold"/>
                                        <p:tgtEl>
                                          <p:spTgt spid="77"/>
                                        </p:tgtEl>
                                        <p:attrNameLst>
                                          <p:attrName>ppt_x</p:attrName>
                                          <p:attrName>ppt_y</p:attrName>
                                        </p:attrNameLst>
                                      </p:cBhvr>
                                      <p:rCtr x="-100" y="9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bwMode="auto">
          <a:xfrm>
            <a:off x="733425" y="0"/>
            <a:ext cx="8410575" cy="920750"/>
          </a:xfrm>
          <a:noFill/>
          <a:ln>
            <a:miter lim="800000"/>
            <a:headEnd/>
            <a:tailEnd/>
          </a:ln>
        </p:spPr>
        <p:txBody>
          <a:bodyPr vert="horz" wrap="square" numCol="1" compatLnSpc="1">
            <a:prstTxWarp prst="textNoShape">
              <a:avLst/>
            </a:prstTxWarp>
          </a:bodyPr>
          <a:lstStyle/>
          <a:p>
            <a:r>
              <a:rPr sz="3200" dirty="0" err="1" smtClean="0">
                <a:solidFill>
                  <a:srgbClr val="2C95DD"/>
                </a:solidFill>
                <a:ea typeface="ＭＳ Ｐゴシック" pitchFamily="34" charset="-128"/>
              </a:rPr>
              <a:t>vStorage</a:t>
            </a:r>
            <a:r>
              <a:rPr sz="3200" dirty="0" smtClean="0">
                <a:solidFill>
                  <a:srgbClr val="2C95DD"/>
                </a:solidFill>
                <a:ea typeface="ＭＳ Ｐゴシック" pitchFamily="34" charset="-128"/>
              </a:rPr>
              <a:t> API </a:t>
            </a:r>
            <a:r>
              <a:rPr lang="ru-RU" sz="3200" dirty="0" smtClean="0">
                <a:solidFill>
                  <a:srgbClr val="2C95DD"/>
                </a:solidFill>
                <a:ea typeface="ＭＳ Ｐゴシック" pitchFamily="34" charset="-128"/>
              </a:rPr>
              <a:t>с</a:t>
            </a:r>
            <a:r>
              <a:rPr sz="3200" dirty="0" smtClean="0">
                <a:solidFill>
                  <a:srgbClr val="2C95DD"/>
                </a:solidFill>
                <a:ea typeface="ＭＳ Ｐゴシック" pitchFamily="34" charset="-128"/>
              </a:rPr>
              <a:t> </a:t>
            </a:r>
            <a:r>
              <a:rPr sz="3200" dirty="0" err="1" smtClean="0">
                <a:solidFill>
                  <a:srgbClr val="2C95DD"/>
                </a:solidFill>
                <a:ea typeface="ＭＳ Ｐゴシック" pitchFamily="34" charset="-128"/>
              </a:rPr>
              <a:t>Avamar</a:t>
            </a:r>
            <a:endParaRPr sz="3200" dirty="0" smtClean="0">
              <a:solidFill>
                <a:srgbClr val="2C95DD"/>
              </a:solidFill>
              <a:ea typeface="ＭＳ Ｐゴシック" pitchFamily="34" charset="-128"/>
            </a:endParaRPr>
          </a:p>
        </p:txBody>
      </p:sp>
      <p:sp>
        <p:nvSpPr>
          <p:cNvPr id="55298" name="Text Placeholder 3"/>
          <p:cNvSpPr>
            <a:spLocks noGrp="1"/>
          </p:cNvSpPr>
          <p:nvPr>
            <p:ph type="body" idx="1"/>
          </p:nvPr>
        </p:nvSpPr>
        <p:spPr bwMode="auto">
          <a:xfrm>
            <a:off x="733425" y="920750"/>
            <a:ext cx="8410575" cy="403225"/>
          </a:xfrm>
          <a:noFill/>
          <a:ln>
            <a:miter lim="800000"/>
            <a:headEnd/>
            <a:tailEnd/>
          </a:ln>
        </p:spPr>
        <p:txBody>
          <a:bodyPr vert="horz" wrap="square" numCol="1" compatLnSpc="1">
            <a:prstTxWarp prst="textNoShape">
              <a:avLst/>
            </a:prstTxWarp>
          </a:bodyPr>
          <a:lstStyle/>
          <a:p>
            <a:r>
              <a:rPr lang="ru-RU" dirty="0" smtClean="0">
                <a:ea typeface="ＭＳ Ｐゴシック" pitchFamily="34" charset="-128"/>
              </a:rPr>
              <a:t>Процесс восстановления файла в новое расположение</a:t>
            </a:r>
            <a:endParaRPr lang="en-US" dirty="0" smtClean="0">
              <a:ea typeface="ＭＳ Ｐゴシック" pitchFamily="34" charset="-128"/>
            </a:endParaRPr>
          </a:p>
        </p:txBody>
      </p:sp>
      <p:pic>
        <p:nvPicPr>
          <p:cNvPr id="55299" name="Picture 3"/>
          <p:cNvPicPr>
            <a:picLocks noChangeAspect="1" noChangeArrowheads="1"/>
          </p:cNvPicPr>
          <p:nvPr/>
        </p:nvPicPr>
        <p:blipFill>
          <a:blip r:embed="rId3" cstate="print"/>
          <a:srcRect/>
          <a:stretch>
            <a:fillRect/>
          </a:stretch>
        </p:blipFill>
        <p:spPr bwMode="auto">
          <a:xfrm>
            <a:off x="2130425" y="2573338"/>
            <a:ext cx="342900" cy="400050"/>
          </a:xfrm>
          <a:prstGeom prst="rect">
            <a:avLst/>
          </a:prstGeom>
          <a:noFill/>
          <a:ln w="9525">
            <a:noFill/>
            <a:miter lim="800000"/>
            <a:headEnd/>
            <a:tailEnd/>
          </a:ln>
        </p:spPr>
      </p:pic>
      <p:pic>
        <p:nvPicPr>
          <p:cNvPr id="55300" name="Picture 3"/>
          <p:cNvPicPr>
            <a:picLocks noChangeAspect="1" noChangeArrowheads="1"/>
          </p:cNvPicPr>
          <p:nvPr/>
        </p:nvPicPr>
        <p:blipFill>
          <a:blip r:embed="rId3" cstate="print"/>
          <a:srcRect/>
          <a:stretch>
            <a:fillRect/>
          </a:stretch>
        </p:blipFill>
        <p:spPr bwMode="auto">
          <a:xfrm>
            <a:off x="2740025" y="2592388"/>
            <a:ext cx="342900" cy="400050"/>
          </a:xfrm>
          <a:prstGeom prst="rect">
            <a:avLst/>
          </a:prstGeom>
          <a:noFill/>
          <a:ln w="9525">
            <a:noFill/>
            <a:miter lim="800000"/>
            <a:headEnd/>
            <a:tailEnd/>
          </a:ln>
        </p:spPr>
      </p:pic>
      <p:pic>
        <p:nvPicPr>
          <p:cNvPr id="55301" name="Picture 3"/>
          <p:cNvPicPr>
            <a:picLocks noChangeAspect="1" noChangeArrowheads="1"/>
          </p:cNvPicPr>
          <p:nvPr/>
        </p:nvPicPr>
        <p:blipFill>
          <a:blip r:embed="rId3" cstate="print"/>
          <a:srcRect/>
          <a:stretch>
            <a:fillRect/>
          </a:stretch>
        </p:blipFill>
        <p:spPr bwMode="auto">
          <a:xfrm>
            <a:off x="3349625" y="2592388"/>
            <a:ext cx="342900" cy="400050"/>
          </a:xfrm>
          <a:prstGeom prst="rect">
            <a:avLst/>
          </a:prstGeom>
          <a:noFill/>
          <a:ln w="9525">
            <a:noFill/>
            <a:miter lim="800000"/>
            <a:headEnd/>
            <a:tailEnd/>
          </a:ln>
        </p:spPr>
      </p:pic>
      <p:sp>
        <p:nvSpPr>
          <p:cNvPr id="7" name="Can 6"/>
          <p:cNvSpPr/>
          <p:nvPr/>
        </p:nvSpPr>
        <p:spPr>
          <a:xfrm>
            <a:off x="1863725" y="4602163"/>
            <a:ext cx="1752600" cy="1219200"/>
          </a:xfrm>
          <a:prstGeom prst="can">
            <a:avLst>
              <a:gd name="adj" fmla="val 19531"/>
            </a:avLst>
          </a:prstGeom>
          <a:gradFill>
            <a:gsLst>
              <a:gs pos="76650">
                <a:schemeClr val="bg2">
                  <a:lumMod val="40000"/>
                  <a:lumOff val="60000"/>
                </a:schemeClr>
              </a:gs>
              <a:gs pos="20000">
                <a:schemeClr val="bg2">
                  <a:lumMod val="40000"/>
                  <a:lumOff val="60000"/>
                </a:schemeClr>
              </a:gs>
              <a:gs pos="0">
                <a:schemeClr val="tx1">
                  <a:lumMod val="65000"/>
                  <a:lumOff val="35000"/>
                </a:schemeClr>
              </a:gs>
              <a:gs pos="50000">
                <a:schemeClr val="bg1"/>
              </a:gs>
              <a:gs pos="100000">
                <a:schemeClr val="tx1">
                  <a:lumMod val="65000"/>
                  <a:lumOff val="35000"/>
                </a:schemeClr>
              </a:gs>
            </a:gsLst>
            <a:lin ang="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AutoShape 11"/>
          <p:cNvSpPr>
            <a:spLocks noChangeArrowheads="1"/>
          </p:cNvSpPr>
          <p:nvPr/>
        </p:nvSpPr>
        <p:spPr bwMode="auto">
          <a:xfrm>
            <a:off x="2144713" y="4992688"/>
            <a:ext cx="304800" cy="304800"/>
          </a:xfrm>
          <a:prstGeom prst="can">
            <a:avLst>
              <a:gd name="adj" fmla="val 25000"/>
            </a:avLst>
          </a:prstGeom>
          <a:gradFill rotWithShape="1">
            <a:gsLst>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0" name="AutoShape 11"/>
          <p:cNvSpPr>
            <a:spLocks noChangeArrowheads="1"/>
          </p:cNvSpPr>
          <p:nvPr/>
        </p:nvSpPr>
        <p:spPr bwMode="auto">
          <a:xfrm>
            <a:off x="2392363" y="5392738"/>
            <a:ext cx="304800" cy="304800"/>
          </a:xfrm>
          <a:prstGeom prst="can">
            <a:avLst>
              <a:gd name="adj" fmla="val 25000"/>
            </a:avLst>
          </a:prstGeom>
          <a:gradFill rotWithShape="1">
            <a:gsLst>
              <a:gs pos="77100">
                <a:schemeClr val="tx2">
                  <a:lumMod val="60000"/>
                  <a:lumOff val="40000"/>
                </a:schemeClr>
              </a:gs>
              <a:gs pos="0">
                <a:schemeClr val="tx2">
                  <a:lumMod val="60000"/>
                  <a:lumOff val="40000"/>
                </a:schemeClr>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1" name="AutoShape 11"/>
          <p:cNvSpPr>
            <a:spLocks noChangeArrowheads="1"/>
          </p:cNvSpPr>
          <p:nvPr/>
        </p:nvSpPr>
        <p:spPr bwMode="auto">
          <a:xfrm>
            <a:off x="2640013" y="4992688"/>
            <a:ext cx="304800" cy="304800"/>
          </a:xfrm>
          <a:prstGeom prst="can">
            <a:avLst>
              <a:gd name="adj" fmla="val 25000"/>
            </a:avLst>
          </a:prstGeom>
          <a:gradFill rotWithShape="1">
            <a:gsLst>
              <a:gs pos="93000">
                <a:schemeClr val="accent6">
                  <a:lumMod val="60000"/>
                  <a:lumOff val="40000"/>
                </a:schemeClr>
              </a:gs>
              <a:gs pos="5000">
                <a:schemeClr val="accent6">
                  <a:lumMod val="60000"/>
                  <a:lumOff val="40000"/>
                </a:schemeClr>
              </a:gs>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3" name="AutoShape 11"/>
          <p:cNvSpPr>
            <a:spLocks noChangeArrowheads="1"/>
          </p:cNvSpPr>
          <p:nvPr/>
        </p:nvSpPr>
        <p:spPr bwMode="auto">
          <a:xfrm>
            <a:off x="2711450" y="3001963"/>
            <a:ext cx="304800" cy="304800"/>
          </a:xfrm>
          <a:prstGeom prst="can">
            <a:avLst>
              <a:gd name="adj" fmla="val 25000"/>
            </a:avLst>
          </a:prstGeom>
          <a:gradFill rotWithShape="1">
            <a:gsLst>
              <a:gs pos="93000">
                <a:schemeClr val="accent6">
                  <a:lumMod val="60000"/>
                  <a:lumOff val="40000"/>
                </a:schemeClr>
              </a:gs>
              <a:gs pos="5000">
                <a:schemeClr val="accent6">
                  <a:lumMod val="60000"/>
                  <a:lumOff val="40000"/>
                </a:schemeClr>
              </a:gs>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4" name="AutoShape 11"/>
          <p:cNvSpPr>
            <a:spLocks noChangeArrowheads="1"/>
          </p:cNvSpPr>
          <p:nvPr/>
        </p:nvSpPr>
        <p:spPr bwMode="auto">
          <a:xfrm>
            <a:off x="3321050" y="3001963"/>
            <a:ext cx="304800" cy="304800"/>
          </a:xfrm>
          <a:prstGeom prst="can">
            <a:avLst>
              <a:gd name="adj" fmla="val 25000"/>
            </a:avLst>
          </a:prstGeom>
          <a:gradFill rotWithShape="1">
            <a:gsLst>
              <a:gs pos="77100">
                <a:schemeClr val="tx2">
                  <a:lumMod val="60000"/>
                  <a:lumOff val="40000"/>
                </a:schemeClr>
              </a:gs>
              <a:gs pos="0">
                <a:schemeClr val="tx2">
                  <a:lumMod val="60000"/>
                  <a:lumOff val="40000"/>
                </a:schemeClr>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5" name="AutoShape 11"/>
          <p:cNvSpPr>
            <a:spLocks noChangeArrowheads="1"/>
          </p:cNvSpPr>
          <p:nvPr/>
        </p:nvSpPr>
        <p:spPr bwMode="auto">
          <a:xfrm>
            <a:off x="2944813" y="5526088"/>
            <a:ext cx="304800" cy="152400"/>
          </a:xfrm>
          <a:prstGeom prst="can">
            <a:avLst>
              <a:gd name="adj" fmla="val 25000"/>
            </a:avLst>
          </a:prstGeom>
          <a:gradFill rotWithShape="1">
            <a:gsLst>
              <a:gs pos="76650">
                <a:schemeClr val="accent3">
                  <a:lumMod val="60000"/>
                  <a:lumOff val="40000"/>
                </a:schemeClr>
              </a:gs>
              <a:gs pos="17000">
                <a:schemeClr val="accent2">
                  <a:lumMod val="60000"/>
                  <a:lumOff val="40000"/>
                </a:schemeClr>
              </a:gs>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26" name="AutoShape 11"/>
          <p:cNvSpPr>
            <a:spLocks noChangeArrowheads="1"/>
          </p:cNvSpPr>
          <p:nvPr/>
        </p:nvSpPr>
        <p:spPr bwMode="auto">
          <a:xfrm>
            <a:off x="3854450" y="3030538"/>
            <a:ext cx="304800" cy="152400"/>
          </a:xfrm>
          <a:prstGeom prst="can">
            <a:avLst>
              <a:gd name="adj" fmla="val 25000"/>
            </a:avLst>
          </a:prstGeom>
          <a:gradFill rotWithShape="1">
            <a:gsLst>
              <a:gs pos="76650">
                <a:schemeClr val="accent3">
                  <a:lumMod val="60000"/>
                  <a:lumOff val="40000"/>
                </a:schemeClr>
              </a:gs>
              <a:gs pos="17000">
                <a:schemeClr val="accent2">
                  <a:lumMod val="60000"/>
                  <a:lumOff val="40000"/>
                </a:schemeClr>
              </a:gs>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pic>
        <p:nvPicPr>
          <p:cNvPr id="55310" name="Picture 8"/>
          <p:cNvPicPr>
            <a:picLocks noChangeAspect="1" noChangeArrowheads="1"/>
          </p:cNvPicPr>
          <p:nvPr/>
        </p:nvPicPr>
        <p:blipFill>
          <a:blip r:embed="rId4" cstate="print"/>
          <a:srcRect/>
          <a:stretch>
            <a:fillRect/>
          </a:stretch>
        </p:blipFill>
        <p:spPr bwMode="auto">
          <a:xfrm>
            <a:off x="3854450" y="2592388"/>
            <a:ext cx="381000" cy="419100"/>
          </a:xfrm>
          <a:prstGeom prst="rect">
            <a:avLst/>
          </a:prstGeom>
          <a:noFill/>
          <a:ln w="9525">
            <a:noFill/>
            <a:miter lim="800000"/>
            <a:headEnd/>
            <a:tailEnd/>
          </a:ln>
        </p:spPr>
      </p:pic>
      <p:pic>
        <p:nvPicPr>
          <p:cNvPr id="55311" name="Picture 9"/>
          <p:cNvPicPr>
            <a:picLocks noChangeAspect="1" noChangeArrowheads="1"/>
          </p:cNvPicPr>
          <p:nvPr/>
        </p:nvPicPr>
        <p:blipFill>
          <a:blip r:embed="rId5" cstate="print"/>
          <a:srcRect/>
          <a:stretch>
            <a:fillRect/>
          </a:stretch>
        </p:blipFill>
        <p:spPr bwMode="auto">
          <a:xfrm>
            <a:off x="5199063" y="1809750"/>
            <a:ext cx="371475" cy="466725"/>
          </a:xfrm>
          <a:prstGeom prst="rect">
            <a:avLst/>
          </a:prstGeom>
          <a:noFill/>
          <a:ln w="9525">
            <a:noFill/>
            <a:miter lim="800000"/>
            <a:headEnd/>
            <a:tailEnd/>
          </a:ln>
        </p:spPr>
      </p:pic>
      <p:sp>
        <p:nvSpPr>
          <p:cNvPr id="55312" name="TextBox 9"/>
          <p:cNvSpPr txBox="1">
            <a:spLocks noChangeArrowheads="1"/>
          </p:cNvSpPr>
          <p:nvPr/>
        </p:nvSpPr>
        <p:spPr bwMode="auto">
          <a:xfrm>
            <a:off x="4902200" y="2249488"/>
            <a:ext cx="965200" cy="246062"/>
          </a:xfrm>
          <a:prstGeom prst="rect">
            <a:avLst/>
          </a:prstGeom>
          <a:noFill/>
          <a:ln w="9525">
            <a:noFill/>
            <a:miter lim="800000"/>
            <a:headEnd/>
            <a:tailEnd/>
          </a:ln>
        </p:spPr>
        <p:txBody>
          <a:bodyPr wrap="none">
            <a:spAutoFit/>
          </a:bodyPr>
          <a:lstStyle/>
          <a:p>
            <a:r>
              <a:rPr lang="en-US"/>
              <a:t>Virtual Center</a:t>
            </a:r>
          </a:p>
        </p:txBody>
      </p:sp>
      <p:sp>
        <p:nvSpPr>
          <p:cNvPr id="55313" name="TextBox 29"/>
          <p:cNvSpPr txBox="1">
            <a:spLocks noChangeArrowheads="1"/>
          </p:cNvSpPr>
          <p:nvPr/>
        </p:nvSpPr>
        <p:spPr bwMode="auto">
          <a:xfrm>
            <a:off x="2092325" y="2362200"/>
            <a:ext cx="422275" cy="230188"/>
          </a:xfrm>
          <a:prstGeom prst="rect">
            <a:avLst/>
          </a:prstGeom>
          <a:noFill/>
          <a:ln w="9525">
            <a:noFill/>
            <a:miter lim="800000"/>
            <a:headEnd/>
            <a:tailEnd/>
          </a:ln>
        </p:spPr>
        <p:txBody>
          <a:bodyPr wrap="none">
            <a:spAutoFit/>
          </a:bodyPr>
          <a:lstStyle/>
          <a:p>
            <a:r>
              <a:rPr lang="en-US" sz="900" b="1"/>
              <a:t>VM1</a:t>
            </a:r>
          </a:p>
        </p:txBody>
      </p:sp>
      <p:sp>
        <p:nvSpPr>
          <p:cNvPr id="55314" name="TextBox 30"/>
          <p:cNvSpPr txBox="1">
            <a:spLocks noChangeArrowheads="1"/>
          </p:cNvSpPr>
          <p:nvPr/>
        </p:nvSpPr>
        <p:spPr bwMode="auto">
          <a:xfrm>
            <a:off x="2660650" y="2362200"/>
            <a:ext cx="422275" cy="230188"/>
          </a:xfrm>
          <a:prstGeom prst="rect">
            <a:avLst/>
          </a:prstGeom>
          <a:noFill/>
          <a:ln w="9525">
            <a:noFill/>
            <a:miter lim="800000"/>
            <a:headEnd/>
            <a:tailEnd/>
          </a:ln>
        </p:spPr>
        <p:txBody>
          <a:bodyPr wrap="none">
            <a:spAutoFit/>
          </a:bodyPr>
          <a:lstStyle/>
          <a:p>
            <a:r>
              <a:rPr lang="en-US" sz="900" b="1"/>
              <a:t>VM2</a:t>
            </a:r>
          </a:p>
        </p:txBody>
      </p:sp>
      <p:sp>
        <p:nvSpPr>
          <p:cNvPr id="55315" name="TextBox 31"/>
          <p:cNvSpPr txBox="1">
            <a:spLocks noChangeArrowheads="1"/>
          </p:cNvSpPr>
          <p:nvPr/>
        </p:nvSpPr>
        <p:spPr bwMode="auto">
          <a:xfrm>
            <a:off x="3235325" y="2373313"/>
            <a:ext cx="422275" cy="231775"/>
          </a:xfrm>
          <a:prstGeom prst="rect">
            <a:avLst/>
          </a:prstGeom>
          <a:noFill/>
          <a:ln w="9525">
            <a:noFill/>
            <a:miter lim="800000"/>
            <a:headEnd/>
            <a:tailEnd/>
          </a:ln>
        </p:spPr>
        <p:txBody>
          <a:bodyPr wrap="none">
            <a:spAutoFit/>
          </a:bodyPr>
          <a:lstStyle/>
          <a:p>
            <a:r>
              <a:rPr lang="en-US" sz="900" b="1"/>
              <a:t>VM3</a:t>
            </a:r>
          </a:p>
        </p:txBody>
      </p:sp>
      <p:sp>
        <p:nvSpPr>
          <p:cNvPr id="55316" name="TextBox 32"/>
          <p:cNvSpPr txBox="1">
            <a:spLocks noChangeArrowheads="1"/>
          </p:cNvSpPr>
          <p:nvPr/>
        </p:nvSpPr>
        <p:spPr bwMode="auto">
          <a:xfrm>
            <a:off x="3657600" y="2373313"/>
            <a:ext cx="762000" cy="231775"/>
          </a:xfrm>
          <a:prstGeom prst="rect">
            <a:avLst/>
          </a:prstGeom>
          <a:noFill/>
          <a:ln w="9525">
            <a:noFill/>
            <a:miter lim="800000"/>
            <a:headEnd/>
            <a:tailEnd/>
          </a:ln>
        </p:spPr>
        <p:txBody>
          <a:bodyPr wrap="none">
            <a:spAutoFit/>
          </a:bodyPr>
          <a:lstStyle/>
          <a:p>
            <a:r>
              <a:rPr lang="en-US" sz="900" b="1"/>
              <a:t>FLR Proxy</a:t>
            </a:r>
          </a:p>
        </p:txBody>
      </p:sp>
      <p:pic>
        <p:nvPicPr>
          <p:cNvPr id="55317" name="Picture 11"/>
          <p:cNvPicPr>
            <a:picLocks noChangeAspect="1" noChangeArrowheads="1"/>
          </p:cNvPicPr>
          <p:nvPr/>
        </p:nvPicPr>
        <p:blipFill>
          <a:blip r:embed="rId6" cstate="print"/>
          <a:srcRect/>
          <a:stretch>
            <a:fillRect/>
          </a:stretch>
        </p:blipFill>
        <p:spPr bwMode="auto">
          <a:xfrm>
            <a:off x="4286250" y="2973388"/>
            <a:ext cx="1123950" cy="942975"/>
          </a:xfrm>
          <a:prstGeom prst="rect">
            <a:avLst/>
          </a:prstGeom>
          <a:noFill/>
          <a:ln w="9525">
            <a:noFill/>
            <a:miter lim="800000"/>
            <a:headEnd/>
            <a:tailEnd/>
          </a:ln>
        </p:spPr>
      </p:pic>
      <p:sp>
        <p:nvSpPr>
          <p:cNvPr id="55318" name="TextBox 35"/>
          <p:cNvSpPr txBox="1">
            <a:spLocks noChangeArrowheads="1"/>
          </p:cNvSpPr>
          <p:nvPr/>
        </p:nvSpPr>
        <p:spPr bwMode="auto">
          <a:xfrm>
            <a:off x="4451350" y="3898900"/>
            <a:ext cx="958850" cy="246063"/>
          </a:xfrm>
          <a:prstGeom prst="rect">
            <a:avLst/>
          </a:prstGeom>
          <a:noFill/>
          <a:ln w="9525">
            <a:noFill/>
            <a:miter lim="800000"/>
            <a:headEnd/>
            <a:tailEnd/>
          </a:ln>
        </p:spPr>
        <p:txBody>
          <a:bodyPr wrap="none">
            <a:spAutoFit/>
          </a:bodyPr>
          <a:lstStyle/>
          <a:p>
            <a:r>
              <a:rPr lang="en-US"/>
              <a:t>Virtual Switch</a:t>
            </a:r>
          </a:p>
        </p:txBody>
      </p:sp>
      <p:pic>
        <p:nvPicPr>
          <p:cNvPr id="55319" name="Picture 12"/>
          <p:cNvPicPr>
            <a:picLocks noChangeAspect="1" noChangeArrowheads="1"/>
          </p:cNvPicPr>
          <p:nvPr/>
        </p:nvPicPr>
        <p:blipFill>
          <a:blip r:embed="rId7" cstate="print"/>
          <a:srcRect/>
          <a:stretch>
            <a:fillRect/>
          </a:stretch>
        </p:blipFill>
        <p:spPr bwMode="auto">
          <a:xfrm>
            <a:off x="7113588" y="2768600"/>
            <a:ext cx="657225" cy="2070100"/>
          </a:xfrm>
          <a:prstGeom prst="rect">
            <a:avLst/>
          </a:prstGeom>
          <a:noFill/>
          <a:ln w="9525">
            <a:noFill/>
            <a:miter lim="800000"/>
            <a:headEnd/>
            <a:tailEnd/>
          </a:ln>
        </p:spPr>
      </p:pic>
      <p:sp>
        <p:nvSpPr>
          <p:cNvPr id="55320" name="TextBox 37"/>
          <p:cNvSpPr txBox="1">
            <a:spLocks noChangeArrowheads="1"/>
          </p:cNvSpPr>
          <p:nvPr/>
        </p:nvSpPr>
        <p:spPr bwMode="auto">
          <a:xfrm>
            <a:off x="6959600" y="5021263"/>
            <a:ext cx="2011576" cy="369332"/>
          </a:xfrm>
          <a:prstGeom prst="rect">
            <a:avLst/>
          </a:prstGeom>
          <a:noFill/>
          <a:ln w="9525">
            <a:noFill/>
            <a:miter lim="800000"/>
            <a:headEnd/>
            <a:tailEnd/>
          </a:ln>
        </p:spPr>
        <p:txBody>
          <a:bodyPr wrap="none">
            <a:spAutoFit/>
          </a:bodyPr>
          <a:lstStyle/>
          <a:p>
            <a:r>
              <a:rPr lang="en-US" dirty="0" err="1"/>
              <a:t>Avamar</a:t>
            </a:r>
            <a:r>
              <a:rPr lang="en-US" dirty="0"/>
              <a:t> </a:t>
            </a:r>
            <a:r>
              <a:rPr lang="ru-RU" dirty="0" smtClean="0"/>
              <a:t>Сервер</a:t>
            </a:r>
            <a:endParaRPr lang="en-US" dirty="0"/>
          </a:p>
        </p:txBody>
      </p:sp>
      <p:sp>
        <p:nvSpPr>
          <p:cNvPr id="42" name="AutoShape 11"/>
          <p:cNvSpPr>
            <a:spLocks noChangeArrowheads="1"/>
          </p:cNvSpPr>
          <p:nvPr/>
        </p:nvSpPr>
        <p:spPr bwMode="auto">
          <a:xfrm>
            <a:off x="3144838" y="4992688"/>
            <a:ext cx="304800" cy="304800"/>
          </a:xfrm>
          <a:prstGeom prst="can">
            <a:avLst>
              <a:gd name="adj" fmla="val 25000"/>
            </a:avLst>
          </a:prstGeom>
          <a:gradFill rotWithShape="1">
            <a:gsLst>
              <a:gs pos="0">
                <a:schemeClr val="accent5">
                  <a:lumMod val="75000"/>
                </a:schemeClr>
              </a:gs>
              <a:gs pos="50000">
                <a:schemeClr val="bg1"/>
              </a:gs>
              <a:gs pos="80000">
                <a:srgbClr val="D5A98A"/>
              </a:gs>
              <a:gs pos="23000">
                <a:schemeClr val="accent5">
                  <a:lumMod val="60000"/>
                  <a:lumOff val="40000"/>
                </a:schemeClr>
              </a:gs>
              <a:gs pos="100000">
                <a:schemeClr val="accent5">
                  <a:lumMod val="75000"/>
                </a:schemeClr>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pic>
        <p:nvPicPr>
          <p:cNvPr id="55322" name="Picture 10"/>
          <p:cNvPicPr>
            <a:picLocks noChangeAspect="1" noChangeArrowheads="1"/>
          </p:cNvPicPr>
          <p:nvPr/>
        </p:nvPicPr>
        <p:blipFill>
          <a:blip r:embed="rId8" cstate="print"/>
          <a:srcRect/>
          <a:stretch>
            <a:fillRect/>
          </a:stretch>
        </p:blipFill>
        <p:spPr bwMode="auto">
          <a:xfrm>
            <a:off x="1847850" y="3489325"/>
            <a:ext cx="2233613" cy="465138"/>
          </a:xfrm>
          <a:prstGeom prst="rect">
            <a:avLst/>
          </a:prstGeom>
          <a:noFill/>
          <a:ln w="9525">
            <a:noFill/>
            <a:miter lim="800000"/>
            <a:headEnd/>
            <a:tailEnd/>
          </a:ln>
        </p:spPr>
      </p:pic>
      <p:pic>
        <p:nvPicPr>
          <p:cNvPr id="55323" name="Picture 2"/>
          <p:cNvPicPr>
            <a:picLocks noChangeAspect="1" noChangeArrowheads="1"/>
          </p:cNvPicPr>
          <p:nvPr/>
        </p:nvPicPr>
        <p:blipFill>
          <a:blip r:embed="rId9" cstate="print"/>
          <a:srcRect/>
          <a:stretch>
            <a:fillRect/>
          </a:stretch>
        </p:blipFill>
        <p:spPr bwMode="auto">
          <a:xfrm>
            <a:off x="2073275" y="3935413"/>
            <a:ext cx="400050" cy="552450"/>
          </a:xfrm>
          <a:prstGeom prst="rect">
            <a:avLst/>
          </a:prstGeom>
          <a:noFill/>
          <a:ln w="9525">
            <a:noFill/>
            <a:miter lim="800000"/>
            <a:headEnd/>
            <a:tailEnd/>
          </a:ln>
        </p:spPr>
      </p:pic>
      <p:pic>
        <p:nvPicPr>
          <p:cNvPr id="55324" name="Picture 2"/>
          <p:cNvPicPr>
            <a:picLocks noChangeAspect="1" noChangeArrowheads="1"/>
          </p:cNvPicPr>
          <p:nvPr/>
        </p:nvPicPr>
        <p:blipFill>
          <a:blip r:embed="rId9" cstate="print"/>
          <a:srcRect/>
          <a:stretch>
            <a:fillRect/>
          </a:stretch>
        </p:blipFill>
        <p:spPr bwMode="auto">
          <a:xfrm>
            <a:off x="2987675" y="3935413"/>
            <a:ext cx="400050" cy="552450"/>
          </a:xfrm>
          <a:prstGeom prst="rect">
            <a:avLst/>
          </a:prstGeom>
          <a:noFill/>
          <a:ln w="9525">
            <a:noFill/>
            <a:miter lim="800000"/>
            <a:headEnd/>
            <a:tailEnd/>
          </a:ln>
        </p:spPr>
      </p:pic>
      <p:grpSp>
        <p:nvGrpSpPr>
          <p:cNvPr id="2" name="Group 28"/>
          <p:cNvGrpSpPr>
            <a:grpSpLocks/>
          </p:cNvGrpSpPr>
          <p:nvPr/>
        </p:nvGrpSpPr>
        <p:grpSpPr bwMode="auto">
          <a:xfrm>
            <a:off x="2038350" y="2992438"/>
            <a:ext cx="447675" cy="304800"/>
            <a:chOff x="2038467" y="2993082"/>
            <a:chExt cx="447558" cy="304800"/>
          </a:xfrm>
        </p:grpSpPr>
        <p:sp>
          <p:nvSpPr>
            <p:cNvPr id="22" name="AutoShape 11"/>
            <p:cNvSpPr>
              <a:spLocks noChangeArrowheads="1"/>
            </p:cNvSpPr>
            <p:nvPr/>
          </p:nvSpPr>
          <p:spPr bwMode="auto">
            <a:xfrm>
              <a:off x="2101950" y="2993082"/>
              <a:ext cx="304720" cy="304800"/>
            </a:xfrm>
            <a:prstGeom prst="can">
              <a:avLst>
                <a:gd name="adj" fmla="val 25000"/>
              </a:avLst>
            </a:prstGeom>
            <a:gradFill rotWithShape="1">
              <a:gsLst>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55353" name="TextBox 61"/>
            <p:cNvSpPr txBox="1">
              <a:spLocks noChangeArrowheads="1"/>
            </p:cNvSpPr>
            <p:nvPr/>
          </p:nvSpPr>
          <p:spPr bwMode="auto">
            <a:xfrm>
              <a:off x="2038467" y="3054979"/>
              <a:ext cx="447558" cy="200055"/>
            </a:xfrm>
            <a:prstGeom prst="rect">
              <a:avLst/>
            </a:prstGeom>
            <a:noFill/>
            <a:ln w="9525">
              <a:noFill/>
              <a:miter lim="800000"/>
              <a:headEnd/>
              <a:tailEnd/>
            </a:ln>
          </p:spPr>
          <p:txBody>
            <a:bodyPr wrap="none">
              <a:spAutoFit/>
            </a:bodyPr>
            <a:lstStyle/>
            <a:p>
              <a:r>
                <a:rPr lang="en-US" sz="700" b="1"/>
                <a:t>VMDK</a:t>
              </a:r>
            </a:p>
          </p:txBody>
        </p:sp>
      </p:grpSp>
      <p:sp>
        <p:nvSpPr>
          <p:cNvPr id="55326" name="TextBox 62"/>
          <p:cNvSpPr txBox="1">
            <a:spLocks noChangeArrowheads="1"/>
          </p:cNvSpPr>
          <p:nvPr/>
        </p:nvSpPr>
        <p:spPr bwMode="auto">
          <a:xfrm>
            <a:off x="2638425" y="3071813"/>
            <a:ext cx="447675" cy="200025"/>
          </a:xfrm>
          <a:prstGeom prst="rect">
            <a:avLst/>
          </a:prstGeom>
          <a:noFill/>
          <a:ln w="9525">
            <a:noFill/>
            <a:miter lim="800000"/>
            <a:headEnd/>
            <a:tailEnd/>
          </a:ln>
        </p:spPr>
        <p:txBody>
          <a:bodyPr wrap="none">
            <a:spAutoFit/>
          </a:bodyPr>
          <a:lstStyle/>
          <a:p>
            <a:r>
              <a:rPr lang="en-US" sz="700" b="1"/>
              <a:t>VMDK</a:t>
            </a:r>
          </a:p>
        </p:txBody>
      </p:sp>
      <p:sp>
        <p:nvSpPr>
          <p:cNvPr id="55327" name="TextBox 63"/>
          <p:cNvSpPr txBox="1">
            <a:spLocks noChangeArrowheads="1"/>
          </p:cNvSpPr>
          <p:nvPr/>
        </p:nvSpPr>
        <p:spPr bwMode="auto">
          <a:xfrm>
            <a:off x="3260725" y="3071813"/>
            <a:ext cx="447675" cy="200025"/>
          </a:xfrm>
          <a:prstGeom prst="rect">
            <a:avLst/>
          </a:prstGeom>
          <a:noFill/>
          <a:ln w="9525">
            <a:noFill/>
            <a:miter lim="800000"/>
            <a:headEnd/>
            <a:tailEnd/>
          </a:ln>
        </p:spPr>
        <p:txBody>
          <a:bodyPr wrap="none">
            <a:spAutoFit/>
          </a:bodyPr>
          <a:lstStyle/>
          <a:p>
            <a:r>
              <a:rPr lang="en-US" sz="700" b="1"/>
              <a:t>VMDK</a:t>
            </a:r>
          </a:p>
        </p:txBody>
      </p:sp>
      <p:sp>
        <p:nvSpPr>
          <p:cNvPr id="55328" name="TextBox 64"/>
          <p:cNvSpPr txBox="1">
            <a:spLocks noChangeArrowheads="1"/>
          </p:cNvSpPr>
          <p:nvPr/>
        </p:nvSpPr>
        <p:spPr bwMode="auto">
          <a:xfrm>
            <a:off x="3794125" y="3025775"/>
            <a:ext cx="447675" cy="200025"/>
          </a:xfrm>
          <a:prstGeom prst="rect">
            <a:avLst/>
          </a:prstGeom>
          <a:noFill/>
          <a:ln w="9525">
            <a:noFill/>
            <a:miter lim="800000"/>
            <a:headEnd/>
            <a:tailEnd/>
          </a:ln>
        </p:spPr>
        <p:txBody>
          <a:bodyPr wrap="none">
            <a:spAutoFit/>
          </a:bodyPr>
          <a:lstStyle/>
          <a:p>
            <a:r>
              <a:rPr lang="en-US" sz="700" b="1"/>
              <a:t>VMDK</a:t>
            </a:r>
          </a:p>
        </p:txBody>
      </p:sp>
      <p:pic>
        <p:nvPicPr>
          <p:cNvPr id="55329" name="Picture 3"/>
          <p:cNvPicPr>
            <a:picLocks noChangeAspect="1" noChangeArrowheads="1"/>
          </p:cNvPicPr>
          <p:nvPr/>
        </p:nvPicPr>
        <p:blipFill>
          <a:blip r:embed="rId3" cstate="print"/>
          <a:srcRect/>
          <a:stretch>
            <a:fillRect/>
          </a:stretch>
        </p:blipFill>
        <p:spPr bwMode="auto">
          <a:xfrm>
            <a:off x="1485900" y="2562225"/>
            <a:ext cx="342900" cy="400050"/>
          </a:xfrm>
          <a:prstGeom prst="rect">
            <a:avLst/>
          </a:prstGeom>
          <a:noFill/>
          <a:ln w="9525">
            <a:noFill/>
            <a:miter lim="800000"/>
            <a:headEnd/>
            <a:tailEnd/>
          </a:ln>
        </p:spPr>
      </p:pic>
      <p:sp>
        <p:nvSpPr>
          <p:cNvPr id="55330" name="TextBox 54"/>
          <p:cNvSpPr txBox="1">
            <a:spLocks noChangeArrowheads="1"/>
          </p:cNvSpPr>
          <p:nvPr/>
        </p:nvSpPr>
        <p:spPr bwMode="auto">
          <a:xfrm>
            <a:off x="1143000" y="2351088"/>
            <a:ext cx="909638" cy="230187"/>
          </a:xfrm>
          <a:prstGeom prst="rect">
            <a:avLst/>
          </a:prstGeom>
          <a:noFill/>
          <a:ln w="9525">
            <a:noFill/>
            <a:miter lim="800000"/>
            <a:headEnd/>
            <a:tailEnd/>
          </a:ln>
        </p:spPr>
        <p:txBody>
          <a:bodyPr wrap="none">
            <a:spAutoFit/>
          </a:bodyPr>
          <a:lstStyle/>
          <a:p>
            <a:r>
              <a:rPr lang="en-US" sz="900" b="1"/>
              <a:t>Recovery VM</a:t>
            </a:r>
          </a:p>
        </p:txBody>
      </p:sp>
      <p:sp>
        <p:nvSpPr>
          <p:cNvPr id="51" name="AutoShape 11"/>
          <p:cNvSpPr>
            <a:spLocks noChangeArrowheads="1"/>
          </p:cNvSpPr>
          <p:nvPr/>
        </p:nvSpPr>
        <p:spPr bwMode="auto">
          <a:xfrm>
            <a:off x="1982788" y="5373688"/>
            <a:ext cx="304800" cy="304800"/>
          </a:xfrm>
          <a:prstGeom prst="can">
            <a:avLst>
              <a:gd name="adj" fmla="val 25000"/>
            </a:avLst>
          </a:prstGeom>
          <a:gradFill rotWithShape="1">
            <a:gsLst>
              <a:gs pos="20000">
                <a:schemeClr val="accent2">
                  <a:lumMod val="75000"/>
                </a:schemeClr>
              </a:gs>
              <a:gs pos="50000">
                <a:schemeClr val="bg1"/>
              </a:gs>
              <a:gs pos="84000">
                <a:schemeClr val="accent2">
                  <a:lumMod val="75000"/>
                </a:schemeClr>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grpSp>
        <p:nvGrpSpPr>
          <p:cNvPr id="3" name="Group 1"/>
          <p:cNvGrpSpPr>
            <a:grpSpLocks/>
          </p:cNvGrpSpPr>
          <p:nvPr/>
        </p:nvGrpSpPr>
        <p:grpSpPr bwMode="auto">
          <a:xfrm>
            <a:off x="1381125" y="2992438"/>
            <a:ext cx="447675" cy="304800"/>
            <a:chOff x="1381242" y="2993082"/>
            <a:chExt cx="447558" cy="304800"/>
          </a:xfrm>
        </p:grpSpPr>
        <p:sp>
          <p:nvSpPr>
            <p:cNvPr id="58" name="AutoShape 11"/>
            <p:cNvSpPr>
              <a:spLocks noChangeArrowheads="1"/>
            </p:cNvSpPr>
            <p:nvPr/>
          </p:nvSpPr>
          <p:spPr bwMode="auto">
            <a:xfrm>
              <a:off x="1444725" y="2993082"/>
              <a:ext cx="304720" cy="304800"/>
            </a:xfrm>
            <a:prstGeom prst="can">
              <a:avLst>
                <a:gd name="adj" fmla="val 25000"/>
              </a:avLst>
            </a:prstGeom>
            <a:gradFill rotWithShape="1">
              <a:gsLst>
                <a:gs pos="20000">
                  <a:schemeClr val="accent2">
                    <a:lumMod val="75000"/>
                  </a:schemeClr>
                </a:gs>
                <a:gs pos="50000">
                  <a:schemeClr val="bg1"/>
                </a:gs>
                <a:gs pos="84000">
                  <a:schemeClr val="accent2">
                    <a:lumMod val="75000"/>
                  </a:schemeClr>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55351" name="TextBox 58"/>
            <p:cNvSpPr txBox="1">
              <a:spLocks noChangeArrowheads="1"/>
            </p:cNvSpPr>
            <p:nvPr/>
          </p:nvSpPr>
          <p:spPr bwMode="auto">
            <a:xfrm>
              <a:off x="1381242" y="3054979"/>
              <a:ext cx="447558" cy="200055"/>
            </a:xfrm>
            <a:prstGeom prst="rect">
              <a:avLst/>
            </a:prstGeom>
            <a:noFill/>
            <a:ln w="9525">
              <a:noFill/>
              <a:miter lim="800000"/>
              <a:headEnd/>
              <a:tailEnd/>
            </a:ln>
          </p:spPr>
          <p:txBody>
            <a:bodyPr wrap="none">
              <a:spAutoFit/>
            </a:bodyPr>
            <a:lstStyle/>
            <a:p>
              <a:r>
                <a:rPr lang="en-US" sz="700" b="1"/>
                <a:t>VMDK</a:t>
              </a:r>
            </a:p>
          </p:txBody>
        </p:sp>
      </p:grpSp>
      <p:grpSp>
        <p:nvGrpSpPr>
          <p:cNvPr id="4" name="Group 51"/>
          <p:cNvGrpSpPr>
            <a:grpSpLocks/>
          </p:cNvGrpSpPr>
          <p:nvPr/>
        </p:nvGrpSpPr>
        <p:grpSpPr bwMode="auto">
          <a:xfrm>
            <a:off x="7239000" y="3886200"/>
            <a:ext cx="447675" cy="304800"/>
            <a:chOff x="2038467" y="2993082"/>
            <a:chExt cx="447558" cy="304800"/>
          </a:xfrm>
        </p:grpSpPr>
        <p:sp>
          <p:nvSpPr>
            <p:cNvPr id="53" name="AutoShape 11"/>
            <p:cNvSpPr>
              <a:spLocks noChangeArrowheads="1"/>
            </p:cNvSpPr>
            <p:nvPr/>
          </p:nvSpPr>
          <p:spPr bwMode="auto">
            <a:xfrm>
              <a:off x="2101950" y="2993082"/>
              <a:ext cx="304720" cy="304800"/>
            </a:xfrm>
            <a:prstGeom prst="can">
              <a:avLst>
                <a:gd name="adj" fmla="val 25000"/>
              </a:avLst>
            </a:prstGeom>
            <a:gradFill rotWithShape="1">
              <a:gsLst>
                <a:gs pos="0">
                  <a:srgbClr val="000080"/>
                </a:gs>
                <a:gs pos="50000">
                  <a:schemeClr val="bg1"/>
                </a:gs>
                <a:gs pos="100000">
                  <a:srgbClr val="000080"/>
                </a:gs>
              </a:gsLst>
              <a:lin ang="0" scaled="1"/>
            </a:gradFill>
            <a:ln w="9525">
              <a:solidFill>
                <a:schemeClr val="tx1"/>
              </a:solidFill>
              <a:round/>
              <a:headEnd/>
              <a:tailEnd/>
            </a:ln>
            <a:effectLst/>
          </p:spPr>
          <p:txBody>
            <a:bodyPr wrap="none" anchor="ctr"/>
            <a:lstStyle/>
            <a:p>
              <a:pPr>
                <a:defRPr/>
              </a:pPr>
              <a:endParaRPr lang="en-US">
                <a:latin typeface="Arial" charset="0"/>
                <a:ea typeface="+mn-ea"/>
              </a:endParaRPr>
            </a:p>
          </p:txBody>
        </p:sp>
        <p:sp>
          <p:nvSpPr>
            <p:cNvPr id="55349" name="TextBox 59"/>
            <p:cNvSpPr txBox="1">
              <a:spLocks noChangeArrowheads="1"/>
            </p:cNvSpPr>
            <p:nvPr/>
          </p:nvSpPr>
          <p:spPr bwMode="auto">
            <a:xfrm>
              <a:off x="2038467" y="3054979"/>
              <a:ext cx="447558" cy="200055"/>
            </a:xfrm>
            <a:prstGeom prst="rect">
              <a:avLst/>
            </a:prstGeom>
            <a:noFill/>
            <a:ln w="9525">
              <a:noFill/>
              <a:miter lim="800000"/>
              <a:headEnd/>
              <a:tailEnd/>
            </a:ln>
          </p:spPr>
          <p:txBody>
            <a:bodyPr wrap="none">
              <a:spAutoFit/>
            </a:bodyPr>
            <a:lstStyle/>
            <a:p>
              <a:r>
                <a:rPr lang="en-US" sz="700" b="1"/>
                <a:t>VMDK</a:t>
              </a:r>
            </a:p>
          </p:txBody>
        </p:sp>
      </p:grpSp>
      <p:sp>
        <p:nvSpPr>
          <p:cNvPr id="61" name="TextBox 60"/>
          <p:cNvSpPr txBox="1">
            <a:spLocks noChangeArrowheads="1"/>
          </p:cNvSpPr>
          <p:nvPr/>
        </p:nvSpPr>
        <p:spPr bwMode="auto">
          <a:xfrm>
            <a:off x="7669213" y="3170238"/>
            <a:ext cx="1585912" cy="1477962"/>
          </a:xfrm>
          <a:prstGeom prst="rect">
            <a:avLst/>
          </a:prstGeom>
          <a:noFill/>
          <a:ln w="9525">
            <a:noFill/>
            <a:miter lim="800000"/>
            <a:headEnd/>
            <a:tailEnd/>
          </a:ln>
        </p:spPr>
        <p:txBody>
          <a:bodyPr>
            <a:spAutoFit/>
          </a:bodyPr>
          <a:lstStyle/>
          <a:p>
            <a:pPr algn="ctr"/>
            <a:r>
              <a:rPr lang="en-US" b="1">
                <a:solidFill>
                  <a:schemeClr val="tx2"/>
                </a:solidFill>
              </a:rPr>
              <a:t>Admin. Choose Backup to Recover from</a:t>
            </a:r>
          </a:p>
        </p:txBody>
      </p:sp>
      <p:sp>
        <p:nvSpPr>
          <p:cNvPr id="72" name="Curved Up Arrow 71"/>
          <p:cNvSpPr/>
          <p:nvPr/>
        </p:nvSpPr>
        <p:spPr>
          <a:xfrm rot="264003">
            <a:off x="3989388" y="3035300"/>
            <a:ext cx="3544887" cy="3635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4" name="Curved Up Arrow 83"/>
          <p:cNvSpPr/>
          <p:nvPr/>
        </p:nvSpPr>
        <p:spPr>
          <a:xfrm rot="11839045">
            <a:off x="3937000" y="3127375"/>
            <a:ext cx="3643313" cy="2809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3" name="TextBox 72"/>
          <p:cNvSpPr txBox="1">
            <a:spLocks noChangeArrowheads="1"/>
          </p:cNvSpPr>
          <p:nvPr/>
        </p:nvSpPr>
        <p:spPr bwMode="auto">
          <a:xfrm>
            <a:off x="5653088" y="4286250"/>
            <a:ext cx="1433512" cy="1200150"/>
          </a:xfrm>
          <a:prstGeom prst="rect">
            <a:avLst/>
          </a:prstGeom>
          <a:noFill/>
          <a:ln w="9525">
            <a:noFill/>
            <a:miter lim="800000"/>
            <a:headEnd/>
            <a:tailEnd/>
          </a:ln>
        </p:spPr>
        <p:txBody>
          <a:bodyPr>
            <a:spAutoFit/>
          </a:bodyPr>
          <a:lstStyle/>
          <a:p>
            <a:pPr algn="ctr"/>
            <a:r>
              <a:rPr lang="en-US" b="1">
                <a:solidFill>
                  <a:schemeClr val="tx2"/>
                </a:solidFill>
              </a:rPr>
              <a:t>FLR Proxy Read in VMDK and Indexes</a:t>
            </a:r>
          </a:p>
        </p:txBody>
      </p:sp>
      <p:sp>
        <p:nvSpPr>
          <p:cNvPr id="74" name="TextBox 73"/>
          <p:cNvSpPr txBox="1">
            <a:spLocks noChangeArrowheads="1"/>
          </p:cNvSpPr>
          <p:nvPr/>
        </p:nvSpPr>
        <p:spPr bwMode="auto">
          <a:xfrm>
            <a:off x="5486400" y="2514600"/>
            <a:ext cx="1811338" cy="646113"/>
          </a:xfrm>
          <a:prstGeom prst="rect">
            <a:avLst/>
          </a:prstGeom>
          <a:noFill/>
          <a:ln w="9525">
            <a:noFill/>
            <a:miter lim="800000"/>
            <a:headEnd/>
            <a:tailEnd/>
          </a:ln>
        </p:spPr>
        <p:txBody>
          <a:bodyPr>
            <a:spAutoFit/>
          </a:bodyPr>
          <a:lstStyle/>
          <a:p>
            <a:pPr algn="ctr"/>
            <a:r>
              <a:rPr lang="en-US" b="1">
                <a:solidFill>
                  <a:schemeClr val="tx2"/>
                </a:solidFill>
              </a:rPr>
              <a:t>Present MC Index</a:t>
            </a:r>
          </a:p>
        </p:txBody>
      </p:sp>
      <p:pic>
        <p:nvPicPr>
          <p:cNvPr id="5" name="Picture 2"/>
          <p:cNvPicPr>
            <a:picLocks noChangeAspect="1" noChangeArrowheads="1"/>
          </p:cNvPicPr>
          <p:nvPr/>
        </p:nvPicPr>
        <p:blipFill>
          <a:blip r:embed="rId10" cstate="print"/>
          <a:srcRect/>
          <a:stretch>
            <a:fillRect/>
          </a:stretch>
        </p:blipFill>
        <p:spPr bwMode="auto">
          <a:xfrm>
            <a:off x="7405688" y="2133600"/>
            <a:ext cx="976312" cy="936625"/>
          </a:xfrm>
          <a:prstGeom prst="rect">
            <a:avLst/>
          </a:prstGeom>
          <a:noFill/>
          <a:ln w="9525">
            <a:noFill/>
            <a:miter lim="800000"/>
            <a:headEnd/>
            <a:tailEnd/>
          </a:ln>
        </p:spPr>
      </p:pic>
      <p:pic>
        <p:nvPicPr>
          <p:cNvPr id="11" name="Picture 3"/>
          <p:cNvPicPr>
            <a:picLocks noChangeAspect="1" noChangeArrowheads="1"/>
          </p:cNvPicPr>
          <p:nvPr/>
        </p:nvPicPr>
        <p:blipFill>
          <a:blip r:embed="rId11" cstate="print"/>
          <a:srcRect/>
          <a:stretch>
            <a:fillRect/>
          </a:stretch>
        </p:blipFill>
        <p:spPr bwMode="auto">
          <a:xfrm>
            <a:off x="7391400" y="2085975"/>
            <a:ext cx="1036638" cy="987425"/>
          </a:xfrm>
          <a:prstGeom prst="rect">
            <a:avLst/>
          </a:prstGeom>
          <a:noFill/>
          <a:ln w="9525">
            <a:noFill/>
            <a:miter lim="800000"/>
            <a:headEnd/>
            <a:tailEnd/>
          </a:ln>
        </p:spPr>
      </p:pic>
      <p:sp>
        <p:nvSpPr>
          <p:cNvPr id="77" name="TextBox 76"/>
          <p:cNvSpPr txBox="1">
            <a:spLocks noChangeArrowheads="1"/>
          </p:cNvSpPr>
          <p:nvPr/>
        </p:nvSpPr>
        <p:spPr bwMode="auto">
          <a:xfrm>
            <a:off x="7740650" y="3178175"/>
            <a:ext cx="1435100" cy="1200150"/>
          </a:xfrm>
          <a:prstGeom prst="rect">
            <a:avLst/>
          </a:prstGeom>
          <a:noFill/>
          <a:ln w="9525">
            <a:noFill/>
            <a:miter lim="800000"/>
            <a:headEnd/>
            <a:tailEnd/>
          </a:ln>
        </p:spPr>
        <p:txBody>
          <a:bodyPr>
            <a:spAutoFit/>
          </a:bodyPr>
          <a:lstStyle/>
          <a:p>
            <a:pPr algn="ctr"/>
            <a:r>
              <a:rPr lang="en-US" b="1">
                <a:solidFill>
                  <a:schemeClr val="tx2"/>
                </a:solidFill>
              </a:rPr>
              <a:t>Admin. Choose Files and Directories</a:t>
            </a:r>
          </a:p>
        </p:txBody>
      </p:sp>
      <p:pic>
        <p:nvPicPr>
          <p:cNvPr id="78" name="Picture 4"/>
          <p:cNvPicPr>
            <a:picLocks noChangeAspect="1" noChangeArrowheads="1"/>
          </p:cNvPicPr>
          <p:nvPr/>
        </p:nvPicPr>
        <p:blipFill>
          <a:blip r:embed="rId12" cstate="print"/>
          <a:srcRect/>
          <a:stretch>
            <a:fillRect/>
          </a:stretch>
        </p:blipFill>
        <p:spPr bwMode="auto">
          <a:xfrm>
            <a:off x="7629525" y="2459038"/>
            <a:ext cx="157163" cy="206375"/>
          </a:xfrm>
          <a:prstGeom prst="rect">
            <a:avLst/>
          </a:prstGeom>
          <a:noFill/>
          <a:ln w="9525">
            <a:noFill/>
            <a:miter lim="800000"/>
            <a:headEnd/>
            <a:tailEnd/>
          </a:ln>
        </p:spPr>
      </p:pic>
      <p:pic>
        <p:nvPicPr>
          <p:cNvPr id="79" name="Picture 4"/>
          <p:cNvPicPr>
            <a:picLocks noChangeAspect="1" noChangeArrowheads="1"/>
          </p:cNvPicPr>
          <p:nvPr/>
        </p:nvPicPr>
        <p:blipFill>
          <a:blip r:embed="rId12" cstate="print"/>
          <a:srcRect/>
          <a:stretch>
            <a:fillRect/>
          </a:stretch>
        </p:blipFill>
        <p:spPr bwMode="auto">
          <a:xfrm>
            <a:off x="7720013" y="2743200"/>
            <a:ext cx="155575" cy="206375"/>
          </a:xfrm>
          <a:prstGeom prst="rect">
            <a:avLst/>
          </a:prstGeom>
          <a:noFill/>
          <a:ln w="9525">
            <a:noFill/>
            <a:miter lim="800000"/>
            <a:headEnd/>
            <a:tailEnd/>
          </a:ln>
        </p:spPr>
      </p:pic>
      <p:sp>
        <p:nvSpPr>
          <p:cNvPr id="80" name="Curved Up Arrow 79"/>
          <p:cNvSpPr/>
          <p:nvPr/>
        </p:nvSpPr>
        <p:spPr>
          <a:xfrm rot="11287110">
            <a:off x="1466850" y="2816225"/>
            <a:ext cx="6080125" cy="6921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1" name="TextBox 80"/>
          <p:cNvSpPr txBox="1">
            <a:spLocks noChangeArrowheads="1"/>
          </p:cNvSpPr>
          <p:nvPr/>
        </p:nvSpPr>
        <p:spPr bwMode="auto">
          <a:xfrm>
            <a:off x="5486400" y="4191000"/>
            <a:ext cx="1744663" cy="1477963"/>
          </a:xfrm>
          <a:prstGeom prst="rect">
            <a:avLst/>
          </a:prstGeom>
          <a:noFill/>
          <a:ln w="9525">
            <a:noFill/>
            <a:miter lim="800000"/>
            <a:headEnd/>
            <a:tailEnd/>
          </a:ln>
        </p:spPr>
        <p:txBody>
          <a:bodyPr>
            <a:spAutoFit/>
          </a:bodyPr>
          <a:lstStyle/>
          <a:p>
            <a:pPr algn="ctr"/>
            <a:r>
              <a:rPr lang="en-US" b="1">
                <a:solidFill>
                  <a:schemeClr val="tx2"/>
                </a:solidFill>
              </a:rPr>
              <a:t>Avamar Recovers Directories Selected to VM</a:t>
            </a:r>
          </a:p>
        </p:txBody>
      </p:sp>
      <p:pic>
        <p:nvPicPr>
          <p:cNvPr id="1030" name="Picture 6"/>
          <p:cNvPicPr>
            <a:picLocks noChangeAspect="1" noChangeArrowheads="1"/>
          </p:cNvPicPr>
          <p:nvPr/>
        </p:nvPicPr>
        <p:blipFill>
          <a:blip r:embed="rId13" cstate="print"/>
          <a:srcRect/>
          <a:stretch>
            <a:fillRect/>
          </a:stretch>
        </p:blipFill>
        <p:spPr bwMode="auto">
          <a:xfrm>
            <a:off x="7302500" y="3857625"/>
            <a:ext cx="328613" cy="280988"/>
          </a:xfrm>
          <a:prstGeom prst="rect">
            <a:avLst/>
          </a:prstGeom>
          <a:noFill/>
          <a:ln w="9525">
            <a:noFill/>
            <a:miter lim="800000"/>
            <a:headEnd/>
            <a:tailEnd/>
          </a:ln>
        </p:spPr>
      </p:pic>
      <p:pic>
        <p:nvPicPr>
          <p:cNvPr id="82" name="Picture 6"/>
          <p:cNvPicPr>
            <a:picLocks noChangeAspect="1" noChangeArrowheads="1"/>
          </p:cNvPicPr>
          <p:nvPr/>
        </p:nvPicPr>
        <p:blipFill>
          <a:blip r:embed="rId13" cstate="print"/>
          <a:srcRect/>
          <a:stretch>
            <a:fillRect/>
          </a:stretch>
        </p:blipFill>
        <p:spPr bwMode="auto">
          <a:xfrm>
            <a:off x="7305675" y="3852863"/>
            <a:ext cx="328613" cy="2809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61"/>
                                        </p:tgtEl>
                                      </p:cBhvr>
                                    </p:animEffect>
                                    <p:set>
                                      <p:cBhvr>
                                        <p:cTn id="16" dur="1" fill="hold">
                                          <p:stCondLst>
                                            <p:cond delay="499"/>
                                          </p:stCondLst>
                                        </p:cTn>
                                        <p:tgtEl>
                                          <p:spTgt spid="61"/>
                                        </p:tgtEl>
                                        <p:attrNameLst>
                                          <p:attrName>style.visibility</p:attrName>
                                        </p:attrNameLst>
                                      </p:cBhvr>
                                      <p:to>
                                        <p:strVal val="hidden"/>
                                      </p:to>
                                    </p:se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down)">
                                      <p:cBhvr>
                                        <p:cTn id="23" dur="500"/>
                                        <p:tgtEl>
                                          <p:spTgt spid="8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73"/>
                                        </p:tgtEl>
                                      </p:cBhvr>
                                    </p:animEffect>
                                    <p:set>
                                      <p:cBhvr>
                                        <p:cTn id="28" dur="1" fill="hold">
                                          <p:stCondLst>
                                            <p:cond delay="499"/>
                                          </p:stCondLst>
                                        </p:cTn>
                                        <p:tgtEl>
                                          <p:spTgt spid="7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left)">
                                      <p:cBhvr>
                                        <p:cTn id="35" dur="500"/>
                                        <p:tgtEl>
                                          <p:spTgt spid="7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childTnLst>
                          </p:cTn>
                        </p:par>
                        <p:par>
                          <p:cTn id="39" fill="hold" nodeType="afterGroup">
                            <p:stCondLst>
                              <p:cond delay="1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500"/>
                                        <p:tgtEl>
                                          <p:spTgt spid="74"/>
                                        </p:tgtEl>
                                      </p:cBhvr>
                                    </p:animEffect>
                                    <p:set>
                                      <p:cBhvr>
                                        <p:cTn id="47" dur="1" fill="hold">
                                          <p:stCondLst>
                                            <p:cond delay="499"/>
                                          </p:stCondLst>
                                        </p:cTn>
                                        <p:tgtEl>
                                          <p:spTgt spid="7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72"/>
                                        </p:tgtEl>
                                      </p:cBhvr>
                                    </p:animEffect>
                                    <p:set>
                                      <p:cBhvr>
                                        <p:cTn id="50" dur="1" fill="hold">
                                          <p:stCondLst>
                                            <p:cond delay="499"/>
                                          </p:stCondLst>
                                        </p:cTn>
                                        <p:tgtEl>
                                          <p:spTgt spid="72"/>
                                        </p:tgtEl>
                                        <p:attrNameLst>
                                          <p:attrName>style.visibility</p:attrName>
                                        </p:attrNameLst>
                                      </p:cBhvr>
                                      <p:to>
                                        <p:strVal val="hidden"/>
                                      </p:to>
                                    </p:set>
                                  </p:childTnLst>
                                </p:cTn>
                              </p:par>
                            </p:childTnLst>
                          </p:cTn>
                        </p:par>
                        <p:par>
                          <p:cTn id="51" fill="hold" nodeType="afterGroup">
                            <p:stCondLst>
                              <p:cond delay="500"/>
                            </p:stCondLst>
                            <p:childTnLst>
                              <p:par>
                                <p:cTn id="52" presetID="10" presetClass="exit" presetSubtype="0" fill="hold" nodeType="after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par>
                          <p:cTn id="61" fill="hold" nodeType="afterGroup">
                            <p:stCondLst>
                              <p:cond delay="1000"/>
                            </p:stCondLst>
                            <p:childTnLst>
                              <p:par>
                                <p:cTn id="62" presetID="1" presetClass="entr" presetSubtype="0"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childTnLst>
                                </p:cTn>
                              </p:par>
                            </p:childTnLst>
                          </p:cTn>
                        </p:par>
                        <p:par>
                          <p:cTn id="64" fill="hold" nodeType="afterGroup">
                            <p:stCondLst>
                              <p:cond delay="1000"/>
                            </p:stCondLst>
                            <p:childTnLst>
                              <p:par>
                                <p:cTn id="65" presetID="10" presetClass="exit" presetSubtype="0" fill="hold" nodeType="afterEffect">
                                  <p:stCondLst>
                                    <p:cond delay="0"/>
                                  </p:stCondLst>
                                  <p:childTnLst>
                                    <p:animEffect transition="out" filter="fade">
                                      <p:cBhvr>
                                        <p:cTn id="66" dur="500"/>
                                        <p:tgtEl>
                                          <p:spTgt spid="78"/>
                                        </p:tgtEl>
                                      </p:cBhvr>
                                    </p:animEffect>
                                    <p:set>
                                      <p:cBhvr>
                                        <p:cTn id="67" dur="1" fill="hold">
                                          <p:stCondLst>
                                            <p:cond delay="499"/>
                                          </p:stCondLst>
                                        </p:cTn>
                                        <p:tgtEl>
                                          <p:spTgt spid="78"/>
                                        </p:tgtEl>
                                        <p:attrNameLst>
                                          <p:attrName>style.visibility</p:attrName>
                                        </p:attrNameLst>
                                      </p:cBhvr>
                                      <p:to>
                                        <p:strVal val="hidden"/>
                                      </p:to>
                                    </p:set>
                                  </p:childTnLst>
                                </p:cTn>
                              </p:par>
                            </p:childTnLst>
                          </p:cTn>
                        </p:par>
                        <p:par>
                          <p:cTn id="68" fill="hold" nodeType="afterGroup">
                            <p:stCondLst>
                              <p:cond delay="1500"/>
                            </p:stCondLst>
                            <p:childTnLst>
                              <p:par>
                                <p:cTn id="69" presetID="1"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par>
                          <p:cTn id="71" fill="hold" nodeType="afterGroup">
                            <p:stCondLst>
                              <p:cond delay="1500"/>
                            </p:stCondLst>
                            <p:childTnLst>
                              <p:par>
                                <p:cTn id="72" presetID="10" presetClass="exit" presetSubtype="0" fill="hold" nodeType="afterEffect">
                                  <p:stCondLst>
                                    <p:cond delay="0"/>
                                  </p:stCondLst>
                                  <p:childTnLst>
                                    <p:animEffect transition="out" filter="fade">
                                      <p:cBhvr>
                                        <p:cTn id="73" dur="500"/>
                                        <p:tgtEl>
                                          <p:spTgt spid="79"/>
                                        </p:tgtEl>
                                      </p:cBhvr>
                                    </p:animEffect>
                                    <p:set>
                                      <p:cBhvr>
                                        <p:cTn id="74" dur="1" fill="hold">
                                          <p:stCondLst>
                                            <p:cond delay="499"/>
                                          </p:stCondLst>
                                        </p:cTn>
                                        <p:tgtEl>
                                          <p:spTgt spid="79"/>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xit" presetSubtype="0" fill="hold" grpId="1" nodeType="clickEffect">
                                  <p:stCondLst>
                                    <p:cond delay="0"/>
                                  </p:stCondLst>
                                  <p:childTnLst>
                                    <p:animEffect transition="out" filter="fade">
                                      <p:cBhvr>
                                        <p:cTn id="78" dur="500"/>
                                        <p:tgtEl>
                                          <p:spTgt spid="77"/>
                                        </p:tgtEl>
                                      </p:cBhvr>
                                    </p:animEffect>
                                    <p:set>
                                      <p:cBhvr>
                                        <p:cTn id="79" dur="1" fill="hold">
                                          <p:stCondLst>
                                            <p:cond delay="499"/>
                                          </p:stCondLst>
                                        </p:cTn>
                                        <p:tgtEl>
                                          <p:spTgt spid="7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par>
                          <p:cTn id="83" fill="hold" nodeType="afterGroup">
                            <p:stCondLst>
                              <p:cond delay="500"/>
                            </p:stCondLst>
                            <p:childTnLst>
                              <p:par>
                                <p:cTn id="84" presetID="22" presetClass="entr" presetSubtype="2"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wipe(right)">
                                      <p:cBhvr>
                                        <p:cTn id="86" dur="500"/>
                                        <p:tgtEl>
                                          <p:spTgt spid="8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500"/>
                                        <p:tgtEl>
                                          <p:spTgt spid="81"/>
                                        </p:tgtEl>
                                      </p:cBhvr>
                                    </p:animEffect>
                                  </p:childTnLst>
                                </p:cTn>
                              </p:par>
                            </p:childTnLst>
                          </p:cTn>
                        </p:par>
                        <p:par>
                          <p:cTn id="90" fill="hold" nodeType="afterGroup">
                            <p:stCondLst>
                              <p:cond delay="1000"/>
                            </p:stCondLst>
                            <p:childTnLst>
                              <p:par>
                                <p:cTn id="91" presetID="10" presetClass="entr" presetSubtype="0" fill="hold"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fade">
                                      <p:cBhvr>
                                        <p:cTn id="93" dur="500"/>
                                        <p:tgtEl>
                                          <p:spTgt spid="1030"/>
                                        </p:tgtEl>
                                      </p:cBhvr>
                                    </p:animEffect>
                                  </p:childTnLst>
                                </p:cTn>
                              </p:par>
                            </p:childTnLst>
                          </p:cTn>
                        </p:par>
                        <p:par>
                          <p:cTn id="94" fill="hold" nodeType="afterGroup">
                            <p:stCondLst>
                              <p:cond delay="1500"/>
                            </p:stCondLst>
                            <p:childTnLst>
                              <p:par>
                                <p:cTn id="95" presetID="0" presetClass="path" presetSubtype="0" accel="50000" decel="50000" fill="hold" nodeType="afterEffect">
                                  <p:stCondLst>
                                    <p:cond delay="0"/>
                                  </p:stCondLst>
                                  <p:childTnLst>
                                    <p:animMotion origin="layout" path="M 1.38889E-6 3.7037E-6 L -0.03333 -0.05 L -0.09479 -0.10139 L -0.23541 -0.15 L -0.36666 -0.175 L -0.45521 -0.18334 L -0.54896 -0.17778 L -0.61666 -0.15834 L -0.6375 -0.14028 L -0.63958 -0.125 " pathEditMode="relative" ptsTypes="AAAAAAAAAA">
                                      <p:cBhvr>
                                        <p:cTn id="96" dur="2000" fill="hold"/>
                                        <p:tgtEl>
                                          <p:spTgt spid="1030"/>
                                        </p:tgtEl>
                                        <p:attrNameLst>
                                          <p:attrName>ppt_x</p:attrName>
                                          <p:attrName>ppt_y</p:attrName>
                                        </p:attrNameLst>
                                      </p:cBhvr>
                                    </p:animMotion>
                                  </p:childTnLst>
                                </p:cTn>
                              </p:par>
                            </p:childTnLst>
                          </p:cTn>
                        </p:par>
                        <p:par>
                          <p:cTn id="97" fill="hold" nodeType="afterGroup">
                            <p:stCondLst>
                              <p:cond delay="3500"/>
                            </p:stCondLst>
                            <p:childTnLst>
                              <p:par>
                                <p:cTn id="98" presetID="10" presetClass="exit" presetSubtype="0" fill="hold" nodeType="afterEffect">
                                  <p:stCondLst>
                                    <p:cond delay="0"/>
                                  </p:stCondLst>
                                  <p:childTnLst>
                                    <p:animEffect transition="out" filter="fade">
                                      <p:cBhvr>
                                        <p:cTn id="99" dur="500"/>
                                        <p:tgtEl>
                                          <p:spTgt spid="1030"/>
                                        </p:tgtEl>
                                      </p:cBhvr>
                                    </p:animEffect>
                                    <p:set>
                                      <p:cBhvr>
                                        <p:cTn id="100" dur="1" fill="hold">
                                          <p:stCondLst>
                                            <p:cond delay="499"/>
                                          </p:stCondLst>
                                        </p:cTn>
                                        <p:tgtEl>
                                          <p:spTgt spid="1030"/>
                                        </p:tgtEl>
                                        <p:attrNameLst>
                                          <p:attrName>style.visibility</p:attrName>
                                        </p:attrNameLst>
                                      </p:cBhvr>
                                      <p:to>
                                        <p:strVal val="hidden"/>
                                      </p:to>
                                    </p:set>
                                  </p:childTnLst>
                                </p:cTn>
                              </p:par>
                            </p:childTnLst>
                          </p:cTn>
                        </p:par>
                        <p:par>
                          <p:cTn id="101" fill="hold" nodeType="afterGroup">
                            <p:stCondLst>
                              <p:cond delay="4000"/>
                            </p:stCondLst>
                            <p:childTnLst>
                              <p:par>
                                <p:cTn id="102" presetID="10"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500"/>
                                        <p:tgtEl>
                                          <p:spTgt spid="82"/>
                                        </p:tgtEl>
                                      </p:cBhvr>
                                    </p:animEffect>
                                  </p:childTnLst>
                                </p:cTn>
                              </p:par>
                            </p:childTnLst>
                          </p:cTn>
                        </p:par>
                        <p:par>
                          <p:cTn id="105" fill="hold" nodeType="afterGroup">
                            <p:stCondLst>
                              <p:cond delay="4500"/>
                            </p:stCondLst>
                            <p:childTnLst>
                              <p:par>
                                <p:cTn id="106" presetID="0" presetClass="path" presetSubtype="0" accel="50000" decel="50000" fill="hold" nodeType="afterEffect">
                                  <p:stCondLst>
                                    <p:cond delay="0"/>
                                  </p:stCondLst>
                                  <p:childTnLst>
                                    <p:animMotion origin="layout" path="M 1.38889E-6 3.7037E-6 L -0.03333 -0.05 L -0.09479 -0.10139 L -0.23541 -0.15 L -0.36666 -0.175 L -0.45521 -0.18334 L -0.54896 -0.17778 L -0.61666 -0.15834 L -0.6375 -0.14028 L -0.63958 -0.125 " pathEditMode="relative" ptsTypes="AAAAAAAAAA">
                                      <p:cBhvr>
                                        <p:cTn id="107" dur="2000" fill="hold"/>
                                        <p:tgtEl>
                                          <p:spTgt spid="82"/>
                                        </p:tgtEl>
                                        <p:attrNameLst>
                                          <p:attrName>ppt_x</p:attrName>
                                          <p:attrName>ppt_y</p:attrName>
                                        </p:attrNameLst>
                                      </p:cBhvr>
                                    </p:animMotion>
                                  </p:childTnLst>
                                </p:cTn>
                              </p:par>
                            </p:childTnLst>
                          </p:cTn>
                        </p:par>
                        <p:par>
                          <p:cTn id="108" fill="hold" nodeType="afterGroup">
                            <p:stCondLst>
                              <p:cond delay="6500"/>
                            </p:stCondLst>
                            <p:childTnLst>
                              <p:par>
                                <p:cTn id="109" presetID="10" presetClass="exit" presetSubtype="0" fill="hold" nodeType="afterEffect">
                                  <p:stCondLst>
                                    <p:cond delay="0"/>
                                  </p:stCondLst>
                                  <p:childTnLst>
                                    <p:animEffect transition="out" filter="fade">
                                      <p:cBhvr>
                                        <p:cTn id="110" dur="500"/>
                                        <p:tgtEl>
                                          <p:spTgt spid="82"/>
                                        </p:tgtEl>
                                      </p:cBhvr>
                                    </p:animEffect>
                                    <p:set>
                                      <p:cBhvr>
                                        <p:cTn id="111" dur="1" fill="hold">
                                          <p:stCondLst>
                                            <p:cond delay="499"/>
                                          </p:stCondLst>
                                        </p:cTn>
                                        <p:tgtEl>
                                          <p:spTgt spid="82"/>
                                        </p:tgtEl>
                                        <p:attrNameLst>
                                          <p:attrName>style.visibility</p:attrName>
                                        </p:attrNameLst>
                                      </p:cBhvr>
                                      <p:to>
                                        <p:strVal val="hidden"/>
                                      </p:to>
                                    </p:set>
                                  </p:childTnLst>
                                </p:cTn>
                              </p:par>
                            </p:childTnLst>
                          </p:cTn>
                        </p:par>
                        <p:par>
                          <p:cTn id="112" fill="hold" nodeType="afterGroup">
                            <p:stCondLst>
                              <p:cond delay="7000"/>
                            </p:stCondLst>
                            <p:childTnLst>
                              <p:par>
                                <p:cTn id="113" presetID="10" presetClass="exit" presetSubtype="0" fill="hold" grpId="1" nodeType="afterEffect">
                                  <p:stCondLst>
                                    <p:cond delay="0"/>
                                  </p:stCondLst>
                                  <p:childTnLst>
                                    <p:animEffect transition="out" filter="fade">
                                      <p:cBhvr>
                                        <p:cTn id="114" dur="500"/>
                                        <p:tgtEl>
                                          <p:spTgt spid="80"/>
                                        </p:tgtEl>
                                      </p:cBhvr>
                                    </p:animEffect>
                                    <p:set>
                                      <p:cBhvr>
                                        <p:cTn id="115" dur="1" fill="hold">
                                          <p:stCondLst>
                                            <p:cond delay="499"/>
                                          </p:stCondLst>
                                        </p:cTn>
                                        <p:tgtEl>
                                          <p:spTgt spid="80"/>
                                        </p:tgtEl>
                                        <p:attrNameLst>
                                          <p:attrName>style.visibility</p:attrName>
                                        </p:attrNameLst>
                                      </p:cBhvr>
                                      <p:to>
                                        <p:strVal val="hidden"/>
                                      </p:to>
                                    </p:set>
                                  </p:childTnLst>
                                </p:cTn>
                              </p:par>
                            </p:childTnLst>
                          </p:cTn>
                        </p:par>
                        <p:par>
                          <p:cTn id="116" fill="hold" nodeType="afterGroup">
                            <p:stCondLst>
                              <p:cond delay="7500"/>
                            </p:stCondLst>
                            <p:childTnLst>
                              <p:par>
                                <p:cTn id="117" presetID="10" presetClass="exit" presetSubtype="0" fill="hold" grpId="1" nodeType="afterEffect">
                                  <p:stCondLst>
                                    <p:cond delay="0"/>
                                  </p:stCondLst>
                                  <p:childTnLst>
                                    <p:animEffect transition="out" filter="fade">
                                      <p:cBhvr>
                                        <p:cTn id="118" dur="500"/>
                                        <p:tgtEl>
                                          <p:spTgt spid="81"/>
                                        </p:tgtEl>
                                      </p:cBhvr>
                                    </p:animEffect>
                                    <p:set>
                                      <p:cBhvr>
                                        <p:cTn id="119" dur="1" fill="hold">
                                          <p:stCondLst>
                                            <p:cond delay="499"/>
                                          </p:stCondLst>
                                        </p:cTn>
                                        <p:tgtEl>
                                          <p:spTgt spid="81"/>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72" grpId="0" animBg="1"/>
      <p:bldP spid="72" grpId="1" animBg="1"/>
      <p:bldP spid="84" grpId="0" animBg="1"/>
      <p:bldP spid="84" grpId="1" animBg="1"/>
      <p:bldP spid="73" grpId="0"/>
      <p:bldP spid="73" grpId="1"/>
      <p:bldP spid="74" grpId="0"/>
      <p:bldP spid="74" grpId="1"/>
      <p:bldP spid="77" grpId="0"/>
      <p:bldP spid="77" grpId="1"/>
      <p:bldP spid="80" grpId="0" animBg="1"/>
      <p:bldP spid="80" grpId="1" animBg="1"/>
      <p:bldP spid="81" grpId="0"/>
      <p:bldP spid="81"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vamar-data-dtore-gen4-fv.jpg"/>
          <p:cNvPicPr>
            <a:picLocks noChangeAspect="1"/>
          </p:cNvPicPr>
          <p:nvPr/>
        </p:nvPicPr>
        <p:blipFill>
          <a:blip r:embed="rId3" cstate="print"/>
          <a:stretch>
            <a:fillRect/>
          </a:stretch>
        </p:blipFill>
        <p:spPr>
          <a:xfrm>
            <a:off x="1023986" y="3659428"/>
            <a:ext cx="667664" cy="1951017"/>
          </a:xfrm>
          <a:prstGeom prst="rect">
            <a:avLst/>
          </a:prstGeom>
        </p:spPr>
      </p:pic>
      <p:sp>
        <p:nvSpPr>
          <p:cNvPr id="24" name="Title 23"/>
          <p:cNvSpPr>
            <a:spLocks noGrp="1"/>
          </p:cNvSpPr>
          <p:nvPr>
            <p:ph type="title"/>
          </p:nvPr>
        </p:nvSpPr>
        <p:spPr bwMode="gray"/>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Гибкое восстановление на уровне образов</a:t>
            </a:r>
            <a:endParaRPr lang="ru-RU" noProof="1">
              <a:latin typeface="Arial" pitchFamily="34" charset="0"/>
              <a:cs typeface="Arial" pitchFamily="34" charset="0"/>
            </a:endParaRPr>
          </a:p>
        </p:txBody>
      </p:sp>
      <p:sp>
        <p:nvSpPr>
          <p:cNvPr id="7" name="Content Placeholder 6"/>
          <p:cNvSpPr>
            <a:spLocks noGrp="1"/>
          </p:cNvSpPr>
          <p:nvPr>
            <p:ph sz="quarter" idx="4294967295"/>
          </p:nvPr>
        </p:nvSpPr>
        <p:spPr bwMode="gray">
          <a:xfrm>
            <a:off x="3189288" y="1355725"/>
            <a:ext cx="5588000" cy="4587875"/>
          </a:xfrm>
          <a:prstGeom prst="rect">
            <a:avLst/>
          </a:prstGeom>
        </p:spPr>
        <p:txBody>
          <a:bodyPr/>
          <a:lstStyle/>
          <a:p>
            <a:pPr marL="228600" indent="-228600" algn="l" defTabSz="914400">
              <a:spcBef>
                <a:spcPct val="20000"/>
              </a:spcBef>
              <a:buClr>
                <a:srgbClr val="007DC3"/>
              </a:buClr>
              <a:buFont typeface="Arial"/>
              <a:buChar char="•"/>
            </a:pPr>
            <a:r>
              <a:rPr lang="ru-RU" sz="2800" b="0" i="0" noProof="1" smtClean="0">
                <a:solidFill>
                  <a:srgbClr val="5F5F5F"/>
                </a:solidFill>
                <a:latin typeface="Arial" pitchFamily="34" charset="0"/>
                <a:cs typeface="Arial" pitchFamily="34" charset="0"/>
              </a:rPr>
              <a:t>Три способа восстановить виртуальную машину:</a:t>
            </a:r>
          </a:p>
          <a:p>
            <a:pPr marL="742950" lvl="1" indent="-285750" algn="l" defTabSz="914400">
              <a:spcBef>
                <a:spcPct val="20000"/>
              </a:spcBef>
              <a:buClr>
                <a:srgbClr val="007DC3"/>
              </a:buClr>
              <a:buFont typeface="Arial"/>
              <a:buChar char="–"/>
            </a:pPr>
            <a:r>
              <a:rPr lang="ru-RU" sz="2400" b="0" i="0" noProof="1" smtClean="0">
                <a:solidFill>
                  <a:srgbClr val="5F5F5F"/>
                </a:solidFill>
                <a:latin typeface="Arial" pitchFamily="34" charset="0"/>
                <a:cs typeface="Arial" pitchFamily="34" charset="0"/>
              </a:rPr>
              <a:t>восстановить данные обратно на исходную виртуальную машину;</a:t>
            </a:r>
          </a:p>
          <a:p>
            <a:pPr marL="742950" lvl="1" indent="-285750" algn="l" defTabSz="914400">
              <a:spcBef>
                <a:spcPct val="20000"/>
              </a:spcBef>
              <a:buClr>
                <a:srgbClr val="007DC3"/>
              </a:buClr>
              <a:buFont typeface="Arial"/>
              <a:buChar char="–"/>
            </a:pPr>
            <a:r>
              <a:rPr lang="ru-RU" sz="2400" b="0" i="0" noProof="1" smtClean="0">
                <a:solidFill>
                  <a:srgbClr val="5F5F5F"/>
                </a:solidFill>
                <a:latin typeface="Arial" pitchFamily="34" charset="0"/>
                <a:cs typeface="Arial" pitchFamily="34" charset="0"/>
              </a:rPr>
              <a:t>восстановить данные на текущую виртуальную машину;</a:t>
            </a:r>
          </a:p>
          <a:p>
            <a:pPr marL="742950" lvl="1" indent="-285750" algn="l" defTabSz="914400">
              <a:spcBef>
                <a:spcPct val="20000"/>
              </a:spcBef>
              <a:buClr>
                <a:srgbClr val="007DC3"/>
              </a:buClr>
              <a:buFont typeface="Arial"/>
              <a:buChar char="–"/>
            </a:pPr>
            <a:r>
              <a:rPr lang="ru-RU" sz="2400" b="0" i="0" noProof="1" smtClean="0">
                <a:solidFill>
                  <a:srgbClr val="5F5F5F"/>
                </a:solidFill>
                <a:latin typeface="Arial" pitchFamily="34" charset="0"/>
                <a:cs typeface="Arial" pitchFamily="34" charset="0"/>
              </a:rPr>
              <a:t>восстановить данные на новую виртуальную машину.</a:t>
            </a:r>
          </a:p>
          <a:p>
            <a:pPr marL="228600" indent="-228600" algn="l" defTabSz="914400">
              <a:spcBef>
                <a:spcPct val="20000"/>
              </a:spcBef>
              <a:buClr>
                <a:srgbClr val="007DC3"/>
              </a:buClr>
              <a:buFont typeface="Arial"/>
              <a:buChar char="•"/>
            </a:pPr>
            <a:endParaRPr lang="ru-RU" noProof="1" smtClean="0">
              <a:latin typeface="Arial" pitchFamily="34" charset="0"/>
              <a:cs typeface="Arial" pitchFamily="34" charset="0"/>
            </a:endParaRPr>
          </a:p>
        </p:txBody>
      </p:sp>
      <p:sp>
        <p:nvSpPr>
          <p:cNvPr id="61448" name="TextBox 16"/>
          <p:cNvSpPr txBox="1">
            <a:spLocks noChangeArrowheads="1"/>
          </p:cNvSpPr>
          <p:nvPr/>
        </p:nvSpPr>
        <p:spPr bwMode="gray">
          <a:xfrm>
            <a:off x="309082" y="1527969"/>
            <a:ext cx="740588" cy="166199"/>
          </a:xfrm>
          <a:prstGeom prst="rect">
            <a:avLst/>
          </a:prstGeom>
          <a:noFill/>
          <a:ln w="19050" algn="ctr">
            <a:noFill/>
            <a:miter lim="800000"/>
            <a:headEnd/>
            <a:tailEnd/>
          </a:ln>
        </p:spPr>
        <p:txBody>
          <a:bodyPr wrap="none" lIns="0" tIns="0" rIns="0" bIns="0">
            <a:spAutoFit/>
          </a:bodyPr>
          <a:lstStyle/>
          <a:p>
            <a:pPr algn="ctr" defTabSz="914400">
              <a:lnSpc>
                <a:spcPct val="90000"/>
              </a:lnSpc>
              <a:spcBef>
                <a:spcPts val="0"/>
              </a:spcBef>
              <a:spcAft>
                <a:spcPts val="0"/>
              </a:spcAft>
              <a:buNone/>
            </a:pPr>
            <a:r>
              <a:rPr lang="ru-RU" sz="1200" b="1" i="0" kern="0" noProof="1" smtClean="0">
                <a:solidFill>
                  <a:sysClr val="windowText" lastClr="000000"/>
                </a:solidFill>
                <a:latin typeface="Arial" pitchFamily="34" charset="0"/>
                <a:cs typeface="Arial" pitchFamily="34" charset="0"/>
              </a:rPr>
              <a:t>Исходная</a:t>
            </a:r>
            <a:endParaRPr lang="ru-RU" sz="1200" b="1" kern="0" noProof="1">
              <a:solidFill>
                <a:sysClr val="windowText" lastClr="000000"/>
              </a:solidFill>
              <a:latin typeface="Arial" pitchFamily="34" charset="0"/>
              <a:cs typeface="Arial" pitchFamily="34" charset="0"/>
            </a:endParaRPr>
          </a:p>
        </p:txBody>
      </p:sp>
      <p:sp>
        <p:nvSpPr>
          <p:cNvPr id="61449" name="TextBox 17"/>
          <p:cNvSpPr txBox="1">
            <a:spLocks noChangeArrowheads="1"/>
          </p:cNvSpPr>
          <p:nvPr/>
        </p:nvSpPr>
        <p:spPr bwMode="gray">
          <a:xfrm>
            <a:off x="1098318" y="1527969"/>
            <a:ext cx="646011" cy="166199"/>
          </a:xfrm>
          <a:prstGeom prst="rect">
            <a:avLst/>
          </a:prstGeom>
          <a:noFill/>
          <a:ln w="19050" algn="ctr">
            <a:noFill/>
            <a:miter lim="800000"/>
            <a:headEnd/>
            <a:tailEnd/>
          </a:ln>
        </p:spPr>
        <p:txBody>
          <a:bodyPr wrap="none" lIns="0" tIns="0" rIns="0" bIns="0">
            <a:spAutoFit/>
          </a:bodyPr>
          <a:lstStyle/>
          <a:p>
            <a:pPr algn="ctr" defTabSz="914400">
              <a:lnSpc>
                <a:spcPct val="90000"/>
              </a:lnSpc>
              <a:spcBef>
                <a:spcPts val="0"/>
              </a:spcBef>
              <a:spcAft>
                <a:spcPts val="0"/>
              </a:spcAft>
              <a:buNone/>
            </a:pPr>
            <a:r>
              <a:rPr lang="ru-RU" sz="1200" b="1" i="0" kern="0" noProof="1" smtClean="0">
                <a:solidFill>
                  <a:sysClr val="windowText" lastClr="000000"/>
                </a:solidFill>
                <a:latin typeface="Arial" pitchFamily="34" charset="0"/>
                <a:cs typeface="Arial" pitchFamily="34" charset="0"/>
              </a:rPr>
              <a:t>Текущая</a:t>
            </a:r>
            <a:endParaRPr lang="ru-RU" sz="1200" b="1" kern="0" noProof="1">
              <a:solidFill>
                <a:sysClr val="windowText" lastClr="000000"/>
              </a:solidFill>
              <a:latin typeface="Arial" pitchFamily="34" charset="0"/>
              <a:cs typeface="Arial" pitchFamily="34" charset="0"/>
            </a:endParaRPr>
          </a:p>
        </p:txBody>
      </p:sp>
      <p:sp>
        <p:nvSpPr>
          <p:cNvPr id="27" name="Rectangle 14"/>
          <p:cNvSpPr>
            <a:spLocks noChangeArrowheads="1"/>
          </p:cNvSpPr>
          <p:nvPr/>
        </p:nvSpPr>
        <p:spPr bwMode="gray">
          <a:xfrm>
            <a:off x="3275856" y="5013176"/>
            <a:ext cx="5587999" cy="1107996"/>
          </a:xfrm>
          <a:prstGeom prst="rect">
            <a:avLst/>
          </a:prstGeom>
          <a:noFill/>
          <a:ln>
            <a:noFill/>
            <a:headEnd/>
            <a:tailEnd/>
          </a:ln>
          <a:effectLst>
            <a:outerShdw blurRad="76200" dir="13500000" sy="23000" kx="1200000" algn="br" rotWithShape="0">
              <a:prstClr val="black">
                <a:alpha val="20000"/>
              </a:prstClr>
            </a:outerShdw>
            <a:softEdge rad="31750"/>
          </a:effec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p>
            <a:pPr algn="l" defTabSz="914400">
              <a:spcBef>
                <a:spcPct val="50000"/>
              </a:spcBef>
              <a:buNone/>
            </a:pPr>
            <a:r>
              <a:rPr lang="ru-RU" sz="2400" b="0" i="0" noProof="1" smtClean="0">
                <a:solidFill>
                  <a:srgbClr val="2C95DD"/>
                </a:solidFill>
                <a:latin typeface="Arial" pitchFamily="34" charset="0"/>
                <a:cs typeface="Arial" pitchFamily="34" charset="0"/>
              </a:rPr>
              <a:t>Измените правила игры: помогите упростить аварийное восстановление с помощью решения Avamar.</a:t>
            </a:r>
            <a:endParaRPr lang="ru-RU" sz="2400" noProof="1">
              <a:solidFill>
                <a:schemeClr val="accent1"/>
              </a:solidFill>
              <a:latin typeface="Arial" pitchFamily="34" charset="0"/>
              <a:cs typeface="Arial" pitchFamily="34" charset="0"/>
            </a:endParaRPr>
          </a:p>
        </p:txBody>
      </p:sp>
      <p:sp>
        <p:nvSpPr>
          <p:cNvPr id="58" name="AutoShape 17"/>
          <p:cNvSpPr>
            <a:spLocks noChangeArrowheads="1"/>
          </p:cNvSpPr>
          <p:nvPr/>
        </p:nvSpPr>
        <p:spPr bwMode="gray">
          <a:xfrm>
            <a:off x="366713" y="2480691"/>
            <a:ext cx="2016245" cy="429846"/>
          </a:xfrm>
          <a:prstGeom prst="roundRect">
            <a:avLst>
              <a:gd name="adj" fmla="val 10951"/>
            </a:avLst>
          </a:prstGeom>
          <a:solidFill>
            <a:srgbClr val="2C95DD"/>
          </a:solidFill>
          <a:ln w="9525" algn="ctr">
            <a:noFill/>
            <a:round/>
            <a:headEnd/>
            <a:tailEnd/>
          </a:ln>
        </p:spPr>
        <p:txBody>
          <a:bodyPr wrap="none" lIns="0" tIns="0" rIns="0" bIns="0" anchor="ctr"/>
          <a:lstStyle/>
          <a:p>
            <a:pPr marL="0" marR="0" indent="0" algn="ctr" defTabSz="914400">
              <a:lnSpc>
                <a:spcPct val="100000"/>
              </a:lnSpc>
              <a:spcBef>
                <a:spcPts val="0"/>
              </a:spcBef>
              <a:spcAft>
                <a:spcPts val="0"/>
              </a:spcAft>
              <a:buNone/>
              <a:tabLst/>
            </a:pPr>
            <a:r>
              <a:rPr lang="ru-RU" sz="1400" b="1" i="0" u="none" strike="noStrike" kern="0" cap="none" spc="0" baseline="0" noProof="1" smtClean="0">
                <a:ln>
                  <a:noFill/>
                </a:ln>
                <a:solidFill>
                  <a:srgbClr val="FFFFFF"/>
                </a:solidFill>
                <a:effectLst/>
                <a:latin typeface="Arial" pitchFamily="34" charset="0"/>
                <a:cs typeface="Arial" pitchFamily="34" charset="0"/>
              </a:rPr>
              <a:t>VMware</a:t>
            </a:r>
            <a:endParaRPr kumimoji="0" lang="ru-RU" sz="1400" b="1" i="0" u="none" strike="noStrike" kern="0" cap="none" spc="0" normalizeH="0" baseline="0" noProof="1">
              <a:ln>
                <a:noFill/>
              </a:ln>
              <a:solidFill>
                <a:srgbClr val="FFFFFF"/>
              </a:solidFill>
              <a:effectLst/>
              <a:uLnTx/>
              <a:uFillTx/>
              <a:latin typeface="Arial" pitchFamily="34" charset="0"/>
              <a:cs typeface="Arial" pitchFamily="34" charset="0"/>
            </a:endParaRPr>
          </a:p>
        </p:txBody>
      </p:sp>
      <p:grpSp>
        <p:nvGrpSpPr>
          <p:cNvPr id="2" name="Group 70"/>
          <p:cNvGrpSpPr/>
          <p:nvPr/>
        </p:nvGrpSpPr>
        <p:grpSpPr bwMode="gray">
          <a:xfrm>
            <a:off x="366713" y="1758127"/>
            <a:ext cx="582473" cy="579751"/>
            <a:chOff x="765520" y="2298033"/>
            <a:chExt cx="379608" cy="381319"/>
          </a:xfrm>
          <a:noFill/>
        </p:grpSpPr>
        <p:pic>
          <p:nvPicPr>
            <p:cNvPr id="56" name="Picture 25" descr="VM non-detailed"/>
            <p:cNvPicPr>
              <a:picLocks noChangeAspect="1" noChangeArrowheads="1"/>
            </p:cNvPicPr>
            <p:nvPr/>
          </p:nvPicPr>
          <p:blipFill>
            <a:blip r:embed="rId4" cstate="screen"/>
            <a:srcRect/>
            <a:stretch>
              <a:fillRect/>
            </a:stretch>
          </p:blipFill>
          <p:spPr bwMode="gray">
            <a:xfrm>
              <a:off x="772669" y="2300230"/>
              <a:ext cx="365311" cy="375702"/>
            </a:xfrm>
            <a:prstGeom prst="rect">
              <a:avLst/>
            </a:prstGeom>
            <a:grpFill/>
            <a:ln w="19050">
              <a:noFill/>
              <a:miter lim="800000"/>
              <a:headEnd/>
              <a:tailEnd/>
            </a:ln>
          </p:spPr>
        </p:pic>
        <p:sp>
          <p:nvSpPr>
            <p:cNvPr id="43" name="AutoShape 91"/>
            <p:cNvSpPr>
              <a:spLocks noChangeArrowheads="1"/>
            </p:cNvSpPr>
            <p:nvPr/>
          </p:nvSpPr>
          <p:spPr bwMode="gray">
            <a:xfrm>
              <a:off x="765520" y="2298033"/>
              <a:ext cx="379608" cy="381319"/>
            </a:xfrm>
            <a:prstGeom prst="roundRect">
              <a:avLst>
                <a:gd name="adj" fmla="val 11593"/>
              </a:avLst>
            </a:prstGeom>
            <a:grpFill/>
            <a:ln w="19050" algn="ctr">
              <a:solidFill>
                <a:schemeClr val="accent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1">
                <a:ln>
                  <a:noFill/>
                </a:ln>
                <a:solidFill>
                  <a:sysClr val="windowText" lastClr="000000"/>
                </a:solidFill>
                <a:effectLst/>
                <a:uLnTx/>
                <a:uFillTx/>
                <a:latin typeface="Arial" pitchFamily="34" charset="0"/>
                <a:cs typeface="Arial" pitchFamily="34" charset="0"/>
              </a:endParaRPr>
            </a:p>
          </p:txBody>
        </p:sp>
      </p:grpSp>
      <p:grpSp>
        <p:nvGrpSpPr>
          <p:cNvPr id="3" name="Group 69"/>
          <p:cNvGrpSpPr/>
          <p:nvPr/>
        </p:nvGrpSpPr>
        <p:grpSpPr bwMode="gray">
          <a:xfrm>
            <a:off x="1083599" y="1758127"/>
            <a:ext cx="582473" cy="579751"/>
            <a:chOff x="1184457" y="2298033"/>
            <a:chExt cx="383028" cy="381319"/>
          </a:xfrm>
          <a:noFill/>
        </p:grpSpPr>
        <p:pic>
          <p:nvPicPr>
            <p:cNvPr id="55" name="Picture 24" descr="VM non-detailed"/>
            <p:cNvPicPr>
              <a:picLocks noChangeAspect="1" noChangeArrowheads="1"/>
            </p:cNvPicPr>
            <p:nvPr/>
          </p:nvPicPr>
          <p:blipFill>
            <a:blip r:embed="rId4" cstate="screen"/>
            <a:srcRect/>
            <a:stretch>
              <a:fillRect/>
            </a:stretch>
          </p:blipFill>
          <p:spPr bwMode="gray">
            <a:xfrm>
              <a:off x="1193316" y="2300230"/>
              <a:ext cx="365311" cy="375702"/>
            </a:xfrm>
            <a:prstGeom prst="rect">
              <a:avLst/>
            </a:prstGeom>
            <a:grpFill/>
            <a:ln w="19050">
              <a:noFill/>
              <a:miter lim="800000"/>
              <a:headEnd/>
              <a:tailEnd/>
            </a:ln>
          </p:spPr>
        </p:pic>
        <p:sp>
          <p:nvSpPr>
            <p:cNvPr id="44" name="AutoShape 92"/>
            <p:cNvSpPr>
              <a:spLocks noChangeArrowheads="1"/>
            </p:cNvSpPr>
            <p:nvPr/>
          </p:nvSpPr>
          <p:spPr bwMode="gray">
            <a:xfrm>
              <a:off x="1184457" y="2298033"/>
              <a:ext cx="383028" cy="381319"/>
            </a:xfrm>
            <a:prstGeom prst="roundRect">
              <a:avLst>
                <a:gd name="adj" fmla="val 11593"/>
              </a:avLst>
            </a:prstGeom>
            <a:grpFill/>
            <a:ln w="19050"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1">
                <a:ln>
                  <a:noFill/>
                </a:ln>
                <a:solidFill>
                  <a:sysClr val="windowText" lastClr="000000"/>
                </a:solidFill>
                <a:effectLst/>
                <a:uLnTx/>
                <a:uFillTx/>
                <a:latin typeface="Arial" pitchFamily="34" charset="0"/>
                <a:cs typeface="Arial" pitchFamily="34" charset="0"/>
              </a:endParaRPr>
            </a:p>
          </p:txBody>
        </p:sp>
      </p:grpSp>
      <p:sp>
        <p:nvSpPr>
          <p:cNvPr id="36" name="Rectangle 39"/>
          <p:cNvSpPr>
            <a:spLocks noChangeArrowheads="1"/>
          </p:cNvSpPr>
          <p:nvPr/>
        </p:nvSpPr>
        <p:spPr bwMode="gray">
          <a:xfrm>
            <a:off x="981625" y="5688832"/>
            <a:ext cx="767839" cy="295466"/>
          </a:xfrm>
          <a:prstGeom prst="rect">
            <a:avLst/>
          </a:prstGeom>
          <a:noFill/>
          <a:ln w="19050" algn="ctr">
            <a:noFill/>
            <a:miter lim="800000"/>
            <a:headEnd/>
            <a:tailEnd/>
          </a:ln>
        </p:spPr>
        <p:txBody>
          <a:bodyPr wrap="none" lIns="0" tIns="0" rIns="0" bIns="0">
            <a:spAutoFit/>
          </a:bodyPr>
          <a:lstStyle/>
          <a:p>
            <a:pPr marL="0" marR="0" indent="0" algn="ctr" defTabSz="914400">
              <a:lnSpc>
                <a:spcPct val="80000"/>
              </a:lnSpc>
              <a:spcBef>
                <a:spcPts val="0"/>
              </a:spcBef>
              <a:spcAft>
                <a:spcPts val="0"/>
              </a:spcAft>
              <a:buNone/>
              <a:tabLst/>
            </a:pPr>
            <a:r>
              <a:rPr lang="ru-RU" sz="1200" b="1" i="0" u="none" strike="noStrike" kern="0" cap="none" spc="0" baseline="0" noProof="1" smtClean="0">
                <a:ln>
                  <a:noFill/>
                </a:ln>
                <a:solidFill>
                  <a:sysClr val="windowText" lastClr="000000"/>
                </a:solidFill>
                <a:effectLst/>
                <a:latin typeface="Arial" pitchFamily="34" charset="0"/>
                <a:cs typeface="Arial" pitchFamily="34" charset="0"/>
              </a:rPr>
              <a:t>Avamar</a:t>
            </a:r>
          </a:p>
          <a:p>
            <a:pPr marL="0" marR="0" indent="0" algn="ctr" defTabSz="914400">
              <a:lnSpc>
                <a:spcPct val="80000"/>
              </a:lnSpc>
              <a:spcBef>
                <a:spcPts val="0"/>
              </a:spcBef>
              <a:spcAft>
                <a:spcPts val="0"/>
              </a:spcAft>
              <a:buNone/>
              <a:tabLst/>
            </a:pPr>
            <a:r>
              <a:rPr lang="ru-RU" sz="1200" b="1" i="0" u="none" strike="noStrike" kern="0" cap="none" spc="0" baseline="0" noProof="1" smtClean="0">
                <a:ln>
                  <a:noFill/>
                </a:ln>
                <a:solidFill>
                  <a:sysClr val="windowText" lastClr="000000"/>
                </a:solidFill>
                <a:effectLst/>
                <a:latin typeface="Arial" pitchFamily="34" charset="0"/>
                <a:cs typeface="Arial" pitchFamily="34" charset="0"/>
              </a:rPr>
              <a:t>Data Store</a:t>
            </a:r>
            <a:endParaRPr kumimoji="0" lang="ru-RU" sz="1200" b="1" i="0" u="none" strike="noStrike" kern="0" cap="none" spc="0" normalizeH="0" baseline="0" noProof="1">
              <a:ln>
                <a:noFill/>
              </a:ln>
              <a:solidFill>
                <a:sysClr val="windowText" lastClr="000000"/>
              </a:solidFill>
              <a:effectLst/>
              <a:uLnTx/>
              <a:uFillTx/>
              <a:latin typeface="Arial" pitchFamily="34" charset="0"/>
              <a:cs typeface="Arial" pitchFamily="34" charset="0"/>
            </a:endParaRPr>
          </a:p>
        </p:txBody>
      </p:sp>
      <p:pic>
        <p:nvPicPr>
          <p:cNvPr id="48" name="Picture 47" descr="server.png"/>
          <p:cNvPicPr>
            <a:picLocks noChangeAspect="1"/>
          </p:cNvPicPr>
          <p:nvPr/>
        </p:nvPicPr>
        <p:blipFill>
          <a:blip r:embed="rId5" cstate="screen"/>
          <a:stretch>
            <a:fillRect/>
          </a:stretch>
        </p:blipFill>
        <p:spPr bwMode="gray">
          <a:xfrm>
            <a:off x="366713" y="2910537"/>
            <a:ext cx="2016798" cy="506620"/>
          </a:xfrm>
          <a:prstGeom prst="rect">
            <a:avLst/>
          </a:prstGeom>
        </p:spPr>
      </p:pic>
      <p:grpSp>
        <p:nvGrpSpPr>
          <p:cNvPr id="4" name="Group 73"/>
          <p:cNvGrpSpPr/>
          <p:nvPr/>
        </p:nvGrpSpPr>
        <p:grpSpPr bwMode="gray">
          <a:xfrm>
            <a:off x="1633873" y="1356812"/>
            <a:ext cx="1011345" cy="1207319"/>
            <a:chOff x="2152312" y="1297541"/>
            <a:chExt cx="1011345" cy="1207319"/>
          </a:xfrm>
        </p:grpSpPr>
        <p:sp>
          <p:nvSpPr>
            <p:cNvPr id="72" name="TextBox 17"/>
            <p:cNvSpPr txBox="1">
              <a:spLocks noChangeArrowheads="1"/>
            </p:cNvSpPr>
            <p:nvPr/>
          </p:nvSpPr>
          <p:spPr bwMode="gray">
            <a:xfrm>
              <a:off x="2152312" y="1585575"/>
              <a:ext cx="919285" cy="919285"/>
            </a:xfrm>
            <a:prstGeom prst="ellipse">
              <a:avLst/>
            </a:prstGeom>
            <a:solidFill>
              <a:schemeClr val="accent5"/>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oAutofit/>
            </a:bodyPr>
            <a:lstStyle/>
            <a:p>
              <a:pPr algn="ctr" fontAlgn="auto">
                <a:lnSpc>
                  <a:spcPct val="90000"/>
                </a:lnSpc>
                <a:spcBef>
                  <a:spcPts val="0"/>
                </a:spcBef>
                <a:spcAft>
                  <a:spcPts val="0"/>
                </a:spcAft>
                <a:defRPr/>
              </a:pPr>
              <a:endParaRPr lang="ru-RU" sz="1200" kern="0" noProof="1">
                <a:solidFill>
                  <a:sysClr val="windowText" lastClr="000000"/>
                </a:solidFill>
                <a:latin typeface="Arial" pitchFamily="34" charset="0"/>
                <a:cs typeface="Arial" pitchFamily="34" charset="0"/>
              </a:endParaRPr>
            </a:p>
          </p:txBody>
        </p:sp>
        <p:grpSp>
          <p:nvGrpSpPr>
            <p:cNvPr id="5" name="Group 68"/>
            <p:cNvGrpSpPr/>
            <p:nvPr/>
          </p:nvGrpSpPr>
          <p:grpSpPr bwMode="gray">
            <a:xfrm>
              <a:off x="2325326" y="1758127"/>
              <a:ext cx="582473" cy="579751"/>
              <a:chOff x="1617074" y="2298033"/>
              <a:chExt cx="379608" cy="381319"/>
            </a:xfrm>
          </p:grpSpPr>
          <p:pic>
            <p:nvPicPr>
              <p:cNvPr id="54" name="Picture 23" descr="VM non-detailed"/>
              <p:cNvPicPr>
                <a:picLocks noChangeAspect="1" noChangeArrowheads="1"/>
              </p:cNvPicPr>
              <p:nvPr/>
            </p:nvPicPr>
            <p:blipFill>
              <a:blip r:embed="rId4" cstate="screen"/>
              <a:srcRect/>
              <a:stretch>
                <a:fillRect/>
              </a:stretch>
            </p:blipFill>
            <p:spPr bwMode="gray">
              <a:xfrm>
                <a:off x="1625816" y="2300230"/>
                <a:ext cx="365311" cy="375702"/>
              </a:xfrm>
              <a:prstGeom prst="rect">
                <a:avLst/>
              </a:prstGeom>
              <a:noFill/>
              <a:ln w="9525">
                <a:noFill/>
                <a:miter lim="800000"/>
                <a:headEnd/>
                <a:tailEnd/>
              </a:ln>
            </p:spPr>
          </p:pic>
          <p:sp>
            <p:nvSpPr>
              <p:cNvPr id="45" name="AutoShape 93"/>
              <p:cNvSpPr>
                <a:spLocks noChangeArrowheads="1"/>
              </p:cNvSpPr>
              <p:nvPr/>
            </p:nvSpPr>
            <p:spPr bwMode="gray">
              <a:xfrm>
                <a:off x="1617074" y="2298033"/>
                <a:ext cx="379608" cy="381319"/>
              </a:xfrm>
              <a:prstGeom prst="roundRect">
                <a:avLst>
                  <a:gd name="adj" fmla="val 11593"/>
                </a:avLst>
              </a:prstGeom>
              <a:noFill/>
              <a:ln w="38100" algn="ctr">
                <a:solidFill>
                  <a:schemeClr val="accent5"/>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1">
                  <a:ln>
                    <a:noFill/>
                  </a:ln>
                  <a:solidFill>
                    <a:sysClr val="windowText" lastClr="000000"/>
                  </a:solidFill>
                  <a:effectLst/>
                  <a:uLnTx/>
                  <a:uFillTx/>
                  <a:latin typeface="Arial" pitchFamily="34" charset="0"/>
                  <a:cs typeface="Arial" pitchFamily="34" charset="0"/>
                </a:endParaRPr>
              </a:p>
            </p:txBody>
          </p:sp>
        </p:grpSp>
        <p:sp>
          <p:nvSpPr>
            <p:cNvPr id="73" name="TextBox 17"/>
            <p:cNvSpPr txBox="1">
              <a:spLocks noChangeArrowheads="1"/>
            </p:cNvSpPr>
            <p:nvPr/>
          </p:nvSpPr>
          <p:spPr bwMode="gray">
            <a:xfrm>
              <a:off x="2413451" y="1297541"/>
              <a:ext cx="750206" cy="221599"/>
            </a:xfrm>
            <a:prstGeom prst="rect">
              <a:avLst/>
            </a:prstGeom>
            <a:noFill/>
            <a:ln w="19050" algn="ctr">
              <a:noFill/>
              <a:miter lim="800000"/>
              <a:headEnd/>
              <a:tailEnd/>
            </a:ln>
          </p:spPr>
          <p:txBody>
            <a:bodyPr wrap="none" lIns="0" tIns="0" rIns="0" bIns="0">
              <a:spAutoFit/>
            </a:bodyPr>
            <a:lstStyle/>
            <a:p>
              <a:pPr algn="ctr" defTabSz="914400">
                <a:lnSpc>
                  <a:spcPct val="90000"/>
                </a:lnSpc>
                <a:spcBef>
                  <a:spcPts val="0"/>
                </a:spcBef>
                <a:spcAft>
                  <a:spcPts val="0"/>
                </a:spcAft>
                <a:buNone/>
              </a:pPr>
              <a:r>
                <a:rPr lang="ru-RU" sz="1600" b="1" i="0" kern="0" noProof="1" smtClean="0">
                  <a:solidFill>
                    <a:sysClr val="windowText" lastClr="000000"/>
                  </a:solidFill>
                  <a:latin typeface="Arial" pitchFamily="34" charset="0"/>
                  <a:cs typeface="Arial" pitchFamily="34" charset="0"/>
                </a:rPr>
                <a:t>НОВАЯ</a:t>
              </a:r>
              <a:endParaRPr lang="ru-RU" sz="1600" b="1" kern="0" noProof="1">
                <a:solidFill>
                  <a:sysClr val="windowText" lastClr="000000"/>
                </a:solidFill>
                <a:latin typeface="Arial" pitchFamily="34" charset="0"/>
                <a:cs typeface="Arial" pitchFamily="34" charset="0"/>
              </a:endParaRPr>
            </a:p>
          </p:txBody>
        </p:sp>
      </p:grpSp>
      <p:cxnSp>
        <p:nvCxnSpPr>
          <p:cNvPr id="76" name="Straight Connector 75"/>
          <p:cNvCxnSpPr>
            <a:endCxn id="48" idx="2"/>
          </p:cNvCxnSpPr>
          <p:nvPr/>
        </p:nvCxnSpPr>
        <p:spPr bwMode="gray">
          <a:xfrm rot="5400000" flipH="1" flipV="1">
            <a:off x="1226489" y="3565780"/>
            <a:ext cx="297245" cy="1"/>
          </a:xfrm>
          <a:prstGeom prst="line">
            <a:avLst/>
          </a:prstGeom>
          <a:ln w="381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VM non-detailed"/>
          <p:cNvPicPr>
            <a:picLocks noChangeAspect="1" noChangeArrowheads="1"/>
          </p:cNvPicPr>
          <p:nvPr/>
        </p:nvPicPr>
        <p:blipFill>
          <a:blip r:embed="rId2" cstate="screen"/>
          <a:stretch>
            <a:fillRect/>
          </a:stretch>
        </p:blipFill>
        <p:spPr bwMode="gray">
          <a:xfrm>
            <a:off x="481880" y="1930905"/>
            <a:ext cx="488327" cy="500235"/>
          </a:xfrm>
          <a:prstGeom prst="rect">
            <a:avLst/>
          </a:prstGeom>
          <a:noFill/>
          <a:ln>
            <a:solidFill>
              <a:schemeClr val="accent2"/>
            </a:solidFill>
          </a:ln>
        </p:spPr>
      </p:pic>
      <p:pic>
        <p:nvPicPr>
          <p:cNvPr id="4" name="Picture 24" descr="VM non-detailed"/>
          <p:cNvPicPr>
            <a:picLocks noChangeAspect="1" noChangeArrowheads="1"/>
          </p:cNvPicPr>
          <p:nvPr/>
        </p:nvPicPr>
        <p:blipFill>
          <a:blip r:embed="rId2" cstate="screen"/>
          <a:stretch>
            <a:fillRect/>
          </a:stretch>
        </p:blipFill>
        <p:spPr bwMode="gray">
          <a:xfrm>
            <a:off x="1045353" y="1930905"/>
            <a:ext cx="488327" cy="500235"/>
          </a:xfrm>
          <a:prstGeom prst="rect">
            <a:avLst/>
          </a:prstGeom>
          <a:noFill/>
          <a:ln>
            <a:solidFill>
              <a:schemeClr val="tx2"/>
            </a:solidFill>
          </a:ln>
        </p:spPr>
      </p:pic>
      <p:pic>
        <p:nvPicPr>
          <p:cNvPr id="5" name="Picture 23" descr="VM non-detailed"/>
          <p:cNvPicPr>
            <a:picLocks noChangeAspect="1" noChangeArrowheads="1"/>
          </p:cNvPicPr>
          <p:nvPr/>
        </p:nvPicPr>
        <p:blipFill>
          <a:blip r:embed="rId2" cstate="screen"/>
          <a:stretch>
            <a:fillRect/>
          </a:stretch>
        </p:blipFill>
        <p:spPr bwMode="gray">
          <a:xfrm>
            <a:off x="1606549" y="1930905"/>
            <a:ext cx="488327" cy="500235"/>
          </a:xfrm>
          <a:prstGeom prst="rect">
            <a:avLst/>
          </a:prstGeom>
          <a:noFill/>
          <a:ln>
            <a:solidFill>
              <a:schemeClr val="accent5"/>
            </a:solidFill>
          </a:ln>
        </p:spPr>
      </p:pic>
      <p:pic>
        <p:nvPicPr>
          <p:cNvPr id="6" name="Picture 25" descr="VM non-detailed"/>
          <p:cNvPicPr>
            <a:picLocks noChangeAspect="1" noChangeArrowheads="1"/>
          </p:cNvPicPr>
          <p:nvPr/>
        </p:nvPicPr>
        <p:blipFill>
          <a:blip r:embed="rId2" cstate="screen"/>
          <a:stretch>
            <a:fillRect/>
          </a:stretch>
        </p:blipFill>
        <p:spPr bwMode="gray">
          <a:xfrm>
            <a:off x="2555732" y="1930905"/>
            <a:ext cx="488327" cy="500235"/>
          </a:xfrm>
          <a:prstGeom prst="rect">
            <a:avLst/>
          </a:prstGeom>
          <a:noFill/>
          <a:ln>
            <a:solidFill>
              <a:schemeClr val="accent2"/>
            </a:solidFill>
          </a:ln>
        </p:spPr>
      </p:pic>
      <p:pic>
        <p:nvPicPr>
          <p:cNvPr id="7" name="Picture 24" descr="VM non-detailed"/>
          <p:cNvPicPr>
            <a:picLocks noChangeAspect="1" noChangeArrowheads="1"/>
          </p:cNvPicPr>
          <p:nvPr/>
        </p:nvPicPr>
        <p:blipFill>
          <a:blip r:embed="rId2" cstate="screen"/>
          <a:stretch>
            <a:fillRect/>
          </a:stretch>
        </p:blipFill>
        <p:spPr bwMode="gray">
          <a:xfrm>
            <a:off x="3131801" y="1930906"/>
            <a:ext cx="488327" cy="500235"/>
          </a:xfrm>
          <a:prstGeom prst="rect">
            <a:avLst/>
          </a:prstGeom>
          <a:noFill/>
          <a:ln>
            <a:solidFill>
              <a:schemeClr val="tx2"/>
            </a:solidFill>
          </a:ln>
        </p:spPr>
      </p:pic>
      <p:pic>
        <p:nvPicPr>
          <p:cNvPr id="8" name="Picture 23" descr="VM non-detailed"/>
          <p:cNvPicPr>
            <a:picLocks noChangeAspect="1" noChangeArrowheads="1"/>
          </p:cNvPicPr>
          <p:nvPr/>
        </p:nvPicPr>
        <p:blipFill>
          <a:blip r:embed="rId2" cstate="screen"/>
          <a:stretch>
            <a:fillRect/>
          </a:stretch>
        </p:blipFill>
        <p:spPr bwMode="gray">
          <a:xfrm>
            <a:off x="3680401" y="1930905"/>
            <a:ext cx="488327" cy="500235"/>
          </a:xfrm>
          <a:prstGeom prst="rect">
            <a:avLst/>
          </a:prstGeom>
          <a:noFill/>
          <a:ln>
            <a:solidFill>
              <a:schemeClr val="accent5"/>
            </a:solidFill>
          </a:ln>
        </p:spPr>
      </p:pic>
      <p:sp>
        <p:nvSpPr>
          <p:cNvPr id="9" name="Rectangle 20"/>
          <p:cNvSpPr>
            <a:spLocks noChangeArrowheads="1"/>
          </p:cNvSpPr>
          <p:nvPr/>
        </p:nvSpPr>
        <p:spPr bwMode="gray">
          <a:xfrm>
            <a:off x="2440541" y="1585265"/>
            <a:ext cx="1843400" cy="1843424"/>
          </a:xfrm>
          <a:prstGeom prst="rect">
            <a:avLst/>
          </a:prstGeom>
          <a:noFill/>
          <a:ln w="19050" algn="ctr">
            <a:solidFill>
              <a:schemeClr val="bg2"/>
            </a:solidFill>
            <a:prstDash val="sysDot"/>
            <a:miter lim="800000"/>
            <a:headEnd/>
            <a:tailEnd/>
          </a:ln>
        </p:spPr>
        <p:txBody>
          <a:bodyPr wrap="none" lIns="0" tIns="27432" rIns="0" bIns="0" anchor="t" anchorCtr="0"/>
          <a:lstStyle/>
          <a:p>
            <a:pPr algn="ctr" defTabSz="914400">
              <a:buNone/>
            </a:pPr>
            <a:r>
              <a:rPr lang="ru-RU" sz="1600" b="0" i="0" noProof="1" smtClean="0">
                <a:solidFill>
                  <a:srgbClr val="007DC3"/>
                </a:solidFill>
                <a:latin typeface="Arial" pitchFamily="34" charset="0"/>
                <a:cs typeface="Arial" pitchFamily="34" charset="0"/>
              </a:rPr>
              <a:t>СЕРВЕР ESX N</a:t>
            </a:r>
            <a:endParaRPr lang="ru-RU" sz="1600" b="0" i="0" noProof="1">
              <a:solidFill>
                <a:srgbClr val="007DC3"/>
              </a:solidFill>
              <a:latin typeface="Arial" pitchFamily="34" charset="0"/>
              <a:cs typeface="Arial" pitchFamily="34" charset="0"/>
            </a:endParaRPr>
          </a:p>
        </p:txBody>
      </p:sp>
      <p:grpSp>
        <p:nvGrpSpPr>
          <p:cNvPr id="2" name="Group 40"/>
          <p:cNvGrpSpPr/>
          <p:nvPr/>
        </p:nvGrpSpPr>
        <p:grpSpPr bwMode="gray">
          <a:xfrm>
            <a:off x="654700" y="2330233"/>
            <a:ext cx="3341206" cy="695206"/>
            <a:chOff x="654724" y="2334467"/>
            <a:chExt cx="3341206" cy="606696"/>
          </a:xfrm>
        </p:grpSpPr>
        <p:sp>
          <p:nvSpPr>
            <p:cNvPr id="11" name="Line 40"/>
            <p:cNvSpPr>
              <a:spLocks noChangeShapeType="1"/>
            </p:cNvSpPr>
            <p:nvPr/>
          </p:nvSpPr>
          <p:spPr bwMode="gray">
            <a:xfrm>
              <a:off x="1230794" y="2507288"/>
              <a:ext cx="1555389" cy="403249"/>
            </a:xfrm>
            <a:prstGeom prst="line">
              <a:avLst/>
            </a:prstGeom>
            <a:noFill/>
            <a:ln w="9525">
              <a:solidFill>
                <a:schemeClr val="tx1"/>
              </a:solidFill>
              <a:round/>
              <a:headEnd/>
              <a:tailEnd/>
            </a:ln>
          </p:spPr>
          <p:txBody>
            <a:bodyPr/>
            <a:lstStyle/>
            <a:p>
              <a:endParaRPr lang="ru-RU" noProof="1">
                <a:latin typeface="Arial" pitchFamily="34" charset="0"/>
                <a:cs typeface="Arial" pitchFamily="34" charset="0"/>
              </a:endParaRPr>
            </a:p>
          </p:txBody>
        </p:sp>
        <p:sp>
          <p:nvSpPr>
            <p:cNvPr id="12" name="Line 43"/>
            <p:cNvSpPr>
              <a:spLocks noChangeShapeType="1"/>
            </p:cNvSpPr>
            <p:nvPr/>
          </p:nvSpPr>
          <p:spPr bwMode="gray">
            <a:xfrm flipH="1">
              <a:off x="1875934" y="2507288"/>
              <a:ext cx="1428712" cy="433875"/>
            </a:xfrm>
            <a:prstGeom prst="line">
              <a:avLst/>
            </a:prstGeom>
            <a:noFill/>
            <a:ln w="9525">
              <a:solidFill>
                <a:schemeClr val="tx1"/>
              </a:solidFill>
              <a:round/>
              <a:headEnd/>
              <a:tailEnd/>
            </a:ln>
          </p:spPr>
          <p:txBody>
            <a:bodyPr/>
            <a:lstStyle/>
            <a:p>
              <a:endParaRPr lang="ru-RU" noProof="1">
                <a:latin typeface="Arial" pitchFamily="34" charset="0"/>
                <a:cs typeface="Arial" pitchFamily="34" charset="0"/>
              </a:endParaRPr>
            </a:p>
          </p:txBody>
        </p:sp>
        <p:sp>
          <p:nvSpPr>
            <p:cNvPr id="13" name="Line 44"/>
            <p:cNvSpPr>
              <a:spLocks noChangeShapeType="1"/>
            </p:cNvSpPr>
            <p:nvPr/>
          </p:nvSpPr>
          <p:spPr bwMode="gray">
            <a:xfrm flipH="1">
              <a:off x="3276600" y="2507288"/>
              <a:ext cx="719330" cy="416888"/>
            </a:xfrm>
            <a:prstGeom prst="line">
              <a:avLst/>
            </a:prstGeom>
            <a:noFill/>
            <a:ln w="9525">
              <a:solidFill>
                <a:schemeClr val="tx1"/>
              </a:solidFill>
              <a:round/>
              <a:headEnd/>
              <a:tailEnd/>
            </a:ln>
          </p:spPr>
          <p:txBody>
            <a:bodyPr/>
            <a:lstStyle/>
            <a:p>
              <a:endParaRPr lang="ru-RU" noProof="1">
                <a:latin typeface="Arial" pitchFamily="34" charset="0"/>
                <a:cs typeface="Arial" pitchFamily="34" charset="0"/>
              </a:endParaRPr>
            </a:p>
          </p:txBody>
        </p:sp>
        <p:sp>
          <p:nvSpPr>
            <p:cNvPr id="14" name="Line 42"/>
            <p:cNvSpPr>
              <a:spLocks noChangeShapeType="1"/>
            </p:cNvSpPr>
            <p:nvPr/>
          </p:nvSpPr>
          <p:spPr bwMode="gray">
            <a:xfrm>
              <a:off x="2670970" y="2334467"/>
              <a:ext cx="288034" cy="576070"/>
            </a:xfrm>
            <a:prstGeom prst="line">
              <a:avLst/>
            </a:prstGeom>
            <a:noFill/>
            <a:ln w="9525">
              <a:solidFill>
                <a:schemeClr val="tx1"/>
              </a:solidFill>
              <a:round/>
              <a:headEnd/>
              <a:tailEnd/>
            </a:ln>
          </p:spPr>
          <p:txBody>
            <a:bodyPr/>
            <a:lstStyle/>
            <a:p>
              <a:endParaRPr lang="ru-RU" noProof="1">
                <a:latin typeface="Arial" pitchFamily="34" charset="0"/>
                <a:cs typeface="Arial" pitchFamily="34" charset="0"/>
              </a:endParaRPr>
            </a:p>
          </p:txBody>
        </p:sp>
        <p:sp>
          <p:nvSpPr>
            <p:cNvPr id="15" name="Line 41"/>
            <p:cNvSpPr>
              <a:spLocks noChangeShapeType="1"/>
            </p:cNvSpPr>
            <p:nvPr/>
          </p:nvSpPr>
          <p:spPr bwMode="gray">
            <a:xfrm flipH="1">
              <a:off x="1295400" y="2449681"/>
              <a:ext cx="569071" cy="474494"/>
            </a:xfrm>
            <a:prstGeom prst="line">
              <a:avLst/>
            </a:prstGeom>
            <a:noFill/>
            <a:ln w="9525">
              <a:solidFill>
                <a:schemeClr val="tx1"/>
              </a:solidFill>
              <a:round/>
              <a:headEnd/>
              <a:tailEnd/>
            </a:ln>
          </p:spPr>
          <p:txBody>
            <a:bodyPr/>
            <a:lstStyle/>
            <a:p>
              <a:endParaRPr lang="ru-RU" noProof="1">
                <a:latin typeface="Arial" pitchFamily="34" charset="0"/>
                <a:cs typeface="Arial" pitchFamily="34" charset="0"/>
              </a:endParaRPr>
            </a:p>
          </p:txBody>
        </p:sp>
        <p:sp>
          <p:nvSpPr>
            <p:cNvPr id="16" name="Line 39"/>
            <p:cNvSpPr>
              <a:spLocks noChangeShapeType="1"/>
            </p:cNvSpPr>
            <p:nvPr/>
          </p:nvSpPr>
          <p:spPr bwMode="gray">
            <a:xfrm>
              <a:off x="654724" y="2449680"/>
              <a:ext cx="412076" cy="445919"/>
            </a:xfrm>
            <a:prstGeom prst="line">
              <a:avLst/>
            </a:prstGeom>
            <a:noFill/>
            <a:ln w="9525">
              <a:solidFill>
                <a:schemeClr val="tx1"/>
              </a:solidFill>
              <a:round/>
              <a:headEnd/>
              <a:tailEnd/>
            </a:ln>
          </p:spPr>
          <p:txBody>
            <a:bodyPr/>
            <a:lstStyle/>
            <a:p>
              <a:endParaRPr lang="ru-RU" noProof="1">
                <a:latin typeface="Arial" pitchFamily="34" charset="0"/>
                <a:cs typeface="Arial" pitchFamily="34" charset="0"/>
              </a:endParaRPr>
            </a:p>
          </p:txBody>
        </p:sp>
      </p:grpSp>
      <p:sp>
        <p:nvSpPr>
          <p:cNvPr id="17" name="Rectangle 2"/>
          <p:cNvSpPr txBox="1">
            <a:spLocks noChangeArrowheads="1"/>
          </p:cNvSpPr>
          <p:nvPr/>
        </p:nvSpPr>
        <p:spPr bwMode="gray">
          <a:xfrm>
            <a:off x="309082" y="260615"/>
            <a:ext cx="8410575" cy="920750"/>
          </a:xfrm>
          <a:prstGeom prst="rect">
            <a:avLst/>
          </a:prstGeom>
          <a:noFill/>
        </p:spPr>
        <p:txBody>
          <a:bodyPr lIns="0" tIns="0" rIns="0" bIns="0" anchor="b" anchorCtr="0"/>
          <a:lstStyle/>
          <a:p>
            <a:pPr marL="0" marR="0" lvl="0" indent="0" algn="l" defTabSz="914400" rtl="0" eaLnBrk="1" fontAlgn="base" latinLnBrk="0" hangingPunct="1">
              <a:lnSpc>
                <a:spcPts val="3600"/>
              </a:lnSpc>
              <a:spcBef>
                <a:spcPct val="0"/>
              </a:spcBef>
              <a:spcAft>
                <a:spcPct val="0"/>
              </a:spcAft>
              <a:buClrTx/>
              <a:buSzTx/>
              <a:buFontTx/>
              <a:buNone/>
              <a:tabLst/>
              <a:defRPr/>
            </a:pPr>
            <a:r>
              <a:rPr kumimoji="0" lang="ru-RU" sz="3600" b="0" i="0" u="none" strike="noStrike" kern="1200" cap="none" spc="0" normalizeH="0" baseline="0" noProof="1" smtClean="0">
                <a:ln>
                  <a:noFill/>
                </a:ln>
                <a:solidFill>
                  <a:srgbClr val="007DC3"/>
                </a:solidFill>
                <a:effectLst/>
                <a:uLnTx/>
                <a:uFillTx/>
                <a:latin typeface="Arial" pitchFamily="34" charset="0"/>
                <a:ea typeface="+mj-ea"/>
                <a:cs typeface="Arial" pitchFamily="34" charset="0"/>
              </a:rPr>
              <a:t>Балансировка нагрузки на прокси-сервер</a:t>
            </a:r>
            <a:endParaRPr kumimoji="0" lang="ru-RU" sz="3600" b="0" i="0" u="none" strike="noStrike" kern="1200" cap="none" spc="0" normalizeH="0" baseline="0" noProof="1">
              <a:ln>
                <a:noFill/>
              </a:ln>
              <a:solidFill>
                <a:srgbClr val="007DC3"/>
              </a:solidFill>
              <a:effectLst/>
              <a:uLnTx/>
              <a:uFillTx/>
              <a:latin typeface="Arial" pitchFamily="34" charset="0"/>
              <a:ea typeface="+mj-ea"/>
              <a:cs typeface="Arial" pitchFamily="34" charset="0"/>
            </a:endParaRPr>
          </a:p>
        </p:txBody>
      </p:sp>
      <p:sp>
        <p:nvSpPr>
          <p:cNvPr id="18" name="Content Placeholder 43"/>
          <p:cNvSpPr txBox="1">
            <a:spLocks/>
          </p:cNvSpPr>
          <p:nvPr/>
        </p:nvSpPr>
        <p:spPr bwMode="gray">
          <a:xfrm>
            <a:off x="4571976" y="1355532"/>
            <a:ext cx="4205288" cy="4608513"/>
          </a:xfrm>
          <a:prstGeom prst="rect">
            <a:avLst/>
          </a:prstGeom>
        </p:spPr>
        <p:txBody>
          <a:bodyPr/>
          <a:lstStyle/>
          <a:p>
            <a:pPr marL="230154" marR="0" lvl="0" indent="-230154" algn="l" defTabSz="914400" rtl="0" eaLnBrk="1" fontAlgn="base" latinLnBrk="0" hangingPunct="1">
              <a:lnSpc>
                <a:spcPct val="100000"/>
              </a:lnSpc>
              <a:spcBef>
                <a:spcPct val="20000"/>
              </a:spcBef>
              <a:spcAft>
                <a:spcPct val="0"/>
              </a:spcAft>
              <a:buClr>
                <a:srgbClr val="007DC3"/>
              </a:buClr>
              <a:buSzTx/>
              <a:buFont typeface="Arial"/>
              <a:buChar char="•"/>
              <a:tabLst/>
              <a:defRPr/>
            </a:pPr>
            <a:r>
              <a:rPr kumimoji="0" lang="ru-RU" sz="2400" b="0" i="0" u="none" strike="noStrike" kern="1200" cap="none" spc="0" normalizeH="0" baseline="0" noProof="1" smtClean="0">
                <a:ln>
                  <a:noFill/>
                </a:ln>
                <a:solidFill>
                  <a:srgbClr val="5F5F5F"/>
                </a:solidFill>
                <a:effectLst/>
                <a:uLnTx/>
                <a:uFillTx/>
                <a:latin typeface="Arial" pitchFamily="34" charset="0"/>
                <a:ea typeface="+mn-ea"/>
                <a:cs typeface="Arial" pitchFamily="34" charset="0"/>
              </a:rPr>
              <a:t>Автоматизация и прозрачность</a:t>
            </a:r>
          </a:p>
          <a:p>
            <a:pPr marL="230154" marR="0" lvl="0" indent="-230154" algn="l" defTabSz="914400" rtl="0" eaLnBrk="1" fontAlgn="base" latinLnBrk="0" hangingPunct="1">
              <a:lnSpc>
                <a:spcPct val="100000"/>
              </a:lnSpc>
              <a:spcBef>
                <a:spcPct val="20000"/>
              </a:spcBef>
              <a:spcAft>
                <a:spcPct val="0"/>
              </a:spcAft>
              <a:buClr>
                <a:srgbClr val="007DC3"/>
              </a:buClr>
              <a:buSzTx/>
              <a:buFont typeface="Arial"/>
              <a:buChar char="•"/>
              <a:tabLst/>
              <a:defRPr/>
            </a:pPr>
            <a:r>
              <a:rPr kumimoji="0" lang="ru-RU" sz="2400" b="0" i="0" u="none" strike="noStrike" kern="1200" cap="none" spc="0" normalizeH="0" baseline="0" noProof="1" smtClean="0">
                <a:ln>
                  <a:noFill/>
                </a:ln>
                <a:solidFill>
                  <a:srgbClr val="5F5F5F"/>
                </a:solidFill>
                <a:effectLst/>
                <a:uLnTx/>
                <a:uFillTx/>
                <a:latin typeface="Arial" pitchFamily="34" charset="0"/>
                <a:ea typeface="+mn-ea"/>
                <a:cs typeface="Arial" pitchFamily="34" charset="0"/>
              </a:rPr>
              <a:t>Упрощение управления</a:t>
            </a:r>
          </a:p>
          <a:p>
            <a:pPr marL="230154" marR="0" lvl="0" indent="-230154" algn="l" defTabSz="914400" rtl="0" eaLnBrk="1" fontAlgn="base" latinLnBrk="0" hangingPunct="1">
              <a:lnSpc>
                <a:spcPct val="100000"/>
              </a:lnSpc>
              <a:spcBef>
                <a:spcPct val="20000"/>
              </a:spcBef>
              <a:spcAft>
                <a:spcPct val="0"/>
              </a:spcAft>
              <a:buClr>
                <a:srgbClr val="007DC3"/>
              </a:buClr>
              <a:buSzTx/>
              <a:buFont typeface="Arial"/>
              <a:buChar char="•"/>
              <a:tabLst/>
              <a:defRPr/>
            </a:pPr>
            <a:r>
              <a:rPr kumimoji="0" lang="ru-RU" sz="2400" b="0" i="0" u="none" strike="noStrike" kern="1200" cap="none" spc="0" normalizeH="0" baseline="0" noProof="1" smtClean="0">
                <a:ln>
                  <a:noFill/>
                </a:ln>
                <a:solidFill>
                  <a:srgbClr val="5F5F5F"/>
                </a:solidFill>
                <a:effectLst/>
                <a:uLnTx/>
                <a:uFillTx/>
                <a:latin typeface="Arial" pitchFamily="34" charset="0"/>
                <a:ea typeface="+mn-ea"/>
                <a:cs typeface="Arial" pitchFamily="34" charset="0"/>
              </a:rPr>
              <a:t>Ускоренное резервное копирование и восстановление</a:t>
            </a:r>
          </a:p>
          <a:p>
            <a:pPr marL="230154" marR="0" lvl="0" indent="-230154" algn="l" defTabSz="914400" rtl="0" eaLnBrk="1" fontAlgn="base" latinLnBrk="0" hangingPunct="1">
              <a:lnSpc>
                <a:spcPct val="100000"/>
              </a:lnSpc>
              <a:spcBef>
                <a:spcPct val="20000"/>
              </a:spcBef>
              <a:spcAft>
                <a:spcPct val="0"/>
              </a:spcAft>
              <a:buClr>
                <a:srgbClr val="007DC3"/>
              </a:buClr>
              <a:buSzTx/>
              <a:buFont typeface="Arial"/>
              <a:buChar char="•"/>
              <a:tabLst/>
              <a:defRPr/>
            </a:pPr>
            <a:r>
              <a:rPr kumimoji="0" lang="ru-RU" sz="2400" b="0" i="0" u="none" strike="noStrike" kern="1200" cap="none" spc="0" normalizeH="0" baseline="0" noProof="1" smtClean="0">
                <a:ln>
                  <a:noFill/>
                </a:ln>
                <a:solidFill>
                  <a:srgbClr val="5F5F5F"/>
                </a:solidFill>
                <a:effectLst/>
                <a:uLnTx/>
                <a:uFillTx/>
                <a:latin typeface="Arial" pitchFamily="34" charset="0"/>
                <a:ea typeface="+mn-ea"/>
                <a:cs typeface="Arial" pitchFamily="34" charset="0"/>
              </a:rPr>
              <a:t>Сокращение издержек</a:t>
            </a:r>
            <a:endParaRPr kumimoji="0" lang="ru-RU" sz="2800" b="0" i="0" u="none" strike="noStrike" kern="1200" cap="none" spc="0" normalizeH="0" baseline="0" noProof="1">
              <a:ln>
                <a:noFill/>
              </a:ln>
              <a:solidFill>
                <a:schemeClr val="tx1"/>
              </a:solidFill>
              <a:effectLst/>
              <a:uLnTx/>
              <a:uFillTx/>
              <a:latin typeface="Arial" pitchFamily="34" charset="0"/>
              <a:ea typeface="+mn-ea"/>
              <a:cs typeface="Arial" pitchFamily="34" charset="0"/>
            </a:endParaRPr>
          </a:p>
        </p:txBody>
      </p:sp>
      <p:sp>
        <p:nvSpPr>
          <p:cNvPr id="19" name="AutoShape 4"/>
          <p:cNvSpPr>
            <a:spLocks noChangeArrowheads="1"/>
          </p:cNvSpPr>
          <p:nvPr/>
        </p:nvSpPr>
        <p:spPr bwMode="gray">
          <a:xfrm>
            <a:off x="663840" y="2919941"/>
            <a:ext cx="1143000" cy="3810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914400">
              <a:buNone/>
            </a:pPr>
            <a:r>
              <a:rPr lang="ru-RU" sz="1000" b="1" i="0" noProof="1" smtClean="0">
                <a:solidFill>
                  <a:srgbClr val="FFFFFF"/>
                </a:solidFill>
                <a:latin typeface="Arial" pitchFamily="34" charset="0"/>
                <a:cs typeface="Arial" pitchFamily="34" charset="0"/>
              </a:rPr>
              <a:t>Виртуальный </a:t>
            </a:r>
            <a:r>
              <a:rPr lang="en-US" sz="1000" b="1" i="0" noProof="1" smtClean="0">
                <a:solidFill>
                  <a:srgbClr val="FFFFFF"/>
                </a:solidFill>
                <a:latin typeface="Arial" pitchFamily="34" charset="0"/>
                <a:cs typeface="Arial" pitchFamily="34" charset="0"/>
              </a:rPr>
              <a:t/>
            </a:r>
            <a:br>
              <a:rPr lang="en-US" sz="1000" b="1" i="0" noProof="1" smtClean="0">
                <a:solidFill>
                  <a:srgbClr val="FFFFFF"/>
                </a:solidFill>
                <a:latin typeface="Arial" pitchFamily="34" charset="0"/>
                <a:cs typeface="Arial" pitchFamily="34" charset="0"/>
              </a:rPr>
            </a:br>
            <a:r>
              <a:rPr lang="ru-RU" sz="1000" b="1" i="0" noProof="1" smtClean="0">
                <a:solidFill>
                  <a:srgbClr val="FFFFFF"/>
                </a:solidFill>
                <a:latin typeface="Arial" pitchFamily="34" charset="0"/>
                <a:cs typeface="Arial" pitchFamily="34" charset="0"/>
              </a:rPr>
              <a:t>прокси-сервер </a:t>
            </a:r>
            <a:endParaRPr lang="ru-RU" sz="1000" b="1" i="0" noProof="1">
              <a:solidFill>
                <a:srgbClr val="FFFFFF"/>
              </a:solidFill>
              <a:latin typeface="Arial" pitchFamily="34" charset="0"/>
              <a:cs typeface="Arial" pitchFamily="34" charset="0"/>
            </a:endParaRPr>
          </a:p>
        </p:txBody>
      </p:sp>
      <p:pic>
        <p:nvPicPr>
          <p:cNvPr id="20" name="Picture 15"/>
          <p:cNvPicPr>
            <a:picLocks noChangeAspect="1" noChangeArrowheads="1"/>
          </p:cNvPicPr>
          <p:nvPr/>
        </p:nvPicPr>
        <p:blipFill>
          <a:blip r:embed="rId3" cstate="screen"/>
          <a:stretch>
            <a:fillRect/>
          </a:stretch>
        </p:blipFill>
        <p:spPr bwMode="gray">
          <a:xfrm>
            <a:off x="1676376" y="2973281"/>
            <a:ext cx="278355" cy="274320"/>
          </a:xfrm>
          <a:prstGeom prst="rect">
            <a:avLst/>
          </a:prstGeom>
          <a:noFill/>
          <a:ln w="28575" algn="ctr">
            <a:noFill/>
            <a:miter lim="800000"/>
            <a:headEnd/>
            <a:tailEnd/>
          </a:ln>
        </p:spPr>
      </p:pic>
      <p:sp>
        <p:nvSpPr>
          <p:cNvPr id="21" name="Rectangle 20"/>
          <p:cNvSpPr>
            <a:spLocks noChangeArrowheads="1"/>
          </p:cNvSpPr>
          <p:nvPr/>
        </p:nvSpPr>
        <p:spPr bwMode="gray">
          <a:xfrm>
            <a:off x="366689" y="1585265"/>
            <a:ext cx="1843400" cy="1843424"/>
          </a:xfrm>
          <a:prstGeom prst="rect">
            <a:avLst/>
          </a:prstGeom>
          <a:noFill/>
          <a:ln w="19050" algn="ctr">
            <a:solidFill>
              <a:schemeClr val="bg2"/>
            </a:solidFill>
            <a:prstDash val="sysDot"/>
            <a:miter lim="800000"/>
            <a:headEnd/>
            <a:tailEnd/>
          </a:ln>
        </p:spPr>
        <p:txBody>
          <a:bodyPr wrap="none" lIns="0" tIns="27432" rIns="0" bIns="0" anchor="t" anchorCtr="0"/>
          <a:lstStyle/>
          <a:p>
            <a:pPr algn="ctr" defTabSz="914400">
              <a:buNone/>
            </a:pPr>
            <a:r>
              <a:rPr lang="ru-RU" sz="1600" b="0" i="0" noProof="1" smtClean="0">
                <a:solidFill>
                  <a:srgbClr val="007DC3"/>
                </a:solidFill>
                <a:latin typeface="Arial" pitchFamily="34" charset="0"/>
                <a:cs typeface="Arial" pitchFamily="34" charset="0"/>
              </a:rPr>
              <a:t>СЕРВЕР ESX 1</a:t>
            </a:r>
            <a:endParaRPr lang="ru-RU" sz="1600" b="0" i="0" noProof="1">
              <a:solidFill>
                <a:srgbClr val="007DC3"/>
              </a:solidFill>
              <a:latin typeface="Arial" pitchFamily="34" charset="0"/>
              <a:cs typeface="Arial" pitchFamily="34" charset="0"/>
            </a:endParaRPr>
          </a:p>
        </p:txBody>
      </p:sp>
      <p:sp>
        <p:nvSpPr>
          <p:cNvPr id="22" name="Line 22"/>
          <p:cNvSpPr>
            <a:spLocks noChangeShapeType="1"/>
          </p:cNvSpPr>
          <p:nvPr/>
        </p:nvSpPr>
        <p:spPr bwMode="gray">
          <a:xfrm>
            <a:off x="1864447" y="3486415"/>
            <a:ext cx="230428" cy="345642"/>
          </a:xfrm>
          <a:prstGeom prst="line">
            <a:avLst/>
          </a:prstGeom>
          <a:noFill/>
          <a:ln w="38100">
            <a:solidFill>
              <a:schemeClr val="bg2"/>
            </a:solidFill>
            <a:round/>
            <a:headEnd type="none" w="med" len="med"/>
            <a:tailEnd type="arrow" w="med" len="med"/>
          </a:ln>
        </p:spPr>
        <p:txBody>
          <a:bodyPr wrap="none" lIns="0" tIns="0" rIns="0" bIns="0" anchor="ctr"/>
          <a:lstStyle/>
          <a:p>
            <a:endParaRPr lang="ru-RU" noProof="1">
              <a:latin typeface="Arial" pitchFamily="34" charset="0"/>
              <a:cs typeface="Arial" pitchFamily="34" charset="0"/>
            </a:endParaRPr>
          </a:p>
        </p:txBody>
      </p:sp>
      <p:sp>
        <p:nvSpPr>
          <p:cNvPr id="23" name="AutoShape 24"/>
          <p:cNvSpPr>
            <a:spLocks noChangeArrowheads="1"/>
          </p:cNvSpPr>
          <p:nvPr/>
        </p:nvSpPr>
        <p:spPr bwMode="gray">
          <a:xfrm>
            <a:off x="588883" y="2357965"/>
            <a:ext cx="274320" cy="274320"/>
          </a:xfrm>
          <a:prstGeom prst="roundRect">
            <a:avLst>
              <a:gd name="adj" fmla="val 16667"/>
            </a:avLst>
          </a:prstGeom>
          <a:solidFill>
            <a:schemeClr val="accent4"/>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defTabSz="914400">
              <a:buNone/>
            </a:pPr>
            <a:r>
              <a:rPr lang="ru-RU" sz="1200" b="1" i="0" noProof="1" smtClean="0">
                <a:solidFill>
                  <a:schemeClr val="tx1"/>
                </a:solidFill>
                <a:latin typeface="Arial" pitchFamily="34" charset="0"/>
                <a:cs typeface="Arial" pitchFamily="34" charset="0"/>
              </a:rPr>
              <a:t>A</a:t>
            </a:r>
            <a:endParaRPr lang="ru-RU" sz="1200" b="1" noProof="1">
              <a:latin typeface="Arial" pitchFamily="34" charset="0"/>
              <a:cs typeface="Arial" pitchFamily="34" charset="0"/>
            </a:endParaRPr>
          </a:p>
        </p:txBody>
      </p:sp>
      <p:sp>
        <p:nvSpPr>
          <p:cNvPr id="24" name="AutoShape 25"/>
          <p:cNvSpPr>
            <a:spLocks noChangeArrowheads="1"/>
          </p:cNvSpPr>
          <p:nvPr/>
        </p:nvSpPr>
        <p:spPr bwMode="gray">
          <a:xfrm>
            <a:off x="1152356" y="2357965"/>
            <a:ext cx="274320" cy="274320"/>
          </a:xfrm>
          <a:prstGeom prst="roundRect">
            <a:avLst>
              <a:gd name="adj" fmla="val 16667"/>
            </a:avLst>
          </a:prstGeom>
          <a:solidFill>
            <a:schemeClr val="accent4"/>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defTabSz="914400">
              <a:buNone/>
            </a:pPr>
            <a:r>
              <a:rPr lang="ru-RU" sz="1200" b="1" i="0" noProof="1" smtClean="0">
                <a:solidFill>
                  <a:schemeClr val="tx1"/>
                </a:solidFill>
                <a:latin typeface="Arial" pitchFamily="34" charset="0"/>
                <a:cs typeface="Arial" pitchFamily="34" charset="0"/>
              </a:rPr>
              <a:t>Б</a:t>
            </a:r>
            <a:endParaRPr lang="ru-RU" sz="1200" b="1" noProof="1">
              <a:latin typeface="Arial" pitchFamily="34" charset="0"/>
              <a:cs typeface="Arial" pitchFamily="34" charset="0"/>
            </a:endParaRPr>
          </a:p>
        </p:txBody>
      </p:sp>
      <p:sp>
        <p:nvSpPr>
          <p:cNvPr id="25" name="AutoShape 26"/>
          <p:cNvSpPr>
            <a:spLocks noChangeArrowheads="1"/>
          </p:cNvSpPr>
          <p:nvPr/>
        </p:nvSpPr>
        <p:spPr bwMode="gray">
          <a:xfrm>
            <a:off x="1713552" y="2357965"/>
            <a:ext cx="274320" cy="274320"/>
          </a:xfrm>
          <a:prstGeom prst="roundRect">
            <a:avLst>
              <a:gd name="adj" fmla="val 16667"/>
            </a:avLst>
          </a:prstGeom>
          <a:solidFill>
            <a:schemeClr val="accent4"/>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defTabSz="914400">
              <a:buNone/>
            </a:pPr>
            <a:r>
              <a:rPr lang="ru-RU" sz="1200" b="1" i="0" noProof="1" smtClean="0">
                <a:solidFill>
                  <a:schemeClr val="tx1"/>
                </a:solidFill>
                <a:latin typeface="Arial" pitchFamily="34" charset="0"/>
                <a:cs typeface="Arial" pitchFamily="34" charset="0"/>
              </a:rPr>
              <a:t>Β</a:t>
            </a:r>
            <a:endParaRPr lang="ru-RU" sz="1200" b="1" noProof="1">
              <a:latin typeface="Arial" pitchFamily="34" charset="0"/>
              <a:cs typeface="Arial" pitchFamily="34" charset="0"/>
            </a:endParaRPr>
          </a:p>
        </p:txBody>
      </p:sp>
      <p:sp>
        <p:nvSpPr>
          <p:cNvPr id="26" name="AutoShape 27"/>
          <p:cNvSpPr>
            <a:spLocks noChangeArrowheads="1"/>
          </p:cNvSpPr>
          <p:nvPr/>
        </p:nvSpPr>
        <p:spPr bwMode="gray">
          <a:xfrm>
            <a:off x="3226208" y="2357965"/>
            <a:ext cx="274320" cy="274320"/>
          </a:xfrm>
          <a:prstGeom prst="roundRect">
            <a:avLst>
              <a:gd name="adj" fmla="val 16667"/>
            </a:avLst>
          </a:prstGeom>
          <a:solidFill>
            <a:schemeClr val="accent4"/>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defTabSz="914400">
              <a:buNone/>
            </a:pPr>
            <a:r>
              <a:rPr lang="ru-RU" sz="1200" b="1" i="0" noProof="1" smtClean="0">
                <a:solidFill>
                  <a:schemeClr val="tx1"/>
                </a:solidFill>
                <a:latin typeface="Arial" pitchFamily="34" charset="0"/>
                <a:cs typeface="Arial" pitchFamily="34" charset="0"/>
              </a:rPr>
              <a:t>Д</a:t>
            </a:r>
            <a:endParaRPr lang="ru-RU" sz="1200" b="1" noProof="1">
              <a:latin typeface="Arial" pitchFamily="34" charset="0"/>
              <a:cs typeface="Arial" pitchFamily="34" charset="0"/>
            </a:endParaRPr>
          </a:p>
        </p:txBody>
      </p:sp>
      <p:sp>
        <p:nvSpPr>
          <p:cNvPr id="27" name="AutoShape 28"/>
          <p:cNvSpPr>
            <a:spLocks noChangeArrowheads="1"/>
          </p:cNvSpPr>
          <p:nvPr/>
        </p:nvSpPr>
        <p:spPr bwMode="gray">
          <a:xfrm>
            <a:off x="3787404" y="2357965"/>
            <a:ext cx="274320" cy="274320"/>
          </a:xfrm>
          <a:prstGeom prst="roundRect">
            <a:avLst>
              <a:gd name="adj" fmla="val 16667"/>
            </a:avLst>
          </a:prstGeom>
          <a:solidFill>
            <a:schemeClr val="accent4"/>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defTabSz="914400">
              <a:buNone/>
            </a:pPr>
            <a:r>
              <a:rPr lang="ru-RU" sz="1200" b="1" i="0" noProof="1" smtClean="0">
                <a:solidFill>
                  <a:schemeClr val="tx1"/>
                </a:solidFill>
                <a:latin typeface="Arial" pitchFamily="34" charset="0"/>
                <a:cs typeface="Arial" pitchFamily="34" charset="0"/>
              </a:rPr>
              <a:t>Е</a:t>
            </a:r>
            <a:endParaRPr lang="ru-RU" sz="1200" b="1" noProof="1">
              <a:latin typeface="Arial" pitchFamily="34" charset="0"/>
              <a:cs typeface="Arial" pitchFamily="34" charset="0"/>
            </a:endParaRPr>
          </a:p>
        </p:txBody>
      </p:sp>
      <p:sp>
        <p:nvSpPr>
          <p:cNvPr id="28" name="AutoShape 29"/>
          <p:cNvSpPr>
            <a:spLocks noChangeArrowheads="1"/>
          </p:cNvSpPr>
          <p:nvPr/>
        </p:nvSpPr>
        <p:spPr bwMode="gray">
          <a:xfrm>
            <a:off x="2662735" y="2357965"/>
            <a:ext cx="274320" cy="274320"/>
          </a:xfrm>
          <a:prstGeom prst="roundRect">
            <a:avLst>
              <a:gd name="adj" fmla="val 16667"/>
            </a:avLst>
          </a:prstGeom>
          <a:solidFill>
            <a:schemeClr val="accent4"/>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defTabSz="914400">
              <a:buNone/>
            </a:pPr>
            <a:r>
              <a:rPr lang="ru-RU" sz="1200" b="1" i="0" noProof="1" smtClean="0">
                <a:solidFill>
                  <a:schemeClr val="tx1"/>
                </a:solidFill>
                <a:latin typeface="Arial" pitchFamily="34" charset="0"/>
                <a:cs typeface="Arial" pitchFamily="34" charset="0"/>
              </a:rPr>
              <a:t>Γ</a:t>
            </a:r>
            <a:endParaRPr lang="ru-RU" sz="1200" b="1" noProof="1">
              <a:latin typeface="Arial" pitchFamily="34" charset="0"/>
              <a:cs typeface="Arial" pitchFamily="34" charset="0"/>
            </a:endParaRPr>
          </a:p>
        </p:txBody>
      </p:sp>
      <p:sp>
        <p:nvSpPr>
          <p:cNvPr id="29" name="AutoShape 30"/>
          <p:cNvSpPr>
            <a:spLocks noChangeArrowheads="1"/>
          </p:cNvSpPr>
          <p:nvPr/>
        </p:nvSpPr>
        <p:spPr bwMode="gray">
          <a:xfrm>
            <a:off x="366689" y="5899722"/>
            <a:ext cx="173351" cy="173351"/>
          </a:xfrm>
          <a:prstGeom prst="roundRect">
            <a:avLst>
              <a:gd name="adj" fmla="val 16667"/>
            </a:avLst>
          </a:prstGeom>
          <a:solidFill>
            <a:schemeClr val="accent4"/>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endParaRPr lang="ru-RU" sz="1200" noProof="1">
              <a:latin typeface="Arial" pitchFamily="34" charset="0"/>
              <a:cs typeface="Arial" pitchFamily="34" charset="0"/>
            </a:endParaRPr>
          </a:p>
        </p:txBody>
      </p:sp>
      <p:sp>
        <p:nvSpPr>
          <p:cNvPr id="30" name="Text Box 31"/>
          <p:cNvSpPr txBox="1">
            <a:spLocks noChangeArrowheads="1"/>
          </p:cNvSpPr>
          <p:nvPr/>
        </p:nvSpPr>
        <p:spPr bwMode="gray">
          <a:xfrm>
            <a:off x="597093" y="5894064"/>
            <a:ext cx="671659" cy="184666"/>
          </a:xfrm>
          <a:prstGeom prst="rect">
            <a:avLst/>
          </a:prstGeom>
          <a:noFill/>
          <a:ln w="12700" algn="ctr">
            <a:noFill/>
            <a:miter lim="800000"/>
            <a:headEnd/>
            <a:tailEnd/>
          </a:ln>
        </p:spPr>
        <p:txBody>
          <a:bodyPr wrap="none" lIns="0" tIns="0" rIns="0" bIns="0">
            <a:spAutoFit/>
          </a:bodyPr>
          <a:lstStyle/>
          <a:p>
            <a:pPr algn="l" defTabSz="914400">
              <a:buNone/>
            </a:pPr>
            <a:r>
              <a:rPr lang="ru-RU" sz="1200" b="0" i="0" noProof="1" smtClean="0">
                <a:solidFill>
                  <a:schemeClr val="tx1"/>
                </a:solidFill>
                <a:latin typeface="Arial" pitchFamily="34" charset="0"/>
                <a:cs typeface="Arial" pitchFamily="34" charset="0"/>
              </a:rPr>
              <a:t>= данные</a:t>
            </a:r>
            <a:endParaRPr lang="ru-RU" sz="1200" b="0" i="0" noProof="1">
              <a:solidFill>
                <a:schemeClr val="tx1"/>
              </a:solidFill>
              <a:latin typeface="Arial" pitchFamily="34" charset="0"/>
              <a:cs typeface="Arial" pitchFamily="34" charset="0"/>
            </a:endParaRPr>
          </a:p>
        </p:txBody>
      </p:sp>
      <p:sp>
        <p:nvSpPr>
          <p:cNvPr id="31" name="Text Box 32"/>
          <p:cNvSpPr txBox="1">
            <a:spLocks noChangeArrowheads="1"/>
          </p:cNvSpPr>
          <p:nvPr/>
        </p:nvSpPr>
        <p:spPr bwMode="gray">
          <a:xfrm>
            <a:off x="1643842" y="1297349"/>
            <a:ext cx="1655903" cy="246221"/>
          </a:xfrm>
          <a:prstGeom prst="rect">
            <a:avLst/>
          </a:prstGeom>
          <a:noFill/>
          <a:ln w="12700" algn="ctr">
            <a:noFill/>
            <a:miter lim="800000"/>
            <a:headEnd/>
            <a:tailEnd/>
          </a:ln>
        </p:spPr>
        <p:txBody>
          <a:bodyPr wrap="none" lIns="0" tIns="0" rIns="0" bIns="0">
            <a:spAutoFit/>
          </a:bodyPr>
          <a:lstStyle/>
          <a:p>
            <a:pPr algn="ctr" defTabSz="914400">
              <a:buNone/>
            </a:pPr>
            <a:r>
              <a:rPr lang="ru-RU" sz="1600" b="1" i="0" noProof="1" smtClean="0">
                <a:solidFill>
                  <a:schemeClr val="tx1"/>
                </a:solidFill>
                <a:latin typeface="Arial" pitchFamily="34" charset="0"/>
                <a:cs typeface="Arial" pitchFamily="34" charset="0"/>
              </a:rPr>
              <a:t>Кластер VMware</a:t>
            </a:r>
            <a:endParaRPr lang="ru-RU" sz="1600" b="1" i="0" noProof="1">
              <a:solidFill>
                <a:schemeClr val="tx1"/>
              </a:solidFill>
              <a:latin typeface="Arial" pitchFamily="34" charset="0"/>
              <a:cs typeface="Arial" pitchFamily="34" charset="0"/>
            </a:endParaRPr>
          </a:p>
        </p:txBody>
      </p:sp>
      <p:sp>
        <p:nvSpPr>
          <p:cNvPr id="32" name="Line 33"/>
          <p:cNvSpPr>
            <a:spLocks noChangeShapeType="1"/>
          </p:cNvSpPr>
          <p:nvPr/>
        </p:nvSpPr>
        <p:spPr bwMode="gray">
          <a:xfrm flipV="1">
            <a:off x="1115556" y="3486415"/>
            <a:ext cx="0" cy="457200"/>
          </a:xfrm>
          <a:prstGeom prst="line">
            <a:avLst/>
          </a:prstGeom>
          <a:noFill/>
          <a:ln w="19050">
            <a:solidFill>
              <a:schemeClr val="bg2"/>
            </a:solidFill>
            <a:round/>
            <a:headEnd type="none" w="med" len="med"/>
            <a:tailEnd type="arrow" w="med" len="med"/>
          </a:ln>
        </p:spPr>
        <p:txBody>
          <a:bodyPr wrap="none" lIns="0" tIns="0" rIns="0" bIns="0" anchor="ctr"/>
          <a:lstStyle/>
          <a:p>
            <a:endParaRPr lang="ru-RU" noProof="1">
              <a:latin typeface="Arial" pitchFamily="34" charset="0"/>
              <a:cs typeface="Arial" pitchFamily="34" charset="0"/>
            </a:endParaRPr>
          </a:p>
        </p:txBody>
      </p:sp>
      <p:sp>
        <p:nvSpPr>
          <p:cNvPr id="33" name="AutoShape 10"/>
          <p:cNvSpPr>
            <a:spLocks noChangeArrowheads="1"/>
          </p:cNvSpPr>
          <p:nvPr/>
        </p:nvSpPr>
        <p:spPr bwMode="gray">
          <a:xfrm>
            <a:off x="2790741" y="2919941"/>
            <a:ext cx="1143000" cy="3810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914400">
              <a:buNone/>
            </a:pPr>
            <a:r>
              <a:rPr lang="ru-RU" sz="1000" b="1" i="0" noProof="1" smtClean="0">
                <a:solidFill>
                  <a:srgbClr val="FFFFFF"/>
                </a:solidFill>
                <a:latin typeface="Arial" pitchFamily="34" charset="0"/>
                <a:cs typeface="Arial" pitchFamily="34" charset="0"/>
              </a:rPr>
              <a:t>Виртуальный </a:t>
            </a:r>
            <a:r>
              <a:rPr lang="en-US" sz="1000" b="1" i="0" noProof="1" smtClean="0">
                <a:solidFill>
                  <a:srgbClr val="FFFFFF"/>
                </a:solidFill>
                <a:latin typeface="Arial" pitchFamily="34" charset="0"/>
                <a:cs typeface="Arial" pitchFamily="34" charset="0"/>
              </a:rPr>
              <a:t/>
            </a:r>
            <a:br>
              <a:rPr lang="en-US" sz="1000" b="1" i="0" noProof="1" smtClean="0">
                <a:solidFill>
                  <a:srgbClr val="FFFFFF"/>
                </a:solidFill>
                <a:latin typeface="Arial" pitchFamily="34" charset="0"/>
                <a:cs typeface="Arial" pitchFamily="34" charset="0"/>
              </a:rPr>
            </a:br>
            <a:r>
              <a:rPr lang="ru-RU" sz="1000" b="1" i="0" noProof="1" smtClean="0">
                <a:solidFill>
                  <a:srgbClr val="FFFFFF"/>
                </a:solidFill>
                <a:latin typeface="Arial" pitchFamily="34" charset="0"/>
                <a:cs typeface="Arial" pitchFamily="34" charset="0"/>
              </a:rPr>
              <a:t>прокси-сервер</a:t>
            </a:r>
            <a:endParaRPr lang="ru-RU" sz="1000" b="1" i="0" noProof="1">
              <a:solidFill>
                <a:srgbClr val="FFFFFF"/>
              </a:solidFill>
              <a:latin typeface="Arial" pitchFamily="34" charset="0"/>
              <a:cs typeface="Arial" pitchFamily="34" charset="0"/>
            </a:endParaRPr>
          </a:p>
        </p:txBody>
      </p:sp>
      <p:pic>
        <p:nvPicPr>
          <p:cNvPr id="34" name="Picture 15"/>
          <p:cNvPicPr>
            <a:picLocks noChangeAspect="1" noChangeArrowheads="1"/>
          </p:cNvPicPr>
          <p:nvPr/>
        </p:nvPicPr>
        <p:blipFill>
          <a:blip r:embed="rId3" cstate="screen"/>
          <a:stretch>
            <a:fillRect/>
          </a:stretch>
        </p:blipFill>
        <p:spPr bwMode="gray">
          <a:xfrm>
            <a:off x="3823085" y="2973281"/>
            <a:ext cx="278355" cy="274320"/>
          </a:xfrm>
          <a:prstGeom prst="rect">
            <a:avLst/>
          </a:prstGeom>
          <a:noFill/>
          <a:ln w="28575" algn="ctr">
            <a:noFill/>
            <a:miter lim="800000"/>
            <a:headEnd/>
            <a:tailEnd/>
          </a:ln>
        </p:spPr>
      </p:pic>
      <p:sp>
        <p:nvSpPr>
          <p:cNvPr id="35" name="Line 22"/>
          <p:cNvSpPr>
            <a:spLocks noChangeShapeType="1"/>
          </p:cNvSpPr>
          <p:nvPr/>
        </p:nvSpPr>
        <p:spPr bwMode="gray">
          <a:xfrm flipH="1">
            <a:off x="2555731" y="3486415"/>
            <a:ext cx="230428" cy="345642"/>
          </a:xfrm>
          <a:prstGeom prst="line">
            <a:avLst/>
          </a:prstGeom>
          <a:noFill/>
          <a:ln w="38100">
            <a:solidFill>
              <a:schemeClr val="bg2"/>
            </a:solidFill>
            <a:round/>
            <a:headEnd type="none" w="med" len="med"/>
            <a:tailEnd type="arrow" w="med" len="med"/>
          </a:ln>
        </p:spPr>
        <p:txBody>
          <a:bodyPr wrap="none" lIns="0" tIns="0" rIns="0" bIns="0" anchor="ctr"/>
          <a:lstStyle/>
          <a:p>
            <a:endParaRPr lang="ru-RU" noProof="1">
              <a:latin typeface="Arial" pitchFamily="34" charset="0"/>
              <a:cs typeface="Arial" pitchFamily="34" charset="0"/>
            </a:endParaRPr>
          </a:p>
        </p:txBody>
      </p:sp>
      <p:grpSp>
        <p:nvGrpSpPr>
          <p:cNvPr id="10" name="Group 35"/>
          <p:cNvGrpSpPr/>
          <p:nvPr/>
        </p:nvGrpSpPr>
        <p:grpSpPr bwMode="gray">
          <a:xfrm>
            <a:off x="654700" y="3896767"/>
            <a:ext cx="964208" cy="964904"/>
            <a:chOff x="381800" y="4356563"/>
            <a:chExt cx="964208" cy="964904"/>
          </a:xfrm>
        </p:grpSpPr>
        <p:sp>
          <p:nvSpPr>
            <p:cNvPr id="37" name="AutoShape 13"/>
            <p:cNvSpPr>
              <a:spLocks noChangeArrowheads="1"/>
            </p:cNvSpPr>
            <p:nvPr/>
          </p:nvSpPr>
          <p:spPr bwMode="gray">
            <a:xfrm>
              <a:off x="381800" y="4407067"/>
              <a:ext cx="914400" cy="914400"/>
            </a:xfrm>
            <a:prstGeom prst="ellipse">
              <a:avLst/>
            </a:prstGeom>
            <a:solidFill>
              <a:schemeClr val="accent2"/>
            </a:solidFill>
            <a:ln w="38100" algn="ctr">
              <a:noFill/>
              <a:round/>
              <a:headEnd/>
              <a:tailEnd/>
            </a:ln>
            <a:effectLst/>
          </p:spPr>
          <p:txBody>
            <a:bodyPr wrap="none" lIns="0" tIns="0" rIns="0" bIns="0" anchor="ctr"/>
            <a:lstStyle/>
            <a:p>
              <a:pPr algn="ctr" defTabSz="914400">
                <a:buNone/>
              </a:pPr>
              <a:r>
                <a:rPr lang="ru-RU" sz="1400" b="1" i="0" noProof="1" smtClean="0">
                  <a:solidFill>
                    <a:srgbClr val="FFFFFF"/>
                  </a:solidFill>
                  <a:latin typeface="Arial" pitchFamily="34" charset="0"/>
                  <a:cs typeface="Arial" pitchFamily="34" charset="0"/>
                </a:rPr>
                <a:t>VMware</a:t>
              </a:r>
            </a:p>
            <a:p>
              <a:pPr algn="ctr" defTabSz="914400">
                <a:buNone/>
              </a:pPr>
              <a:r>
                <a:rPr lang="ru-RU" sz="1400" b="1" i="0" noProof="1" smtClean="0">
                  <a:solidFill>
                    <a:srgbClr val="FFFFFF"/>
                  </a:solidFill>
                  <a:latin typeface="Arial" pitchFamily="34" charset="0"/>
                  <a:cs typeface="Arial" pitchFamily="34" charset="0"/>
                </a:rPr>
                <a:t>vCenter </a:t>
              </a:r>
              <a:br>
                <a:rPr lang="ru-RU" sz="1400" b="1" i="0" noProof="1" smtClean="0">
                  <a:solidFill>
                    <a:srgbClr val="FFFFFF"/>
                  </a:solidFill>
                  <a:latin typeface="Arial" pitchFamily="34" charset="0"/>
                  <a:cs typeface="Arial" pitchFamily="34" charset="0"/>
                </a:rPr>
              </a:br>
              <a:r>
                <a:rPr lang="ru-RU" sz="1400" b="1" i="0" noProof="1" smtClean="0">
                  <a:solidFill>
                    <a:srgbClr val="FFFFFF"/>
                  </a:solidFill>
                  <a:latin typeface="Arial" pitchFamily="34" charset="0"/>
                  <a:cs typeface="Arial" pitchFamily="34" charset="0"/>
                </a:rPr>
                <a:t>Server</a:t>
              </a:r>
              <a:endParaRPr lang="ru-RU" sz="1400" b="1" noProof="1">
                <a:solidFill>
                  <a:srgbClr val="FF0000"/>
                </a:solidFill>
                <a:latin typeface="Arial" pitchFamily="34" charset="0"/>
                <a:cs typeface="Arial" pitchFamily="34" charset="0"/>
              </a:endParaRPr>
            </a:p>
          </p:txBody>
        </p:sp>
        <p:pic>
          <p:nvPicPr>
            <p:cNvPr id="38" name="Picture 15"/>
            <p:cNvPicPr>
              <a:picLocks noChangeAspect="1" noChangeArrowheads="1"/>
            </p:cNvPicPr>
            <p:nvPr/>
          </p:nvPicPr>
          <p:blipFill>
            <a:blip r:embed="rId3" cstate="screen"/>
            <a:stretch>
              <a:fillRect/>
            </a:stretch>
          </p:blipFill>
          <p:spPr bwMode="gray">
            <a:xfrm>
              <a:off x="1067653" y="4356563"/>
              <a:ext cx="278355" cy="274320"/>
            </a:xfrm>
            <a:prstGeom prst="rect">
              <a:avLst/>
            </a:prstGeom>
            <a:noFill/>
            <a:ln w="28575" algn="ctr">
              <a:noFill/>
              <a:miter lim="800000"/>
              <a:headEnd/>
              <a:tailEnd/>
            </a:ln>
          </p:spPr>
        </p:pic>
      </p:grpSp>
      <p:sp>
        <p:nvSpPr>
          <p:cNvPr id="39" name="Rectangle 39"/>
          <p:cNvSpPr>
            <a:spLocks noChangeArrowheads="1"/>
          </p:cNvSpPr>
          <p:nvPr/>
        </p:nvSpPr>
        <p:spPr bwMode="gray">
          <a:xfrm>
            <a:off x="1932176" y="5806487"/>
            <a:ext cx="767839" cy="295466"/>
          </a:xfrm>
          <a:prstGeom prst="rect">
            <a:avLst/>
          </a:prstGeom>
          <a:noFill/>
          <a:ln w="19050" algn="ctr">
            <a:noFill/>
            <a:miter lim="800000"/>
            <a:headEnd/>
            <a:tailEnd/>
          </a:ln>
        </p:spPr>
        <p:txBody>
          <a:bodyPr wrap="none" lIns="0" tIns="0" rIns="0" bIns="0">
            <a:spAutoFit/>
          </a:bodyPr>
          <a:lstStyle/>
          <a:p>
            <a:pPr marL="0" marR="0" indent="0" algn="ctr" defTabSz="914400">
              <a:lnSpc>
                <a:spcPct val="80000"/>
              </a:lnSpc>
              <a:spcBef>
                <a:spcPts val="0"/>
              </a:spcBef>
              <a:spcAft>
                <a:spcPts val="0"/>
              </a:spcAft>
              <a:buNone/>
              <a:tabLst/>
            </a:pPr>
            <a:r>
              <a:rPr lang="ru-RU" sz="1200" b="1" i="0" u="none" strike="noStrike" kern="0" cap="none" spc="0" baseline="0" noProof="1" smtClean="0">
                <a:ln>
                  <a:noFill/>
                </a:ln>
                <a:solidFill>
                  <a:sysClr val="windowText" lastClr="000000"/>
                </a:solidFill>
                <a:effectLst/>
                <a:latin typeface="Arial" pitchFamily="34" charset="0"/>
                <a:cs typeface="Arial" pitchFamily="34" charset="0"/>
              </a:rPr>
              <a:t>Avamar</a:t>
            </a:r>
          </a:p>
          <a:p>
            <a:pPr marL="0" marR="0" indent="0" algn="ctr" defTabSz="914400">
              <a:lnSpc>
                <a:spcPct val="80000"/>
              </a:lnSpc>
              <a:spcBef>
                <a:spcPts val="0"/>
              </a:spcBef>
              <a:spcAft>
                <a:spcPts val="0"/>
              </a:spcAft>
              <a:buNone/>
              <a:tabLst/>
            </a:pPr>
            <a:r>
              <a:rPr lang="ru-RU" sz="1200" b="1" i="0" u="none" strike="noStrike" kern="0" cap="none" spc="0" baseline="0" noProof="1" smtClean="0">
                <a:ln>
                  <a:noFill/>
                </a:ln>
                <a:solidFill>
                  <a:sysClr val="windowText" lastClr="000000"/>
                </a:solidFill>
                <a:effectLst/>
                <a:latin typeface="Arial" pitchFamily="34" charset="0"/>
                <a:cs typeface="Arial" pitchFamily="34" charset="0"/>
              </a:rPr>
              <a:t>Data Store</a:t>
            </a:r>
            <a:endParaRPr kumimoji="0" lang="ru-RU" sz="1200" b="1" i="0" u="none" strike="noStrike" kern="0" cap="none" spc="0" normalizeH="0" baseline="0" noProof="1">
              <a:ln>
                <a:noFill/>
              </a:ln>
              <a:solidFill>
                <a:sysClr val="windowText" lastClr="000000"/>
              </a:solidFill>
              <a:effectLst/>
              <a:uLnTx/>
              <a:uFillTx/>
              <a:latin typeface="Arial" pitchFamily="34" charset="0"/>
              <a:cs typeface="Arial" pitchFamily="34" charset="0"/>
            </a:endParaRPr>
          </a:p>
        </p:txBody>
      </p:sp>
      <p:pic>
        <p:nvPicPr>
          <p:cNvPr id="40" name="Picture 39" descr="avamar-data-dtore-gen4-fv.jpg"/>
          <p:cNvPicPr>
            <a:picLocks noChangeAspect="1"/>
          </p:cNvPicPr>
          <p:nvPr/>
        </p:nvPicPr>
        <p:blipFill>
          <a:blip r:embed="rId4" cstate="print"/>
          <a:stretch>
            <a:fillRect/>
          </a:stretch>
        </p:blipFill>
        <p:spPr>
          <a:xfrm>
            <a:off x="1979661" y="3832057"/>
            <a:ext cx="667664" cy="19510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par>
                          <p:cTn id="8" fill="hold">
                            <p:stCondLst>
                              <p:cond delay="1000"/>
                            </p:stCondLst>
                            <p:childTnLst>
                              <p:par>
                                <p:cTn id="9" presetID="42" presetClass="path" presetSubtype="0" accel="50000" decel="50000" fill="hold" grpId="0" nodeType="afterEffect">
                                  <p:stCondLst>
                                    <p:cond delay="0"/>
                                  </p:stCondLst>
                                  <p:childTnLst>
                                    <p:animMotion origin="layout" path="M -2.77778E-7 4.44444E-6 L 0.175 0.33773 " pathEditMode="relative" rAng="0" ptsTypes="AA">
                                      <p:cBhvr>
                                        <p:cTn id="10" dur="1000" fill="hold"/>
                                        <p:tgtEl>
                                          <p:spTgt spid="23"/>
                                        </p:tgtEl>
                                        <p:attrNameLst>
                                          <p:attrName>ppt_x</p:attrName>
                                          <p:attrName>ppt_y</p:attrName>
                                        </p:attrNameLst>
                                      </p:cBhvr>
                                      <p:rCtr x="87" y="169"/>
                                    </p:animMotion>
                                  </p:childTnLst>
                                </p:cTn>
                              </p:par>
                            </p:childTnLst>
                          </p:cTn>
                        </p:par>
                        <p:par>
                          <p:cTn id="11" fill="hold">
                            <p:stCondLst>
                              <p:cond delay="2000"/>
                            </p:stCondLst>
                            <p:childTnLst>
                              <p:par>
                                <p:cTn id="12" presetID="0" presetClass="path" presetSubtype="0" accel="50000" decel="50000" fill="hold" grpId="0" nodeType="afterEffect">
                                  <p:stCondLst>
                                    <p:cond delay="0"/>
                                  </p:stCondLst>
                                  <p:childTnLst>
                                    <p:animMotion origin="layout" path="M -2.22222E-6 4.44444E-6 C 0.08021 0.0074 0.16059 0.01481 0.18073 0.06782 C 0.20087 0.12083 0.13177 0.27152 0.12049 0.31713 C 0.1092 0.36296 0.11372 0.33356 0.1132 0.34074 " pathEditMode="relative" rAng="0" ptsTypes="aaaA">
                                      <p:cBhvr>
                                        <p:cTn id="13" dur="2000" fill="hold"/>
                                        <p:tgtEl>
                                          <p:spTgt spid="24"/>
                                        </p:tgtEl>
                                        <p:attrNameLst>
                                          <p:attrName>ppt_x</p:attrName>
                                          <p:attrName>ppt_y</p:attrName>
                                        </p:attrNameLst>
                                      </p:cBhvr>
                                      <p:rCtr x="100" y="181"/>
                                    </p:animMotion>
                                  </p:childTnLst>
                                </p:cTn>
                              </p:par>
                            </p:childTnLst>
                          </p:cTn>
                        </p:par>
                        <p:par>
                          <p:cTn id="14" fill="hold">
                            <p:stCondLst>
                              <p:cond delay="4000"/>
                            </p:stCondLst>
                            <p:childTnLst>
                              <p:par>
                                <p:cTn id="15" presetID="0" presetClass="path" presetSubtype="0" accel="50000" decel="50000" fill="hold" grpId="0" nodeType="afterEffect">
                                  <p:stCondLst>
                                    <p:cond delay="0"/>
                                  </p:stCondLst>
                                  <p:childTnLst>
                                    <p:animMotion origin="layout" path="M -0.00434 4.44444E-6 C -0.03403 4.44444E-6 -0.06337 4.44444E-6 -0.05417 0.05648 C -0.04479 0.11273 0.03402 0.29004 0.05208 0.33773 " pathEditMode="relative" rAng="0" ptsTypes="aaA">
                                      <p:cBhvr>
                                        <p:cTn id="16" dur="2000" fill="hold"/>
                                        <p:tgtEl>
                                          <p:spTgt spid="25"/>
                                        </p:tgtEl>
                                        <p:attrNameLst>
                                          <p:attrName>ppt_x</p:attrName>
                                          <p:attrName>ppt_y</p:attrName>
                                        </p:attrNameLst>
                                      </p:cBhvr>
                                      <p:rCtr x="-1" y="169"/>
                                    </p:animMotion>
                                  </p:childTnLst>
                                </p:cTn>
                              </p:par>
                            </p:childTnLst>
                          </p:cTn>
                        </p:par>
                        <p:par>
                          <p:cTn id="17" fill="hold">
                            <p:stCondLst>
                              <p:cond delay="6000"/>
                            </p:stCondLst>
                            <p:childTnLst>
                              <p:par>
                                <p:cTn id="18" presetID="0" presetClass="path" presetSubtype="0" accel="50000" decel="50000" fill="hold" grpId="0" nodeType="afterEffect">
                                  <p:stCondLst>
                                    <p:cond delay="0"/>
                                  </p:stCondLst>
                                  <p:childTnLst>
                                    <p:animMotion origin="layout" path="M -0.0073 4.44444E-6 C 0.02673 0.00648 0.06076 0.01342 0.0533 0.06967 C 0.04583 0.12615 -0.03403 0.29305 -0.05174 0.33773 " pathEditMode="relative" rAng="0" ptsTypes="aaA">
                                      <p:cBhvr>
                                        <p:cTn id="19" dur="2000" fill="hold"/>
                                        <p:tgtEl>
                                          <p:spTgt spid="28"/>
                                        </p:tgtEl>
                                        <p:attrNameLst>
                                          <p:attrName>ppt_x</p:attrName>
                                          <p:attrName>ppt_y</p:attrName>
                                        </p:attrNameLst>
                                      </p:cBhvr>
                                      <p:rCtr x="12" y="169"/>
                                    </p:animMotion>
                                  </p:childTnLst>
                                </p:cTn>
                              </p:par>
                            </p:childTnLst>
                          </p:cTn>
                        </p:par>
                        <p:par>
                          <p:cTn id="20" fill="hold">
                            <p:stCondLst>
                              <p:cond delay="8000"/>
                            </p:stCondLst>
                            <p:childTnLst>
                              <p:par>
                                <p:cTn id="21" presetID="0" presetClass="path" presetSubtype="0" accel="50000" decel="50000" fill="hold" grpId="0" nodeType="afterEffect">
                                  <p:stCondLst>
                                    <p:cond delay="0"/>
                                  </p:stCondLst>
                                  <p:childTnLst>
                                    <p:animMotion origin="layout" path="M 1.66667E-6 4.44444E-6 C -0.11268 0.00416 -0.22518 0.00833 -0.24219 0.06458 C -0.2592 0.12083 -0.1809 0.22893 -0.10243 0.33773 " pathEditMode="relative" rAng="0" ptsTypes="aaA">
                                      <p:cBhvr>
                                        <p:cTn id="22" dur="2000" fill="hold"/>
                                        <p:tgtEl>
                                          <p:spTgt spid="26"/>
                                        </p:tgtEl>
                                        <p:attrNameLst>
                                          <p:attrName>ppt_x</p:attrName>
                                          <p:attrName>ppt_y</p:attrName>
                                        </p:attrNameLst>
                                      </p:cBhvr>
                                      <p:rCtr x="-130" y="169"/>
                                    </p:animMotion>
                                  </p:childTnLst>
                                </p:cTn>
                              </p:par>
                            </p:childTnLst>
                          </p:cTn>
                        </p:par>
                        <p:par>
                          <p:cTn id="23" fill="hold">
                            <p:stCondLst>
                              <p:cond delay="10000"/>
                            </p:stCondLst>
                            <p:childTnLst>
                              <p:par>
                                <p:cTn id="24" presetID="0" presetClass="path" presetSubtype="0" accel="50000" decel="50000" fill="hold" grpId="0" nodeType="afterEffect">
                                  <p:stCondLst>
                                    <p:cond delay="0"/>
                                  </p:stCondLst>
                                  <p:childTnLst>
                                    <p:animMotion origin="layout" path="M 3.33333E-6 4.44444E-6 L -0.17483 0.33773 " pathEditMode="relative" rAng="0" ptsTypes="AA">
                                      <p:cBhvr>
                                        <p:cTn id="25" dur="2000" fill="hold"/>
                                        <p:tgtEl>
                                          <p:spTgt spid="27"/>
                                        </p:tgtEl>
                                        <p:attrNameLst>
                                          <p:attrName>ppt_x</p:attrName>
                                          <p:attrName>ppt_y</p:attrName>
                                        </p:attrNameLst>
                                      </p:cBhvr>
                                      <p:rCtr x="-87" y="1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bwMode="auto">
          <a:xfrm>
            <a:off x="395536" y="-99392"/>
            <a:ext cx="8410575" cy="920750"/>
          </a:xfrm>
          <a:noFill/>
          <a:ln>
            <a:miter lim="800000"/>
            <a:headEnd/>
            <a:tailEnd/>
          </a:ln>
        </p:spPr>
        <p:txBody>
          <a:bodyPr vert="horz" wrap="square" numCol="1" compatLnSpc="1">
            <a:prstTxWarp prst="textNoShape">
              <a:avLst/>
            </a:prstTxWarp>
          </a:bodyPr>
          <a:lstStyle/>
          <a:p>
            <a:r>
              <a:rPr lang="ru-RU" sz="3200" dirty="0" smtClean="0">
                <a:solidFill>
                  <a:srgbClr val="2C95DD"/>
                </a:solidFill>
                <a:ea typeface="ＭＳ Ｐゴシック" pitchFamily="34" charset="-128"/>
              </a:rPr>
              <a:t>Подсчёт загрузки процессов</a:t>
            </a:r>
            <a:endParaRPr lang="en-US" sz="3200" dirty="0" smtClean="0">
              <a:solidFill>
                <a:srgbClr val="2C95DD"/>
              </a:solidFill>
              <a:ea typeface="ＭＳ Ｐゴシック" pitchFamily="34" charset="-128"/>
            </a:endParaRPr>
          </a:p>
        </p:txBody>
      </p:sp>
      <p:sp>
        <p:nvSpPr>
          <p:cNvPr id="65538" name="Content Placeholder 4"/>
          <p:cNvSpPr>
            <a:spLocks noGrp="1"/>
          </p:cNvSpPr>
          <p:nvPr>
            <p:ph sz="quarter" idx="10"/>
          </p:nvPr>
        </p:nvSpPr>
        <p:spPr bwMode="auto">
          <a:xfrm>
            <a:off x="466725" y="1679575"/>
            <a:ext cx="6186488" cy="4130675"/>
          </a:xfrm>
          <a:noFill/>
          <a:ln>
            <a:miter lim="800000"/>
            <a:headEnd/>
            <a:tailEnd/>
          </a:ln>
        </p:spPr>
        <p:txBody>
          <a:bodyPr vert="horz" wrap="square" numCol="1" anchor="t" anchorCtr="0" compatLnSpc="1">
            <a:prstTxWarp prst="textNoShape">
              <a:avLst/>
            </a:prstTxWarp>
          </a:bodyPr>
          <a:lstStyle/>
          <a:p>
            <a:r>
              <a:rPr lang="ru-RU" sz="2400" dirty="0" smtClean="0">
                <a:ea typeface="ＭＳ Ｐゴシック" pitchFamily="34" charset="-128"/>
              </a:rPr>
              <a:t>Лимит производительности виртуального </a:t>
            </a:r>
            <a:r>
              <a:rPr lang="ru-RU" sz="2400" dirty="0" err="1" smtClean="0">
                <a:ea typeface="ＭＳ Ｐゴシック" pitchFamily="34" charset="-128"/>
              </a:rPr>
              <a:t>прокси</a:t>
            </a:r>
            <a:r>
              <a:rPr lang="ru-RU" sz="2400" dirty="0" smtClean="0">
                <a:ea typeface="ＭＳ Ｐゴシック" pitchFamily="34" charset="-128"/>
              </a:rPr>
              <a:t> сервера</a:t>
            </a:r>
            <a:endParaRPr lang="en-US" sz="2400" dirty="0" smtClean="0">
              <a:ea typeface="ＭＳ Ｐゴシック" pitchFamily="34" charset="-128"/>
            </a:endParaRPr>
          </a:p>
          <a:p>
            <a:pPr lvl="1"/>
            <a:r>
              <a:rPr lang="ru-RU" sz="1800" dirty="0" err="1" smtClean="0">
                <a:ea typeface="ＭＳ Ｐゴシック" pitchFamily="34" charset="-128"/>
              </a:rPr>
              <a:t>Прокси</a:t>
            </a:r>
            <a:r>
              <a:rPr lang="ru-RU" sz="1800" dirty="0" smtClean="0">
                <a:ea typeface="ＭＳ Ｐゴシック" pitchFamily="34" charset="-128"/>
              </a:rPr>
              <a:t> может просканировать </a:t>
            </a:r>
            <a:r>
              <a:rPr lang="en-US" sz="1800" dirty="0" smtClean="0">
                <a:ea typeface="ＭＳ Ｐゴシック" pitchFamily="34" charset="-128"/>
              </a:rPr>
              <a:t>- 200 GB/</a:t>
            </a:r>
            <a:r>
              <a:rPr lang="ru-RU" sz="1800" dirty="0" smtClean="0">
                <a:ea typeface="ＭＳ Ｐゴシック" pitchFamily="34" charset="-128"/>
              </a:rPr>
              <a:t>ч</a:t>
            </a:r>
            <a:endParaRPr lang="en-US" sz="1800" dirty="0" smtClean="0">
              <a:ea typeface="ＭＳ Ｐゴシック" pitchFamily="34" charset="-128"/>
            </a:endParaRPr>
          </a:p>
          <a:p>
            <a:pPr lvl="1"/>
            <a:r>
              <a:rPr lang="ru-RU" sz="1800" dirty="0" err="1" smtClean="0">
                <a:ea typeface="ＭＳ Ｐゴシック" pitchFamily="34" charset="-128"/>
              </a:rPr>
              <a:t>Прокси</a:t>
            </a:r>
            <a:r>
              <a:rPr lang="ru-RU" sz="1800" dirty="0" smtClean="0">
                <a:ea typeface="ＭＳ Ｐゴシック" pitchFamily="34" charset="-128"/>
              </a:rPr>
              <a:t> может копировать одну машину в одно время</a:t>
            </a:r>
            <a:endParaRPr lang="en-US" sz="1800" dirty="0" smtClean="0">
              <a:ea typeface="ＭＳ Ｐゴシック" pitchFamily="34" charset="-128"/>
            </a:endParaRPr>
          </a:p>
          <a:p>
            <a:r>
              <a:rPr lang="en-US" sz="2400" dirty="0" smtClean="0">
                <a:ea typeface="ＭＳ Ｐゴシック" pitchFamily="34" charset="-128"/>
              </a:rPr>
              <a:t>VMware </a:t>
            </a:r>
            <a:r>
              <a:rPr lang="ru-RU" sz="2400" dirty="0" smtClean="0">
                <a:ea typeface="ＭＳ Ｐゴシック" pitchFamily="34" charset="-128"/>
              </a:rPr>
              <a:t>делает</a:t>
            </a:r>
            <a:endParaRPr lang="en-US" sz="2400" dirty="0" smtClean="0">
              <a:ea typeface="ＭＳ Ｐゴシック" pitchFamily="34" charset="-128"/>
            </a:endParaRPr>
          </a:p>
          <a:p>
            <a:pPr lvl="1"/>
            <a:r>
              <a:rPr lang="ru-RU" sz="1800" dirty="0" smtClean="0">
                <a:ea typeface="ＭＳ Ｐゴシック" pitchFamily="34" charset="-128"/>
              </a:rPr>
              <a:t>менее </a:t>
            </a:r>
            <a:r>
              <a:rPr lang="en-US" sz="1800" dirty="0" smtClean="0">
                <a:ea typeface="ＭＳ Ｐゴシック" pitchFamily="34" charset="-128"/>
              </a:rPr>
              <a:t>2</a:t>
            </a:r>
            <a:r>
              <a:rPr lang="ru-RU" sz="1800" dirty="0" smtClean="0">
                <a:ea typeface="ＭＳ Ｐゴシック" pitchFamily="34" charset="-128"/>
              </a:rPr>
              <a:t> минуты на виртуальную машину</a:t>
            </a:r>
            <a:endParaRPr lang="en-US" sz="1800" dirty="0" smtClean="0">
              <a:ea typeface="ＭＳ Ｐゴシック" pitchFamily="34" charset="-128"/>
            </a:endParaRPr>
          </a:p>
          <a:p>
            <a:pPr lvl="2"/>
            <a:r>
              <a:rPr lang="ru-RU" sz="1600" dirty="0" smtClean="0">
                <a:ea typeface="ＭＳ Ｐゴシック" pitchFamily="34" charset="-128"/>
              </a:rPr>
              <a:t>Создаёт снимок</a:t>
            </a:r>
            <a:r>
              <a:rPr lang="en-US" sz="1600" dirty="0" smtClean="0">
                <a:ea typeface="ＭＳ Ｐゴシック" pitchFamily="34" charset="-128"/>
              </a:rPr>
              <a:t> VM </a:t>
            </a:r>
            <a:r>
              <a:rPr lang="ru-RU" sz="1600" dirty="0" smtClean="0">
                <a:ea typeface="ＭＳ Ｐゴシック" pitchFamily="34" charset="-128"/>
              </a:rPr>
              <a:t>относящихся </a:t>
            </a:r>
            <a:r>
              <a:rPr lang="en-US" sz="1600" dirty="0" smtClean="0">
                <a:ea typeface="ＭＳ Ｐゴシック" pitchFamily="34" charset="-128"/>
              </a:rPr>
              <a:t>I/O </a:t>
            </a:r>
            <a:r>
              <a:rPr lang="ru-RU" sz="1600" dirty="0" smtClean="0">
                <a:ea typeface="ＭＳ Ｐゴシック" pitchFamily="34" charset="-128"/>
              </a:rPr>
              <a:t>к</a:t>
            </a:r>
            <a:r>
              <a:rPr lang="en-US" sz="1600" dirty="0" smtClean="0">
                <a:ea typeface="ＭＳ Ｐゴシック" pitchFamily="34" charset="-128"/>
              </a:rPr>
              <a:t> VM</a:t>
            </a:r>
          </a:p>
          <a:p>
            <a:pPr lvl="2"/>
            <a:r>
              <a:rPr lang="en-US" sz="1600" dirty="0" smtClean="0">
                <a:ea typeface="ＭＳ Ｐゴシック" pitchFamily="34" charset="-128"/>
              </a:rPr>
              <a:t>SCSI hot-add</a:t>
            </a:r>
          </a:p>
          <a:p>
            <a:pPr lvl="1"/>
            <a:r>
              <a:rPr lang="ru-RU" sz="2000" dirty="0" smtClean="0">
                <a:ea typeface="ＭＳ Ｐゴシック" pitchFamily="34" charset="-128"/>
              </a:rPr>
              <a:t>Применяет отслеживание изменённых блоков</a:t>
            </a:r>
            <a:endParaRPr lang="en-US" sz="2000" dirty="0" smtClean="0">
              <a:ea typeface="ＭＳ Ｐゴシック" pitchFamily="34" charset="-128"/>
            </a:endParaRPr>
          </a:p>
          <a:p>
            <a:pPr lvl="2"/>
            <a:r>
              <a:rPr lang="ru-RU" sz="1600" dirty="0" smtClean="0">
                <a:ea typeface="ＭＳ Ｐゴシック" pitchFamily="34" charset="-128"/>
              </a:rPr>
              <a:t>Добавочно необходимо</a:t>
            </a:r>
            <a:r>
              <a:rPr lang="en-US" sz="1600" dirty="0" smtClean="0">
                <a:ea typeface="ＭＳ Ｐゴシック" pitchFamily="34" charset="-128"/>
              </a:rPr>
              <a:t> 10% </a:t>
            </a:r>
            <a:r>
              <a:rPr lang="ru-RU" sz="1600" dirty="0" smtClean="0">
                <a:ea typeface="ＭＳ Ｐゴシック" pitchFamily="34" charset="-128"/>
              </a:rPr>
              <a:t>пространства</a:t>
            </a:r>
            <a:endParaRPr lang="en-US" sz="1600" dirty="0" smtClean="0">
              <a:ea typeface="ＭＳ Ｐゴシック" pitchFamily="34" charset="-128"/>
            </a:endParaRPr>
          </a:p>
        </p:txBody>
      </p:sp>
      <p:grpSp>
        <p:nvGrpSpPr>
          <p:cNvPr id="2" name="Group 53"/>
          <p:cNvGrpSpPr>
            <a:grpSpLocks/>
          </p:cNvGrpSpPr>
          <p:nvPr/>
        </p:nvGrpSpPr>
        <p:grpSpPr bwMode="auto">
          <a:xfrm>
            <a:off x="6400800" y="3505200"/>
            <a:ext cx="2438400" cy="2209800"/>
            <a:chOff x="4648200" y="1620982"/>
            <a:chExt cx="3914775" cy="4017818"/>
          </a:xfrm>
        </p:grpSpPr>
        <p:sp>
          <p:nvSpPr>
            <p:cNvPr id="65540" name="AutoShape 31"/>
            <p:cNvSpPr>
              <a:spLocks noChangeArrowheads="1"/>
            </p:cNvSpPr>
            <p:nvPr/>
          </p:nvSpPr>
          <p:spPr bwMode="gray">
            <a:xfrm>
              <a:off x="4648200" y="1620982"/>
              <a:ext cx="3914775" cy="4017818"/>
            </a:xfrm>
            <a:prstGeom prst="roundRect">
              <a:avLst>
                <a:gd name="adj" fmla="val 2718"/>
              </a:avLst>
            </a:prstGeom>
            <a:noFill/>
            <a:ln w="19050">
              <a:solidFill>
                <a:schemeClr val="bg2"/>
              </a:solidFill>
              <a:prstDash val="sysDot"/>
              <a:round/>
              <a:headEnd/>
              <a:tailEnd/>
            </a:ln>
          </p:spPr>
          <p:txBody>
            <a:bodyPr lIns="45720" rIns="45720"/>
            <a:lstStyle/>
            <a:p>
              <a:pPr algn="ctr"/>
              <a:endParaRPr lang="en-US" b="1">
                <a:solidFill>
                  <a:schemeClr val="tx2"/>
                </a:solidFill>
              </a:endParaRPr>
            </a:p>
          </p:txBody>
        </p:sp>
        <p:pic>
          <p:nvPicPr>
            <p:cNvPr id="65541" name="Picture 4" descr="DGRM_Consolidated_Backup_flat_Q408_Comm.png"/>
            <p:cNvPicPr>
              <a:picLocks noChangeAspect="1"/>
            </p:cNvPicPr>
            <p:nvPr/>
          </p:nvPicPr>
          <p:blipFill>
            <a:blip r:embed="rId3" cstate="print"/>
            <a:srcRect l="30460" t="66524" r="52702" b="8286"/>
            <a:stretch>
              <a:fillRect/>
            </a:stretch>
          </p:blipFill>
          <p:spPr bwMode="gray">
            <a:xfrm>
              <a:off x="6945313" y="3913188"/>
              <a:ext cx="595312" cy="858837"/>
            </a:xfrm>
            <a:prstGeom prst="rect">
              <a:avLst/>
            </a:prstGeom>
            <a:noFill/>
            <a:ln w="9525">
              <a:noFill/>
              <a:miter lim="800000"/>
              <a:headEnd/>
              <a:tailEnd/>
            </a:ln>
          </p:spPr>
        </p:pic>
        <p:grpSp>
          <p:nvGrpSpPr>
            <p:cNvPr id="3" name="Group 6"/>
            <p:cNvGrpSpPr>
              <a:grpSpLocks/>
            </p:cNvGrpSpPr>
            <p:nvPr/>
          </p:nvGrpSpPr>
          <p:grpSpPr bwMode="auto">
            <a:xfrm>
              <a:off x="4929193" y="2192338"/>
              <a:ext cx="1931989" cy="563562"/>
              <a:chOff x="2807" y="1650"/>
              <a:chExt cx="1540" cy="344"/>
            </a:xfrm>
          </p:grpSpPr>
          <p:pic>
            <p:nvPicPr>
              <p:cNvPr id="65578" name="Picture 7" descr="VM non-detailed"/>
              <p:cNvPicPr>
                <a:picLocks noChangeAspect="1" noChangeArrowheads="1"/>
              </p:cNvPicPr>
              <p:nvPr/>
            </p:nvPicPr>
            <p:blipFill>
              <a:blip r:embed="rId4" cstate="print"/>
              <a:srcRect/>
              <a:stretch>
                <a:fillRect/>
              </a:stretch>
            </p:blipFill>
            <p:spPr bwMode="gray">
              <a:xfrm>
                <a:off x="4005" y="1650"/>
                <a:ext cx="342" cy="342"/>
              </a:xfrm>
              <a:prstGeom prst="rect">
                <a:avLst/>
              </a:prstGeom>
              <a:noFill/>
              <a:ln w="9525">
                <a:noFill/>
                <a:miter lim="800000"/>
                <a:headEnd/>
                <a:tailEnd/>
              </a:ln>
            </p:spPr>
          </p:pic>
          <p:pic>
            <p:nvPicPr>
              <p:cNvPr id="65579" name="Picture 8" descr="VM non-detailed"/>
              <p:cNvPicPr>
                <a:picLocks noChangeAspect="1" noChangeArrowheads="1"/>
              </p:cNvPicPr>
              <p:nvPr/>
            </p:nvPicPr>
            <p:blipFill>
              <a:blip r:embed="rId4" cstate="print"/>
              <a:srcRect/>
              <a:stretch>
                <a:fillRect/>
              </a:stretch>
            </p:blipFill>
            <p:spPr bwMode="gray">
              <a:xfrm>
                <a:off x="3606" y="1652"/>
                <a:ext cx="342" cy="342"/>
              </a:xfrm>
              <a:prstGeom prst="rect">
                <a:avLst/>
              </a:prstGeom>
              <a:noFill/>
              <a:ln w="9525">
                <a:noFill/>
                <a:miter lim="800000"/>
                <a:headEnd/>
                <a:tailEnd/>
              </a:ln>
            </p:spPr>
          </p:pic>
          <p:pic>
            <p:nvPicPr>
              <p:cNvPr id="65580" name="Picture 9" descr="VM non-detailed"/>
              <p:cNvPicPr>
                <a:picLocks noChangeAspect="1" noChangeArrowheads="1"/>
              </p:cNvPicPr>
              <p:nvPr/>
            </p:nvPicPr>
            <p:blipFill>
              <a:blip r:embed="rId4" cstate="print"/>
              <a:srcRect/>
              <a:stretch>
                <a:fillRect/>
              </a:stretch>
            </p:blipFill>
            <p:spPr bwMode="gray">
              <a:xfrm>
                <a:off x="3207" y="1652"/>
                <a:ext cx="342" cy="342"/>
              </a:xfrm>
              <a:prstGeom prst="rect">
                <a:avLst/>
              </a:prstGeom>
              <a:noFill/>
              <a:ln w="9525">
                <a:noFill/>
                <a:miter lim="800000"/>
                <a:headEnd/>
                <a:tailEnd/>
              </a:ln>
            </p:spPr>
          </p:pic>
          <p:pic>
            <p:nvPicPr>
              <p:cNvPr id="65581" name="Picture 10" descr="VM non-detailed"/>
              <p:cNvPicPr>
                <a:picLocks noChangeAspect="1" noChangeArrowheads="1"/>
              </p:cNvPicPr>
              <p:nvPr/>
            </p:nvPicPr>
            <p:blipFill>
              <a:blip r:embed="rId4" cstate="print"/>
              <a:srcRect/>
              <a:stretch>
                <a:fillRect/>
              </a:stretch>
            </p:blipFill>
            <p:spPr bwMode="gray">
              <a:xfrm>
                <a:off x="2807" y="1652"/>
                <a:ext cx="342" cy="342"/>
              </a:xfrm>
              <a:prstGeom prst="rect">
                <a:avLst/>
              </a:prstGeom>
              <a:noFill/>
              <a:ln w="9525">
                <a:noFill/>
                <a:miter lim="800000"/>
                <a:headEnd/>
                <a:tailEnd/>
              </a:ln>
            </p:spPr>
          </p:pic>
        </p:grpSp>
        <p:grpSp>
          <p:nvGrpSpPr>
            <p:cNvPr id="4" name="Group 11"/>
            <p:cNvGrpSpPr>
              <a:grpSpLocks/>
            </p:cNvGrpSpPr>
            <p:nvPr/>
          </p:nvGrpSpPr>
          <p:grpSpPr bwMode="auto">
            <a:xfrm>
              <a:off x="4929188" y="2832100"/>
              <a:ext cx="1931987" cy="1506538"/>
              <a:chOff x="702" y="2136"/>
              <a:chExt cx="1488" cy="917"/>
            </a:xfrm>
          </p:grpSpPr>
          <p:grpSp>
            <p:nvGrpSpPr>
              <p:cNvPr id="5" name="Group 12"/>
              <p:cNvGrpSpPr>
                <a:grpSpLocks/>
              </p:cNvGrpSpPr>
              <p:nvPr/>
            </p:nvGrpSpPr>
            <p:grpSpPr bwMode="auto">
              <a:xfrm>
                <a:off x="702" y="2777"/>
                <a:ext cx="1488" cy="276"/>
                <a:chOff x="702" y="2864"/>
                <a:chExt cx="1488" cy="308"/>
              </a:xfrm>
            </p:grpSpPr>
            <p:sp>
              <p:nvSpPr>
                <p:cNvPr id="65575" name="AutoShape 5"/>
                <p:cNvSpPr>
                  <a:spLocks noChangeArrowheads="1"/>
                </p:cNvSpPr>
                <p:nvPr/>
              </p:nvSpPr>
              <p:spPr bwMode="gray">
                <a:xfrm>
                  <a:off x="702" y="2864"/>
                  <a:ext cx="1488" cy="308"/>
                </a:xfrm>
                <a:prstGeom prst="roundRect">
                  <a:avLst>
                    <a:gd name="adj" fmla="val 6519"/>
                  </a:avLst>
                </a:prstGeom>
                <a:solidFill>
                  <a:srgbClr val="6FA1D5"/>
                </a:solidFill>
                <a:ln w="12700">
                  <a:noFill/>
                  <a:round/>
                  <a:headEnd/>
                  <a:tailEnd/>
                </a:ln>
              </p:spPr>
              <p:txBody>
                <a:bodyPr wrap="none" lIns="0" tIns="0" rIns="0" bIns="0" anchor="ctr"/>
                <a:lstStyle/>
                <a:p>
                  <a:pPr algn="ctr"/>
                  <a:endParaRPr lang="en-US" sz="1000"/>
                </a:p>
              </p:txBody>
            </p:sp>
            <p:sp>
              <p:nvSpPr>
                <p:cNvPr id="65576" name="AutoShape 6"/>
                <p:cNvSpPr>
                  <a:spLocks noChangeArrowheads="1"/>
                </p:cNvSpPr>
                <p:nvPr/>
              </p:nvSpPr>
              <p:spPr bwMode="gray">
                <a:xfrm>
                  <a:off x="702" y="2864"/>
                  <a:ext cx="1488" cy="137"/>
                </a:xfrm>
                <a:prstGeom prst="roundRect">
                  <a:avLst>
                    <a:gd name="adj" fmla="val 13759"/>
                  </a:avLst>
                </a:prstGeom>
                <a:gradFill rotWithShape="1">
                  <a:gsLst>
                    <a:gs pos="0">
                      <a:srgbClr val="C1D7ED"/>
                    </a:gs>
                    <a:gs pos="100000">
                      <a:srgbClr val="6FA1D5"/>
                    </a:gs>
                  </a:gsLst>
                  <a:lin ang="5400000" scaled="1"/>
                </a:gradFill>
                <a:ln w="12700">
                  <a:noFill/>
                  <a:round/>
                  <a:headEnd/>
                  <a:tailEnd/>
                </a:ln>
              </p:spPr>
              <p:txBody>
                <a:bodyPr wrap="none" lIns="0" tIns="0" rIns="0" bIns="0" anchor="ctr"/>
                <a:lstStyle/>
                <a:p>
                  <a:pPr algn="ctr"/>
                  <a:endParaRPr lang="en-US" sz="1000"/>
                </a:p>
              </p:txBody>
            </p:sp>
            <p:sp>
              <p:nvSpPr>
                <p:cNvPr id="65577" name="AutoShape 7"/>
                <p:cNvSpPr>
                  <a:spLocks noChangeArrowheads="1"/>
                </p:cNvSpPr>
                <p:nvPr/>
              </p:nvSpPr>
              <p:spPr bwMode="gray">
                <a:xfrm>
                  <a:off x="702" y="2864"/>
                  <a:ext cx="1488" cy="308"/>
                </a:xfrm>
                <a:prstGeom prst="roundRect">
                  <a:avLst>
                    <a:gd name="adj" fmla="val 6519"/>
                  </a:avLst>
                </a:prstGeom>
                <a:noFill/>
                <a:ln w="9525">
                  <a:solidFill>
                    <a:srgbClr val="6FA1D5"/>
                  </a:solidFill>
                  <a:round/>
                  <a:headEnd/>
                  <a:tailEnd/>
                </a:ln>
              </p:spPr>
              <p:txBody>
                <a:bodyPr wrap="none" lIns="0" tIns="0" rIns="0" bIns="0" anchor="ctr"/>
                <a:lstStyle/>
                <a:p>
                  <a:pPr algn="ctr"/>
                  <a:r>
                    <a:rPr lang="en-US" sz="600" b="1">
                      <a:solidFill>
                        <a:schemeClr val="bg1"/>
                      </a:solidFill>
                    </a:rPr>
                    <a:t>Resource</a:t>
                  </a:r>
                </a:p>
                <a:p>
                  <a:pPr algn="ctr"/>
                  <a:r>
                    <a:rPr lang="en-US" sz="600" b="1">
                      <a:solidFill>
                        <a:schemeClr val="bg1"/>
                      </a:solidFill>
                    </a:rPr>
                    <a:t>Pool</a:t>
                  </a:r>
                </a:p>
              </p:txBody>
            </p:sp>
          </p:grpSp>
          <p:grpSp>
            <p:nvGrpSpPr>
              <p:cNvPr id="6" name="Group 16"/>
              <p:cNvGrpSpPr>
                <a:grpSpLocks/>
              </p:cNvGrpSpPr>
              <p:nvPr/>
            </p:nvGrpSpPr>
            <p:grpSpPr bwMode="auto">
              <a:xfrm>
                <a:off x="752" y="2813"/>
                <a:ext cx="1402" cy="220"/>
                <a:chOff x="752" y="3176"/>
                <a:chExt cx="1402" cy="220"/>
              </a:xfrm>
            </p:grpSpPr>
            <p:pic>
              <p:nvPicPr>
                <p:cNvPr id="65571" name="Picture 10" descr="NIC"/>
                <p:cNvPicPr>
                  <a:picLocks noChangeAspect="1" noChangeArrowheads="1"/>
                </p:cNvPicPr>
                <p:nvPr/>
              </p:nvPicPr>
              <p:blipFill>
                <a:blip r:embed="rId5" cstate="print"/>
                <a:srcRect/>
                <a:stretch>
                  <a:fillRect/>
                </a:stretch>
              </p:blipFill>
              <p:spPr bwMode="gray">
                <a:xfrm>
                  <a:off x="1706" y="3177"/>
                  <a:ext cx="196" cy="218"/>
                </a:xfrm>
                <a:prstGeom prst="rect">
                  <a:avLst/>
                </a:prstGeom>
                <a:noFill/>
                <a:ln w="9525">
                  <a:noFill/>
                  <a:miter lim="800000"/>
                  <a:headEnd/>
                  <a:tailEnd/>
                </a:ln>
              </p:spPr>
            </p:pic>
            <p:pic>
              <p:nvPicPr>
                <p:cNvPr id="65572" name="Picture 11" descr="CPU"/>
                <p:cNvPicPr>
                  <a:picLocks noChangeAspect="1" noChangeArrowheads="1"/>
                </p:cNvPicPr>
                <p:nvPr/>
              </p:nvPicPr>
              <p:blipFill>
                <a:blip r:embed="rId6" cstate="print"/>
                <a:srcRect/>
                <a:stretch>
                  <a:fillRect/>
                </a:stretch>
              </p:blipFill>
              <p:spPr bwMode="gray">
                <a:xfrm>
                  <a:off x="752" y="3176"/>
                  <a:ext cx="126" cy="220"/>
                </a:xfrm>
                <a:prstGeom prst="rect">
                  <a:avLst/>
                </a:prstGeom>
                <a:noFill/>
                <a:ln w="9525">
                  <a:noFill/>
                  <a:miter lim="800000"/>
                  <a:headEnd/>
                  <a:tailEnd/>
                </a:ln>
              </p:spPr>
            </p:pic>
            <p:pic>
              <p:nvPicPr>
                <p:cNvPr id="65573" name="Picture 12" descr="generic_storage_noarrow"/>
                <p:cNvPicPr>
                  <a:picLocks noChangeAspect="1" noChangeArrowheads="1"/>
                </p:cNvPicPr>
                <p:nvPr/>
              </p:nvPicPr>
              <p:blipFill>
                <a:blip r:embed="rId7" cstate="print"/>
                <a:srcRect t="23633" b="10222"/>
                <a:stretch>
                  <a:fillRect/>
                </a:stretch>
              </p:blipFill>
              <p:spPr bwMode="gray">
                <a:xfrm>
                  <a:off x="1899" y="3202"/>
                  <a:ext cx="255" cy="168"/>
                </a:xfrm>
                <a:prstGeom prst="rect">
                  <a:avLst/>
                </a:prstGeom>
                <a:noFill/>
                <a:ln w="9525">
                  <a:noFill/>
                  <a:miter lim="800000"/>
                  <a:headEnd/>
                  <a:tailEnd/>
                </a:ln>
              </p:spPr>
            </p:pic>
            <p:pic>
              <p:nvPicPr>
                <p:cNvPr id="65574" name="Picture 13" descr="Memory"/>
                <p:cNvPicPr>
                  <a:picLocks noChangeAspect="1" noChangeArrowheads="1"/>
                </p:cNvPicPr>
                <p:nvPr/>
              </p:nvPicPr>
              <p:blipFill>
                <a:blip r:embed="rId8" cstate="print"/>
                <a:srcRect/>
                <a:stretch>
                  <a:fillRect/>
                </a:stretch>
              </p:blipFill>
              <p:spPr bwMode="gray">
                <a:xfrm>
                  <a:off x="956" y="3176"/>
                  <a:ext cx="216" cy="220"/>
                </a:xfrm>
                <a:prstGeom prst="rect">
                  <a:avLst/>
                </a:prstGeom>
                <a:noFill/>
                <a:ln w="9525">
                  <a:noFill/>
                  <a:miter lim="800000"/>
                  <a:headEnd/>
                  <a:tailEnd/>
                </a:ln>
              </p:spPr>
            </p:pic>
          </p:grpSp>
          <p:grpSp>
            <p:nvGrpSpPr>
              <p:cNvPr id="7" name="Group 21"/>
              <p:cNvGrpSpPr>
                <a:grpSpLocks/>
              </p:cNvGrpSpPr>
              <p:nvPr/>
            </p:nvGrpSpPr>
            <p:grpSpPr bwMode="auto">
              <a:xfrm>
                <a:off x="702" y="2136"/>
                <a:ext cx="1488" cy="276"/>
                <a:chOff x="702" y="2136"/>
                <a:chExt cx="1488" cy="308"/>
              </a:xfrm>
            </p:grpSpPr>
            <p:sp>
              <p:nvSpPr>
                <p:cNvPr id="65568" name="AutoShape 15"/>
                <p:cNvSpPr>
                  <a:spLocks noChangeArrowheads="1"/>
                </p:cNvSpPr>
                <p:nvPr/>
              </p:nvSpPr>
              <p:spPr bwMode="gray">
                <a:xfrm>
                  <a:off x="702" y="2136"/>
                  <a:ext cx="1488" cy="308"/>
                </a:xfrm>
                <a:prstGeom prst="roundRect">
                  <a:avLst>
                    <a:gd name="adj" fmla="val 6519"/>
                  </a:avLst>
                </a:prstGeom>
                <a:solidFill>
                  <a:srgbClr val="3D96D1"/>
                </a:solidFill>
                <a:ln w="12700">
                  <a:noFill/>
                  <a:round/>
                  <a:headEnd/>
                  <a:tailEnd/>
                </a:ln>
              </p:spPr>
              <p:txBody>
                <a:bodyPr wrap="none" lIns="0" tIns="0" rIns="0" bIns="0" anchor="ctr"/>
                <a:lstStyle/>
                <a:p>
                  <a:pPr algn="ctr"/>
                  <a:endParaRPr lang="en-US" sz="1000"/>
                </a:p>
              </p:txBody>
            </p:sp>
            <p:sp>
              <p:nvSpPr>
                <p:cNvPr id="65569" name="AutoShape 16"/>
                <p:cNvSpPr>
                  <a:spLocks noChangeArrowheads="1"/>
                </p:cNvSpPr>
                <p:nvPr/>
              </p:nvSpPr>
              <p:spPr bwMode="gray">
                <a:xfrm>
                  <a:off x="702" y="2136"/>
                  <a:ext cx="1488" cy="137"/>
                </a:xfrm>
                <a:prstGeom prst="roundRect">
                  <a:avLst>
                    <a:gd name="adj" fmla="val 13759"/>
                  </a:avLst>
                </a:prstGeom>
                <a:gradFill rotWithShape="1">
                  <a:gsLst>
                    <a:gs pos="0">
                      <a:srgbClr val="A8DDF6"/>
                    </a:gs>
                    <a:gs pos="100000">
                      <a:srgbClr val="3D96D1"/>
                    </a:gs>
                  </a:gsLst>
                  <a:lin ang="5400000" scaled="1"/>
                </a:gradFill>
                <a:ln w="12700">
                  <a:noFill/>
                  <a:round/>
                  <a:headEnd/>
                  <a:tailEnd/>
                </a:ln>
              </p:spPr>
              <p:txBody>
                <a:bodyPr wrap="none" lIns="0" tIns="0" rIns="0" bIns="0" anchor="ctr"/>
                <a:lstStyle/>
                <a:p>
                  <a:pPr algn="ctr"/>
                  <a:endParaRPr lang="en-US" sz="1000"/>
                </a:p>
              </p:txBody>
            </p:sp>
            <p:sp>
              <p:nvSpPr>
                <p:cNvPr id="65570" name="AutoShape 17"/>
                <p:cNvSpPr>
                  <a:spLocks noChangeArrowheads="1"/>
                </p:cNvSpPr>
                <p:nvPr/>
              </p:nvSpPr>
              <p:spPr bwMode="gray">
                <a:xfrm>
                  <a:off x="702" y="2136"/>
                  <a:ext cx="1488" cy="308"/>
                </a:xfrm>
                <a:prstGeom prst="roundRect">
                  <a:avLst>
                    <a:gd name="adj" fmla="val 6519"/>
                  </a:avLst>
                </a:prstGeom>
                <a:noFill/>
                <a:ln w="9525">
                  <a:solidFill>
                    <a:srgbClr val="1291CF"/>
                  </a:solidFill>
                  <a:round/>
                  <a:headEnd/>
                  <a:tailEnd/>
                </a:ln>
              </p:spPr>
              <p:txBody>
                <a:bodyPr wrap="none" lIns="0" tIns="0" rIns="0" bIns="0" anchor="ctr"/>
                <a:lstStyle/>
                <a:p>
                  <a:pPr algn="ctr"/>
                  <a:r>
                    <a:rPr lang="en-US" sz="600" b="1">
                      <a:solidFill>
                        <a:schemeClr val="bg1"/>
                      </a:solidFill>
                    </a:rPr>
                    <a:t>VMware Virtualization Layer</a:t>
                  </a:r>
                </a:p>
              </p:txBody>
            </p:sp>
          </p:grpSp>
          <p:grpSp>
            <p:nvGrpSpPr>
              <p:cNvPr id="8" name="Group 25"/>
              <p:cNvGrpSpPr>
                <a:grpSpLocks/>
              </p:cNvGrpSpPr>
              <p:nvPr/>
            </p:nvGrpSpPr>
            <p:grpSpPr bwMode="auto">
              <a:xfrm>
                <a:off x="702" y="2450"/>
                <a:ext cx="1488" cy="299"/>
                <a:chOff x="702" y="2491"/>
                <a:chExt cx="1488" cy="334"/>
              </a:xfrm>
            </p:grpSpPr>
            <p:sp>
              <p:nvSpPr>
                <p:cNvPr id="65565" name="AutoShape 18"/>
                <p:cNvSpPr>
                  <a:spLocks noChangeArrowheads="1"/>
                </p:cNvSpPr>
                <p:nvPr/>
              </p:nvSpPr>
              <p:spPr bwMode="gray">
                <a:xfrm>
                  <a:off x="702" y="2491"/>
                  <a:ext cx="1488" cy="334"/>
                </a:xfrm>
                <a:prstGeom prst="roundRect">
                  <a:avLst>
                    <a:gd name="adj" fmla="val 6519"/>
                  </a:avLst>
                </a:prstGeom>
                <a:solidFill>
                  <a:srgbClr val="215EB5"/>
                </a:solidFill>
                <a:ln w="12700">
                  <a:solidFill>
                    <a:srgbClr val="215EB5"/>
                  </a:solidFill>
                  <a:round/>
                  <a:headEnd/>
                  <a:tailEnd/>
                </a:ln>
              </p:spPr>
              <p:txBody>
                <a:bodyPr wrap="none" lIns="0" tIns="0" rIns="0" bIns="0" anchor="ctr"/>
                <a:lstStyle/>
                <a:p>
                  <a:pPr algn="ctr"/>
                  <a:endParaRPr lang="en-US" sz="1000"/>
                </a:p>
              </p:txBody>
            </p:sp>
            <p:sp>
              <p:nvSpPr>
                <p:cNvPr id="65566" name="AutoShape 19"/>
                <p:cNvSpPr>
                  <a:spLocks noChangeArrowheads="1"/>
                </p:cNvSpPr>
                <p:nvPr/>
              </p:nvSpPr>
              <p:spPr bwMode="gray">
                <a:xfrm>
                  <a:off x="702" y="2491"/>
                  <a:ext cx="1488" cy="136"/>
                </a:xfrm>
                <a:prstGeom prst="roundRect">
                  <a:avLst>
                    <a:gd name="adj" fmla="val 13759"/>
                  </a:avLst>
                </a:prstGeom>
                <a:gradFill rotWithShape="1">
                  <a:gsLst>
                    <a:gs pos="0">
                      <a:srgbClr val="A4C9F6"/>
                    </a:gs>
                    <a:gs pos="100000">
                      <a:srgbClr val="215EB5"/>
                    </a:gs>
                  </a:gsLst>
                  <a:lin ang="5400000" scaled="1"/>
                </a:gradFill>
                <a:ln w="12700">
                  <a:noFill/>
                  <a:round/>
                  <a:headEnd/>
                  <a:tailEnd/>
                </a:ln>
              </p:spPr>
              <p:txBody>
                <a:bodyPr wrap="none" lIns="0" tIns="0" rIns="0" bIns="0" anchor="ctr"/>
                <a:lstStyle/>
                <a:p>
                  <a:pPr algn="ctr"/>
                  <a:endParaRPr lang="en-US" sz="1000"/>
                </a:p>
              </p:txBody>
            </p:sp>
            <p:sp>
              <p:nvSpPr>
                <p:cNvPr id="65567" name="AutoShape 20"/>
                <p:cNvSpPr>
                  <a:spLocks noChangeArrowheads="1"/>
                </p:cNvSpPr>
                <p:nvPr/>
              </p:nvSpPr>
              <p:spPr bwMode="gray">
                <a:xfrm>
                  <a:off x="702" y="2491"/>
                  <a:ext cx="1488" cy="334"/>
                </a:xfrm>
                <a:prstGeom prst="roundRect">
                  <a:avLst>
                    <a:gd name="adj" fmla="val 6519"/>
                  </a:avLst>
                </a:prstGeom>
                <a:noFill/>
                <a:ln w="9525">
                  <a:solidFill>
                    <a:srgbClr val="215EB5"/>
                  </a:solidFill>
                  <a:round/>
                  <a:headEnd/>
                  <a:tailEnd/>
                </a:ln>
              </p:spPr>
              <p:txBody>
                <a:bodyPr wrap="none" lIns="0" tIns="0" rIns="0" bIns="0" anchor="ctr"/>
                <a:lstStyle/>
                <a:p>
                  <a:pPr algn="ctr"/>
                  <a:r>
                    <a:rPr lang="en-US" sz="600" b="1">
                      <a:solidFill>
                        <a:schemeClr val="bg1"/>
                      </a:solidFill>
                    </a:rPr>
                    <a:t>x86 Architecture</a:t>
                  </a:r>
                </a:p>
              </p:txBody>
            </p:sp>
          </p:grpSp>
        </p:grpSp>
        <p:sp>
          <p:nvSpPr>
            <p:cNvPr id="65544" name="TextBox 19"/>
            <p:cNvSpPr txBox="1">
              <a:spLocks noChangeArrowheads="1"/>
            </p:cNvSpPr>
            <p:nvPr/>
          </p:nvSpPr>
          <p:spPr bwMode="gray">
            <a:xfrm>
              <a:off x="5453300" y="4718050"/>
              <a:ext cx="872651" cy="243423"/>
            </a:xfrm>
            <a:prstGeom prst="rect">
              <a:avLst/>
            </a:prstGeom>
            <a:noFill/>
            <a:ln w="9525">
              <a:noFill/>
              <a:miter lim="800000"/>
              <a:headEnd/>
              <a:tailEnd/>
            </a:ln>
          </p:spPr>
          <p:txBody>
            <a:bodyPr wrap="none">
              <a:spAutoFit/>
            </a:bodyPr>
            <a:lstStyle/>
            <a:p>
              <a:pPr algn="ctr"/>
              <a:r>
                <a:rPr lang="en-US" sz="900"/>
                <a:t>Physical server</a:t>
              </a:r>
            </a:p>
          </p:txBody>
        </p:sp>
        <p:sp>
          <p:nvSpPr>
            <p:cNvPr id="65545" name="Rectangle 39"/>
            <p:cNvSpPr>
              <a:spLocks noChangeArrowheads="1"/>
            </p:cNvSpPr>
            <p:nvPr/>
          </p:nvSpPr>
          <p:spPr bwMode="gray">
            <a:xfrm>
              <a:off x="7775386" y="4498975"/>
              <a:ext cx="387728" cy="259651"/>
            </a:xfrm>
            <a:prstGeom prst="rect">
              <a:avLst/>
            </a:prstGeom>
            <a:noFill/>
            <a:ln w="19050">
              <a:noFill/>
              <a:miter lim="800000"/>
              <a:headEnd/>
              <a:tailEnd/>
            </a:ln>
          </p:spPr>
          <p:txBody>
            <a:bodyPr wrap="none" lIns="0" tIns="0" rIns="0" bIns="0">
              <a:spAutoFit/>
            </a:bodyPr>
            <a:lstStyle/>
            <a:p>
              <a:pPr algn="ctr">
                <a:lnSpc>
                  <a:spcPct val="80000"/>
                </a:lnSpc>
              </a:pPr>
              <a:r>
                <a:rPr lang="en-US" sz="1000" b="1"/>
                <a:t>Avamar</a:t>
              </a:r>
            </a:p>
            <a:p>
              <a:pPr algn="ctr">
                <a:lnSpc>
                  <a:spcPct val="80000"/>
                </a:lnSpc>
              </a:pPr>
              <a:r>
                <a:rPr lang="en-US" sz="1000" b="1"/>
                <a:t>server</a:t>
              </a:r>
            </a:p>
          </p:txBody>
        </p:sp>
        <p:cxnSp>
          <p:nvCxnSpPr>
            <p:cNvPr id="65546" name="Straight Connector 31"/>
            <p:cNvCxnSpPr>
              <a:cxnSpLocks noChangeShapeType="1"/>
            </p:cNvCxnSpPr>
            <p:nvPr/>
          </p:nvCxnSpPr>
          <p:spPr bwMode="gray">
            <a:xfrm>
              <a:off x="5172075" y="2762250"/>
              <a:ext cx="1814513" cy="1863725"/>
            </a:xfrm>
            <a:prstGeom prst="line">
              <a:avLst/>
            </a:prstGeom>
            <a:noFill/>
            <a:ln w="28575">
              <a:solidFill>
                <a:schemeClr val="accent2"/>
              </a:solidFill>
              <a:prstDash val="sysDot"/>
              <a:round/>
              <a:headEnd/>
              <a:tailEnd/>
            </a:ln>
          </p:spPr>
        </p:cxnSp>
        <p:cxnSp>
          <p:nvCxnSpPr>
            <p:cNvPr id="65547" name="Straight Connector 33"/>
            <p:cNvCxnSpPr>
              <a:cxnSpLocks noChangeShapeType="1"/>
            </p:cNvCxnSpPr>
            <p:nvPr/>
          </p:nvCxnSpPr>
          <p:spPr bwMode="gray">
            <a:xfrm>
              <a:off x="5638800" y="2749550"/>
              <a:ext cx="1317625" cy="1711325"/>
            </a:xfrm>
            <a:prstGeom prst="line">
              <a:avLst/>
            </a:prstGeom>
            <a:noFill/>
            <a:ln w="28575">
              <a:solidFill>
                <a:schemeClr val="tx2"/>
              </a:solidFill>
              <a:prstDash val="sysDot"/>
              <a:round/>
              <a:headEnd/>
              <a:tailEnd/>
            </a:ln>
          </p:spPr>
        </p:cxnSp>
        <p:cxnSp>
          <p:nvCxnSpPr>
            <p:cNvPr id="65548" name="Straight Connector 37"/>
            <p:cNvCxnSpPr>
              <a:cxnSpLocks noChangeShapeType="1"/>
            </p:cNvCxnSpPr>
            <p:nvPr/>
          </p:nvCxnSpPr>
          <p:spPr bwMode="gray">
            <a:xfrm>
              <a:off x="6146800" y="2762250"/>
              <a:ext cx="809625" cy="1519238"/>
            </a:xfrm>
            <a:prstGeom prst="line">
              <a:avLst/>
            </a:prstGeom>
            <a:noFill/>
            <a:ln w="28575">
              <a:solidFill>
                <a:srgbClr val="339933"/>
              </a:solidFill>
              <a:prstDash val="sysDot"/>
              <a:round/>
              <a:headEnd/>
              <a:tailEnd/>
            </a:ln>
          </p:spPr>
        </p:cxnSp>
        <p:pic>
          <p:nvPicPr>
            <p:cNvPr id="65549" name="Picture 39" descr="server"/>
            <p:cNvPicPr>
              <a:picLocks noChangeAspect="1" noChangeArrowheads="1"/>
            </p:cNvPicPr>
            <p:nvPr/>
          </p:nvPicPr>
          <p:blipFill>
            <a:blip r:embed="rId9" cstate="print"/>
            <a:srcRect/>
            <a:stretch>
              <a:fillRect/>
            </a:stretch>
          </p:blipFill>
          <p:spPr bwMode="gray">
            <a:xfrm>
              <a:off x="5354638" y="4395788"/>
              <a:ext cx="1082675" cy="346075"/>
            </a:xfrm>
            <a:prstGeom prst="rect">
              <a:avLst/>
            </a:prstGeom>
            <a:noFill/>
            <a:ln w="9525">
              <a:noFill/>
              <a:miter lim="800000"/>
              <a:headEnd/>
              <a:tailEnd/>
            </a:ln>
          </p:spPr>
        </p:pic>
        <p:sp>
          <p:nvSpPr>
            <p:cNvPr id="65550" name="Line 40"/>
            <p:cNvSpPr>
              <a:spLocks noChangeShapeType="1"/>
            </p:cNvSpPr>
            <p:nvPr/>
          </p:nvSpPr>
          <p:spPr bwMode="gray">
            <a:xfrm>
              <a:off x="7015163" y="2787650"/>
              <a:ext cx="633412" cy="511175"/>
            </a:xfrm>
            <a:prstGeom prst="line">
              <a:avLst/>
            </a:prstGeom>
            <a:noFill/>
            <a:ln w="38100">
              <a:solidFill>
                <a:schemeClr val="hlink"/>
              </a:solidFill>
              <a:round/>
              <a:headEnd/>
              <a:tailEnd type="triangle" w="med" len="med"/>
            </a:ln>
          </p:spPr>
          <p:txBody>
            <a:bodyPr wrap="none" lIns="0" tIns="0" rIns="0" bIns="0" anchor="ctr"/>
            <a:lstStyle/>
            <a:p>
              <a:endParaRPr lang="en-US"/>
            </a:p>
          </p:txBody>
        </p:sp>
        <p:sp>
          <p:nvSpPr>
            <p:cNvPr id="65551" name="Line 41"/>
            <p:cNvSpPr>
              <a:spLocks noChangeShapeType="1"/>
            </p:cNvSpPr>
            <p:nvPr/>
          </p:nvSpPr>
          <p:spPr bwMode="gray">
            <a:xfrm flipH="1" flipV="1">
              <a:off x="6932613" y="3027363"/>
              <a:ext cx="257175" cy="835025"/>
            </a:xfrm>
            <a:prstGeom prst="line">
              <a:avLst/>
            </a:prstGeom>
            <a:noFill/>
            <a:ln w="38100">
              <a:solidFill>
                <a:schemeClr val="hlink"/>
              </a:solidFill>
              <a:round/>
              <a:headEnd/>
              <a:tailEnd type="triangle" w="med" len="med"/>
            </a:ln>
          </p:spPr>
          <p:txBody>
            <a:bodyPr wrap="none" lIns="0" tIns="0" rIns="0" bIns="0" anchor="ctr"/>
            <a:lstStyle/>
            <a:p>
              <a:endParaRPr lang="en-US"/>
            </a:p>
          </p:txBody>
        </p:sp>
        <p:grpSp>
          <p:nvGrpSpPr>
            <p:cNvPr id="9" name="Group 43"/>
            <p:cNvGrpSpPr>
              <a:grpSpLocks/>
            </p:cNvGrpSpPr>
            <p:nvPr/>
          </p:nvGrpSpPr>
          <p:grpSpPr bwMode="auto">
            <a:xfrm>
              <a:off x="4905375" y="5148263"/>
              <a:ext cx="1506256" cy="231775"/>
              <a:chOff x="703" y="3176"/>
              <a:chExt cx="1157" cy="142"/>
            </a:xfrm>
          </p:grpSpPr>
          <p:sp>
            <p:nvSpPr>
              <p:cNvPr id="65559" name="Text Box 26"/>
              <p:cNvSpPr txBox="1">
                <a:spLocks noChangeArrowheads="1"/>
              </p:cNvSpPr>
              <p:nvPr/>
            </p:nvSpPr>
            <p:spPr bwMode="gray">
              <a:xfrm>
                <a:off x="848" y="3189"/>
                <a:ext cx="1012" cy="119"/>
              </a:xfrm>
              <a:prstGeom prst="rect">
                <a:avLst/>
              </a:prstGeom>
              <a:noFill/>
              <a:ln w="9525">
                <a:noFill/>
                <a:miter lim="800000"/>
                <a:headEnd/>
                <a:tailEnd/>
              </a:ln>
            </p:spPr>
            <p:txBody>
              <a:bodyPr wrap="none" lIns="0" tIns="0" rIns="0" bIns="0" anchor="ctr">
                <a:spAutoFit/>
              </a:bodyPr>
              <a:lstStyle/>
              <a:p>
                <a:r>
                  <a:rPr lang="en-US" sz="1200" i="1">
                    <a:solidFill>
                      <a:srgbClr val="221F20"/>
                    </a:solidFill>
                  </a:rPr>
                  <a:t>= </a:t>
                </a:r>
                <a:r>
                  <a:rPr lang="en-US" sz="1000" i="1">
                    <a:solidFill>
                      <a:srgbClr val="221F20"/>
                    </a:solidFill>
                  </a:rPr>
                  <a:t>Avamar Software Agent</a:t>
                </a:r>
              </a:p>
            </p:txBody>
          </p:sp>
          <p:pic>
            <p:nvPicPr>
              <p:cNvPr id="65560" name="Picture 45" descr="avamar icon"/>
              <p:cNvPicPr>
                <a:picLocks noChangeAspect="1" noChangeArrowheads="1"/>
              </p:cNvPicPr>
              <p:nvPr/>
            </p:nvPicPr>
            <p:blipFill>
              <a:blip r:embed="rId10" cstate="print"/>
              <a:srcRect/>
              <a:stretch>
                <a:fillRect/>
              </a:stretch>
            </p:blipFill>
            <p:spPr bwMode="gray">
              <a:xfrm>
                <a:off x="703" y="3176"/>
                <a:ext cx="145" cy="142"/>
              </a:xfrm>
              <a:prstGeom prst="rect">
                <a:avLst/>
              </a:prstGeom>
              <a:noFill/>
              <a:ln w="9525">
                <a:noFill/>
                <a:miter lim="800000"/>
                <a:headEnd/>
                <a:tailEnd/>
              </a:ln>
            </p:spPr>
          </p:pic>
        </p:grpSp>
        <p:pic>
          <p:nvPicPr>
            <p:cNvPr id="65553" name="Picture 46" descr="avamar icon"/>
            <p:cNvPicPr>
              <a:picLocks noChangeAspect="1" noChangeArrowheads="1"/>
            </p:cNvPicPr>
            <p:nvPr/>
          </p:nvPicPr>
          <p:blipFill>
            <a:blip r:embed="rId11" cstate="print"/>
            <a:srcRect/>
            <a:stretch>
              <a:fillRect/>
            </a:stretch>
          </p:blipFill>
          <p:spPr bwMode="gray">
            <a:xfrm>
              <a:off x="6815138" y="2319338"/>
              <a:ext cx="234950" cy="290512"/>
            </a:xfrm>
            <a:prstGeom prst="rect">
              <a:avLst/>
            </a:prstGeom>
            <a:noFill/>
            <a:ln w="9525">
              <a:noFill/>
              <a:miter lim="800000"/>
              <a:headEnd/>
              <a:tailEnd/>
            </a:ln>
          </p:spPr>
        </p:pic>
        <p:sp>
          <p:nvSpPr>
            <p:cNvPr id="65554" name="AutoShape 48"/>
            <p:cNvSpPr>
              <a:spLocks noChangeArrowheads="1"/>
            </p:cNvSpPr>
            <p:nvPr/>
          </p:nvSpPr>
          <p:spPr bwMode="gray">
            <a:xfrm>
              <a:off x="4921250" y="2192338"/>
              <a:ext cx="449263" cy="566737"/>
            </a:xfrm>
            <a:prstGeom prst="roundRect">
              <a:avLst>
                <a:gd name="adj" fmla="val 11593"/>
              </a:avLst>
            </a:prstGeom>
            <a:noFill/>
            <a:ln w="28575">
              <a:solidFill>
                <a:schemeClr val="accent2"/>
              </a:solidFill>
              <a:round/>
              <a:headEnd/>
              <a:tailEnd/>
            </a:ln>
          </p:spPr>
          <p:txBody>
            <a:bodyPr wrap="none" lIns="0" tIns="0" rIns="0" bIns="0" anchor="ctr"/>
            <a:lstStyle/>
            <a:p>
              <a:pPr algn="ctr"/>
              <a:endParaRPr lang="en-US" sz="600"/>
            </a:p>
          </p:txBody>
        </p:sp>
        <p:sp>
          <p:nvSpPr>
            <p:cNvPr id="65555" name="AutoShape 49"/>
            <p:cNvSpPr>
              <a:spLocks noChangeArrowheads="1"/>
            </p:cNvSpPr>
            <p:nvPr/>
          </p:nvSpPr>
          <p:spPr bwMode="gray">
            <a:xfrm>
              <a:off x="5411788" y="2192338"/>
              <a:ext cx="449262" cy="566737"/>
            </a:xfrm>
            <a:prstGeom prst="roundRect">
              <a:avLst>
                <a:gd name="adj" fmla="val 11593"/>
              </a:avLst>
            </a:prstGeom>
            <a:noFill/>
            <a:ln w="28575">
              <a:solidFill>
                <a:schemeClr val="tx2"/>
              </a:solidFill>
              <a:round/>
              <a:headEnd/>
              <a:tailEnd/>
            </a:ln>
          </p:spPr>
          <p:txBody>
            <a:bodyPr wrap="none" lIns="0" tIns="0" rIns="0" bIns="0" anchor="ctr"/>
            <a:lstStyle/>
            <a:p>
              <a:pPr algn="ctr"/>
              <a:endParaRPr lang="en-US" sz="600"/>
            </a:p>
          </p:txBody>
        </p:sp>
        <p:sp>
          <p:nvSpPr>
            <p:cNvPr id="65556" name="AutoShape 50"/>
            <p:cNvSpPr>
              <a:spLocks noChangeArrowheads="1"/>
            </p:cNvSpPr>
            <p:nvPr/>
          </p:nvSpPr>
          <p:spPr bwMode="gray">
            <a:xfrm>
              <a:off x="5919788" y="2192338"/>
              <a:ext cx="449262" cy="566737"/>
            </a:xfrm>
            <a:prstGeom prst="roundRect">
              <a:avLst>
                <a:gd name="adj" fmla="val 11593"/>
              </a:avLst>
            </a:prstGeom>
            <a:noFill/>
            <a:ln w="28575">
              <a:solidFill>
                <a:schemeClr val="folHlink"/>
              </a:solidFill>
              <a:round/>
              <a:headEnd/>
              <a:tailEnd/>
            </a:ln>
          </p:spPr>
          <p:txBody>
            <a:bodyPr wrap="none" lIns="0" tIns="0" rIns="0" bIns="0" anchor="ctr"/>
            <a:lstStyle/>
            <a:p>
              <a:pPr algn="ctr"/>
              <a:endParaRPr lang="en-US" sz="600"/>
            </a:p>
          </p:txBody>
        </p:sp>
        <p:pic>
          <p:nvPicPr>
            <p:cNvPr id="65557" name="Picture 51" descr="Avamar Data Store-SO-96dpi"/>
            <p:cNvPicPr>
              <a:picLocks noChangeAspect="1" noChangeArrowheads="1"/>
            </p:cNvPicPr>
            <p:nvPr/>
          </p:nvPicPr>
          <p:blipFill>
            <a:blip r:embed="rId12" cstate="print"/>
            <a:srcRect/>
            <a:stretch>
              <a:fillRect/>
            </a:stretch>
          </p:blipFill>
          <p:spPr bwMode="gray">
            <a:xfrm>
              <a:off x="7758113" y="2770188"/>
              <a:ext cx="415925" cy="1649412"/>
            </a:xfrm>
            <a:prstGeom prst="rect">
              <a:avLst/>
            </a:prstGeom>
            <a:noFill/>
            <a:ln w="9525">
              <a:noFill/>
              <a:miter lim="800000"/>
              <a:headEnd/>
              <a:tailEnd/>
            </a:ln>
          </p:spPr>
        </p:pic>
        <p:sp>
          <p:nvSpPr>
            <p:cNvPr id="65558" name="Rectangle 87"/>
            <p:cNvSpPr>
              <a:spLocks noChangeArrowheads="1"/>
            </p:cNvSpPr>
            <p:nvPr/>
          </p:nvSpPr>
          <p:spPr bwMode="auto">
            <a:xfrm>
              <a:off x="5656143" y="1620982"/>
              <a:ext cx="1563936" cy="292107"/>
            </a:xfrm>
            <a:prstGeom prst="rect">
              <a:avLst/>
            </a:prstGeom>
            <a:noFill/>
            <a:ln w="9525">
              <a:noFill/>
              <a:miter lim="800000"/>
              <a:headEnd/>
              <a:tailEnd/>
            </a:ln>
          </p:spPr>
          <p:txBody>
            <a:bodyPr wrap="none">
              <a:spAutoFit/>
            </a:bodyPr>
            <a:lstStyle/>
            <a:p>
              <a:pPr algn="ctr"/>
              <a:r>
                <a:rPr lang="en-US" sz="1200" b="1">
                  <a:solidFill>
                    <a:schemeClr val="tx2"/>
                  </a:solidFill>
                </a:rPr>
                <a:t>VMware Image Backup</a:t>
              </a:r>
            </a:p>
          </p:txBody>
        </p:sp>
      </p:gr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gray">
          <a:xfrm>
            <a:off x="366713" y="1643183"/>
            <a:ext cx="3168649" cy="861774"/>
          </a:xfrm>
          <a:prstGeom prst="rect">
            <a:avLst/>
          </a:prstGeom>
          <a:noFill/>
          <a:ln w="25400" algn="ctr">
            <a:noFill/>
            <a:miter lim="800000"/>
            <a:headEnd/>
            <a:tailEnd type="none" w="lg" len="med"/>
          </a:ln>
        </p:spPr>
        <p:txBody>
          <a:bodyPr wrap="square" lIns="0" tIns="0" rIns="0" bIns="0">
            <a:spAutoFit/>
          </a:bodyPr>
          <a:lstStyle/>
          <a:p>
            <a:pPr algn="ctr" defTabSz="941375">
              <a:buNone/>
            </a:pPr>
            <a:r>
              <a:rPr lang="ru-RU" sz="1400" b="1" i="0" noProof="1" smtClean="0">
                <a:latin typeface="Arial" pitchFamily="34" charset="0"/>
                <a:cs typeface="Arial" pitchFamily="34" charset="0"/>
              </a:rPr>
              <a:t>Коэффициент</a:t>
            </a:r>
            <a:r>
              <a:rPr lang="en-US" sz="1400" b="1" i="0" dirty="0" smtClean="0">
                <a:latin typeface="Arial" pitchFamily="34" charset="0"/>
                <a:cs typeface="Arial" pitchFamily="34" charset="0"/>
              </a:rPr>
              <a:t> </a:t>
            </a:r>
            <a:r>
              <a:rPr lang="en-US" sz="1400" b="1" i="0" dirty="0">
                <a:latin typeface="Arial" pitchFamily="34" charset="0"/>
                <a:cs typeface="Arial" pitchFamily="34" charset="0"/>
              </a:rPr>
              <a:t>использования ЦП на прокси-сервере ВМ</a:t>
            </a:r>
            <a:br>
              <a:rPr lang="en-US" sz="1400" b="1" i="0" dirty="0">
                <a:latin typeface="Arial" pitchFamily="34" charset="0"/>
                <a:cs typeface="Arial" pitchFamily="34" charset="0"/>
              </a:rPr>
            </a:br>
            <a:r>
              <a:rPr lang="en-US" sz="1400" b="1" i="0" dirty="0">
                <a:latin typeface="Arial" pitchFamily="34" charset="0"/>
                <a:cs typeface="Arial" pitchFamily="34" charset="0"/>
              </a:rPr>
              <a:t> </a:t>
            </a:r>
            <a:r>
              <a:rPr lang="en-US" sz="1400" b="1" i="0" dirty="0" smtClean="0">
                <a:latin typeface="Arial" pitchFamily="34" charset="0"/>
                <a:cs typeface="Arial" pitchFamily="34" charset="0"/>
              </a:rPr>
              <a:t>для </a:t>
            </a:r>
            <a:r>
              <a:rPr lang="ru-RU" sz="1400" b="1" i="0" noProof="1" smtClean="0">
                <a:latin typeface="Arial" pitchFamily="34" charset="0"/>
                <a:cs typeface="Arial" pitchFamily="34" charset="0"/>
              </a:rPr>
              <a:t>резервного</a:t>
            </a:r>
            <a:r>
              <a:rPr lang="en-US" sz="1400" b="1" i="0" dirty="0" smtClean="0">
                <a:latin typeface="Arial" pitchFamily="34" charset="0"/>
                <a:cs typeface="Arial" pitchFamily="34" charset="0"/>
              </a:rPr>
              <a:t> </a:t>
            </a:r>
            <a:r>
              <a:rPr lang="en-US" sz="1400" b="1" i="0" dirty="0">
                <a:latin typeface="Arial" pitchFamily="34" charset="0"/>
                <a:cs typeface="Arial" pitchFamily="34" charset="0"/>
              </a:rPr>
              <a:t>копирования образов</a:t>
            </a:r>
            <a:endParaRPr lang="en-US" sz="1400" b="1" dirty="0">
              <a:latin typeface="Arial" pitchFamily="34" charset="0"/>
              <a:cs typeface="Arial" pitchFamily="34" charset="0"/>
            </a:endParaRPr>
          </a:p>
        </p:txBody>
      </p:sp>
      <p:sp>
        <p:nvSpPr>
          <p:cNvPr id="19" name="Title 18"/>
          <p:cNvSpPr>
            <a:spLocks noGrp="1"/>
          </p:cNvSpPr>
          <p:nvPr>
            <p:ph type="title"/>
          </p:nvPr>
        </p:nvSpPr>
        <p:spPr bwMode="gray"/>
        <p:txBody>
          <a:bodyPr/>
          <a:lstStyle/>
          <a:p>
            <a:pPr algn="l" defTabSz="914400">
              <a:lnSpc>
                <a:spcPts val="3600"/>
              </a:lnSpc>
              <a:spcBef>
                <a:spcPct val="0"/>
              </a:spcBef>
              <a:buNone/>
            </a:pPr>
            <a:r>
              <a:rPr lang="en-US" sz="3600" b="0" i="0" dirty="0">
                <a:solidFill>
                  <a:srgbClr val="007DC3"/>
                </a:solidFill>
                <a:latin typeface="Arial" pitchFamily="34" charset="0"/>
                <a:cs typeface="Arial" pitchFamily="34" charset="0"/>
              </a:rPr>
              <a:t>Отслеживание измененных блоков (CBT)</a:t>
            </a:r>
            <a:endParaRPr lang="en-US" dirty="0">
              <a:latin typeface="Arial" pitchFamily="34" charset="0"/>
              <a:cs typeface="Arial" pitchFamily="34" charset="0"/>
            </a:endParaRPr>
          </a:p>
        </p:txBody>
      </p:sp>
      <p:sp>
        <p:nvSpPr>
          <p:cNvPr id="59" name="Content Placeholder 58"/>
          <p:cNvSpPr>
            <a:spLocks noGrp="1"/>
          </p:cNvSpPr>
          <p:nvPr>
            <p:ph sz="half" idx="2"/>
          </p:nvPr>
        </p:nvSpPr>
        <p:spPr bwMode="gray">
          <a:xfrm>
            <a:off x="3880716" y="1758950"/>
            <a:ext cx="4896572" cy="4205287"/>
          </a:xfrm>
        </p:spPr>
        <p:txBody>
          <a:bodyPr/>
          <a:lstStyle/>
          <a:p>
            <a:pPr marL="457200" indent="-457200" algn="l" defTabSz="914400">
              <a:spcBef>
                <a:spcPct val="20000"/>
              </a:spcBef>
              <a:buClr>
                <a:srgbClr val="007DC3"/>
              </a:buClr>
              <a:buFont typeface="MetaNormalLF-Roman"/>
              <a:buAutoNum type="arabicPeriod"/>
            </a:pPr>
            <a:r>
              <a:rPr lang="en-US" sz="2200" b="0" i="0" dirty="0">
                <a:solidFill>
                  <a:srgbClr val="5F5F5F"/>
                </a:solidFill>
                <a:latin typeface="Arial" pitchFamily="34" charset="0"/>
                <a:cs typeface="Arial" pitchFamily="34" charset="0"/>
              </a:rPr>
              <a:t>При традиционном резервном копировании </a:t>
            </a:r>
            <a:br>
              <a:rPr lang="en-US" sz="2200" b="0" i="0" dirty="0">
                <a:solidFill>
                  <a:srgbClr val="5F5F5F"/>
                </a:solidFill>
                <a:latin typeface="Arial" pitchFamily="34" charset="0"/>
                <a:cs typeface="Arial" pitchFamily="34" charset="0"/>
              </a:rPr>
            </a:br>
            <a:r>
              <a:rPr lang="en-US" sz="2200" b="0" i="0" dirty="0">
                <a:solidFill>
                  <a:srgbClr val="5F5F5F"/>
                </a:solidFill>
                <a:latin typeface="Arial" pitchFamily="34" charset="0"/>
                <a:cs typeface="Arial" pitchFamily="34" charset="0"/>
              </a:rPr>
              <a:t>ЦП используется на 80 % в течение двух минут</a:t>
            </a:r>
          </a:p>
          <a:p>
            <a:pPr marL="457200" indent="-457200" algn="l" defTabSz="914400">
              <a:spcBef>
                <a:spcPct val="20000"/>
              </a:spcBef>
              <a:buClr>
                <a:srgbClr val="007DC3"/>
              </a:buClr>
              <a:buFont typeface="MetaNormalLF-Roman"/>
              <a:buAutoNum type="arabicPeriod"/>
            </a:pPr>
            <a:r>
              <a:rPr lang="en-US" sz="2200" b="0" i="0" dirty="0" err="1">
                <a:solidFill>
                  <a:srgbClr val="5F5F5F"/>
                </a:solidFill>
                <a:latin typeface="Arial" pitchFamily="34" charset="0"/>
                <a:cs typeface="Arial" pitchFamily="34" charset="0"/>
              </a:rPr>
              <a:t>При</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отслеживании</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измененных</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блоков</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обрабатываются</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только</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измененные</a:t>
            </a:r>
            <a:r>
              <a:rPr lang="en-US" sz="2200" b="0" i="0" dirty="0">
                <a:solidFill>
                  <a:srgbClr val="5F5F5F"/>
                </a:solidFill>
                <a:latin typeface="Arial" pitchFamily="34" charset="0"/>
                <a:cs typeface="Arial" pitchFamily="34" charset="0"/>
              </a:rPr>
              <a:t> </a:t>
            </a:r>
            <a:r>
              <a:rPr lang="ru-RU" sz="2200" b="0" i="0" noProof="1" smtClean="0">
                <a:solidFill>
                  <a:srgbClr val="5F5F5F"/>
                </a:solidFill>
                <a:latin typeface="Arial" pitchFamily="34" charset="0"/>
                <a:cs typeface="Arial" pitchFamily="34" charset="0"/>
              </a:rPr>
              <a:t>блоки</a:t>
            </a:r>
          </a:p>
          <a:p>
            <a:pPr marL="457200" indent="-457200" defTabSz="914400">
              <a:spcBef>
                <a:spcPct val="20000"/>
              </a:spcBef>
              <a:buNone/>
            </a:pPr>
            <a:r>
              <a:rPr lang="en-US" sz="2200" b="0" i="0" dirty="0">
                <a:solidFill>
                  <a:srgbClr val="5F5F5F"/>
                </a:solidFill>
                <a:latin typeface="Arial" pitchFamily="34" charset="0"/>
                <a:cs typeface="Arial" pitchFamily="34" charset="0"/>
              </a:rPr>
              <a:t>	</a:t>
            </a:r>
            <a:r>
              <a:rPr lang="ru-RU" sz="2200" b="0" i="0" noProof="1" smtClean="0">
                <a:solidFill>
                  <a:srgbClr val="5F5F5F"/>
                </a:solidFill>
                <a:latin typeface="Arial" pitchFamily="34" charset="0"/>
                <a:cs typeface="Arial" pitchFamily="34" charset="0"/>
              </a:rPr>
              <a:t>При</a:t>
            </a:r>
            <a:r>
              <a:rPr lang="en-US" sz="2200" b="0" i="0" dirty="0" smtClean="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использовании</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решения</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Avamar</a:t>
            </a:r>
            <a:r>
              <a:rPr lang="en-US" sz="2200" b="0" i="0" dirty="0">
                <a:solidFill>
                  <a:srgbClr val="5F5F5F"/>
                </a:solidFill>
                <a:latin typeface="Arial" pitchFamily="34" charset="0"/>
                <a:cs typeface="Arial" pitchFamily="34" charset="0"/>
              </a:rPr>
              <a:t> ЦП </a:t>
            </a:r>
            <a:r>
              <a:rPr lang="en-US" sz="2200" b="0" i="0" dirty="0" err="1">
                <a:solidFill>
                  <a:srgbClr val="5F5F5F"/>
                </a:solidFill>
                <a:latin typeface="Arial" pitchFamily="34" charset="0"/>
                <a:cs typeface="Arial" pitchFamily="34" charset="0"/>
              </a:rPr>
              <a:t>используется</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только</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на</a:t>
            </a:r>
            <a:r>
              <a:rPr lang="en-US" sz="2200" b="0" i="0" dirty="0">
                <a:solidFill>
                  <a:srgbClr val="5F5F5F"/>
                </a:solidFill>
                <a:latin typeface="Arial" pitchFamily="34" charset="0"/>
                <a:cs typeface="Arial" pitchFamily="34" charset="0"/>
              </a:rPr>
              <a:t> 10 % в </a:t>
            </a:r>
            <a:r>
              <a:rPr lang="en-US" sz="2200" b="0" i="0" dirty="0" err="1">
                <a:solidFill>
                  <a:srgbClr val="5F5F5F"/>
                </a:solidFill>
                <a:latin typeface="Arial" pitchFamily="34" charset="0"/>
                <a:cs typeface="Arial" pitchFamily="34" charset="0"/>
              </a:rPr>
              <a:t>течение</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нескольких</a:t>
            </a:r>
            <a:r>
              <a:rPr lang="en-US" sz="2200" b="0" i="0" dirty="0">
                <a:solidFill>
                  <a:srgbClr val="5F5F5F"/>
                </a:solidFill>
                <a:latin typeface="Arial" pitchFamily="34" charset="0"/>
                <a:cs typeface="Arial" pitchFamily="34" charset="0"/>
              </a:rPr>
              <a:t> </a:t>
            </a:r>
            <a:r>
              <a:rPr lang="en-US" sz="2200" b="0" i="0" dirty="0" err="1">
                <a:solidFill>
                  <a:srgbClr val="5F5F5F"/>
                </a:solidFill>
                <a:latin typeface="Arial" pitchFamily="34" charset="0"/>
                <a:cs typeface="Arial" pitchFamily="34" charset="0"/>
              </a:rPr>
              <a:t>секунд</a:t>
            </a:r>
            <a:endParaRPr lang="en-US" sz="2200" dirty="0">
              <a:latin typeface="Arial" pitchFamily="34" charset="0"/>
              <a:cs typeface="Arial" pitchFamily="34" charset="0"/>
            </a:endParaRPr>
          </a:p>
        </p:txBody>
      </p:sp>
      <p:sp>
        <p:nvSpPr>
          <p:cNvPr id="20" name="Text Placeholder 19"/>
          <p:cNvSpPr>
            <a:spLocks noGrp="1"/>
          </p:cNvSpPr>
          <p:nvPr>
            <p:ph type="body" idx="10"/>
          </p:nvPr>
        </p:nvSpPr>
        <p:spPr bwMode="gray"/>
        <p:txBody>
          <a:bodyPr/>
          <a:lstStyle/>
          <a:p>
            <a:pPr marL="0" indent="0" algn="l" defTabSz="914400">
              <a:spcBef>
                <a:spcPct val="20000"/>
              </a:spcBef>
              <a:buNone/>
            </a:pPr>
            <a:r>
              <a:rPr lang="ru-RU" sz="2400" b="0" i="0" noProof="1" smtClean="0">
                <a:solidFill>
                  <a:srgbClr val="5F5F5F"/>
                </a:solidFill>
                <a:latin typeface="Arial" pitchFamily="34" charset="0"/>
                <a:cs typeface="Arial" pitchFamily="34" charset="0"/>
              </a:rPr>
              <a:t>Быстрее</a:t>
            </a:r>
            <a:r>
              <a:rPr lang="en-US" sz="2400" b="0" i="0" dirty="0" smtClean="0">
                <a:solidFill>
                  <a:srgbClr val="5F5F5F"/>
                </a:solidFill>
                <a:latin typeface="Arial" pitchFamily="34" charset="0"/>
                <a:cs typeface="Arial" pitchFamily="34" charset="0"/>
              </a:rPr>
              <a:t> </a:t>
            </a:r>
            <a:r>
              <a:rPr lang="en-US" sz="2400" b="0" i="0" dirty="0">
                <a:solidFill>
                  <a:srgbClr val="5F5F5F"/>
                </a:solidFill>
                <a:latin typeface="Arial" pitchFamily="34" charset="0"/>
                <a:cs typeface="Arial" pitchFamily="34" charset="0"/>
              </a:rPr>
              <a:t>и </a:t>
            </a:r>
            <a:r>
              <a:rPr lang="en-US" sz="2400" b="0" i="0" dirty="0" err="1">
                <a:solidFill>
                  <a:srgbClr val="5F5F5F"/>
                </a:solidFill>
                <a:latin typeface="Arial" pitchFamily="34" charset="0"/>
                <a:cs typeface="Arial" pitchFamily="34" charset="0"/>
              </a:rPr>
              <a:t>надежнее</a:t>
            </a:r>
            <a:endParaRPr lang="en-US" dirty="0">
              <a:latin typeface="Arial" pitchFamily="34" charset="0"/>
              <a:cs typeface="Arial" pitchFamily="34" charset="0"/>
            </a:endParaRPr>
          </a:p>
        </p:txBody>
      </p:sp>
      <p:grpSp>
        <p:nvGrpSpPr>
          <p:cNvPr id="2" name="Group 64"/>
          <p:cNvGrpSpPr/>
          <p:nvPr/>
        </p:nvGrpSpPr>
        <p:grpSpPr bwMode="gray">
          <a:xfrm>
            <a:off x="251475" y="2313303"/>
            <a:ext cx="3347845" cy="3174567"/>
            <a:chOff x="251475" y="2219253"/>
            <a:chExt cx="3347845" cy="3174567"/>
          </a:xfrm>
        </p:grpSpPr>
        <p:grpSp>
          <p:nvGrpSpPr>
            <p:cNvPr id="3" name="Group 57"/>
            <p:cNvGrpSpPr/>
            <p:nvPr/>
          </p:nvGrpSpPr>
          <p:grpSpPr bwMode="gray">
            <a:xfrm>
              <a:off x="251475" y="2564895"/>
              <a:ext cx="3347845" cy="2828925"/>
              <a:chOff x="251475" y="2564895"/>
              <a:chExt cx="3347845" cy="2828925"/>
            </a:xfrm>
          </p:grpSpPr>
          <p:pic>
            <p:nvPicPr>
              <p:cNvPr id="1026" name="Picture 2"/>
              <p:cNvPicPr>
                <a:picLocks noChangeAspect="1" noChangeArrowheads="1"/>
              </p:cNvPicPr>
              <p:nvPr/>
            </p:nvPicPr>
            <p:blipFill>
              <a:blip r:embed="rId3" cstate="screen"/>
              <a:srcRect/>
              <a:stretch>
                <a:fillRect/>
              </a:stretch>
            </p:blipFill>
            <p:spPr bwMode="gray">
              <a:xfrm>
                <a:off x="827545" y="2564895"/>
                <a:ext cx="2771775" cy="2828925"/>
              </a:xfrm>
              <a:prstGeom prst="rect">
                <a:avLst/>
              </a:prstGeom>
              <a:noFill/>
              <a:ln w="9525">
                <a:noFill/>
                <a:miter lim="800000"/>
                <a:headEnd/>
                <a:tailEnd/>
              </a:ln>
            </p:spPr>
          </p:pic>
          <p:sp>
            <p:nvSpPr>
              <p:cNvPr id="47" name="TextBox 46"/>
              <p:cNvSpPr txBox="1"/>
              <p:nvPr/>
            </p:nvSpPr>
            <p:spPr bwMode="gray">
              <a:xfrm rot="16200000">
                <a:off x="-721644" y="3586665"/>
                <a:ext cx="2254015" cy="307777"/>
              </a:xfrm>
              <a:prstGeom prst="rect">
                <a:avLst/>
              </a:prstGeom>
              <a:noFill/>
            </p:spPr>
            <p:txBody>
              <a:bodyPr wrap="none" rtlCol="0">
                <a:spAutoFit/>
              </a:bodyPr>
              <a:lstStyle/>
              <a:p>
                <a:pPr algn="l" defTabSz="914400">
                  <a:buNone/>
                </a:pPr>
                <a:r>
                  <a:rPr lang="ru-RU" sz="1400" b="1" i="0" noProof="1" smtClean="0">
                    <a:solidFill>
                      <a:srgbClr val="5F5F5F"/>
                    </a:solidFill>
                    <a:latin typeface="Arial" pitchFamily="34" charset="0"/>
                    <a:cs typeface="Arial" pitchFamily="34" charset="0"/>
                  </a:rPr>
                  <a:t>Использование</a:t>
                </a:r>
                <a:r>
                  <a:rPr lang="en-US" sz="1400" b="1" i="0" dirty="0" smtClean="0">
                    <a:solidFill>
                      <a:srgbClr val="5F5F5F"/>
                    </a:solidFill>
                    <a:latin typeface="Arial" pitchFamily="34" charset="0"/>
                    <a:cs typeface="Arial" pitchFamily="34" charset="0"/>
                  </a:rPr>
                  <a:t> </a:t>
                </a:r>
                <a:r>
                  <a:rPr lang="en-US" sz="1400" b="1" i="0" dirty="0">
                    <a:solidFill>
                      <a:srgbClr val="5F5F5F"/>
                    </a:solidFill>
                    <a:latin typeface="Arial" pitchFamily="34" charset="0"/>
                    <a:cs typeface="Arial" pitchFamily="34" charset="0"/>
                  </a:rPr>
                  <a:t>ЦП в %</a:t>
                </a:r>
                <a:endParaRPr lang="en-US" sz="1400" b="1" dirty="0">
                  <a:solidFill>
                    <a:schemeClr val="bg2"/>
                  </a:solidFill>
                  <a:latin typeface="Arial" pitchFamily="34" charset="0"/>
                  <a:cs typeface="Arial" pitchFamily="34" charset="0"/>
                </a:endParaRPr>
              </a:p>
            </p:txBody>
          </p:sp>
        </p:grpSp>
        <p:sp>
          <p:nvSpPr>
            <p:cNvPr id="63" name="TextBox 62"/>
            <p:cNvSpPr txBox="1"/>
            <p:nvPr/>
          </p:nvSpPr>
          <p:spPr bwMode="gray">
            <a:xfrm>
              <a:off x="768866" y="2219253"/>
              <a:ext cx="377026" cy="369332"/>
            </a:xfrm>
            <a:prstGeom prst="rect">
              <a:avLst/>
            </a:prstGeom>
            <a:noFill/>
          </p:spPr>
          <p:txBody>
            <a:bodyPr wrap="none" rtlCol="0">
              <a:spAutoFit/>
            </a:bodyPr>
            <a:lstStyle/>
            <a:p>
              <a:pPr algn="l" defTabSz="914400">
                <a:buNone/>
              </a:pPr>
              <a:r>
                <a:rPr lang="en-US" sz="1800" b="0" i="0">
                  <a:solidFill>
                    <a:srgbClr val="007DC3"/>
                  </a:solidFill>
                  <a:latin typeface="Arial" pitchFamily="34" charset="0"/>
                  <a:cs typeface="Arial" pitchFamily="34" charset="0"/>
                </a:rPr>
                <a:t>1.</a:t>
              </a:r>
              <a:endParaRPr lang="en-US" dirty="0">
                <a:solidFill>
                  <a:schemeClr val="tx2"/>
                </a:solidFill>
                <a:latin typeface="Arial" pitchFamily="34" charset="0"/>
                <a:cs typeface="Arial" pitchFamily="34" charset="0"/>
              </a:endParaRPr>
            </a:p>
          </p:txBody>
        </p:sp>
        <p:sp>
          <p:nvSpPr>
            <p:cNvPr id="64" name="TextBox 63"/>
            <p:cNvSpPr txBox="1"/>
            <p:nvPr/>
          </p:nvSpPr>
          <p:spPr bwMode="gray">
            <a:xfrm>
              <a:off x="2808797" y="2219253"/>
              <a:ext cx="377026" cy="369332"/>
            </a:xfrm>
            <a:prstGeom prst="rect">
              <a:avLst/>
            </a:prstGeom>
            <a:noFill/>
          </p:spPr>
          <p:txBody>
            <a:bodyPr wrap="none" rtlCol="0">
              <a:spAutoFit/>
            </a:bodyPr>
            <a:lstStyle/>
            <a:p>
              <a:pPr algn="l" defTabSz="914400">
                <a:buNone/>
              </a:pPr>
              <a:r>
                <a:rPr lang="en-US" sz="1800" b="0" i="0">
                  <a:solidFill>
                    <a:srgbClr val="007DC3"/>
                  </a:solidFill>
                  <a:latin typeface="Arial" pitchFamily="34" charset="0"/>
                  <a:cs typeface="Arial" pitchFamily="34" charset="0"/>
                </a:rPr>
                <a:t>2.</a:t>
              </a:r>
              <a:endParaRPr lang="en-US" dirty="0">
                <a:solidFill>
                  <a:schemeClr val="tx2"/>
                </a:solidFill>
                <a:latin typeface="Arial" pitchFamily="34" charset="0"/>
                <a:cs typeface="Arial" pitchFamily="34" charset="0"/>
              </a:endParaRPr>
            </a:p>
          </p:txBody>
        </p:sp>
      </p:grpSp>
      <p:sp>
        <p:nvSpPr>
          <p:cNvPr id="13" name="TextBox 12"/>
          <p:cNvSpPr txBox="1"/>
          <p:nvPr/>
        </p:nvSpPr>
        <p:spPr>
          <a:xfrm>
            <a:off x="524435" y="2586124"/>
            <a:ext cx="357790" cy="2780248"/>
          </a:xfrm>
          <a:prstGeom prst="rect">
            <a:avLst/>
          </a:prstGeom>
          <a:noFill/>
        </p:spPr>
        <p:txBody>
          <a:bodyPr wrap="none" rtlCol="0">
            <a:spAutoFit/>
          </a:bodyPr>
          <a:lstStyle/>
          <a:p>
            <a:pPr algn="l" defTabSz="914400">
              <a:spcBef>
                <a:spcPts val="940"/>
              </a:spcBef>
              <a:buNone/>
            </a:pPr>
            <a:r>
              <a:rPr lang="en-US" sz="1200" b="0" i="0">
                <a:solidFill>
                  <a:schemeClr val="tx1"/>
                </a:solidFill>
                <a:latin typeface="Arial" pitchFamily="34" charset="0"/>
                <a:cs typeface="Arial" pitchFamily="34" charset="0"/>
              </a:rPr>
              <a:t>80</a:t>
            </a:r>
          </a:p>
          <a:p>
            <a:pPr algn="l" defTabSz="914400">
              <a:spcBef>
                <a:spcPts val="940"/>
              </a:spcBef>
              <a:buNone/>
            </a:pPr>
            <a:r>
              <a:rPr lang="en-US" sz="1200" b="0" i="0">
                <a:solidFill>
                  <a:schemeClr val="tx1"/>
                </a:solidFill>
                <a:latin typeface="Arial" pitchFamily="34" charset="0"/>
                <a:cs typeface="Arial" pitchFamily="34" charset="0"/>
              </a:rPr>
              <a:t>70</a:t>
            </a:r>
          </a:p>
          <a:p>
            <a:pPr algn="l" defTabSz="914400">
              <a:spcBef>
                <a:spcPts val="940"/>
              </a:spcBef>
              <a:buNone/>
            </a:pPr>
            <a:r>
              <a:rPr lang="en-US" sz="1200" b="0" i="0">
                <a:solidFill>
                  <a:schemeClr val="tx1"/>
                </a:solidFill>
                <a:latin typeface="Arial" pitchFamily="34" charset="0"/>
                <a:cs typeface="Arial" pitchFamily="34" charset="0"/>
              </a:rPr>
              <a:t>60</a:t>
            </a:r>
          </a:p>
          <a:p>
            <a:pPr algn="l" defTabSz="914400">
              <a:spcBef>
                <a:spcPts val="940"/>
              </a:spcBef>
              <a:buNone/>
            </a:pPr>
            <a:r>
              <a:rPr lang="en-US" sz="1200" b="0" i="0">
                <a:solidFill>
                  <a:schemeClr val="tx1"/>
                </a:solidFill>
                <a:latin typeface="Arial" pitchFamily="34" charset="0"/>
                <a:cs typeface="Arial" pitchFamily="34" charset="0"/>
              </a:rPr>
              <a:t>50</a:t>
            </a:r>
          </a:p>
          <a:p>
            <a:pPr algn="l" defTabSz="914400">
              <a:spcBef>
                <a:spcPts val="940"/>
              </a:spcBef>
              <a:buNone/>
            </a:pPr>
            <a:r>
              <a:rPr lang="en-US" sz="1200" b="0" i="0">
                <a:solidFill>
                  <a:schemeClr val="tx1"/>
                </a:solidFill>
                <a:latin typeface="Arial" pitchFamily="34" charset="0"/>
                <a:cs typeface="Arial" pitchFamily="34" charset="0"/>
              </a:rPr>
              <a:t>40</a:t>
            </a:r>
          </a:p>
          <a:p>
            <a:pPr algn="l" defTabSz="914400">
              <a:spcBef>
                <a:spcPts val="940"/>
              </a:spcBef>
              <a:buNone/>
            </a:pPr>
            <a:r>
              <a:rPr lang="en-US" sz="1200" b="0" i="0">
                <a:solidFill>
                  <a:schemeClr val="tx1"/>
                </a:solidFill>
                <a:latin typeface="Arial" pitchFamily="34" charset="0"/>
                <a:cs typeface="Arial" pitchFamily="34" charset="0"/>
              </a:rPr>
              <a:t>30</a:t>
            </a:r>
          </a:p>
          <a:p>
            <a:pPr algn="l" defTabSz="914400">
              <a:spcBef>
                <a:spcPts val="940"/>
              </a:spcBef>
              <a:buNone/>
            </a:pPr>
            <a:r>
              <a:rPr lang="en-US" sz="1200" b="0" i="0">
                <a:solidFill>
                  <a:schemeClr val="tx1"/>
                </a:solidFill>
                <a:latin typeface="Arial" pitchFamily="34" charset="0"/>
                <a:cs typeface="Arial" pitchFamily="34" charset="0"/>
              </a:rPr>
              <a:t>20</a:t>
            </a:r>
          </a:p>
          <a:p>
            <a:pPr algn="l" defTabSz="914400">
              <a:spcBef>
                <a:spcPts val="940"/>
              </a:spcBef>
              <a:buNone/>
            </a:pPr>
            <a:r>
              <a:rPr lang="en-US" sz="1200" b="0" i="0">
                <a:solidFill>
                  <a:schemeClr val="tx1"/>
                </a:solidFill>
                <a:latin typeface="Arial" pitchFamily="34" charset="0"/>
                <a:cs typeface="Arial" pitchFamily="34" charset="0"/>
              </a:rPr>
              <a:t>10</a:t>
            </a:r>
          </a:p>
          <a:p>
            <a:pPr algn="l" defTabSz="914400">
              <a:spcBef>
                <a:spcPts val="940"/>
              </a:spcBef>
              <a:buNone/>
            </a:pPr>
            <a:r>
              <a:rPr lang="en-US" sz="1200" b="0" i="0">
                <a:solidFill>
                  <a:schemeClr val="tx1"/>
                </a:solidFill>
                <a:latin typeface="Arial" pitchFamily="34" charset="0"/>
                <a:cs typeface="Arial" pitchFamily="34" charset="0"/>
              </a:rPr>
              <a:t> 0</a:t>
            </a:r>
            <a:endParaRPr lang="en-US" sz="1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png"/>
          <p:cNvPicPr>
            <a:picLocks noChangeAspect="1"/>
          </p:cNvPicPr>
          <p:nvPr/>
        </p:nvPicPr>
        <p:blipFill>
          <a:blip r:embed="rId3" cstate="print"/>
          <a:stretch>
            <a:fillRect/>
          </a:stretch>
        </p:blipFill>
        <p:spPr>
          <a:xfrm>
            <a:off x="155813" y="203008"/>
            <a:ext cx="8832374" cy="5991128"/>
          </a:xfrm>
          <a:prstGeom prst="rect">
            <a:avLst/>
          </a:prstGeom>
        </p:spPr>
      </p:pic>
      <p:sp>
        <p:nvSpPr>
          <p:cNvPr id="38" name="Title 1"/>
          <p:cNvSpPr>
            <a:spLocks noGrp="1"/>
          </p:cNvSpPr>
          <p:nvPr>
            <p:ph type="title"/>
          </p:nvPr>
        </p:nvSpPr>
        <p:spPr>
          <a:xfrm>
            <a:off x="366713" y="130630"/>
            <a:ext cx="8410575" cy="920750"/>
          </a:xfrm>
        </p:spPr>
        <p:txBody>
          <a:bodyPr/>
          <a:lstStyle/>
          <a:p>
            <a:pPr algn="l" defTabSz="914400">
              <a:lnSpc>
                <a:spcPts val="3600"/>
              </a:lnSpc>
              <a:spcBef>
                <a:spcPct val="0"/>
              </a:spcBef>
              <a:buNone/>
            </a:pPr>
            <a:r>
              <a:rPr lang="en-US" sz="2400" dirty="0" err="1" smtClean="0">
                <a:solidFill>
                  <a:srgbClr val="007DC3"/>
                </a:solidFill>
                <a:latin typeface="Arial" pitchFamily="34" charset="0"/>
                <a:cs typeface="Arial" pitchFamily="34" charset="0"/>
              </a:rPr>
              <a:t>Avamar</a:t>
            </a:r>
            <a:r>
              <a:rPr lang="en-US" sz="2400" dirty="0" smtClean="0">
                <a:solidFill>
                  <a:srgbClr val="007DC3"/>
                </a:solidFill>
                <a:latin typeface="Arial" pitchFamily="34" charset="0"/>
                <a:cs typeface="Arial" pitchFamily="34" charset="0"/>
              </a:rPr>
              <a:t> </a:t>
            </a:r>
            <a:r>
              <a:rPr lang="ru-RU" sz="2400" dirty="0" smtClean="0">
                <a:solidFill>
                  <a:srgbClr val="007DC3"/>
                </a:solidFill>
                <a:latin typeface="Arial" pitchFamily="34" charset="0"/>
                <a:cs typeface="Arial" pitchFamily="34" charset="0"/>
              </a:rPr>
              <a:t>- сертифицированная платформа защиты </a:t>
            </a:r>
            <a:r>
              <a:rPr lang="en-US" sz="2400" dirty="0" err="1" smtClean="0">
                <a:solidFill>
                  <a:srgbClr val="007DC3"/>
                </a:solidFill>
                <a:latin typeface="Arial" pitchFamily="34" charset="0"/>
                <a:cs typeface="Arial" pitchFamily="34" charset="0"/>
              </a:rPr>
              <a:t>VBlock</a:t>
            </a:r>
            <a:r>
              <a:rPr lang="ru-RU" sz="2400" b="0" i="0" dirty="0" smtClean="0">
                <a:solidFill>
                  <a:srgbClr val="007DC3"/>
                </a:solidFill>
                <a:latin typeface="Arial" pitchFamily="34" charset="0"/>
                <a:cs typeface="Arial" pitchFamily="34" charset="0"/>
              </a:rPr>
              <a:t/>
            </a:r>
            <a:br>
              <a:rPr lang="ru-RU" sz="2400" b="0" i="0" dirty="0" smtClean="0">
                <a:solidFill>
                  <a:srgbClr val="007DC3"/>
                </a:solidFill>
                <a:latin typeface="Arial" pitchFamily="34" charset="0"/>
                <a:cs typeface="Arial" pitchFamily="34" charset="0"/>
              </a:rPr>
            </a:br>
            <a:r>
              <a:rPr lang="ru-RU" sz="2400" dirty="0" smtClean="0">
                <a:solidFill>
                  <a:srgbClr val="007DC3"/>
                </a:solidFill>
                <a:latin typeface="Arial" pitchFamily="34" charset="0"/>
                <a:cs typeface="Arial" pitchFamily="34" charset="0"/>
              </a:rPr>
              <a:t>Пример защиты </a:t>
            </a:r>
            <a:r>
              <a:rPr lang="ru-RU" sz="2400" b="0" i="0" dirty="0" smtClean="0">
                <a:solidFill>
                  <a:srgbClr val="007DC3"/>
                </a:solidFill>
                <a:latin typeface="Arial" pitchFamily="34" charset="0"/>
                <a:cs typeface="Arial" pitchFamily="34" charset="0"/>
              </a:rPr>
              <a:t>1 000 виртуальных машин</a:t>
            </a:r>
            <a:endParaRPr lang="ru-RU" sz="2400" dirty="0">
              <a:latin typeface="Arial" pitchFamily="34" charset="0"/>
              <a:cs typeface="Arial" pitchFamily="34" charset="0"/>
            </a:endParaRPr>
          </a:p>
        </p:txBody>
      </p:sp>
      <p:sp>
        <p:nvSpPr>
          <p:cNvPr id="39" name="Text Placeholder 2"/>
          <p:cNvSpPr>
            <a:spLocks noGrp="1"/>
          </p:cNvSpPr>
          <p:nvPr>
            <p:ph type="body" idx="1"/>
          </p:nvPr>
        </p:nvSpPr>
        <p:spPr>
          <a:xfrm>
            <a:off x="366713" y="1009651"/>
            <a:ext cx="8410575" cy="403224"/>
          </a:xfrm>
        </p:spPr>
        <p:txBody>
          <a:bodyPr/>
          <a:lstStyle/>
          <a:p>
            <a:pPr marL="0" indent="0" algn="l" defTabSz="914400">
              <a:spcBef>
                <a:spcPct val="20000"/>
              </a:spcBef>
              <a:buNone/>
            </a:pPr>
            <a:r>
              <a:rPr lang="ru-RU" sz="2400" b="0" i="0" smtClean="0">
                <a:solidFill>
                  <a:srgbClr val="5F5F5F"/>
                </a:solidFill>
                <a:latin typeface="Arial" pitchFamily="34" charset="0"/>
                <a:cs typeface="Arial" pitchFamily="34" charset="0"/>
              </a:rPr>
              <a:t>50 ТБ защищено за 43 минуты</a:t>
            </a:r>
            <a:endParaRPr lang="ru-RU">
              <a:latin typeface="Arial" pitchFamily="34" charset="0"/>
              <a:cs typeface="Arial" pitchFamily="34" charset="0"/>
            </a:endParaRPr>
          </a:p>
        </p:txBody>
      </p:sp>
      <p:cxnSp>
        <p:nvCxnSpPr>
          <p:cNvPr id="40" name="Straight Connector 39"/>
          <p:cNvCxnSpPr>
            <a:stCxn id="41" idx="2"/>
          </p:cNvCxnSpPr>
          <p:nvPr/>
        </p:nvCxnSpPr>
        <p:spPr>
          <a:xfrm rot="16200000" flipH="1">
            <a:off x="4086165" y="3499856"/>
            <a:ext cx="3309617" cy="3411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TextBox 19"/>
          <p:cNvSpPr txBox="1">
            <a:spLocks noChangeArrowheads="1"/>
          </p:cNvSpPr>
          <p:nvPr/>
        </p:nvSpPr>
        <p:spPr bwMode="auto">
          <a:xfrm>
            <a:off x="4888614" y="1369662"/>
            <a:ext cx="1670603" cy="492443"/>
          </a:xfrm>
          <a:prstGeom prst="rect">
            <a:avLst/>
          </a:prstGeom>
          <a:noFill/>
          <a:ln w="9525">
            <a:noFill/>
            <a:miter lim="800000"/>
            <a:headEnd/>
            <a:tailEnd/>
          </a:ln>
        </p:spPr>
        <p:txBody>
          <a:bodyPr wrap="square" lIns="0" tIns="0" rIns="0" bIns="0">
            <a:prstTxWarp prst="textNoShape">
              <a:avLst/>
            </a:prstTxWarp>
            <a:spAutoFit/>
          </a:bodyPr>
          <a:lstStyle/>
          <a:p>
            <a:pPr algn="ctr" defTabSz="914400">
              <a:buNone/>
            </a:pPr>
            <a:r>
              <a:rPr lang="ru-RU" sz="1600" b="1" i="0" smtClean="0">
                <a:solidFill>
                  <a:schemeClr val="tx1"/>
                </a:solidFill>
                <a:latin typeface="Arial" pitchFamily="34" charset="0"/>
                <a:cs typeface="Arial" pitchFamily="34" charset="0"/>
              </a:rPr>
              <a:t>СТАБИЛЬНОЕ</a:t>
            </a:r>
          </a:p>
          <a:p>
            <a:pPr algn="ctr" defTabSz="914400">
              <a:buNone/>
            </a:pPr>
            <a:r>
              <a:rPr lang="ru-RU" sz="1600" b="1" i="0" smtClean="0">
                <a:solidFill>
                  <a:schemeClr val="tx1"/>
                </a:solidFill>
                <a:latin typeface="Arial" pitchFamily="34" charset="0"/>
                <a:cs typeface="Arial" pitchFamily="34" charset="0"/>
              </a:rPr>
              <a:t>СОСТОЯНИЕ</a:t>
            </a:r>
            <a:endParaRPr lang="ru-RU" sz="1600" b="1">
              <a:latin typeface="Arial" pitchFamily="34" charset="0"/>
              <a:cs typeface="Arial" pitchFamily="34" charset="0"/>
            </a:endParaRPr>
          </a:p>
        </p:txBody>
      </p:sp>
      <p:sp>
        <p:nvSpPr>
          <p:cNvPr id="42" name="Rectangle 41"/>
          <p:cNvSpPr/>
          <p:nvPr/>
        </p:nvSpPr>
        <p:spPr>
          <a:xfrm>
            <a:off x="6588245" y="779078"/>
            <a:ext cx="2477101" cy="738664"/>
          </a:xfrm>
          <a:prstGeom prst="rect">
            <a:avLst/>
          </a:prstGeom>
        </p:spPr>
        <p:txBody>
          <a:bodyPr wrap="square">
            <a:spAutoFit/>
          </a:bodyPr>
          <a:lstStyle/>
          <a:p>
            <a:pPr algn="r" defTabSz="914400">
              <a:buNone/>
            </a:pPr>
            <a:r>
              <a:rPr lang="ru-RU" sz="1050" b="1" i="0" dirty="0" smtClean="0">
                <a:solidFill>
                  <a:schemeClr val="tx1"/>
                </a:solidFill>
                <a:latin typeface="Arial" pitchFamily="34" charset="0"/>
                <a:cs typeface="Arial" pitchFamily="34" charset="0"/>
              </a:rPr>
              <a:t>Характеристики прокси-сервера: </a:t>
            </a:r>
          </a:p>
          <a:p>
            <a:pPr algn="r" defTabSz="914400">
              <a:buNone/>
            </a:pPr>
            <a:r>
              <a:rPr lang="ru-RU" sz="1050" b="1" i="0" dirty="0" smtClean="0">
                <a:solidFill>
                  <a:schemeClr val="tx1"/>
                </a:solidFill>
                <a:latin typeface="Arial" pitchFamily="34" charset="0"/>
                <a:cs typeface="Arial" pitchFamily="34" charset="0"/>
              </a:rPr>
              <a:t>два </a:t>
            </a:r>
            <a:r>
              <a:rPr lang="ru-RU" sz="1050" b="1" i="0" dirty="0" err="1" smtClean="0">
                <a:solidFill>
                  <a:schemeClr val="tx1"/>
                </a:solidFill>
                <a:latin typeface="Arial" pitchFamily="34" charset="0"/>
                <a:cs typeface="Arial" pitchFamily="34" charset="0"/>
              </a:rPr>
              <a:t>четырехъядерных</a:t>
            </a:r>
            <a:r>
              <a:rPr lang="ru-RU" sz="1050" b="1" i="0" dirty="0" smtClean="0">
                <a:solidFill>
                  <a:schemeClr val="tx1"/>
                </a:solidFill>
                <a:latin typeface="Arial" pitchFamily="34" charset="0"/>
                <a:cs typeface="Arial" pitchFamily="34" charset="0"/>
              </a:rPr>
              <a:t> процессора, </a:t>
            </a:r>
          </a:p>
          <a:p>
            <a:pPr algn="r" defTabSz="914400">
              <a:buNone/>
            </a:pPr>
            <a:r>
              <a:rPr lang="ru-RU" sz="1050" b="1" i="0" dirty="0" smtClean="0">
                <a:solidFill>
                  <a:schemeClr val="tx1"/>
                </a:solidFill>
                <a:latin typeface="Arial" pitchFamily="34" charset="0"/>
                <a:cs typeface="Arial" pitchFamily="34" charset="0"/>
              </a:rPr>
              <a:t>64 ГБ памяти</a:t>
            </a:r>
            <a:endParaRPr lang="ru-RU" sz="1050" b="1" i="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797906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7" name="Title 1"/>
          <p:cNvSpPr>
            <a:spLocks noGrp="1"/>
          </p:cNvSpPr>
          <p:nvPr>
            <p:ph type="title"/>
          </p:nvPr>
        </p:nvSpPr>
        <p:spPr bwMode="gray">
          <a:xfrm>
            <a:off x="323528" y="0"/>
            <a:ext cx="8410575" cy="920751"/>
          </a:xfrm>
        </p:spPr>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Avamar Virtual Edition for VMware</a:t>
            </a:r>
            <a:endParaRPr lang="ru-RU" sz="3600" b="0" i="0" noProof="1">
              <a:solidFill>
                <a:srgbClr val="007DC3"/>
              </a:solidFill>
              <a:latin typeface="Arial" pitchFamily="34" charset="0"/>
              <a:cs typeface="Arial" pitchFamily="34" charset="0"/>
            </a:endParaRPr>
          </a:p>
        </p:txBody>
      </p:sp>
      <p:sp>
        <p:nvSpPr>
          <p:cNvPr id="49" name="Text Placeholder 48"/>
          <p:cNvSpPr>
            <a:spLocks noGrp="1"/>
          </p:cNvSpPr>
          <p:nvPr>
            <p:ph type="body" idx="1"/>
          </p:nvPr>
        </p:nvSpPr>
        <p:spPr bwMode="gray"/>
        <p:txBody>
          <a:bodyPr/>
          <a:lstStyle/>
          <a:p>
            <a:pPr marL="0" indent="0" algn="l" defTabSz="914400">
              <a:spcBef>
                <a:spcPct val="20000"/>
              </a:spcBef>
              <a:buNone/>
            </a:pPr>
            <a:r>
              <a:rPr lang="ru-RU" sz="2000" b="0" i="0" noProof="1" smtClean="0">
                <a:solidFill>
                  <a:srgbClr val="5F5F5F"/>
                </a:solidFill>
                <a:latin typeface="Arial" pitchFamily="34" charset="0"/>
                <a:cs typeface="Arial" pitchFamily="34" charset="0"/>
              </a:rPr>
              <a:t>Сервер Avamar развертывается как виртуальное устройство</a:t>
            </a:r>
            <a:endParaRPr lang="ru-RU" sz="2000" noProof="1">
              <a:latin typeface="Arial" pitchFamily="34" charset="0"/>
              <a:cs typeface="Arial" pitchFamily="34" charset="0"/>
            </a:endParaRPr>
          </a:p>
        </p:txBody>
      </p:sp>
      <p:sp>
        <p:nvSpPr>
          <p:cNvPr id="55" name="Content Placeholder 54"/>
          <p:cNvSpPr>
            <a:spLocks noGrp="1"/>
          </p:cNvSpPr>
          <p:nvPr>
            <p:ph sz="half" idx="4294967295"/>
          </p:nvPr>
        </p:nvSpPr>
        <p:spPr bwMode="gray">
          <a:xfrm>
            <a:off x="2728913" y="1484784"/>
            <a:ext cx="6048374" cy="4194175"/>
          </a:xfrm>
          <a:prstGeom prst="rect">
            <a:avLst/>
          </a:prstGeom>
        </p:spPr>
        <p:txBody>
          <a:bodyPr/>
          <a:lstStyle/>
          <a:p>
            <a:pPr marL="230154" indent="-230154" algn="l" defTabSz="914400">
              <a:spcBef>
                <a:spcPct val="20000"/>
              </a:spcBef>
              <a:buClr>
                <a:srgbClr val="007DC3"/>
              </a:buClr>
              <a:buFont typeface="Arial"/>
              <a:buChar char="•"/>
            </a:pPr>
            <a:r>
              <a:rPr lang="ru-RU" altLang="ko-KR" sz="2400" b="0" i="0" noProof="1" smtClean="0">
                <a:solidFill>
                  <a:srgbClr val="5F5F5F"/>
                </a:solidFill>
                <a:latin typeface="Arial" pitchFamily="34" charset="0"/>
                <a:cs typeface="Arial" pitchFamily="34" charset="0"/>
              </a:rPr>
              <a:t>Использование существующих серверов ESX и систем хранения данных (СХД)</a:t>
            </a:r>
          </a:p>
          <a:p>
            <a:pPr marL="230154" indent="-230154" algn="l" defTabSz="914400">
              <a:spcBef>
                <a:spcPct val="20000"/>
              </a:spcBef>
              <a:buClr>
                <a:srgbClr val="007DC3"/>
              </a:buClr>
              <a:buFont typeface="Arial"/>
              <a:buChar char="•"/>
            </a:pPr>
            <a:r>
              <a:rPr lang="ru-RU" altLang="ko-KR" sz="2400" b="0" i="0" noProof="1" smtClean="0">
                <a:solidFill>
                  <a:srgbClr val="5F5F5F"/>
                </a:solidFill>
                <a:latin typeface="Arial" pitchFamily="34" charset="0"/>
                <a:cs typeface="Arial" pitchFamily="34" charset="0"/>
              </a:rPr>
              <a:t>Репликация приложений и СХД</a:t>
            </a:r>
          </a:p>
          <a:p>
            <a:pPr marL="230154" indent="-230154" algn="l" defTabSz="914400">
              <a:spcBef>
                <a:spcPct val="20000"/>
              </a:spcBef>
              <a:buClr>
                <a:srgbClr val="007DC3"/>
              </a:buClr>
              <a:buFont typeface="Arial"/>
              <a:buChar char="•"/>
            </a:pPr>
            <a:r>
              <a:rPr lang="ru-RU" altLang="ko-KR" sz="2400" b="0" i="0" noProof="1" smtClean="0">
                <a:solidFill>
                  <a:srgbClr val="5F5F5F"/>
                </a:solidFill>
                <a:latin typeface="Arial" pitchFamily="34" charset="0"/>
                <a:cs typeface="Arial" pitchFamily="34" charset="0"/>
              </a:rPr>
              <a:t>Быстрое экономичное развертывание и окупаемость инвестиций</a:t>
            </a:r>
          </a:p>
          <a:p>
            <a:pPr marL="230154" indent="-230154" algn="l" defTabSz="914400">
              <a:spcBef>
                <a:spcPct val="20000"/>
              </a:spcBef>
              <a:buClr>
                <a:srgbClr val="007DC3"/>
              </a:buClr>
              <a:buFont typeface="Arial"/>
              <a:buChar char="•"/>
            </a:pPr>
            <a:r>
              <a:rPr lang="ru-RU" altLang="ko-KR" sz="2400" b="0" i="0" noProof="1" smtClean="0">
                <a:solidFill>
                  <a:srgbClr val="5F5F5F"/>
                </a:solidFill>
                <a:latin typeface="Arial" pitchFamily="34" charset="0"/>
                <a:cs typeface="Arial" pitchFamily="34" charset="0"/>
              </a:rPr>
              <a:t>Поддержка VMotion для развертывания и обеспечения гибкости</a:t>
            </a:r>
          </a:p>
          <a:p>
            <a:pPr marL="230154" indent="-230154" algn="l" defTabSz="914400">
              <a:spcBef>
                <a:spcPct val="20000"/>
              </a:spcBef>
              <a:buClr>
                <a:srgbClr val="007DC3"/>
              </a:buClr>
              <a:buFont typeface="Arial"/>
              <a:buChar char="•"/>
            </a:pPr>
            <a:r>
              <a:rPr lang="ru-RU" altLang="ko-KR" sz="2400" b="0" i="0" noProof="1" smtClean="0">
                <a:solidFill>
                  <a:srgbClr val="5F5F5F"/>
                </a:solidFill>
                <a:latin typeface="Arial" pitchFamily="34" charset="0"/>
                <a:cs typeface="Arial" pitchFamily="34" charset="0"/>
              </a:rPr>
              <a:t>До двух виртуальных устройств Avamar Virtual Edition for VMware на один сервер VMware ESX для масштабирования</a:t>
            </a:r>
            <a:endParaRPr lang="ru-RU" noProof="1">
              <a:latin typeface="Arial" pitchFamily="34" charset="0"/>
              <a:cs typeface="Arial" pitchFamily="34" charset="0"/>
            </a:endParaRPr>
          </a:p>
        </p:txBody>
      </p:sp>
      <p:grpSp>
        <p:nvGrpSpPr>
          <p:cNvPr id="2" name="Group 86"/>
          <p:cNvGrpSpPr/>
          <p:nvPr/>
        </p:nvGrpSpPr>
        <p:grpSpPr bwMode="gray">
          <a:xfrm>
            <a:off x="366712" y="1758950"/>
            <a:ext cx="2073829" cy="3341850"/>
            <a:chOff x="366712" y="1670868"/>
            <a:chExt cx="1958615" cy="3156190"/>
          </a:xfrm>
        </p:grpSpPr>
        <p:pic>
          <p:nvPicPr>
            <p:cNvPr id="72705" name="Picture 19" descr="ICON_VirtAppliance_Q109_Comm.png"/>
            <p:cNvPicPr>
              <a:picLocks noChangeAspect="1"/>
            </p:cNvPicPr>
            <p:nvPr/>
          </p:nvPicPr>
          <p:blipFill>
            <a:blip r:embed="rId3" cstate="print"/>
            <a:srcRect/>
            <a:stretch>
              <a:fillRect/>
            </a:stretch>
          </p:blipFill>
          <p:spPr bwMode="gray">
            <a:xfrm>
              <a:off x="619126" y="1931218"/>
              <a:ext cx="676275" cy="679450"/>
            </a:xfrm>
            <a:prstGeom prst="rect">
              <a:avLst/>
            </a:prstGeom>
            <a:noFill/>
            <a:ln w="9525">
              <a:noFill/>
              <a:miter lim="800000"/>
              <a:headEnd/>
              <a:tailEnd/>
            </a:ln>
          </p:spPr>
        </p:pic>
        <p:sp>
          <p:nvSpPr>
            <p:cNvPr id="72706" name="AutoShape 56"/>
            <p:cNvSpPr>
              <a:spLocks noChangeArrowheads="1"/>
            </p:cNvSpPr>
            <p:nvPr/>
          </p:nvSpPr>
          <p:spPr bwMode="gray">
            <a:xfrm>
              <a:off x="1562101" y="2591618"/>
              <a:ext cx="287337" cy="204787"/>
            </a:xfrm>
            <a:prstGeom prst="downArrow">
              <a:avLst>
                <a:gd name="adj1" fmla="val 54583"/>
                <a:gd name="adj2" fmla="val 49384"/>
              </a:avLst>
            </a:prstGeom>
            <a:solidFill>
              <a:schemeClr val="folHlink"/>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endParaRPr lang="ru-RU" noProof="1">
                <a:latin typeface="Arial" pitchFamily="34" charset="0"/>
                <a:cs typeface="Arial" pitchFamily="34" charset="0"/>
              </a:endParaRPr>
            </a:p>
          </p:txBody>
        </p:sp>
        <p:grpSp>
          <p:nvGrpSpPr>
            <p:cNvPr id="3" name="Group 57"/>
            <p:cNvGrpSpPr>
              <a:grpSpLocks/>
            </p:cNvGrpSpPr>
            <p:nvPr/>
          </p:nvGrpSpPr>
          <p:grpSpPr bwMode="gray">
            <a:xfrm>
              <a:off x="1368426" y="1670868"/>
              <a:ext cx="673100" cy="920750"/>
              <a:chOff x="4912" y="1471"/>
              <a:chExt cx="526" cy="718"/>
            </a:xfrm>
          </p:grpSpPr>
          <p:pic>
            <p:nvPicPr>
              <p:cNvPr id="72743" name="Picture 58" descr="vm with resource"/>
              <p:cNvPicPr>
                <a:picLocks noChangeAspect="1" noChangeArrowheads="1"/>
              </p:cNvPicPr>
              <p:nvPr/>
            </p:nvPicPr>
            <p:blipFill>
              <a:blip r:embed="rId4" cstate="print"/>
              <a:srcRect/>
              <a:stretch>
                <a:fillRect/>
              </a:stretch>
            </p:blipFill>
            <p:spPr bwMode="gray">
              <a:xfrm>
                <a:off x="4912" y="1471"/>
                <a:ext cx="526" cy="718"/>
              </a:xfrm>
              <a:prstGeom prst="rect">
                <a:avLst/>
              </a:prstGeom>
              <a:noFill/>
              <a:ln w="9525">
                <a:noFill/>
                <a:miter lim="800000"/>
                <a:headEnd/>
                <a:tailEnd/>
              </a:ln>
            </p:spPr>
          </p:pic>
          <p:sp>
            <p:nvSpPr>
              <p:cNvPr id="72744" name="Rectangle 59"/>
              <p:cNvSpPr>
                <a:spLocks noChangeArrowheads="1"/>
              </p:cNvSpPr>
              <p:nvPr/>
            </p:nvSpPr>
            <p:spPr bwMode="gray">
              <a:xfrm>
                <a:off x="4984" y="1549"/>
                <a:ext cx="378" cy="189"/>
              </a:xfrm>
              <a:prstGeom prst="rect">
                <a:avLst/>
              </a:prstGeom>
              <a:solidFill>
                <a:srgbClr val="EE7D00"/>
              </a:solidFill>
              <a:ln w="12700" algn="ctr">
                <a:noFill/>
                <a:miter lim="800000"/>
                <a:headEnd/>
                <a:tailEnd/>
              </a:ln>
            </p:spPr>
            <p:txBody>
              <a:bodyPr wrap="none" lIns="0" tIns="0" rIns="0" bIns="0" anchor="ctr"/>
              <a:lstStyle/>
              <a:p>
                <a:pPr algn="ctr" defTabSz="914400">
                  <a:buNone/>
                </a:pPr>
                <a:r>
                  <a:rPr lang="ru-RU" sz="500" b="1" i="0" noProof="1" smtClean="0">
                    <a:solidFill>
                      <a:srgbClr val="FFFFFF"/>
                    </a:solidFill>
                    <a:latin typeface="Arial" pitchFamily="34" charset="0"/>
                    <a:cs typeface="Arial" pitchFamily="34" charset="0"/>
                  </a:rPr>
                  <a:t>Виртуальная </a:t>
                </a:r>
                <a:r>
                  <a:rPr lang="en-US" sz="500" b="1" i="0" noProof="1" smtClean="0">
                    <a:solidFill>
                      <a:srgbClr val="FFFFFF"/>
                    </a:solidFill>
                    <a:latin typeface="Arial" pitchFamily="34" charset="0"/>
                    <a:cs typeface="Arial" pitchFamily="34" charset="0"/>
                  </a:rPr>
                  <a:t/>
                </a:r>
                <a:br>
                  <a:rPr lang="en-US" sz="500" b="1" i="0" noProof="1" smtClean="0">
                    <a:solidFill>
                      <a:srgbClr val="FFFFFF"/>
                    </a:solidFill>
                    <a:latin typeface="Arial" pitchFamily="34" charset="0"/>
                    <a:cs typeface="Arial" pitchFamily="34" charset="0"/>
                  </a:rPr>
                </a:br>
                <a:r>
                  <a:rPr lang="ru-RU" sz="500" b="1" i="0" noProof="1" smtClean="0">
                    <a:solidFill>
                      <a:srgbClr val="FFFFFF"/>
                    </a:solidFill>
                    <a:latin typeface="Arial" pitchFamily="34" charset="0"/>
                    <a:cs typeface="Arial" pitchFamily="34" charset="0"/>
                  </a:rPr>
                  <a:t>машина</a:t>
                </a:r>
              </a:p>
              <a:p>
                <a:pPr algn="ctr" defTabSz="914400">
                  <a:buNone/>
                </a:pPr>
                <a:r>
                  <a:rPr lang="ru-RU" sz="500" b="1" i="0" noProof="1" smtClean="0">
                    <a:solidFill>
                      <a:srgbClr val="FFFFFF"/>
                    </a:solidFill>
                    <a:latin typeface="Arial" pitchFamily="34" charset="0"/>
                    <a:cs typeface="Arial" pitchFamily="34" charset="0"/>
                  </a:rPr>
                  <a:t>Avamar</a:t>
                </a:r>
                <a:endParaRPr lang="ru-RU" sz="500" noProof="1">
                  <a:latin typeface="Arial" pitchFamily="34" charset="0"/>
                  <a:cs typeface="Arial" pitchFamily="34" charset="0"/>
                </a:endParaRPr>
              </a:p>
            </p:txBody>
          </p:sp>
          <p:grpSp>
            <p:nvGrpSpPr>
              <p:cNvPr id="4" name="Group 60"/>
              <p:cNvGrpSpPr>
                <a:grpSpLocks/>
              </p:cNvGrpSpPr>
              <p:nvPr/>
            </p:nvGrpSpPr>
            <p:grpSpPr bwMode="gray">
              <a:xfrm>
                <a:off x="5013" y="1978"/>
                <a:ext cx="341" cy="88"/>
                <a:chOff x="6219" y="616"/>
                <a:chExt cx="621" cy="160"/>
              </a:xfrm>
            </p:grpSpPr>
            <p:pic>
              <p:nvPicPr>
                <p:cNvPr id="72746" name="Picture 61" descr="NIC"/>
                <p:cNvPicPr>
                  <a:picLocks noChangeAspect="1" noChangeArrowheads="1"/>
                </p:cNvPicPr>
                <p:nvPr/>
              </p:nvPicPr>
              <p:blipFill>
                <a:blip r:embed="rId5" cstate="print"/>
                <a:srcRect/>
                <a:stretch>
                  <a:fillRect/>
                </a:stretch>
              </p:blipFill>
              <p:spPr bwMode="gray">
                <a:xfrm>
                  <a:off x="6509" y="617"/>
                  <a:ext cx="143" cy="158"/>
                </a:xfrm>
                <a:prstGeom prst="rect">
                  <a:avLst/>
                </a:prstGeom>
                <a:noFill/>
                <a:ln w="9525">
                  <a:noFill/>
                  <a:miter lim="800000"/>
                  <a:headEnd/>
                  <a:tailEnd/>
                </a:ln>
              </p:spPr>
            </p:pic>
            <p:pic>
              <p:nvPicPr>
                <p:cNvPr id="72747" name="Picture 62" descr="CPU"/>
                <p:cNvPicPr>
                  <a:picLocks noChangeAspect="1" noChangeArrowheads="1"/>
                </p:cNvPicPr>
                <p:nvPr/>
              </p:nvPicPr>
              <p:blipFill>
                <a:blip r:embed="rId6" cstate="print"/>
                <a:srcRect/>
                <a:stretch>
                  <a:fillRect/>
                </a:stretch>
              </p:blipFill>
              <p:spPr bwMode="gray">
                <a:xfrm>
                  <a:off x="6219" y="616"/>
                  <a:ext cx="91" cy="160"/>
                </a:xfrm>
                <a:prstGeom prst="rect">
                  <a:avLst/>
                </a:prstGeom>
                <a:noFill/>
                <a:ln w="9525">
                  <a:noFill/>
                  <a:miter lim="800000"/>
                  <a:headEnd/>
                  <a:tailEnd/>
                </a:ln>
              </p:spPr>
            </p:pic>
            <p:pic>
              <p:nvPicPr>
                <p:cNvPr id="72748" name="Picture 63" descr="generic_storage_noarrow"/>
                <p:cNvPicPr>
                  <a:picLocks noChangeAspect="1" noChangeArrowheads="1"/>
                </p:cNvPicPr>
                <p:nvPr/>
              </p:nvPicPr>
              <p:blipFill>
                <a:blip r:embed="rId7" cstate="print"/>
                <a:srcRect t="23633" b="10222"/>
                <a:stretch>
                  <a:fillRect/>
                </a:stretch>
              </p:blipFill>
              <p:spPr bwMode="gray">
                <a:xfrm>
                  <a:off x="6654" y="636"/>
                  <a:ext cx="186" cy="122"/>
                </a:xfrm>
                <a:prstGeom prst="rect">
                  <a:avLst/>
                </a:prstGeom>
                <a:noFill/>
                <a:ln w="9525">
                  <a:noFill/>
                  <a:miter lim="800000"/>
                  <a:headEnd/>
                  <a:tailEnd/>
                </a:ln>
              </p:spPr>
            </p:pic>
            <p:pic>
              <p:nvPicPr>
                <p:cNvPr id="72749" name="Picture 64" descr="Memory"/>
                <p:cNvPicPr>
                  <a:picLocks noChangeAspect="1" noChangeArrowheads="1"/>
                </p:cNvPicPr>
                <p:nvPr/>
              </p:nvPicPr>
              <p:blipFill>
                <a:blip r:embed="rId8" cstate="print"/>
                <a:srcRect/>
                <a:stretch>
                  <a:fillRect/>
                </a:stretch>
              </p:blipFill>
              <p:spPr bwMode="gray">
                <a:xfrm>
                  <a:off x="6332" y="616"/>
                  <a:ext cx="156" cy="160"/>
                </a:xfrm>
                <a:prstGeom prst="rect">
                  <a:avLst/>
                </a:prstGeom>
                <a:noFill/>
                <a:ln w="9525">
                  <a:noFill/>
                  <a:miter lim="800000"/>
                  <a:headEnd/>
                  <a:tailEnd/>
                </a:ln>
              </p:spPr>
            </p:pic>
          </p:grpSp>
        </p:grpSp>
        <p:grpSp>
          <p:nvGrpSpPr>
            <p:cNvPr id="5" name="Group 83"/>
            <p:cNvGrpSpPr>
              <a:grpSpLocks/>
            </p:cNvGrpSpPr>
            <p:nvPr/>
          </p:nvGrpSpPr>
          <p:grpSpPr bwMode="gray">
            <a:xfrm>
              <a:off x="619126" y="2796405"/>
              <a:ext cx="1422400" cy="920750"/>
              <a:chOff x="3860" y="1942"/>
              <a:chExt cx="896" cy="580"/>
            </a:xfrm>
          </p:grpSpPr>
          <p:pic>
            <p:nvPicPr>
              <p:cNvPr id="72720" name="Picture 84" descr="vm with resource"/>
              <p:cNvPicPr>
                <a:picLocks noChangeAspect="1" noChangeArrowheads="1"/>
              </p:cNvPicPr>
              <p:nvPr/>
            </p:nvPicPr>
            <p:blipFill>
              <a:blip r:embed="rId4" cstate="print"/>
              <a:srcRect/>
              <a:stretch>
                <a:fillRect/>
              </a:stretch>
            </p:blipFill>
            <p:spPr bwMode="gray">
              <a:xfrm>
                <a:off x="3860" y="1942"/>
                <a:ext cx="424" cy="580"/>
              </a:xfrm>
              <a:prstGeom prst="rect">
                <a:avLst/>
              </a:prstGeom>
              <a:noFill/>
              <a:ln w="9525">
                <a:noFill/>
                <a:miter lim="800000"/>
                <a:headEnd/>
                <a:tailEnd/>
              </a:ln>
            </p:spPr>
          </p:pic>
          <p:sp>
            <p:nvSpPr>
              <p:cNvPr id="72721" name="Rectangle 85"/>
              <p:cNvSpPr>
                <a:spLocks noChangeArrowheads="1"/>
              </p:cNvSpPr>
              <p:nvPr/>
            </p:nvSpPr>
            <p:spPr bwMode="gray">
              <a:xfrm>
                <a:off x="3918" y="2005"/>
                <a:ext cx="305" cy="153"/>
              </a:xfrm>
              <a:prstGeom prst="rect">
                <a:avLst/>
              </a:prstGeom>
              <a:solidFill>
                <a:srgbClr val="EE7D00"/>
              </a:solidFill>
              <a:ln w="12700" algn="ctr">
                <a:noFill/>
                <a:miter lim="800000"/>
                <a:headEnd/>
                <a:tailEnd/>
              </a:ln>
            </p:spPr>
            <p:txBody>
              <a:bodyPr wrap="none" lIns="0" tIns="0" rIns="0" bIns="0" anchor="ctr"/>
              <a:lstStyle/>
              <a:p>
                <a:pPr algn="ctr" defTabSz="914400">
                  <a:buNone/>
                </a:pPr>
                <a:r>
                  <a:rPr lang="ru-RU" sz="500" b="1" i="0" noProof="1" smtClean="0">
                    <a:solidFill>
                      <a:srgbClr val="FFFFFF"/>
                    </a:solidFill>
                    <a:latin typeface="Arial" pitchFamily="34" charset="0"/>
                    <a:cs typeface="Arial" pitchFamily="34" charset="0"/>
                  </a:rPr>
                  <a:t>Виртуальная </a:t>
                </a:r>
                <a:r>
                  <a:rPr lang="en-US" sz="500" b="1" i="0" noProof="1" smtClean="0">
                    <a:solidFill>
                      <a:srgbClr val="FFFFFF"/>
                    </a:solidFill>
                    <a:latin typeface="Arial" pitchFamily="34" charset="0"/>
                    <a:cs typeface="Arial" pitchFamily="34" charset="0"/>
                  </a:rPr>
                  <a:t/>
                </a:r>
                <a:br>
                  <a:rPr lang="en-US" sz="500" b="1" i="0" noProof="1" smtClean="0">
                    <a:solidFill>
                      <a:srgbClr val="FFFFFF"/>
                    </a:solidFill>
                    <a:latin typeface="Arial" pitchFamily="34" charset="0"/>
                    <a:cs typeface="Arial" pitchFamily="34" charset="0"/>
                  </a:rPr>
                </a:br>
                <a:r>
                  <a:rPr lang="ru-RU" sz="500" b="1" i="0" noProof="1" smtClean="0">
                    <a:solidFill>
                      <a:srgbClr val="FFFFFF"/>
                    </a:solidFill>
                    <a:latin typeface="Arial" pitchFamily="34" charset="0"/>
                    <a:cs typeface="Arial" pitchFamily="34" charset="0"/>
                  </a:rPr>
                  <a:t>машина</a:t>
                </a:r>
              </a:p>
              <a:p>
                <a:pPr algn="ctr" defTabSz="914400">
                  <a:buNone/>
                </a:pPr>
                <a:r>
                  <a:rPr lang="ru-RU" sz="500" b="1" i="0" noProof="1" smtClean="0">
                    <a:solidFill>
                      <a:srgbClr val="FFFFFF"/>
                    </a:solidFill>
                    <a:latin typeface="Arial" pitchFamily="34" charset="0"/>
                    <a:cs typeface="Arial" pitchFamily="34" charset="0"/>
                  </a:rPr>
                  <a:t>Avamar</a:t>
                </a:r>
                <a:endParaRPr lang="ru-RU" sz="500" noProof="1">
                  <a:latin typeface="Arial" pitchFamily="34" charset="0"/>
                  <a:cs typeface="Arial" pitchFamily="34" charset="0"/>
                </a:endParaRPr>
              </a:p>
            </p:txBody>
          </p:sp>
          <p:grpSp>
            <p:nvGrpSpPr>
              <p:cNvPr id="6" name="Group 86"/>
              <p:cNvGrpSpPr>
                <a:grpSpLocks/>
              </p:cNvGrpSpPr>
              <p:nvPr/>
            </p:nvGrpSpPr>
            <p:grpSpPr bwMode="gray">
              <a:xfrm>
                <a:off x="3941" y="2352"/>
                <a:ext cx="275" cy="71"/>
                <a:chOff x="6219" y="616"/>
                <a:chExt cx="621" cy="160"/>
              </a:xfrm>
            </p:grpSpPr>
            <p:pic>
              <p:nvPicPr>
                <p:cNvPr id="72730" name="Picture 87" descr="NIC"/>
                <p:cNvPicPr>
                  <a:picLocks noChangeAspect="1" noChangeArrowheads="1"/>
                </p:cNvPicPr>
                <p:nvPr/>
              </p:nvPicPr>
              <p:blipFill>
                <a:blip r:embed="rId5" cstate="print"/>
                <a:srcRect/>
                <a:stretch>
                  <a:fillRect/>
                </a:stretch>
              </p:blipFill>
              <p:spPr bwMode="gray">
                <a:xfrm>
                  <a:off x="6509" y="617"/>
                  <a:ext cx="143" cy="158"/>
                </a:xfrm>
                <a:prstGeom prst="rect">
                  <a:avLst/>
                </a:prstGeom>
                <a:noFill/>
                <a:ln w="9525">
                  <a:noFill/>
                  <a:miter lim="800000"/>
                  <a:headEnd/>
                  <a:tailEnd/>
                </a:ln>
              </p:spPr>
            </p:pic>
            <p:pic>
              <p:nvPicPr>
                <p:cNvPr id="72731" name="Picture 88" descr="CPU"/>
                <p:cNvPicPr>
                  <a:picLocks noChangeAspect="1" noChangeArrowheads="1"/>
                </p:cNvPicPr>
                <p:nvPr/>
              </p:nvPicPr>
              <p:blipFill>
                <a:blip r:embed="rId6" cstate="print"/>
                <a:srcRect/>
                <a:stretch>
                  <a:fillRect/>
                </a:stretch>
              </p:blipFill>
              <p:spPr bwMode="gray">
                <a:xfrm>
                  <a:off x="6219" y="616"/>
                  <a:ext cx="91" cy="160"/>
                </a:xfrm>
                <a:prstGeom prst="rect">
                  <a:avLst/>
                </a:prstGeom>
                <a:noFill/>
                <a:ln w="9525">
                  <a:noFill/>
                  <a:miter lim="800000"/>
                  <a:headEnd/>
                  <a:tailEnd/>
                </a:ln>
              </p:spPr>
            </p:pic>
            <p:pic>
              <p:nvPicPr>
                <p:cNvPr id="72732" name="Picture 89" descr="generic_storage_noarrow"/>
                <p:cNvPicPr>
                  <a:picLocks noChangeAspect="1" noChangeArrowheads="1"/>
                </p:cNvPicPr>
                <p:nvPr/>
              </p:nvPicPr>
              <p:blipFill>
                <a:blip r:embed="rId7" cstate="print"/>
                <a:srcRect t="23633" b="10222"/>
                <a:stretch>
                  <a:fillRect/>
                </a:stretch>
              </p:blipFill>
              <p:spPr bwMode="gray">
                <a:xfrm>
                  <a:off x="6654" y="636"/>
                  <a:ext cx="186" cy="122"/>
                </a:xfrm>
                <a:prstGeom prst="rect">
                  <a:avLst/>
                </a:prstGeom>
                <a:noFill/>
                <a:ln w="9525">
                  <a:noFill/>
                  <a:miter lim="800000"/>
                  <a:headEnd/>
                  <a:tailEnd/>
                </a:ln>
              </p:spPr>
            </p:pic>
            <p:pic>
              <p:nvPicPr>
                <p:cNvPr id="72733" name="Picture 90" descr="Memory"/>
                <p:cNvPicPr>
                  <a:picLocks noChangeAspect="1" noChangeArrowheads="1"/>
                </p:cNvPicPr>
                <p:nvPr/>
              </p:nvPicPr>
              <p:blipFill>
                <a:blip r:embed="rId8" cstate="print"/>
                <a:srcRect/>
                <a:stretch>
                  <a:fillRect/>
                </a:stretch>
              </p:blipFill>
              <p:spPr bwMode="gray">
                <a:xfrm>
                  <a:off x="6332" y="616"/>
                  <a:ext cx="156" cy="160"/>
                </a:xfrm>
                <a:prstGeom prst="rect">
                  <a:avLst/>
                </a:prstGeom>
                <a:noFill/>
                <a:ln w="9525">
                  <a:noFill/>
                  <a:miter lim="800000"/>
                  <a:headEnd/>
                  <a:tailEnd/>
                </a:ln>
              </p:spPr>
            </p:pic>
          </p:grpSp>
          <p:pic>
            <p:nvPicPr>
              <p:cNvPr id="72723" name="Picture 91" descr="vm with resource"/>
              <p:cNvPicPr>
                <a:picLocks noChangeAspect="1" noChangeArrowheads="1"/>
              </p:cNvPicPr>
              <p:nvPr/>
            </p:nvPicPr>
            <p:blipFill>
              <a:blip r:embed="rId4" cstate="print"/>
              <a:srcRect/>
              <a:stretch>
                <a:fillRect/>
              </a:stretch>
            </p:blipFill>
            <p:spPr bwMode="gray">
              <a:xfrm>
                <a:off x="4332" y="1942"/>
                <a:ext cx="424" cy="580"/>
              </a:xfrm>
              <a:prstGeom prst="rect">
                <a:avLst/>
              </a:prstGeom>
              <a:noFill/>
              <a:ln w="9525">
                <a:noFill/>
                <a:miter lim="800000"/>
                <a:headEnd/>
                <a:tailEnd/>
              </a:ln>
            </p:spPr>
          </p:pic>
          <p:sp>
            <p:nvSpPr>
              <p:cNvPr id="72724" name="Rectangle 92"/>
              <p:cNvSpPr>
                <a:spLocks noChangeArrowheads="1"/>
              </p:cNvSpPr>
              <p:nvPr/>
            </p:nvSpPr>
            <p:spPr bwMode="gray">
              <a:xfrm>
                <a:off x="4390" y="2005"/>
                <a:ext cx="305" cy="153"/>
              </a:xfrm>
              <a:prstGeom prst="rect">
                <a:avLst/>
              </a:prstGeom>
              <a:solidFill>
                <a:srgbClr val="EE7D00"/>
              </a:solidFill>
              <a:ln w="12700" algn="ctr">
                <a:noFill/>
                <a:miter lim="800000"/>
                <a:headEnd/>
                <a:tailEnd/>
              </a:ln>
            </p:spPr>
            <p:txBody>
              <a:bodyPr wrap="none" lIns="0" tIns="0" rIns="0" bIns="0" anchor="ctr"/>
              <a:lstStyle/>
              <a:p>
                <a:pPr algn="ctr" defTabSz="914400">
                  <a:buNone/>
                </a:pPr>
                <a:r>
                  <a:rPr lang="ru-RU" sz="500" b="1" i="0" noProof="1" smtClean="0">
                    <a:solidFill>
                      <a:srgbClr val="FFFFFF"/>
                    </a:solidFill>
                    <a:latin typeface="Arial" pitchFamily="34" charset="0"/>
                    <a:cs typeface="Arial" pitchFamily="34" charset="0"/>
                  </a:rPr>
                  <a:t>Виртуальная </a:t>
                </a:r>
                <a:r>
                  <a:rPr lang="en-US" sz="500" b="1" i="0" noProof="1" smtClean="0">
                    <a:solidFill>
                      <a:srgbClr val="FFFFFF"/>
                    </a:solidFill>
                    <a:latin typeface="Arial" pitchFamily="34" charset="0"/>
                    <a:cs typeface="Arial" pitchFamily="34" charset="0"/>
                  </a:rPr>
                  <a:t/>
                </a:r>
                <a:br>
                  <a:rPr lang="en-US" sz="500" b="1" i="0" noProof="1" smtClean="0">
                    <a:solidFill>
                      <a:srgbClr val="FFFFFF"/>
                    </a:solidFill>
                    <a:latin typeface="Arial" pitchFamily="34" charset="0"/>
                    <a:cs typeface="Arial" pitchFamily="34" charset="0"/>
                  </a:rPr>
                </a:br>
                <a:r>
                  <a:rPr lang="ru-RU" sz="500" b="1" i="0" noProof="1" smtClean="0">
                    <a:solidFill>
                      <a:srgbClr val="FFFFFF"/>
                    </a:solidFill>
                    <a:latin typeface="Arial" pitchFamily="34" charset="0"/>
                    <a:cs typeface="Arial" pitchFamily="34" charset="0"/>
                  </a:rPr>
                  <a:t>машина</a:t>
                </a:r>
              </a:p>
              <a:p>
                <a:pPr algn="ctr" defTabSz="914400">
                  <a:buNone/>
                </a:pPr>
                <a:r>
                  <a:rPr lang="ru-RU" sz="500" b="1" i="0" noProof="1" smtClean="0">
                    <a:solidFill>
                      <a:srgbClr val="FFFFFF"/>
                    </a:solidFill>
                    <a:latin typeface="Arial" pitchFamily="34" charset="0"/>
                    <a:cs typeface="Arial" pitchFamily="34" charset="0"/>
                  </a:rPr>
                  <a:t>Avamar</a:t>
                </a:r>
                <a:endParaRPr lang="ru-RU" sz="500" noProof="1">
                  <a:latin typeface="Arial" pitchFamily="34" charset="0"/>
                  <a:cs typeface="Arial" pitchFamily="34" charset="0"/>
                </a:endParaRPr>
              </a:p>
            </p:txBody>
          </p:sp>
          <p:grpSp>
            <p:nvGrpSpPr>
              <p:cNvPr id="7" name="Group 93"/>
              <p:cNvGrpSpPr>
                <a:grpSpLocks/>
              </p:cNvGrpSpPr>
              <p:nvPr/>
            </p:nvGrpSpPr>
            <p:grpSpPr bwMode="gray">
              <a:xfrm>
                <a:off x="4413" y="2352"/>
                <a:ext cx="275" cy="71"/>
                <a:chOff x="6219" y="616"/>
                <a:chExt cx="621" cy="160"/>
              </a:xfrm>
            </p:grpSpPr>
            <p:pic>
              <p:nvPicPr>
                <p:cNvPr id="72726" name="Picture 94" descr="NIC"/>
                <p:cNvPicPr>
                  <a:picLocks noChangeAspect="1" noChangeArrowheads="1"/>
                </p:cNvPicPr>
                <p:nvPr/>
              </p:nvPicPr>
              <p:blipFill>
                <a:blip r:embed="rId5" cstate="print"/>
                <a:srcRect/>
                <a:stretch>
                  <a:fillRect/>
                </a:stretch>
              </p:blipFill>
              <p:spPr bwMode="gray">
                <a:xfrm>
                  <a:off x="6509" y="617"/>
                  <a:ext cx="143" cy="158"/>
                </a:xfrm>
                <a:prstGeom prst="rect">
                  <a:avLst/>
                </a:prstGeom>
                <a:noFill/>
                <a:ln w="9525">
                  <a:noFill/>
                  <a:miter lim="800000"/>
                  <a:headEnd/>
                  <a:tailEnd/>
                </a:ln>
              </p:spPr>
            </p:pic>
            <p:pic>
              <p:nvPicPr>
                <p:cNvPr id="72727" name="Picture 95" descr="CPU"/>
                <p:cNvPicPr>
                  <a:picLocks noChangeAspect="1" noChangeArrowheads="1"/>
                </p:cNvPicPr>
                <p:nvPr/>
              </p:nvPicPr>
              <p:blipFill>
                <a:blip r:embed="rId6" cstate="print"/>
                <a:srcRect/>
                <a:stretch>
                  <a:fillRect/>
                </a:stretch>
              </p:blipFill>
              <p:spPr bwMode="gray">
                <a:xfrm>
                  <a:off x="6219" y="616"/>
                  <a:ext cx="91" cy="160"/>
                </a:xfrm>
                <a:prstGeom prst="rect">
                  <a:avLst/>
                </a:prstGeom>
                <a:noFill/>
                <a:ln w="9525">
                  <a:noFill/>
                  <a:miter lim="800000"/>
                  <a:headEnd/>
                  <a:tailEnd/>
                </a:ln>
              </p:spPr>
            </p:pic>
            <p:pic>
              <p:nvPicPr>
                <p:cNvPr id="72728" name="Picture 96" descr="generic_storage_noarrow"/>
                <p:cNvPicPr>
                  <a:picLocks noChangeAspect="1" noChangeArrowheads="1"/>
                </p:cNvPicPr>
                <p:nvPr/>
              </p:nvPicPr>
              <p:blipFill>
                <a:blip r:embed="rId7" cstate="print"/>
                <a:srcRect t="23633" b="10222"/>
                <a:stretch>
                  <a:fillRect/>
                </a:stretch>
              </p:blipFill>
              <p:spPr bwMode="gray">
                <a:xfrm>
                  <a:off x="6654" y="636"/>
                  <a:ext cx="186" cy="122"/>
                </a:xfrm>
                <a:prstGeom prst="rect">
                  <a:avLst/>
                </a:prstGeom>
                <a:noFill/>
                <a:ln w="9525">
                  <a:noFill/>
                  <a:miter lim="800000"/>
                  <a:headEnd/>
                  <a:tailEnd/>
                </a:ln>
              </p:spPr>
            </p:pic>
            <p:pic>
              <p:nvPicPr>
                <p:cNvPr id="72729" name="Picture 97" descr="Memory"/>
                <p:cNvPicPr>
                  <a:picLocks noChangeAspect="1" noChangeArrowheads="1"/>
                </p:cNvPicPr>
                <p:nvPr/>
              </p:nvPicPr>
              <p:blipFill>
                <a:blip r:embed="rId8" cstate="print"/>
                <a:srcRect/>
                <a:stretch>
                  <a:fillRect/>
                </a:stretch>
              </p:blipFill>
              <p:spPr bwMode="gray">
                <a:xfrm>
                  <a:off x="6332" y="616"/>
                  <a:ext cx="156" cy="160"/>
                </a:xfrm>
                <a:prstGeom prst="rect">
                  <a:avLst/>
                </a:prstGeom>
                <a:noFill/>
                <a:ln w="9525">
                  <a:noFill/>
                  <a:miter lim="800000"/>
                  <a:headEnd/>
                  <a:tailEnd/>
                </a:ln>
              </p:spPr>
            </p:pic>
          </p:grpSp>
        </p:grpSp>
        <p:pic>
          <p:nvPicPr>
            <p:cNvPr id="72716" name="Picture 106" descr="avamar icon"/>
            <p:cNvPicPr>
              <a:picLocks noChangeAspect="1" noChangeArrowheads="1"/>
            </p:cNvPicPr>
            <p:nvPr/>
          </p:nvPicPr>
          <p:blipFill>
            <a:blip r:embed="rId9" cstate="print"/>
            <a:srcRect/>
            <a:stretch>
              <a:fillRect/>
            </a:stretch>
          </p:blipFill>
          <p:spPr bwMode="gray">
            <a:xfrm>
              <a:off x="1230313" y="1747068"/>
              <a:ext cx="231775" cy="228600"/>
            </a:xfrm>
            <a:prstGeom prst="rect">
              <a:avLst/>
            </a:prstGeom>
            <a:noFill/>
            <a:ln w="9525">
              <a:noFill/>
              <a:miter lim="800000"/>
              <a:headEnd/>
              <a:tailEnd/>
            </a:ln>
          </p:spPr>
        </p:pic>
        <p:grpSp>
          <p:nvGrpSpPr>
            <p:cNvPr id="8" name="Group 85"/>
            <p:cNvGrpSpPr/>
            <p:nvPr/>
          </p:nvGrpSpPr>
          <p:grpSpPr bwMode="gray">
            <a:xfrm>
              <a:off x="366712" y="3774641"/>
              <a:ext cx="1958615" cy="1052417"/>
              <a:chOff x="2586769" y="8154529"/>
              <a:chExt cx="1828800" cy="982664"/>
            </a:xfrm>
          </p:grpSpPr>
          <p:grpSp>
            <p:nvGrpSpPr>
              <p:cNvPr id="9" name="Group 126"/>
              <p:cNvGrpSpPr/>
              <p:nvPr/>
            </p:nvGrpSpPr>
            <p:grpSpPr bwMode="gray">
              <a:xfrm>
                <a:off x="2586769" y="8849855"/>
                <a:ext cx="1828800" cy="287338"/>
                <a:chOff x="1219200" y="3429000"/>
                <a:chExt cx="1828800" cy="287338"/>
              </a:xfrm>
            </p:grpSpPr>
            <p:sp>
              <p:nvSpPr>
                <p:cNvPr id="79" name="AutoShape 7"/>
                <p:cNvSpPr>
                  <a:spLocks noChangeArrowheads="1"/>
                </p:cNvSpPr>
                <p:nvPr/>
              </p:nvSpPr>
              <p:spPr bwMode="gray">
                <a:xfrm>
                  <a:off x="1219200" y="3429000"/>
                  <a:ext cx="1828800" cy="287338"/>
                </a:xfrm>
                <a:prstGeom prst="roundRect">
                  <a:avLst>
                    <a:gd name="adj" fmla="val 6519"/>
                  </a:avLst>
                </a:prstGeom>
                <a:solidFill>
                  <a:schemeClr val="accent1">
                    <a:lumMod val="60000"/>
                    <a:lumOff val="40000"/>
                  </a:schemeClr>
                </a:solidFill>
                <a:ln w="9525" algn="ctr">
                  <a:noFill/>
                  <a:round/>
                  <a:headEnd/>
                  <a:tailEnd/>
                </a:ln>
              </p:spPr>
              <p:txBody>
                <a:bodyPr wrap="none" lIns="0" tIns="0" rIns="0" bIns="0" anchor="ctr"/>
                <a:lstStyle/>
                <a:p>
                  <a:pPr algn="ctr" defTabSz="914400">
                    <a:buNone/>
                  </a:pPr>
                  <a:r>
                    <a:rPr lang="ru-RU" sz="1200" b="1" i="0" noProof="1" smtClean="0">
                      <a:solidFill>
                        <a:srgbClr val="FFFFFF"/>
                      </a:solidFill>
                      <a:latin typeface="Arial" pitchFamily="34" charset="0"/>
                      <a:cs typeface="Arial" pitchFamily="34" charset="0"/>
                    </a:rPr>
                    <a:t>Пул ресурсов</a:t>
                  </a:r>
                  <a:endParaRPr lang="ru-RU" sz="1200" b="1" noProof="1">
                    <a:solidFill>
                      <a:schemeClr val="bg1"/>
                    </a:solidFill>
                    <a:latin typeface="Arial" pitchFamily="34" charset="0"/>
                    <a:cs typeface="Arial" pitchFamily="34" charset="0"/>
                  </a:endParaRPr>
                </a:p>
              </p:txBody>
            </p:sp>
            <p:grpSp>
              <p:nvGrpSpPr>
                <p:cNvPr id="10" name="Group 125"/>
                <p:cNvGrpSpPr/>
                <p:nvPr/>
              </p:nvGrpSpPr>
              <p:grpSpPr bwMode="gray">
                <a:xfrm>
                  <a:off x="2628647" y="3467246"/>
                  <a:ext cx="365441" cy="210847"/>
                  <a:chOff x="2534427" y="3506488"/>
                  <a:chExt cx="486835" cy="280887"/>
                </a:xfrm>
              </p:grpSpPr>
              <p:pic>
                <p:nvPicPr>
                  <p:cNvPr id="84" name="Picture 10" descr="NIC"/>
                  <p:cNvPicPr>
                    <a:picLocks noChangeAspect="1" noChangeArrowheads="1"/>
                  </p:cNvPicPr>
                  <p:nvPr/>
                </p:nvPicPr>
                <p:blipFill>
                  <a:blip r:embed="rId10" cstate="print"/>
                  <a:srcRect/>
                  <a:stretch>
                    <a:fillRect/>
                  </a:stretch>
                </p:blipFill>
                <p:spPr bwMode="gray">
                  <a:xfrm>
                    <a:off x="2534427" y="3506488"/>
                    <a:ext cx="201293" cy="280887"/>
                  </a:xfrm>
                  <a:prstGeom prst="rect">
                    <a:avLst/>
                  </a:prstGeom>
                  <a:noFill/>
                  <a:ln w="9525">
                    <a:noFill/>
                    <a:miter lim="800000"/>
                    <a:headEnd/>
                    <a:tailEnd/>
                  </a:ln>
                </p:spPr>
              </p:pic>
              <p:pic>
                <p:nvPicPr>
                  <p:cNvPr id="85" name="Picture 12" descr="generic_storage_noarrow"/>
                  <p:cNvPicPr>
                    <a:picLocks noChangeAspect="1" noChangeArrowheads="1"/>
                  </p:cNvPicPr>
                  <p:nvPr/>
                </p:nvPicPr>
                <p:blipFill>
                  <a:blip r:embed="rId11" cstate="print"/>
                  <a:srcRect t="23633" b="10222"/>
                  <a:stretch>
                    <a:fillRect/>
                  </a:stretch>
                </p:blipFill>
                <p:spPr bwMode="gray">
                  <a:xfrm>
                    <a:off x="2759376" y="3538700"/>
                    <a:ext cx="261886" cy="216463"/>
                  </a:xfrm>
                  <a:prstGeom prst="rect">
                    <a:avLst/>
                  </a:prstGeom>
                  <a:noFill/>
                  <a:ln w="9525">
                    <a:noFill/>
                    <a:miter lim="800000"/>
                    <a:headEnd/>
                    <a:tailEnd/>
                  </a:ln>
                </p:spPr>
              </p:pic>
            </p:grpSp>
            <p:grpSp>
              <p:nvGrpSpPr>
                <p:cNvPr id="11" name="Group 124"/>
                <p:cNvGrpSpPr/>
                <p:nvPr/>
              </p:nvGrpSpPr>
              <p:grpSpPr bwMode="gray">
                <a:xfrm>
                  <a:off x="1295400" y="3466278"/>
                  <a:ext cx="323786" cy="212782"/>
                  <a:chOff x="1219200" y="3505200"/>
                  <a:chExt cx="431342" cy="283464"/>
                </a:xfrm>
              </p:grpSpPr>
              <p:pic>
                <p:nvPicPr>
                  <p:cNvPr id="82" name="Picture 11" descr="CPU"/>
                  <p:cNvPicPr>
                    <a:picLocks noChangeAspect="1" noChangeArrowheads="1"/>
                  </p:cNvPicPr>
                  <p:nvPr/>
                </p:nvPicPr>
                <p:blipFill>
                  <a:blip r:embed="rId12" cstate="print"/>
                  <a:srcRect/>
                  <a:stretch>
                    <a:fillRect/>
                  </a:stretch>
                </p:blipFill>
                <p:spPr bwMode="gray">
                  <a:xfrm>
                    <a:off x="1219200" y="3505200"/>
                    <a:ext cx="129403" cy="283464"/>
                  </a:xfrm>
                  <a:prstGeom prst="rect">
                    <a:avLst/>
                  </a:prstGeom>
                  <a:noFill/>
                  <a:ln w="9525">
                    <a:noFill/>
                    <a:miter lim="800000"/>
                    <a:headEnd/>
                    <a:tailEnd/>
                  </a:ln>
                </p:spPr>
              </p:pic>
              <p:pic>
                <p:nvPicPr>
                  <p:cNvPr id="83" name="Picture 13" descr="Memory"/>
                  <p:cNvPicPr>
                    <a:picLocks noChangeAspect="1" noChangeArrowheads="1"/>
                  </p:cNvPicPr>
                  <p:nvPr/>
                </p:nvPicPr>
                <p:blipFill>
                  <a:blip r:embed="rId13" cstate="print"/>
                  <a:srcRect/>
                  <a:stretch>
                    <a:fillRect/>
                  </a:stretch>
                </p:blipFill>
                <p:spPr bwMode="gray">
                  <a:xfrm>
                    <a:off x="1428709" y="3505200"/>
                    <a:ext cx="221833" cy="283464"/>
                  </a:xfrm>
                  <a:prstGeom prst="rect">
                    <a:avLst/>
                  </a:prstGeom>
                  <a:noFill/>
                  <a:ln w="9525">
                    <a:noFill/>
                    <a:miter lim="800000"/>
                    <a:headEnd/>
                    <a:tailEnd/>
                  </a:ln>
                </p:spPr>
              </p:pic>
            </p:grpSp>
          </p:grpSp>
          <p:sp>
            <p:nvSpPr>
              <p:cNvPr id="77" name="AutoShape 17"/>
              <p:cNvSpPr>
                <a:spLocks noChangeArrowheads="1"/>
              </p:cNvSpPr>
              <p:nvPr/>
            </p:nvSpPr>
            <p:spPr bwMode="gray">
              <a:xfrm>
                <a:off x="2586769" y="8154529"/>
                <a:ext cx="1828800" cy="292101"/>
              </a:xfrm>
              <a:prstGeom prst="roundRect">
                <a:avLst>
                  <a:gd name="adj" fmla="val 6519"/>
                </a:avLst>
              </a:prstGeom>
              <a:solidFill>
                <a:schemeClr val="accent1"/>
              </a:solidFill>
              <a:ln w="9525" algn="ctr">
                <a:noFill/>
                <a:round/>
                <a:headEnd/>
                <a:tailEnd/>
              </a:ln>
            </p:spPr>
            <p:txBody>
              <a:bodyPr wrap="none" lIns="0" tIns="0" rIns="0" bIns="0" anchor="ctr"/>
              <a:lstStyle/>
              <a:p>
                <a:pPr algn="ctr" defTabSz="914400">
                  <a:buNone/>
                </a:pPr>
                <a:r>
                  <a:rPr lang="ru-RU" sz="1000" b="1" i="0" noProof="1" smtClean="0">
                    <a:solidFill>
                      <a:srgbClr val="FFFFFF"/>
                    </a:solidFill>
                    <a:latin typeface="Arial" pitchFamily="34" charset="0"/>
                    <a:cs typeface="Arial" pitchFamily="34" charset="0"/>
                  </a:rPr>
                  <a:t>Уровень виртуализации VMware</a:t>
                </a:r>
                <a:endParaRPr lang="ru-RU" sz="1000" b="1" i="0" noProof="1">
                  <a:solidFill>
                    <a:srgbClr val="FFFFFF"/>
                  </a:solidFill>
                  <a:latin typeface="Arial" pitchFamily="34" charset="0"/>
                  <a:cs typeface="Arial" pitchFamily="34" charset="0"/>
                </a:endParaRPr>
              </a:p>
            </p:txBody>
          </p:sp>
          <p:sp>
            <p:nvSpPr>
              <p:cNvPr id="78" name="AutoShape 20"/>
              <p:cNvSpPr>
                <a:spLocks noChangeArrowheads="1"/>
              </p:cNvSpPr>
              <p:nvPr/>
            </p:nvSpPr>
            <p:spPr bwMode="gray">
              <a:xfrm>
                <a:off x="2586769" y="8504213"/>
                <a:ext cx="1828800" cy="288035"/>
              </a:xfrm>
              <a:prstGeom prst="roundRect">
                <a:avLst>
                  <a:gd name="adj" fmla="val 6519"/>
                </a:avLst>
              </a:prstGeom>
              <a:solidFill>
                <a:schemeClr val="tx2"/>
              </a:solidFill>
              <a:ln w="9525" algn="ctr">
                <a:noFill/>
                <a:round/>
                <a:headEnd/>
                <a:tailEnd/>
              </a:ln>
            </p:spPr>
            <p:txBody>
              <a:bodyPr wrap="none" lIns="0" tIns="0" rIns="0" bIns="0" anchor="ctr"/>
              <a:lstStyle/>
              <a:p>
                <a:pPr algn="ctr" defTabSz="914400">
                  <a:buNone/>
                </a:pPr>
                <a:r>
                  <a:rPr lang="ru-RU" sz="1200" b="1" i="0" noProof="1" smtClean="0">
                    <a:solidFill>
                      <a:srgbClr val="FFFFFF"/>
                    </a:solidFill>
                    <a:latin typeface="Arial" pitchFamily="34" charset="0"/>
                    <a:cs typeface="Arial" pitchFamily="34" charset="0"/>
                  </a:rPr>
                  <a:t>Архитектура x86</a:t>
                </a:r>
                <a:endParaRPr lang="ru-RU" sz="1200" b="1" i="0" noProof="1">
                  <a:solidFill>
                    <a:srgbClr val="FFFFFF"/>
                  </a:solidFill>
                  <a:latin typeface="Arial" pitchFamily="34" charset="0"/>
                  <a:cs typeface="Arial" pitchFamily="34" charset="0"/>
                </a:endParaRPr>
              </a:p>
            </p:txBody>
          </p:sp>
        </p:grpSp>
      </p:gr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366713" y="152399"/>
            <a:ext cx="8410575" cy="1145141"/>
          </a:xfrm>
          <a:noFill/>
          <a:ln>
            <a:miter lim="800000"/>
            <a:headEnd/>
            <a:tailEnd/>
          </a:ln>
        </p:spPr>
        <p:txBody>
          <a:bodyPr vert="horz" wrap="square" numCol="1" compatLnSpc="1">
            <a:prstTxWarp prst="textNoShape">
              <a:avLst/>
            </a:prstTxWarp>
          </a:bodyPr>
          <a:lstStyle/>
          <a:p>
            <a:pPr>
              <a:lnSpc>
                <a:spcPct val="100000"/>
              </a:lnSpc>
            </a:pPr>
            <a:r>
              <a:rPr lang="ru-RU" sz="3600" dirty="0" smtClean="0">
                <a:solidFill>
                  <a:schemeClr val="tx2"/>
                </a:solidFill>
              </a:rPr>
              <a:t>Результат  внедрения </a:t>
            </a:r>
            <a:r>
              <a:rPr lang="en-US" sz="3600" dirty="0" err="1" smtClean="0">
                <a:solidFill>
                  <a:schemeClr val="tx2"/>
                </a:solidFill>
              </a:rPr>
              <a:t>Avamar</a:t>
            </a:r>
            <a:r>
              <a:rPr dirty="0" smtClean="0"/>
              <a:t/>
            </a:r>
            <a:br>
              <a:rPr dirty="0" smtClean="0"/>
            </a:br>
            <a:endParaRPr sz="2400" dirty="0" smtClean="0"/>
          </a:p>
        </p:txBody>
      </p:sp>
      <p:sp>
        <p:nvSpPr>
          <p:cNvPr id="1026" name="Rectangle 2"/>
          <p:cNvSpPr>
            <a:spLocks noChangeArrowheads="1"/>
          </p:cNvSpPr>
          <p:nvPr/>
        </p:nvSpPr>
        <p:spPr bwMode="gray">
          <a:xfrm>
            <a:off x="6096000" y="2029544"/>
            <a:ext cx="3048000" cy="4495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pPr>
            <a:r>
              <a:rPr lang="ru-RU" sz="2000" b="1" dirty="0" smtClean="0">
                <a:solidFill>
                  <a:schemeClr val="tx2"/>
                </a:solidFill>
                <a:latin typeface="Arial" pitchFamily="34" charset="0"/>
              </a:rPr>
              <a:t>До </a:t>
            </a:r>
            <a:r>
              <a:rPr kumimoji="0" lang="en-US" sz="2000" b="1" i="0" u="none" strike="noStrike" cap="none" normalizeH="0" baseline="0" dirty="0" smtClean="0">
                <a:ln>
                  <a:noFill/>
                </a:ln>
                <a:solidFill>
                  <a:schemeClr val="tx2"/>
                </a:solidFill>
                <a:effectLst/>
                <a:latin typeface="Arial" pitchFamily="34" charset="0"/>
              </a:rPr>
              <a:t>…</a:t>
            </a:r>
          </a:p>
          <a:p>
            <a:pPr marL="342900" marR="0" lvl="0" indent="-342900" algn="l" defTabSz="914400" rtl="0" eaLnBrk="0" fontAlgn="base" latinLnBrk="0" hangingPunct="0">
              <a:lnSpc>
                <a:spcPct val="100000"/>
              </a:lnSpc>
              <a:spcBef>
                <a:spcPct val="20000"/>
              </a:spcBef>
              <a:spcAft>
                <a:spcPct val="0"/>
              </a:spcAft>
              <a:buClr>
                <a:schemeClr val="tx2"/>
              </a:buClr>
              <a:buSzPts val="2000"/>
              <a:buFont typeface="Wingdings" pitchFamily="2" charset="2"/>
              <a:buChar char="§"/>
              <a:tabLst/>
            </a:pPr>
            <a:r>
              <a:rPr kumimoji="0" lang="en-US" b="0" i="0" u="none" strike="noStrike" cap="none" normalizeH="0" baseline="0" dirty="0" smtClean="0">
                <a:ln>
                  <a:noFill/>
                </a:ln>
                <a:solidFill>
                  <a:schemeClr val="bg2"/>
                </a:solidFill>
                <a:effectLst/>
                <a:latin typeface="Arial" pitchFamily="34" charset="0"/>
              </a:rPr>
              <a:t>95 </a:t>
            </a:r>
            <a:r>
              <a:rPr kumimoji="0" lang="ru-RU" b="0" i="0" u="none" strike="noStrike" cap="none" normalizeH="0" baseline="0" dirty="0" smtClean="0">
                <a:ln>
                  <a:noFill/>
                </a:ln>
                <a:solidFill>
                  <a:schemeClr val="bg2"/>
                </a:solidFill>
                <a:effectLst/>
                <a:latin typeface="Arial" pitchFamily="34" charset="0"/>
              </a:rPr>
              <a:t>% снижается объем перемещаемы данных</a:t>
            </a:r>
            <a:endParaRPr kumimoji="0" lang="en-US" b="0" i="0" u="none" strike="noStrike" cap="none" normalizeH="0" baseline="0" dirty="0" smtClean="0">
              <a:ln>
                <a:noFill/>
              </a:ln>
              <a:solidFill>
                <a:schemeClr val="bg2"/>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tx2"/>
              </a:buClr>
              <a:buSzPts val="2000"/>
              <a:buFont typeface="Wingdings" pitchFamily="2" charset="2"/>
              <a:buChar char="§"/>
              <a:tabLst/>
            </a:pPr>
            <a:r>
              <a:rPr kumimoji="0" lang="en-US" b="0" i="0" u="none" strike="noStrike" cap="none" normalizeH="0" baseline="0" dirty="0" smtClean="0">
                <a:ln>
                  <a:noFill/>
                </a:ln>
                <a:solidFill>
                  <a:schemeClr val="bg2"/>
                </a:solidFill>
                <a:effectLst/>
                <a:latin typeface="Arial" pitchFamily="34" charset="0"/>
              </a:rPr>
              <a:t>90 </a:t>
            </a:r>
            <a:r>
              <a:rPr kumimoji="0" lang="ru-RU" b="0" i="0" u="none" strike="noStrike" cap="none" normalizeH="0" baseline="0" dirty="0" smtClean="0">
                <a:ln>
                  <a:noFill/>
                </a:ln>
                <a:solidFill>
                  <a:schemeClr val="bg2"/>
                </a:solidFill>
                <a:effectLst/>
                <a:latin typeface="Arial" pitchFamily="34" charset="0"/>
              </a:rPr>
              <a:t>% снижается время резервного копирования</a:t>
            </a:r>
            <a:endParaRPr kumimoji="0" lang="en-US" b="0" i="0" u="none" strike="noStrike" cap="none" normalizeH="0" baseline="0" dirty="0" smtClean="0">
              <a:ln>
                <a:noFill/>
              </a:ln>
              <a:solidFill>
                <a:schemeClr val="bg2"/>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tx2"/>
              </a:buClr>
              <a:buSzPts val="2000"/>
              <a:buFont typeface="Wingdings" pitchFamily="2" charset="2"/>
              <a:buChar char="§"/>
              <a:tabLst/>
            </a:pPr>
            <a:r>
              <a:rPr kumimoji="0" lang="en-US" b="0" i="0" u="none" strike="noStrike" cap="none" normalizeH="0" baseline="0" dirty="0" smtClean="0">
                <a:ln>
                  <a:noFill/>
                </a:ln>
                <a:solidFill>
                  <a:schemeClr val="bg2"/>
                </a:solidFill>
                <a:effectLst/>
                <a:latin typeface="Arial" pitchFamily="34" charset="0"/>
              </a:rPr>
              <a:t>50%</a:t>
            </a:r>
            <a:r>
              <a:rPr kumimoji="0" lang="en-US" b="0" i="0" u="none" strike="noStrike" cap="none" normalizeH="0" dirty="0" smtClean="0">
                <a:ln>
                  <a:noFill/>
                </a:ln>
                <a:solidFill>
                  <a:schemeClr val="bg2"/>
                </a:solidFill>
                <a:effectLst/>
                <a:latin typeface="Arial" pitchFamily="34" charset="0"/>
              </a:rPr>
              <a:t> </a:t>
            </a:r>
            <a:r>
              <a:rPr kumimoji="0" lang="ru-RU" b="0" i="0" u="none" strike="noStrike" cap="none" normalizeH="0" dirty="0" smtClean="0">
                <a:ln>
                  <a:noFill/>
                </a:ln>
                <a:solidFill>
                  <a:schemeClr val="bg2"/>
                </a:solidFill>
                <a:effectLst/>
                <a:latin typeface="Arial" pitchFamily="34" charset="0"/>
              </a:rPr>
              <a:t>снижается нагрузка на ввод вывод</a:t>
            </a:r>
            <a:endParaRPr kumimoji="0" lang="en-US" b="0" i="0" u="none" strike="noStrike" cap="none" normalizeH="0" baseline="0" dirty="0" smtClean="0">
              <a:ln>
                <a:noFill/>
              </a:ln>
              <a:solidFill>
                <a:schemeClr val="bg2"/>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tx2"/>
              </a:buClr>
              <a:buSzPts val="2000"/>
              <a:buFont typeface="Wingdings" pitchFamily="2" charset="2"/>
              <a:buChar char="§"/>
              <a:tabLst/>
            </a:pPr>
            <a:r>
              <a:rPr kumimoji="0" lang="en-US" b="0" i="0" u="none" strike="noStrike" cap="none" normalizeH="0" baseline="0" dirty="0" smtClean="0">
                <a:ln>
                  <a:noFill/>
                </a:ln>
                <a:solidFill>
                  <a:schemeClr val="bg2"/>
                </a:solidFill>
                <a:effectLst/>
                <a:latin typeface="Arial" pitchFamily="34" charset="0"/>
              </a:rPr>
              <a:t>95 </a:t>
            </a:r>
            <a:r>
              <a:rPr kumimoji="0" lang="ru-RU" b="0" i="0" u="none" strike="noStrike" cap="none" normalizeH="0" baseline="0" dirty="0" smtClean="0">
                <a:ln>
                  <a:noFill/>
                </a:ln>
                <a:solidFill>
                  <a:schemeClr val="bg2"/>
                </a:solidFill>
                <a:effectLst/>
                <a:latin typeface="Arial" pitchFamily="34" charset="0"/>
              </a:rPr>
              <a:t>%снижается нагрузка на сетевую</a:t>
            </a:r>
            <a:r>
              <a:rPr lang="ru-RU" dirty="0" smtClean="0">
                <a:solidFill>
                  <a:schemeClr val="bg2"/>
                </a:solidFill>
                <a:latin typeface="Arial" pitchFamily="34" charset="0"/>
              </a:rPr>
              <a:t> инфраструктуру</a:t>
            </a:r>
            <a:endParaRPr kumimoji="0" lang="en-US" b="0" i="0" u="none" strike="noStrike" cap="none" normalizeH="0" baseline="0" dirty="0" smtClean="0">
              <a:ln>
                <a:noFill/>
              </a:ln>
              <a:solidFill>
                <a:schemeClr val="bg2"/>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tx2"/>
              </a:buClr>
              <a:buSzPts val="2000"/>
              <a:buFont typeface="Wingdings" pitchFamily="2" charset="2"/>
              <a:buChar char="§"/>
              <a:tabLst/>
            </a:pPr>
            <a:r>
              <a:rPr kumimoji="0" lang="en-US" b="0" i="0" u="none" strike="noStrike" cap="none" normalizeH="0" baseline="0" dirty="0" smtClean="0">
                <a:ln>
                  <a:noFill/>
                </a:ln>
                <a:solidFill>
                  <a:schemeClr val="bg2"/>
                </a:solidFill>
                <a:effectLst/>
                <a:latin typeface="Arial" pitchFamily="34" charset="0"/>
              </a:rPr>
              <a:t>80</a:t>
            </a:r>
            <a:r>
              <a:rPr kumimoji="0" lang="ru-RU" b="0" i="0" u="none" strike="noStrike" cap="none" normalizeH="0" baseline="0" dirty="0" smtClean="0">
                <a:ln>
                  <a:noFill/>
                </a:ln>
                <a:solidFill>
                  <a:schemeClr val="bg2"/>
                </a:solidFill>
                <a:effectLst/>
                <a:latin typeface="Arial" pitchFamily="34" charset="0"/>
              </a:rPr>
              <a:t>%</a:t>
            </a:r>
            <a:r>
              <a:rPr kumimoji="0" lang="ru-RU" b="0" i="0" u="none" strike="noStrike" cap="none" normalizeH="0" dirty="0" smtClean="0">
                <a:ln>
                  <a:noFill/>
                </a:ln>
                <a:solidFill>
                  <a:schemeClr val="bg2"/>
                </a:solidFill>
                <a:effectLst/>
                <a:latin typeface="Arial" pitchFamily="34" charset="0"/>
              </a:rPr>
              <a:t> Снижается нагрузка на процессор</a:t>
            </a:r>
            <a:endParaRPr kumimoji="0" lang="en-US" b="0" i="0" u="none" strike="noStrike" cap="none" normalizeH="0" baseline="0" dirty="0" smtClean="0">
              <a:ln>
                <a:noFill/>
              </a:ln>
              <a:solidFill>
                <a:schemeClr val="bg2"/>
              </a:solidFill>
              <a:effectLst/>
              <a:latin typeface="Arial" pitchFamily="34" charset="0"/>
            </a:endParaRPr>
          </a:p>
        </p:txBody>
      </p:sp>
      <p:pic>
        <p:nvPicPr>
          <p:cNvPr id="1028" name="Picture 4" descr="\\corp.emc.com\EMC\Locations\MA Hopkinton\Creative Dev - Photos\Royalty free for EMC USE ONLY\Concept\100868732-resize.jpg"/>
          <p:cNvPicPr>
            <a:picLocks noChangeAspect="1" noChangeArrowheads="1"/>
          </p:cNvPicPr>
          <p:nvPr/>
        </p:nvPicPr>
        <p:blipFill>
          <a:blip r:embed="rId3" cstate="print">
            <a:grayscl/>
          </a:blip>
          <a:srcRect/>
          <a:stretch>
            <a:fillRect/>
          </a:stretch>
        </p:blipFill>
        <p:spPr bwMode="auto">
          <a:xfrm>
            <a:off x="6509067" y="116632"/>
            <a:ext cx="2383413" cy="1524000"/>
          </a:xfrm>
          <a:prstGeom prst="rect">
            <a:avLst/>
          </a:prstGeom>
          <a:noFill/>
          <a:effectLst>
            <a:softEdge rad="317500"/>
          </a:effectLst>
        </p:spPr>
      </p:pic>
      <p:pic>
        <p:nvPicPr>
          <p:cNvPr id="2" name="Picture 1"/>
          <p:cNvPicPr>
            <a:picLocks noChangeAspect="1"/>
          </p:cNvPicPr>
          <p:nvPr/>
        </p:nvPicPr>
        <p:blipFill>
          <a:blip r:embed="rId4" cstate="print"/>
          <a:stretch>
            <a:fillRect/>
          </a:stretch>
        </p:blipFill>
        <p:spPr>
          <a:xfrm>
            <a:off x="0" y="2470821"/>
            <a:ext cx="6324600" cy="3190427"/>
          </a:xfrm>
          <a:prstGeom prst="rect">
            <a:avLst/>
          </a:prstGeom>
        </p:spPr>
      </p:pic>
    </p:spTree>
    <p:extLst>
      <p:ext uri="{BB962C8B-B14F-4D97-AF65-F5344CB8AC3E}">
        <p14:creationId xmlns="" xmlns:p14="http://schemas.microsoft.com/office/powerpoint/2010/main" val="296332995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bwMode="gray"/>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Интеграция с VMware vCenter Server</a:t>
            </a:r>
            <a:endParaRPr lang="ru-RU" noProof="1" smtClean="0">
              <a:solidFill>
                <a:srgbClr val="FF0000"/>
              </a:solidFill>
              <a:latin typeface="Arial" pitchFamily="34" charset="0"/>
              <a:cs typeface="Arial" pitchFamily="34" charset="0"/>
            </a:endParaRPr>
          </a:p>
        </p:txBody>
      </p:sp>
      <p:sp>
        <p:nvSpPr>
          <p:cNvPr id="62468" name="Content Placeholder 6"/>
          <p:cNvSpPr>
            <a:spLocks noGrp="1"/>
          </p:cNvSpPr>
          <p:nvPr>
            <p:ph sz="half" idx="2"/>
          </p:nvPr>
        </p:nvSpPr>
        <p:spPr bwMode="gray">
          <a:xfrm>
            <a:off x="4572000" y="1355724"/>
            <a:ext cx="4205288" cy="3801485"/>
          </a:xfrm>
        </p:spPr>
        <p:txBody>
          <a:bodyPr/>
          <a:lstStyle/>
          <a:p>
            <a:pPr marL="230154" indent="-230154"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Управляйте защитой данных и хранением состояния виртуальной машины</a:t>
            </a:r>
          </a:p>
          <a:p>
            <a:pPr marL="230154" indent="-230154"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Просматривайте VMware vCenter Server через GUI Avamar</a:t>
            </a:r>
          </a:p>
          <a:p>
            <a:pPr marL="230154" indent="-230154"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Автоматически обнаруживайте виртуальные машины и связанные с ними группы</a:t>
            </a:r>
          </a:p>
          <a:p>
            <a:pPr marL="230154" indent="-230154"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Отслеживайте операций резервного копирования и восстановления в Activity Monitor </a:t>
            </a:r>
          </a:p>
          <a:p>
            <a:pPr marL="230154" indent="-230154"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Отображайте состояние защиты виртуальной машины («гость», «образ» или «нет»)</a:t>
            </a:r>
            <a:endParaRPr lang="ru-RU" sz="1800" b="0" i="0" noProof="1">
              <a:solidFill>
                <a:srgbClr val="5F5F5F"/>
              </a:solidFill>
              <a:latin typeface="Arial" pitchFamily="34" charset="0"/>
              <a:cs typeface="Arial" pitchFamily="34" charset="0"/>
            </a:endParaRPr>
          </a:p>
        </p:txBody>
      </p:sp>
      <p:pic>
        <p:nvPicPr>
          <p:cNvPr id="14" name="Picture 2"/>
          <p:cNvPicPr>
            <a:picLocks noChangeAspect="1" noChangeArrowheads="1"/>
          </p:cNvPicPr>
          <p:nvPr/>
        </p:nvPicPr>
        <p:blipFill>
          <a:blip r:embed="rId3" cstate="screen"/>
          <a:stretch>
            <a:fillRect/>
          </a:stretch>
        </p:blipFill>
        <p:spPr bwMode="gray">
          <a:xfrm>
            <a:off x="366713" y="1355724"/>
            <a:ext cx="3974859" cy="2073299"/>
          </a:xfrm>
          <a:prstGeom prst="rect">
            <a:avLst/>
          </a:prstGeom>
          <a:noFill/>
          <a:ln>
            <a:noFill/>
          </a:ln>
        </p:spPr>
      </p:pic>
      <p:sp>
        <p:nvSpPr>
          <p:cNvPr id="15" name="Rectangle 14"/>
          <p:cNvSpPr>
            <a:spLocks noChangeArrowheads="1"/>
          </p:cNvSpPr>
          <p:nvPr/>
        </p:nvSpPr>
        <p:spPr bwMode="gray">
          <a:xfrm>
            <a:off x="366713" y="5387638"/>
            <a:ext cx="8410575" cy="800219"/>
          </a:xfrm>
          <a:prstGeom prst="rect">
            <a:avLst/>
          </a:prstGeom>
          <a:noFill/>
          <a:ln w="12700" algn="ctr">
            <a:noFill/>
            <a:miter lim="800000"/>
            <a:headEnd/>
            <a:tailEnd/>
          </a:ln>
          <a:effectLst/>
        </p:spPr>
        <p:txBody>
          <a:bodyPr wrap="square" lIns="0" tIns="0" rIns="0" bIns="0">
            <a:spAutoFit/>
          </a:bodyPr>
          <a:lstStyle/>
          <a:p>
            <a:pPr algn="ctr" defTabSz="914400">
              <a:spcBef>
                <a:spcPct val="50000"/>
              </a:spcBef>
              <a:spcAft>
                <a:spcPts val="0"/>
              </a:spcAft>
              <a:buNone/>
            </a:pPr>
            <a:r>
              <a:rPr lang="ru-RU" sz="2600" b="1" i="0" noProof="1" smtClean="0">
                <a:solidFill>
                  <a:srgbClr val="2C95DD"/>
                </a:solidFill>
                <a:latin typeface="Arial" pitchFamily="34" charset="0"/>
                <a:cs typeface="Arial" pitchFamily="34" charset="0"/>
              </a:rPr>
              <a:t>Единая точка управления параметрами резервного копирования VMware</a:t>
            </a:r>
            <a:endParaRPr lang="ru-RU" sz="2600" b="1" noProof="1">
              <a:solidFill>
                <a:schemeClr val="accent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395536" y="0"/>
            <a:ext cx="8410575" cy="920751"/>
          </a:xfrm>
        </p:spPr>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Интеграция с Data Domain</a:t>
            </a:r>
            <a:endParaRPr lang="ru-RU" sz="3600" b="0" i="0" noProof="1">
              <a:solidFill>
                <a:srgbClr val="007DC3"/>
              </a:solidFill>
              <a:latin typeface="Arial" pitchFamily="34" charset="0"/>
              <a:cs typeface="Arial" pitchFamily="34" charset="0"/>
            </a:endParaRPr>
          </a:p>
        </p:txBody>
      </p:sp>
      <p:sp>
        <p:nvSpPr>
          <p:cNvPr id="6" name="Text Placeholder 5"/>
          <p:cNvSpPr>
            <a:spLocks noGrp="1"/>
          </p:cNvSpPr>
          <p:nvPr>
            <p:ph type="body" idx="1"/>
          </p:nvPr>
        </p:nvSpPr>
        <p:spPr/>
        <p:txBody>
          <a:bodyPr/>
          <a:lstStyle/>
          <a:p>
            <a:pPr marL="0" indent="0" algn="l" defTabSz="914400">
              <a:spcBef>
                <a:spcPct val="20000"/>
              </a:spcBef>
              <a:buNone/>
            </a:pPr>
            <a:r>
              <a:rPr lang="ru-RU" sz="2200" b="0" i="0" noProof="1" smtClean="0">
                <a:solidFill>
                  <a:srgbClr val="5F5F5F"/>
                </a:solidFill>
                <a:latin typeface="Arial" pitchFamily="34" charset="0"/>
                <a:cs typeface="Arial" pitchFamily="34" charset="0"/>
              </a:rPr>
              <a:t>Высокоскоростное масштабируемое резервное копирование Avamar в системы Data Domain</a:t>
            </a:r>
          </a:p>
          <a:p>
            <a:pPr marL="0" indent="0" algn="l" defTabSz="914400">
              <a:spcBef>
                <a:spcPct val="20000"/>
              </a:spcBef>
              <a:buNone/>
            </a:pPr>
            <a:endParaRPr lang="ru-RU" sz="2200" noProof="1">
              <a:latin typeface="Arial" pitchFamily="34" charset="0"/>
              <a:cs typeface="Arial" pitchFamily="34" charset="0"/>
            </a:endParaRPr>
          </a:p>
        </p:txBody>
      </p:sp>
      <p:sp>
        <p:nvSpPr>
          <p:cNvPr id="39938" name="Content Placeholder 4"/>
          <p:cNvSpPr>
            <a:spLocks noGrp="1"/>
          </p:cNvSpPr>
          <p:nvPr>
            <p:ph sz="half" idx="4294967295"/>
          </p:nvPr>
        </p:nvSpPr>
        <p:spPr>
          <a:xfrm>
            <a:off x="2728913" y="1758950"/>
            <a:ext cx="6048374" cy="4194175"/>
          </a:xfrm>
          <a:prstGeom prst="rect">
            <a:avLst/>
          </a:prstGeom>
        </p:spPr>
        <p:txBody>
          <a:bodyPr/>
          <a:lstStyle/>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Выборочное резервное копирование и восстановление определенных типов данных в системе Data Domain</a:t>
            </a:r>
          </a:p>
          <a:p>
            <a:pPr marL="742950" lvl="1" indent="-285750"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Резервное копирование образов VMware</a:t>
            </a:r>
          </a:p>
          <a:p>
            <a:pPr marL="742950" lvl="1" indent="-285750"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Oracle и Microsoft SQL Server, Exchange, SharePoint </a:t>
            </a:r>
          </a:p>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Простота управления</a:t>
            </a:r>
          </a:p>
          <a:p>
            <a:pPr marL="742950" lvl="1" indent="-285750"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Связывание систем Data Domain с Avamar</a:t>
            </a:r>
          </a:p>
          <a:p>
            <a:pPr marL="742950" lvl="1" indent="-285750"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Выбор места назначения данных резервного копирования с помощью политики </a:t>
            </a:r>
          </a:p>
          <a:p>
            <a:pPr marL="742950" lvl="1" indent="-285750"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Управление резервным копированием, восстановлением и репликацией с помощью GUI Avamar </a:t>
            </a:r>
            <a:endParaRPr lang="ru-RU" sz="1800" b="0" i="0" noProof="1">
              <a:solidFill>
                <a:srgbClr val="5F5F5F"/>
              </a:solidFill>
              <a:latin typeface="Arial" pitchFamily="34" charset="0"/>
              <a:cs typeface="Arial" pitchFamily="34" charset="0"/>
            </a:endParaRPr>
          </a:p>
        </p:txBody>
      </p:sp>
      <p:pic>
        <p:nvPicPr>
          <p:cNvPr id="5" name="Picture Placeholder 4" descr="DD860-filled.png"/>
          <p:cNvPicPr>
            <a:picLocks noGrp="1" noChangeAspect="1"/>
          </p:cNvPicPr>
          <p:nvPr>
            <p:ph type="pic" idx="10"/>
          </p:nvPr>
        </p:nvPicPr>
        <p:blipFill>
          <a:blip r:embed="rId3" cstate="screen"/>
          <a:stretch>
            <a:fillRect/>
          </a:stretch>
        </p:blipFill>
        <p:spPr>
          <a:xfrm>
            <a:off x="366712" y="1771651"/>
            <a:ext cx="1958615" cy="2108834"/>
          </a:xfrm>
          <a:prstGeom prst="rect">
            <a:avLst/>
          </a:prstGeom>
          <a:noFill/>
          <a:ln>
            <a:noFill/>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gray">
          <a:xfrm>
            <a:off x="0" y="3889856"/>
            <a:ext cx="9144000" cy="2073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8" name="Picture 87" descr="stg server tall.png"/>
          <p:cNvPicPr>
            <a:picLocks noChangeAspect="1"/>
          </p:cNvPicPr>
          <p:nvPr/>
        </p:nvPicPr>
        <p:blipFill>
          <a:blip r:embed="rId4" cstate="screen"/>
          <a:stretch>
            <a:fillRect/>
          </a:stretch>
        </p:blipFill>
        <p:spPr bwMode="gray">
          <a:xfrm>
            <a:off x="4227241" y="2392074"/>
            <a:ext cx="803817" cy="1661548"/>
          </a:xfrm>
          <a:prstGeom prst="rect">
            <a:avLst/>
          </a:prstGeom>
          <a:effectLst>
            <a:outerShdw blurRad="50800" dist="38100" dir="5400000" algn="t" rotWithShape="0">
              <a:prstClr val="black">
                <a:alpha val="40000"/>
              </a:prstClr>
            </a:outerShdw>
          </a:effectLst>
        </p:spPr>
      </p:pic>
      <p:sp>
        <p:nvSpPr>
          <p:cNvPr id="67" name="Rectangle 2"/>
          <p:cNvSpPr>
            <a:spLocks noGrp="1" noChangeArrowheads="1"/>
          </p:cNvSpPr>
          <p:nvPr>
            <p:ph type="title"/>
          </p:nvPr>
        </p:nvSpPr>
        <p:spPr bwMode="gray">
          <a:xfrm>
            <a:off x="467544" y="-99392"/>
            <a:ext cx="8410575" cy="920751"/>
          </a:xfrm>
          <a:prstGeom prst="rect">
            <a:avLst/>
          </a:prstGeom>
        </p:spPr>
        <p:txBody>
          <a:bodyPr/>
          <a:lstStyle/>
          <a:p>
            <a:r>
              <a:rPr lang="ru-RU" dirty="0" smtClean="0"/>
              <a:t>Доступность</a:t>
            </a:r>
            <a:endParaRPr lang="en-US" dirty="0" smtClean="0"/>
          </a:p>
        </p:txBody>
      </p:sp>
      <p:sp>
        <p:nvSpPr>
          <p:cNvPr id="35" name="TextBox 34"/>
          <p:cNvSpPr txBox="1"/>
          <p:nvPr/>
        </p:nvSpPr>
        <p:spPr bwMode="gray">
          <a:xfrm>
            <a:off x="3082637" y="4485953"/>
            <a:ext cx="5803455" cy="1508105"/>
          </a:xfrm>
          <a:prstGeom prst="rect">
            <a:avLst/>
          </a:prstGeom>
          <a:noFill/>
        </p:spPr>
        <p:txBody>
          <a:bodyPr wrap="square" lIns="0" tIns="0" rIns="0" bIns="0" rtlCol="0">
            <a:spAutoFit/>
          </a:bodyPr>
          <a:lstStyle/>
          <a:p>
            <a:pPr marL="339725" indent="-339725">
              <a:spcBef>
                <a:spcPts val="600"/>
              </a:spcBef>
              <a:buClr>
                <a:schemeClr val="accent1"/>
              </a:buClr>
              <a:buFont typeface="Wingdings" pitchFamily="2" charset="2"/>
              <a:buChar char=""/>
            </a:pPr>
            <a:r>
              <a:rPr lang="ru-RU" sz="2200" dirty="0" smtClean="0">
                <a:solidFill>
                  <a:schemeClr val="bg2"/>
                </a:solidFill>
              </a:rPr>
              <a:t>Затраты </a:t>
            </a:r>
            <a:r>
              <a:rPr lang="en-US" sz="2200" dirty="0" smtClean="0">
                <a:solidFill>
                  <a:schemeClr val="bg2"/>
                </a:solidFill>
              </a:rPr>
              <a:t>CPU </a:t>
            </a:r>
            <a:r>
              <a:rPr lang="ru-RU" sz="2200" dirty="0" smtClean="0">
                <a:solidFill>
                  <a:schemeClr val="bg2"/>
                </a:solidFill>
              </a:rPr>
              <a:t>на</a:t>
            </a:r>
            <a:r>
              <a:rPr lang="en-US" sz="2200" dirty="0" smtClean="0">
                <a:solidFill>
                  <a:schemeClr val="bg2"/>
                </a:solidFill>
              </a:rPr>
              <a:t> </a:t>
            </a:r>
            <a:r>
              <a:rPr lang="ru-RU" sz="2200" dirty="0" smtClean="0">
                <a:solidFill>
                  <a:schemeClr val="bg2"/>
                </a:solidFill>
              </a:rPr>
              <a:t>зеркалирование</a:t>
            </a:r>
            <a:endParaRPr lang="en-US" sz="2200" dirty="0" smtClean="0">
              <a:solidFill>
                <a:schemeClr val="bg2"/>
              </a:solidFill>
            </a:endParaRPr>
          </a:p>
          <a:p>
            <a:pPr marL="339725" indent="-339725">
              <a:spcBef>
                <a:spcPts val="600"/>
              </a:spcBef>
              <a:buClr>
                <a:schemeClr val="accent1"/>
              </a:buClr>
              <a:buFont typeface="Wingdings" pitchFamily="2" charset="2"/>
              <a:buChar char=""/>
            </a:pPr>
            <a:r>
              <a:rPr lang="ru-RU" sz="2200" dirty="0" smtClean="0">
                <a:solidFill>
                  <a:schemeClr val="bg2"/>
                </a:solidFill>
              </a:rPr>
              <a:t>Перезапуск приложения после переключения</a:t>
            </a:r>
            <a:endParaRPr lang="en-US" sz="2200" dirty="0" smtClean="0">
              <a:solidFill>
                <a:schemeClr val="bg2"/>
              </a:solidFill>
            </a:endParaRPr>
          </a:p>
          <a:p>
            <a:pPr marL="339725" indent="-339725">
              <a:spcBef>
                <a:spcPts val="600"/>
              </a:spcBef>
              <a:buClr>
                <a:schemeClr val="accent1"/>
              </a:buClr>
              <a:buFont typeface="Wingdings" pitchFamily="2" charset="2"/>
              <a:buChar char=""/>
            </a:pPr>
            <a:r>
              <a:rPr lang="ru-RU" sz="2200" dirty="0" smtClean="0">
                <a:solidFill>
                  <a:schemeClr val="bg2"/>
                </a:solidFill>
              </a:rPr>
              <a:t>Удаленная репликация дает </a:t>
            </a:r>
            <a:r>
              <a:rPr lang="en-US" sz="2200" dirty="0" smtClean="0">
                <a:solidFill>
                  <a:schemeClr val="bg2"/>
                </a:solidFill>
              </a:rPr>
              <a:t>RTO</a:t>
            </a:r>
            <a:r>
              <a:rPr lang="ru-RU" sz="2200" dirty="0" smtClean="0">
                <a:solidFill>
                  <a:schemeClr val="bg2"/>
                </a:solidFill>
              </a:rPr>
              <a:t> </a:t>
            </a:r>
            <a:r>
              <a:rPr lang="en-US" sz="2200" dirty="0" smtClean="0">
                <a:solidFill>
                  <a:schemeClr val="bg2"/>
                </a:solidFill>
              </a:rPr>
              <a:t>&gt;</a:t>
            </a:r>
            <a:r>
              <a:rPr lang="ru-RU" sz="2200" dirty="0" smtClean="0">
                <a:solidFill>
                  <a:schemeClr val="bg2"/>
                </a:solidFill>
              </a:rPr>
              <a:t> </a:t>
            </a:r>
            <a:r>
              <a:rPr lang="en-US" sz="2200" dirty="0" smtClean="0">
                <a:solidFill>
                  <a:schemeClr val="bg2"/>
                </a:solidFill>
              </a:rPr>
              <a:t>0</a:t>
            </a:r>
          </a:p>
        </p:txBody>
      </p:sp>
      <p:sp>
        <p:nvSpPr>
          <p:cNvPr id="36" name="TextBox 35"/>
          <p:cNvSpPr txBox="1"/>
          <p:nvPr/>
        </p:nvSpPr>
        <p:spPr bwMode="gray">
          <a:xfrm>
            <a:off x="199094" y="4747562"/>
            <a:ext cx="2524281" cy="646331"/>
          </a:xfrm>
          <a:prstGeom prst="rect">
            <a:avLst/>
          </a:prstGeom>
          <a:noFill/>
        </p:spPr>
        <p:txBody>
          <a:bodyPr wrap="none" lIns="0" tIns="0" rIns="0" bIns="91440" rtlCol="0">
            <a:spAutoFit/>
          </a:bodyPr>
          <a:lstStyle/>
          <a:p>
            <a:pPr algn="ctr"/>
            <a:r>
              <a:rPr lang="ru-RU" sz="3600" dirty="0" smtClean="0">
                <a:solidFill>
                  <a:schemeClr val="accent1"/>
                </a:solidFill>
                <a:latin typeface="MetaMediumLF-Roman" pitchFamily="34" charset="0"/>
              </a:rPr>
              <a:t>Неудобства</a:t>
            </a:r>
            <a:endParaRPr lang="en-US" sz="3600" dirty="0">
              <a:solidFill>
                <a:schemeClr val="accent1"/>
              </a:solidFill>
              <a:latin typeface="MetaMediumLF-Roman" pitchFamily="34" charset="0"/>
            </a:endParaRPr>
          </a:p>
        </p:txBody>
      </p:sp>
      <p:cxnSp>
        <p:nvCxnSpPr>
          <p:cNvPr id="37" name="Straight Connector 36"/>
          <p:cNvCxnSpPr/>
          <p:nvPr/>
        </p:nvCxnSpPr>
        <p:spPr bwMode="gray">
          <a:xfrm flipH="1" flipV="1">
            <a:off x="2996247" y="4465927"/>
            <a:ext cx="1" cy="149778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gray">
          <a:xfrm>
            <a:off x="2131317" y="1758395"/>
            <a:ext cx="676083" cy="215444"/>
          </a:xfrm>
          <a:prstGeom prst="rect">
            <a:avLst/>
          </a:prstGeom>
          <a:noFill/>
          <a:ln>
            <a:noFill/>
            <a:headEnd type="none" w="med" len="med"/>
            <a:tailEnd type="none" w="med" len="med"/>
          </a:ln>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spAutoFit/>
          </a:bodyPr>
          <a:lstStyle/>
          <a:p>
            <a:pPr algn="ctr" fontAlgn="base">
              <a:spcBef>
                <a:spcPct val="35000"/>
              </a:spcBef>
              <a:spcAft>
                <a:spcPct val="0"/>
              </a:spcAft>
              <a:buClr>
                <a:srgbClr val="A1C9E6"/>
              </a:buClr>
              <a:buSzPct val="75000"/>
            </a:pPr>
            <a:r>
              <a:rPr lang="ru-RU" sz="1400" dirty="0" smtClean="0">
                <a:solidFill>
                  <a:schemeClr val="tx1"/>
                </a:solidFill>
                <a:latin typeface="MetaMediumLF-Roman" pitchFamily="34" charset="0"/>
              </a:rPr>
              <a:t>Кластер</a:t>
            </a:r>
            <a:endParaRPr lang="en-US" sz="1400" dirty="0">
              <a:solidFill>
                <a:schemeClr val="tx1"/>
              </a:solidFill>
              <a:latin typeface="MetaMediumLF-Roman" pitchFamily="34" charset="0"/>
            </a:endParaRPr>
          </a:p>
        </p:txBody>
      </p:sp>
      <p:sp>
        <p:nvSpPr>
          <p:cNvPr id="46" name="Content Placeholder 39"/>
          <p:cNvSpPr txBox="1">
            <a:spLocks/>
          </p:cNvSpPr>
          <p:nvPr/>
        </p:nvSpPr>
        <p:spPr bwMode="gray">
          <a:xfrm>
            <a:off x="5240215" y="1355725"/>
            <a:ext cx="3903785" cy="2308324"/>
          </a:xfrm>
          <a:prstGeom prst="rect">
            <a:avLst/>
          </a:prstGeom>
          <a:noFill/>
        </p:spPr>
        <p:txBody>
          <a:bodyPr wrap="square" lIns="0" tIns="0" rIns="0" bIns="0">
            <a:spAutoFit/>
          </a:bodyPr>
          <a:lstStyle/>
          <a:p>
            <a:pPr marL="230188" marR="0" lvl="0" indent="-230188" algn="l" defTabSz="914400" rtl="0" eaLnBrk="1" fontAlgn="auto" latinLnBrk="0" hangingPunct="1">
              <a:lnSpc>
                <a:spcPct val="100000"/>
              </a:lnSpc>
              <a:spcBef>
                <a:spcPts val="1200"/>
              </a:spcBef>
              <a:spcAft>
                <a:spcPts val="0"/>
              </a:spcAft>
              <a:buClr>
                <a:schemeClr val="tx2"/>
              </a:buClr>
              <a:buSzTx/>
              <a:buFont typeface="Arial" pitchFamily="34" charset="0"/>
              <a:buNone/>
              <a:tabLst/>
              <a:defRPr/>
            </a:pPr>
            <a:r>
              <a:rPr kumimoji="0" lang="ru-RU" sz="2400" b="0" i="0" u="none" strike="noStrike" kern="1200" cap="none" spc="0" normalizeH="0" baseline="0" noProof="0" dirty="0" smtClean="0">
                <a:ln>
                  <a:noFill/>
                </a:ln>
                <a:solidFill>
                  <a:srgbClr val="3892D0"/>
                </a:solidFill>
                <a:effectLst/>
                <a:uLnTx/>
                <a:uFillTx/>
                <a:latin typeface="MetaMediumLF-Roman" pitchFamily="34" charset="0"/>
              </a:rPr>
              <a:t>Традиционный подход</a:t>
            </a:r>
            <a:endParaRPr kumimoji="0" lang="en-US" sz="2400" b="0" i="0" u="none" strike="noStrike" kern="1200" cap="none" spc="0" normalizeH="0" baseline="0" noProof="0" dirty="0" smtClean="0">
              <a:ln>
                <a:noFill/>
              </a:ln>
              <a:solidFill>
                <a:srgbClr val="3892D0"/>
              </a:solidFill>
              <a:effectLst/>
              <a:uLnTx/>
              <a:uFillTx/>
              <a:latin typeface="MetaMediumLF-Roman" pitchFamily="34" charset="0"/>
            </a:endParaRPr>
          </a:p>
          <a:p>
            <a:pPr marL="230188" lvl="0" indent="-230188">
              <a:spcBef>
                <a:spcPts val="1200"/>
              </a:spcBef>
              <a:buClr>
                <a:schemeClr val="tx2"/>
              </a:buClr>
              <a:buFont typeface="Arial" pitchFamily="34" charset="0"/>
              <a:buChar char="•"/>
            </a:pPr>
            <a:r>
              <a:rPr lang="ru-RU" sz="2400" dirty="0" smtClean="0">
                <a:solidFill>
                  <a:schemeClr val="bg2"/>
                </a:solidFill>
                <a:latin typeface="MetaNormalLF-Roman" pitchFamily="34" charset="0"/>
              </a:rPr>
              <a:t>Кластер+зеркалирование на уровне </a:t>
            </a:r>
            <a:r>
              <a:rPr lang="en-US" sz="2400" dirty="0" smtClean="0">
                <a:solidFill>
                  <a:schemeClr val="bg2"/>
                </a:solidFill>
                <a:latin typeface="MetaNormalLF-Roman" pitchFamily="34" charset="0"/>
              </a:rPr>
              <a:t>LVM</a:t>
            </a:r>
          </a:p>
          <a:p>
            <a:pPr marL="230188" lvl="0" indent="-230188">
              <a:spcBef>
                <a:spcPts val="1200"/>
              </a:spcBef>
              <a:buClr>
                <a:schemeClr val="tx2"/>
              </a:buClr>
              <a:buFont typeface="Arial" pitchFamily="34" charset="0"/>
              <a:buChar char="•"/>
            </a:pPr>
            <a:r>
              <a:rPr lang="ru-RU" sz="2400" dirty="0" smtClean="0">
                <a:solidFill>
                  <a:schemeClr val="bg2"/>
                </a:solidFill>
                <a:latin typeface="MetaNormalLF-Roman" pitchFamily="34" charset="0"/>
              </a:rPr>
              <a:t>Репликация</a:t>
            </a:r>
          </a:p>
          <a:p>
            <a:pPr marL="230188" lvl="0" indent="-230188">
              <a:spcBef>
                <a:spcPts val="1200"/>
              </a:spcBef>
              <a:buClr>
                <a:schemeClr val="tx2"/>
              </a:buClr>
              <a:buFont typeface="Arial" pitchFamily="34" charset="0"/>
              <a:buChar char="•"/>
            </a:pPr>
            <a:r>
              <a:rPr lang="ru-RU" sz="2400" dirty="0" smtClean="0">
                <a:solidFill>
                  <a:schemeClr val="bg2"/>
                </a:solidFill>
                <a:latin typeface="MetaNormalLF-Roman" pitchFamily="34" charset="0"/>
              </a:rPr>
              <a:t>Режим </a:t>
            </a:r>
            <a:r>
              <a:rPr lang="en-US" sz="2400" dirty="0" smtClean="0">
                <a:solidFill>
                  <a:schemeClr val="bg2"/>
                </a:solidFill>
                <a:latin typeface="MetaNormalLF-Roman" pitchFamily="34" charset="0"/>
              </a:rPr>
              <a:t>Active/Passive</a:t>
            </a:r>
          </a:p>
        </p:txBody>
      </p:sp>
      <p:pic>
        <p:nvPicPr>
          <p:cNvPr id="48" name="Picture 47" descr="server.png"/>
          <p:cNvPicPr>
            <a:picLocks noChangeAspect="1"/>
          </p:cNvPicPr>
          <p:nvPr/>
        </p:nvPicPr>
        <p:blipFill>
          <a:blip r:embed="rId5" cstate="screen"/>
          <a:stretch>
            <a:fillRect/>
          </a:stretch>
        </p:blipFill>
        <p:spPr bwMode="gray">
          <a:xfrm>
            <a:off x="366714" y="1584468"/>
            <a:ext cx="921712" cy="231534"/>
          </a:xfrm>
          <a:prstGeom prst="rect">
            <a:avLst/>
          </a:prstGeom>
        </p:spPr>
      </p:pic>
      <p:pic>
        <p:nvPicPr>
          <p:cNvPr id="49" name="Picture 48" descr="server.png"/>
          <p:cNvPicPr>
            <a:picLocks noChangeAspect="1"/>
          </p:cNvPicPr>
          <p:nvPr/>
        </p:nvPicPr>
        <p:blipFill>
          <a:blip r:embed="rId5" cstate="screen"/>
          <a:stretch>
            <a:fillRect/>
          </a:stretch>
        </p:blipFill>
        <p:spPr bwMode="gray">
          <a:xfrm>
            <a:off x="3707895" y="1584468"/>
            <a:ext cx="921712" cy="231534"/>
          </a:xfrm>
          <a:prstGeom prst="rect">
            <a:avLst/>
          </a:prstGeom>
        </p:spPr>
      </p:pic>
      <p:pic>
        <p:nvPicPr>
          <p:cNvPr id="47" name="Picture 46" descr="stg server tall.png"/>
          <p:cNvPicPr>
            <a:picLocks noChangeAspect="1"/>
          </p:cNvPicPr>
          <p:nvPr/>
        </p:nvPicPr>
        <p:blipFill>
          <a:blip r:embed="rId4" cstate="screen"/>
          <a:stretch>
            <a:fillRect/>
          </a:stretch>
        </p:blipFill>
        <p:spPr bwMode="gray">
          <a:xfrm>
            <a:off x="2096816" y="2392074"/>
            <a:ext cx="803817" cy="1661548"/>
          </a:xfrm>
          <a:prstGeom prst="rect">
            <a:avLst/>
          </a:prstGeom>
          <a:effectLst>
            <a:outerShdw blurRad="50800" dist="38100" dir="5400000" algn="t" rotWithShape="0">
              <a:prstClr val="black">
                <a:alpha val="40000"/>
              </a:prstClr>
            </a:outerShdw>
          </a:effectLst>
        </p:spPr>
      </p:pic>
      <p:grpSp>
        <p:nvGrpSpPr>
          <p:cNvPr id="2" name="Group 51"/>
          <p:cNvGrpSpPr/>
          <p:nvPr/>
        </p:nvGrpSpPr>
        <p:grpSpPr bwMode="gray">
          <a:xfrm>
            <a:off x="2181887" y="3001284"/>
            <a:ext cx="633676" cy="443129"/>
            <a:chOff x="2152506" y="2795323"/>
            <a:chExt cx="633676" cy="443129"/>
          </a:xfrm>
        </p:grpSpPr>
        <p:pic>
          <p:nvPicPr>
            <p:cNvPr id="50" name="Picture 49" descr="disc sky blue half.png"/>
            <p:cNvPicPr>
              <a:picLocks noChangeAspect="1"/>
            </p:cNvPicPr>
            <p:nvPr/>
          </p:nvPicPr>
          <p:blipFill>
            <a:blip r:embed="rId6" cstate="screen"/>
            <a:stretch>
              <a:fillRect/>
            </a:stretch>
          </p:blipFill>
          <p:spPr bwMode="gray">
            <a:xfrm>
              <a:off x="2152506" y="2795323"/>
              <a:ext cx="633676" cy="443129"/>
            </a:xfrm>
            <a:prstGeom prst="rect">
              <a:avLst/>
            </a:prstGeom>
            <a:effectLst/>
          </p:spPr>
        </p:pic>
        <p:sp>
          <p:nvSpPr>
            <p:cNvPr id="112" name="Rectangle 111"/>
            <p:cNvSpPr/>
            <p:nvPr/>
          </p:nvSpPr>
          <p:spPr bwMode="gray">
            <a:xfrm>
              <a:off x="2204689" y="2968144"/>
              <a:ext cx="529311" cy="215444"/>
            </a:xfrm>
            <a:prstGeom prst="rect">
              <a:avLst/>
            </a:prstGeom>
            <a:no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fontAlgn="base">
                <a:spcBef>
                  <a:spcPct val="35000"/>
                </a:spcBef>
                <a:spcAft>
                  <a:spcPct val="0"/>
                </a:spcAft>
                <a:buClr>
                  <a:srgbClr val="A1C9E6"/>
                </a:buClr>
                <a:buSzPct val="75000"/>
              </a:pPr>
              <a:r>
                <a:rPr lang="en-US" sz="1400" dirty="0" smtClean="0">
                  <a:solidFill>
                    <a:srgbClr val="020102"/>
                  </a:solidFill>
                  <a:latin typeface="MetaMediumLF-Roman" pitchFamily="34" charset="0"/>
                </a:rPr>
                <a:t>Source</a:t>
              </a:r>
              <a:endParaRPr lang="en-US" sz="1400" dirty="0">
                <a:solidFill>
                  <a:srgbClr val="020102"/>
                </a:solidFill>
                <a:latin typeface="MetaMediumLF-Roman" pitchFamily="34" charset="0"/>
              </a:endParaRPr>
            </a:p>
          </p:txBody>
        </p:sp>
      </p:grpSp>
      <p:cxnSp>
        <p:nvCxnSpPr>
          <p:cNvPr id="54" name="Straight Arrow Connector 53"/>
          <p:cNvCxnSpPr>
            <a:stCxn id="48" idx="2"/>
          </p:cNvCxnSpPr>
          <p:nvPr/>
        </p:nvCxnSpPr>
        <p:spPr bwMode="gray">
          <a:xfrm rot="16200000" flipH="1">
            <a:off x="1144395" y="1499176"/>
            <a:ext cx="633679" cy="1267329"/>
          </a:xfrm>
          <a:prstGeom prst="straightConnector1">
            <a:avLst/>
          </a:prstGeom>
          <a:ln w="28575">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8" idx="3"/>
            <a:endCxn id="49" idx="1"/>
          </p:cNvCxnSpPr>
          <p:nvPr/>
        </p:nvCxnSpPr>
        <p:spPr bwMode="gray">
          <a:xfrm>
            <a:off x="1288426" y="1700235"/>
            <a:ext cx="2419469"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bwMode="gray">
          <a:xfrm>
            <a:off x="1295713" y="1351022"/>
            <a:ext cx="842180" cy="233080"/>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chorCtr="0">
            <a:noAutofit/>
          </a:bodyPr>
          <a:lstStyle/>
          <a:p>
            <a:pPr algn="ctr"/>
            <a:r>
              <a:rPr lang="en-US" sz="1200" dirty="0" smtClean="0">
                <a:latin typeface="MetaMediumLF-Roman" pitchFamily="34" charset="0"/>
              </a:rPr>
              <a:t>ORACLE</a:t>
            </a:r>
            <a:endParaRPr lang="en-US" sz="1200" dirty="0">
              <a:latin typeface="MetaMediumLF-Roman" pitchFamily="34" charset="0"/>
            </a:endParaRPr>
          </a:p>
        </p:txBody>
      </p:sp>
      <p:sp>
        <p:nvSpPr>
          <p:cNvPr id="65" name="TextBox 64"/>
          <p:cNvSpPr txBox="1"/>
          <p:nvPr/>
        </p:nvSpPr>
        <p:spPr bwMode="gray">
          <a:xfrm>
            <a:off x="2125014" y="1351022"/>
            <a:ext cx="682580" cy="233079"/>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chorCtr="0">
            <a:noAutofit/>
          </a:bodyPr>
          <a:lstStyle/>
          <a:p>
            <a:pPr algn="ctr"/>
            <a:r>
              <a:rPr lang="en-US" sz="1200" dirty="0" smtClean="0">
                <a:latin typeface="MetaMediumLF-Roman" pitchFamily="34" charset="0"/>
              </a:rPr>
              <a:t>SAP</a:t>
            </a:r>
            <a:endParaRPr lang="en-US" sz="1200" dirty="0">
              <a:latin typeface="MetaMediumLF-Roman" pitchFamily="34" charset="0"/>
            </a:endParaRPr>
          </a:p>
        </p:txBody>
      </p:sp>
      <p:sp>
        <p:nvSpPr>
          <p:cNvPr id="66" name="TextBox 65"/>
          <p:cNvSpPr txBox="1"/>
          <p:nvPr/>
        </p:nvSpPr>
        <p:spPr bwMode="gray">
          <a:xfrm>
            <a:off x="2793495" y="1351022"/>
            <a:ext cx="1004782" cy="233079"/>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chorCtr="0">
            <a:noAutofit/>
          </a:bodyPr>
          <a:lstStyle/>
          <a:p>
            <a:pPr algn="ctr"/>
            <a:r>
              <a:rPr lang="en-US" sz="1200" dirty="0" smtClean="0">
                <a:latin typeface="MetaMediumLF-Roman" pitchFamily="34" charset="0"/>
              </a:rPr>
              <a:t>MICROSOFT</a:t>
            </a:r>
            <a:endParaRPr lang="en-US" sz="1200" dirty="0">
              <a:latin typeface="MetaMediumLF-Roman" pitchFamily="34" charset="0"/>
            </a:endParaRPr>
          </a:p>
        </p:txBody>
      </p:sp>
      <p:grpSp>
        <p:nvGrpSpPr>
          <p:cNvPr id="3" name="Group 84"/>
          <p:cNvGrpSpPr/>
          <p:nvPr/>
        </p:nvGrpSpPr>
        <p:grpSpPr bwMode="gray">
          <a:xfrm>
            <a:off x="4310390" y="2999633"/>
            <a:ext cx="637518" cy="444780"/>
            <a:chOff x="3416019" y="2622502"/>
            <a:chExt cx="637518" cy="444780"/>
          </a:xfrm>
        </p:grpSpPr>
        <p:pic>
          <p:nvPicPr>
            <p:cNvPr id="51" name="Picture 50" descr="disc green half.png"/>
            <p:cNvPicPr>
              <a:picLocks noChangeAspect="1"/>
            </p:cNvPicPr>
            <p:nvPr/>
          </p:nvPicPr>
          <p:blipFill>
            <a:blip r:embed="rId7" cstate="screen">
              <a:lum bright="10000"/>
            </a:blip>
            <a:stretch>
              <a:fillRect/>
            </a:stretch>
          </p:blipFill>
          <p:spPr bwMode="gray">
            <a:xfrm>
              <a:off x="3416019" y="2622502"/>
              <a:ext cx="637518" cy="444780"/>
            </a:xfrm>
            <a:prstGeom prst="rect">
              <a:avLst/>
            </a:prstGeom>
          </p:spPr>
        </p:pic>
        <p:sp>
          <p:nvSpPr>
            <p:cNvPr id="72" name="Rectangle 71"/>
            <p:cNvSpPr/>
            <p:nvPr/>
          </p:nvSpPr>
          <p:spPr bwMode="gray">
            <a:xfrm>
              <a:off x="3498656" y="2795323"/>
              <a:ext cx="472245" cy="215444"/>
            </a:xfrm>
            <a:prstGeom prst="rect">
              <a:avLst/>
            </a:prstGeom>
            <a:no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fontAlgn="base">
                <a:spcBef>
                  <a:spcPct val="35000"/>
                </a:spcBef>
                <a:spcAft>
                  <a:spcPct val="0"/>
                </a:spcAft>
                <a:buClr>
                  <a:srgbClr val="A1C9E6"/>
                </a:buClr>
                <a:buSzPct val="75000"/>
              </a:pPr>
              <a:r>
                <a:rPr lang="en-US" sz="1400" dirty="0" smtClean="0">
                  <a:solidFill>
                    <a:srgbClr val="020102"/>
                  </a:solidFill>
                  <a:latin typeface="MetaMediumLF-Roman" pitchFamily="34" charset="0"/>
                </a:rPr>
                <a:t>Target</a:t>
              </a:r>
              <a:endParaRPr lang="en-US" sz="1400" dirty="0">
                <a:solidFill>
                  <a:srgbClr val="020102"/>
                </a:solidFill>
                <a:latin typeface="MetaMediumLF-Roman" pitchFamily="34" charset="0"/>
              </a:endParaRPr>
            </a:p>
          </p:txBody>
        </p:sp>
      </p:grpSp>
      <p:cxnSp>
        <p:nvCxnSpPr>
          <p:cNvPr id="90" name="Straight Arrow Connector 89"/>
          <p:cNvCxnSpPr>
            <a:stCxn id="49" idx="2"/>
          </p:cNvCxnSpPr>
          <p:nvPr/>
        </p:nvCxnSpPr>
        <p:spPr bwMode="gray">
          <a:xfrm rot="5400000">
            <a:off x="3218234" y="1499165"/>
            <a:ext cx="633681" cy="1267354"/>
          </a:xfrm>
          <a:prstGeom prst="straightConnector1">
            <a:avLst/>
          </a:prstGeom>
          <a:ln w="28575">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9" name="Right Arrow 108"/>
          <p:cNvSpPr/>
          <p:nvPr/>
        </p:nvSpPr>
        <p:spPr bwMode="gray">
          <a:xfrm>
            <a:off x="2901396" y="3025751"/>
            <a:ext cx="1324961" cy="403249"/>
          </a:xfrm>
          <a:prstGeom prst="rightArrow">
            <a:avLst/>
          </a:prstGeom>
          <a:solidFill>
            <a:schemeClr val="accent2"/>
          </a:solidFill>
          <a:ln>
            <a:noFill/>
            <a:headEnd type="none" w="med" len="med"/>
            <a:tailEnd type="none" w="med" len="med"/>
          </a:ln>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noAutofit/>
          </a:bodyPr>
          <a:lstStyle/>
          <a:p>
            <a:pPr algn="ctr" fontAlgn="base">
              <a:spcBef>
                <a:spcPct val="35000"/>
              </a:spcBef>
              <a:spcAft>
                <a:spcPct val="0"/>
              </a:spcAft>
              <a:buClr>
                <a:srgbClr val="A1C9E6"/>
              </a:buClr>
              <a:buSzPct val="75000"/>
            </a:pPr>
            <a:r>
              <a:rPr lang="ru-RU" sz="1400" dirty="0" smtClean="0">
                <a:solidFill>
                  <a:schemeClr val="bg1"/>
                </a:solidFill>
                <a:effectLst>
                  <a:outerShdw blurRad="63500" sx="102000" sy="102000" algn="ctr" rotWithShape="0">
                    <a:prstClr val="black">
                      <a:alpha val="40000"/>
                    </a:prstClr>
                  </a:outerShdw>
                </a:effectLst>
                <a:latin typeface="MetaMediumLF-Roman" pitchFamily="34" charset="0"/>
              </a:rPr>
              <a:t>РЕПЛИКАЦИЯ</a:t>
            </a:r>
            <a:endParaRPr lang="en-US" sz="1400" dirty="0">
              <a:solidFill>
                <a:schemeClr val="bg1"/>
              </a:solidFill>
              <a:effectLst>
                <a:outerShdw blurRad="63500" sx="102000" sy="102000" algn="ctr" rotWithShape="0">
                  <a:prstClr val="black">
                    <a:alpha val="40000"/>
                  </a:prstClr>
                </a:outerShdw>
              </a:effectLst>
              <a:latin typeface="MetaMediumLF-Roman"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83568" y="620688"/>
            <a:ext cx="7391239" cy="5550791"/>
          </a:xfrm>
          <a:prstGeom prst="rect">
            <a:avLst/>
          </a:prstGeom>
          <a:noFill/>
          <a:ln w="9525">
            <a:noFill/>
            <a:miter lim="800000"/>
            <a:headEnd/>
            <a:tailEnd/>
          </a:ln>
        </p:spPr>
      </p:pic>
      <p:sp>
        <p:nvSpPr>
          <p:cNvPr id="3" name="Title 3"/>
          <p:cNvSpPr>
            <a:spLocks noGrp="1"/>
          </p:cNvSpPr>
          <p:nvPr>
            <p:ph type="title"/>
          </p:nvPr>
        </p:nvSpPr>
        <p:spPr>
          <a:xfrm>
            <a:off x="467544" y="131985"/>
            <a:ext cx="8410575" cy="920751"/>
          </a:xfrm>
        </p:spPr>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Схема интеграции с Data Domain</a:t>
            </a:r>
            <a:endParaRPr lang="ru-RU" sz="3600" b="0" i="0" noProof="1">
              <a:solidFill>
                <a:srgbClr val="007DC3"/>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pPr algn="l" defTabSz="914400">
              <a:lnSpc>
                <a:spcPts val="3600"/>
              </a:lnSpc>
              <a:spcBef>
                <a:spcPct val="0"/>
              </a:spcBef>
              <a:buNone/>
            </a:pPr>
            <a:r>
              <a:rPr lang="ru-RU" sz="3600" b="0" i="0" noProof="1" smtClean="0">
                <a:solidFill>
                  <a:srgbClr val="007DC3"/>
                </a:solidFill>
                <a:latin typeface="Arial" pitchFamily="34" charset="0"/>
                <a:cs typeface="Arial" pitchFamily="34" charset="0"/>
              </a:rPr>
              <a:t>Платформы VCE Vblock Infrastructure Platform</a:t>
            </a:r>
            <a:endParaRPr lang="ru-RU" sz="2800" noProof="1">
              <a:solidFill>
                <a:srgbClr val="FF0000"/>
              </a:solidFill>
              <a:latin typeface="Arial" pitchFamily="34" charset="0"/>
              <a:cs typeface="Arial" pitchFamily="34" charset="0"/>
            </a:endParaRPr>
          </a:p>
        </p:txBody>
      </p:sp>
      <p:sp>
        <p:nvSpPr>
          <p:cNvPr id="86" name="Text Placeholder 85"/>
          <p:cNvSpPr>
            <a:spLocks noGrp="1"/>
          </p:cNvSpPr>
          <p:nvPr>
            <p:ph type="body" idx="1"/>
          </p:nvPr>
        </p:nvSpPr>
        <p:spPr bwMode="gray">
          <a:xfrm>
            <a:off x="366713" y="1123950"/>
            <a:ext cx="8777287" cy="519233"/>
          </a:xfrm>
        </p:spPr>
        <p:txBody>
          <a:bodyPr/>
          <a:lstStyle/>
          <a:p>
            <a:pPr marL="0" indent="0" algn="l" defTabSz="914400">
              <a:spcBef>
                <a:spcPct val="20000"/>
              </a:spcBef>
              <a:buNone/>
            </a:pPr>
            <a:r>
              <a:rPr lang="ru-RU" sz="2200" b="0" i="0" noProof="1" smtClean="0">
                <a:solidFill>
                  <a:srgbClr val="5F5F5F"/>
                </a:solidFill>
                <a:latin typeface="Arial" pitchFamily="34" charset="0"/>
                <a:cs typeface="Arial" pitchFamily="34" charset="0"/>
              </a:rPr>
              <a:t>Максимально быстрое обеспечение масштабной виртуализации</a:t>
            </a:r>
          </a:p>
          <a:p>
            <a:pPr marL="0" indent="0" algn="l" defTabSz="914400">
              <a:spcBef>
                <a:spcPct val="20000"/>
              </a:spcBef>
              <a:buNone/>
            </a:pPr>
            <a:endParaRPr lang="ru-RU" sz="2200" noProof="1">
              <a:latin typeface="Arial" pitchFamily="34" charset="0"/>
              <a:cs typeface="Arial" pitchFamily="34" charset="0"/>
            </a:endParaRPr>
          </a:p>
        </p:txBody>
      </p:sp>
      <p:sp>
        <p:nvSpPr>
          <p:cNvPr id="94" name="Rectangle 3"/>
          <p:cNvSpPr>
            <a:spLocks noGrp="1" noChangeArrowheads="1"/>
          </p:cNvSpPr>
          <p:nvPr>
            <p:ph sz="half" idx="4294967295"/>
          </p:nvPr>
        </p:nvSpPr>
        <p:spPr bwMode="gray">
          <a:xfrm>
            <a:off x="3649663" y="1758950"/>
            <a:ext cx="5127625" cy="4194176"/>
          </a:xfrm>
          <a:prstGeom prst="rect">
            <a:avLst/>
          </a:prstGeom>
        </p:spPr>
        <p:txBody>
          <a:bodyPr>
            <a:normAutofit fontScale="92500" lnSpcReduction="10000"/>
          </a:bodyPr>
          <a:lstStyle/>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Уникальная масштабируемость решения Avamar в средах Vblock</a:t>
            </a:r>
          </a:p>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Наиболее быстрая пропускная способность благодаря балансировке нагрузки на прокси-сервер и отслеживанию измененных блоков</a:t>
            </a:r>
          </a:p>
          <a:p>
            <a:pPr marL="230154" indent="-230154" algn="l" defTabSz="914400">
              <a:lnSpc>
                <a:spcPct val="100000"/>
              </a:lnSpc>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Гибкие возможности восстановления</a:t>
            </a:r>
          </a:p>
          <a:p>
            <a:pPr marL="230154" indent="-230154" algn="l" defTabSz="914400">
              <a:lnSpc>
                <a:spcPct val="100000"/>
              </a:lnSpc>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Восстановление «с нуля» для всей инфраструктуры Vblock</a:t>
            </a:r>
          </a:p>
          <a:p>
            <a:pPr marL="690555" lvl="1" indent="-233355" algn="l" defTabSz="914400">
              <a:spcBef>
                <a:spcPct val="20000"/>
              </a:spcBef>
              <a:buClr>
                <a:srgbClr val="007DC3"/>
              </a:buClr>
              <a:buFont typeface="Arial"/>
              <a:buChar char="–"/>
            </a:pPr>
            <a:r>
              <a:rPr lang="ru-RU" sz="1800" b="0" i="0" noProof="1" smtClean="0">
                <a:solidFill>
                  <a:srgbClr val="5F5F5F"/>
                </a:solidFill>
                <a:latin typeface="Arial" pitchFamily="34" charset="0"/>
                <a:cs typeface="Arial" pitchFamily="34" charset="0"/>
              </a:rPr>
              <a:t>Профили Cisco UCS, файлы конфигурации сети и т. д.</a:t>
            </a:r>
          </a:p>
          <a:p>
            <a:pPr marL="230154" indent="-230154" algn="l" defTabSz="914400">
              <a:spcBef>
                <a:spcPct val="20000"/>
              </a:spcBef>
              <a:buClr>
                <a:srgbClr val="007DC3"/>
              </a:buClr>
              <a:buFont typeface="Arial"/>
              <a:buChar char="•"/>
            </a:pPr>
            <a:r>
              <a:rPr lang="ru-RU" sz="2200" b="0" i="0" noProof="1" smtClean="0">
                <a:solidFill>
                  <a:srgbClr val="5F5F5F"/>
                </a:solidFill>
                <a:latin typeface="Arial" pitchFamily="34" charset="0"/>
                <a:cs typeface="Arial" pitchFamily="34" charset="0"/>
              </a:rPr>
              <a:t>Решение Avamar сертифицировано для использования с Vblock</a:t>
            </a:r>
          </a:p>
          <a:p>
            <a:pPr marL="230154" indent="-230154" algn="l" defTabSz="914400">
              <a:lnSpc>
                <a:spcPct val="100000"/>
              </a:lnSpc>
              <a:spcBef>
                <a:spcPct val="20000"/>
              </a:spcBef>
              <a:buClr>
                <a:srgbClr val="007DC3"/>
              </a:buClr>
              <a:buFont typeface="Arial"/>
              <a:buChar char="•"/>
            </a:pPr>
            <a:endParaRPr lang="ru-RU" sz="2200" noProof="1" smtClean="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screen"/>
          <a:srcRect/>
          <a:stretch>
            <a:fillRect/>
          </a:stretch>
        </p:blipFill>
        <p:spPr bwMode="gray">
          <a:xfrm>
            <a:off x="1520775" y="1758397"/>
            <a:ext cx="1652371" cy="575826"/>
          </a:xfrm>
          <a:prstGeom prst="rect">
            <a:avLst/>
          </a:prstGeom>
          <a:noFill/>
          <a:ln w="9525">
            <a:noFill/>
            <a:miter lim="800000"/>
            <a:headEnd/>
            <a:tailEnd/>
          </a:ln>
        </p:spPr>
      </p:pic>
      <p:pic>
        <p:nvPicPr>
          <p:cNvPr id="103" name="Picture Placeholder 102" descr="Vblock.jpg"/>
          <p:cNvPicPr>
            <a:picLocks noGrp="1" noChangeAspect="1"/>
          </p:cNvPicPr>
          <p:nvPr>
            <p:ph type="pic" idx="10"/>
          </p:nvPr>
        </p:nvPicPr>
        <p:blipFill>
          <a:blip r:embed="rId4" cstate="print"/>
          <a:stretch>
            <a:fillRect/>
          </a:stretch>
        </p:blipFill>
        <p:spPr bwMode="gray">
          <a:xfrm>
            <a:off x="211403" y="3257231"/>
            <a:ext cx="2961743" cy="2763032"/>
          </a:xfrm>
          <a:prstGeom prst="rect">
            <a:avLst/>
          </a:prstGeom>
          <a:noFill/>
          <a:ln>
            <a:noFill/>
          </a:ln>
        </p:spPr>
      </p:pic>
      <p:grpSp>
        <p:nvGrpSpPr>
          <p:cNvPr id="3" name="Group 15"/>
          <p:cNvGrpSpPr/>
          <p:nvPr/>
        </p:nvGrpSpPr>
        <p:grpSpPr bwMode="gray">
          <a:xfrm>
            <a:off x="309082" y="1700790"/>
            <a:ext cx="1057973" cy="1324961"/>
            <a:chOff x="7509957" y="260615"/>
            <a:chExt cx="1461222" cy="1806591"/>
          </a:xfrm>
        </p:grpSpPr>
        <p:pic>
          <p:nvPicPr>
            <p:cNvPr id="2052" name="Picture 4"/>
            <p:cNvPicPr>
              <a:picLocks noChangeAspect="1" noChangeArrowheads="1"/>
            </p:cNvPicPr>
            <p:nvPr/>
          </p:nvPicPr>
          <p:blipFill>
            <a:blip r:embed="rId5" cstate="screen"/>
            <a:srcRect/>
            <a:stretch>
              <a:fillRect/>
            </a:stretch>
          </p:blipFill>
          <p:spPr bwMode="gray">
            <a:xfrm>
              <a:off x="7509957" y="260615"/>
              <a:ext cx="1461222" cy="1792217"/>
            </a:xfrm>
            <a:prstGeom prst="rect">
              <a:avLst/>
            </a:prstGeom>
            <a:noFill/>
            <a:ln w="9525">
              <a:noFill/>
              <a:miter lim="800000"/>
              <a:headEnd/>
              <a:tailEnd/>
            </a:ln>
          </p:spPr>
        </p:pic>
        <p:pic>
          <p:nvPicPr>
            <p:cNvPr id="11" name="Picture 2" descr="\\corp.emc.com\EMC\Locations\MA Hopkinton\Creative Dev - Icons\PNG files for PowerPoint\avamar icon.png"/>
            <p:cNvPicPr>
              <a:picLocks noChangeAspect="1" noChangeArrowheads="1"/>
            </p:cNvPicPr>
            <p:nvPr/>
          </p:nvPicPr>
          <p:blipFill>
            <a:blip r:embed="rId6" cstate="screen"/>
            <a:srcRect/>
            <a:stretch>
              <a:fillRect/>
            </a:stretch>
          </p:blipFill>
          <p:spPr bwMode="gray">
            <a:xfrm>
              <a:off x="7567564" y="1527969"/>
              <a:ext cx="511855" cy="539237"/>
            </a:xfrm>
            <a:prstGeom prst="rect">
              <a:avLst/>
            </a:prstGeom>
            <a:noFill/>
            <a:ln>
              <a:noFill/>
            </a:ln>
          </p:spPr>
        </p:pic>
      </p:grpSp>
      <p:sp>
        <p:nvSpPr>
          <p:cNvPr id="10" name="TextBox 9"/>
          <p:cNvSpPr txBox="1"/>
          <p:nvPr/>
        </p:nvSpPr>
        <p:spPr bwMode="gray">
          <a:xfrm>
            <a:off x="366713" y="6337042"/>
            <a:ext cx="3182153" cy="184666"/>
          </a:xfrm>
          <a:prstGeom prst="rect">
            <a:avLst/>
          </a:prstGeom>
          <a:noFill/>
        </p:spPr>
        <p:txBody>
          <a:bodyPr wrap="none" lIns="0" tIns="0" rIns="0" bIns="0" rtlCol="0" anchor="ctr" anchorCtr="0">
            <a:spAutoFit/>
          </a:bodyPr>
          <a:lstStyle/>
          <a:p>
            <a:pPr algn="l" defTabSz="914400">
              <a:buNone/>
            </a:pPr>
            <a:r>
              <a:rPr lang="ru-RU" sz="1200" b="1" i="0" spc="300" noProof="1" smtClean="0">
                <a:solidFill>
                  <a:srgbClr val="FFFFFF"/>
                </a:solidFill>
                <a:latin typeface="Arial" pitchFamily="34" charset="0"/>
                <a:cs typeface="Arial" pitchFamily="34" charset="0"/>
              </a:rPr>
              <a:t>СЦЕНАРИЙ ИСПОЛЬЗОВАНИЯ</a:t>
            </a:r>
            <a:endParaRPr lang="ru-RU" sz="1200" b="1" spc="300" noProof="1">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AutoShape 21"/>
          <p:cNvSpPr>
            <a:spLocks noChangeArrowheads="1"/>
          </p:cNvSpPr>
          <p:nvPr/>
        </p:nvSpPr>
        <p:spPr bwMode="gray">
          <a:xfrm>
            <a:off x="838200" y="2449681"/>
            <a:ext cx="7467600" cy="1371600"/>
          </a:xfrm>
          <a:prstGeom prst="rect">
            <a:avLst/>
          </a:prstGeom>
          <a:solidFill>
            <a:srgbClr val="E8E8E8"/>
          </a:solidFill>
          <a:ln w="9525">
            <a:noFill/>
            <a:round/>
            <a:headEnd/>
            <a:tailEnd/>
          </a:ln>
        </p:spPr>
        <p:txBody>
          <a:bodyPr wrap="square" lIns="0" tIns="0" rIns="0" bIns="0" anchor="t" anchorCtr="0"/>
          <a:lstStyle/>
          <a:p>
            <a:pPr algn="ctr">
              <a:defRPr/>
            </a:pPr>
            <a:r>
              <a:rPr lang="en-US" dirty="0">
                <a:solidFill>
                  <a:schemeClr val="tx2"/>
                </a:solidFill>
                <a:latin typeface="MetaMediumLF-Roman" pitchFamily="34" charset="0"/>
              </a:rPr>
              <a:t>VPLEX </a:t>
            </a:r>
            <a:r>
              <a:rPr lang="en-US" dirty="0" smtClean="0">
                <a:solidFill>
                  <a:schemeClr val="tx2"/>
                </a:solidFill>
                <a:latin typeface="MetaMediumLF-Roman" pitchFamily="34" charset="0"/>
              </a:rPr>
              <a:t>Metro </a:t>
            </a:r>
            <a:r>
              <a:rPr lang="ru-RU" dirty="0" smtClean="0">
                <a:solidFill>
                  <a:schemeClr val="tx2"/>
                </a:solidFill>
                <a:latin typeface="MetaMediumLF-Roman" pitchFamily="34" charset="0"/>
              </a:rPr>
              <a:t>или</a:t>
            </a:r>
            <a:r>
              <a:rPr lang="en-US" dirty="0" smtClean="0">
                <a:solidFill>
                  <a:schemeClr val="tx2"/>
                </a:solidFill>
                <a:latin typeface="MetaMediumLF-Roman" pitchFamily="34" charset="0"/>
              </a:rPr>
              <a:t> VPLEX Geo</a:t>
            </a:r>
            <a:endParaRPr lang="en-US" dirty="0">
              <a:latin typeface="MetaMediumLF-Roman" pitchFamily="34" charset="0"/>
            </a:endParaRPr>
          </a:p>
        </p:txBody>
      </p:sp>
      <p:sp>
        <p:nvSpPr>
          <p:cNvPr id="45" name="AutoShape 150"/>
          <p:cNvSpPr>
            <a:spLocks noChangeArrowheads="1"/>
          </p:cNvSpPr>
          <p:nvPr/>
        </p:nvSpPr>
        <p:spPr bwMode="gray">
          <a:xfrm>
            <a:off x="6473824" y="1643062"/>
            <a:ext cx="2073275" cy="4321175"/>
          </a:xfrm>
          <a:prstGeom prst="roundRect">
            <a:avLst>
              <a:gd name="adj" fmla="val 6700"/>
            </a:avLst>
          </a:prstGeom>
          <a:noFill/>
          <a:ln w="19050">
            <a:solidFill>
              <a:schemeClr val="bg2"/>
            </a:solidFill>
            <a:prstDash val="sysDot"/>
            <a:round/>
            <a:headEnd/>
            <a:tailEnd/>
          </a:ln>
        </p:spPr>
        <p:txBody>
          <a:bodyPr wrap="none" lIns="0" tIns="0" rIns="0" bIns="0" anchor="t" anchorCtr="0"/>
          <a:lstStyle/>
          <a:p>
            <a:pPr algn="ctr">
              <a:defRPr/>
            </a:pPr>
            <a:r>
              <a:rPr lang="en-US" dirty="0" smtClean="0">
                <a:latin typeface="MetaMediumLF-Roman" pitchFamily="34" charset="0"/>
              </a:rPr>
              <a:t>Site B</a:t>
            </a:r>
          </a:p>
        </p:txBody>
      </p:sp>
      <p:sp>
        <p:nvSpPr>
          <p:cNvPr id="46" name="AutoShape 149"/>
          <p:cNvSpPr>
            <a:spLocks noChangeArrowheads="1"/>
          </p:cNvSpPr>
          <p:nvPr/>
        </p:nvSpPr>
        <p:spPr bwMode="gray">
          <a:xfrm>
            <a:off x="596900" y="1643062"/>
            <a:ext cx="2073275" cy="4321175"/>
          </a:xfrm>
          <a:prstGeom prst="roundRect">
            <a:avLst>
              <a:gd name="adj" fmla="val 6700"/>
            </a:avLst>
          </a:prstGeom>
          <a:noFill/>
          <a:ln w="19050">
            <a:solidFill>
              <a:schemeClr val="bg2"/>
            </a:solidFill>
            <a:prstDash val="sysDot"/>
            <a:round/>
            <a:headEnd/>
            <a:tailEnd/>
          </a:ln>
        </p:spPr>
        <p:txBody>
          <a:bodyPr wrap="none" lIns="0" tIns="0" rIns="0" bIns="0" anchor="t" anchorCtr="0"/>
          <a:lstStyle/>
          <a:p>
            <a:pPr algn="ctr"/>
            <a:r>
              <a:rPr lang="en-US" dirty="0" smtClean="0">
                <a:latin typeface="MetaMediumLF-Roman" pitchFamily="34" charset="0"/>
              </a:rPr>
              <a:t>Site A</a:t>
            </a:r>
          </a:p>
        </p:txBody>
      </p:sp>
      <p:sp>
        <p:nvSpPr>
          <p:cNvPr id="29708" name="TextBox 140"/>
          <p:cNvSpPr txBox="1">
            <a:spLocks noChangeArrowheads="1"/>
          </p:cNvSpPr>
          <p:nvPr/>
        </p:nvSpPr>
        <p:spPr bwMode="gray">
          <a:xfrm>
            <a:off x="2209800" y="3287881"/>
            <a:ext cx="4724400" cy="460534"/>
          </a:xfrm>
          <a:prstGeom prst="leftRightArrow">
            <a:avLst>
              <a:gd name="adj1" fmla="val 53162"/>
              <a:gd name="adj2" fmla="val 50000"/>
            </a:avLst>
          </a:prstGeom>
          <a:solidFill>
            <a:schemeClr val="accent5"/>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a:r>
              <a:rPr lang="en-US" sz="1600" dirty="0" smtClean="0">
                <a:solidFill>
                  <a:schemeClr val="bg1"/>
                </a:solidFill>
                <a:effectLst>
                  <a:outerShdw blurRad="63500" sx="102000" sy="102000" algn="ctr" rotWithShape="0">
                    <a:prstClr val="black">
                      <a:alpha val="40000"/>
                    </a:prstClr>
                  </a:outerShdw>
                </a:effectLst>
                <a:latin typeface="MetaMediumLF-Roman" pitchFamily="34" charset="0"/>
              </a:rPr>
              <a:t>TRANSFER PROTOCOL</a:t>
            </a:r>
            <a:endParaRPr lang="en-US" sz="1600" dirty="0">
              <a:solidFill>
                <a:schemeClr val="bg1"/>
              </a:solidFill>
              <a:effectLst>
                <a:outerShdw blurRad="63500" sx="102000" sy="102000" algn="ctr" rotWithShape="0">
                  <a:prstClr val="black">
                    <a:alpha val="40000"/>
                  </a:prstClr>
                </a:outerShdw>
              </a:effectLst>
              <a:latin typeface="MetaMediumLF-Roman" pitchFamily="34" charset="0"/>
            </a:endParaRPr>
          </a:p>
        </p:txBody>
      </p:sp>
      <p:sp>
        <p:nvSpPr>
          <p:cNvPr id="51" name="Rectangle 3"/>
          <p:cNvSpPr txBox="1">
            <a:spLocks noChangeArrowheads="1"/>
          </p:cNvSpPr>
          <p:nvPr/>
        </p:nvSpPr>
        <p:spPr bwMode="gray">
          <a:xfrm>
            <a:off x="2312188" y="1989138"/>
            <a:ext cx="4519635" cy="332399"/>
          </a:xfrm>
          <a:prstGeom prst="rect">
            <a:avLst/>
          </a:prstGeom>
          <a:ln>
            <a:noFill/>
          </a:ln>
        </p:spPr>
        <p:txBody>
          <a:bodyPr wrap="none" lIns="0" tIns="0" rIns="0" bIns="0">
            <a:spAutoFit/>
          </a:bodyPr>
          <a:lstStyle/>
          <a:p>
            <a:pPr marL="228600" indent="-228600" algn="ctr" eaLnBrk="0" hangingPunct="0">
              <a:lnSpc>
                <a:spcPct val="90000"/>
              </a:lnSpc>
              <a:spcBef>
                <a:spcPct val="50000"/>
              </a:spcBef>
              <a:buClr>
                <a:schemeClr val="tx2"/>
              </a:buClr>
              <a:defRPr/>
            </a:pPr>
            <a:r>
              <a:rPr lang="ru-RU" sz="2400" dirty="0" smtClean="0">
                <a:solidFill>
                  <a:schemeClr val="accent1"/>
                </a:solidFill>
                <a:latin typeface="MetaMediumLF-Roman" pitchFamily="34" charset="0"/>
                <a:ea typeface="ＭＳ Ｐゴシック" pitchFamily="34" charset="-128"/>
              </a:rPr>
              <a:t>Активные</a:t>
            </a:r>
            <a:r>
              <a:rPr lang="en-US" sz="2400" dirty="0" smtClean="0">
                <a:solidFill>
                  <a:schemeClr val="accent1"/>
                </a:solidFill>
                <a:latin typeface="MetaMediumLF-Roman" pitchFamily="34" charset="0"/>
                <a:ea typeface="ＭＳ Ｐゴシック" pitchFamily="34" charset="-128"/>
              </a:rPr>
              <a:t>-</a:t>
            </a:r>
            <a:r>
              <a:rPr lang="ru-RU" sz="2400" dirty="0" smtClean="0">
                <a:solidFill>
                  <a:schemeClr val="accent1"/>
                </a:solidFill>
                <a:latin typeface="MetaMediumLF-Roman" pitchFamily="34" charset="0"/>
                <a:ea typeface="ＭＳ Ｐゴシック" pitchFamily="34" charset="-128"/>
              </a:rPr>
              <a:t>Активные площадки</a:t>
            </a:r>
            <a:endParaRPr lang="en-US" sz="2400" dirty="0">
              <a:solidFill>
                <a:schemeClr val="accent1"/>
              </a:solidFill>
              <a:latin typeface="MetaMediumLF-Roman" pitchFamily="34" charset="0"/>
              <a:ea typeface="ＭＳ Ｐゴシック" pitchFamily="34" charset="-128"/>
            </a:endParaRPr>
          </a:p>
        </p:txBody>
      </p:sp>
      <p:sp>
        <p:nvSpPr>
          <p:cNvPr id="53" name="Rectangle 3"/>
          <p:cNvSpPr txBox="1">
            <a:spLocks noChangeArrowheads="1"/>
          </p:cNvSpPr>
          <p:nvPr/>
        </p:nvSpPr>
        <p:spPr bwMode="gray">
          <a:xfrm>
            <a:off x="2819400" y="4769644"/>
            <a:ext cx="3505200" cy="830997"/>
          </a:xfrm>
          <a:prstGeom prst="rect">
            <a:avLst/>
          </a:prstGeom>
          <a:ln>
            <a:noFill/>
          </a:ln>
        </p:spPr>
        <p:txBody>
          <a:bodyPr wrap="square" lIns="0" tIns="0" rIns="0" bIns="0">
            <a:spAutoFit/>
          </a:bodyPr>
          <a:lstStyle/>
          <a:p>
            <a:pPr marL="228600" indent="-228600" algn="ctr" eaLnBrk="0" hangingPunct="0">
              <a:lnSpc>
                <a:spcPct val="90000"/>
              </a:lnSpc>
              <a:spcBef>
                <a:spcPct val="50000"/>
              </a:spcBef>
              <a:buClr>
                <a:schemeClr val="tx2"/>
              </a:buClr>
              <a:defRPr/>
            </a:pPr>
            <a:r>
              <a:rPr lang="en-US" sz="2000" dirty="0">
                <a:solidFill>
                  <a:schemeClr val="bg2"/>
                </a:solidFill>
                <a:ea typeface="ＭＳ Ｐゴシック" pitchFamily="34" charset="-128"/>
              </a:rPr>
              <a:t>VPLEX </a:t>
            </a:r>
            <a:r>
              <a:rPr lang="ru-RU" sz="2000" dirty="0" smtClean="0">
                <a:solidFill>
                  <a:schemeClr val="bg2"/>
                </a:solidFill>
                <a:ea typeface="ＭＳ Ｐゴシック" pitchFamily="34" charset="-128"/>
              </a:rPr>
              <a:t> - активное использование ресурсов</a:t>
            </a:r>
            <a:r>
              <a:rPr lang="en-US" sz="2000" dirty="0" smtClean="0">
                <a:solidFill>
                  <a:schemeClr val="bg2"/>
                </a:solidFill>
                <a:ea typeface="ＭＳ Ｐゴシック" pitchFamily="34" charset="-128"/>
              </a:rPr>
              <a:t> </a:t>
            </a:r>
            <a:r>
              <a:rPr lang="ru-RU" sz="2000" dirty="0" smtClean="0">
                <a:solidFill>
                  <a:schemeClr val="bg2"/>
                </a:solidFill>
                <a:ea typeface="ＭＳ Ｐゴシック" pitchFamily="34" charset="-128"/>
              </a:rPr>
              <a:t>на двух площадках</a:t>
            </a:r>
            <a:endParaRPr lang="en-US" sz="2000" dirty="0">
              <a:solidFill>
                <a:schemeClr val="bg2"/>
              </a:solidFill>
              <a:ea typeface="ＭＳ Ｐゴシック" pitchFamily="34" charset="-128"/>
            </a:endParaRPr>
          </a:p>
        </p:txBody>
      </p:sp>
      <p:sp>
        <p:nvSpPr>
          <p:cNvPr id="38" name="Title 37"/>
          <p:cNvSpPr>
            <a:spLocks noGrp="1"/>
          </p:cNvSpPr>
          <p:nvPr>
            <p:ph type="title"/>
          </p:nvPr>
        </p:nvSpPr>
        <p:spPr bwMode="gray">
          <a:xfrm>
            <a:off x="337889" y="-27384"/>
            <a:ext cx="8410575" cy="920751"/>
          </a:xfrm>
        </p:spPr>
        <p:txBody>
          <a:bodyPr/>
          <a:lstStyle/>
          <a:p>
            <a:r>
              <a:rPr lang="ru-RU" dirty="0" smtClean="0"/>
              <a:t>Федеративный доступ к данным</a:t>
            </a:r>
            <a:endParaRPr lang="en-US" dirty="0"/>
          </a:p>
        </p:txBody>
      </p:sp>
      <p:sp>
        <p:nvSpPr>
          <p:cNvPr id="42" name="Text Placeholder 41"/>
          <p:cNvSpPr>
            <a:spLocks noGrp="1"/>
          </p:cNvSpPr>
          <p:nvPr>
            <p:ph type="body" idx="1"/>
          </p:nvPr>
        </p:nvSpPr>
        <p:spPr bwMode="gray"/>
        <p:txBody>
          <a:bodyPr/>
          <a:lstStyle/>
          <a:p>
            <a:r>
              <a:rPr lang="ru-RU" dirty="0" smtClean="0"/>
              <a:t>С</a:t>
            </a:r>
            <a:r>
              <a:rPr lang="en-US" dirty="0" smtClean="0"/>
              <a:t> VPLEX</a:t>
            </a:r>
          </a:p>
        </p:txBody>
      </p:sp>
      <p:grpSp>
        <p:nvGrpSpPr>
          <p:cNvPr id="2" name="Group 38"/>
          <p:cNvGrpSpPr/>
          <p:nvPr/>
        </p:nvGrpSpPr>
        <p:grpSpPr bwMode="gray">
          <a:xfrm>
            <a:off x="1057973" y="2737716"/>
            <a:ext cx="7028053" cy="473075"/>
            <a:chOff x="1134173" y="3162300"/>
            <a:chExt cx="7028053" cy="473075"/>
          </a:xfrm>
        </p:grpSpPr>
        <p:pic>
          <p:nvPicPr>
            <p:cNvPr id="40" name="Picture 11" descr="disc orange"/>
            <p:cNvPicPr>
              <a:picLocks noChangeAspect="1" noChangeArrowheads="1"/>
            </p:cNvPicPr>
            <p:nvPr/>
          </p:nvPicPr>
          <p:blipFill>
            <a:blip r:embed="rId3" cstate="screen"/>
            <a:stretch>
              <a:fillRect/>
            </a:stretch>
          </p:blipFill>
          <p:spPr bwMode="gray">
            <a:xfrm>
              <a:off x="1134173" y="3162300"/>
              <a:ext cx="7028053" cy="473075"/>
            </a:xfrm>
            <a:prstGeom prst="rect">
              <a:avLst/>
            </a:prstGeom>
            <a:noFill/>
            <a:ln w="9525">
              <a:noFill/>
              <a:miter lim="800000"/>
              <a:headEnd/>
              <a:tailEnd/>
            </a:ln>
          </p:spPr>
        </p:pic>
        <p:sp>
          <p:nvSpPr>
            <p:cNvPr id="41" name="TextBox 40"/>
            <p:cNvSpPr txBox="1">
              <a:spLocks noChangeArrowheads="1"/>
            </p:cNvSpPr>
            <p:nvPr/>
          </p:nvSpPr>
          <p:spPr bwMode="gray">
            <a:xfrm>
              <a:off x="3206875" y="3281363"/>
              <a:ext cx="2882649" cy="338554"/>
            </a:xfrm>
            <a:prstGeom prst="rect">
              <a:avLst/>
            </a:prstGeom>
            <a:noFill/>
            <a:ln w="9525">
              <a:noFill/>
              <a:miter lim="800000"/>
              <a:headEnd/>
              <a:tailEnd/>
            </a:ln>
          </p:spPr>
          <p:txBody>
            <a:bodyPr wrap="none">
              <a:spAutoFit/>
            </a:bodyPr>
            <a:lstStyle/>
            <a:p>
              <a:pPr algn="ctr"/>
              <a:r>
                <a:rPr lang="en-US" sz="1600" dirty="0" smtClean="0">
                  <a:solidFill>
                    <a:schemeClr val="bg1"/>
                  </a:solidFill>
                  <a:effectLst>
                    <a:outerShdw blurRad="50800" dist="38100" dir="2700000" algn="tl" rotWithShape="0">
                      <a:prstClr val="black">
                        <a:alpha val="40000"/>
                      </a:prstClr>
                    </a:outerShdw>
                  </a:effectLst>
                  <a:latin typeface="MetaMediumLF-Roman" pitchFamily="34" charset="0"/>
                </a:rPr>
                <a:t>DISTRIBUTED VIRTUAL VOLUME</a:t>
              </a:r>
              <a:endParaRPr lang="en-US" sz="1600" dirty="0">
                <a:solidFill>
                  <a:schemeClr val="bg1"/>
                </a:solidFill>
                <a:effectLst>
                  <a:outerShdw blurRad="50800" dist="38100" dir="2700000" algn="tl" rotWithShape="0">
                    <a:prstClr val="black">
                      <a:alpha val="40000"/>
                    </a:prstClr>
                  </a:outerShdw>
                </a:effectLst>
                <a:latin typeface="MetaMediumLF-Roman" pitchFamily="34" charset="0"/>
              </a:endParaRPr>
            </a:p>
          </p:txBody>
        </p:sp>
      </p:grpSp>
      <p:pic>
        <p:nvPicPr>
          <p:cNvPr id="47" name="Picture 115" descr="server"/>
          <p:cNvPicPr>
            <a:picLocks noChangeAspect="1" noChangeArrowheads="1"/>
          </p:cNvPicPr>
          <p:nvPr/>
        </p:nvPicPr>
        <p:blipFill>
          <a:blip r:embed="rId4" cstate="screen"/>
          <a:srcRect/>
          <a:stretch>
            <a:fillRect/>
          </a:stretch>
        </p:blipFill>
        <p:spPr bwMode="gray">
          <a:xfrm>
            <a:off x="1172682" y="1988828"/>
            <a:ext cx="921711" cy="217420"/>
          </a:xfrm>
          <a:prstGeom prst="rect">
            <a:avLst/>
          </a:prstGeom>
          <a:noFill/>
          <a:ln w="9525">
            <a:noFill/>
            <a:miter lim="800000"/>
            <a:headEnd/>
            <a:tailEnd/>
          </a:ln>
        </p:spPr>
      </p:pic>
      <p:pic>
        <p:nvPicPr>
          <p:cNvPr id="48" name="Picture 137" descr="server"/>
          <p:cNvPicPr>
            <a:picLocks noChangeAspect="1" noChangeArrowheads="1"/>
          </p:cNvPicPr>
          <p:nvPr/>
        </p:nvPicPr>
        <p:blipFill>
          <a:blip r:embed="rId5" cstate="screen"/>
          <a:srcRect/>
          <a:stretch>
            <a:fillRect/>
          </a:stretch>
        </p:blipFill>
        <p:spPr bwMode="gray">
          <a:xfrm>
            <a:off x="7048500" y="1988825"/>
            <a:ext cx="922338" cy="217567"/>
          </a:xfrm>
          <a:prstGeom prst="rect">
            <a:avLst/>
          </a:prstGeom>
          <a:noFill/>
          <a:ln w="9525">
            <a:noFill/>
            <a:miter lim="800000"/>
            <a:headEnd/>
            <a:tailEnd/>
          </a:ln>
        </p:spPr>
      </p:pic>
      <p:grpSp>
        <p:nvGrpSpPr>
          <p:cNvPr id="3" name="Group 55"/>
          <p:cNvGrpSpPr/>
          <p:nvPr/>
        </p:nvGrpSpPr>
        <p:grpSpPr>
          <a:xfrm>
            <a:off x="1519238" y="2219326"/>
            <a:ext cx="6105525" cy="1036854"/>
            <a:chOff x="1519238" y="2219253"/>
            <a:chExt cx="6105525" cy="1073149"/>
          </a:xfrm>
          <a:effectLst>
            <a:glow rad="101600">
              <a:schemeClr val="bg1">
                <a:alpha val="60000"/>
              </a:schemeClr>
            </a:glow>
          </a:effectLst>
        </p:grpSpPr>
        <p:sp>
          <p:nvSpPr>
            <p:cNvPr id="50" name="Line 135"/>
            <p:cNvSpPr>
              <a:spLocks noChangeShapeType="1"/>
            </p:cNvSpPr>
            <p:nvPr/>
          </p:nvSpPr>
          <p:spPr bwMode="gray">
            <a:xfrm flipH="1">
              <a:off x="1749425" y="2219253"/>
              <a:ext cx="0" cy="1064794"/>
            </a:xfrm>
            <a:prstGeom prst="line">
              <a:avLst/>
            </a:prstGeom>
            <a:ln>
              <a:solidFill>
                <a:schemeClr val="accent2"/>
              </a:solidFill>
              <a:headEnd type="arrow" w="med" len="med"/>
              <a:tailEnd type="arrow" w="med" len="med"/>
            </a:ln>
            <a:effectLst/>
          </p:spPr>
          <p:style>
            <a:lnRef idx="3">
              <a:schemeClr val="accent2"/>
            </a:lnRef>
            <a:fillRef idx="0">
              <a:schemeClr val="accent2"/>
            </a:fillRef>
            <a:effectRef idx="2">
              <a:schemeClr val="accent2"/>
            </a:effectRef>
            <a:fontRef idx="minor">
              <a:schemeClr val="tx1"/>
            </a:fontRef>
          </p:style>
          <p:txBody>
            <a:bodyPr wrap="none" lIns="0" tIns="0" rIns="0" bIns="0" anchor="ctr"/>
            <a:lstStyle/>
            <a:p>
              <a:endParaRPr lang="en-US" dirty="0"/>
            </a:p>
          </p:txBody>
        </p:sp>
        <p:sp>
          <p:nvSpPr>
            <p:cNvPr id="52" name="Line 135"/>
            <p:cNvSpPr>
              <a:spLocks noChangeShapeType="1"/>
            </p:cNvSpPr>
            <p:nvPr/>
          </p:nvSpPr>
          <p:spPr bwMode="gray">
            <a:xfrm flipH="1">
              <a:off x="1519238" y="2219253"/>
              <a:ext cx="0" cy="1062937"/>
            </a:xfrm>
            <a:prstGeom prst="line">
              <a:avLst/>
            </a:prstGeom>
            <a:ln>
              <a:solidFill>
                <a:schemeClr val="accent2"/>
              </a:solidFill>
              <a:headEnd type="arrow" w="med" len="med"/>
              <a:tailEnd type="arrow" w="med" len="med"/>
            </a:ln>
            <a:effectLst/>
          </p:spPr>
          <p:style>
            <a:lnRef idx="3">
              <a:schemeClr val="accent2"/>
            </a:lnRef>
            <a:fillRef idx="0">
              <a:schemeClr val="accent2"/>
            </a:fillRef>
            <a:effectRef idx="2">
              <a:schemeClr val="accent2"/>
            </a:effectRef>
            <a:fontRef idx="minor">
              <a:schemeClr val="tx1"/>
            </a:fontRef>
          </p:style>
          <p:txBody>
            <a:bodyPr wrap="none" lIns="0" tIns="0" rIns="0" bIns="0" anchor="ctr"/>
            <a:lstStyle/>
            <a:p>
              <a:endParaRPr lang="en-US" dirty="0"/>
            </a:p>
          </p:txBody>
        </p:sp>
        <p:sp>
          <p:nvSpPr>
            <p:cNvPr id="54" name="Line 135"/>
            <p:cNvSpPr>
              <a:spLocks noChangeShapeType="1"/>
            </p:cNvSpPr>
            <p:nvPr/>
          </p:nvSpPr>
          <p:spPr bwMode="gray">
            <a:xfrm flipH="1">
              <a:off x="7624763" y="2219253"/>
              <a:ext cx="0" cy="1073149"/>
            </a:xfrm>
            <a:prstGeom prst="line">
              <a:avLst/>
            </a:prstGeom>
            <a:ln>
              <a:solidFill>
                <a:schemeClr val="accent2"/>
              </a:solidFill>
              <a:headEnd type="arrow" w="med" len="med"/>
              <a:tailEnd type="arrow" w="med" len="med"/>
            </a:ln>
            <a:effectLst/>
          </p:spPr>
          <p:style>
            <a:lnRef idx="3">
              <a:schemeClr val="accent2"/>
            </a:lnRef>
            <a:fillRef idx="0">
              <a:schemeClr val="accent2"/>
            </a:fillRef>
            <a:effectRef idx="2">
              <a:schemeClr val="accent2"/>
            </a:effectRef>
            <a:fontRef idx="minor">
              <a:schemeClr val="tx1"/>
            </a:fontRef>
          </p:style>
          <p:txBody>
            <a:bodyPr wrap="none" lIns="0" tIns="0" rIns="0" bIns="0" anchor="ctr"/>
            <a:lstStyle/>
            <a:p>
              <a:endParaRPr lang="en-US" dirty="0"/>
            </a:p>
          </p:txBody>
        </p:sp>
        <p:sp>
          <p:nvSpPr>
            <p:cNvPr id="55" name="Line 135"/>
            <p:cNvSpPr>
              <a:spLocks noChangeShapeType="1"/>
            </p:cNvSpPr>
            <p:nvPr/>
          </p:nvSpPr>
          <p:spPr bwMode="gray">
            <a:xfrm flipH="1">
              <a:off x="7394575" y="2219325"/>
              <a:ext cx="0" cy="1071292"/>
            </a:xfrm>
            <a:prstGeom prst="line">
              <a:avLst/>
            </a:prstGeom>
            <a:ln>
              <a:solidFill>
                <a:schemeClr val="accent2"/>
              </a:solidFill>
              <a:headEnd type="arrow" w="med" len="med"/>
              <a:tailEnd type="arrow" w="med" len="med"/>
            </a:ln>
            <a:effectLst/>
          </p:spPr>
          <p:style>
            <a:lnRef idx="3">
              <a:schemeClr val="accent2"/>
            </a:lnRef>
            <a:fillRef idx="0">
              <a:schemeClr val="accent2"/>
            </a:fillRef>
            <a:effectRef idx="2">
              <a:schemeClr val="accent2"/>
            </a:effectRef>
            <a:fontRef idx="minor">
              <a:schemeClr val="tx1"/>
            </a:fontRef>
          </p:style>
          <p:txBody>
            <a:bodyPr wrap="none" lIns="0" tIns="0" rIns="0" bIns="0" anchor="ctr"/>
            <a:lstStyle/>
            <a:p>
              <a:endParaRPr lang="en-US" dirty="0"/>
            </a:p>
          </p:txBody>
        </p:sp>
      </p:grpSp>
      <p:pic>
        <p:nvPicPr>
          <p:cNvPr id="57" name="Picture 573"/>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gray">
          <a:xfrm>
            <a:off x="1165099" y="3256179"/>
            <a:ext cx="936877" cy="394826"/>
          </a:xfrm>
          <a:prstGeom prst="rect">
            <a:avLst/>
          </a:prstGeom>
          <a:noFill/>
          <a:ln w="12700" algn="ctr">
            <a:noFill/>
            <a:miter lim="800000"/>
            <a:headEnd/>
            <a:tailEnd/>
          </a:ln>
        </p:spPr>
      </p:pic>
      <p:pic>
        <p:nvPicPr>
          <p:cNvPr id="58" name="Picture 573"/>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gray">
          <a:xfrm>
            <a:off x="7042023" y="3256179"/>
            <a:ext cx="936877" cy="394826"/>
          </a:xfrm>
          <a:prstGeom prst="rect">
            <a:avLst/>
          </a:prstGeom>
          <a:noFill/>
          <a:ln w="12700" algn="ctr">
            <a:noFill/>
            <a:miter lim="800000"/>
            <a:headEnd/>
            <a:tailEnd/>
          </a:ln>
        </p:spPr>
      </p:pic>
      <p:grpSp>
        <p:nvGrpSpPr>
          <p:cNvPr id="4" name="Group 58"/>
          <p:cNvGrpSpPr/>
          <p:nvPr/>
        </p:nvGrpSpPr>
        <p:grpSpPr bwMode="gray">
          <a:xfrm>
            <a:off x="1519238" y="3659428"/>
            <a:ext cx="6105525" cy="518463"/>
            <a:chOff x="1438275" y="2432051"/>
            <a:chExt cx="6105525" cy="1835150"/>
          </a:xfrm>
          <a:effectLst>
            <a:glow rad="63500">
              <a:schemeClr val="bg1">
                <a:alpha val="40000"/>
              </a:schemeClr>
            </a:glow>
          </a:effectLst>
        </p:grpSpPr>
        <p:sp>
          <p:nvSpPr>
            <p:cNvPr id="60" name="Line 135"/>
            <p:cNvSpPr>
              <a:spLocks noChangeShapeType="1"/>
            </p:cNvSpPr>
            <p:nvPr/>
          </p:nvSpPr>
          <p:spPr bwMode="gray">
            <a:xfrm flipH="1">
              <a:off x="1668462" y="2432051"/>
              <a:ext cx="0" cy="1820862"/>
            </a:xfrm>
            <a:prstGeom prst="line">
              <a:avLst/>
            </a:prstGeom>
            <a:ln>
              <a:solidFill>
                <a:schemeClr val="accent2"/>
              </a:solidFill>
              <a:headEnd type="arrow" w="med" len="med"/>
              <a:tailEnd type="arrow" w="med" len="med"/>
            </a:ln>
            <a:effectLst/>
          </p:spPr>
          <p:style>
            <a:lnRef idx="3">
              <a:schemeClr val="accent2"/>
            </a:lnRef>
            <a:fillRef idx="0">
              <a:schemeClr val="accent2"/>
            </a:fillRef>
            <a:effectRef idx="2">
              <a:schemeClr val="accent2"/>
            </a:effectRef>
            <a:fontRef idx="minor">
              <a:schemeClr val="tx1"/>
            </a:fontRef>
          </p:style>
          <p:txBody>
            <a:bodyPr wrap="none" lIns="0" tIns="0" rIns="0" bIns="0" anchor="ctr"/>
            <a:lstStyle/>
            <a:p>
              <a:endParaRPr lang="en-US" dirty="0"/>
            </a:p>
          </p:txBody>
        </p:sp>
        <p:sp>
          <p:nvSpPr>
            <p:cNvPr id="61" name="Line 135"/>
            <p:cNvSpPr>
              <a:spLocks noChangeShapeType="1"/>
            </p:cNvSpPr>
            <p:nvPr/>
          </p:nvSpPr>
          <p:spPr bwMode="gray">
            <a:xfrm flipH="1">
              <a:off x="1438275" y="2432051"/>
              <a:ext cx="0" cy="1817686"/>
            </a:xfrm>
            <a:prstGeom prst="line">
              <a:avLst/>
            </a:prstGeom>
            <a:ln>
              <a:solidFill>
                <a:schemeClr val="accent2"/>
              </a:solidFill>
              <a:headEnd type="arrow" w="med" len="med"/>
              <a:tailEnd type="arrow" w="med" len="med"/>
            </a:ln>
            <a:effectLst/>
          </p:spPr>
          <p:style>
            <a:lnRef idx="3">
              <a:schemeClr val="accent2"/>
            </a:lnRef>
            <a:fillRef idx="0">
              <a:schemeClr val="accent2"/>
            </a:fillRef>
            <a:effectRef idx="2">
              <a:schemeClr val="accent2"/>
            </a:effectRef>
            <a:fontRef idx="minor">
              <a:schemeClr val="tx1"/>
            </a:fontRef>
          </p:style>
          <p:txBody>
            <a:bodyPr wrap="none" lIns="0" tIns="0" rIns="0" bIns="0" anchor="ctr"/>
            <a:lstStyle/>
            <a:p>
              <a:endParaRPr lang="en-US" dirty="0"/>
            </a:p>
          </p:txBody>
        </p:sp>
        <p:sp>
          <p:nvSpPr>
            <p:cNvPr id="62" name="Line 135"/>
            <p:cNvSpPr>
              <a:spLocks noChangeShapeType="1"/>
            </p:cNvSpPr>
            <p:nvPr/>
          </p:nvSpPr>
          <p:spPr bwMode="gray">
            <a:xfrm flipH="1">
              <a:off x="7543800" y="2432051"/>
              <a:ext cx="0" cy="1835150"/>
            </a:xfrm>
            <a:prstGeom prst="line">
              <a:avLst/>
            </a:prstGeom>
            <a:ln>
              <a:solidFill>
                <a:schemeClr val="accent2"/>
              </a:solidFill>
              <a:headEnd type="arrow" w="med" len="med"/>
              <a:tailEnd type="arrow" w="med" len="med"/>
            </a:ln>
            <a:effectLst/>
          </p:spPr>
          <p:style>
            <a:lnRef idx="3">
              <a:schemeClr val="accent2"/>
            </a:lnRef>
            <a:fillRef idx="0">
              <a:schemeClr val="accent2"/>
            </a:fillRef>
            <a:effectRef idx="2">
              <a:schemeClr val="accent2"/>
            </a:effectRef>
            <a:fontRef idx="minor">
              <a:schemeClr val="tx1"/>
            </a:fontRef>
          </p:style>
          <p:txBody>
            <a:bodyPr wrap="none" lIns="0" tIns="0" rIns="0" bIns="0" anchor="ctr"/>
            <a:lstStyle/>
            <a:p>
              <a:endParaRPr lang="en-US" dirty="0"/>
            </a:p>
          </p:txBody>
        </p:sp>
        <p:sp>
          <p:nvSpPr>
            <p:cNvPr id="63" name="Line 135"/>
            <p:cNvSpPr>
              <a:spLocks noChangeShapeType="1"/>
            </p:cNvSpPr>
            <p:nvPr/>
          </p:nvSpPr>
          <p:spPr bwMode="gray">
            <a:xfrm flipH="1">
              <a:off x="7313612" y="2432051"/>
              <a:ext cx="0" cy="1831974"/>
            </a:xfrm>
            <a:prstGeom prst="line">
              <a:avLst/>
            </a:prstGeom>
            <a:ln>
              <a:solidFill>
                <a:schemeClr val="accent2"/>
              </a:solidFill>
              <a:headEnd type="arrow" w="med" len="med"/>
              <a:tailEnd type="arrow" w="med" len="med"/>
            </a:ln>
            <a:effectLst/>
          </p:spPr>
          <p:style>
            <a:lnRef idx="3">
              <a:schemeClr val="accent2"/>
            </a:lnRef>
            <a:fillRef idx="0">
              <a:schemeClr val="accent2"/>
            </a:fillRef>
            <a:effectRef idx="2">
              <a:schemeClr val="accent2"/>
            </a:effectRef>
            <a:fontRef idx="minor">
              <a:schemeClr val="tx1"/>
            </a:fontRef>
          </p:style>
          <p:txBody>
            <a:bodyPr wrap="none" lIns="0" tIns="0" rIns="0" bIns="0" anchor="ctr"/>
            <a:lstStyle/>
            <a:p>
              <a:endParaRPr lang="en-US" dirty="0"/>
            </a:p>
          </p:txBody>
        </p:sp>
      </p:grpSp>
      <p:pic>
        <p:nvPicPr>
          <p:cNvPr id="37" name="Picture 12"/>
          <p:cNvPicPr>
            <a:picLocks noChangeAspect="1" noChangeArrowheads="1"/>
          </p:cNvPicPr>
          <p:nvPr/>
        </p:nvPicPr>
        <p:blipFill>
          <a:blip r:embed="rId7" cstate="print"/>
          <a:stretch>
            <a:fillRect/>
          </a:stretch>
        </p:blipFill>
        <p:spPr bwMode="auto">
          <a:xfrm>
            <a:off x="7213799" y="4157663"/>
            <a:ext cx="592530" cy="1645920"/>
          </a:xfrm>
          <a:prstGeom prst="rect">
            <a:avLst/>
          </a:prstGeom>
          <a:noFill/>
          <a:ln w="9525">
            <a:noFill/>
            <a:miter lim="800000"/>
            <a:headEnd/>
            <a:tailEnd/>
          </a:ln>
          <a:effectLst/>
        </p:spPr>
      </p:pic>
      <p:pic>
        <p:nvPicPr>
          <p:cNvPr id="39" name="Picture 12"/>
          <p:cNvPicPr>
            <a:picLocks noChangeAspect="1" noChangeArrowheads="1"/>
          </p:cNvPicPr>
          <p:nvPr/>
        </p:nvPicPr>
        <p:blipFill>
          <a:blip r:embed="rId7" cstate="print"/>
          <a:stretch>
            <a:fillRect/>
          </a:stretch>
        </p:blipFill>
        <p:spPr bwMode="auto">
          <a:xfrm>
            <a:off x="1337272" y="4157663"/>
            <a:ext cx="592530" cy="1645920"/>
          </a:xfrm>
          <a:prstGeom prst="rect">
            <a:avLst/>
          </a:prstGeom>
          <a:noFill/>
          <a:ln w="9525">
            <a:noFill/>
            <a:miter lim="800000"/>
            <a:headEnd/>
            <a:tailEnd/>
          </a:ln>
          <a:effectLst/>
        </p:spPr>
      </p:pic>
      <p:pic>
        <p:nvPicPr>
          <p:cNvPr id="43" name="Picture 7" descr="disc blue"/>
          <p:cNvPicPr>
            <a:picLocks noChangeArrowheads="1"/>
          </p:cNvPicPr>
          <p:nvPr/>
        </p:nvPicPr>
        <p:blipFill>
          <a:blip r:embed="rId8" cstate="screen"/>
          <a:stretch>
            <a:fillRect/>
          </a:stretch>
        </p:blipFill>
        <p:spPr bwMode="gray">
          <a:xfrm>
            <a:off x="1368361" y="4616387"/>
            <a:ext cx="530352" cy="576072"/>
          </a:xfrm>
          <a:prstGeom prst="rect">
            <a:avLst/>
          </a:prstGeom>
          <a:noFill/>
          <a:ln w="9525">
            <a:noFill/>
            <a:miter lim="800000"/>
            <a:headEnd/>
            <a:tailEnd/>
          </a:ln>
        </p:spPr>
      </p:pic>
      <p:pic>
        <p:nvPicPr>
          <p:cNvPr id="49" name="Picture 7" descr="disc blue"/>
          <p:cNvPicPr>
            <a:picLocks noChangeArrowheads="1"/>
          </p:cNvPicPr>
          <p:nvPr/>
        </p:nvPicPr>
        <p:blipFill>
          <a:blip r:embed="rId8" cstate="screen"/>
          <a:stretch>
            <a:fillRect/>
          </a:stretch>
        </p:blipFill>
        <p:spPr bwMode="gray">
          <a:xfrm>
            <a:off x="7243790" y="4618365"/>
            <a:ext cx="530352" cy="57607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
                                            <p:bg/>
                                          </p:spTgt>
                                        </p:tgtEl>
                                        <p:attrNameLst>
                                          <p:attrName>style.visibility</p:attrName>
                                        </p:attrNameLst>
                                      </p:cBhvr>
                                      <p:to>
                                        <p:strVal val="visible"/>
                                      </p:to>
                                    </p:set>
                                    <p:anim calcmode="lin" valueType="num">
                                      <p:cBhvr>
                                        <p:cTn id="7" dur="500" fill="hold"/>
                                        <p:tgtEl>
                                          <p:spTgt spid="51">
                                            <p:bg/>
                                          </p:spTgt>
                                        </p:tgtEl>
                                        <p:attrNameLst>
                                          <p:attrName>ppt_w</p:attrName>
                                        </p:attrNameLst>
                                      </p:cBhvr>
                                      <p:tavLst>
                                        <p:tav tm="0">
                                          <p:val>
                                            <p:fltVal val="0"/>
                                          </p:val>
                                        </p:tav>
                                        <p:tav tm="100000">
                                          <p:val>
                                            <p:strVal val="#ppt_w"/>
                                          </p:val>
                                        </p:tav>
                                      </p:tavLst>
                                    </p:anim>
                                    <p:anim calcmode="lin" valueType="num">
                                      <p:cBhvr>
                                        <p:cTn id="8" dur="500" fill="hold"/>
                                        <p:tgtEl>
                                          <p:spTgt spid="51">
                                            <p:bg/>
                                          </p:spTgt>
                                        </p:tgtEl>
                                        <p:attrNameLst>
                                          <p:attrName>ppt_h</p:attrName>
                                        </p:attrNameLst>
                                      </p:cBhvr>
                                      <p:tavLst>
                                        <p:tav tm="0">
                                          <p:val>
                                            <p:fltVal val="0"/>
                                          </p:val>
                                        </p:tav>
                                        <p:tav tm="100000">
                                          <p:val>
                                            <p:strVal val="#ppt_h"/>
                                          </p:val>
                                        </p:tav>
                                      </p:tavLst>
                                    </p:anim>
                                    <p:animEffect transition="in" filter="fade">
                                      <p:cBhvr>
                                        <p:cTn id="9" dur="500"/>
                                        <p:tgtEl>
                                          <p:spTgt spid="51">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 calcmode="lin" valueType="num">
                                      <p:cBhvr>
                                        <p:cTn id="12"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1">
                                            <p:txEl>
                                              <p:pRg st="0" end="0"/>
                                            </p:txEl>
                                          </p:spTgt>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53">
                                            <p:txEl>
                                              <p:pRg st="0" end="0"/>
                                            </p:txEl>
                                          </p:spTgt>
                                        </p:tgtEl>
                                        <p:attrNameLst>
                                          <p:attrName>style.visibility</p:attrName>
                                        </p:attrNameLst>
                                      </p:cBhvr>
                                      <p:to>
                                        <p:strVal val="visible"/>
                                      </p:to>
                                    </p:set>
                                    <p:anim calcmode="lin" valueType="num">
                                      <p:cBhvr>
                                        <p:cTn id="18"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allAtOnce" animBg="1"/>
      <p:bldP spid="5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2"/>
          <p:cNvSpPr>
            <a:spLocks noGrp="1" noChangeArrowheads="1"/>
          </p:cNvSpPr>
          <p:nvPr>
            <p:ph type="title"/>
          </p:nvPr>
        </p:nvSpPr>
        <p:spPr bwMode="gray">
          <a:xfrm>
            <a:off x="395536" y="-171400"/>
            <a:ext cx="8410575" cy="920751"/>
          </a:xfrm>
          <a:prstGeom prst="rect">
            <a:avLst/>
          </a:prstGeom>
        </p:spPr>
        <p:txBody>
          <a:bodyPr/>
          <a:lstStyle/>
          <a:p>
            <a:r>
              <a:rPr lang="ru-RU" dirty="0" smtClean="0"/>
              <a:t>Доступность</a:t>
            </a:r>
            <a:endParaRPr lang="en-US" dirty="0" smtClean="0"/>
          </a:p>
        </p:txBody>
      </p:sp>
      <p:cxnSp>
        <p:nvCxnSpPr>
          <p:cNvPr id="45" name="Straight Arrow Connector 44"/>
          <p:cNvCxnSpPr>
            <a:stCxn id="82" idx="3"/>
            <a:endCxn id="43" idx="1"/>
          </p:cNvCxnSpPr>
          <p:nvPr/>
        </p:nvCxnSpPr>
        <p:spPr bwMode="gray">
          <a:xfrm>
            <a:off x="1003847" y="2517935"/>
            <a:ext cx="1148659" cy="1588"/>
          </a:xfrm>
          <a:prstGeom prst="straightConnector1">
            <a:avLst/>
          </a:prstGeom>
          <a:noFill/>
          <a:ln w="28575" cap="flat" cmpd="sng" algn="ctr">
            <a:solidFill>
              <a:schemeClr val="tx2"/>
            </a:solidFill>
            <a:prstDash val="solid"/>
            <a:round/>
            <a:headEnd type="arrow"/>
            <a:tailEnd type="arrow"/>
          </a:ln>
          <a:effectLst/>
        </p:spPr>
      </p:cxnSp>
      <p:cxnSp>
        <p:nvCxnSpPr>
          <p:cNvPr id="46" name="Straight Arrow Connector 45"/>
          <p:cNvCxnSpPr>
            <a:stCxn id="85" idx="1"/>
            <a:endCxn id="43" idx="3"/>
          </p:cNvCxnSpPr>
          <p:nvPr/>
        </p:nvCxnSpPr>
        <p:spPr bwMode="gray">
          <a:xfrm rot="10800000">
            <a:off x="2806974" y="2517935"/>
            <a:ext cx="1186653" cy="1588"/>
          </a:xfrm>
          <a:prstGeom prst="straightConnector1">
            <a:avLst/>
          </a:prstGeom>
          <a:noFill/>
          <a:ln w="28575" cap="flat" cmpd="sng" algn="ctr">
            <a:solidFill>
              <a:schemeClr val="tx2"/>
            </a:solidFill>
            <a:prstDash val="solid"/>
            <a:round/>
            <a:headEnd type="arrow"/>
            <a:tailEnd type="arrow"/>
          </a:ln>
          <a:effectLst/>
        </p:spPr>
      </p:cxnSp>
      <p:sp>
        <p:nvSpPr>
          <p:cNvPr id="43" name="Rounded Rectangle 42"/>
          <p:cNvSpPr/>
          <p:nvPr/>
        </p:nvSpPr>
        <p:spPr bwMode="gray">
          <a:xfrm>
            <a:off x="2152506" y="2038923"/>
            <a:ext cx="654467" cy="958024"/>
          </a:xfrm>
          <a:prstGeom prst="roundRect">
            <a:avLst>
              <a:gd name="adj" fmla="val 1016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wrap="square" lIns="0" tIns="0" rIns="0" bIns="0" rtlCol="0" anchor="ctr" anchorCtr="0">
            <a:noAutofit/>
          </a:bodyPr>
          <a:lstStyle/>
          <a:p>
            <a:pPr marR="0" indent="0" algn="ctr" fontAlgn="base">
              <a:lnSpc>
                <a:spcPct val="90000"/>
              </a:lnSpc>
              <a:spcBef>
                <a:spcPct val="35000"/>
              </a:spcBef>
              <a:spcAft>
                <a:spcPct val="0"/>
              </a:spcAft>
              <a:buClr>
                <a:srgbClr val="A1C9E6"/>
              </a:buClr>
              <a:buSzPct val="75000"/>
              <a:buFont typeface="Wingdings" pitchFamily="2" charset="2"/>
              <a:buChar char="n"/>
              <a:tabLst/>
            </a:pPr>
            <a:endParaRPr lang="en-US" sz="1200" dirty="0" smtClean="0">
              <a:latin typeface="MetaMediumLF-Roman" pitchFamily="34" charset="0"/>
            </a:endParaRPr>
          </a:p>
        </p:txBody>
      </p:sp>
      <p:pic>
        <p:nvPicPr>
          <p:cNvPr id="44" name="Picture 17" descr="ICON_VM_basic_flat_R2_Q408.png"/>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gray">
          <a:xfrm>
            <a:off x="2257765" y="2466588"/>
            <a:ext cx="443949" cy="443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TextBox 46"/>
          <p:cNvSpPr txBox="1"/>
          <p:nvPr/>
        </p:nvSpPr>
        <p:spPr bwMode="gray">
          <a:xfrm>
            <a:off x="2130814" y="1988825"/>
            <a:ext cx="697850" cy="475211"/>
          </a:xfrm>
          <a:prstGeom prst="rect">
            <a:avLst/>
          </a:prstGeom>
          <a:noFill/>
        </p:spPr>
        <p:txBody>
          <a:bodyPr wrap="none" rtlCol="0">
            <a:spAutoFit/>
          </a:bodyPr>
          <a:lstStyle/>
          <a:p>
            <a:pPr algn="ctr"/>
            <a:r>
              <a:rPr lang="en-US" sz="1600" dirty="0" smtClean="0">
                <a:solidFill>
                  <a:schemeClr val="accent1">
                    <a:lumMod val="50000"/>
                  </a:schemeClr>
                </a:solidFill>
              </a:rPr>
              <a:t>VPLEX</a:t>
            </a:r>
            <a:endParaRPr lang="en-US" sz="1600" dirty="0">
              <a:solidFill>
                <a:schemeClr val="accent1">
                  <a:lumMod val="50000"/>
                </a:schemeClr>
              </a:solidFill>
            </a:endParaRPr>
          </a:p>
          <a:p>
            <a:pPr algn="ctr"/>
            <a:r>
              <a:rPr lang="en-US" sz="1200" dirty="0" smtClean="0">
                <a:solidFill>
                  <a:schemeClr val="accent1">
                    <a:lumMod val="50000"/>
                  </a:schemeClr>
                </a:solidFill>
              </a:rPr>
              <a:t>WITNESS</a:t>
            </a:r>
            <a:endParaRPr lang="en-US" sz="1200" dirty="0">
              <a:solidFill>
                <a:schemeClr val="accent1">
                  <a:lumMod val="50000"/>
                </a:schemeClr>
              </a:solidFill>
            </a:endParaRPr>
          </a:p>
        </p:txBody>
      </p:sp>
      <p:pic>
        <p:nvPicPr>
          <p:cNvPr id="5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gray">
          <a:xfrm>
            <a:off x="0" y="3889856"/>
            <a:ext cx="9144000" cy="2073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 name="TextBox 50"/>
          <p:cNvSpPr txBox="1"/>
          <p:nvPr/>
        </p:nvSpPr>
        <p:spPr bwMode="gray">
          <a:xfrm>
            <a:off x="3069759" y="4430078"/>
            <a:ext cx="5868178" cy="1538883"/>
          </a:xfrm>
          <a:prstGeom prst="rect">
            <a:avLst/>
          </a:prstGeom>
          <a:noFill/>
        </p:spPr>
        <p:txBody>
          <a:bodyPr wrap="square" lIns="0" tIns="0" rIns="0" bIns="0" rtlCol="0" anchor="ctr" anchorCtr="0">
            <a:spAutoFit/>
          </a:bodyPr>
          <a:lstStyle/>
          <a:p>
            <a:pPr marL="339725" indent="-339725">
              <a:spcBef>
                <a:spcPts val="600"/>
              </a:spcBef>
              <a:buClr>
                <a:schemeClr val="accent1"/>
              </a:buClr>
              <a:buFont typeface="Wingdings" pitchFamily="2" charset="2"/>
              <a:buChar char=""/>
            </a:pPr>
            <a:r>
              <a:rPr lang="ru-RU" dirty="0" smtClean="0">
                <a:solidFill>
                  <a:schemeClr val="bg2"/>
                </a:solidFill>
              </a:rPr>
              <a:t>Данные зазеркалированы и доступны с обеих площадок, каждая с локальной СХД</a:t>
            </a:r>
            <a:endParaRPr lang="en-US" dirty="0">
              <a:solidFill>
                <a:schemeClr val="bg2"/>
              </a:solidFill>
            </a:endParaRPr>
          </a:p>
          <a:p>
            <a:pPr marL="339725" indent="-339725">
              <a:spcBef>
                <a:spcPts val="600"/>
              </a:spcBef>
              <a:buClr>
                <a:schemeClr val="accent1"/>
              </a:buClr>
              <a:buFont typeface="Wingdings" pitchFamily="2" charset="2"/>
              <a:buChar char=""/>
            </a:pPr>
            <a:r>
              <a:rPr lang="ru-RU" dirty="0" smtClean="0">
                <a:solidFill>
                  <a:schemeClr val="bg2"/>
                </a:solidFill>
              </a:rPr>
              <a:t>Поддержание приложения в рабочем состоянии без перезапуска</a:t>
            </a:r>
            <a:endParaRPr lang="en-US" dirty="0" smtClean="0">
              <a:solidFill>
                <a:schemeClr val="bg2"/>
              </a:solidFill>
            </a:endParaRPr>
          </a:p>
          <a:p>
            <a:pPr marL="339725" indent="-339725">
              <a:spcBef>
                <a:spcPts val="600"/>
              </a:spcBef>
              <a:buClr>
                <a:schemeClr val="accent1"/>
              </a:buClr>
              <a:buFont typeface="Wingdings" pitchFamily="2" charset="2"/>
              <a:buChar char=""/>
            </a:pPr>
            <a:r>
              <a:rPr lang="ru-RU" dirty="0" smtClean="0">
                <a:solidFill>
                  <a:schemeClr val="bg2"/>
                </a:solidFill>
              </a:rPr>
              <a:t>Высокая доступность данных с </a:t>
            </a:r>
            <a:r>
              <a:rPr lang="en-US" dirty="0" smtClean="0">
                <a:solidFill>
                  <a:schemeClr val="bg2"/>
                </a:solidFill>
              </a:rPr>
              <a:t>RPO=RTO=0</a:t>
            </a:r>
          </a:p>
        </p:txBody>
      </p:sp>
      <p:sp>
        <p:nvSpPr>
          <p:cNvPr id="55" name="TextBox 54"/>
          <p:cNvSpPr txBox="1"/>
          <p:nvPr/>
        </p:nvSpPr>
        <p:spPr bwMode="gray">
          <a:xfrm>
            <a:off x="340028" y="4633713"/>
            <a:ext cx="2512675" cy="954107"/>
          </a:xfrm>
          <a:prstGeom prst="rect">
            <a:avLst/>
          </a:prstGeom>
          <a:noFill/>
        </p:spPr>
        <p:txBody>
          <a:bodyPr wrap="none" lIns="0" tIns="0" rIns="0" bIns="91440" rtlCol="0">
            <a:spAutoFit/>
          </a:bodyPr>
          <a:lstStyle/>
          <a:p>
            <a:pPr algn="ctr"/>
            <a:r>
              <a:rPr lang="ru-RU" sz="2800" dirty="0" smtClean="0">
                <a:solidFill>
                  <a:schemeClr val="accent1"/>
                </a:solidFill>
                <a:latin typeface="MetaMediumLF-Roman" pitchFamily="34" charset="0"/>
              </a:rPr>
              <a:t>Преимущества</a:t>
            </a:r>
          </a:p>
          <a:p>
            <a:pPr algn="ctr"/>
            <a:r>
              <a:rPr lang="en-US" sz="2800" dirty="0" smtClean="0">
                <a:solidFill>
                  <a:schemeClr val="accent1"/>
                </a:solidFill>
                <a:latin typeface="MetaMediumLF-Roman" pitchFamily="34" charset="0"/>
              </a:rPr>
              <a:t>VPLEX</a:t>
            </a:r>
          </a:p>
        </p:txBody>
      </p:sp>
      <p:cxnSp>
        <p:nvCxnSpPr>
          <p:cNvPr id="56" name="Straight Connector 55"/>
          <p:cNvCxnSpPr/>
          <p:nvPr/>
        </p:nvCxnSpPr>
        <p:spPr bwMode="gray">
          <a:xfrm rot="16200000" flipV="1">
            <a:off x="2169970" y="5106592"/>
            <a:ext cx="1618446" cy="835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bwMode="gray">
          <a:xfrm>
            <a:off x="5512895" y="1931218"/>
            <a:ext cx="2592315" cy="738664"/>
          </a:xfrm>
          <a:prstGeom prst="rect">
            <a:avLst/>
          </a:prstGeom>
          <a:noFill/>
        </p:spPr>
        <p:txBody>
          <a:bodyPr wrap="square" lIns="0" tIns="0" rIns="0" bIns="0" rtlCol="0">
            <a:spAutoFit/>
          </a:bodyPr>
          <a:lstStyle/>
          <a:p>
            <a:pPr algn="ctr"/>
            <a:r>
              <a:rPr lang="ru-RU" sz="2400" dirty="0" smtClean="0">
                <a:solidFill>
                  <a:schemeClr val="tx2"/>
                </a:solidFill>
              </a:rPr>
              <a:t>Приложения  не останавливаются</a:t>
            </a:r>
            <a:endParaRPr lang="en-US" sz="2400" dirty="0">
              <a:solidFill>
                <a:schemeClr val="tx2"/>
              </a:solidFill>
            </a:endParaRPr>
          </a:p>
        </p:txBody>
      </p:sp>
      <p:pic>
        <p:nvPicPr>
          <p:cNvPr id="61" name="Picture 2"/>
          <p:cNvPicPr>
            <a:picLocks noChangeAspect="1" noChangeArrowheads="1"/>
          </p:cNvPicPr>
          <p:nvPr/>
        </p:nvPicPr>
        <p:blipFill>
          <a:blip r:embed="rId5" cstate="screen"/>
          <a:srcRect/>
          <a:stretch>
            <a:fillRect/>
          </a:stretch>
        </p:blipFill>
        <p:spPr bwMode="gray">
          <a:xfrm>
            <a:off x="5437452" y="1412875"/>
            <a:ext cx="2743200" cy="452761"/>
          </a:xfrm>
          <a:prstGeom prst="rect">
            <a:avLst/>
          </a:prstGeom>
          <a:noFill/>
          <a:ln w="9525">
            <a:noFill/>
            <a:miter lim="800000"/>
            <a:headEnd/>
            <a:tailEnd/>
          </a:ln>
        </p:spPr>
      </p:pic>
      <p:pic>
        <p:nvPicPr>
          <p:cNvPr id="62" name="Picture 61" descr="stg server tall.png"/>
          <p:cNvPicPr>
            <a:picLocks noChangeAspect="1"/>
          </p:cNvPicPr>
          <p:nvPr/>
        </p:nvPicPr>
        <p:blipFill>
          <a:blip r:embed="rId6" cstate="screen"/>
          <a:stretch>
            <a:fillRect/>
          </a:stretch>
        </p:blipFill>
        <p:spPr bwMode="gray">
          <a:xfrm>
            <a:off x="3932245" y="3198572"/>
            <a:ext cx="473013" cy="977752"/>
          </a:xfrm>
          <a:prstGeom prst="rect">
            <a:avLst/>
          </a:prstGeom>
          <a:effectLst>
            <a:outerShdw blurRad="50800" dist="38100" dir="5400000" algn="t" rotWithShape="0">
              <a:prstClr val="black">
                <a:alpha val="40000"/>
              </a:prstClr>
            </a:outerShdw>
          </a:effectLst>
        </p:spPr>
      </p:pic>
      <p:sp>
        <p:nvSpPr>
          <p:cNvPr id="64" name="Rectangle 63"/>
          <p:cNvSpPr/>
          <p:nvPr/>
        </p:nvSpPr>
        <p:spPr bwMode="gray">
          <a:xfrm>
            <a:off x="1404905" y="1758395"/>
            <a:ext cx="2128916" cy="215444"/>
          </a:xfrm>
          <a:prstGeom prst="rect">
            <a:avLst/>
          </a:prstGeom>
          <a:noFill/>
          <a:ln>
            <a:noFill/>
            <a:headEnd type="none" w="med" len="med"/>
            <a:tailEnd type="none" w="med" len="med"/>
          </a:ln>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spAutoFit/>
          </a:bodyPr>
          <a:lstStyle/>
          <a:p>
            <a:pPr algn="ctr" fontAlgn="base">
              <a:spcBef>
                <a:spcPct val="35000"/>
              </a:spcBef>
              <a:spcAft>
                <a:spcPct val="0"/>
              </a:spcAft>
              <a:buClr>
                <a:srgbClr val="A1C9E6"/>
              </a:buClr>
              <a:buSzPct val="75000"/>
            </a:pPr>
            <a:r>
              <a:rPr lang="ru-RU" sz="1400" dirty="0" smtClean="0">
                <a:solidFill>
                  <a:schemeClr val="tx1"/>
                </a:solidFill>
                <a:latin typeface="MetaMediumLF-Roman" pitchFamily="34" charset="0"/>
              </a:rPr>
              <a:t>Распределенный кластер</a:t>
            </a:r>
            <a:endParaRPr lang="en-US" sz="1400" dirty="0">
              <a:solidFill>
                <a:schemeClr val="tx1"/>
              </a:solidFill>
              <a:latin typeface="MetaMediumLF-Roman" pitchFamily="34" charset="0"/>
            </a:endParaRPr>
          </a:p>
        </p:txBody>
      </p:sp>
      <p:pic>
        <p:nvPicPr>
          <p:cNvPr id="65" name="Picture 64" descr="server.png"/>
          <p:cNvPicPr>
            <a:picLocks noChangeAspect="1"/>
          </p:cNvPicPr>
          <p:nvPr/>
        </p:nvPicPr>
        <p:blipFill>
          <a:blip r:embed="rId7" cstate="screen"/>
          <a:stretch>
            <a:fillRect/>
          </a:stretch>
        </p:blipFill>
        <p:spPr bwMode="gray">
          <a:xfrm>
            <a:off x="366714" y="1584468"/>
            <a:ext cx="921712" cy="231534"/>
          </a:xfrm>
          <a:prstGeom prst="rect">
            <a:avLst/>
          </a:prstGeom>
        </p:spPr>
      </p:pic>
      <p:pic>
        <p:nvPicPr>
          <p:cNvPr id="66" name="Picture 65" descr="server.png"/>
          <p:cNvPicPr>
            <a:picLocks noChangeAspect="1"/>
          </p:cNvPicPr>
          <p:nvPr/>
        </p:nvPicPr>
        <p:blipFill>
          <a:blip r:embed="rId7" cstate="screen"/>
          <a:stretch>
            <a:fillRect/>
          </a:stretch>
        </p:blipFill>
        <p:spPr bwMode="gray">
          <a:xfrm>
            <a:off x="3707895" y="1584468"/>
            <a:ext cx="921712" cy="231534"/>
          </a:xfrm>
          <a:prstGeom prst="rect">
            <a:avLst/>
          </a:prstGeom>
        </p:spPr>
      </p:pic>
      <p:pic>
        <p:nvPicPr>
          <p:cNvPr id="67" name="Picture 66" descr="stg server tall.png"/>
          <p:cNvPicPr>
            <a:picLocks noChangeAspect="1"/>
          </p:cNvPicPr>
          <p:nvPr/>
        </p:nvPicPr>
        <p:blipFill>
          <a:blip r:embed="rId6" cstate="screen"/>
          <a:stretch>
            <a:fillRect/>
          </a:stretch>
        </p:blipFill>
        <p:spPr bwMode="gray">
          <a:xfrm>
            <a:off x="591064" y="3198572"/>
            <a:ext cx="473013" cy="977752"/>
          </a:xfrm>
          <a:prstGeom prst="rect">
            <a:avLst/>
          </a:prstGeom>
          <a:effectLst>
            <a:outerShdw blurRad="50800" dist="38100" dir="5400000" algn="t" rotWithShape="0">
              <a:prstClr val="black">
                <a:alpha val="40000"/>
              </a:prstClr>
            </a:outerShdw>
          </a:effectLst>
        </p:spPr>
      </p:pic>
      <p:grpSp>
        <p:nvGrpSpPr>
          <p:cNvPr id="2" name="Group 67"/>
          <p:cNvGrpSpPr/>
          <p:nvPr/>
        </p:nvGrpSpPr>
        <p:grpSpPr bwMode="gray">
          <a:xfrm>
            <a:off x="510732" y="3450296"/>
            <a:ext cx="633676" cy="443129"/>
            <a:chOff x="2152506" y="2795323"/>
            <a:chExt cx="633676" cy="443129"/>
          </a:xfrm>
        </p:grpSpPr>
        <p:pic>
          <p:nvPicPr>
            <p:cNvPr id="70" name="Picture 69" descr="disc sky blue half.png"/>
            <p:cNvPicPr>
              <a:picLocks noChangeAspect="1"/>
            </p:cNvPicPr>
            <p:nvPr/>
          </p:nvPicPr>
          <p:blipFill>
            <a:blip r:embed="rId8" cstate="screen"/>
            <a:stretch>
              <a:fillRect/>
            </a:stretch>
          </p:blipFill>
          <p:spPr bwMode="gray">
            <a:xfrm>
              <a:off x="2152506" y="2795323"/>
              <a:ext cx="633676" cy="443129"/>
            </a:xfrm>
            <a:prstGeom prst="rect">
              <a:avLst/>
            </a:prstGeom>
            <a:effectLst/>
          </p:spPr>
        </p:pic>
        <p:sp>
          <p:nvSpPr>
            <p:cNvPr id="71" name="Rectangle 70"/>
            <p:cNvSpPr/>
            <p:nvPr/>
          </p:nvSpPr>
          <p:spPr bwMode="gray">
            <a:xfrm>
              <a:off x="2235403" y="2968144"/>
              <a:ext cx="467885" cy="215444"/>
            </a:xfrm>
            <a:prstGeom prst="rect">
              <a:avLst/>
            </a:prstGeom>
            <a:no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fontAlgn="base">
                <a:spcBef>
                  <a:spcPct val="35000"/>
                </a:spcBef>
                <a:spcAft>
                  <a:spcPct val="0"/>
                </a:spcAft>
                <a:buClr>
                  <a:srgbClr val="A1C9E6"/>
                </a:buClr>
                <a:buSzPct val="75000"/>
              </a:pPr>
              <a:r>
                <a:rPr lang="en-US" sz="1400" dirty="0" smtClean="0">
                  <a:solidFill>
                    <a:srgbClr val="020102"/>
                  </a:solidFill>
                  <a:latin typeface="MetaMediumLF-Roman" pitchFamily="34" charset="0"/>
                </a:rPr>
                <a:t>Active</a:t>
              </a:r>
              <a:endParaRPr lang="en-US" sz="1400" dirty="0">
                <a:solidFill>
                  <a:srgbClr val="020102"/>
                </a:solidFill>
                <a:latin typeface="MetaMediumLF-Roman" pitchFamily="34" charset="0"/>
              </a:endParaRPr>
            </a:p>
          </p:txBody>
        </p:sp>
      </p:grpSp>
      <p:cxnSp>
        <p:nvCxnSpPr>
          <p:cNvPr id="72" name="Straight Arrow Connector 71"/>
          <p:cNvCxnSpPr>
            <a:stCxn id="65" idx="2"/>
            <a:endCxn id="67" idx="0"/>
          </p:cNvCxnSpPr>
          <p:nvPr/>
        </p:nvCxnSpPr>
        <p:spPr bwMode="gray">
          <a:xfrm rot="16200000" flipH="1">
            <a:off x="136285" y="2507286"/>
            <a:ext cx="1382570" cy="1"/>
          </a:xfrm>
          <a:prstGeom prst="straightConnector1">
            <a:avLst/>
          </a:prstGeom>
          <a:ln w="28575">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5" idx="3"/>
            <a:endCxn id="66" idx="1"/>
          </p:cNvCxnSpPr>
          <p:nvPr/>
        </p:nvCxnSpPr>
        <p:spPr bwMode="gray">
          <a:xfrm>
            <a:off x="1288426" y="1700235"/>
            <a:ext cx="2419469"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6" idx="2"/>
            <a:endCxn id="62" idx="0"/>
          </p:cNvCxnSpPr>
          <p:nvPr/>
        </p:nvCxnSpPr>
        <p:spPr bwMode="gray">
          <a:xfrm rot="16200000" flipH="1">
            <a:off x="3477466" y="2507286"/>
            <a:ext cx="1382570" cy="1"/>
          </a:xfrm>
          <a:prstGeom prst="straightConnector1">
            <a:avLst/>
          </a:prstGeom>
          <a:ln w="28575">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2" name="Picture 81" descr="VPLEX SO.png"/>
          <p:cNvPicPr>
            <a:picLocks noChangeAspect="1"/>
          </p:cNvPicPr>
          <p:nvPr/>
        </p:nvPicPr>
        <p:blipFill>
          <a:blip r:embed="rId9" cstate="screen"/>
          <a:stretch>
            <a:fillRect/>
          </a:stretch>
        </p:blipFill>
        <p:spPr bwMode="gray">
          <a:xfrm>
            <a:off x="651293" y="2028276"/>
            <a:ext cx="352554" cy="979318"/>
          </a:xfrm>
          <a:prstGeom prst="rect">
            <a:avLst/>
          </a:prstGeom>
          <a:effectLst/>
        </p:spPr>
      </p:pic>
      <p:pic>
        <p:nvPicPr>
          <p:cNvPr id="85" name="Picture 84" descr="VPLEX SO.png"/>
          <p:cNvPicPr>
            <a:picLocks noChangeAspect="1"/>
          </p:cNvPicPr>
          <p:nvPr/>
        </p:nvPicPr>
        <p:blipFill>
          <a:blip r:embed="rId9" cstate="screen"/>
          <a:stretch>
            <a:fillRect/>
          </a:stretch>
        </p:blipFill>
        <p:spPr bwMode="gray">
          <a:xfrm>
            <a:off x="3993626" y="2028276"/>
            <a:ext cx="352554" cy="979318"/>
          </a:xfrm>
          <a:prstGeom prst="rect">
            <a:avLst/>
          </a:prstGeom>
          <a:effectLst/>
        </p:spPr>
      </p:pic>
      <p:grpSp>
        <p:nvGrpSpPr>
          <p:cNvPr id="3" name="Group 86"/>
          <p:cNvGrpSpPr/>
          <p:nvPr/>
        </p:nvGrpSpPr>
        <p:grpSpPr bwMode="gray">
          <a:xfrm>
            <a:off x="3851913" y="3450296"/>
            <a:ext cx="633676" cy="443129"/>
            <a:chOff x="2152506" y="2795323"/>
            <a:chExt cx="633676" cy="443129"/>
          </a:xfrm>
        </p:grpSpPr>
        <p:pic>
          <p:nvPicPr>
            <p:cNvPr id="88" name="Picture 87" descr="disc sky blue half.png"/>
            <p:cNvPicPr>
              <a:picLocks noChangeAspect="1"/>
            </p:cNvPicPr>
            <p:nvPr/>
          </p:nvPicPr>
          <p:blipFill>
            <a:blip r:embed="rId8" cstate="screen"/>
            <a:stretch>
              <a:fillRect/>
            </a:stretch>
          </p:blipFill>
          <p:spPr bwMode="gray">
            <a:xfrm>
              <a:off x="2152506" y="2795323"/>
              <a:ext cx="633676" cy="443129"/>
            </a:xfrm>
            <a:prstGeom prst="rect">
              <a:avLst/>
            </a:prstGeom>
            <a:effectLst/>
          </p:spPr>
        </p:pic>
        <p:sp>
          <p:nvSpPr>
            <p:cNvPr id="89" name="Rectangle 88"/>
            <p:cNvSpPr/>
            <p:nvPr/>
          </p:nvSpPr>
          <p:spPr bwMode="gray">
            <a:xfrm>
              <a:off x="2235403" y="2968144"/>
              <a:ext cx="467885" cy="215444"/>
            </a:xfrm>
            <a:prstGeom prst="rect">
              <a:avLst/>
            </a:prstGeom>
            <a:no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fontAlgn="base">
                <a:spcBef>
                  <a:spcPct val="35000"/>
                </a:spcBef>
                <a:spcAft>
                  <a:spcPct val="0"/>
                </a:spcAft>
                <a:buClr>
                  <a:srgbClr val="A1C9E6"/>
                </a:buClr>
                <a:buSzPct val="75000"/>
              </a:pPr>
              <a:r>
                <a:rPr lang="en-US" sz="1400" dirty="0" smtClean="0">
                  <a:solidFill>
                    <a:srgbClr val="020102"/>
                  </a:solidFill>
                  <a:latin typeface="MetaMediumLF-Roman" pitchFamily="34" charset="0"/>
                </a:rPr>
                <a:t>Active</a:t>
              </a:r>
              <a:endParaRPr lang="en-US" sz="1400" dirty="0">
                <a:solidFill>
                  <a:srgbClr val="020102"/>
                </a:solidFill>
                <a:latin typeface="MetaMediumLF-Roman" pitchFamily="34" charset="0"/>
              </a:endParaRPr>
            </a:p>
          </p:txBody>
        </p:sp>
      </p:grpSp>
      <p:sp>
        <p:nvSpPr>
          <p:cNvPr id="131" name="Left-Right Arrow 130"/>
          <p:cNvSpPr/>
          <p:nvPr/>
        </p:nvSpPr>
        <p:spPr bwMode="gray">
          <a:xfrm>
            <a:off x="1173187" y="3544214"/>
            <a:ext cx="2649922" cy="288035"/>
          </a:xfrm>
          <a:prstGeom prst="leftRightArrow">
            <a:avLst>
              <a:gd name="adj1" fmla="val 61046"/>
              <a:gd name="adj2" fmla="val 50000"/>
            </a:avLst>
          </a:prstGeom>
          <a:solidFill>
            <a:schemeClr val="accent2"/>
          </a:solidFill>
          <a:ln>
            <a:noFill/>
            <a:headEnd type="none" w="med" len="med"/>
            <a:tailEnd type="none" w="med" len="med"/>
          </a:ln>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noAutofit/>
          </a:bodyPr>
          <a:lstStyle/>
          <a:p>
            <a:pPr algn="ctr" fontAlgn="base">
              <a:spcBef>
                <a:spcPct val="35000"/>
              </a:spcBef>
              <a:spcAft>
                <a:spcPct val="0"/>
              </a:spcAft>
              <a:buClr>
                <a:srgbClr val="A1C9E6"/>
              </a:buClr>
              <a:buSzPct val="75000"/>
            </a:pPr>
            <a:r>
              <a:rPr lang="en-US" sz="1200" spc="300" dirty="0" smtClean="0">
                <a:solidFill>
                  <a:schemeClr val="bg1"/>
                </a:solidFill>
                <a:effectLst>
                  <a:outerShdw blurRad="63500" sx="102000" sy="102000" algn="ctr" rotWithShape="0">
                    <a:prstClr val="black">
                      <a:alpha val="40000"/>
                    </a:prstClr>
                  </a:outerShdw>
                </a:effectLst>
                <a:latin typeface="MetaMediumLF-Roman" pitchFamily="34" charset="0"/>
              </a:rPr>
              <a:t>ACCESSANYWHERE</a:t>
            </a:r>
            <a:endParaRPr lang="en-US" sz="1200" spc="300" dirty="0">
              <a:solidFill>
                <a:schemeClr val="bg1"/>
              </a:solidFill>
              <a:effectLst>
                <a:outerShdw blurRad="63500" sx="102000" sy="102000" algn="ctr" rotWithShape="0">
                  <a:prstClr val="black">
                    <a:alpha val="40000"/>
                  </a:prstClr>
                </a:outerShdw>
              </a:effectLst>
              <a:latin typeface="MetaMediumLF-Roman" pitchFamily="34" charset="0"/>
            </a:endParaRPr>
          </a:p>
        </p:txBody>
      </p:sp>
      <p:sp>
        <p:nvSpPr>
          <p:cNvPr id="35" name="TextBox 34"/>
          <p:cNvSpPr txBox="1"/>
          <p:nvPr/>
        </p:nvSpPr>
        <p:spPr bwMode="gray">
          <a:xfrm>
            <a:off x="1295713" y="1351022"/>
            <a:ext cx="842180" cy="233080"/>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chorCtr="0">
            <a:noAutofit/>
          </a:bodyPr>
          <a:lstStyle/>
          <a:p>
            <a:pPr algn="ctr"/>
            <a:r>
              <a:rPr lang="en-US" sz="1200" dirty="0" smtClean="0">
                <a:latin typeface="MetaMediumLF-Roman" pitchFamily="34" charset="0"/>
              </a:rPr>
              <a:t>ORACLE</a:t>
            </a:r>
            <a:endParaRPr lang="en-US" sz="1200" dirty="0">
              <a:latin typeface="MetaMediumLF-Roman" pitchFamily="34" charset="0"/>
            </a:endParaRPr>
          </a:p>
        </p:txBody>
      </p:sp>
      <p:sp>
        <p:nvSpPr>
          <p:cNvPr id="36" name="TextBox 35"/>
          <p:cNvSpPr txBox="1"/>
          <p:nvPr/>
        </p:nvSpPr>
        <p:spPr bwMode="gray">
          <a:xfrm>
            <a:off x="2125014" y="1351022"/>
            <a:ext cx="682580" cy="233079"/>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chorCtr="0">
            <a:noAutofit/>
          </a:bodyPr>
          <a:lstStyle/>
          <a:p>
            <a:pPr algn="ctr"/>
            <a:r>
              <a:rPr lang="en-US" sz="1200" dirty="0" smtClean="0">
                <a:latin typeface="MetaMediumLF-Roman" pitchFamily="34" charset="0"/>
              </a:rPr>
              <a:t>SAP</a:t>
            </a:r>
            <a:endParaRPr lang="en-US" sz="1200" dirty="0">
              <a:latin typeface="MetaMediumLF-Roman" pitchFamily="34" charset="0"/>
            </a:endParaRPr>
          </a:p>
        </p:txBody>
      </p:sp>
      <p:sp>
        <p:nvSpPr>
          <p:cNvPr id="37" name="TextBox 36"/>
          <p:cNvSpPr txBox="1"/>
          <p:nvPr/>
        </p:nvSpPr>
        <p:spPr bwMode="gray">
          <a:xfrm>
            <a:off x="2793495" y="1351022"/>
            <a:ext cx="1029614" cy="233079"/>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chorCtr="0">
            <a:noAutofit/>
          </a:bodyPr>
          <a:lstStyle/>
          <a:p>
            <a:pPr algn="ctr"/>
            <a:r>
              <a:rPr lang="en-US" sz="1200" dirty="0" smtClean="0">
                <a:latin typeface="MetaMediumLF-Roman" pitchFamily="34" charset="0"/>
              </a:rPr>
              <a:t>MICROSOFT</a:t>
            </a:r>
            <a:endParaRPr lang="en-US" sz="1200" dirty="0">
              <a:latin typeface="MetaMediumLF-Roman"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66713" y="203200"/>
            <a:ext cx="8410575" cy="920750"/>
          </a:xfrm>
          <a:noFill/>
          <a:ln>
            <a:miter lim="800000"/>
            <a:headEnd/>
            <a:tailEnd/>
          </a:ln>
        </p:spPr>
        <p:txBody>
          <a:bodyPr vert="horz" wrap="square" numCol="1" compatLnSpc="1">
            <a:prstTxWarp prst="textNoShape">
              <a:avLst/>
            </a:prstTxWarp>
          </a:bodyPr>
          <a:lstStyle/>
          <a:p>
            <a:r>
              <a:rPr lang="ru-RU" dirty="0" smtClean="0"/>
              <a:t>Почему </a:t>
            </a:r>
            <a:r>
              <a:rPr lang="en-US" dirty="0" smtClean="0"/>
              <a:t>VPLEX </a:t>
            </a:r>
            <a:r>
              <a:rPr lang="ru-RU" dirty="0" smtClean="0"/>
              <a:t>уникальный</a:t>
            </a:r>
            <a:r>
              <a:rPr lang="en-US" dirty="0" smtClean="0"/>
              <a:t>?</a:t>
            </a:r>
          </a:p>
        </p:txBody>
      </p:sp>
      <p:sp>
        <p:nvSpPr>
          <p:cNvPr id="30722" name="Content Placeholder 2"/>
          <p:cNvSpPr>
            <a:spLocks noGrp="1"/>
          </p:cNvSpPr>
          <p:nvPr>
            <p:ph sz="quarter" idx="10"/>
          </p:nvPr>
        </p:nvSpPr>
        <p:spPr>
          <a:xfrm>
            <a:off x="221239" y="1376507"/>
            <a:ext cx="8410575" cy="4587875"/>
          </a:xfrm>
          <a:noFill/>
          <a:ln>
            <a:miter lim="800000"/>
            <a:headEnd/>
            <a:tailEnd/>
          </a:ln>
        </p:spPr>
        <p:txBody>
          <a:bodyPr vert="horz" wrap="square" numCol="1" anchor="t" anchorCtr="0" compatLnSpc="1">
            <a:prstTxWarp prst="textNoShape">
              <a:avLst/>
            </a:prstTxWarp>
            <a:normAutofit/>
          </a:bodyPr>
          <a:lstStyle/>
          <a:p>
            <a:r>
              <a:rPr lang="en-US" dirty="0" smtClean="0"/>
              <a:t>VPLEX </a:t>
            </a:r>
            <a:r>
              <a:rPr lang="ru-RU" dirty="0" smtClean="0"/>
              <a:t>позволяет пользователям</a:t>
            </a:r>
            <a:r>
              <a:rPr lang="en-US" dirty="0" smtClean="0"/>
              <a:t>:</a:t>
            </a:r>
          </a:p>
          <a:p>
            <a:pPr lvl="1"/>
            <a:r>
              <a:rPr lang="en-US" sz="2800" dirty="0" smtClean="0"/>
              <a:t> </a:t>
            </a:r>
            <a:r>
              <a:rPr lang="ru-RU" sz="2800" dirty="0" smtClean="0"/>
              <a:t>иметь ту же информацию</a:t>
            </a:r>
            <a:endParaRPr lang="en-US" sz="2800" dirty="0" smtClean="0"/>
          </a:p>
          <a:p>
            <a:pPr lvl="1">
              <a:buFont typeface="Arial" pitchFamily="34" charset="0"/>
              <a:buChar char="•"/>
            </a:pPr>
            <a:r>
              <a:rPr lang="ru-RU" sz="2800" dirty="0" smtClean="0"/>
              <a:t>На двух разных площадках</a:t>
            </a:r>
            <a:endParaRPr lang="en-US" sz="2800" dirty="0" smtClean="0"/>
          </a:p>
          <a:p>
            <a:pPr lvl="1">
              <a:buFont typeface="Arial" charset="0"/>
              <a:buChar char="•"/>
            </a:pPr>
            <a:r>
              <a:rPr lang="ru-RU" sz="2800" dirty="0" smtClean="0"/>
              <a:t>Доступную в тоже время</a:t>
            </a:r>
            <a:endParaRPr lang="en-US" sz="2800" dirty="0" smtClean="0"/>
          </a:p>
          <a:p>
            <a:pPr lvl="1">
              <a:buNone/>
            </a:pPr>
            <a:r>
              <a:rPr lang="en-US" sz="2800" dirty="0" smtClean="0"/>
              <a:t>    </a:t>
            </a:r>
            <a:r>
              <a:rPr lang="ru-RU" sz="2800" dirty="0" smtClean="0"/>
              <a:t>из двух мест</a:t>
            </a:r>
            <a:endParaRPr lang="en-US" sz="2800" dirty="0" smtClean="0"/>
          </a:p>
        </p:txBody>
      </p:sp>
      <p:sp>
        <p:nvSpPr>
          <p:cNvPr id="30723" name="Text Box 2"/>
          <p:cNvSpPr txBox="1">
            <a:spLocks noChangeArrowheads="1"/>
          </p:cNvSpPr>
          <p:nvPr/>
        </p:nvSpPr>
        <p:spPr bwMode="auto">
          <a:xfrm>
            <a:off x="647700" y="4756150"/>
            <a:ext cx="7786688" cy="120032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r>
              <a:rPr lang="ru-RU" sz="3600" dirty="0" smtClean="0">
                <a:solidFill>
                  <a:schemeClr val="bg1"/>
                </a:solidFill>
              </a:rPr>
              <a:t>Нет другого продукта с такой функциональностью</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541078" y="1298864"/>
            <a:ext cx="2265217" cy="226521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C:\Documents and Settings\keatit\Desktop\final todd\Sound003f.wav"/>
  <p:tag name="ELAPSEDTIME" val="32.48325"/>
</p:tagLst>
</file>

<file path=ppt/theme/theme1.xml><?xml version="1.0" encoding="utf-8"?>
<a:theme xmlns:a="http://schemas.openxmlformats.org/drawingml/2006/main" name="2012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4x3 external new font template</Template>
  <TotalTime>539</TotalTime>
  <Words>10146</Words>
  <Application>Microsoft Office PowerPoint</Application>
  <PresentationFormat>On-screen Show (4:3)</PresentationFormat>
  <Paragraphs>1222</Paragraphs>
  <Slides>62</Slides>
  <Notes>50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2012 4x3 external new font template</vt:lpstr>
      <vt:lpstr>Построение решений высокой доступности и непрерывности бизнеса для VMware от ЕМС</vt:lpstr>
      <vt:lpstr>Рассматриваемые вопросы</vt:lpstr>
      <vt:lpstr>Путь к частному облаку </vt:lpstr>
      <vt:lpstr>Путь к частному облаку </vt:lpstr>
      <vt:lpstr>Путь к частному облаку </vt:lpstr>
      <vt:lpstr>Доступность</vt:lpstr>
      <vt:lpstr>Федеративный доступ к данным</vt:lpstr>
      <vt:lpstr>Доступность</vt:lpstr>
      <vt:lpstr>Почему VPLEX уникальный?</vt:lpstr>
      <vt:lpstr>Распределенный когерентный кэш</vt:lpstr>
      <vt:lpstr>VMware vMotion на большие дистанции EMC VPLEX  для предотвращения авврий</vt:lpstr>
      <vt:lpstr>Упрощение ЦОД сетей с Cisco OTV</vt:lpstr>
      <vt:lpstr>Доступность: VPLEX Witness + Cross-Cluster Connect</vt:lpstr>
      <vt:lpstr>Мобильность: Near-live VM перемещение</vt:lpstr>
      <vt:lpstr>Безшовная мобильность приложений</vt:lpstr>
      <vt:lpstr>VPLEX линейка продуктов</vt:lpstr>
      <vt:lpstr>Slide 17</vt:lpstr>
      <vt:lpstr>Slide 18</vt:lpstr>
      <vt:lpstr>Непрерывная защита данных средствами RecoverPoint</vt:lpstr>
      <vt:lpstr>Двух сторонняя локальная и удалённая репликация</vt:lpstr>
      <vt:lpstr>Распределённые консистентные группы</vt:lpstr>
      <vt:lpstr>Уменьшение полосы пропускания = экономия средств</vt:lpstr>
      <vt:lpstr>Интеграция с vCenter список и статус всех виртуальных машин</vt:lpstr>
      <vt:lpstr>Интегрированное с приложениями резервное копирования средствами дискового массива</vt:lpstr>
      <vt:lpstr>Непрерывная защита данных. RecoverPoint</vt:lpstr>
      <vt:lpstr>Интеграция с приложениями</vt:lpstr>
      <vt:lpstr>Пример: Мs Exchange 2010</vt:lpstr>
      <vt:lpstr>Пример: Мs Exchange 2010</vt:lpstr>
      <vt:lpstr>Slide 29</vt:lpstr>
      <vt:lpstr>Slide 30</vt:lpstr>
      <vt:lpstr>Slide 31</vt:lpstr>
      <vt:lpstr>Резервное копирование и восстановление для VMware</vt:lpstr>
      <vt:lpstr>Дедупликация ускоряет виртуализацию</vt:lpstr>
      <vt:lpstr>Как работает дедупликация?</vt:lpstr>
      <vt:lpstr>Способ: сравнение дедупликации «на лету»  и дедупликации после обработки</vt:lpstr>
      <vt:lpstr>Системы дедупликации «на лету» с самым высоким в отрасли уровнем масштабируемости</vt:lpstr>
      <vt:lpstr>Почему EMC Data Domain , а не другие</vt:lpstr>
      <vt:lpstr>Slide 38</vt:lpstr>
      <vt:lpstr>Slide 39</vt:lpstr>
      <vt:lpstr>Интеграция с VMware vCenter Server</vt:lpstr>
      <vt:lpstr>Data Domain Replicator</vt:lpstr>
      <vt:lpstr>Программное обеспечение DD Boost</vt:lpstr>
      <vt:lpstr>График развития систем Data Domain</vt:lpstr>
      <vt:lpstr>Ускорение восстановления для VMDK</vt:lpstr>
      <vt:lpstr>Avamar - решение для защиты Vmware </vt:lpstr>
      <vt:lpstr>Avamar - Решение для защиты Vmware </vt:lpstr>
      <vt:lpstr>Slide 47</vt:lpstr>
      <vt:lpstr>Резервное копирование VMware на уровне гостевой ОС</vt:lpstr>
      <vt:lpstr>vStorage API с Avamar</vt:lpstr>
      <vt:lpstr>vStorage API с Avamar</vt:lpstr>
      <vt:lpstr>Гибкое восстановление на уровне образов</vt:lpstr>
      <vt:lpstr>Slide 52</vt:lpstr>
      <vt:lpstr>Подсчёт загрузки процессов</vt:lpstr>
      <vt:lpstr>Отслеживание измененных блоков (CBT)</vt:lpstr>
      <vt:lpstr>Avamar - сертифицированная платформа защиты VBlock Пример защиты 1 000 виртуальных машин</vt:lpstr>
      <vt:lpstr>Avamar Virtual Edition for VMware</vt:lpstr>
      <vt:lpstr>Результат  внедрения Avamar </vt:lpstr>
      <vt:lpstr>Интеграция с VMware vCenter Server</vt:lpstr>
      <vt:lpstr>Интеграция с Data Domain</vt:lpstr>
      <vt:lpstr>Схема интеграции с Data Domain</vt:lpstr>
      <vt:lpstr>Платформы VCE Vblock Infrastructure Platform</vt:lpstr>
      <vt:lpstr>Slide 62</vt:lpstr>
    </vt:vector>
  </TitlesOfParts>
  <Company>EMC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44 POINT VERDANA ALL CAPS</dc:title>
  <dc:creator>EMC</dc:creator>
  <cp:lastModifiedBy>EMC</cp:lastModifiedBy>
  <cp:revision>87</cp:revision>
  <dcterms:created xsi:type="dcterms:W3CDTF">2012-04-02T17:43:04Z</dcterms:created>
  <dcterms:modified xsi:type="dcterms:W3CDTF">2012-04-04T04:55:59Z</dcterms:modified>
</cp:coreProperties>
</file>