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60" r:id="rId1"/>
    <p:sldMasterId id="2147483780" r:id="rId2"/>
  </p:sldMasterIdLst>
  <p:notesMasterIdLst>
    <p:notesMasterId r:id="rId41"/>
  </p:notesMasterIdLst>
  <p:handoutMasterIdLst>
    <p:handoutMasterId r:id="rId42"/>
  </p:handoutMasterIdLst>
  <p:sldIdLst>
    <p:sldId id="761" r:id="rId3"/>
    <p:sldId id="732" r:id="rId4"/>
    <p:sldId id="733" r:id="rId5"/>
    <p:sldId id="734" r:id="rId6"/>
    <p:sldId id="735" r:id="rId7"/>
    <p:sldId id="737" r:id="rId8"/>
    <p:sldId id="738" r:id="rId9"/>
    <p:sldId id="739" r:id="rId10"/>
    <p:sldId id="740" r:id="rId11"/>
    <p:sldId id="741" r:id="rId12"/>
    <p:sldId id="759" r:id="rId13"/>
    <p:sldId id="774" r:id="rId14"/>
    <p:sldId id="779" r:id="rId15"/>
    <p:sldId id="780" r:id="rId16"/>
    <p:sldId id="742" r:id="rId17"/>
    <p:sldId id="766" r:id="rId18"/>
    <p:sldId id="792" r:id="rId19"/>
    <p:sldId id="747" r:id="rId20"/>
    <p:sldId id="749" r:id="rId21"/>
    <p:sldId id="786" r:id="rId22"/>
    <p:sldId id="791" r:id="rId23"/>
    <p:sldId id="789" r:id="rId24"/>
    <p:sldId id="793" r:id="rId25"/>
    <p:sldId id="785" r:id="rId26"/>
    <p:sldId id="784" r:id="rId27"/>
    <p:sldId id="788" r:id="rId28"/>
    <p:sldId id="756" r:id="rId29"/>
    <p:sldId id="757" r:id="rId30"/>
    <p:sldId id="762" r:id="rId31"/>
    <p:sldId id="775" r:id="rId32"/>
    <p:sldId id="748" r:id="rId33"/>
    <p:sldId id="767" r:id="rId34"/>
    <p:sldId id="768" r:id="rId35"/>
    <p:sldId id="769" r:id="rId36"/>
    <p:sldId id="770" r:id="rId37"/>
    <p:sldId id="771" r:id="rId38"/>
    <p:sldId id="772" r:id="rId39"/>
    <p:sldId id="781" r:id="rId40"/>
  </p:sldIdLst>
  <p:sldSz cx="9144000" cy="5143500" type="screen16x9"/>
  <p:notesSz cx="6858000" cy="9144000"/>
  <p:defaultTextStyle>
    <a:defPPr>
      <a:defRPr lang="en-US"/>
    </a:defPPr>
    <a:lvl1pPr marL="0" algn="l" defTabSz="456972" rtl="0" eaLnBrk="1" latinLnBrk="0" hangingPunct="1">
      <a:defRPr sz="1800" kern="1200">
        <a:solidFill>
          <a:schemeClr val="tx1"/>
        </a:solidFill>
        <a:latin typeface="+mn-lt"/>
        <a:ea typeface="+mn-ea"/>
        <a:cs typeface="+mn-cs"/>
      </a:defRPr>
    </a:lvl1pPr>
    <a:lvl2pPr marL="456972" algn="l" defTabSz="456972" rtl="0" eaLnBrk="1" latinLnBrk="0" hangingPunct="1">
      <a:defRPr sz="1800" kern="1200">
        <a:solidFill>
          <a:schemeClr val="tx1"/>
        </a:solidFill>
        <a:latin typeface="+mn-lt"/>
        <a:ea typeface="+mn-ea"/>
        <a:cs typeface="+mn-cs"/>
      </a:defRPr>
    </a:lvl2pPr>
    <a:lvl3pPr marL="913944" algn="l" defTabSz="456972" rtl="0" eaLnBrk="1" latinLnBrk="0" hangingPunct="1">
      <a:defRPr sz="1800" kern="1200">
        <a:solidFill>
          <a:schemeClr val="tx1"/>
        </a:solidFill>
        <a:latin typeface="+mn-lt"/>
        <a:ea typeface="+mn-ea"/>
        <a:cs typeface="+mn-cs"/>
      </a:defRPr>
    </a:lvl3pPr>
    <a:lvl4pPr marL="1370916" algn="l" defTabSz="456972" rtl="0" eaLnBrk="1" latinLnBrk="0" hangingPunct="1">
      <a:defRPr sz="1800" kern="1200">
        <a:solidFill>
          <a:schemeClr val="tx1"/>
        </a:solidFill>
        <a:latin typeface="+mn-lt"/>
        <a:ea typeface="+mn-ea"/>
        <a:cs typeface="+mn-cs"/>
      </a:defRPr>
    </a:lvl4pPr>
    <a:lvl5pPr marL="1827885" algn="l" defTabSz="456972" rtl="0" eaLnBrk="1" latinLnBrk="0" hangingPunct="1">
      <a:defRPr sz="1800" kern="1200">
        <a:solidFill>
          <a:schemeClr val="tx1"/>
        </a:solidFill>
        <a:latin typeface="+mn-lt"/>
        <a:ea typeface="+mn-ea"/>
        <a:cs typeface="+mn-cs"/>
      </a:defRPr>
    </a:lvl5pPr>
    <a:lvl6pPr marL="2284851" algn="l" defTabSz="456972" rtl="0" eaLnBrk="1" latinLnBrk="0" hangingPunct="1">
      <a:defRPr sz="1800" kern="1200">
        <a:solidFill>
          <a:schemeClr val="tx1"/>
        </a:solidFill>
        <a:latin typeface="+mn-lt"/>
        <a:ea typeface="+mn-ea"/>
        <a:cs typeface="+mn-cs"/>
      </a:defRPr>
    </a:lvl6pPr>
    <a:lvl7pPr marL="2741832" algn="l" defTabSz="456972" rtl="0" eaLnBrk="1" latinLnBrk="0" hangingPunct="1">
      <a:defRPr sz="1800" kern="1200">
        <a:solidFill>
          <a:schemeClr val="tx1"/>
        </a:solidFill>
        <a:latin typeface="+mn-lt"/>
        <a:ea typeface="+mn-ea"/>
        <a:cs typeface="+mn-cs"/>
      </a:defRPr>
    </a:lvl7pPr>
    <a:lvl8pPr marL="3198798" algn="l" defTabSz="456972" rtl="0" eaLnBrk="1" latinLnBrk="0" hangingPunct="1">
      <a:defRPr sz="1800" kern="1200">
        <a:solidFill>
          <a:schemeClr val="tx1"/>
        </a:solidFill>
        <a:latin typeface="+mn-lt"/>
        <a:ea typeface="+mn-ea"/>
        <a:cs typeface="+mn-cs"/>
      </a:defRPr>
    </a:lvl8pPr>
    <a:lvl9pPr marL="3655768" algn="l" defTabSz="45697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88">
          <p15:clr>
            <a:srgbClr val="A4A3A4"/>
          </p15:clr>
        </p15:guide>
        <p15:guide id="2" pos="3153">
          <p15:clr>
            <a:srgbClr val="A4A3A4"/>
          </p15:clr>
        </p15:guide>
        <p15:guide id="3" orient="horz" pos="258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akhee Mistry" initials="RM" lastIdx="11" clrIdx="0"/>
  <p:cmAuthor id="1" name="Jessica Savag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940"/>
    <a:srgbClr val="659A2A"/>
    <a:srgbClr val="F79449"/>
    <a:srgbClr val="950000"/>
    <a:srgbClr val="890000"/>
    <a:srgbClr val="0071C1"/>
    <a:srgbClr val="63120F"/>
    <a:srgbClr val="7F7F7F"/>
    <a:srgbClr val="000000"/>
    <a:srgbClr val="00A2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8903" autoAdjust="0"/>
    <p:restoredTop sz="96764" autoAdjust="0"/>
  </p:normalViewPr>
  <p:slideViewPr>
    <p:cSldViewPr snapToGrid="0">
      <p:cViewPr varScale="1">
        <p:scale>
          <a:sx n="299" d="100"/>
          <a:sy n="299" d="100"/>
        </p:scale>
        <p:origin x="-768" y="-104"/>
      </p:cViewPr>
      <p:guideLst>
        <p:guide orient="horz" pos="1268"/>
        <p:guide orient="horz" pos="2586"/>
        <p:guide pos="4204"/>
      </p:guideLst>
    </p:cSldViewPr>
  </p:slideViewPr>
  <p:outlineViewPr>
    <p:cViewPr>
      <p:scale>
        <a:sx n="33" d="100"/>
        <a:sy n="33" d="100"/>
      </p:scale>
      <p:origin x="0" y="10704"/>
    </p:cViewPr>
  </p:outlineViewPr>
  <p:notesTextViewPr>
    <p:cViewPr>
      <p:scale>
        <a:sx n="50" d="100"/>
        <a:sy n="50" d="100"/>
      </p:scale>
      <p:origin x="0" y="0"/>
    </p:cViewPr>
  </p:notesTextViewPr>
  <p:sorterViewPr>
    <p:cViewPr>
      <p:scale>
        <a:sx n="154" d="100"/>
        <a:sy n="154" d="100"/>
      </p:scale>
      <p:origin x="0" y="0"/>
    </p:cViewPr>
  </p:sorterViewPr>
  <p:notesViewPr>
    <p:cSldViewPr snapToGrid="0">
      <p:cViewPr varScale="1">
        <p:scale>
          <a:sx n="114" d="100"/>
          <a:sy n="114" d="100"/>
        </p:scale>
        <p:origin x="-41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85451939947"/>
          <c:y val="0.175514826604121"/>
          <c:w val="0.770594979468985"/>
          <c:h val="0.54603853241749"/>
        </c:manualLayout>
      </c:layout>
      <c:barChart>
        <c:barDir val="col"/>
        <c:grouping val="clustered"/>
        <c:varyColors val="0"/>
        <c:ser>
          <c:idx val="0"/>
          <c:order val="0"/>
          <c:tx>
            <c:strRef>
              <c:f>Sheet1!$B$1</c:f>
              <c:strCache>
                <c:ptCount val="1"/>
                <c:pt idx="0">
                  <c:v>3945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Complex QoS</c:v>
                </c:pt>
                <c:pt idx="1">
                  <c:v>NAT500</c:v>
                </c:pt>
                <c:pt idx="2">
                  <c:v>FW</c:v>
                </c:pt>
                <c:pt idx="3">
                  <c:v>IPSec</c:v>
                </c:pt>
                <c:pt idx="4">
                  <c:v>IPSec + FW</c:v>
                </c:pt>
                <c:pt idx="5">
                  <c:v>IPSec + Complex QoS</c:v>
                </c:pt>
              </c:strCache>
            </c:strRef>
          </c:cat>
          <c:val>
            <c:numRef>
              <c:f>Sheet1!$B$2:$B$7</c:f>
              <c:numCache>
                <c:formatCode>General</c:formatCode>
                <c:ptCount val="6"/>
                <c:pt idx="0">
                  <c:v>498.0</c:v>
                </c:pt>
                <c:pt idx="1">
                  <c:v>665.0</c:v>
                </c:pt>
                <c:pt idx="2">
                  <c:v>539.0</c:v>
                </c:pt>
                <c:pt idx="3">
                  <c:v>244.0</c:v>
                </c:pt>
                <c:pt idx="4">
                  <c:v>135.0</c:v>
                </c:pt>
                <c:pt idx="5">
                  <c:v>115.0</c:v>
                </c:pt>
              </c:numCache>
            </c:numRef>
          </c:val>
        </c:ser>
        <c:ser>
          <c:idx val="1"/>
          <c:order val="1"/>
          <c:tx>
            <c:strRef>
              <c:f>Sheet1!$C$1</c:f>
              <c:strCache>
                <c:ptCount val="1"/>
                <c:pt idx="0">
                  <c:v>4431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Complex QoS</c:v>
                </c:pt>
                <c:pt idx="1">
                  <c:v>NAT500</c:v>
                </c:pt>
                <c:pt idx="2">
                  <c:v>FW</c:v>
                </c:pt>
                <c:pt idx="3">
                  <c:v>IPSec</c:v>
                </c:pt>
                <c:pt idx="4">
                  <c:v>IPSec + FW</c:v>
                </c:pt>
                <c:pt idx="5">
                  <c:v>IPSec + Complex QoS</c:v>
                </c:pt>
              </c:strCache>
            </c:strRef>
          </c:cat>
          <c:val>
            <c:numRef>
              <c:f>Sheet1!$C$2:$C$7</c:f>
              <c:numCache>
                <c:formatCode>General</c:formatCode>
                <c:ptCount val="6"/>
                <c:pt idx="0">
                  <c:v>1000.0</c:v>
                </c:pt>
                <c:pt idx="1">
                  <c:v>1000.0</c:v>
                </c:pt>
                <c:pt idx="2">
                  <c:v>1000.0</c:v>
                </c:pt>
                <c:pt idx="3">
                  <c:v>932.0</c:v>
                </c:pt>
                <c:pt idx="4">
                  <c:v>772.0</c:v>
                </c:pt>
                <c:pt idx="5">
                  <c:v>849.0</c:v>
                </c:pt>
              </c:numCache>
            </c:numRef>
          </c:val>
        </c:ser>
        <c:dLbls>
          <c:showLegendKey val="0"/>
          <c:showVal val="0"/>
          <c:showCatName val="0"/>
          <c:showSerName val="0"/>
          <c:showPercent val="0"/>
          <c:showBubbleSize val="0"/>
        </c:dLbls>
        <c:gapWidth val="219"/>
        <c:overlap val="-27"/>
        <c:axId val="2130355544"/>
        <c:axId val="2130359032"/>
      </c:barChart>
      <c:catAx>
        <c:axId val="213035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359032"/>
        <c:crosses val="autoZero"/>
        <c:auto val="1"/>
        <c:lblAlgn val="ctr"/>
        <c:lblOffset val="100"/>
        <c:noMultiLvlLbl val="0"/>
      </c:catAx>
      <c:valAx>
        <c:axId val="2130359032"/>
        <c:scaling>
          <c:orientation val="minMax"/>
        </c:scaling>
        <c:delete val="0"/>
        <c:axPos val="l"/>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355544"/>
        <c:crosses val="autoZero"/>
        <c:crossBetween val="between"/>
      </c:valAx>
      <c:spPr>
        <a:noFill/>
        <a:ln>
          <a:noFill/>
        </a:ln>
        <a:effectLst/>
      </c:spPr>
    </c:plotArea>
    <c:legend>
      <c:legendPos val="r"/>
      <c:layout>
        <c:manualLayout>
          <c:xMode val="edge"/>
          <c:yMode val="edge"/>
          <c:x val="0.900001794099743"/>
          <c:y val="0.411972859775507"/>
          <c:w val="0.0602874650593361"/>
          <c:h val="0.1546128329703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B32D8C-52DD-4DA0-BEA4-61BCF7C2EDF9}" type="datetimeFigureOut">
              <a:rPr lang="en-GB" smtClean="0"/>
              <a:t>12/3/14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E49DD2-7A7F-45D3-BF51-7B5A70AFB81B}" type="slidenum">
              <a:rPr lang="en-GB" smtClean="0"/>
              <a:t>‹#›</a:t>
            </a:fld>
            <a:endParaRPr lang="en-GB"/>
          </a:p>
        </p:txBody>
      </p:sp>
    </p:spTree>
    <p:extLst>
      <p:ext uri="{BB962C8B-B14F-4D97-AF65-F5344CB8AC3E}">
        <p14:creationId xmlns:p14="http://schemas.microsoft.com/office/powerpoint/2010/main" val="341879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76084-FF89-C546-BB62-0004C5E16AD5}" type="datetimeFigureOut">
              <a:rPr lang="en-US" smtClean="0"/>
              <a:t>12/3/14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0"/>
            <a:r>
              <a:rPr lang="en-GB" dirty="0" smtClean="0"/>
              <a:t>	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FCB79-2C0C-F84D-A224-30C295992FCE}" type="slidenum">
              <a:rPr lang="en-US" smtClean="0"/>
              <a:t>‹#›</a:t>
            </a:fld>
            <a:endParaRPr lang="en-US"/>
          </a:p>
        </p:txBody>
      </p:sp>
    </p:spTree>
    <p:extLst>
      <p:ext uri="{BB962C8B-B14F-4D97-AF65-F5344CB8AC3E}">
        <p14:creationId xmlns:p14="http://schemas.microsoft.com/office/powerpoint/2010/main" val="2336343481"/>
      </p:ext>
    </p:extLst>
  </p:cSld>
  <p:clrMap bg1="lt1" tx1="dk1" bg2="lt2" tx2="dk2" accent1="accent1" accent2="accent2" accent3="accent3" accent4="accent4" accent5="accent5" accent6="accent6" hlink="hlink" folHlink="folHlink"/>
  <p:notesStyle>
    <a:lvl1pPr marL="0" algn="l" defTabSz="456972" rtl="0" eaLnBrk="1" latinLnBrk="0" hangingPunct="1">
      <a:defRPr sz="1200" kern="1200">
        <a:solidFill>
          <a:schemeClr val="tx1"/>
        </a:solidFill>
        <a:latin typeface="+mn-lt"/>
        <a:ea typeface="+mn-ea"/>
        <a:cs typeface="+mn-cs"/>
      </a:defRPr>
    </a:lvl1pPr>
    <a:lvl2pPr marL="456972" algn="l" defTabSz="456972" rtl="0" eaLnBrk="1" latinLnBrk="0" hangingPunct="1">
      <a:defRPr sz="1200" kern="1200">
        <a:solidFill>
          <a:schemeClr val="tx1"/>
        </a:solidFill>
        <a:latin typeface="+mn-lt"/>
        <a:ea typeface="+mn-ea"/>
        <a:cs typeface="+mn-cs"/>
      </a:defRPr>
    </a:lvl2pPr>
    <a:lvl3pPr marL="913944" algn="l" defTabSz="456972" rtl="0" eaLnBrk="1" latinLnBrk="0" hangingPunct="1">
      <a:defRPr sz="1200" kern="1200">
        <a:solidFill>
          <a:schemeClr val="tx1"/>
        </a:solidFill>
        <a:latin typeface="+mn-lt"/>
        <a:ea typeface="+mn-ea"/>
        <a:cs typeface="+mn-cs"/>
      </a:defRPr>
    </a:lvl3pPr>
    <a:lvl4pPr marL="1370916" algn="l" defTabSz="456972" rtl="0" eaLnBrk="1" latinLnBrk="0" hangingPunct="1">
      <a:defRPr sz="1200" kern="1200">
        <a:solidFill>
          <a:schemeClr val="tx1"/>
        </a:solidFill>
        <a:latin typeface="+mn-lt"/>
        <a:ea typeface="+mn-ea"/>
        <a:cs typeface="+mn-cs"/>
      </a:defRPr>
    </a:lvl4pPr>
    <a:lvl5pPr marL="1827885" algn="l" defTabSz="456972" rtl="0" eaLnBrk="1" latinLnBrk="0" hangingPunct="1">
      <a:defRPr sz="1200" kern="1200">
        <a:solidFill>
          <a:schemeClr val="tx1"/>
        </a:solidFill>
        <a:latin typeface="+mn-lt"/>
        <a:ea typeface="+mn-ea"/>
        <a:cs typeface="+mn-cs"/>
      </a:defRPr>
    </a:lvl5pPr>
    <a:lvl6pPr marL="2284851" algn="l" defTabSz="456972" rtl="0" eaLnBrk="1" latinLnBrk="0" hangingPunct="1">
      <a:defRPr sz="1200" kern="1200">
        <a:solidFill>
          <a:schemeClr val="tx1"/>
        </a:solidFill>
        <a:latin typeface="+mn-lt"/>
        <a:ea typeface="+mn-ea"/>
        <a:cs typeface="+mn-cs"/>
      </a:defRPr>
    </a:lvl6pPr>
    <a:lvl7pPr marL="2741832" algn="l" defTabSz="456972" rtl="0" eaLnBrk="1" latinLnBrk="0" hangingPunct="1">
      <a:defRPr sz="1200" kern="1200">
        <a:solidFill>
          <a:schemeClr val="tx1"/>
        </a:solidFill>
        <a:latin typeface="+mn-lt"/>
        <a:ea typeface="+mn-ea"/>
        <a:cs typeface="+mn-cs"/>
      </a:defRPr>
    </a:lvl7pPr>
    <a:lvl8pPr marL="3198798" algn="l" defTabSz="456972" rtl="0" eaLnBrk="1" latinLnBrk="0" hangingPunct="1">
      <a:defRPr sz="1200" kern="1200">
        <a:solidFill>
          <a:schemeClr val="tx1"/>
        </a:solidFill>
        <a:latin typeface="+mn-lt"/>
        <a:ea typeface="+mn-ea"/>
        <a:cs typeface="+mn-cs"/>
      </a:defRPr>
    </a:lvl8pPr>
    <a:lvl9pPr marL="3655768" algn="l" defTabSz="4569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pPr defTabSz="542746">
              <a:defRPr/>
            </a:pPr>
            <a:r>
              <a:rPr lang="en-US" dirty="0" smtClean="0"/>
              <a:t>Cisco Intelligent WAN:</a:t>
            </a:r>
          </a:p>
          <a:p>
            <a:pPr defTabSz="542746">
              <a:defRPr/>
            </a:pPr>
            <a:r>
              <a:rPr lang="en-US" dirty="0" smtClean="0"/>
              <a:t/>
            </a:r>
            <a:br>
              <a:rPr lang="en-US" dirty="0" smtClean="0"/>
            </a:br>
            <a:r>
              <a:rPr lang="en-US" dirty="0" smtClean="0"/>
              <a:t>WAN</a:t>
            </a:r>
            <a:r>
              <a:rPr lang="en-US" baseline="0" dirty="0" smtClean="0"/>
              <a:t> Demands Continue to Grow, and Yesterday’s Architecture (20 years) will not scale.</a:t>
            </a:r>
          </a:p>
          <a:p>
            <a:pPr defTabSz="542746">
              <a:defRPr/>
            </a:pPr>
            <a:r>
              <a:rPr lang="en-US" baseline="0" dirty="0" smtClean="0"/>
              <a:t>Today we’ll discuss how to drive evolutionary changes in your architecture to support both new business opportunity and drive costs</a:t>
            </a:r>
          </a:p>
          <a:p>
            <a:pPr defTabSz="542746">
              <a:defRPr/>
            </a:pPr>
            <a:r>
              <a:rPr lang="en-US" baseline="0" dirty="0" smtClean="0"/>
              <a:t>We realize applications will need to be hosted from anywhere – private, public, hybrid and even locally – and may even move. </a:t>
            </a:r>
            <a:br>
              <a:rPr lang="en-US" baseline="0" dirty="0" smtClean="0"/>
            </a:br>
            <a:r>
              <a:rPr lang="en-US" dirty="0" smtClean="0"/>
              <a:t>During this session, you will learn how IT can fully utilize their WAN investments with highest performance, reliability, and security. </a:t>
            </a:r>
          </a:p>
          <a:p>
            <a:pPr defTabSz="542746">
              <a:defRPr/>
            </a:pPr>
            <a:r>
              <a:rPr lang="en-US" dirty="0" smtClean="0"/>
              <a:t>And. significantly lower OpEx that will not only pay for any investment refresh, but also free up resources for business innovation</a:t>
            </a:r>
          </a:p>
          <a:p>
            <a:pPr defTabSz="542746">
              <a:defRPr/>
            </a:pPr>
            <a:r>
              <a:rPr lang="en-US" dirty="0" smtClean="0"/>
              <a:t>Delivers </a:t>
            </a:r>
            <a:r>
              <a:rPr lang="en-US" dirty="0"/>
              <a:t>and uncompromised user experience over any </a:t>
            </a:r>
            <a:r>
              <a:rPr lang="en-US" dirty="0" smtClean="0"/>
              <a:t>connection (</a:t>
            </a:r>
            <a:r>
              <a:rPr lang="en-US" baseline="0" dirty="0" smtClean="0"/>
              <a:t>any app over any transport from anywhere</a:t>
            </a:r>
            <a:r>
              <a:rPr lang="en-US" dirty="0" smtClean="0"/>
              <a:t>), </a:t>
            </a:r>
            <a:r>
              <a:rPr lang="en-US" dirty="0"/>
              <a:t>allowing the business to right-size their network with IT simplicity and low TCO. </a:t>
            </a:r>
          </a:p>
          <a:p>
            <a:pPr marL="283018" indent="-283018" defTabSz="542746">
              <a:buFont typeface="Arial"/>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1A3D2453-D936-FD4B-9F22-1FABA363F068}" type="slidenum">
              <a:rPr lang="en-US" smtClean="0"/>
              <a:pPr/>
              <a:t>0</a:t>
            </a:fld>
            <a:endParaRPr lang="en-US" dirty="0"/>
          </a:p>
        </p:txBody>
      </p:sp>
    </p:spTree>
    <p:extLst>
      <p:ext uri="{BB962C8B-B14F-4D97-AF65-F5344CB8AC3E}">
        <p14:creationId xmlns:p14="http://schemas.microsoft.com/office/powerpoint/2010/main" val="359273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vendors - these are actually</a:t>
            </a:r>
            <a:r>
              <a:rPr lang="en-US" baseline="0" dirty="0" smtClean="0"/>
              <a:t> the easier ones to compete against.  No IPC and no application optimization - so now way to dynamically bond WAN paths and protect application performance.</a:t>
            </a:r>
          </a:p>
          <a:p>
            <a:endParaRPr lang="en-US" baseline="0" dirty="0" smtClean="0"/>
          </a:p>
          <a:p>
            <a:r>
              <a:rPr lang="en-US" baseline="0" dirty="0" smtClean="0"/>
              <a:t>Security &amp; APM vendors - UTM vendors that are adding path control, APM vendors that are adding path control and VPN overlays.  Trying to match the IWAN solution architecture.   What customers are finding is that it is very difficult in practice to build path control over the top of the router if you only have rudimentary routing capability on the appliance.  These folks will lead with a fancy GUI but in the end cannot match our end-to-end architectural approach and breadth of use cases.</a:t>
            </a:r>
          </a:p>
          <a:p>
            <a:endParaRPr lang="en-US" baseline="0" dirty="0" smtClean="0"/>
          </a:p>
          <a:p>
            <a:r>
              <a:rPr lang="en-US" baseline="0" dirty="0" smtClean="0"/>
              <a:t>SD-WAN - biggest challenge to date.  Let me focus on </a:t>
            </a:r>
            <a:r>
              <a:rPr lang="en-US" baseline="0" dirty="0" err="1" smtClean="0"/>
              <a:t>Viptela</a:t>
            </a:r>
            <a:r>
              <a:rPr lang="en-US" baseline="0" dirty="0" smtClean="0"/>
              <a:t>.  Well funded startup that is pitching a controller-base SD WAN strategy.  The have proprietary, automated secure VPN deployment capability and what we think is an embedded BGP route reflector in the controller for distributing prefix and next hop information to the branches.  They </a:t>
            </a:r>
            <a:r>
              <a:rPr lang="en-US" baseline="0" dirty="0" err="1" smtClean="0"/>
              <a:t>don;t</a:t>
            </a:r>
            <a:r>
              <a:rPr lang="en-US" baseline="0" dirty="0" smtClean="0"/>
              <a:t> have path control, but they are probably working on it.  We see them </a:t>
            </a:r>
            <a:r>
              <a:rPr lang="en-US" baseline="0" dirty="0" err="1" smtClean="0"/>
              <a:t>focussed</a:t>
            </a:r>
            <a:r>
              <a:rPr lang="en-US" baseline="0" dirty="0" smtClean="0"/>
              <a:t> on our large enterprise accounts in GET and commercial.</a:t>
            </a:r>
          </a:p>
          <a:p>
            <a:r>
              <a:rPr lang="en-US" baseline="0" dirty="0" smtClean="0"/>
              <a:t>They attack us on DMVPN key management, scalability and automation.  We can hit back at </a:t>
            </a:r>
            <a:r>
              <a:rPr lang="en-US" baseline="0" dirty="0" err="1" smtClean="0"/>
              <a:t>Viptela</a:t>
            </a:r>
            <a:r>
              <a:rPr lang="en-US" baseline="0" dirty="0" smtClean="0"/>
              <a:t> by </a:t>
            </a:r>
            <a:r>
              <a:rPr lang="en-US" baseline="0" dirty="0" err="1" smtClean="0"/>
              <a:t>focussing</a:t>
            </a:r>
            <a:r>
              <a:rPr lang="en-US" baseline="0" dirty="0" smtClean="0"/>
              <a:t> on our an architectural approach, delivering business outcomes.  </a:t>
            </a:r>
            <a:r>
              <a:rPr lang="en-US" baseline="0" dirty="0" err="1" smtClean="0"/>
              <a:t>Viptela</a:t>
            </a:r>
            <a:r>
              <a:rPr lang="en-US" baseline="0" dirty="0" smtClean="0"/>
              <a:t> only delivers a small part of IWAN.  And we are responding to the </a:t>
            </a:r>
            <a:r>
              <a:rPr lang="en-US" baseline="0" dirty="0" err="1" smtClean="0"/>
              <a:t>Viptela</a:t>
            </a:r>
            <a:r>
              <a:rPr lang="en-US" baseline="0" dirty="0" smtClean="0"/>
              <a:t> threat.  By the end of </a:t>
            </a:r>
            <a:r>
              <a:rPr lang="en-US" baseline="0" dirty="0" err="1" smtClean="0"/>
              <a:t>calender</a:t>
            </a:r>
            <a:r>
              <a:rPr lang="en-US" baseline="0" dirty="0" smtClean="0"/>
              <a:t> 2015, we will deliver an automated PKI solution in the APIC-EM IWAN app that deliver a secure, automated bootstrap of our ISR branch routers into the IWAN network - the secure bootstrap establishes trust and allows for PnP download the IOS image and </a:t>
            </a:r>
            <a:r>
              <a:rPr lang="en-US" baseline="0" dirty="0" err="1" smtClean="0"/>
              <a:t>config</a:t>
            </a:r>
            <a:r>
              <a:rPr lang="en-US" baseline="0" dirty="0" smtClean="0"/>
              <a:t> the VPN overlay, </a:t>
            </a:r>
            <a:r>
              <a:rPr lang="en-US" baseline="0" dirty="0" err="1" smtClean="0"/>
              <a:t>PfR</a:t>
            </a:r>
            <a:r>
              <a:rPr lang="en-US" baseline="0" dirty="0" smtClean="0"/>
              <a:t> and other IWAN capabilities.  It eliminates the use of </a:t>
            </a:r>
            <a:r>
              <a:rPr lang="en-US" baseline="0" dirty="0" err="1" smtClean="0"/>
              <a:t>Preshared</a:t>
            </a:r>
            <a:r>
              <a:rPr lang="en-US" baseline="0" dirty="0" smtClean="0"/>
              <a:t> keys for DMVPN and takes away a major competitive advantage for </a:t>
            </a:r>
            <a:r>
              <a:rPr lang="en-US" baseline="0" dirty="0" err="1" smtClean="0"/>
              <a:t>Viptela</a:t>
            </a:r>
            <a:r>
              <a:rPr lang="en-US" baseline="0" dirty="0" smtClean="0"/>
              <a:t>.</a:t>
            </a:r>
          </a:p>
          <a:p>
            <a:endParaRPr lang="en-US" baseline="0" dirty="0" smtClean="0"/>
          </a:p>
          <a:p>
            <a:r>
              <a:rPr lang="en-US" baseline="0" dirty="0" smtClean="0"/>
              <a:t>Talk to your customers about this - talk to them about PfRv3 which is a true domain controller for selecting paths within the Enterprise WAN.  Capabilities like these are being virtualized and will move into the controller in future releases of IWAN.  Talk to them about an end-to-end approach that delivers full use cases and business outcomes.  We can and we are winning against </a:t>
            </a:r>
            <a:r>
              <a:rPr lang="en-US" baseline="0" dirty="0" err="1" smtClean="0"/>
              <a:t>Viptela</a:t>
            </a:r>
            <a:r>
              <a:rPr lang="en-US" baseline="0" dirty="0" smtClean="0"/>
              <a:t> in the market today.</a:t>
            </a: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14</a:t>
            </a:fld>
            <a:endParaRPr lang="en-US" dirty="0"/>
          </a:p>
        </p:txBody>
      </p:sp>
    </p:spTree>
    <p:extLst>
      <p:ext uri="{BB962C8B-B14F-4D97-AF65-F5344CB8AC3E}">
        <p14:creationId xmlns:p14="http://schemas.microsoft.com/office/powerpoint/2010/main" val="121091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The Cisco 4451 is suggested for migration from the existing Cisco 3925E and 3945E routers. It offers 1-Gbps performance, upgradable to 2 </a:t>
            </a:r>
            <a:r>
              <a:rPr lang="en-US" sz="1200" kern="1200" dirty="0" err="1" smtClean="0">
                <a:solidFill>
                  <a:schemeClr val="tx1"/>
                </a:solidFill>
                <a:effectLst/>
                <a:latin typeface="Arial" panose="020B0604020202020204" pitchFamily="34" charset="0"/>
                <a:ea typeface="+mn-ea"/>
                <a:cs typeface="+mn-cs"/>
              </a:rPr>
              <a:t>Gbps</a:t>
            </a:r>
            <a:r>
              <a:rPr lang="en-US" sz="1200" kern="1200" dirty="0" smtClean="0">
                <a:solidFill>
                  <a:schemeClr val="tx1"/>
                </a:solidFill>
                <a:effectLst/>
                <a:latin typeface="Arial" panose="020B0604020202020204" pitchFamily="34" charset="0"/>
                <a:ea typeface="+mn-ea"/>
                <a:cs typeface="+mn-cs"/>
              </a:rPr>
              <a:t>, in a 2-rack-unit (2RU) form factor with 3 network interface module (NIM) slots and 2 enhanced service module (SM-X) slots. It includes an option for redundant power. </a:t>
            </a:r>
            <a:endParaRPr lang="en-US" dirty="0" smtClean="0"/>
          </a:p>
          <a:p>
            <a:r>
              <a:rPr lang="en-US" sz="1200" kern="1200" dirty="0" smtClean="0">
                <a:solidFill>
                  <a:schemeClr val="tx1"/>
                </a:solidFill>
                <a:effectLst/>
                <a:latin typeface="Arial" panose="020B0604020202020204" pitchFamily="34" charset="0"/>
                <a:ea typeface="+mn-ea"/>
                <a:cs typeface="+mn-cs"/>
              </a:rPr>
              <a:t>●  4-core processors (1 control and 3 services processors) </a:t>
            </a:r>
            <a:endParaRPr lang="en-US" dirty="0" smtClean="0">
              <a:effectLst/>
            </a:endParaRPr>
          </a:p>
          <a:p>
            <a:r>
              <a:rPr lang="en-US" sz="1200" kern="1200" dirty="0" smtClean="0">
                <a:solidFill>
                  <a:schemeClr val="tx1"/>
                </a:solidFill>
                <a:effectLst/>
                <a:latin typeface="Arial" panose="020B0604020202020204" pitchFamily="34" charset="0"/>
                <a:ea typeface="+mn-ea"/>
                <a:cs typeface="+mn-cs"/>
              </a:rPr>
              <a:t>●  10-core data plane </a:t>
            </a:r>
            <a:endParaRPr lang="en-US" dirty="0" smtClean="0">
              <a:effectLst/>
            </a:endParaRPr>
          </a:p>
          <a:p>
            <a:r>
              <a:rPr lang="en-US" sz="1200" kern="1200" dirty="0" smtClean="0">
                <a:solidFill>
                  <a:schemeClr val="tx1"/>
                </a:solidFill>
                <a:effectLst/>
                <a:latin typeface="Arial" panose="020B0604020202020204" pitchFamily="34" charset="0"/>
                <a:ea typeface="+mn-ea"/>
                <a:cs typeface="+mn-cs"/>
              </a:rPr>
              <a:t>●  Single or double-wide Cisco UCS E-Series support </a:t>
            </a:r>
            <a:endParaRPr lang="en-US" dirty="0" smtClean="0">
              <a:effectLst/>
            </a:endParaRPr>
          </a:p>
          <a:p>
            <a:r>
              <a:rPr lang="en-US" sz="1200" kern="1200" dirty="0" smtClean="0">
                <a:solidFill>
                  <a:schemeClr val="tx1"/>
                </a:solidFill>
                <a:effectLst/>
                <a:latin typeface="Arial" panose="020B0604020202020204" pitchFamily="34" charset="0"/>
                <a:ea typeface="+mn-ea"/>
                <a:cs typeface="+mn-cs"/>
              </a:rPr>
              <a:t>●  Up to 16-GB control and services memory </a:t>
            </a:r>
            <a:endParaRPr lang="en-US" dirty="0" smtClean="0">
              <a:effectLst/>
            </a:endParaRPr>
          </a:p>
          <a:p>
            <a:endParaRPr lang="en-US" dirty="0" smtClean="0"/>
          </a:p>
          <a:p>
            <a:r>
              <a:rPr lang="en-US" sz="1200" kern="1200" dirty="0" smtClean="0">
                <a:solidFill>
                  <a:schemeClr val="tx1"/>
                </a:solidFill>
                <a:effectLst/>
                <a:latin typeface="Arial" panose="020B0604020202020204" pitchFamily="34" charset="0"/>
                <a:ea typeface="+mn-ea"/>
                <a:cs typeface="+mn-cs"/>
              </a:rPr>
              <a:t>The Cisco 4431 is suggested for migration from the existing Cisco 3925 and 3945 routers. It offers 500-Mbps performance, upgradable to 1 </a:t>
            </a:r>
            <a:r>
              <a:rPr lang="en-US" sz="1200" kern="1200" dirty="0" err="1" smtClean="0">
                <a:solidFill>
                  <a:schemeClr val="tx1"/>
                </a:solidFill>
                <a:effectLst/>
                <a:latin typeface="Arial" panose="020B0604020202020204" pitchFamily="34" charset="0"/>
                <a:ea typeface="+mn-ea"/>
                <a:cs typeface="+mn-cs"/>
              </a:rPr>
              <a:t>Gbps</a:t>
            </a:r>
            <a:r>
              <a:rPr lang="en-US" sz="1200" kern="1200" dirty="0" smtClean="0">
                <a:solidFill>
                  <a:schemeClr val="tx1"/>
                </a:solidFill>
                <a:effectLst/>
                <a:latin typeface="Arial" panose="020B0604020202020204" pitchFamily="34" charset="0"/>
                <a:ea typeface="+mn-ea"/>
                <a:cs typeface="+mn-cs"/>
              </a:rPr>
              <a:t>, in a 1RU form factor with 3 NIM slots and no SM slots. It includes an option for redundant power. </a:t>
            </a:r>
            <a:endParaRPr lang="en-US" dirty="0" smtClean="0"/>
          </a:p>
          <a:p>
            <a:r>
              <a:rPr lang="en-US" sz="1200" kern="1200" dirty="0" smtClean="0">
                <a:solidFill>
                  <a:schemeClr val="tx1"/>
                </a:solidFill>
                <a:effectLst/>
                <a:latin typeface="Arial" panose="020B0604020202020204" pitchFamily="34" charset="0"/>
                <a:ea typeface="+mn-ea"/>
                <a:cs typeface="+mn-cs"/>
              </a:rPr>
              <a:t>●  4-core processors (1 control and 3 services) </a:t>
            </a:r>
            <a:endParaRPr lang="en-US" dirty="0" smtClean="0">
              <a:effectLst/>
            </a:endParaRPr>
          </a:p>
          <a:p>
            <a:r>
              <a:rPr lang="en-US" sz="1200" kern="1200" dirty="0" smtClean="0">
                <a:solidFill>
                  <a:schemeClr val="tx1"/>
                </a:solidFill>
                <a:effectLst/>
                <a:latin typeface="Arial" panose="020B0604020202020204" pitchFamily="34" charset="0"/>
                <a:ea typeface="+mn-ea"/>
                <a:cs typeface="+mn-cs"/>
              </a:rPr>
              <a:t>●  6-core data plane </a:t>
            </a:r>
            <a:endParaRPr lang="en-US" dirty="0" smtClean="0">
              <a:effectLst/>
            </a:endParaRPr>
          </a:p>
          <a:p>
            <a:r>
              <a:rPr lang="en-US" sz="1200" kern="1200" dirty="0" smtClean="0">
                <a:solidFill>
                  <a:schemeClr val="tx1"/>
                </a:solidFill>
                <a:effectLst/>
                <a:latin typeface="Arial" panose="020B0604020202020204" pitchFamily="34" charset="0"/>
                <a:ea typeface="+mn-ea"/>
                <a:cs typeface="+mn-cs"/>
              </a:rPr>
              <a:t>●  Up to 16-GB control and services memory </a:t>
            </a:r>
            <a:endParaRPr lang="en-US" dirty="0" smtClean="0">
              <a:effectLst/>
            </a:endParaRPr>
          </a:p>
          <a:p>
            <a:endParaRPr lang="en-US" dirty="0" smtClean="0"/>
          </a:p>
          <a:p>
            <a:r>
              <a:rPr lang="en-US" sz="1200" kern="1200" dirty="0" smtClean="0">
                <a:solidFill>
                  <a:schemeClr val="tx1"/>
                </a:solidFill>
                <a:effectLst/>
                <a:latin typeface="Arial" panose="020B0604020202020204" pitchFamily="34" charset="0"/>
                <a:ea typeface="+mn-ea"/>
                <a:cs typeface="+mn-cs"/>
              </a:rPr>
              <a:t>The Cisco 4351 is suggested for migration from existing Cisco 2951 routers. It offers 200-Mbps performance, upgradable to 400 Mbps, in a 2RU form factor with 3 NIM slots and 2 SM slots. </a:t>
            </a:r>
            <a:endParaRPr lang="en-US" dirty="0" smtClean="0">
              <a:effectLst/>
            </a:endParaRPr>
          </a:p>
          <a:p>
            <a:pPr lvl="1"/>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8-core CPU with 4 data-plane cores, 1 control-plane core, and 3 cores dedicated for services </a:t>
            </a:r>
            <a:endParaRPr lang="en-US" dirty="0" smtClean="0">
              <a:effectLst/>
            </a:endParaRPr>
          </a:p>
          <a:p>
            <a:pPr lvl="1"/>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Single or double-wide Cisco UCS E-Series support, and up to 16-GB control and services memory </a:t>
            </a:r>
            <a:endParaRPr lang="en-US" dirty="0" smtClean="0">
              <a:effectLst/>
            </a:endParaRPr>
          </a:p>
          <a:p>
            <a:endParaRPr lang="en-US" dirty="0" smtClean="0"/>
          </a:p>
          <a:p>
            <a:r>
              <a:rPr lang="en-US" sz="1200" kern="1200" dirty="0" smtClean="0">
                <a:solidFill>
                  <a:schemeClr val="tx1"/>
                </a:solidFill>
                <a:effectLst/>
                <a:latin typeface="Arial" panose="020B0604020202020204" pitchFamily="34" charset="0"/>
                <a:ea typeface="+mn-ea"/>
                <a:cs typeface="+mn-cs"/>
              </a:rPr>
              <a:t>The Cisco 4331 is suggested for migration from the existing Cisco 2911 and 2921 routers. It offers 100-Mbps performance, upgradable to 300 Mbps, in a 1RU form factor with 2 NIM slots and 1 SM slot. </a:t>
            </a:r>
            <a:endParaRPr lang="en-US" dirty="0" smtClean="0">
              <a:effectLst/>
            </a:endParaRPr>
          </a:p>
          <a:p>
            <a:pPr lvl="1"/>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8-core CPU with 4 data-plane cores, 1 control-plane core, and 3 cores dedicated for services </a:t>
            </a:r>
            <a:endParaRPr lang="en-US" dirty="0" smtClean="0">
              <a:effectLst/>
            </a:endParaRPr>
          </a:p>
          <a:p>
            <a:pPr lvl="1"/>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Single-wide Cisco UCS E-Series support, and up to 16-GB control and services memory </a:t>
            </a:r>
            <a:endParaRPr lang="en-US" dirty="0" smtClean="0">
              <a:effectLst/>
            </a:endParaRPr>
          </a:p>
          <a:p>
            <a:endParaRPr lang="en-US" dirty="0" smtClean="0"/>
          </a:p>
          <a:p>
            <a:r>
              <a:rPr lang="en-US" sz="1200" kern="1200" dirty="0" smtClean="0">
                <a:solidFill>
                  <a:schemeClr val="tx1"/>
                </a:solidFill>
                <a:effectLst/>
                <a:latin typeface="Arial" panose="020B0604020202020204" pitchFamily="34" charset="0"/>
                <a:ea typeface="+mn-ea"/>
                <a:cs typeface="+mn-cs"/>
              </a:rPr>
              <a:t>The Cisco 4321 is suggested for migration from the existing Cisco 2901 and 1941 routers. It offers 50-Mbps performance, upgradable to 100 Mbps, in a 1RU desktop form factor with 2 NIM slots and no SM slots. </a:t>
            </a:r>
            <a:endParaRPr lang="en-US" dirty="0" smtClean="0"/>
          </a:p>
          <a:p>
            <a:r>
              <a:rPr lang="en-US" sz="1200" kern="1200" dirty="0" smtClean="0">
                <a:solidFill>
                  <a:schemeClr val="tx1"/>
                </a:solidFill>
                <a:effectLst/>
                <a:latin typeface="Arial" panose="020B0604020202020204" pitchFamily="34" charset="0"/>
                <a:ea typeface="+mn-ea"/>
                <a:cs typeface="+mn-cs"/>
              </a:rPr>
              <a:t>●  4-core CPU with 2 data-plane cores, 1 control-plane core, and 1 core dedicated for services </a:t>
            </a:r>
            <a:endParaRPr lang="en-US" dirty="0" smtClean="0">
              <a:effectLst/>
            </a:endParaRPr>
          </a:p>
          <a:p>
            <a:r>
              <a:rPr lang="en-US" sz="1200" kern="1200" dirty="0" smtClean="0">
                <a:solidFill>
                  <a:schemeClr val="tx1"/>
                </a:solidFill>
                <a:effectLst/>
                <a:latin typeface="Arial" panose="020B0604020202020204" pitchFamily="34" charset="0"/>
                <a:ea typeface="+mn-ea"/>
                <a:cs typeface="+mn-cs"/>
              </a:rPr>
              <a:t>●  Up to 8-GB control and services memory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15</a:t>
            </a:fld>
            <a:endParaRPr lang="en-US" dirty="0"/>
          </a:p>
        </p:txBody>
      </p:sp>
    </p:spTree>
    <p:extLst>
      <p:ext uri="{BB962C8B-B14F-4D97-AF65-F5344CB8AC3E}">
        <p14:creationId xmlns:p14="http://schemas.microsoft.com/office/powerpoint/2010/main" val="153997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E2420-54A8-4067-85CC-B1A9ED8950C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7858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E2420-54A8-4067-85CC-B1A9ED8950C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7098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this out to </a:t>
            </a:r>
            <a:r>
              <a:rPr lang="en-US" dirty="0" err="1" smtClean="0"/>
              <a:t>disti</a:t>
            </a:r>
            <a:r>
              <a:rPr lang="en-US" dirty="0" smtClean="0"/>
              <a:t> deck</a:t>
            </a:r>
          </a:p>
          <a:p>
            <a:r>
              <a:rPr lang="en-US" dirty="0" smtClean="0"/>
              <a:t>Process to register a TMP deal</a:t>
            </a: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24</a:t>
            </a:fld>
            <a:endParaRPr lang="en-US"/>
          </a:p>
        </p:txBody>
      </p:sp>
    </p:spTree>
    <p:extLst>
      <p:ext uri="{BB962C8B-B14F-4D97-AF65-F5344CB8AC3E}">
        <p14:creationId xmlns:p14="http://schemas.microsoft.com/office/powerpoint/2010/main" val="148354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E2420-54A8-4067-85CC-B1A9ED8950C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368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consider this…80% of users are not in the campus, they are at the branch.</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more customers transition their applications to cloud and as the mobility trend continues to accelerate with higher bandwidth applications, the pressure increases on the weakest link of the network – the WAN</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Gartner</a:t>
            </a:r>
            <a:r>
              <a:rPr lang="en-US" sz="1200" kern="1200" baseline="0" dirty="0" smtClean="0">
                <a:solidFill>
                  <a:schemeClr val="tx1"/>
                </a:solidFill>
                <a:effectLst/>
                <a:latin typeface="+mn-lt"/>
                <a:ea typeface="+mn-ea"/>
                <a:cs typeface="+mn-cs"/>
              </a:rPr>
              <a:t> are saying that the budget is moving to the branch to delivery the experience and thus productivity of users</a:t>
            </a:r>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2DB87D-6B77-4EDA-945D-D9A3E7BC547C}"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67443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creates a significant convergence point.  We can have timely conversations (not only at IT) about how to affect their top line numbers</a:t>
            </a:r>
          </a:p>
          <a:p>
            <a:r>
              <a:rPr lang="en-US" dirty="0" smtClean="0"/>
              <a:t>We also own the market...they have incentive and drive to stay with the vendor they have already chosen.</a:t>
            </a:r>
          </a:p>
          <a:p>
            <a:r>
              <a:rPr lang="en-US" dirty="0" smtClean="0"/>
              <a:t>Most of all, its a huge opportunity to go deeper and wider into the account.  By clothing the router deal, not only do we become more integral into their network, but we can increase the deal by 2 to 3 times the original deal.  AND you block out competitors for years.  </a:t>
            </a:r>
          </a:p>
          <a:p>
            <a:pPr marL="0" indent="0" defTabSz="685577">
              <a:buFont typeface="Arial"/>
              <a:buNone/>
            </a:pPr>
            <a:endParaRPr lang="en-US" dirty="0" smtClean="0"/>
          </a:p>
          <a:p>
            <a:pPr marL="0" indent="0" defTabSz="685577">
              <a:buFont typeface="Arial"/>
              <a:buNone/>
            </a:pPr>
            <a:r>
              <a:rPr lang="en-US" dirty="0" smtClean="0"/>
              <a:t>Digital</a:t>
            </a:r>
            <a:r>
              <a:rPr lang="en-US" baseline="0" dirty="0" smtClean="0"/>
              <a:t> Transformation:</a:t>
            </a:r>
          </a:p>
          <a:p>
            <a:pPr marL="171450" indent="-171450" defTabSz="685577">
              <a:buFont typeface="Arial"/>
              <a:buChar char="•"/>
            </a:pPr>
            <a:r>
              <a:rPr lang="en-US" baseline="0" dirty="0" smtClean="0"/>
              <a:t> </a:t>
            </a:r>
            <a:r>
              <a:rPr lang="en-US" sz="1200" dirty="0" smtClean="0">
                <a:solidFill>
                  <a:srgbClr val="FFFFFF"/>
                </a:solidFill>
                <a:latin typeface="Arial"/>
              </a:rPr>
              <a:t>Ability to talk about innovative trends to LOB’s within enterprise</a:t>
            </a:r>
          </a:p>
          <a:p>
            <a:pPr marL="171450" indent="-171450" defTabSz="685577">
              <a:buFont typeface="Arial"/>
              <a:buChar char="•"/>
            </a:pPr>
            <a:r>
              <a:rPr lang="en-US" sz="1200" dirty="0" smtClean="0">
                <a:solidFill>
                  <a:srgbClr val="FFFFFF"/>
                </a:solidFill>
                <a:latin typeface="Arial"/>
              </a:rPr>
              <a:t>Savings costs with IWAN a compelling case for businesses</a:t>
            </a:r>
          </a:p>
          <a:p>
            <a:endParaRPr lang="en-US" dirty="0" smtClean="0"/>
          </a:p>
          <a:p>
            <a:endParaRPr lang="en-US" dirty="0" smtClean="0"/>
          </a:p>
          <a:p>
            <a:r>
              <a:rPr lang="en-US" dirty="0" smtClean="0"/>
              <a:t>Large Install Base: </a:t>
            </a:r>
          </a:p>
          <a:p>
            <a:pPr marL="171450" indent="-171450" defTabSz="685577">
              <a:buFont typeface="Arial"/>
              <a:buChar char="•"/>
            </a:pPr>
            <a:r>
              <a:rPr lang="en-US" sz="1200" dirty="0" smtClean="0">
                <a:solidFill>
                  <a:srgbClr val="FFFFFF"/>
                </a:solidFill>
              </a:rPr>
              <a:t>Cisco Access Routing 80%+ market share</a:t>
            </a:r>
          </a:p>
          <a:p>
            <a:pPr marL="171450" indent="-171450" defTabSz="685577">
              <a:buFont typeface="Arial"/>
              <a:buChar char="•"/>
            </a:pPr>
            <a:r>
              <a:rPr lang="en-US" sz="1200" dirty="0" smtClean="0">
                <a:solidFill>
                  <a:srgbClr val="FFFFFF"/>
                </a:solidFill>
                <a:latin typeface="Arial"/>
              </a:rPr>
              <a:t>Use migration services to start conversation</a:t>
            </a:r>
          </a:p>
          <a:p>
            <a:pPr marL="171450" indent="-171450" defTabSz="685577">
              <a:buFont typeface="Arial"/>
              <a:buChar char="•"/>
            </a:pPr>
            <a:r>
              <a:rPr lang="en-US" sz="1200" dirty="0" smtClean="0">
                <a:solidFill>
                  <a:srgbClr val="FFFFFF"/>
                </a:solidFill>
                <a:latin typeface="Arial"/>
              </a:rPr>
              <a:t>Mobility &amp; Security Top of Mind</a:t>
            </a:r>
          </a:p>
          <a:p>
            <a:endParaRPr lang="en-US" dirty="0" smtClean="0"/>
          </a:p>
          <a:p>
            <a:r>
              <a:rPr lang="en-US" dirty="0" smtClean="0"/>
              <a:t>Revenue</a:t>
            </a:r>
            <a:r>
              <a:rPr lang="en-US" baseline="0" dirty="0" smtClean="0"/>
              <a:t> Potential: </a:t>
            </a:r>
          </a:p>
          <a:p>
            <a:pPr marL="285750" marR="0" indent="-285750" algn="l" defTabSz="456953" rtl="0" eaLnBrk="1" fontAlgn="auto" latinLnBrk="0" hangingPunct="1">
              <a:lnSpc>
                <a:spcPct val="100000"/>
              </a:lnSpc>
              <a:spcBef>
                <a:spcPts val="0"/>
              </a:spcBef>
              <a:spcAft>
                <a:spcPts val="0"/>
              </a:spcAft>
              <a:buClrTx/>
              <a:buSzTx/>
              <a:buFont typeface="Arial"/>
              <a:buChar char="•"/>
              <a:tabLst/>
              <a:defRPr/>
            </a:pPr>
            <a:r>
              <a:rPr lang="en-US" baseline="0" dirty="0" smtClean="0"/>
              <a:t>Small element $ of a sale but the most critical</a:t>
            </a:r>
          </a:p>
          <a:p>
            <a:pPr marL="285750" indent="-285750">
              <a:buFont typeface="Arial"/>
              <a:buChar char="•"/>
            </a:pPr>
            <a:r>
              <a:rPr lang="en-US" sz="1200" dirty="0" smtClean="0">
                <a:solidFill>
                  <a:srgbClr val="FFFFFF"/>
                </a:solidFill>
              </a:rPr>
              <a:t>AX bundles can double or triple deal size at branch</a:t>
            </a:r>
          </a:p>
          <a:p>
            <a:pPr marL="285750" indent="-285750">
              <a:buFont typeface="Arial"/>
              <a:buChar char="•"/>
            </a:pPr>
            <a:r>
              <a:rPr lang="en-US" sz="1200" dirty="0" smtClean="0">
                <a:solidFill>
                  <a:srgbClr val="FFFFFF"/>
                </a:solidFill>
                <a:latin typeface="Arial"/>
              </a:rPr>
              <a:t>Cisco &amp; Competitor Install Base ready for</a:t>
            </a:r>
          </a:p>
          <a:p>
            <a:pPr marL="285750" indent="-285750">
              <a:buFont typeface="Arial"/>
              <a:buChar char="•"/>
            </a:pPr>
            <a:r>
              <a:rPr lang="en-US" sz="1200" dirty="0" smtClean="0">
                <a:solidFill>
                  <a:srgbClr val="FFFFFF"/>
                </a:solidFill>
              </a:rPr>
              <a:t>New consumption models give you easier entry points </a:t>
            </a:r>
          </a:p>
          <a:p>
            <a:endParaRPr lang="en-US" dirty="0" smtClean="0"/>
          </a:p>
          <a:p>
            <a:r>
              <a:rPr lang="en-US" dirty="0" smtClean="0"/>
              <a:t>----- Meeting Notes (10/21/14 09:43) -----</a:t>
            </a:r>
          </a:p>
        </p:txBody>
      </p:sp>
      <p:sp>
        <p:nvSpPr>
          <p:cNvPr id="4" name="Slide Number Placeholder 3"/>
          <p:cNvSpPr>
            <a:spLocks noGrp="1"/>
          </p:cNvSpPr>
          <p:nvPr>
            <p:ph type="sldNum" sz="quarter" idx="10"/>
          </p:nvPr>
        </p:nvSpPr>
        <p:spPr/>
        <p:txBody>
          <a:bodyPr/>
          <a:lstStyle/>
          <a:p>
            <a:fld id="{7B2FCB79-2C0C-F84D-A224-30C295992FCE}" type="slidenum">
              <a:rPr lang="en-US" smtClean="0"/>
              <a:t>7</a:t>
            </a:fld>
            <a:endParaRPr lang="en-US"/>
          </a:p>
        </p:txBody>
      </p:sp>
    </p:spTree>
    <p:extLst>
      <p:ext uri="{BB962C8B-B14F-4D97-AF65-F5344CB8AC3E}">
        <p14:creationId xmlns:p14="http://schemas.microsoft.com/office/powerpoint/2010/main" val="39895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(10/21/14 09:43) -----</a:t>
            </a:r>
          </a:p>
          <a:p>
            <a:r>
              <a:rPr lang="en-US" dirty="0"/>
              <a:t>A more focused view from customers show these pain points. </a:t>
            </a:r>
          </a:p>
          <a:p>
            <a:r>
              <a:rPr lang="en-US" dirty="0"/>
              <a:t>1. Cost.  There is only so much that throwing more bandwidth can do...its simply not sustainable. </a:t>
            </a:r>
          </a:p>
          <a:p>
            <a:r>
              <a:rPr lang="en-US" dirty="0"/>
              <a:t>2. User experience - when customers are looking at new ways to interact with a customer (retail or banking) such as dwell time, or students (classrooms) or even healthcare (clinics)...lag, jitter and disconnects are just not acceptable.  You will lose that customer forever.  </a:t>
            </a:r>
          </a:p>
          <a:p>
            <a:r>
              <a:rPr lang="en-US" dirty="0"/>
              <a:t>3. These networks  can get super complex...especially when we are talking about adding services and trying manage it all. </a:t>
            </a:r>
          </a:p>
          <a:p>
            <a:r>
              <a:rPr lang="en-US" dirty="0"/>
              <a:t>4. None of this works with out security.  The surface area is now much wider than ever with lots of ingress points. </a:t>
            </a:r>
          </a:p>
        </p:txBody>
      </p:sp>
      <p:sp>
        <p:nvSpPr>
          <p:cNvPr id="4" name="Slide Number Placeholder 3"/>
          <p:cNvSpPr>
            <a:spLocks noGrp="1"/>
          </p:cNvSpPr>
          <p:nvPr>
            <p:ph type="sldNum" sz="quarter" idx="10"/>
          </p:nvPr>
        </p:nvSpPr>
        <p:spPr/>
        <p:txBody>
          <a:bodyPr/>
          <a:lstStyle/>
          <a:p>
            <a:fld id="{7B2FCB79-2C0C-F84D-A224-30C295992FCE}" type="slidenum">
              <a:rPr lang="en-US" smtClean="0"/>
              <a:t>8</a:t>
            </a:fld>
            <a:endParaRPr lang="en-US"/>
          </a:p>
        </p:txBody>
      </p:sp>
    </p:spTree>
    <p:extLst>
      <p:ext uri="{BB962C8B-B14F-4D97-AF65-F5344CB8AC3E}">
        <p14:creationId xmlns:p14="http://schemas.microsoft.com/office/powerpoint/2010/main" val="376482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(10/21/14 09:43) -----</a:t>
            </a:r>
          </a:p>
          <a:p>
            <a:r>
              <a:rPr lang="en-US" dirty="0"/>
              <a:t>The New platform directly maps to the challenges we talked about.  </a:t>
            </a:r>
          </a:p>
          <a:p>
            <a:pPr marL="0" marR="0" indent="0" algn="l" defTabSz="456953" rtl="0" eaLnBrk="1" fontAlgn="auto" latinLnBrk="0" hangingPunct="1">
              <a:lnSpc>
                <a:spcPct val="100000"/>
              </a:lnSpc>
              <a:spcBef>
                <a:spcPts val="0"/>
              </a:spcBef>
              <a:spcAft>
                <a:spcPts val="0"/>
              </a:spcAft>
              <a:buClrTx/>
              <a:buSzTx/>
              <a:buFontTx/>
              <a:buNone/>
              <a:tabLst/>
              <a:defRPr/>
            </a:pPr>
            <a:r>
              <a:rPr lang="en-US" dirty="0"/>
              <a:t>1. Cost Savings ( not only CapEx...but also the OpEx examples of MPLS going to direct Internet) some as much as 70</a:t>
            </a:r>
            <a:r>
              <a:rPr lang="en-US" dirty="0" smtClean="0"/>
              <a:t>% - (</a:t>
            </a:r>
            <a:r>
              <a:rPr lang="en-US" baseline="0" dirty="0" smtClean="0"/>
              <a:t>and third party applications we can allow for cloud based mgmt. as well on premise...we have examples of reducing deployment from 6 </a:t>
            </a:r>
            <a:r>
              <a:rPr lang="en-US" baseline="0" dirty="0" err="1" smtClean="0"/>
              <a:t>mos</a:t>
            </a:r>
            <a:r>
              <a:rPr lang="en-US" baseline="0" dirty="0" smtClean="0"/>
              <a:t> to 1 day)</a:t>
            </a:r>
            <a:endParaRPr lang="en-US" dirty="0" smtClean="0"/>
          </a:p>
          <a:p>
            <a:endParaRPr lang="en-US" dirty="0" smtClean="0"/>
          </a:p>
          <a:p>
            <a:r>
              <a:rPr lang="en-US" dirty="0" smtClean="0"/>
              <a:t>2</a:t>
            </a:r>
            <a:r>
              <a:rPr lang="en-US" dirty="0"/>
              <a:t>. User experience by allowing AVC - prioritizing traffic, PfR - prioritizing the lanes, WAAS - local content caching, </a:t>
            </a:r>
            <a:r>
              <a:rPr lang="en-US" dirty="0" smtClean="0"/>
              <a:t>(Increase</a:t>
            </a:r>
            <a:r>
              <a:rPr lang="en-US" baseline="0" dirty="0" smtClean="0"/>
              <a:t> dwell time by 30% in retail stores, 100% offload with student download of study content)</a:t>
            </a:r>
            <a:endParaRPr lang="en-US" dirty="0"/>
          </a:p>
          <a:p>
            <a:r>
              <a:rPr lang="en-US" dirty="0"/>
              <a:t>3. Seperating and Data and Control planes means that no </a:t>
            </a:r>
            <a:r>
              <a:rPr lang="en-US" dirty="0" smtClean="0"/>
              <a:t>degradation (also with our management APP,</a:t>
            </a:r>
            <a:r>
              <a:rPr lang="en-US" baseline="0" dirty="0" smtClean="0"/>
              <a:t> </a:t>
            </a:r>
            <a:r>
              <a:rPr lang="en-US" dirty="0" smtClean="0"/>
              <a:t>4</a:t>
            </a:r>
            <a:r>
              <a:rPr lang="en-US" dirty="0"/>
              <a:t>. Security...incorporating best of breed security with sourcefire on UCS. </a:t>
            </a:r>
            <a:endParaRPr lang="en-US" dirty="0" smtClean="0"/>
          </a:p>
          <a:p>
            <a:r>
              <a:rPr lang="en-US" dirty="0" smtClean="0"/>
              <a:t>4. Incorporating</a:t>
            </a:r>
            <a:r>
              <a:rPr lang="en-US" baseline="0" dirty="0" smtClean="0"/>
              <a:t> best of breed security with Sourcefire on UCS</a:t>
            </a:r>
            <a:endParaRPr lang="en-US" dirty="0"/>
          </a:p>
        </p:txBody>
      </p:sp>
      <p:sp>
        <p:nvSpPr>
          <p:cNvPr id="4" name="Slide Number Placeholder 3"/>
          <p:cNvSpPr>
            <a:spLocks noGrp="1"/>
          </p:cNvSpPr>
          <p:nvPr>
            <p:ph type="sldNum" sz="quarter" idx="10"/>
          </p:nvPr>
        </p:nvSpPr>
        <p:spPr/>
        <p:txBody>
          <a:bodyPr/>
          <a:lstStyle/>
          <a:p>
            <a:fld id="{76CA8CCC-A1B8-4FCF-B32B-1D3C706090C1}"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44634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Q2 CY2014</a:t>
            </a:r>
          </a:p>
        </p:txBody>
      </p:sp>
      <p:sp>
        <p:nvSpPr>
          <p:cNvPr id="4" name="Slide Number Placeholder 3"/>
          <p:cNvSpPr>
            <a:spLocks noGrp="1"/>
          </p:cNvSpPr>
          <p:nvPr>
            <p:ph type="sldNum" sz="quarter" idx="10"/>
          </p:nvPr>
        </p:nvSpPr>
        <p:spPr/>
        <p:txBody>
          <a:bodyPr/>
          <a:lstStyle/>
          <a:p>
            <a:fld id="{7B2FCB79-2C0C-F84D-A224-30C295992FCE}" type="slidenum">
              <a:rPr lang="en-US" smtClean="0"/>
              <a:t>10</a:t>
            </a:fld>
            <a:endParaRPr lang="en-US"/>
          </a:p>
        </p:txBody>
      </p:sp>
    </p:spTree>
    <p:extLst>
      <p:ext uri="{BB962C8B-B14F-4D97-AF65-F5344CB8AC3E}">
        <p14:creationId xmlns:p14="http://schemas.microsoft.com/office/powerpoint/2010/main" val="233040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34363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12</a:t>
            </a:fld>
            <a:endParaRPr lang="en-US" dirty="0"/>
          </a:p>
        </p:txBody>
      </p:sp>
    </p:spTree>
    <p:extLst>
      <p:ext uri="{BB962C8B-B14F-4D97-AF65-F5344CB8AC3E}">
        <p14:creationId xmlns:p14="http://schemas.microsoft.com/office/powerpoint/2010/main" val="351550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13</a:t>
            </a:fld>
            <a:endParaRPr lang="en-US" dirty="0"/>
          </a:p>
        </p:txBody>
      </p:sp>
    </p:spTree>
    <p:extLst>
      <p:ext uri="{BB962C8B-B14F-4D97-AF65-F5344CB8AC3E}">
        <p14:creationId xmlns:p14="http://schemas.microsoft.com/office/powerpoint/2010/main" val="51758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9"/>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27"/>
            <a:ext cx="8112126" cy="288131"/>
          </a:xfrm>
          <a:prstGeom prst="rect">
            <a:avLst/>
          </a:prstGeom>
        </p:spPr>
        <p:txBody>
          <a:bodyPr lIns="91392" tIns="45696" rIns="91392" bIns="45696"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51" indent="0" algn="ctr">
              <a:buNone/>
              <a:defRPr>
                <a:solidFill>
                  <a:schemeClr val="tx1">
                    <a:tint val="75000"/>
                  </a:schemeClr>
                </a:solidFill>
              </a:defRPr>
            </a:lvl2pPr>
            <a:lvl3pPr marL="685520" indent="0" algn="ctr">
              <a:buNone/>
              <a:defRPr>
                <a:solidFill>
                  <a:schemeClr val="tx1">
                    <a:tint val="75000"/>
                  </a:schemeClr>
                </a:solidFill>
              </a:defRPr>
            </a:lvl3pPr>
            <a:lvl4pPr marL="1028278" indent="0" algn="ctr">
              <a:buNone/>
              <a:defRPr>
                <a:solidFill>
                  <a:schemeClr val="tx1">
                    <a:tint val="75000"/>
                  </a:schemeClr>
                </a:solidFill>
              </a:defRPr>
            </a:lvl4pPr>
            <a:lvl5pPr marL="1371042" indent="0" algn="ctr">
              <a:buNone/>
              <a:defRPr>
                <a:solidFill>
                  <a:schemeClr val="tx1">
                    <a:tint val="75000"/>
                  </a:schemeClr>
                </a:solidFill>
              </a:defRPr>
            </a:lvl5pPr>
            <a:lvl6pPr marL="1713793" indent="0" algn="ctr">
              <a:buNone/>
              <a:defRPr>
                <a:solidFill>
                  <a:schemeClr val="tx1">
                    <a:tint val="75000"/>
                  </a:schemeClr>
                </a:solidFill>
              </a:defRPr>
            </a:lvl6pPr>
            <a:lvl7pPr marL="2056559" indent="0" algn="ctr">
              <a:buNone/>
              <a:defRPr>
                <a:solidFill>
                  <a:schemeClr val="tx1">
                    <a:tint val="75000"/>
                  </a:schemeClr>
                </a:solidFill>
              </a:defRPr>
            </a:lvl7pPr>
            <a:lvl8pPr marL="2399320" indent="0" algn="ctr">
              <a:buNone/>
              <a:defRPr>
                <a:solidFill>
                  <a:schemeClr val="tx1">
                    <a:tint val="75000"/>
                  </a:schemeClr>
                </a:solidFill>
              </a:defRPr>
            </a:lvl8pPr>
            <a:lvl9pPr marL="2742084"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92"/>
            <a:ext cx="8112650" cy="288131"/>
          </a:xfrm>
          <a:prstGeom prst="rect">
            <a:avLst/>
          </a:prstGeom>
        </p:spPr>
        <p:txBody>
          <a:bodyPr lIns="91392" tIns="45696" rIns="91392" bIns="45696"/>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83"/>
            <a:ext cx="8112650" cy="288131"/>
          </a:xfrm>
          <a:prstGeom prst="rect">
            <a:avLst/>
          </a:prstGeom>
        </p:spPr>
        <p:txBody>
          <a:bodyPr lIns="91392" tIns="45696" rIns="91392" bIns="45696"/>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80" y="2622506"/>
            <a:ext cx="8302625" cy="299001"/>
          </a:xfrm>
          <a:prstGeom prst="rect">
            <a:avLst/>
          </a:prstGeom>
        </p:spPr>
        <p:txBody>
          <a:bodyPr lIns="91392" tIns="45696" rIns="91392" bIns="45696"/>
          <a:lstStyle>
            <a:lvl1pPr marL="0" indent="0">
              <a:buFont typeface="Arial" panose="020B0604020202020204" pitchFamily="34" charset="0"/>
              <a:buNone/>
              <a:defRPr sz="1800" baseline="0">
                <a:solidFill>
                  <a:schemeClr val="tx1"/>
                </a:solidFill>
                <a:latin typeface="+mj-lt"/>
              </a:defRPr>
            </a:lvl1pPr>
            <a:lvl2pPr marL="304697" indent="0">
              <a:buNone/>
              <a:defRPr/>
            </a:lvl2pPr>
            <a:lvl3pPr marL="427275" indent="0">
              <a:buNone/>
              <a:defRPr/>
            </a:lvl3pPr>
            <a:lvl4pPr marL="516547" indent="0">
              <a:buNone/>
              <a:defRPr/>
            </a:lvl4pPr>
            <a:lvl5pPr marL="6010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82"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7788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5"/>
            <a:ext cx="8659976" cy="3394075"/>
          </a:xfrm>
          <a:prstGeom prst="rect">
            <a:avLst/>
          </a:prstGeom>
        </p:spPr>
        <p:txBody>
          <a:bodyPr lIns="91392" tIns="45696" rIns="91392" bIns="45696">
            <a:noAutofit/>
          </a:bodyPr>
          <a:lstStyle>
            <a:lvl1pPr marL="285606" marR="0" indent="-285606" algn="l" defTabSz="456972"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6972"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49" name="Picture Placeholder 25"/>
          <p:cNvSpPr>
            <a:spLocks noGrp="1"/>
          </p:cNvSpPr>
          <p:nvPr>
            <p:ph type="pic" sz="quarter" idx="11" hasCustomPrompt="1"/>
          </p:nvPr>
        </p:nvSpPr>
        <p:spPr>
          <a:xfrm>
            <a:off x="3669007" y="233363"/>
            <a:ext cx="3267861" cy="1995489"/>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26" name="Picture Placeholder 25"/>
          <p:cNvSpPr>
            <a:spLocks noGrp="1"/>
          </p:cNvSpPr>
          <p:nvPr>
            <p:ph type="pic" sz="quarter" idx="10" hasCustomPrompt="1"/>
          </p:nvPr>
        </p:nvSpPr>
        <p:spPr>
          <a:xfrm>
            <a:off x="320840" y="233363"/>
            <a:ext cx="3302001" cy="1995489"/>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81" y="2271730"/>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53" name="Picture Placeholder 25"/>
          <p:cNvSpPr>
            <a:spLocks noGrp="1"/>
          </p:cNvSpPr>
          <p:nvPr>
            <p:ph type="pic" sz="quarter" idx="13" hasCustomPrompt="1"/>
          </p:nvPr>
        </p:nvSpPr>
        <p:spPr>
          <a:xfrm>
            <a:off x="320824" y="2271730"/>
            <a:ext cx="2537420" cy="2594201"/>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30"/>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55" name="Picture Placeholder 25"/>
          <p:cNvSpPr>
            <a:spLocks noGrp="1"/>
          </p:cNvSpPr>
          <p:nvPr>
            <p:ph type="pic" sz="quarter" idx="14" hasCustomPrompt="1"/>
          </p:nvPr>
        </p:nvSpPr>
        <p:spPr>
          <a:xfrm>
            <a:off x="2908334" y="2271730"/>
            <a:ext cx="4028516" cy="2594201"/>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61"/>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0" rIns="68538" bIns="34270" rtlCol="0" anchor="ctr"/>
          <a:lstStyle/>
          <a:p>
            <a:pPr algn="ctr" defTabSz="456953"/>
            <a:endParaRPr lang="en-US">
              <a:solidFill>
                <a:srgbClr val="FFFFFF"/>
              </a:solidFill>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38" tIns="34270" rIns="68538" bIns="34270" rtlCol="0" anchor="ctr" anchorCtr="0">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22"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9"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2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23" name="Rectangle 7"/>
          <p:cNvSpPr>
            <a:spLocks noChangeArrowheads="1"/>
          </p:cNvSpPr>
          <p:nvPr userDrawn="1"/>
        </p:nvSpPr>
        <p:spPr bwMode="ltGray">
          <a:xfrm>
            <a:off x="8660761"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24"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16106783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456953"/>
            <a:endParaRPr lang="en-US">
              <a:solidFill>
                <a:srgbClr val="FFFFFF"/>
              </a:solidFill>
              <a:latin typeface="CiscoSansTT ExtraLight"/>
            </a:endParaRPr>
          </a:p>
        </p:txBody>
      </p:sp>
      <p:sp>
        <p:nvSpPr>
          <p:cNvPr id="23" name="Rectangle 22"/>
          <p:cNvSpPr/>
          <p:nvPr/>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456953"/>
            <a:endParaRPr lang="en-US">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376" tIns="45688" rIns="91376" bIns="45688"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p:nvSpPr>
        <p:spPr bwMode="ltGray">
          <a:xfrm>
            <a:off x="8660773" y="4912255"/>
            <a:ext cx="220596" cy="154511"/>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600">
                <a:solidFill>
                  <a:srgbClr val="272848"/>
                </a:solidFill>
              </a:rPr>
              <a:pPr algn="r" defTabSz="610464"/>
              <a:t>‹#›</a:t>
            </a:fld>
            <a:endParaRPr lang="en-US" sz="600" dirty="0">
              <a:solidFill>
                <a:srgbClr val="272848"/>
              </a:solidFill>
            </a:endParaRPr>
          </a:p>
        </p:txBody>
      </p:sp>
      <p:sp>
        <p:nvSpPr>
          <p:cNvPr id="15"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6"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4"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12" name="Rectangle 11"/>
          <p:cNvSpPr/>
          <p:nvPr userDrawn="1"/>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defTabSz="456953"/>
            <a:endParaRPr lang="en-US">
              <a:solidFill>
                <a:srgbClr val="FFFFFF"/>
              </a:solidFill>
              <a:latin typeface="CiscoSansTT ExtraLight"/>
            </a:endParaRPr>
          </a:p>
        </p:txBody>
      </p:sp>
      <p:sp>
        <p:nvSpPr>
          <p:cNvPr id="13" name="Rectangle 7"/>
          <p:cNvSpPr>
            <a:spLocks noChangeArrowheads="1"/>
          </p:cNvSpPr>
          <p:nvPr userDrawn="1"/>
        </p:nvSpPr>
        <p:spPr bwMode="ltGray">
          <a:xfrm>
            <a:off x="8660755" y="4912234"/>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fld id="{DFCF27A5-1A5B-48D3-A060-2758FFBB1ADD}" type="slidenum">
              <a:rPr lang="en-US" sz="600">
                <a:solidFill>
                  <a:srgbClr val="272848"/>
                </a:solidFill>
              </a:rPr>
              <a:pPr algn="r" defTabSz="610541"/>
              <a:t>‹#›</a:t>
            </a:fld>
            <a:endParaRPr lang="en-US" sz="600" dirty="0">
              <a:solidFill>
                <a:srgbClr val="272848"/>
              </a:solidFill>
            </a:endParaRPr>
          </a:p>
        </p:txBody>
      </p:sp>
      <p:sp>
        <p:nvSpPr>
          <p:cNvPr id="1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8" name="Rectangle 7"/>
          <p:cNvSpPr>
            <a:spLocks noChangeArrowheads="1"/>
          </p:cNvSpPr>
          <p:nvPr userDrawn="1"/>
        </p:nvSpPr>
        <p:spPr bwMode="ltGray">
          <a:xfrm>
            <a:off x="8660760"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9"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340338184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456953"/>
            <a:endParaRPr lang="en-US">
              <a:solidFill>
                <a:srgbClr val="FFFFFF"/>
              </a:solidFill>
              <a:latin typeface="CiscoSansTT ExtraLigh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41" tIns="34271" rIns="68541" bIns="34271" rtlCol="0" anchor="ctr" anchorCtr="0">
            <a:normAutofit/>
          </a:bodyPr>
          <a:lstStyle>
            <a:lvl1pPr marL="0" indent="0" algn="ctr" defTabSz="685435"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435"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p:nvSpPr>
        <p:spPr bwMode="ltGray">
          <a:xfrm>
            <a:off x="292058" y="4916610"/>
            <a:ext cx="3420515" cy="154535"/>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600" dirty="0" smtClean="0">
                <a:solidFill>
                  <a:srgbClr val="272848"/>
                </a:solidFill>
                <a:latin typeface="CiscoSansTT ExtraLight"/>
              </a:rPr>
              <a:t>© 2013  Cisco and/or its affiliates. All rights reserved.</a:t>
            </a:r>
            <a:endParaRPr lang="en-US" sz="600" dirty="0">
              <a:solidFill>
                <a:srgbClr val="272848"/>
              </a:solidFill>
              <a:latin typeface="CiscoSansTT ExtraLight"/>
            </a:endParaRPr>
          </a:p>
        </p:txBody>
      </p:sp>
      <p:sp>
        <p:nvSpPr>
          <p:cNvPr id="10" name="Rectangle 7"/>
          <p:cNvSpPr>
            <a:spLocks noChangeArrowheads="1"/>
          </p:cNvSpPr>
          <p:nvPr/>
        </p:nvSpPr>
        <p:spPr bwMode="ltGray">
          <a:xfrm>
            <a:off x="8660773" y="4912255"/>
            <a:ext cx="220596" cy="154511"/>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600">
                <a:solidFill>
                  <a:srgbClr val="272848"/>
                </a:solidFill>
              </a:rPr>
              <a:pPr algn="r" defTabSz="610464"/>
              <a:t>‹#›</a:t>
            </a:fld>
            <a:endParaRPr lang="en-US" sz="600" dirty="0">
              <a:solidFill>
                <a:srgbClr val="272848"/>
              </a:solidFill>
            </a:endParaRPr>
          </a:p>
        </p:txBody>
      </p:sp>
      <p:sp>
        <p:nvSpPr>
          <p:cNvPr id="14"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5"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1"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12" name="Rectangle 4"/>
          <p:cNvSpPr>
            <a:spLocks noChangeArrowheads="1"/>
          </p:cNvSpPr>
          <p:nvPr userDrawn="1"/>
        </p:nvSpPr>
        <p:spPr bwMode="ltGray">
          <a:xfrm>
            <a:off x="292055" y="4916607"/>
            <a:ext cx="3420515" cy="154535"/>
          </a:xfrm>
          <a:prstGeom prst="rect">
            <a:avLst/>
          </a:prstGeom>
          <a:noFill/>
          <a:ln w="9525">
            <a:noFill/>
            <a:miter lim="800000"/>
            <a:headEnd/>
            <a:tailEnd/>
          </a:ln>
          <a:effectLst/>
        </p:spPr>
        <p:txBody>
          <a:bodyPr wrap="square" lIns="61562" tIns="30780" rIns="61562" bIns="30780" anchor="b" anchorCtr="0">
            <a:spAutoFit/>
          </a:bodyPr>
          <a:lstStyle/>
          <a:p>
            <a:pPr defTabSz="610541"/>
            <a:r>
              <a:rPr lang="en-US" sz="600" dirty="0" smtClean="0">
                <a:solidFill>
                  <a:srgbClr val="272848"/>
                </a:solidFill>
              </a:rPr>
              <a:t>© 2013  Cisco and/or its affiliates. All rights reserved.</a:t>
            </a:r>
            <a:endParaRPr lang="en-US" sz="600" dirty="0">
              <a:solidFill>
                <a:srgbClr val="272848"/>
              </a:solidFill>
            </a:endParaRPr>
          </a:p>
        </p:txBody>
      </p:sp>
      <p:sp>
        <p:nvSpPr>
          <p:cNvPr id="13" name="Rectangle 7"/>
          <p:cNvSpPr>
            <a:spLocks noChangeArrowheads="1"/>
          </p:cNvSpPr>
          <p:nvPr userDrawn="1"/>
        </p:nvSpPr>
        <p:spPr bwMode="ltGray">
          <a:xfrm>
            <a:off x="8660755" y="4912234"/>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fld id="{DFCF27A5-1A5B-48D3-A060-2758FFBB1ADD}" type="slidenum">
              <a:rPr lang="en-US" sz="600">
                <a:solidFill>
                  <a:srgbClr val="272848"/>
                </a:solidFill>
              </a:rPr>
              <a:pPr algn="r" defTabSz="610541"/>
              <a:t>‹#›</a:t>
            </a:fld>
            <a:endParaRPr lang="en-US" sz="600" dirty="0">
              <a:solidFill>
                <a:srgbClr val="272848"/>
              </a:solidFill>
            </a:endParaRPr>
          </a:p>
        </p:txBody>
      </p:sp>
      <p:sp>
        <p:nvSpPr>
          <p:cNvPr id="16"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7" name="Rectangle 7"/>
          <p:cNvSpPr>
            <a:spLocks noChangeArrowheads="1"/>
          </p:cNvSpPr>
          <p:nvPr userDrawn="1"/>
        </p:nvSpPr>
        <p:spPr bwMode="ltGray">
          <a:xfrm>
            <a:off x="8660760"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8"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2864796419"/>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456953"/>
            <a:endParaRPr lang="en-US">
              <a:solidFill>
                <a:srgbClr val="FFFFFF"/>
              </a:solidFill>
              <a:latin typeface="CiscoSansTT ExtraLigh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376" tIns="45688" rIns="91376" bIns="45688"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254870" y="546746"/>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p:nvSpPr>
        <p:spPr bwMode="ltGray">
          <a:xfrm>
            <a:off x="265682" y="4916610"/>
            <a:ext cx="3420515" cy="154535"/>
          </a:xfrm>
          <a:prstGeom prst="rect">
            <a:avLst/>
          </a:prstGeom>
          <a:noFill/>
          <a:ln w="9525">
            <a:noFill/>
            <a:miter lim="800000"/>
            <a:headEnd/>
            <a:tailEnd/>
          </a:ln>
          <a:effectLst/>
        </p:spPr>
        <p:txBody>
          <a:bodyPr wrap="square" lIns="61553" tIns="30776" rIns="61553" bIns="30776" anchor="b" anchorCtr="0">
            <a:spAutoFit/>
          </a:bodyPr>
          <a:lstStyle/>
          <a:p>
            <a:pPr defTabSz="610464"/>
            <a:r>
              <a:rPr lang="en-US" sz="600" dirty="0" smtClean="0">
                <a:solidFill>
                  <a:srgbClr val="272848"/>
                </a:solidFill>
              </a:rPr>
              <a:t>© 2013  Cisco and/or its affiliates. All rights reserved.</a:t>
            </a:r>
            <a:endParaRPr lang="en-US" sz="600" dirty="0">
              <a:solidFill>
                <a:srgbClr val="272848"/>
              </a:solidFill>
            </a:endParaRPr>
          </a:p>
        </p:txBody>
      </p:sp>
      <p:sp>
        <p:nvSpPr>
          <p:cNvPr id="10" name="Rectangle 7"/>
          <p:cNvSpPr>
            <a:spLocks noChangeArrowheads="1"/>
          </p:cNvSpPr>
          <p:nvPr/>
        </p:nvSpPr>
        <p:spPr bwMode="ltGray">
          <a:xfrm>
            <a:off x="8660773" y="4912255"/>
            <a:ext cx="220596" cy="154511"/>
          </a:xfrm>
          <a:prstGeom prst="rect">
            <a:avLst/>
          </a:prstGeom>
          <a:noFill/>
          <a:ln w="9525" algn="ctr">
            <a:noFill/>
            <a:miter lim="800000"/>
            <a:headEnd/>
            <a:tailEnd/>
          </a:ln>
          <a:effectLst/>
        </p:spPr>
        <p:txBody>
          <a:bodyPr wrap="none" lIns="61553" tIns="30776" rIns="61553" bIns="30776" anchor="b">
            <a:spAutoFit/>
          </a:bodyPr>
          <a:lstStyle/>
          <a:p>
            <a:pPr algn="r" defTabSz="610464"/>
            <a:fld id="{DFCF27A5-1A5B-48D3-A060-2758FFBB1ADD}" type="slidenum">
              <a:rPr lang="en-US" sz="600">
                <a:solidFill>
                  <a:srgbClr val="272848"/>
                </a:solidFill>
              </a:rPr>
              <a:pPr algn="r" defTabSz="610464"/>
              <a:t>‹#›</a:t>
            </a:fld>
            <a:endParaRPr lang="en-US" sz="600" dirty="0">
              <a:solidFill>
                <a:srgbClr val="272848"/>
              </a:solidFill>
            </a:endParaRPr>
          </a:p>
        </p:txBody>
      </p:sp>
      <p:sp>
        <p:nvSpPr>
          <p:cNvPr id="11"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2"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4"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13" name="Rectangle 4"/>
          <p:cNvSpPr>
            <a:spLocks noChangeArrowheads="1"/>
          </p:cNvSpPr>
          <p:nvPr userDrawn="1"/>
        </p:nvSpPr>
        <p:spPr bwMode="ltGray">
          <a:xfrm>
            <a:off x="265679" y="4916607"/>
            <a:ext cx="3420515" cy="154535"/>
          </a:xfrm>
          <a:prstGeom prst="rect">
            <a:avLst/>
          </a:prstGeom>
          <a:noFill/>
          <a:ln w="9525">
            <a:noFill/>
            <a:miter lim="800000"/>
            <a:headEnd/>
            <a:tailEnd/>
          </a:ln>
          <a:effectLst/>
        </p:spPr>
        <p:txBody>
          <a:bodyPr wrap="square" lIns="61562" tIns="30780" rIns="61562" bIns="30780" anchor="b" anchorCtr="0">
            <a:spAutoFit/>
          </a:bodyPr>
          <a:lstStyle/>
          <a:p>
            <a:pPr defTabSz="610541"/>
            <a:r>
              <a:rPr lang="en-US" sz="600" dirty="0" smtClean="0">
                <a:solidFill>
                  <a:srgbClr val="272848"/>
                </a:solidFill>
              </a:rPr>
              <a:t>© 2013  Cisco and/or its affiliates. All rights reserved.</a:t>
            </a:r>
            <a:endParaRPr lang="en-US" sz="600" dirty="0">
              <a:solidFill>
                <a:srgbClr val="272848"/>
              </a:solidFill>
            </a:endParaRPr>
          </a:p>
        </p:txBody>
      </p:sp>
      <p:sp>
        <p:nvSpPr>
          <p:cNvPr id="15" name="Rectangle 7"/>
          <p:cNvSpPr>
            <a:spLocks noChangeArrowheads="1"/>
          </p:cNvSpPr>
          <p:nvPr userDrawn="1"/>
        </p:nvSpPr>
        <p:spPr bwMode="ltGray">
          <a:xfrm>
            <a:off x="8660755" y="4912234"/>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fld id="{DFCF27A5-1A5B-48D3-A060-2758FFBB1ADD}" type="slidenum">
              <a:rPr lang="en-US" sz="600">
                <a:solidFill>
                  <a:srgbClr val="272848"/>
                </a:solidFill>
              </a:rPr>
              <a:pPr algn="r" defTabSz="610541"/>
              <a:t>‹#›</a:t>
            </a:fld>
            <a:endParaRPr lang="en-US" sz="600" dirty="0">
              <a:solidFill>
                <a:srgbClr val="272848"/>
              </a:solidFill>
            </a:endParaRPr>
          </a:p>
        </p:txBody>
      </p:sp>
      <p:sp>
        <p:nvSpPr>
          <p:cNvPr id="16"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7" name="Rectangle 7"/>
          <p:cNvSpPr>
            <a:spLocks noChangeArrowheads="1"/>
          </p:cNvSpPr>
          <p:nvPr userDrawn="1"/>
        </p:nvSpPr>
        <p:spPr bwMode="ltGray">
          <a:xfrm>
            <a:off x="8660760"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8"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106864716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376" tIns="45688" rIns="91376" bIns="45688"/>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0315654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24" y="240631"/>
            <a:ext cx="8447031" cy="4408370"/>
          </a:xfrm>
          <a:prstGeom prst="rect">
            <a:avLst/>
          </a:prstGeom>
        </p:spPr>
        <p:txBody>
          <a:bodyPr vert="horz" lIns="91376" tIns="45688" rIns="91376" bIns="45688"/>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9344895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6"/>
            <a:ext cx="9144001" cy="5008415"/>
          </a:xfrm>
          <a:prstGeom prst="rect">
            <a:avLst/>
          </a:prstGeom>
        </p:spPr>
        <p:txBody>
          <a:bodyPr vert="horz" lIns="91376" tIns="45688" rIns="91376" bIns="45688"/>
          <a:lstStyle>
            <a:lvl1pPr marL="0" indent="0" algn="ctr">
              <a:buNone/>
              <a:defRPr sz="15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3876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38" tIns="34270" rIns="68538" bIns="34270" rtlCol="0" anchor="ctr">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38"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39"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6"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7" name="Rectangle 7"/>
          <p:cNvSpPr>
            <a:spLocks noChangeArrowheads="1"/>
          </p:cNvSpPr>
          <p:nvPr userDrawn="1"/>
        </p:nvSpPr>
        <p:spPr bwMode="ltGray">
          <a:xfrm>
            <a:off x="8660761"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8"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3865638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38" tIns="34270" rIns="68538" bIns="34270" rtlCol="0" anchor="ctr">
            <a:normAutofit/>
          </a:bodyPr>
          <a:lstStyle>
            <a:lvl1pPr marL="0" indent="0" algn="ctr" defTabSz="685406"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22"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6"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8" name="Rectangle 7"/>
          <p:cNvSpPr>
            <a:spLocks noChangeArrowheads="1"/>
          </p:cNvSpPr>
          <p:nvPr userDrawn="1"/>
        </p:nvSpPr>
        <p:spPr bwMode="ltGray">
          <a:xfrm>
            <a:off x="8660761"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9"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29200080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7"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8"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9" name="Straight Connector 8"/>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2"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3" name="Straight Connector 12"/>
          <p:cNvCxnSpPr/>
          <p:nvPr userDrawn="1"/>
        </p:nvCxnSpPr>
        <p:spPr>
          <a:xfrm>
            <a:off x="0" y="5078558"/>
            <a:ext cx="9144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58386"/>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65" y="1249966"/>
            <a:ext cx="8582751" cy="3266034"/>
          </a:xfrm>
          <a:prstGeom prst="rect">
            <a:avLst/>
          </a:prstGeom>
        </p:spPr>
        <p:txBody>
          <a:bodyPr lIns="91392" tIns="45696" rIns="91392" bIns="45696">
            <a:noAutofit/>
          </a:bodyPr>
          <a:lstStyle>
            <a:lvl1pPr marL="280844" indent="-223729">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748" indent="-215792">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341" indent="-171366">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0769" indent="-171366">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135" indent="-168191">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7"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9"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2"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3" name="Straight Connector 12"/>
          <p:cNvCxnSpPr/>
          <p:nvPr userDrawn="1"/>
        </p:nvCxnSpPr>
        <p:spPr>
          <a:xfrm>
            <a:off x="0" y="5078558"/>
            <a:ext cx="9144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545812"/>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7"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9"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2"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3" name="Straight Connector 12"/>
          <p:cNvCxnSpPr/>
          <p:nvPr userDrawn="1"/>
        </p:nvCxnSpPr>
        <p:spPr>
          <a:xfrm>
            <a:off x="0" y="5078558"/>
            <a:ext cx="9144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368675"/>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98307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3947936" y="4088820"/>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grpSp>
      <p:grpSp>
        <p:nvGrpSpPr>
          <p:cNvPr id="18" name="Group 5"/>
          <p:cNvGrpSpPr>
            <a:grpSpLocks/>
          </p:cNvGrpSpPr>
          <p:nvPr userDrawn="1"/>
        </p:nvGrpSpPr>
        <p:grpSpPr bwMode="auto">
          <a:xfrm>
            <a:off x="3947936" y="4088817"/>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4"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5"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6"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7"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8"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9"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0"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1"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2"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3"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grpSp>
    </p:spTree>
    <p:extLst>
      <p:ext uri="{BB962C8B-B14F-4D97-AF65-F5344CB8AC3E}">
        <p14:creationId xmlns:p14="http://schemas.microsoft.com/office/powerpoint/2010/main" val="1353301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626132" y="2300028"/>
            <a:ext cx="2467342" cy="646331"/>
          </a:xfrm>
          <a:prstGeom prst="rect">
            <a:avLst/>
          </a:prstGeom>
          <a:noFill/>
        </p:spPr>
        <p:txBody>
          <a:bodyPr wrap="none" lIns="91376" tIns="45688" rIns="91376" bIns="45688" rtlCol="0">
            <a:spAutoFit/>
          </a:bodyPr>
          <a:lstStyle/>
          <a:p>
            <a:pPr defTabSz="456953"/>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65" name="Rectangle 64"/>
          <p:cNvSpPr>
            <a:spLocks noChangeArrowheads="1"/>
          </p:cNvSpPr>
          <p:nvPr/>
        </p:nvSpPr>
        <p:spPr bwMode="black">
          <a:xfrm>
            <a:off x="6286242" y="2851189"/>
            <a:ext cx="116616" cy="441827"/>
          </a:xfrm>
          <a:prstGeom prst="rect">
            <a:avLst/>
          </a:prstGeom>
          <a:solidFill>
            <a:schemeClr val="tx1"/>
          </a:solidFill>
          <a:ln w="9525">
            <a:noFill/>
            <a:miter lim="800000"/>
            <a:headEnd/>
            <a:tailEnd/>
          </a:ln>
        </p:spPr>
        <p:txBody>
          <a:bodyPr lIns="91376" tIns="45688" rIns="91376" bIns="45688"/>
          <a:lstStyle/>
          <a:p>
            <a:pPr defTabSz="456953"/>
            <a:endParaRPr lang="en-US">
              <a:solidFill>
                <a:srgbClr val="0096D6"/>
              </a:solidFill>
              <a:latin typeface="CiscoSansTT ExtraLight"/>
            </a:endParaRPr>
          </a:p>
        </p:txBody>
      </p:sp>
      <p:sp>
        <p:nvSpPr>
          <p:cNvPr id="66" name="Freeform 65"/>
          <p:cNvSpPr>
            <a:spLocks/>
          </p:cNvSpPr>
          <p:nvPr/>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67" name="Freeform 66"/>
          <p:cNvSpPr>
            <a:spLocks/>
          </p:cNvSpPr>
          <p:nvPr/>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68" name="Freeform 67"/>
          <p:cNvSpPr>
            <a:spLocks noEditPoints="1"/>
          </p:cNvSpPr>
          <p:nvPr/>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69" name="Freeform 68"/>
          <p:cNvSpPr>
            <a:spLocks/>
          </p:cNvSpPr>
          <p:nvPr/>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0" name="Freeform 69"/>
          <p:cNvSpPr>
            <a:spLocks/>
          </p:cNvSpPr>
          <p:nvPr/>
        </p:nvSpPr>
        <p:spPr bwMode="black">
          <a:xfrm>
            <a:off x="556622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1" name="Freeform 70"/>
          <p:cNvSpPr>
            <a:spLocks/>
          </p:cNvSpPr>
          <p:nvPr/>
        </p:nvSpPr>
        <p:spPr bwMode="black">
          <a:xfrm>
            <a:off x="5874033" y="2072766"/>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2" name="Freeform 71"/>
          <p:cNvSpPr>
            <a:spLocks/>
          </p:cNvSpPr>
          <p:nvPr/>
        </p:nvSpPr>
        <p:spPr bwMode="black">
          <a:xfrm>
            <a:off x="6176423" y="1863408"/>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3" name="Freeform 72"/>
          <p:cNvSpPr>
            <a:spLocks/>
          </p:cNvSpPr>
          <p:nvPr/>
        </p:nvSpPr>
        <p:spPr bwMode="black">
          <a:xfrm>
            <a:off x="648423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4" name="Freeform 73"/>
          <p:cNvSpPr>
            <a:spLocks/>
          </p:cNvSpPr>
          <p:nvPr/>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5" name="Freeform 74"/>
          <p:cNvSpPr>
            <a:spLocks/>
          </p:cNvSpPr>
          <p:nvPr/>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6" name="Freeform 75"/>
          <p:cNvSpPr>
            <a:spLocks/>
          </p:cNvSpPr>
          <p:nvPr/>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7" name="Freeform 76"/>
          <p:cNvSpPr>
            <a:spLocks/>
          </p:cNvSpPr>
          <p:nvPr/>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78" name="Freeform 77"/>
          <p:cNvSpPr>
            <a:spLocks/>
          </p:cNvSpPr>
          <p:nvPr/>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7" name="TextBox 16"/>
          <p:cNvSpPr txBox="1"/>
          <p:nvPr userDrawn="1"/>
        </p:nvSpPr>
        <p:spPr>
          <a:xfrm>
            <a:off x="626132" y="2300025"/>
            <a:ext cx="2467342" cy="646331"/>
          </a:xfrm>
          <a:prstGeom prst="rect">
            <a:avLst/>
          </a:prstGeom>
          <a:noFill/>
        </p:spPr>
        <p:txBody>
          <a:bodyPr wrap="none" lIns="91388" tIns="45694" rIns="91388" bIns="45694" rtlCol="0">
            <a:spAutoFit/>
          </a:bodyPr>
          <a:lstStyle/>
          <a:p>
            <a:pPr defTabSz="456953"/>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18" name="Rectangle 17"/>
          <p:cNvSpPr>
            <a:spLocks noChangeArrowheads="1"/>
          </p:cNvSpPr>
          <p:nvPr userDrawn="1"/>
        </p:nvSpPr>
        <p:spPr bwMode="black">
          <a:xfrm>
            <a:off x="6286242" y="2851186"/>
            <a:ext cx="116616" cy="441827"/>
          </a:xfrm>
          <a:prstGeom prst="rect">
            <a:avLst/>
          </a:prstGeom>
          <a:solidFill>
            <a:schemeClr val="tx1"/>
          </a:solidFill>
          <a:ln w="9525">
            <a:noFill/>
            <a:miter lim="800000"/>
            <a:headEnd/>
            <a:tailEnd/>
          </a:ln>
        </p:spPr>
        <p:txBody>
          <a:bodyPr lIns="91388" tIns="45694" rIns="91388" bIns="45694"/>
          <a:lstStyle/>
          <a:p>
            <a:pPr defTabSz="456953"/>
            <a:endParaRPr lang="en-US">
              <a:solidFill>
                <a:srgbClr val="0096D6"/>
              </a:solidFill>
              <a:latin typeface="CiscoSansTT ExtraLight"/>
            </a:endParaRPr>
          </a:p>
        </p:txBody>
      </p:sp>
      <p:sp>
        <p:nvSpPr>
          <p:cNvPr id="19" name="Freeform 18"/>
          <p:cNvSpPr>
            <a:spLocks/>
          </p:cNvSpPr>
          <p:nvPr userDrawn="1"/>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0" name="Freeform 19"/>
          <p:cNvSpPr>
            <a:spLocks/>
          </p:cNvSpPr>
          <p:nvPr userDrawn="1"/>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1" name="Freeform 20"/>
          <p:cNvSpPr>
            <a:spLocks noEditPoints="1"/>
          </p:cNvSpPr>
          <p:nvPr userDrawn="1"/>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2" name="Freeform 21"/>
          <p:cNvSpPr>
            <a:spLocks/>
          </p:cNvSpPr>
          <p:nvPr userDrawn="1"/>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3" name="Freeform 22"/>
          <p:cNvSpPr>
            <a:spLocks/>
          </p:cNvSpPr>
          <p:nvPr userDrawn="1"/>
        </p:nvSpPr>
        <p:spPr bwMode="black">
          <a:xfrm>
            <a:off x="5566221"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4" name="Freeform 23"/>
          <p:cNvSpPr>
            <a:spLocks/>
          </p:cNvSpPr>
          <p:nvPr userDrawn="1"/>
        </p:nvSpPr>
        <p:spPr bwMode="black">
          <a:xfrm>
            <a:off x="5874030" y="2072763"/>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5" name="Freeform 24"/>
          <p:cNvSpPr>
            <a:spLocks/>
          </p:cNvSpPr>
          <p:nvPr userDrawn="1"/>
        </p:nvSpPr>
        <p:spPr bwMode="black">
          <a:xfrm>
            <a:off x="6176420" y="1863405"/>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6" name="Freeform 25"/>
          <p:cNvSpPr>
            <a:spLocks/>
          </p:cNvSpPr>
          <p:nvPr userDrawn="1"/>
        </p:nvSpPr>
        <p:spPr bwMode="black">
          <a:xfrm>
            <a:off x="6484229"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7" name="Freeform 26"/>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8" name="Freeform 27"/>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9" name="Freeform 28"/>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0" name="Freeform 29"/>
          <p:cNvSpPr>
            <a:spLocks/>
          </p:cNvSpPr>
          <p:nvPr userDrawn="1"/>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1" name="Freeform 30"/>
          <p:cNvSpPr>
            <a:spLocks/>
          </p:cNvSpPr>
          <p:nvPr userDrawn="1"/>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Tree>
    <p:extLst>
      <p:ext uri="{BB962C8B-B14F-4D97-AF65-F5344CB8AC3E}">
        <p14:creationId xmlns:p14="http://schemas.microsoft.com/office/powerpoint/2010/main" val="268713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par>
                          <p:cTn id="70" fill="hold">
                            <p:stCondLst>
                              <p:cond delay="23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2800"/>
                            </p:stCondLst>
                            <p:childTnLst>
                              <p:par>
                                <p:cTn id="75" presetID="10" presetClass="entr" presetSubtype="0" fill="hold" grpId="1"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700"/>
                                        <p:tgtEl>
                                          <p:spTgt spid="23"/>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700"/>
                                        <p:tgtEl>
                                          <p:spTgt spid="24"/>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00"/>
                                        <p:tgtEl>
                                          <p:spTgt spid="25"/>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700"/>
                                        <p:tgtEl>
                                          <p:spTgt spid="26"/>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700"/>
                                        <p:tgtEl>
                                          <p:spTgt spid="27"/>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700"/>
                                        <p:tgtEl>
                                          <p:spTgt spid="28"/>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700"/>
                                        <p:tgtEl>
                                          <p:spTgt spid="29"/>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700"/>
                                        <p:tgtEl>
                                          <p:spTgt spid="30"/>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700"/>
                                        <p:tgtEl>
                                          <p:spTgt spid="31"/>
                                        </p:tgtEl>
                                      </p:cBhvr>
                                    </p:animEffect>
                                  </p:childTnLst>
                                </p:cTn>
                              </p:par>
                              <p:par>
                                <p:cTn id="102" presetID="42" presetClass="path" presetSubtype="0" accel="50000" decel="50000" fill="hold" grpId="0" nodeType="withEffect">
                                  <p:stCondLst>
                                    <p:cond delay="0"/>
                                  </p:stCondLst>
                                  <p:childTnLst>
                                    <p:animMotion origin="layout" path="M -4.72222E-6 3.7037E-7 L -4.72222E-6 0.09143 " pathEditMode="relative" rAng="0" ptsTypes="AA">
                                      <p:cBhvr>
                                        <p:cTn id="103" dur="700" spd="-100000" fill="hold"/>
                                        <p:tgtEl>
                                          <p:spTgt spid="23"/>
                                        </p:tgtEl>
                                        <p:attrNameLst>
                                          <p:attrName>ppt_x</p:attrName>
                                          <p:attrName>ppt_y</p:attrName>
                                        </p:attrNameLst>
                                      </p:cBhvr>
                                      <p:rCtr x="0" y="46"/>
                                    </p:animMotion>
                                  </p:childTnLst>
                                </p:cTn>
                              </p:par>
                              <p:par>
                                <p:cTn id="104" presetID="42" presetClass="path" presetSubtype="0" accel="50000" decel="50000" fill="hold" grpId="0" nodeType="withEffect">
                                  <p:stCondLst>
                                    <p:cond delay="0"/>
                                  </p:stCondLst>
                                  <p:childTnLst>
                                    <p:animMotion origin="layout" path="M 5E-6 3.7037E-6 L 5E-6 0.11157 " pathEditMode="relative" rAng="0" ptsTypes="AA">
                                      <p:cBhvr>
                                        <p:cTn id="105" dur="700" spd="-100000" fill="hold"/>
                                        <p:tgtEl>
                                          <p:spTgt spid="25"/>
                                        </p:tgtEl>
                                        <p:attrNameLst>
                                          <p:attrName>ppt_x</p:attrName>
                                          <p:attrName>ppt_y</p:attrName>
                                        </p:attrNameLst>
                                      </p:cBhvr>
                                      <p:rCtr x="0" y="56"/>
                                    </p:animMotion>
                                  </p:childTnLst>
                                </p:cTn>
                              </p:par>
                              <p:par>
                                <p:cTn id="106" presetID="42" presetClass="path" presetSubtype="0" accel="50000" decel="50000" fill="hold" grpId="0" nodeType="withEffect">
                                  <p:stCondLst>
                                    <p:cond delay="0"/>
                                  </p:stCondLst>
                                  <p:childTnLst>
                                    <p:animMotion origin="layout" path="M 4.72222E-6 4.81481E-6 L 4.72222E-6 0.09143 " pathEditMode="relative" rAng="0" ptsTypes="AA">
                                      <p:cBhvr>
                                        <p:cTn id="107" dur="700" spd="-100000" fill="hold"/>
                                        <p:tgtEl>
                                          <p:spTgt spid="27"/>
                                        </p:tgtEl>
                                        <p:attrNameLst>
                                          <p:attrName>ppt_x</p:attrName>
                                          <p:attrName>ppt_y</p:attrName>
                                        </p:attrNameLst>
                                      </p:cBhvr>
                                      <p:rCtr x="0" y="46"/>
                                    </p:animMotion>
                                  </p:childTnLst>
                                </p:cTn>
                              </p:par>
                              <p:par>
                                <p:cTn id="108" presetID="42" presetClass="path" presetSubtype="0" accel="50000" decel="50000" fill="hold" grpId="0" nodeType="withEffect">
                                  <p:stCondLst>
                                    <p:cond delay="0"/>
                                  </p:stCondLst>
                                  <p:childTnLst>
                                    <p:animMotion origin="layout" path="M -2.77778E-6 3.7037E-6 L -2.77778E-6 0.11157 " pathEditMode="relative" rAng="0" ptsTypes="AA">
                                      <p:cBhvr>
                                        <p:cTn id="109" dur="700" spd="-100000" fill="hold"/>
                                        <p:tgtEl>
                                          <p:spTgt spid="29"/>
                                        </p:tgtEl>
                                        <p:attrNameLst>
                                          <p:attrName>ppt_x</p:attrName>
                                          <p:attrName>ppt_y</p:attrName>
                                        </p:attrNameLst>
                                      </p:cBhvr>
                                      <p:rCtr x="0" y="56"/>
                                    </p:animMotion>
                                  </p:childTnLst>
                                </p:cTn>
                              </p:par>
                              <p:par>
                                <p:cTn id="110" presetID="42" presetClass="path" presetSubtype="0" accel="50000" decel="50000" fill="hold" grpId="0" nodeType="withEffect">
                                  <p:stCondLst>
                                    <p:cond delay="0"/>
                                  </p:stCondLst>
                                  <p:childTnLst>
                                    <p:animMotion origin="layout" path="M 5.55556E-7 4.81481E-6 L 5.55556E-7 0.09143 " pathEditMode="relative" rAng="0" ptsTypes="AA">
                                      <p:cBhvr>
                                        <p:cTn id="111" dur="700" spd="-100000" fill="hold"/>
                                        <p:tgtEl>
                                          <p:spTgt spid="31"/>
                                        </p:tgtEl>
                                        <p:attrNameLst>
                                          <p:attrName>ppt_x</p:attrName>
                                          <p:attrName>ppt_y</p:attrName>
                                        </p:attrNameLst>
                                      </p:cBhvr>
                                      <p:rCtr x="0" y="46"/>
                                    </p:animMotion>
                                  </p:childTnLst>
                                </p:cTn>
                              </p:par>
                              <p:par>
                                <p:cTn id="112" presetID="64" presetClass="path" presetSubtype="0" accel="50000" decel="50000" fill="hold" grpId="0" nodeType="withEffect">
                                  <p:stCondLst>
                                    <p:cond delay="0"/>
                                  </p:stCondLst>
                                  <p:childTnLst>
                                    <p:animMotion origin="layout" path="M 4.72222E-6 3.33333E-6 L 4.72222E-6 -0.10764 " pathEditMode="relative" rAng="0" ptsTypes="AA">
                                      <p:cBhvr>
                                        <p:cTn id="113" dur="700" spd="-100000" fill="hold"/>
                                        <p:tgtEl>
                                          <p:spTgt spid="24"/>
                                        </p:tgtEl>
                                        <p:attrNameLst>
                                          <p:attrName>ppt_x</p:attrName>
                                          <p:attrName>ppt_y</p:attrName>
                                        </p:attrNameLst>
                                      </p:cBhvr>
                                      <p:rCtr x="0" y="-54"/>
                                    </p:animMotion>
                                  </p:childTnLst>
                                </p:cTn>
                              </p:par>
                              <p:par>
                                <p:cTn id="114" presetID="64" presetClass="path" presetSubtype="0" accel="50000" decel="50000" fill="hold" grpId="0" nodeType="withEffect">
                                  <p:stCondLst>
                                    <p:cond delay="0"/>
                                  </p:stCondLst>
                                  <p:childTnLst>
                                    <p:animMotion origin="layout" path="M 4.44444E-6 3.33333E-6 L 4.44444E-6 -0.10764 " pathEditMode="relative" rAng="0" ptsTypes="AA">
                                      <p:cBhvr>
                                        <p:cTn id="115" dur="700" spd="-100000" fill="hold"/>
                                        <p:tgtEl>
                                          <p:spTgt spid="26"/>
                                        </p:tgtEl>
                                        <p:attrNameLst>
                                          <p:attrName>ppt_x</p:attrName>
                                          <p:attrName>ppt_y</p:attrName>
                                        </p:attrNameLst>
                                      </p:cBhvr>
                                      <p:rCtr x="0" y="-54"/>
                                    </p:animMotion>
                                  </p:childTnLst>
                                </p:cTn>
                              </p:par>
                              <p:par>
                                <p:cTn id="116" presetID="64" presetClass="path" presetSubtype="0" accel="50000" decel="50000" fill="hold" grpId="0" nodeType="withEffect">
                                  <p:stCondLst>
                                    <p:cond delay="0"/>
                                  </p:stCondLst>
                                  <p:childTnLst>
                                    <p:animMotion origin="layout" path="M -2.22222E-6 3.33333E-6 L -2.22222E-6 -0.10764 " pathEditMode="relative" rAng="0" ptsTypes="AA">
                                      <p:cBhvr>
                                        <p:cTn id="117" dur="700" spd="-100000" fill="hold"/>
                                        <p:tgtEl>
                                          <p:spTgt spid="28"/>
                                        </p:tgtEl>
                                        <p:attrNameLst>
                                          <p:attrName>ppt_x</p:attrName>
                                          <p:attrName>ppt_y</p:attrName>
                                        </p:attrNameLst>
                                      </p:cBhvr>
                                      <p:rCtr x="0" y="-54"/>
                                    </p:animMotion>
                                  </p:childTnLst>
                                </p:cTn>
                              </p:par>
                              <p:par>
                                <p:cTn id="118" presetID="64" presetClass="path" presetSubtype="0" accel="50000" decel="50000" fill="hold" grpId="0" nodeType="withEffect">
                                  <p:stCondLst>
                                    <p:cond delay="0"/>
                                  </p:stCondLst>
                                  <p:childTnLst>
                                    <p:animMotion origin="layout" path="M 1.11111E-6 3.33333E-6 L 1.11111E-6 -0.10764 " pathEditMode="relative" rAng="0" ptsTypes="AA">
                                      <p:cBhvr>
                                        <p:cTn id="119" dur="700" spd="-100000" fill="hold"/>
                                        <p:tgtEl>
                                          <p:spTgt spid="30"/>
                                        </p:tgtEl>
                                        <p:attrNameLst>
                                          <p:attrName>ppt_x</p:attrName>
                                          <p:attrName>ppt_y</p:attrName>
                                        </p:attrNameLst>
                                      </p:cBhvr>
                                      <p:rCtr x="0" y="-54"/>
                                    </p:animMotion>
                                  </p:childTnLst>
                                </p:cTn>
                              </p:par>
                            </p:childTnLst>
                          </p:cTn>
                        </p:par>
                        <p:par>
                          <p:cTn id="120" fill="hold">
                            <p:stCondLst>
                              <p:cond delay="3500"/>
                            </p:stCondLst>
                            <p:childTnLst>
                              <p:par>
                                <p:cTn id="121" presetID="10" presetClass="entr" presetSubtype="0"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700"/>
                                        <p:tgtEl>
                                          <p:spTgt spid="20"/>
                                        </p:tgtEl>
                                      </p:cBhvr>
                                    </p:animEffect>
                                  </p:childTnLst>
                                </p:cTn>
                              </p:par>
                              <p:par>
                                <p:cTn id="124" presetID="10" presetClass="entr" presetSubtype="0" fill="hold" nodeType="withEffect">
                                  <p:stCondLst>
                                    <p:cond delay="10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700"/>
                                        <p:tgtEl>
                                          <p:spTgt spid="18"/>
                                        </p:tgtEl>
                                      </p:cBhvr>
                                    </p:animEffect>
                                  </p:childTnLst>
                                </p:cTn>
                              </p:par>
                              <p:par>
                                <p:cTn id="127" presetID="10" presetClass="entr" presetSubtype="0" fill="hold" nodeType="withEffect">
                                  <p:stCondLst>
                                    <p:cond delay="200"/>
                                  </p:stCondLst>
                                  <p:childTnLst>
                                    <p:set>
                                      <p:cBhvr>
                                        <p:cTn id="128" dur="1" fill="hold">
                                          <p:stCondLst>
                                            <p:cond delay="0"/>
                                          </p:stCondLst>
                                        </p:cTn>
                                        <p:tgtEl>
                                          <p:spTgt spid="22"/>
                                        </p:tgtEl>
                                        <p:attrNameLst>
                                          <p:attrName>style.visibility</p:attrName>
                                        </p:attrNameLst>
                                      </p:cBhvr>
                                      <p:to>
                                        <p:strVal val="visible"/>
                                      </p:to>
                                    </p:set>
                                    <p:animEffect transition="in" filter="fade">
                                      <p:cBhvr>
                                        <p:cTn id="129" dur="700"/>
                                        <p:tgtEl>
                                          <p:spTgt spid="22"/>
                                        </p:tgtEl>
                                      </p:cBhvr>
                                    </p:animEffect>
                                  </p:childTnLst>
                                </p:cTn>
                              </p:par>
                              <p:par>
                                <p:cTn id="130" presetID="10" presetClass="entr" presetSubtype="0" fill="hold" nodeType="withEffect">
                                  <p:stCondLst>
                                    <p:cond delay="30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700"/>
                                        <p:tgtEl>
                                          <p:spTgt spid="19"/>
                                        </p:tgtEl>
                                      </p:cBhvr>
                                    </p:animEffect>
                                  </p:childTnLst>
                                </p:cTn>
                              </p:par>
                              <p:par>
                                <p:cTn id="133" presetID="10" presetClass="entr" presetSubtype="0" fill="hold" nodeType="withEffect">
                                  <p:stCondLst>
                                    <p:cond delay="400"/>
                                  </p:stCondLst>
                                  <p:childTnLst>
                                    <p:set>
                                      <p:cBhvr>
                                        <p:cTn id="134" dur="1" fill="hold">
                                          <p:stCondLst>
                                            <p:cond delay="0"/>
                                          </p:stCondLst>
                                        </p:cTn>
                                        <p:tgtEl>
                                          <p:spTgt spid="21"/>
                                        </p:tgtEl>
                                        <p:attrNameLst>
                                          <p:attrName>style.visibility</p:attrName>
                                        </p:attrNameLst>
                                      </p:cBhvr>
                                      <p:to>
                                        <p:strVal val="visible"/>
                                      </p:to>
                                    </p:set>
                                    <p:animEffect transition="in" filter="fade">
                                      <p:cBhvr>
                                        <p:cTn id="135"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17" grpId="0"/>
      <p:bldP spid="20"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3947936" y="4088820"/>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grpSp>
      <p:grpSp>
        <p:nvGrpSpPr>
          <p:cNvPr id="24" name="Group 5"/>
          <p:cNvGrpSpPr>
            <a:grpSpLocks/>
          </p:cNvGrpSpPr>
          <p:nvPr userDrawn="1"/>
        </p:nvGrpSpPr>
        <p:grpSpPr bwMode="auto">
          <a:xfrm>
            <a:off x="3947936" y="4088817"/>
            <a:ext cx="1240920" cy="659747"/>
            <a:chOff x="384" y="331"/>
            <a:chExt cx="912" cy="485"/>
          </a:xfrm>
        </p:grpSpPr>
        <p:sp>
          <p:nvSpPr>
            <p:cNvPr id="2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grpSp>
    </p:spTree>
    <p:extLst>
      <p:ext uri="{BB962C8B-B14F-4D97-AF65-F5344CB8AC3E}">
        <p14:creationId xmlns:p14="http://schemas.microsoft.com/office/powerpoint/2010/main" val="380654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408" y="940726"/>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p:nvGrpSpPr>
        <p:grpSpPr bwMode="auto">
          <a:xfrm>
            <a:off x="3947936" y="4088820"/>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06" eaLnBrk="0" fontAlgn="base" hangingPunct="0">
                <a:lnSpc>
                  <a:spcPct val="90000"/>
                </a:lnSpc>
                <a:spcBef>
                  <a:spcPct val="0"/>
                </a:spcBef>
                <a:spcAft>
                  <a:spcPct val="0"/>
                </a:spcAft>
                <a:defRPr/>
              </a:pPr>
              <a:endParaRPr lang="en-US" smtClean="0">
                <a:solidFill>
                  <a:srgbClr val="FFFFFF"/>
                </a:solidFill>
                <a:latin typeface="Arial" charset="0"/>
              </a:endParaRPr>
            </a:p>
          </p:txBody>
        </p:sp>
      </p:grpSp>
      <p:cxnSp>
        <p:nvCxnSpPr>
          <p:cNvPr id="24" name="Straight Connector 23"/>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25" name="Group 5"/>
          <p:cNvGrpSpPr>
            <a:grpSpLocks/>
          </p:cNvGrpSpPr>
          <p:nvPr userDrawn="1"/>
        </p:nvGrpSpPr>
        <p:grpSpPr bwMode="auto">
          <a:xfrm>
            <a:off x="3947936" y="4088817"/>
            <a:ext cx="1240920" cy="659747"/>
            <a:chOff x="384" y="331"/>
            <a:chExt cx="912" cy="485"/>
          </a:xfrm>
        </p:grpSpPr>
        <p:sp>
          <p:nvSpPr>
            <p:cNvPr id="2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2"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492" eaLnBrk="0" fontAlgn="base" hangingPunct="0">
                <a:lnSpc>
                  <a:spcPct val="90000"/>
                </a:lnSpc>
                <a:spcBef>
                  <a:spcPct val="0"/>
                </a:spcBef>
                <a:spcAft>
                  <a:spcPct val="0"/>
                </a:spcAft>
                <a:defRPr/>
              </a:pPr>
              <a:endParaRPr lang="en-US" smtClean="0">
                <a:solidFill>
                  <a:srgbClr val="FFFFFF"/>
                </a:solidFill>
                <a:latin typeface="Arial" charset="0"/>
              </a:endParaRPr>
            </a:p>
          </p:txBody>
        </p:sp>
      </p:grpSp>
      <p:cxnSp>
        <p:nvCxnSpPr>
          <p:cNvPr id="53" name="Straight Connector 52"/>
          <p:cNvCxnSpPr/>
          <p:nvPr userDrawn="1"/>
        </p:nvCxnSpPr>
        <p:spPr>
          <a:xfrm>
            <a:off x="0" y="5078558"/>
            <a:ext cx="9144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241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626132" y="2300028"/>
            <a:ext cx="2467342" cy="646331"/>
          </a:xfrm>
          <a:prstGeom prst="rect">
            <a:avLst/>
          </a:prstGeom>
          <a:noFill/>
        </p:spPr>
        <p:txBody>
          <a:bodyPr wrap="none" lIns="91376" tIns="45688" rIns="91376" bIns="45688" rtlCol="0">
            <a:spAutoFit/>
          </a:bodyPr>
          <a:lstStyle/>
          <a:p>
            <a:pPr defTabSz="456953"/>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21" name="Rectangle 20"/>
          <p:cNvSpPr>
            <a:spLocks noChangeArrowheads="1"/>
          </p:cNvSpPr>
          <p:nvPr/>
        </p:nvSpPr>
        <p:spPr bwMode="black">
          <a:xfrm>
            <a:off x="6286242" y="2851189"/>
            <a:ext cx="116616" cy="441827"/>
          </a:xfrm>
          <a:prstGeom prst="rect">
            <a:avLst/>
          </a:prstGeom>
          <a:solidFill>
            <a:schemeClr val="tx1"/>
          </a:solidFill>
          <a:ln w="9525">
            <a:noFill/>
            <a:miter lim="800000"/>
            <a:headEnd/>
            <a:tailEnd/>
          </a:ln>
        </p:spPr>
        <p:txBody>
          <a:bodyPr lIns="91376" tIns="45688" rIns="91376" bIns="45688"/>
          <a:lstStyle/>
          <a:p>
            <a:pPr defTabSz="456953"/>
            <a:endParaRPr lang="en-US">
              <a:solidFill>
                <a:srgbClr val="0096D6"/>
              </a:solidFill>
              <a:latin typeface="CiscoSansTT ExtraLight"/>
            </a:endParaRPr>
          </a:p>
        </p:txBody>
      </p:sp>
      <p:sp>
        <p:nvSpPr>
          <p:cNvPr id="22" name="Freeform 21"/>
          <p:cNvSpPr>
            <a:spLocks/>
          </p:cNvSpPr>
          <p:nvPr/>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23" name="Freeform 22"/>
          <p:cNvSpPr>
            <a:spLocks/>
          </p:cNvSpPr>
          <p:nvPr/>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0" name="Freeform 39"/>
          <p:cNvSpPr>
            <a:spLocks noEditPoints="1"/>
          </p:cNvSpPr>
          <p:nvPr/>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1" name="Freeform 40"/>
          <p:cNvSpPr>
            <a:spLocks/>
          </p:cNvSpPr>
          <p:nvPr/>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2" name="Freeform 41"/>
          <p:cNvSpPr>
            <a:spLocks/>
          </p:cNvSpPr>
          <p:nvPr/>
        </p:nvSpPr>
        <p:spPr bwMode="black">
          <a:xfrm>
            <a:off x="556622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3" name="Freeform 42"/>
          <p:cNvSpPr>
            <a:spLocks/>
          </p:cNvSpPr>
          <p:nvPr/>
        </p:nvSpPr>
        <p:spPr bwMode="black">
          <a:xfrm>
            <a:off x="5874033" y="2072766"/>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4" name="Freeform 43"/>
          <p:cNvSpPr>
            <a:spLocks/>
          </p:cNvSpPr>
          <p:nvPr/>
        </p:nvSpPr>
        <p:spPr bwMode="black">
          <a:xfrm>
            <a:off x="6176423" y="1863408"/>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5" name="Freeform 44"/>
          <p:cNvSpPr>
            <a:spLocks/>
          </p:cNvSpPr>
          <p:nvPr/>
        </p:nvSpPr>
        <p:spPr bwMode="black">
          <a:xfrm>
            <a:off x="648423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6" name="Freeform 45"/>
          <p:cNvSpPr>
            <a:spLocks/>
          </p:cNvSpPr>
          <p:nvPr/>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7" name="Freeform 46"/>
          <p:cNvSpPr>
            <a:spLocks/>
          </p:cNvSpPr>
          <p:nvPr/>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8" name="Freeform 47"/>
          <p:cNvSpPr>
            <a:spLocks/>
          </p:cNvSpPr>
          <p:nvPr/>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49" name="Freeform 48"/>
          <p:cNvSpPr>
            <a:spLocks/>
          </p:cNvSpPr>
          <p:nvPr/>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50" name="Freeform 49"/>
          <p:cNvSpPr>
            <a:spLocks/>
          </p:cNvSpPr>
          <p:nvPr/>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7" name="TextBox 16"/>
          <p:cNvSpPr txBox="1"/>
          <p:nvPr userDrawn="1"/>
        </p:nvSpPr>
        <p:spPr>
          <a:xfrm>
            <a:off x="626132" y="2300025"/>
            <a:ext cx="2467342" cy="646331"/>
          </a:xfrm>
          <a:prstGeom prst="rect">
            <a:avLst/>
          </a:prstGeom>
          <a:noFill/>
        </p:spPr>
        <p:txBody>
          <a:bodyPr wrap="none" lIns="91388" tIns="45694" rIns="91388" bIns="45694" rtlCol="0">
            <a:spAutoFit/>
          </a:bodyPr>
          <a:lstStyle/>
          <a:p>
            <a:pPr defTabSz="456953"/>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18" name="Rectangle 17"/>
          <p:cNvSpPr>
            <a:spLocks noChangeArrowheads="1"/>
          </p:cNvSpPr>
          <p:nvPr userDrawn="1"/>
        </p:nvSpPr>
        <p:spPr bwMode="black">
          <a:xfrm>
            <a:off x="6286242" y="2851186"/>
            <a:ext cx="116616" cy="441827"/>
          </a:xfrm>
          <a:prstGeom prst="rect">
            <a:avLst/>
          </a:prstGeom>
          <a:solidFill>
            <a:schemeClr val="tx1"/>
          </a:solidFill>
          <a:ln w="9525">
            <a:noFill/>
            <a:miter lim="800000"/>
            <a:headEnd/>
            <a:tailEnd/>
          </a:ln>
        </p:spPr>
        <p:txBody>
          <a:bodyPr lIns="91388" tIns="45694" rIns="91388" bIns="45694"/>
          <a:lstStyle/>
          <a:p>
            <a:pPr defTabSz="456953"/>
            <a:endParaRPr lang="en-US">
              <a:solidFill>
                <a:srgbClr val="0096D6"/>
              </a:solidFill>
              <a:latin typeface="CiscoSansTT ExtraLight"/>
            </a:endParaRPr>
          </a:p>
        </p:txBody>
      </p:sp>
      <p:sp>
        <p:nvSpPr>
          <p:cNvPr id="19" name="Freeform 18"/>
          <p:cNvSpPr>
            <a:spLocks/>
          </p:cNvSpPr>
          <p:nvPr userDrawn="1"/>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4" name="Freeform 23"/>
          <p:cNvSpPr>
            <a:spLocks/>
          </p:cNvSpPr>
          <p:nvPr userDrawn="1"/>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5" name="Freeform 24"/>
          <p:cNvSpPr>
            <a:spLocks noEditPoints="1"/>
          </p:cNvSpPr>
          <p:nvPr userDrawn="1"/>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6" name="Freeform 25"/>
          <p:cNvSpPr>
            <a:spLocks/>
          </p:cNvSpPr>
          <p:nvPr userDrawn="1"/>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7" name="Freeform 26"/>
          <p:cNvSpPr>
            <a:spLocks/>
          </p:cNvSpPr>
          <p:nvPr userDrawn="1"/>
        </p:nvSpPr>
        <p:spPr bwMode="black">
          <a:xfrm>
            <a:off x="5566221"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8" name="Freeform 27"/>
          <p:cNvSpPr>
            <a:spLocks/>
          </p:cNvSpPr>
          <p:nvPr userDrawn="1"/>
        </p:nvSpPr>
        <p:spPr bwMode="black">
          <a:xfrm>
            <a:off x="5874030" y="2072763"/>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29" name="Freeform 28"/>
          <p:cNvSpPr>
            <a:spLocks/>
          </p:cNvSpPr>
          <p:nvPr userDrawn="1"/>
        </p:nvSpPr>
        <p:spPr bwMode="black">
          <a:xfrm>
            <a:off x="6176420" y="1863405"/>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0" name="Freeform 29"/>
          <p:cNvSpPr>
            <a:spLocks/>
          </p:cNvSpPr>
          <p:nvPr userDrawn="1"/>
        </p:nvSpPr>
        <p:spPr bwMode="black">
          <a:xfrm>
            <a:off x="6484229"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1" name="Freeform 30"/>
          <p:cNvSpPr>
            <a:spLocks/>
          </p:cNvSpPr>
          <p:nvPr userDrawn="1"/>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2" name="Freeform 31"/>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3" name="Freeform 32"/>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4" name="Freeform 33"/>
          <p:cNvSpPr>
            <a:spLocks/>
          </p:cNvSpPr>
          <p:nvPr userDrawn="1"/>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35" name="Freeform 34"/>
          <p:cNvSpPr>
            <a:spLocks/>
          </p:cNvSpPr>
          <p:nvPr userDrawn="1"/>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88" tIns="45694" rIns="91388" bIns="45694"/>
          <a:lstStyle/>
          <a:p>
            <a:pPr defTabSz="456953"/>
            <a:endParaRPr lang="en-US">
              <a:solidFill>
                <a:srgbClr val="0096D6"/>
              </a:solidFill>
              <a:latin typeface="CiscoSansTT ExtraLight"/>
            </a:endParaRPr>
          </a:p>
        </p:txBody>
      </p:sp>
    </p:spTree>
    <p:extLst>
      <p:ext uri="{BB962C8B-B14F-4D97-AF65-F5344CB8AC3E}">
        <p14:creationId xmlns:p14="http://schemas.microsoft.com/office/powerpoint/2010/main" val="2460586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par>
                          <p:cTn id="70" fill="hold">
                            <p:stCondLst>
                              <p:cond delay="23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2800"/>
                            </p:stCondLst>
                            <p:childTnLst>
                              <p:par>
                                <p:cTn id="75" presetID="10" presetClass="entr" presetSubtype="0" fill="hold" grpId="1"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700"/>
                                        <p:tgtEl>
                                          <p:spTgt spid="27"/>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700"/>
                                        <p:tgtEl>
                                          <p:spTgt spid="28"/>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700"/>
                                        <p:tgtEl>
                                          <p:spTgt spid="29"/>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700"/>
                                        <p:tgtEl>
                                          <p:spTgt spid="30"/>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700"/>
                                        <p:tgtEl>
                                          <p:spTgt spid="31"/>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700"/>
                                        <p:tgtEl>
                                          <p:spTgt spid="32"/>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700"/>
                                        <p:tgtEl>
                                          <p:spTgt spid="33"/>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700"/>
                                        <p:tgtEl>
                                          <p:spTgt spid="34"/>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700"/>
                                        <p:tgtEl>
                                          <p:spTgt spid="35"/>
                                        </p:tgtEl>
                                      </p:cBhvr>
                                    </p:animEffect>
                                  </p:childTnLst>
                                </p:cTn>
                              </p:par>
                              <p:par>
                                <p:cTn id="102" presetID="42" presetClass="path" presetSubtype="0" accel="50000" decel="50000" fill="hold" grpId="0" nodeType="withEffect">
                                  <p:stCondLst>
                                    <p:cond delay="0"/>
                                  </p:stCondLst>
                                  <p:childTnLst>
                                    <p:animMotion origin="layout" path="M -4.72222E-6 3.7037E-7 L -4.72222E-6 0.09143 " pathEditMode="relative" rAng="0" ptsTypes="AA">
                                      <p:cBhvr>
                                        <p:cTn id="103" dur="700" spd="-100000" fill="hold"/>
                                        <p:tgtEl>
                                          <p:spTgt spid="27"/>
                                        </p:tgtEl>
                                        <p:attrNameLst>
                                          <p:attrName>ppt_x</p:attrName>
                                          <p:attrName>ppt_y</p:attrName>
                                        </p:attrNameLst>
                                      </p:cBhvr>
                                      <p:rCtr x="0" y="46"/>
                                    </p:animMotion>
                                  </p:childTnLst>
                                </p:cTn>
                              </p:par>
                              <p:par>
                                <p:cTn id="104" presetID="42" presetClass="path" presetSubtype="0" accel="50000" decel="50000" fill="hold" grpId="0" nodeType="withEffect">
                                  <p:stCondLst>
                                    <p:cond delay="0"/>
                                  </p:stCondLst>
                                  <p:childTnLst>
                                    <p:animMotion origin="layout" path="M 5E-6 3.7037E-6 L 5E-6 0.11157 " pathEditMode="relative" rAng="0" ptsTypes="AA">
                                      <p:cBhvr>
                                        <p:cTn id="105" dur="700" spd="-100000" fill="hold"/>
                                        <p:tgtEl>
                                          <p:spTgt spid="29"/>
                                        </p:tgtEl>
                                        <p:attrNameLst>
                                          <p:attrName>ppt_x</p:attrName>
                                          <p:attrName>ppt_y</p:attrName>
                                        </p:attrNameLst>
                                      </p:cBhvr>
                                      <p:rCtr x="0" y="56"/>
                                    </p:animMotion>
                                  </p:childTnLst>
                                </p:cTn>
                              </p:par>
                              <p:par>
                                <p:cTn id="106" presetID="42" presetClass="path" presetSubtype="0" accel="50000" decel="50000" fill="hold" grpId="0" nodeType="withEffect">
                                  <p:stCondLst>
                                    <p:cond delay="0"/>
                                  </p:stCondLst>
                                  <p:childTnLst>
                                    <p:animMotion origin="layout" path="M 4.72222E-6 4.81481E-6 L 4.72222E-6 0.09143 " pathEditMode="relative" rAng="0" ptsTypes="AA">
                                      <p:cBhvr>
                                        <p:cTn id="107" dur="700" spd="-100000" fill="hold"/>
                                        <p:tgtEl>
                                          <p:spTgt spid="31"/>
                                        </p:tgtEl>
                                        <p:attrNameLst>
                                          <p:attrName>ppt_x</p:attrName>
                                          <p:attrName>ppt_y</p:attrName>
                                        </p:attrNameLst>
                                      </p:cBhvr>
                                      <p:rCtr x="0" y="46"/>
                                    </p:animMotion>
                                  </p:childTnLst>
                                </p:cTn>
                              </p:par>
                              <p:par>
                                <p:cTn id="108" presetID="42" presetClass="path" presetSubtype="0" accel="50000" decel="50000" fill="hold" grpId="0" nodeType="withEffect">
                                  <p:stCondLst>
                                    <p:cond delay="0"/>
                                  </p:stCondLst>
                                  <p:childTnLst>
                                    <p:animMotion origin="layout" path="M -2.77778E-6 3.7037E-6 L -2.77778E-6 0.11157 " pathEditMode="relative" rAng="0" ptsTypes="AA">
                                      <p:cBhvr>
                                        <p:cTn id="109" dur="700" spd="-100000" fill="hold"/>
                                        <p:tgtEl>
                                          <p:spTgt spid="33"/>
                                        </p:tgtEl>
                                        <p:attrNameLst>
                                          <p:attrName>ppt_x</p:attrName>
                                          <p:attrName>ppt_y</p:attrName>
                                        </p:attrNameLst>
                                      </p:cBhvr>
                                      <p:rCtr x="0" y="56"/>
                                    </p:animMotion>
                                  </p:childTnLst>
                                </p:cTn>
                              </p:par>
                              <p:par>
                                <p:cTn id="110" presetID="42" presetClass="path" presetSubtype="0" accel="50000" decel="50000" fill="hold" grpId="0" nodeType="withEffect">
                                  <p:stCondLst>
                                    <p:cond delay="0"/>
                                  </p:stCondLst>
                                  <p:childTnLst>
                                    <p:animMotion origin="layout" path="M 5.55556E-7 4.81481E-6 L 5.55556E-7 0.09143 " pathEditMode="relative" rAng="0" ptsTypes="AA">
                                      <p:cBhvr>
                                        <p:cTn id="111" dur="700" spd="-100000" fill="hold"/>
                                        <p:tgtEl>
                                          <p:spTgt spid="35"/>
                                        </p:tgtEl>
                                        <p:attrNameLst>
                                          <p:attrName>ppt_x</p:attrName>
                                          <p:attrName>ppt_y</p:attrName>
                                        </p:attrNameLst>
                                      </p:cBhvr>
                                      <p:rCtr x="0" y="46"/>
                                    </p:animMotion>
                                  </p:childTnLst>
                                </p:cTn>
                              </p:par>
                              <p:par>
                                <p:cTn id="112" presetID="64" presetClass="path" presetSubtype="0" accel="50000" decel="50000" fill="hold" grpId="0" nodeType="withEffect">
                                  <p:stCondLst>
                                    <p:cond delay="0"/>
                                  </p:stCondLst>
                                  <p:childTnLst>
                                    <p:animMotion origin="layout" path="M 4.72222E-6 3.33333E-6 L 4.72222E-6 -0.10764 " pathEditMode="relative" rAng="0" ptsTypes="AA">
                                      <p:cBhvr>
                                        <p:cTn id="113" dur="700" spd="-100000" fill="hold"/>
                                        <p:tgtEl>
                                          <p:spTgt spid="28"/>
                                        </p:tgtEl>
                                        <p:attrNameLst>
                                          <p:attrName>ppt_x</p:attrName>
                                          <p:attrName>ppt_y</p:attrName>
                                        </p:attrNameLst>
                                      </p:cBhvr>
                                      <p:rCtr x="0" y="-54"/>
                                    </p:animMotion>
                                  </p:childTnLst>
                                </p:cTn>
                              </p:par>
                              <p:par>
                                <p:cTn id="114" presetID="64" presetClass="path" presetSubtype="0" accel="50000" decel="50000" fill="hold" grpId="0" nodeType="withEffect">
                                  <p:stCondLst>
                                    <p:cond delay="0"/>
                                  </p:stCondLst>
                                  <p:childTnLst>
                                    <p:animMotion origin="layout" path="M 4.44444E-6 3.33333E-6 L 4.44444E-6 -0.10764 " pathEditMode="relative" rAng="0" ptsTypes="AA">
                                      <p:cBhvr>
                                        <p:cTn id="115" dur="700" spd="-100000" fill="hold"/>
                                        <p:tgtEl>
                                          <p:spTgt spid="30"/>
                                        </p:tgtEl>
                                        <p:attrNameLst>
                                          <p:attrName>ppt_x</p:attrName>
                                          <p:attrName>ppt_y</p:attrName>
                                        </p:attrNameLst>
                                      </p:cBhvr>
                                      <p:rCtr x="0" y="-54"/>
                                    </p:animMotion>
                                  </p:childTnLst>
                                </p:cTn>
                              </p:par>
                              <p:par>
                                <p:cTn id="116" presetID="64" presetClass="path" presetSubtype="0" accel="50000" decel="50000" fill="hold" grpId="0" nodeType="withEffect">
                                  <p:stCondLst>
                                    <p:cond delay="0"/>
                                  </p:stCondLst>
                                  <p:childTnLst>
                                    <p:animMotion origin="layout" path="M -2.22222E-6 3.33333E-6 L -2.22222E-6 -0.10764 " pathEditMode="relative" rAng="0" ptsTypes="AA">
                                      <p:cBhvr>
                                        <p:cTn id="117" dur="700" spd="-100000" fill="hold"/>
                                        <p:tgtEl>
                                          <p:spTgt spid="32"/>
                                        </p:tgtEl>
                                        <p:attrNameLst>
                                          <p:attrName>ppt_x</p:attrName>
                                          <p:attrName>ppt_y</p:attrName>
                                        </p:attrNameLst>
                                      </p:cBhvr>
                                      <p:rCtr x="0" y="-54"/>
                                    </p:animMotion>
                                  </p:childTnLst>
                                </p:cTn>
                              </p:par>
                              <p:par>
                                <p:cTn id="118" presetID="64" presetClass="path" presetSubtype="0" accel="50000" decel="50000" fill="hold" grpId="0" nodeType="withEffect">
                                  <p:stCondLst>
                                    <p:cond delay="0"/>
                                  </p:stCondLst>
                                  <p:childTnLst>
                                    <p:animMotion origin="layout" path="M 1.11111E-6 3.33333E-6 L 1.11111E-6 -0.10764 " pathEditMode="relative" rAng="0" ptsTypes="AA">
                                      <p:cBhvr>
                                        <p:cTn id="119" dur="700" spd="-100000" fill="hold"/>
                                        <p:tgtEl>
                                          <p:spTgt spid="34"/>
                                        </p:tgtEl>
                                        <p:attrNameLst>
                                          <p:attrName>ppt_x</p:attrName>
                                          <p:attrName>ppt_y</p:attrName>
                                        </p:attrNameLst>
                                      </p:cBhvr>
                                      <p:rCtr x="0" y="-54"/>
                                    </p:animMotion>
                                  </p:childTnLst>
                                </p:cTn>
                              </p:par>
                            </p:childTnLst>
                          </p:cTn>
                        </p:par>
                        <p:par>
                          <p:cTn id="120" fill="hold">
                            <p:stCondLst>
                              <p:cond delay="35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700"/>
                                        <p:tgtEl>
                                          <p:spTgt spid="24"/>
                                        </p:tgtEl>
                                      </p:cBhvr>
                                    </p:animEffect>
                                  </p:childTnLst>
                                </p:cTn>
                              </p:par>
                              <p:par>
                                <p:cTn id="124" presetID="10" presetClass="entr" presetSubtype="0" fill="hold" nodeType="withEffect">
                                  <p:stCondLst>
                                    <p:cond delay="10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700"/>
                                        <p:tgtEl>
                                          <p:spTgt spid="18"/>
                                        </p:tgtEl>
                                      </p:cBhvr>
                                    </p:animEffect>
                                  </p:childTnLst>
                                </p:cTn>
                              </p:par>
                              <p:par>
                                <p:cTn id="127" presetID="10" presetClass="entr" presetSubtype="0" fill="hold" nodeType="withEffect">
                                  <p:stCondLst>
                                    <p:cond delay="20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700"/>
                                        <p:tgtEl>
                                          <p:spTgt spid="26"/>
                                        </p:tgtEl>
                                      </p:cBhvr>
                                    </p:animEffect>
                                  </p:childTnLst>
                                </p:cTn>
                              </p:par>
                              <p:par>
                                <p:cTn id="130" presetID="10" presetClass="entr" presetSubtype="0" fill="hold" nodeType="withEffect">
                                  <p:stCondLst>
                                    <p:cond delay="30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700"/>
                                        <p:tgtEl>
                                          <p:spTgt spid="19"/>
                                        </p:tgtEl>
                                      </p:cBhvr>
                                    </p:animEffect>
                                  </p:childTnLst>
                                </p:cTn>
                              </p:par>
                              <p:par>
                                <p:cTn id="133" presetID="10" presetClass="entr" presetSubtype="0" fill="hold" nodeType="withEffect">
                                  <p:stCondLst>
                                    <p:cond delay="40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17" grpId="0"/>
      <p:bldP spid="24"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6"/>
            <a:ext cx="4169632" cy="3266034"/>
          </a:xfrm>
          <a:prstGeom prst="rect">
            <a:avLst/>
          </a:prstGeom>
        </p:spPr>
        <p:txBody>
          <a:bodyPr lIns="91392" tIns="45696" rIns="91392" bIns="45696">
            <a:noAutofit/>
          </a:bodyPr>
          <a:lstStyle>
            <a:lvl1pPr marL="228492" indent="-171366">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6972" indent="-215792">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338" indent="-171366">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703" indent="-171366">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064" indent="-171366">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6"/>
            <a:ext cx="4169632" cy="3266034"/>
          </a:xfrm>
          <a:prstGeom prst="rect">
            <a:avLst/>
          </a:prstGeom>
        </p:spPr>
        <p:txBody>
          <a:bodyPr lIns="91392" tIns="45696" rIns="91392" bIns="45696">
            <a:noAutofit/>
          </a:bodyPr>
          <a:lstStyle>
            <a:lvl1pPr marL="228492" indent="-171366">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6972" indent="-215792">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338" indent="-171366">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703" indent="-171366">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064" indent="-171366">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6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6"/>
            <a:ext cx="4169632" cy="3266034"/>
          </a:xfrm>
          <a:prstGeom prst="rect">
            <a:avLst/>
          </a:prstGeom>
        </p:spPr>
        <p:txBody>
          <a:bodyPr lIns="91392" tIns="45696" rIns="91392" bIns="45696">
            <a:noAutofit/>
          </a:bodyPr>
          <a:lstStyle>
            <a:lvl1pPr marL="233253" indent="-171366">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784" indent="-171366">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6"/>
            <a:ext cx="4169632" cy="3266034"/>
          </a:xfrm>
          <a:prstGeom prst="rect">
            <a:avLst/>
          </a:prstGeom>
        </p:spPr>
        <p:txBody>
          <a:bodyPr lIns="91392" tIns="45696" rIns="91392" bIns="45696">
            <a:noAutofit/>
          </a:bodyPr>
          <a:lstStyle>
            <a:lvl1pPr marL="223729" indent="-171366">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784" indent="-171366">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657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6"/>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latin typeface="+mj-lt"/>
            </a:endParaRPr>
          </a:p>
        </p:txBody>
      </p:sp>
      <p:sp>
        <p:nvSpPr>
          <p:cNvPr id="12" name="Text Placeholder 11"/>
          <p:cNvSpPr>
            <a:spLocks noGrp="1"/>
          </p:cNvSpPr>
          <p:nvPr>
            <p:ph type="body" sz="quarter" idx="11" hasCustomPrompt="1"/>
          </p:nvPr>
        </p:nvSpPr>
        <p:spPr>
          <a:xfrm>
            <a:off x="5221224" y="1310777"/>
            <a:ext cx="3236976" cy="1830001"/>
          </a:xfrm>
          <a:prstGeom prst="rect">
            <a:avLst/>
          </a:prstGeom>
        </p:spPr>
        <p:txBody>
          <a:bodyPr lIns="91392" tIns="45696" rIns="91392" bIns="45696">
            <a:noAutofit/>
          </a:bodyPr>
          <a:lstStyle>
            <a:lvl1pPr marL="85697" indent="-85697" algn="l" defTabSz="685520"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697" indent="-85697" algn="l" defTabSz="685520" rtl="0" eaLnBrk="1" latinLnBrk="0" hangingPunct="1">
              <a:defRPr lang="en-US" sz="1500" kern="1200" dirty="0" smtClean="0">
                <a:solidFill>
                  <a:schemeClr val="accent2"/>
                </a:solidFill>
                <a:latin typeface="Ciscolight" pitchFamily="2" charset="0"/>
                <a:ea typeface="+mn-ea"/>
                <a:cs typeface="+mn-cs"/>
              </a:defRPr>
            </a:lvl2pPr>
            <a:lvl3pPr marL="85697" indent="-85697" algn="l" defTabSz="685520" rtl="0" eaLnBrk="1" latinLnBrk="0" hangingPunct="1">
              <a:defRPr lang="en-US" sz="1500" kern="1200" dirty="0" smtClean="0">
                <a:solidFill>
                  <a:schemeClr val="accent2"/>
                </a:solidFill>
                <a:latin typeface="Ciscolight" pitchFamily="2" charset="0"/>
                <a:ea typeface="+mn-ea"/>
                <a:cs typeface="+mn-cs"/>
              </a:defRPr>
            </a:lvl3pPr>
            <a:lvl4pPr marL="85697" indent="-85697" algn="l" defTabSz="685520" rtl="0" eaLnBrk="1" latinLnBrk="0" hangingPunct="1">
              <a:defRPr lang="en-US" sz="1500" kern="1200" dirty="0" smtClean="0">
                <a:solidFill>
                  <a:schemeClr val="accent2"/>
                </a:solidFill>
                <a:latin typeface="Ciscolight" pitchFamily="2" charset="0"/>
                <a:ea typeface="+mn-ea"/>
                <a:cs typeface="+mn-cs"/>
              </a:defRPr>
            </a:lvl4pPr>
            <a:lvl5pPr marL="85697" indent="-85697" algn="l" defTabSz="685520"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805" y="3552444"/>
            <a:ext cx="3326071" cy="253746"/>
          </a:xfrm>
          <a:prstGeom prst="rect">
            <a:avLst/>
          </a:prstGeom>
        </p:spPr>
        <p:txBody>
          <a:bodyPr lIns="91392" tIns="45696" rIns="91392" bIns="45696">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6"/>
            <a:ext cx="4169632" cy="3266034"/>
          </a:xfrm>
          <a:prstGeom prst="rect">
            <a:avLst/>
          </a:prstGeom>
        </p:spPr>
        <p:txBody>
          <a:bodyPr lIns="91392" tIns="45696" rIns="91392" bIns="45696">
            <a:noAutofit/>
          </a:bodyPr>
          <a:lstStyle>
            <a:lvl1pPr marL="233253" indent="-171366">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385" indent="-190404">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11799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9479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691" tIns="34276" rIns="61691" bIns="34276" rtlCol="0" anchor="t" anchorCtr="0">
            <a:noAutofit/>
          </a:bodyPr>
          <a:lstStyle>
            <a:lvl1pPr algn="l" defTabSz="685520"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392" tIns="45696" rIns="91392" bIns="45696">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054" indent="-171382">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392" tIns="45696" rIns="91392" bIns="45696">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054" indent="-171382">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392" tIns="45696" rIns="91392" bIns="45696">
            <a:noAutofit/>
          </a:bodyPr>
          <a:lstStyle>
            <a:lvl1pPr marL="0" marR="0" indent="0" algn="l" defTabSz="685520"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52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1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7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8" y="75438"/>
            <a:ext cx="2668457" cy="864108"/>
          </a:xfrm>
          <a:prstGeom prst="rect">
            <a:avLst/>
          </a:prstGeom>
        </p:spPr>
        <p:txBody>
          <a:bodyPr lIns="91392" tIns="45696" rIns="91392" bIns="45696" anchor="b" anchorCtr="0">
            <a:noAutofit/>
          </a:bodyPr>
          <a:lstStyle>
            <a:lvl1pPr marL="0" marR="0" indent="0" algn="l" defTabSz="6855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52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408" y="75438"/>
            <a:ext cx="2599859" cy="864108"/>
          </a:xfrm>
          <a:prstGeom prst="rect">
            <a:avLst/>
          </a:prstGeom>
        </p:spPr>
        <p:txBody>
          <a:bodyPr lIns="91392" tIns="45696" rIns="91392" bIns="45696" anchor="b" anchorCtr="0">
            <a:noAutofit/>
          </a:bodyPr>
          <a:lstStyle>
            <a:lvl1pPr marL="0" marR="0" indent="0" algn="l" defTabSz="6855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52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392" tIns="45696" rIns="91392" bIns="45696" anchor="b" anchorCtr="0">
            <a:noAutofit/>
          </a:bodyPr>
          <a:lstStyle>
            <a:lvl1pPr marL="0" marR="0" indent="0" algn="l" defTabSz="6855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52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8" y="1201574"/>
            <a:ext cx="2668457" cy="3336008"/>
          </a:xfrm>
          <a:prstGeom prst="rect">
            <a:avLst/>
          </a:prstGeom>
        </p:spPr>
        <p:txBody>
          <a:bodyPr lIns="91392" tIns="45696" rIns="91392" bIns="45696">
            <a:noAutofit/>
          </a:bodyPr>
          <a:lstStyle>
            <a:lvl1pPr marL="223729" indent="-171366">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022" indent="-190404">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625" indent="-166604">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753" indent="-171366">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119" indent="-171366">
              <a:buClr>
                <a:schemeClr val="tx2"/>
              </a:buClr>
              <a:buSzPct val="80000"/>
              <a:buFont typeface="Wingdings" panose="05000000000000000000" pitchFamily="2" charset="2"/>
              <a:buChar char="§"/>
              <a:defRPr sz="900">
                <a:solidFill>
                  <a:schemeClr val="tx2"/>
                </a:solidFill>
                <a:latin typeface="+mn-lt"/>
                <a:cs typeface="CiscoSans ExtraLight"/>
              </a:defRPr>
            </a:lvl5pPr>
            <a:lvl6pPr marL="692179"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392" tIns="45696" rIns="91392" bIns="45696">
            <a:noAutofit/>
          </a:bodyPr>
          <a:lstStyle>
            <a:lvl1pPr marL="171389" indent="-171389">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820" indent="-215892">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800" indent="-171366">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753" indent="-171366">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119" indent="-171366">
              <a:buClr>
                <a:schemeClr val="tx2"/>
              </a:buClr>
              <a:buSzPct val="80000"/>
              <a:buFont typeface="Wingdings" panose="05000000000000000000" pitchFamily="2" charset="2"/>
              <a:buChar char="§"/>
              <a:defRPr sz="900">
                <a:solidFill>
                  <a:schemeClr val="tx2"/>
                </a:solidFill>
                <a:latin typeface="+mn-lt"/>
                <a:cs typeface="CiscoSans ExtraLight"/>
              </a:defRPr>
            </a:lvl5pPr>
            <a:lvl6pPr marL="692179"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408" y="1201574"/>
            <a:ext cx="2599859" cy="3336008"/>
          </a:xfrm>
          <a:prstGeom prst="rect">
            <a:avLst/>
          </a:prstGeom>
        </p:spPr>
        <p:txBody>
          <a:bodyPr lIns="91392" tIns="45696" rIns="91392" bIns="45696">
            <a:noAutofit/>
          </a:bodyPr>
          <a:lstStyle>
            <a:lvl1pPr marL="171389" indent="-171389">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309" indent="-17612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098" indent="-171366">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045" indent="-171366">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231" indent="-168191">
              <a:buClr>
                <a:schemeClr val="tx2"/>
              </a:buClr>
              <a:buSzPct val="80000"/>
              <a:buFont typeface="Wingdings" panose="05000000000000000000" pitchFamily="2" charset="2"/>
              <a:buChar char="§"/>
              <a:defRPr sz="900">
                <a:solidFill>
                  <a:schemeClr val="tx2"/>
                </a:solidFill>
                <a:latin typeface="+mn-lt"/>
                <a:cs typeface="CiscoSans ExtraLight"/>
              </a:defRPr>
            </a:lvl5pPr>
            <a:lvl6pPr marL="692179"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1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1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26"/>
            <a:ext cx="8168270" cy="2878673"/>
          </a:xfrm>
          <a:prstGeom prst="rect">
            <a:avLst/>
          </a:prstGeom>
        </p:spPr>
        <p:txBody>
          <a:bodyPr>
            <a:noAutofit/>
          </a:bodyPr>
          <a:lstStyle>
            <a:lvl1pPr marL="399852" indent="-399852"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9018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9"/>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27"/>
            <a:ext cx="8112126" cy="288131"/>
          </a:xfrm>
          <a:prstGeom prst="rect">
            <a:avLst/>
          </a:prstGeom>
        </p:spPr>
        <p:txBody>
          <a:bodyPr lIns="91392" tIns="45696" rIns="91392" bIns="45696"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51" indent="0" algn="ctr">
              <a:buNone/>
              <a:defRPr>
                <a:solidFill>
                  <a:schemeClr val="tx1">
                    <a:tint val="75000"/>
                  </a:schemeClr>
                </a:solidFill>
              </a:defRPr>
            </a:lvl2pPr>
            <a:lvl3pPr marL="685520" indent="0" algn="ctr">
              <a:buNone/>
              <a:defRPr>
                <a:solidFill>
                  <a:schemeClr val="tx1">
                    <a:tint val="75000"/>
                  </a:schemeClr>
                </a:solidFill>
              </a:defRPr>
            </a:lvl3pPr>
            <a:lvl4pPr marL="1028278" indent="0" algn="ctr">
              <a:buNone/>
              <a:defRPr>
                <a:solidFill>
                  <a:schemeClr val="tx1">
                    <a:tint val="75000"/>
                  </a:schemeClr>
                </a:solidFill>
              </a:defRPr>
            </a:lvl4pPr>
            <a:lvl5pPr marL="1371042" indent="0" algn="ctr">
              <a:buNone/>
              <a:defRPr>
                <a:solidFill>
                  <a:schemeClr val="tx1">
                    <a:tint val="75000"/>
                  </a:schemeClr>
                </a:solidFill>
              </a:defRPr>
            </a:lvl5pPr>
            <a:lvl6pPr marL="1713793" indent="0" algn="ctr">
              <a:buNone/>
              <a:defRPr>
                <a:solidFill>
                  <a:schemeClr val="tx1">
                    <a:tint val="75000"/>
                  </a:schemeClr>
                </a:solidFill>
              </a:defRPr>
            </a:lvl6pPr>
            <a:lvl7pPr marL="2056559" indent="0" algn="ctr">
              <a:buNone/>
              <a:defRPr>
                <a:solidFill>
                  <a:schemeClr val="tx1">
                    <a:tint val="75000"/>
                  </a:schemeClr>
                </a:solidFill>
              </a:defRPr>
            </a:lvl7pPr>
            <a:lvl8pPr marL="2399320" indent="0" algn="ctr">
              <a:buNone/>
              <a:defRPr>
                <a:solidFill>
                  <a:schemeClr val="tx1">
                    <a:tint val="75000"/>
                  </a:schemeClr>
                </a:solidFill>
              </a:defRPr>
            </a:lvl8pPr>
            <a:lvl9pPr marL="2742084"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92"/>
            <a:ext cx="8112650" cy="288131"/>
          </a:xfrm>
          <a:prstGeom prst="rect">
            <a:avLst/>
          </a:prstGeom>
        </p:spPr>
        <p:txBody>
          <a:bodyPr lIns="91392" tIns="45696" rIns="91392" bIns="45696"/>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83"/>
            <a:ext cx="8112650" cy="288131"/>
          </a:xfrm>
          <a:prstGeom prst="rect">
            <a:avLst/>
          </a:prstGeom>
        </p:spPr>
        <p:txBody>
          <a:bodyPr lIns="91392" tIns="45696" rIns="91392" bIns="45696"/>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80" y="2622506"/>
            <a:ext cx="8302625" cy="299001"/>
          </a:xfrm>
          <a:prstGeom prst="rect">
            <a:avLst/>
          </a:prstGeom>
        </p:spPr>
        <p:txBody>
          <a:bodyPr lIns="91392" tIns="45696" rIns="91392" bIns="45696"/>
          <a:lstStyle>
            <a:lvl1pPr marL="0" indent="0">
              <a:buFont typeface="Arial" panose="020B0604020202020204" pitchFamily="34" charset="0"/>
              <a:buNone/>
              <a:defRPr sz="1800" baseline="0">
                <a:solidFill>
                  <a:schemeClr val="tx1"/>
                </a:solidFill>
                <a:latin typeface="+mj-lt"/>
              </a:defRPr>
            </a:lvl1pPr>
            <a:lvl2pPr marL="304697" indent="0">
              <a:buNone/>
              <a:defRPr/>
            </a:lvl2pPr>
            <a:lvl3pPr marL="427275" indent="0">
              <a:buNone/>
              <a:defRPr/>
            </a:lvl3pPr>
            <a:lvl4pPr marL="516547" indent="0">
              <a:buNone/>
              <a:defRPr/>
            </a:lvl4pPr>
            <a:lvl5pPr marL="601046"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82"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27738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26"/>
            <a:ext cx="8168270" cy="2878673"/>
          </a:xfrm>
          <a:prstGeom prst="rect">
            <a:avLst/>
          </a:prstGeom>
        </p:spPr>
        <p:txBody>
          <a:bodyPr>
            <a:noAutofit/>
          </a:bodyPr>
          <a:lstStyle>
            <a:lvl1pPr marL="403022" indent="-403022"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8779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6"/>
            <a:ext cx="8168270" cy="2878673"/>
          </a:xfrm>
          <a:prstGeom prst="rect">
            <a:avLst/>
          </a:prstGeom>
        </p:spPr>
        <p:txBody>
          <a:bodyPr>
            <a:noAutofit/>
          </a:bodyPr>
          <a:lstStyle>
            <a:lvl1pPr marL="403022" indent="-403022"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13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6"/>
            <a:ext cx="8168270" cy="2878673"/>
          </a:xfrm>
          <a:prstGeom prst="rect">
            <a:avLst/>
          </a:prstGeom>
        </p:spPr>
        <p:txBody>
          <a:bodyPr>
            <a:noAutofit/>
          </a:bodyPr>
          <a:lstStyle>
            <a:lvl1pPr marL="403022" indent="-403022"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48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26"/>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0984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6"/>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47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6"/>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95872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4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72"/>
            <a:ext cx="4117446" cy="2265389"/>
          </a:xfrm>
        </p:spPr>
        <p:txBody>
          <a:bodyPr vert="horz" lIns="61694" tIns="34277" rIns="61694" bIns="34277" rtlCol="0" anchor="ctr" anchorCtr="0">
            <a:noAutofit/>
          </a:bodyPr>
          <a:lstStyle>
            <a:lvl1pPr marL="0" indent="0" algn="l" defTabSz="685549"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392" tIns="45696" rIns="91392" bIns="45696"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16"/>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795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9"/>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7"/>
            <a:ext cx="8112126" cy="288131"/>
          </a:xfrm>
          <a:prstGeom prst="rect">
            <a:avLst/>
          </a:prstGeom>
        </p:spPr>
        <p:txBody>
          <a:bodyPr lIns="91392" tIns="45696" rIns="91392" bIns="45696" anchor="b" anchorCtr="0">
            <a:noAutofit/>
          </a:bodyPr>
          <a:lstStyle>
            <a:lvl1pPr marL="0" indent="0" algn="l">
              <a:buNone/>
              <a:defRPr sz="1200" b="0" i="0">
                <a:solidFill>
                  <a:schemeClr val="bg1"/>
                </a:solidFill>
                <a:latin typeface="+mn-lt"/>
                <a:cs typeface="CiscoSans"/>
              </a:defRPr>
            </a:lvl1pPr>
            <a:lvl2pPr marL="342751" indent="0" algn="ctr">
              <a:buNone/>
              <a:defRPr>
                <a:solidFill>
                  <a:schemeClr val="tx1">
                    <a:tint val="75000"/>
                  </a:schemeClr>
                </a:solidFill>
              </a:defRPr>
            </a:lvl2pPr>
            <a:lvl3pPr marL="685520" indent="0" algn="ctr">
              <a:buNone/>
              <a:defRPr>
                <a:solidFill>
                  <a:schemeClr val="tx1">
                    <a:tint val="75000"/>
                  </a:schemeClr>
                </a:solidFill>
              </a:defRPr>
            </a:lvl3pPr>
            <a:lvl4pPr marL="1028278" indent="0" algn="ctr">
              <a:buNone/>
              <a:defRPr>
                <a:solidFill>
                  <a:schemeClr val="tx1">
                    <a:tint val="75000"/>
                  </a:schemeClr>
                </a:solidFill>
              </a:defRPr>
            </a:lvl4pPr>
            <a:lvl5pPr marL="1371042" indent="0" algn="ctr">
              <a:buNone/>
              <a:defRPr>
                <a:solidFill>
                  <a:schemeClr val="tx1">
                    <a:tint val="75000"/>
                  </a:schemeClr>
                </a:solidFill>
              </a:defRPr>
            </a:lvl5pPr>
            <a:lvl6pPr marL="1713793" indent="0" algn="ctr">
              <a:buNone/>
              <a:defRPr>
                <a:solidFill>
                  <a:schemeClr val="tx1">
                    <a:tint val="75000"/>
                  </a:schemeClr>
                </a:solidFill>
              </a:defRPr>
            </a:lvl6pPr>
            <a:lvl7pPr marL="2056559" indent="0" algn="ctr">
              <a:buNone/>
              <a:defRPr>
                <a:solidFill>
                  <a:schemeClr val="tx1">
                    <a:tint val="75000"/>
                  </a:schemeClr>
                </a:solidFill>
              </a:defRPr>
            </a:lvl7pPr>
            <a:lvl8pPr marL="2399320" indent="0" algn="ctr">
              <a:buNone/>
              <a:defRPr>
                <a:solidFill>
                  <a:schemeClr val="tx1">
                    <a:tint val="75000"/>
                  </a:schemeClr>
                </a:solidFill>
              </a:defRPr>
            </a:lvl8pPr>
            <a:lvl9pPr marL="2742084"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92"/>
            <a:ext cx="8112650" cy="288131"/>
          </a:xfrm>
          <a:prstGeom prst="rect">
            <a:avLst/>
          </a:prstGeom>
        </p:spPr>
        <p:txBody>
          <a:bodyPr lIns="91392" tIns="45696" rIns="91392" bIns="4569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3"/>
            <a:ext cx="8112650" cy="288131"/>
          </a:xfrm>
          <a:prstGeom prst="rect">
            <a:avLst/>
          </a:prstGeom>
        </p:spPr>
        <p:txBody>
          <a:bodyPr lIns="91392" tIns="45696" rIns="91392" bIns="4569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80" y="2622506"/>
            <a:ext cx="8302625" cy="299001"/>
          </a:xfrm>
          <a:prstGeom prst="rect">
            <a:avLst/>
          </a:prstGeom>
        </p:spPr>
        <p:txBody>
          <a:bodyPr lIns="91392" tIns="45696" rIns="91392" bIns="45696"/>
          <a:lstStyle>
            <a:lvl1pPr marL="0" indent="0">
              <a:buFont typeface="Arial" panose="020B0604020202020204" pitchFamily="34" charset="0"/>
              <a:buNone/>
              <a:defRPr sz="1800" baseline="0">
                <a:solidFill>
                  <a:schemeClr val="bg1"/>
                </a:solidFill>
                <a:latin typeface="+mj-lt"/>
              </a:defRPr>
            </a:lvl1pPr>
            <a:lvl2pPr marL="304697" indent="0">
              <a:buNone/>
              <a:defRPr/>
            </a:lvl2pPr>
            <a:lvl3pPr marL="427275" indent="0">
              <a:buNone/>
              <a:defRPr/>
            </a:lvl3pPr>
            <a:lvl4pPr marL="516547" indent="0">
              <a:buNone/>
              <a:defRPr/>
            </a:lvl4pPr>
            <a:lvl5pPr marL="601046" indent="0">
              <a:buNone/>
              <a:defRPr/>
            </a:lvl5pPr>
          </a:lstStyle>
          <a:p>
            <a:pPr lvl="0"/>
            <a:r>
              <a:rPr lang="en-GB" dirty="0" smtClean="0"/>
              <a:t>Subhead goes here</a:t>
            </a:r>
            <a:endParaRPr lang="en-GB" dirty="0"/>
          </a:p>
        </p:txBody>
      </p:sp>
      <p:grpSp>
        <p:nvGrpSpPr>
          <p:cNvPr id="28" name="Group 67"/>
          <p:cNvGrpSpPr/>
          <p:nvPr userDrawn="1"/>
        </p:nvGrpSpPr>
        <p:grpSpPr>
          <a:xfrm>
            <a:off x="285182"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9171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62"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392" tIns="45696" rIns="91392" bIns="45696">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53"/>
            <a:ext cx="7461250" cy="207749"/>
          </a:xfrm>
          <a:prstGeom prst="rect">
            <a:avLst/>
          </a:prstGeom>
        </p:spPr>
        <p:txBody>
          <a:bodyPr wrap="square" lIns="91392" tIns="45696" rIns="91392" bIns="45696" anchor="b" anchorCtr="0">
            <a:noAutofit/>
          </a:bodyPr>
          <a:lstStyle>
            <a:lvl1pPr algn="l" defTabSz="6034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784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77"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908" y="1187452"/>
            <a:ext cx="8450261" cy="3043238"/>
          </a:xfrm>
          <a:prstGeom prst="rect">
            <a:avLst/>
          </a:prstGeom>
        </p:spPr>
        <p:txBody>
          <a:bodyPr lIns="91392" tIns="45696" rIns="91392" bIns="45696">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53"/>
            <a:ext cx="7461250" cy="207749"/>
          </a:xfrm>
          <a:prstGeom prst="rect">
            <a:avLst/>
          </a:prstGeom>
        </p:spPr>
        <p:txBody>
          <a:bodyPr wrap="square" lIns="91392" tIns="45696" rIns="91392" bIns="45696" anchor="b" anchorCtr="0">
            <a:noAutofit/>
          </a:bodyPr>
          <a:lstStyle>
            <a:lvl1pPr marL="0" indent="0" algn="l" defTabSz="603400">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2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53"/>
            <a:ext cx="7461250" cy="207749"/>
          </a:xfrm>
          <a:prstGeom prst="rect">
            <a:avLst/>
          </a:prstGeom>
        </p:spPr>
        <p:txBody>
          <a:bodyPr wrap="square" lIns="91392" tIns="45696" rIns="91392" bIns="45696" anchor="b" anchorCtr="0">
            <a:noAutofit/>
          </a:bodyPr>
          <a:lstStyle>
            <a:lvl1pPr algn="l" defTabSz="6034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73"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392" tIns="45696" rIns="91392" bIns="45696">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3504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392" tIns="45696" rIns="91392" bIns="45696">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53"/>
            <a:ext cx="7461250" cy="207749"/>
          </a:xfrm>
          <a:prstGeom prst="rect">
            <a:avLst/>
          </a:prstGeom>
        </p:spPr>
        <p:txBody>
          <a:bodyPr wrap="square" lIns="91392" tIns="45696" rIns="91392" bIns="45696" anchor="b" anchorCtr="0">
            <a:noAutofit/>
          </a:bodyPr>
          <a:lstStyle>
            <a:lvl1pPr algn="l" defTabSz="603400">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31958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392" tIns="45696" rIns="91392" bIns="45696"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17" y="1169324"/>
            <a:ext cx="4016375" cy="3219450"/>
          </a:xfrm>
          <a:prstGeom prst="rect">
            <a:avLst/>
          </a:prstGeom>
        </p:spPr>
        <p:txBody>
          <a:bodyPr vert="horz" lIns="91392" tIns="45696" rIns="91392" bIns="45696">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392" tIns="45696" rIns="91392" bIns="45696"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17" y="1169324"/>
            <a:ext cx="4016375" cy="3219450"/>
          </a:xfrm>
          <a:prstGeom prst="rect">
            <a:avLst/>
          </a:prstGeom>
        </p:spPr>
        <p:txBody>
          <a:bodyPr vert="horz" lIns="91392" tIns="45696" rIns="91392" bIns="45696">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392" tIns="45696" rIns="91392" bIns="45696"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25" y="1169337"/>
            <a:ext cx="4015167" cy="3221261"/>
          </a:xfrm>
          <a:prstGeom prst="rect">
            <a:avLst/>
          </a:prstGeom>
        </p:spPr>
        <p:txBody>
          <a:bodyPr vert="horz" lIns="91392" tIns="45696" rIns="91392" bIns="45696">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229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25" y="1169337"/>
            <a:ext cx="4015167" cy="3221261"/>
          </a:xfrm>
          <a:prstGeom prst="rect">
            <a:avLst/>
          </a:prstGeom>
        </p:spPr>
        <p:txBody>
          <a:bodyPr vert="horz" lIns="91392" tIns="45696" rIns="91392" bIns="45696"/>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392" tIns="45696" rIns="91392" bIns="45696"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4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4778532" y="1169337"/>
            <a:ext cx="4015167" cy="3221261"/>
          </a:xfrm>
          <a:prstGeom prst="rect">
            <a:avLst/>
          </a:prstGeom>
        </p:spPr>
        <p:txBody>
          <a:bodyPr vert="horz" lIns="91392" tIns="45696" rIns="91392" bIns="45696">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392" tIns="45696" rIns="91392" bIns="45696"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6" name="Straight Connector 15"/>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6"/>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49" name="Picture Placeholder 25"/>
          <p:cNvSpPr>
            <a:spLocks noGrp="1"/>
          </p:cNvSpPr>
          <p:nvPr>
            <p:ph type="pic" sz="quarter" idx="11" hasCustomPrompt="1"/>
          </p:nvPr>
        </p:nvSpPr>
        <p:spPr>
          <a:xfrm>
            <a:off x="3669011" y="233366"/>
            <a:ext cx="3267861" cy="1995489"/>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6"/>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26" name="Picture Placeholder 25"/>
          <p:cNvSpPr>
            <a:spLocks noGrp="1"/>
          </p:cNvSpPr>
          <p:nvPr>
            <p:ph type="pic" sz="quarter" idx="10" hasCustomPrompt="1"/>
          </p:nvPr>
        </p:nvSpPr>
        <p:spPr>
          <a:xfrm>
            <a:off x="320843" y="233366"/>
            <a:ext cx="3302001" cy="1995489"/>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85" y="2271729"/>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53" name="Picture Placeholder 25"/>
          <p:cNvSpPr>
            <a:spLocks noGrp="1"/>
          </p:cNvSpPr>
          <p:nvPr>
            <p:ph type="pic" sz="quarter" idx="13" hasCustomPrompt="1"/>
          </p:nvPr>
        </p:nvSpPr>
        <p:spPr>
          <a:xfrm>
            <a:off x="320824" y="2271729"/>
            <a:ext cx="2537420" cy="2594201"/>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29"/>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55" name="Picture Placeholder 25"/>
          <p:cNvSpPr>
            <a:spLocks noGrp="1"/>
          </p:cNvSpPr>
          <p:nvPr>
            <p:ph type="pic" sz="quarter" idx="14" hasCustomPrompt="1"/>
          </p:nvPr>
        </p:nvSpPr>
        <p:spPr>
          <a:xfrm>
            <a:off x="2908334" y="2271729"/>
            <a:ext cx="4028516" cy="2594201"/>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61"/>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6" rIns="68550" bIns="34276" rtlCol="0" anchor="ctr"/>
          <a:lstStyle/>
          <a:p>
            <a:pPr algn="ctr"/>
            <a:endParaRPr lang="en-US">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50" tIns="34276" rIns="68550" bIns="34276" rtlCol="0" anchor="ctr" anchorCtr="0">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9"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670666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9"/>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7"/>
            <a:ext cx="8112126" cy="288131"/>
          </a:xfrm>
          <a:prstGeom prst="rect">
            <a:avLst/>
          </a:prstGeom>
        </p:spPr>
        <p:txBody>
          <a:bodyPr lIns="91392" tIns="45696" rIns="91392" bIns="45696" anchor="b" anchorCtr="0">
            <a:noAutofit/>
          </a:bodyPr>
          <a:lstStyle>
            <a:lvl1pPr marL="0" indent="0" algn="l">
              <a:buNone/>
              <a:defRPr sz="1200" b="0" i="0">
                <a:solidFill>
                  <a:schemeClr val="bg1"/>
                </a:solidFill>
                <a:latin typeface="+mn-lt"/>
                <a:cs typeface="CiscoSans"/>
              </a:defRPr>
            </a:lvl1pPr>
            <a:lvl2pPr marL="342751" indent="0" algn="ctr">
              <a:buNone/>
              <a:defRPr>
                <a:solidFill>
                  <a:schemeClr val="tx1">
                    <a:tint val="75000"/>
                  </a:schemeClr>
                </a:solidFill>
              </a:defRPr>
            </a:lvl2pPr>
            <a:lvl3pPr marL="685520" indent="0" algn="ctr">
              <a:buNone/>
              <a:defRPr>
                <a:solidFill>
                  <a:schemeClr val="tx1">
                    <a:tint val="75000"/>
                  </a:schemeClr>
                </a:solidFill>
              </a:defRPr>
            </a:lvl3pPr>
            <a:lvl4pPr marL="1028278" indent="0" algn="ctr">
              <a:buNone/>
              <a:defRPr>
                <a:solidFill>
                  <a:schemeClr val="tx1">
                    <a:tint val="75000"/>
                  </a:schemeClr>
                </a:solidFill>
              </a:defRPr>
            </a:lvl4pPr>
            <a:lvl5pPr marL="1371042" indent="0" algn="ctr">
              <a:buNone/>
              <a:defRPr>
                <a:solidFill>
                  <a:schemeClr val="tx1">
                    <a:tint val="75000"/>
                  </a:schemeClr>
                </a:solidFill>
              </a:defRPr>
            </a:lvl5pPr>
            <a:lvl6pPr marL="1713793" indent="0" algn="ctr">
              <a:buNone/>
              <a:defRPr>
                <a:solidFill>
                  <a:schemeClr val="tx1">
                    <a:tint val="75000"/>
                  </a:schemeClr>
                </a:solidFill>
              </a:defRPr>
            </a:lvl6pPr>
            <a:lvl7pPr marL="2056559" indent="0" algn="ctr">
              <a:buNone/>
              <a:defRPr>
                <a:solidFill>
                  <a:schemeClr val="tx1">
                    <a:tint val="75000"/>
                  </a:schemeClr>
                </a:solidFill>
              </a:defRPr>
            </a:lvl7pPr>
            <a:lvl8pPr marL="2399320" indent="0" algn="ctr">
              <a:buNone/>
              <a:defRPr>
                <a:solidFill>
                  <a:schemeClr val="tx1">
                    <a:tint val="75000"/>
                  </a:schemeClr>
                </a:solidFill>
              </a:defRPr>
            </a:lvl8pPr>
            <a:lvl9pPr marL="2742084"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92"/>
            <a:ext cx="8112650" cy="288131"/>
          </a:xfrm>
          <a:prstGeom prst="rect">
            <a:avLst/>
          </a:prstGeom>
        </p:spPr>
        <p:txBody>
          <a:bodyPr lIns="91392" tIns="45696" rIns="91392" bIns="4569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3"/>
            <a:ext cx="8112650" cy="288131"/>
          </a:xfrm>
          <a:prstGeom prst="rect">
            <a:avLst/>
          </a:prstGeom>
        </p:spPr>
        <p:txBody>
          <a:bodyPr lIns="91392" tIns="45696" rIns="91392" bIns="45696"/>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80" y="2622506"/>
            <a:ext cx="8302625" cy="299001"/>
          </a:xfrm>
          <a:prstGeom prst="rect">
            <a:avLst/>
          </a:prstGeom>
        </p:spPr>
        <p:txBody>
          <a:bodyPr lIns="91392" tIns="45696" rIns="91392" bIns="45696"/>
          <a:lstStyle>
            <a:lvl1pPr marL="0" indent="0">
              <a:buFont typeface="Arial" panose="020B0604020202020204" pitchFamily="34" charset="0"/>
              <a:buNone/>
              <a:defRPr sz="1800" baseline="0">
                <a:solidFill>
                  <a:schemeClr val="bg1"/>
                </a:solidFill>
                <a:latin typeface="+mj-lt"/>
              </a:defRPr>
            </a:lvl1pPr>
            <a:lvl2pPr marL="304697" indent="0">
              <a:buNone/>
              <a:defRPr/>
            </a:lvl2pPr>
            <a:lvl3pPr marL="427275" indent="0">
              <a:buNone/>
              <a:defRPr/>
            </a:lvl3pPr>
            <a:lvl4pPr marL="516547" indent="0">
              <a:buNone/>
              <a:defRPr/>
            </a:lvl4pPr>
            <a:lvl5pPr marL="601046" indent="0">
              <a:buNone/>
              <a:defRPr/>
            </a:lvl5pPr>
          </a:lstStyle>
          <a:p>
            <a:pPr lvl="0"/>
            <a:r>
              <a:rPr lang="en-GB" dirty="0" smtClean="0"/>
              <a:t>Subhead goes here</a:t>
            </a:r>
            <a:endParaRPr lang="en-GB" dirty="0"/>
          </a:p>
        </p:txBody>
      </p:sp>
      <p:grpSp>
        <p:nvGrpSpPr>
          <p:cNvPr id="28" name="Group 67"/>
          <p:cNvGrpSpPr/>
          <p:nvPr userDrawn="1"/>
        </p:nvGrpSpPr>
        <p:grpSpPr>
          <a:xfrm>
            <a:off x="285182"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6771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a:latin typeface="+mj-lt"/>
            </a:endParaRPr>
          </a:p>
        </p:txBody>
      </p:sp>
      <p:sp>
        <p:nvSpPr>
          <p:cNvPr id="23" name="Rectangle 22"/>
          <p:cNvSpPr/>
          <p:nvPr userDrawn="1"/>
        </p:nvSpPr>
        <p:spPr>
          <a:xfrm>
            <a:off x="1891875" y="3595766"/>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392" tIns="45696" rIns="91392" bIns="45696"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0751" y="4912243"/>
            <a:ext cx="220620" cy="154523"/>
          </a:xfrm>
          <a:prstGeom prst="rect">
            <a:avLst/>
          </a:prstGeom>
          <a:noFill/>
          <a:ln w="9525" algn="ctr">
            <a:noFill/>
            <a:miter lim="800000"/>
            <a:headEnd/>
            <a:tailEnd/>
          </a:ln>
          <a:effectLst/>
        </p:spPr>
        <p:txBody>
          <a:bodyPr wrap="none" lIns="61565" tIns="30782" rIns="61565" bIns="30782" anchor="b">
            <a:spAutoFit/>
          </a:bodyPr>
          <a:lstStyle/>
          <a:p>
            <a:pPr algn="r" defTabSz="610566">
              <a:lnSpc>
                <a:spcPct val="100000"/>
              </a:lnSpc>
            </a:pPr>
            <a:fld id="{DFCF27A5-1A5B-48D3-A060-2758FFBB1ADD}" type="slidenum">
              <a:rPr lang="en-US" sz="600">
                <a:solidFill>
                  <a:schemeClr val="bg2"/>
                </a:solidFill>
                <a:latin typeface="+mn-lt"/>
              </a:rPr>
              <a:pPr algn="r" defTabSz="610566">
                <a:lnSpc>
                  <a:spcPct val="100000"/>
                </a:lnSpc>
              </a:pPr>
              <a:t>‹#›</a:t>
            </a:fld>
            <a:endParaRPr lang="en-US" sz="600" dirty="0">
              <a:solidFill>
                <a:schemeClr val="bg2"/>
              </a:solidFill>
              <a:latin typeface="+mn-lt"/>
            </a:endParaRPr>
          </a:p>
        </p:txBody>
      </p:sp>
      <p:sp>
        <p:nvSpPr>
          <p:cNvPr id="15"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6"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5314527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a:latin typeface="+mj-l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53" tIns="34277" rIns="68553" bIns="34277" rtlCol="0" anchor="ctr" anchorCtr="0">
            <a:normAutofit/>
          </a:bodyPr>
          <a:lstStyle>
            <a:lvl1pPr marL="0" indent="0" algn="ctr" defTabSz="685549"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549"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62" y="4916611"/>
            <a:ext cx="3420515" cy="154535"/>
          </a:xfrm>
          <a:prstGeom prst="rect">
            <a:avLst/>
          </a:prstGeom>
          <a:noFill/>
          <a:ln w="9525">
            <a:noFill/>
            <a:miter lim="800000"/>
            <a:headEnd/>
            <a:tailEnd/>
          </a:ln>
          <a:effectLst/>
        </p:spPr>
        <p:txBody>
          <a:bodyPr wrap="square" lIns="61565" tIns="30782" rIns="61565" bIns="30782" anchor="b" anchorCtr="0">
            <a:spAutoFit/>
          </a:bodyPr>
          <a:lstStyle/>
          <a:p>
            <a:pPr algn="l" defTabSz="610566">
              <a:lnSpc>
                <a:spcPct val="100000"/>
              </a:lnSpc>
            </a:pPr>
            <a:r>
              <a:rPr lang="en-US" sz="600" dirty="0" smtClean="0">
                <a:solidFill>
                  <a:schemeClr val="bg2"/>
                </a:solidFill>
                <a:latin typeface="+mj-lt"/>
              </a:rPr>
              <a:t>© 2013</a:t>
            </a:r>
            <a:r>
              <a:rPr lang="en-US" sz="600" baseline="0" dirty="0" smtClean="0">
                <a:solidFill>
                  <a:schemeClr val="bg2"/>
                </a:solidFill>
                <a:latin typeface="+mj-lt"/>
              </a:rPr>
              <a:t>  </a:t>
            </a:r>
            <a:r>
              <a:rPr lang="en-US" sz="600" dirty="0" smtClean="0">
                <a:solidFill>
                  <a:schemeClr val="bg2"/>
                </a:solidFill>
                <a:latin typeface="+mj-lt"/>
              </a:rPr>
              <a:t>Cisco and/or its affiliates. All rights reserved.</a:t>
            </a:r>
            <a:endParaRPr lang="en-US" sz="600" dirty="0">
              <a:solidFill>
                <a:schemeClr val="bg2"/>
              </a:solidFill>
              <a:latin typeface="+mj-lt"/>
            </a:endParaRPr>
          </a:p>
        </p:txBody>
      </p:sp>
      <p:sp>
        <p:nvSpPr>
          <p:cNvPr id="10" name="Rectangle 7"/>
          <p:cNvSpPr>
            <a:spLocks noChangeArrowheads="1"/>
          </p:cNvSpPr>
          <p:nvPr userDrawn="1"/>
        </p:nvSpPr>
        <p:spPr bwMode="ltGray">
          <a:xfrm>
            <a:off x="8660751" y="4912243"/>
            <a:ext cx="220620" cy="154523"/>
          </a:xfrm>
          <a:prstGeom prst="rect">
            <a:avLst/>
          </a:prstGeom>
          <a:noFill/>
          <a:ln w="9525" algn="ctr">
            <a:noFill/>
            <a:miter lim="800000"/>
            <a:headEnd/>
            <a:tailEnd/>
          </a:ln>
          <a:effectLst/>
        </p:spPr>
        <p:txBody>
          <a:bodyPr wrap="none" lIns="61565" tIns="30782" rIns="61565" bIns="30782" anchor="b">
            <a:spAutoFit/>
          </a:bodyPr>
          <a:lstStyle/>
          <a:p>
            <a:pPr algn="r" defTabSz="610566">
              <a:lnSpc>
                <a:spcPct val="100000"/>
              </a:lnSpc>
            </a:pPr>
            <a:fld id="{DFCF27A5-1A5B-48D3-A060-2758FFBB1ADD}" type="slidenum">
              <a:rPr lang="en-US" sz="600">
                <a:solidFill>
                  <a:schemeClr val="bg2"/>
                </a:solidFill>
                <a:latin typeface="+mn-lt"/>
              </a:rPr>
              <a:pPr algn="r" defTabSz="610566">
                <a:lnSpc>
                  <a:spcPct val="100000"/>
                </a:lnSpc>
              </a:pPr>
              <a:t>‹#›</a:t>
            </a:fld>
            <a:endParaRPr lang="en-US" sz="600" dirty="0">
              <a:solidFill>
                <a:schemeClr val="bg2"/>
              </a:solidFill>
              <a:latin typeface="+mn-lt"/>
            </a:endParaRPr>
          </a:p>
        </p:txBody>
      </p:sp>
      <p:sp>
        <p:nvSpPr>
          <p:cNvPr id="14"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1"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2760754"/>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a:latin typeface="+mj-l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392" tIns="45696" rIns="91392" bIns="45696"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254870" y="546744"/>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86" y="4916611"/>
            <a:ext cx="3420515" cy="154535"/>
          </a:xfrm>
          <a:prstGeom prst="rect">
            <a:avLst/>
          </a:prstGeom>
          <a:noFill/>
          <a:ln w="9525">
            <a:noFill/>
            <a:miter lim="800000"/>
            <a:headEnd/>
            <a:tailEnd/>
          </a:ln>
          <a:effectLst/>
        </p:spPr>
        <p:txBody>
          <a:bodyPr wrap="square" lIns="61565" tIns="30782" rIns="61565" bIns="30782" anchor="b" anchorCtr="0">
            <a:spAutoFit/>
          </a:bodyPr>
          <a:lstStyle/>
          <a:p>
            <a:pPr algn="l" defTabSz="610566">
              <a:lnSpc>
                <a:spcPct val="100000"/>
              </a:lnSpc>
            </a:pPr>
            <a:r>
              <a:rPr lang="en-US" sz="600" dirty="0" smtClean="0">
                <a:solidFill>
                  <a:schemeClr val="bg2"/>
                </a:solidFill>
                <a:latin typeface="+mn-lt"/>
              </a:rPr>
              <a:t>© 2013</a:t>
            </a:r>
            <a:r>
              <a:rPr lang="en-US" sz="600" baseline="0" dirty="0" smtClean="0">
                <a:solidFill>
                  <a:schemeClr val="bg2"/>
                </a:solidFill>
                <a:latin typeface="+mn-lt"/>
              </a:rPr>
              <a:t>  </a:t>
            </a:r>
            <a:r>
              <a:rPr lang="en-US" sz="600" dirty="0" smtClean="0">
                <a:solidFill>
                  <a:schemeClr val="bg2"/>
                </a:solidFill>
                <a:latin typeface="+mn-lt"/>
              </a:rPr>
              <a:t>Cisco and/or its affiliates. All rights reserved.</a:t>
            </a:r>
            <a:endParaRPr lang="en-US" sz="600" dirty="0">
              <a:solidFill>
                <a:schemeClr val="bg2"/>
              </a:solidFill>
              <a:latin typeface="+mn-lt"/>
            </a:endParaRPr>
          </a:p>
        </p:txBody>
      </p:sp>
      <p:sp>
        <p:nvSpPr>
          <p:cNvPr id="10" name="Rectangle 7"/>
          <p:cNvSpPr>
            <a:spLocks noChangeArrowheads="1"/>
          </p:cNvSpPr>
          <p:nvPr userDrawn="1"/>
        </p:nvSpPr>
        <p:spPr bwMode="ltGray">
          <a:xfrm>
            <a:off x="8660751" y="4912243"/>
            <a:ext cx="220620" cy="154523"/>
          </a:xfrm>
          <a:prstGeom prst="rect">
            <a:avLst/>
          </a:prstGeom>
          <a:noFill/>
          <a:ln w="9525" algn="ctr">
            <a:noFill/>
            <a:miter lim="800000"/>
            <a:headEnd/>
            <a:tailEnd/>
          </a:ln>
          <a:effectLst/>
        </p:spPr>
        <p:txBody>
          <a:bodyPr wrap="none" lIns="61565" tIns="30782" rIns="61565" bIns="30782" anchor="b">
            <a:spAutoFit/>
          </a:bodyPr>
          <a:lstStyle/>
          <a:p>
            <a:pPr algn="r" defTabSz="610566">
              <a:lnSpc>
                <a:spcPct val="100000"/>
              </a:lnSpc>
            </a:pPr>
            <a:fld id="{DFCF27A5-1A5B-48D3-A060-2758FFBB1ADD}" type="slidenum">
              <a:rPr lang="en-US" sz="600">
                <a:solidFill>
                  <a:schemeClr val="bg2"/>
                </a:solidFill>
                <a:latin typeface="+mn-lt"/>
              </a:rPr>
              <a:pPr algn="r" defTabSz="610566">
                <a:lnSpc>
                  <a:spcPct val="100000"/>
                </a:lnSpc>
              </a:pPr>
              <a:t>‹#›</a:t>
            </a:fld>
            <a:endParaRPr lang="en-US" sz="600" dirty="0">
              <a:solidFill>
                <a:schemeClr val="bg2"/>
              </a:solidFill>
              <a:latin typeface="+mn-lt"/>
            </a:endParaRPr>
          </a:p>
        </p:txBody>
      </p:sp>
      <p:sp>
        <p:nvSpPr>
          <p:cNvPr id="11"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965782130"/>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392" tIns="45696" rIns="91392" bIns="45696"/>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7074723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28" y="240634"/>
            <a:ext cx="8447031" cy="4408370"/>
          </a:xfrm>
          <a:prstGeom prst="rect">
            <a:avLst/>
          </a:prstGeom>
        </p:spPr>
        <p:txBody>
          <a:bodyPr vert="horz" lIns="91392" tIns="45696" rIns="91392" bIns="45696"/>
          <a:lstStyle>
            <a:lvl1pPr marL="0" indent="0" algn="ctr">
              <a:buNone/>
              <a:defRPr sz="15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36699241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6"/>
            <a:ext cx="9144001" cy="4983479"/>
          </a:xfrm>
          <a:prstGeom prst="rect">
            <a:avLst/>
          </a:prstGeom>
        </p:spPr>
        <p:txBody>
          <a:bodyPr vert="horz" lIns="91392" tIns="45696" rIns="91392" bIns="45696"/>
          <a:lstStyle>
            <a:lvl1pPr marL="0" indent="0" algn="ctr">
              <a:buNone/>
              <a:defRPr sz="15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25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50" tIns="34276" rIns="68550" bIns="34276" rtlCol="0" anchor="ctr">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38"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39"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39380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50" tIns="34276" rIns="68550" bIns="34276" rtlCol="0" anchor="ctr">
            <a:normAutofit/>
          </a:bodyPr>
          <a:lstStyle>
            <a:lvl1pPr marL="0" indent="0" algn="ctr" defTabSz="685520"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0757" y="4929040"/>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62" y="4916599"/>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44524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59345"/>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39927"/>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508" y="3209560"/>
            <a:ext cx="4684867" cy="288131"/>
          </a:xfrm>
          <a:prstGeom prst="rect">
            <a:avLst/>
          </a:prstGeom>
        </p:spPr>
        <p:txBody>
          <a:bodyPr vert="horz" lIns="68553" tIns="34277" rIns="68553" bIns="34277" rtlCol="0">
            <a:noAutofit/>
          </a:bodyPr>
          <a:lstStyle>
            <a:lvl1pPr marL="0" indent="0" algn="l" defTabSz="685549"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766" indent="0" algn="ctr">
              <a:buNone/>
              <a:defRPr>
                <a:solidFill>
                  <a:schemeClr val="tx1">
                    <a:tint val="75000"/>
                  </a:schemeClr>
                </a:solidFill>
              </a:defRPr>
            </a:lvl2pPr>
            <a:lvl3pPr marL="685549" indent="0" algn="ctr">
              <a:buNone/>
              <a:defRPr>
                <a:solidFill>
                  <a:schemeClr val="tx1">
                    <a:tint val="75000"/>
                  </a:schemeClr>
                </a:solidFill>
              </a:defRPr>
            </a:lvl3pPr>
            <a:lvl4pPr marL="1028321" indent="0" algn="ctr">
              <a:buNone/>
              <a:defRPr>
                <a:solidFill>
                  <a:schemeClr val="tx1">
                    <a:tint val="75000"/>
                  </a:schemeClr>
                </a:solidFill>
              </a:defRPr>
            </a:lvl4pPr>
            <a:lvl5pPr marL="1371099" indent="0" algn="ctr">
              <a:buNone/>
              <a:defRPr>
                <a:solidFill>
                  <a:schemeClr val="tx1">
                    <a:tint val="75000"/>
                  </a:schemeClr>
                </a:solidFill>
              </a:defRPr>
            </a:lvl5pPr>
            <a:lvl6pPr marL="1713865" indent="0" algn="ctr">
              <a:buNone/>
              <a:defRPr>
                <a:solidFill>
                  <a:schemeClr val="tx1">
                    <a:tint val="75000"/>
                  </a:schemeClr>
                </a:solidFill>
              </a:defRPr>
            </a:lvl6pPr>
            <a:lvl7pPr marL="2056645" indent="0" algn="ctr">
              <a:buNone/>
              <a:defRPr>
                <a:solidFill>
                  <a:schemeClr val="tx1">
                    <a:tint val="75000"/>
                  </a:schemeClr>
                </a:solidFill>
              </a:defRPr>
            </a:lvl7pPr>
            <a:lvl8pPr marL="2399420" indent="0" algn="ctr">
              <a:buNone/>
              <a:defRPr>
                <a:solidFill>
                  <a:schemeClr val="tx1">
                    <a:tint val="75000"/>
                  </a:schemeClr>
                </a:solidFill>
              </a:defRPr>
            </a:lvl8pPr>
            <a:lvl9pPr marL="2742198" indent="0" algn="ctr">
              <a:buNone/>
              <a:defRPr>
                <a:solidFill>
                  <a:schemeClr val="tx1">
                    <a:tint val="75000"/>
                  </a:schemeClr>
                </a:solidFill>
              </a:defRPr>
            </a:lvl9pPr>
          </a:lstStyle>
          <a:p>
            <a:pPr marL="0" lvl="0" indent="0" algn="l" defTabSz="685549"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2"/>
            <a:ext cx="9144000" cy="133350"/>
          </a:xfrm>
          <a:prstGeom prst="rect">
            <a:avLst/>
          </a:prstGeom>
          <a:solidFill>
            <a:schemeClr val="bg2"/>
          </a:solidFill>
          <a:ln w="25400" algn="ctr">
            <a:noFill/>
            <a:miter lim="800000"/>
            <a:headEnd/>
            <a:tailEnd/>
          </a:ln>
          <a:effectLst/>
        </p:spPr>
        <p:txBody>
          <a:bodyPr wrap="none" lIns="68553" tIns="34277" rIns="68553" bIns="34277" anchor="ctr"/>
          <a:lstStyle/>
          <a:p>
            <a:endParaRPr lang="en-US">
              <a:latin typeface="+mj-lt"/>
            </a:endParaRPr>
          </a:p>
        </p:txBody>
      </p:sp>
      <p:sp>
        <p:nvSpPr>
          <p:cNvPr id="2" name="Title 1"/>
          <p:cNvSpPr>
            <a:spLocks noGrp="1"/>
          </p:cNvSpPr>
          <p:nvPr>
            <p:ph type="ctrTitle" hasCustomPrompt="1"/>
          </p:nvPr>
        </p:nvSpPr>
        <p:spPr>
          <a:xfrm>
            <a:off x="248819" y="2462028"/>
            <a:ext cx="4712557" cy="766763"/>
          </a:xfrm>
        </p:spPr>
        <p:txBody>
          <a:bodyPr vert="horz" lIns="61694" tIns="34277" rIns="61694" bIns="34277" rtlCol="0" anchor="b" anchorCtr="0">
            <a:noAutofit/>
          </a:bodyPr>
          <a:lstStyle>
            <a:lvl1pPr marL="0" indent="0" algn="l" defTabSz="685549"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2"/>
            <a:ext cx="9144000" cy="133350"/>
          </a:xfrm>
          <a:prstGeom prst="rect">
            <a:avLst/>
          </a:prstGeom>
          <a:solidFill>
            <a:schemeClr val="bg2"/>
          </a:solidFill>
          <a:ln w="25400" algn="ctr">
            <a:noFill/>
            <a:miter lim="800000"/>
            <a:headEnd/>
            <a:tailEnd/>
          </a:ln>
          <a:effectLst/>
        </p:spPr>
        <p:txBody>
          <a:bodyPr wrap="none" lIns="68553" tIns="34277" rIns="68553" bIns="34277" anchor="ctr"/>
          <a:lstStyle/>
          <a:p>
            <a:endParaRPr lang="en-US">
              <a:latin typeface="+mj-lt"/>
            </a:endParaRPr>
          </a:p>
        </p:txBody>
      </p:sp>
      <p:sp>
        <p:nvSpPr>
          <p:cNvPr id="31" name="Picture Placeholder 30"/>
          <p:cNvSpPr>
            <a:spLocks noGrp="1"/>
          </p:cNvSpPr>
          <p:nvPr>
            <p:ph type="pic" sz="quarter" idx="10" hasCustomPrompt="1"/>
          </p:nvPr>
        </p:nvSpPr>
        <p:spPr>
          <a:xfrm>
            <a:off x="5540396" y="1438276"/>
            <a:ext cx="2676525" cy="2166938"/>
          </a:xfrm>
          <a:prstGeom prst="rect">
            <a:avLst/>
          </a:prstGeom>
        </p:spPr>
        <p:txBody>
          <a:bodyPr lIns="91392" tIns="45696" rIns="91392" bIns="45696"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17871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05143"/>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9830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18"/>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3643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28"/>
            <a:ext cx="2468644" cy="646331"/>
          </a:xfrm>
          <a:prstGeom prst="rect">
            <a:avLst/>
          </a:prstGeom>
          <a:noFill/>
        </p:spPr>
        <p:txBody>
          <a:bodyPr wrap="none" lIns="91392" tIns="45696" rIns="91392" bIns="45696"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65" name="Rectangle 64"/>
          <p:cNvSpPr>
            <a:spLocks noChangeArrowheads="1"/>
          </p:cNvSpPr>
          <p:nvPr userDrawn="1"/>
        </p:nvSpPr>
        <p:spPr bwMode="black">
          <a:xfrm>
            <a:off x="6286242" y="2851189"/>
            <a:ext cx="116616" cy="441827"/>
          </a:xfrm>
          <a:prstGeom prst="rect">
            <a:avLst/>
          </a:prstGeom>
          <a:solidFill>
            <a:schemeClr val="tx1"/>
          </a:solidFill>
          <a:ln w="9525">
            <a:noFill/>
            <a:miter lim="800000"/>
            <a:headEnd/>
            <a:tailEnd/>
          </a:ln>
        </p:spPr>
        <p:txBody>
          <a:bodyPr lIns="91392" tIns="45696" rIns="91392" bIns="45696"/>
          <a:lstStyle/>
          <a:p>
            <a:endParaRPr lang="en-US">
              <a:solidFill>
                <a:srgbClr val="0096D6"/>
              </a:solidFill>
              <a:latin typeface="+mj-lt"/>
            </a:endParaRPr>
          </a:p>
        </p:txBody>
      </p:sp>
      <p:sp>
        <p:nvSpPr>
          <p:cNvPr id="66" name="Freeform 65"/>
          <p:cNvSpPr>
            <a:spLocks/>
          </p:cNvSpPr>
          <p:nvPr userDrawn="1"/>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67" name="Freeform 66"/>
          <p:cNvSpPr>
            <a:spLocks/>
          </p:cNvSpPr>
          <p:nvPr userDrawn="1"/>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68" name="Freeform 67"/>
          <p:cNvSpPr>
            <a:spLocks noEditPoints="1"/>
          </p:cNvSpPr>
          <p:nvPr userDrawn="1"/>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69" name="Freeform 68"/>
          <p:cNvSpPr>
            <a:spLocks/>
          </p:cNvSpPr>
          <p:nvPr userDrawn="1"/>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0" name="Freeform 69"/>
          <p:cNvSpPr>
            <a:spLocks/>
          </p:cNvSpPr>
          <p:nvPr userDrawn="1"/>
        </p:nvSpPr>
        <p:spPr bwMode="black">
          <a:xfrm>
            <a:off x="5566228"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1" name="Freeform 70"/>
          <p:cNvSpPr>
            <a:spLocks/>
          </p:cNvSpPr>
          <p:nvPr userDrawn="1"/>
        </p:nvSpPr>
        <p:spPr bwMode="black">
          <a:xfrm>
            <a:off x="5874029" y="207276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2" name="Freeform 71"/>
          <p:cNvSpPr>
            <a:spLocks/>
          </p:cNvSpPr>
          <p:nvPr userDrawn="1"/>
        </p:nvSpPr>
        <p:spPr bwMode="black">
          <a:xfrm>
            <a:off x="6176427" y="186340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3" name="Freeform 72"/>
          <p:cNvSpPr>
            <a:spLocks/>
          </p:cNvSpPr>
          <p:nvPr userDrawn="1"/>
        </p:nvSpPr>
        <p:spPr bwMode="black">
          <a:xfrm>
            <a:off x="6484231"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4" name="Freeform 73"/>
          <p:cNvSpPr>
            <a:spLocks/>
          </p:cNvSpPr>
          <p:nvPr userDrawn="1"/>
        </p:nvSpPr>
        <p:spPr bwMode="black">
          <a:xfrm>
            <a:off x="6785247" y="2225015"/>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5" name="Freeform 74"/>
          <p:cNvSpPr>
            <a:spLocks/>
          </p:cNvSpPr>
          <p:nvPr userDrawn="1"/>
        </p:nvSpPr>
        <p:spPr bwMode="black">
          <a:xfrm>
            <a:off x="7093067" y="2072753"/>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6" name="Freeform 75"/>
          <p:cNvSpPr>
            <a:spLocks/>
          </p:cNvSpPr>
          <p:nvPr userDrawn="1"/>
        </p:nvSpPr>
        <p:spPr bwMode="black">
          <a:xfrm>
            <a:off x="7400878" y="1863395"/>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7" name="Freeform 76"/>
          <p:cNvSpPr>
            <a:spLocks/>
          </p:cNvSpPr>
          <p:nvPr userDrawn="1"/>
        </p:nvSpPr>
        <p:spPr bwMode="black">
          <a:xfrm>
            <a:off x="7703263" y="2072753"/>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78" name="Freeform 77"/>
          <p:cNvSpPr>
            <a:spLocks/>
          </p:cNvSpPr>
          <p:nvPr userDrawn="1"/>
        </p:nvSpPr>
        <p:spPr bwMode="black">
          <a:xfrm>
            <a:off x="8011072" y="2225015"/>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Tree>
    <p:extLst>
      <p:ext uri="{BB962C8B-B14F-4D97-AF65-F5344CB8AC3E}">
        <p14:creationId xmlns:p14="http://schemas.microsoft.com/office/powerpoint/2010/main" val="1754768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18"/>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871697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412" y="940726"/>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18"/>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52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08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28"/>
            <a:ext cx="2468644" cy="646331"/>
          </a:xfrm>
          <a:prstGeom prst="rect">
            <a:avLst/>
          </a:prstGeom>
          <a:noFill/>
        </p:spPr>
        <p:txBody>
          <a:bodyPr wrap="none" lIns="91392" tIns="45696" rIns="91392" bIns="45696"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21" name="Rectangle 20"/>
          <p:cNvSpPr>
            <a:spLocks noChangeArrowheads="1"/>
          </p:cNvSpPr>
          <p:nvPr userDrawn="1"/>
        </p:nvSpPr>
        <p:spPr bwMode="black">
          <a:xfrm>
            <a:off x="6286242" y="2851189"/>
            <a:ext cx="116616" cy="441827"/>
          </a:xfrm>
          <a:prstGeom prst="rect">
            <a:avLst/>
          </a:prstGeom>
          <a:solidFill>
            <a:schemeClr val="tx1"/>
          </a:solidFill>
          <a:ln w="9525">
            <a:noFill/>
            <a:miter lim="800000"/>
            <a:headEnd/>
            <a:tailEnd/>
          </a:ln>
        </p:spPr>
        <p:txBody>
          <a:bodyPr lIns="91392" tIns="45696" rIns="91392" bIns="45696"/>
          <a:lstStyle/>
          <a:p>
            <a:endParaRPr lang="en-US">
              <a:solidFill>
                <a:srgbClr val="0096D6"/>
              </a:solidFill>
              <a:latin typeface="+mj-lt"/>
            </a:endParaRPr>
          </a:p>
        </p:txBody>
      </p:sp>
      <p:sp>
        <p:nvSpPr>
          <p:cNvPr id="22" name="Freeform 21"/>
          <p:cNvSpPr>
            <a:spLocks/>
          </p:cNvSpPr>
          <p:nvPr userDrawn="1"/>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23" name="Freeform 22"/>
          <p:cNvSpPr>
            <a:spLocks/>
          </p:cNvSpPr>
          <p:nvPr userDrawn="1"/>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0" name="Freeform 39"/>
          <p:cNvSpPr>
            <a:spLocks noEditPoints="1"/>
          </p:cNvSpPr>
          <p:nvPr userDrawn="1"/>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1" name="Freeform 40"/>
          <p:cNvSpPr>
            <a:spLocks/>
          </p:cNvSpPr>
          <p:nvPr userDrawn="1"/>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2" name="Freeform 41"/>
          <p:cNvSpPr>
            <a:spLocks/>
          </p:cNvSpPr>
          <p:nvPr userDrawn="1"/>
        </p:nvSpPr>
        <p:spPr bwMode="black">
          <a:xfrm>
            <a:off x="5566228"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3" name="Freeform 42"/>
          <p:cNvSpPr>
            <a:spLocks/>
          </p:cNvSpPr>
          <p:nvPr userDrawn="1"/>
        </p:nvSpPr>
        <p:spPr bwMode="black">
          <a:xfrm>
            <a:off x="5874029" y="2072765"/>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4" name="Freeform 43"/>
          <p:cNvSpPr>
            <a:spLocks/>
          </p:cNvSpPr>
          <p:nvPr userDrawn="1"/>
        </p:nvSpPr>
        <p:spPr bwMode="black">
          <a:xfrm>
            <a:off x="6176427" y="1863407"/>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5" name="Freeform 44"/>
          <p:cNvSpPr>
            <a:spLocks/>
          </p:cNvSpPr>
          <p:nvPr userDrawn="1"/>
        </p:nvSpPr>
        <p:spPr bwMode="black">
          <a:xfrm>
            <a:off x="6484231"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6" name="Freeform 45"/>
          <p:cNvSpPr>
            <a:spLocks/>
          </p:cNvSpPr>
          <p:nvPr userDrawn="1"/>
        </p:nvSpPr>
        <p:spPr bwMode="black">
          <a:xfrm>
            <a:off x="6785247" y="2225015"/>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7" name="Freeform 46"/>
          <p:cNvSpPr>
            <a:spLocks/>
          </p:cNvSpPr>
          <p:nvPr userDrawn="1"/>
        </p:nvSpPr>
        <p:spPr bwMode="black">
          <a:xfrm>
            <a:off x="7093067" y="2072753"/>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8" name="Freeform 47"/>
          <p:cNvSpPr>
            <a:spLocks/>
          </p:cNvSpPr>
          <p:nvPr userDrawn="1"/>
        </p:nvSpPr>
        <p:spPr bwMode="black">
          <a:xfrm>
            <a:off x="7400878" y="1863395"/>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49" name="Freeform 48"/>
          <p:cNvSpPr>
            <a:spLocks/>
          </p:cNvSpPr>
          <p:nvPr userDrawn="1"/>
        </p:nvSpPr>
        <p:spPr bwMode="black">
          <a:xfrm>
            <a:off x="7703263" y="2072753"/>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
        <p:nvSpPr>
          <p:cNvPr id="50" name="Freeform 49"/>
          <p:cNvSpPr>
            <a:spLocks/>
          </p:cNvSpPr>
          <p:nvPr userDrawn="1"/>
        </p:nvSpPr>
        <p:spPr bwMode="black">
          <a:xfrm>
            <a:off x="8011072" y="2225015"/>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392" tIns="45696" rIns="91392" bIns="45696"/>
          <a:lstStyle/>
          <a:p>
            <a:endParaRPr lang="en-US">
              <a:solidFill>
                <a:srgbClr val="0096D6"/>
              </a:solidFill>
              <a:latin typeface="+mj-lt"/>
            </a:endParaRPr>
          </a:p>
        </p:txBody>
      </p:sp>
    </p:spTree>
    <p:extLst>
      <p:ext uri="{BB962C8B-B14F-4D97-AF65-F5344CB8AC3E}">
        <p14:creationId xmlns:p14="http://schemas.microsoft.com/office/powerpoint/2010/main" val="1016539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_Bullet_Title only_No_Bar">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8002210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Bullet_Title only no bar">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0615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1"/>
            <a:ext cx="9144000" cy="5142161"/>
          </a:xfrm>
          <a:prstGeom prst="rect">
            <a:avLst/>
          </a:prstGeom>
        </p:spPr>
      </p:pic>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138" tIns="45568" rIns="91138" bIns="45568" numCol="1" anchor="b" anchorCtr="0" compatLnSpc="1">
            <a:prstTxWarp prst="textNoShape">
              <a:avLst/>
            </a:prstTxWarp>
          </a:bodyPr>
          <a:lstStyle>
            <a:lvl1pPr>
              <a:defRPr lang="en-US" dirty="0">
                <a:solidFill>
                  <a:srgbClr val="FFFFFF"/>
                </a:solidFill>
              </a:defRPr>
            </a:lvl1pPr>
          </a:lstStyle>
          <a:p>
            <a:pPr lvl="0"/>
            <a:r>
              <a:rPr lang="en-US" dirty="0" smtClean="0"/>
              <a:t>Click to edit Master title style</a:t>
            </a:r>
            <a:endParaRPr lang="en-US" dirty="0"/>
          </a:p>
        </p:txBody>
      </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t="19444" b="41389"/>
          <a:stretch/>
        </p:blipFill>
        <p:spPr>
          <a:xfrm>
            <a:off x="7669622" y="4480858"/>
            <a:ext cx="1255245" cy="491510"/>
          </a:xfrm>
          <a:prstGeom prst="rect">
            <a:avLst/>
          </a:prstGeom>
        </p:spPr>
      </p:pic>
    </p:spTree>
    <p:extLst>
      <p:ext uri="{BB962C8B-B14F-4D97-AF65-F5344CB8AC3E}">
        <p14:creationId xmlns:p14="http://schemas.microsoft.com/office/powerpoint/2010/main" val="25755651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2"/>
            <a:ext cx="9144000" cy="133350"/>
          </a:xfrm>
          <a:prstGeom prst="rect">
            <a:avLst/>
          </a:prstGeom>
          <a:solidFill>
            <a:schemeClr val="bg2"/>
          </a:solidFill>
          <a:ln w="25400" algn="ctr">
            <a:noFill/>
            <a:miter lim="800000"/>
            <a:headEnd/>
            <a:tailEnd/>
          </a:ln>
          <a:effectLst/>
        </p:spPr>
        <p:txBody>
          <a:bodyPr wrap="none" lIns="68550" tIns="34276" rIns="68550" bIns="34276" anchor="ctr"/>
          <a:lstStyle/>
          <a:p>
            <a:endParaRPr lang="en-US">
              <a:latin typeface="+mj-lt"/>
            </a:endParaRPr>
          </a:p>
        </p:txBody>
      </p:sp>
      <p:sp>
        <p:nvSpPr>
          <p:cNvPr id="47" name="Rectangle 3"/>
          <p:cNvSpPr>
            <a:spLocks noChangeArrowheads="1"/>
          </p:cNvSpPr>
          <p:nvPr userDrawn="1"/>
        </p:nvSpPr>
        <p:spPr bwMode="hidden">
          <a:xfrm>
            <a:off x="0" y="2"/>
            <a:ext cx="9144000" cy="133350"/>
          </a:xfrm>
          <a:prstGeom prst="rect">
            <a:avLst/>
          </a:prstGeom>
          <a:solidFill>
            <a:schemeClr val="bg2"/>
          </a:solidFill>
          <a:ln w="25400" algn="ctr">
            <a:noFill/>
            <a:miter lim="800000"/>
            <a:headEnd/>
            <a:tailEnd/>
          </a:ln>
          <a:effectLst/>
        </p:spPr>
        <p:txBody>
          <a:bodyPr wrap="none" lIns="68550" tIns="34276" rIns="68550" bIns="34276" anchor="ctr"/>
          <a:lstStyle/>
          <a:p>
            <a:endParaRPr lang="en-US">
              <a:latin typeface="+mj-lt"/>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781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6775704" y="4960085"/>
            <a:ext cx="1714500" cy="171450"/>
          </a:xfrm>
          <a:prstGeom prst="rect">
            <a:avLst/>
          </a:prstGeom>
        </p:spPr>
        <p:txBody>
          <a:bodyPr vert="horz" lIns="68577" tIns="34289" rIns="68577" bIns="34289" rtlCol="0" anchor="ctr"/>
          <a:lstStyle>
            <a:lvl1pPr marL="0" marR="0" indent="0" algn="r" defTabSz="685771" rtl="0" eaLnBrk="1" fontAlgn="auto" latinLnBrk="0" hangingPunct="1">
              <a:lnSpc>
                <a:spcPct val="100000"/>
              </a:lnSpc>
              <a:spcBef>
                <a:spcPts val="0"/>
              </a:spcBef>
              <a:spcAft>
                <a:spcPts val="0"/>
              </a:spcAft>
              <a:buClrTx/>
              <a:buSzTx/>
              <a:buFontTx/>
              <a:buNone/>
              <a:tabLst/>
              <a:defRPr sz="5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sp>
        <p:nvSpPr>
          <p:cNvPr id="4" name="Footer Placeholder 4"/>
          <p:cNvSpPr txBox="1">
            <a:spLocks/>
          </p:cNvSpPr>
          <p:nvPr userDrawn="1"/>
        </p:nvSpPr>
        <p:spPr>
          <a:xfrm>
            <a:off x="6775704" y="4960085"/>
            <a:ext cx="1714500" cy="171450"/>
          </a:xfrm>
          <a:prstGeom prst="rect">
            <a:avLst/>
          </a:prstGeom>
        </p:spPr>
        <p:txBody>
          <a:bodyPr vert="horz" lIns="68577" tIns="34289" rIns="68577" bIns="34289"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600" kern="1200">
                <a:solidFill>
                  <a:schemeClr val="tx1">
                    <a:tint val="75000"/>
                  </a:schemeClr>
                </a:solidFill>
                <a:latin typeface="CiscoSans ExtraLight" panose="020B03030202010203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tint val="75000"/>
                  </a:prstClr>
                </a:solidFill>
              </a:rPr>
              <a:t>Cisco Confidential</a:t>
            </a:r>
            <a:endParaRPr lang="en-US" dirty="0">
              <a:solidFill>
                <a:prstClr val="black">
                  <a:tint val="75000"/>
                </a:prstClr>
              </a:solidFill>
            </a:endParaRPr>
          </a:p>
        </p:txBody>
      </p:sp>
    </p:spTree>
    <p:extLst>
      <p:ext uri="{BB962C8B-B14F-4D97-AF65-F5344CB8AC3E}">
        <p14:creationId xmlns:p14="http://schemas.microsoft.com/office/powerpoint/2010/main" val="9768325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0050" y="1097281"/>
            <a:ext cx="2743200" cy="3535442"/>
          </a:xfrm>
          <a:prstGeom prst="rect">
            <a:avLst/>
          </a:prstGeom>
        </p:spPr>
        <p:txBody>
          <a:bodyPr lIns="68580" tIns="34290" rIns="68580" bIns="34290"/>
          <a:lstStyle>
            <a:lvl1pPr>
              <a:buClr>
                <a:schemeClr val="accent1">
                  <a:lumMod val="60000"/>
                  <a:lumOff val="40000"/>
                </a:schemeClr>
              </a:buClr>
              <a:defRPr/>
            </a:lvl1pPr>
            <a:lvl2pPr>
              <a:buClr>
                <a:schemeClr val="accent1">
                  <a:lumMod val="60000"/>
                  <a:lumOff val="40000"/>
                </a:schemeClr>
              </a:buClr>
              <a:defRPr/>
            </a:lvl2pPr>
            <a:lvl3pPr>
              <a:buClr>
                <a:schemeClr val="accent1">
                  <a:lumMod val="60000"/>
                  <a:lumOff val="40000"/>
                </a:schemeClr>
              </a:buClr>
              <a:defRPr/>
            </a:lvl3pPr>
            <a:lvl4pPr>
              <a:buClr>
                <a:schemeClr val="accent1">
                  <a:lumMod val="60000"/>
                  <a:lumOff val="40000"/>
                </a:schemeClr>
              </a:buClr>
              <a:defRPr/>
            </a:lvl4pPr>
            <a:lvl5pPr>
              <a:buClr>
                <a:schemeClr val="accent1">
                  <a:lumMod val="60000"/>
                  <a:lumOff val="4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6775704" y="4960085"/>
            <a:ext cx="1714500" cy="171450"/>
          </a:xfrm>
          <a:prstGeom prst="rect">
            <a:avLst/>
          </a:prstGeom>
        </p:spPr>
        <p:txBody>
          <a:bodyPr vert="horz" lIns="68579" tIns="34289" rIns="68579" bIns="34289" rtlCol="0" anchor="ctr"/>
          <a:lstStyle>
            <a:lvl1pPr marL="0" marR="0" indent="0" algn="r" defTabSz="685783" rtl="0" eaLnBrk="1" fontAlgn="auto" latinLnBrk="0" hangingPunct="1">
              <a:lnSpc>
                <a:spcPct val="100000"/>
              </a:lnSpc>
              <a:spcBef>
                <a:spcPts val="0"/>
              </a:spcBef>
              <a:spcAft>
                <a:spcPts val="0"/>
              </a:spcAft>
              <a:buClrTx/>
              <a:buSzTx/>
              <a:buFontTx/>
              <a:buNone/>
              <a:tabLst/>
              <a:defRPr sz="500">
                <a:solidFill>
                  <a:schemeClr val="tx1">
                    <a:tint val="75000"/>
                  </a:schemeClr>
                </a:solidFill>
                <a:latin typeface="CiscoSans ExtraLight" panose="020B0303020201020303" pitchFamily="34" charset="0"/>
              </a:defRPr>
            </a:lvl1pPr>
          </a:lstStyle>
          <a:p>
            <a:r>
              <a:rPr lang="en-US" dirty="0" smtClean="0">
                <a:solidFill>
                  <a:prstClr val="black">
                    <a:tint val="75000"/>
                  </a:prstClr>
                </a:solidFill>
              </a:rPr>
              <a:t>Cisco Confidential</a:t>
            </a:r>
            <a:endParaRPr lang="en-US" dirty="0">
              <a:solidFill>
                <a:prstClr val="black">
                  <a:tint val="75000"/>
                </a:prstClr>
              </a:solidFill>
            </a:endParaRPr>
          </a:p>
        </p:txBody>
      </p:sp>
      <p:sp>
        <p:nvSpPr>
          <p:cNvPr id="6" name="Content Placeholder 5"/>
          <p:cNvSpPr>
            <a:spLocks noGrp="1"/>
          </p:cNvSpPr>
          <p:nvPr>
            <p:ph sz="quarter" idx="10"/>
          </p:nvPr>
        </p:nvSpPr>
        <p:spPr>
          <a:xfrm>
            <a:off x="3243858" y="1097280"/>
            <a:ext cx="2743200" cy="3538728"/>
          </a:xfrm>
          <a:prstGeom prst="rect">
            <a:avLst/>
          </a:prstGeom>
        </p:spPr>
        <p:txBody>
          <a:bodyPr lIns="68580" tIns="34290" rIns="68580" bIns="3429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1"/>
          </p:nvPr>
        </p:nvSpPr>
        <p:spPr>
          <a:xfrm>
            <a:off x="6087665" y="1097280"/>
            <a:ext cx="2743200" cy="3538728"/>
          </a:xfrm>
          <a:prstGeom prst="rect">
            <a:avLst/>
          </a:prstGeom>
        </p:spPr>
        <p:txBody>
          <a:bodyPr lIns="68580" tIns="34290" rIns="68580" bIns="3429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1791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9"/>
            <a:ext cx="8112126" cy="288131"/>
          </a:xfrm>
          <a:prstGeom prst="rect">
            <a:avLst/>
          </a:prstGeom>
        </p:spPr>
        <p:txBody>
          <a:bodyPr lIns="91376" tIns="45688" rIns="91376" bIns="45688" anchor="b" anchorCtr="0">
            <a:noAutofit/>
          </a:bodyPr>
          <a:lstStyle>
            <a:lvl1pPr marL="0" indent="0" algn="l">
              <a:buNone/>
              <a:defRPr sz="1200" b="0" i="0">
                <a:solidFill>
                  <a:schemeClr val="bg1"/>
                </a:solidFill>
                <a:latin typeface="+mn-lt"/>
                <a:cs typeface="CiscoSans"/>
              </a:defRPr>
            </a:lvl1pPr>
            <a:lvl2pPr marL="342691" indent="0" algn="ctr">
              <a:buNone/>
              <a:defRPr>
                <a:solidFill>
                  <a:schemeClr val="tx1">
                    <a:tint val="75000"/>
                  </a:schemeClr>
                </a:solidFill>
              </a:defRPr>
            </a:lvl2pPr>
            <a:lvl3pPr marL="685406" indent="0" algn="ctr">
              <a:buNone/>
              <a:defRPr>
                <a:solidFill>
                  <a:schemeClr val="tx1">
                    <a:tint val="75000"/>
                  </a:schemeClr>
                </a:solidFill>
              </a:defRPr>
            </a:lvl3pPr>
            <a:lvl4pPr marL="1028106" indent="0" algn="ctr">
              <a:buNone/>
              <a:defRPr>
                <a:solidFill>
                  <a:schemeClr val="tx1">
                    <a:tint val="75000"/>
                  </a:schemeClr>
                </a:solidFill>
              </a:defRPr>
            </a:lvl4pPr>
            <a:lvl5pPr marL="1370814" indent="0" algn="ctr">
              <a:buNone/>
              <a:defRPr>
                <a:solidFill>
                  <a:schemeClr val="tx1">
                    <a:tint val="75000"/>
                  </a:schemeClr>
                </a:solidFill>
              </a:defRPr>
            </a:lvl5pPr>
            <a:lvl6pPr marL="1713505" indent="0" algn="ctr">
              <a:buNone/>
              <a:defRPr>
                <a:solidFill>
                  <a:schemeClr val="tx1">
                    <a:tint val="75000"/>
                  </a:schemeClr>
                </a:solidFill>
              </a:defRPr>
            </a:lvl6pPr>
            <a:lvl7pPr marL="2056216" indent="0" algn="ctr">
              <a:buNone/>
              <a:defRPr>
                <a:solidFill>
                  <a:schemeClr val="tx1">
                    <a:tint val="75000"/>
                  </a:schemeClr>
                </a:solidFill>
              </a:defRPr>
            </a:lvl7pPr>
            <a:lvl8pPr marL="2398920" indent="0" algn="ctr">
              <a:buNone/>
              <a:defRPr>
                <a:solidFill>
                  <a:schemeClr val="tx1">
                    <a:tint val="75000"/>
                  </a:schemeClr>
                </a:solidFill>
              </a:defRPr>
            </a:lvl8pPr>
            <a:lvl9pPr marL="274162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93"/>
            <a:ext cx="8112650" cy="288131"/>
          </a:xfrm>
          <a:prstGeom prst="rect">
            <a:avLst/>
          </a:prstGeom>
        </p:spPr>
        <p:txBody>
          <a:bodyPr lIns="91376" tIns="45688" rIns="91376" bIns="4568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4"/>
            <a:ext cx="8112650" cy="288131"/>
          </a:xfrm>
          <a:prstGeom prst="rect">
            <a:avLst/>
          </a:prstGeom>
        </p:spPr>
        <p:txBody>
          <a:bodyPr lIns="91376" tIns="45688" rIns="91376" bIns="4568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376" tIns="45688" rIns="91376" bIns="45688"/>
          <a:lstStyle>
            <a:lvl1pPr marL="0" indent="0">
              <a:buFont typeface="Arial" panose="020B0604020202020204" pitchFamily="34" charset="0"/>
              <a:buNone/>
              <a:defRPr sz="1800" baseline="0">
                <a:solidFill>
                  <a:schemeClr val="bg1"/>
                </a:solidFill>
                <a:latin typeface="+mj-lt"/>
              </a:defRPr>
            </a:lvl1pPr>
            <a:lvl2pPr marL="304649" indent="0">
              <a:buNone/>
              <a:defRPr/>
            </a:lvl2pPr>
            <a:lvl3pPr marL="427203" indent="0">
              <a:buNone/>
              <a:defRPr/>
            </a:lvl3pPr>
            <a:lvl4pPr marL="516463" indent="0">
              <a:buNone/>
              <a:defRPr/>
            </a:lvl4pPr>
            <a:lvl5pPr marL="600946" indent="0">
              <a:buNone/>
              <a:defRPr/>
            </a:lvl5pPr>
          </a:lstStyle>
          <a:p>
            <a:pPr lvl="0"/>
            <a:r>
              <a:rPr lang="en-GB" dirty="0" smtClean="0"/>
              <a:t>Subhead goes here</a:t>
            </a:r>
            <a:endParaRPr lang="en-GB" dirty="0"/>
          </a:p>
        </p:txBody>
      </p:sp>
      <p:grpSp>
        <p:nvGrpSpPr>
          <p:cNvPr id="28" name="Group 67"/>
          <p:cNvGrpSpPr/>
          <p:nvPr/>
        </p:nvGrpSpPr>
        <p:grpSpPr>
          <a:xfrm>
            <a:off x="285178"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grpSp>
        <p:nvGrpSpPr>
          <p:cNvPr id="22" name="Group 67"/>
          <p:cNvGrpSpPr/>
          <p:nvPr userDrawn="1"/>
        </p:nvGrpSpPr>
        <p:grpSpPr>
          <a:xfrm>
            <a:off x="285175" y="307876"/>
            <a:ext cx="86273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spTree>
    <p:extLst>
      <p:ext uri="{BB962C8B-B14F-4D97-AF65-F5344CB8AC3E}">
        <p14:creationId xmlns:p14="http://schemas.microsoft.com/office/powerpoint/2010/main" val="12605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60446" y="3621029"/>
            <a:ext cx="8112126" cy="288131"/>
          </a:xfrm>
          <a:prstGeom prst="rect">
            <a:avLst/>
          </a:prstGeom>
        </p:spPr>
        <p:txBody>
          <a:bodyPr lIns="91376" tIns="45688" rIns="91376" bIns="45688"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691" indent="0" algn="ctr">
              <a:buNone/>
              <a:defRPr>
                <a:solidFill>
                  <a:schemeClr val="tx1">
                    <a:tint val="75000"/>
                  </a:schemeClr>
                </a:solidFill>
              </a:defRPr>
            </a:lvl2pPr>
            <a:lvl3pPr marL="685406" indent="0" algn="ctr">
              <a:buNone/>
              <a:defRPr>
                <a:solidFill>
                  <a:schemeClr val="tx1">
                    <a:tint val="75000"/>
                  </a:schemeClr>
                </a:solidFill>
              </a:defRPr>
            </a:lvl3pPr>
            <a:lvl4pPr marL="1028106" indent="0" algn="ctr">
              <a:buNone/>
              <a:defRPr>
                <a:solidFill>
                  <a:schemeClr val="tx1">
                    <a:tint val="75000"/>
                  </a:schemeClr>
                </a:solidFill>
              </a:defRPr>
            </a:lvl4pPr>
            <a:lvl5pPr marL="1370814" indent="0" algn="ctr">
              <a:buNone/>
              <a:defRPr>
                <a:solidFill>
                  <a:schemeClr val="tx1">
                    <a:tint val="75000"/>
                  </a:schemeClr>
                </a:solidFill>
              </a:defRPr>
            </a:lvl5pPr>
            <a:lvl6pPr marL="1713505" indent="0" algn="ctr">
              <a:buNone/>
              <a:defRPr>
                <a:solidFill>
                  <a:schemeClr val="tx1">
                    <a:tint val="75000"/>
                  </a:schemeClr>
                </a:solidFill>
              </a:defRPr>
            </a:lvl6pPr>
            <a:lvl7pPr marL="2056216" indent="0" algn="ctr">
              <a:buNone/>
              <a:defRPr>
                <a:solidFill>
                  <a:schemeClr val="tx1">
                    <a:tint val="75000"/>
                  </a:schemeClr>
                </a:solidFill>
              </a:defRPr>
            </a:lvl7pPr>
            <a:lvl8pPr marL="2398920" indent="0" algn="ctr">
              <a:buNone/>
              <a:defRPr>
                <a:solidFill>
                  <a:schemeClr val="tx1">
                    <a:tint val="75000"/>
                  </a:schemeClr>
                </a:solidFill>
              </a:defRPr>
            </a:lvl8pPr>
            <a:lvl9pPr marL="274162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9868" y="3873693"/>
            <a:ext cx="8112650" cy="288131"/>
          </a:xfrm>
          <a:prstGeom prst="rect">
            <a:avLst/>
          </a:prstGeom>
        </p:spPr>
        <p:txBody>
          <a:bodyPr lIns="91376" tIns="45688" rIns="91376" bIns="4568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4"/>
            <a:ext cx="8112650" cy="288131"/>
          </a:xfrm>
          <a:prstGeom prst="rect">
            <a:avLst/>
          </a:prstGeom>
        </p:spPr>
        <p:txBody>
          <a:bodyPr lIns="91376" tIns="45688" rIns="91376" bIns="4568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376" tIns="45688" rIns="91376" bIns="45688"/>
          <a:lstStyle>
            <a:lvl1pPr marL="0" indent="0">
              <a:buFont typeface="Arial" panose="020B0604020202020204" pitchFamily="34" charset="0"/>
              <a:buNone/>
              <a:defRPr sz="1800" baseline="0">
                <a:solidFill>
                  <a:schemeClr val="tx1"/>
                </a:solidFill>
                <a:latin typeface="+mj-lt"/>
              </a:defRPr>
            </a:lvl1pPr>
            <a:lvl2pPr marL="304649" indent="0">
              <a:buNone/>
              <a:defRPr/>
            </a:lvl2pPr>
            <a:lvl3pPr marL="427203" indent="0">
              <a:buNone/>
              <a:defRPr/>
            </a:lvl3pPr>
            <a:lvl4pPr marL="516463" indent="0">
              <a:buNone/>
              <a:defRPr/>
            </a:lvl4pPr>
            <a:lvl5pPr marL="600946" indent="0">
              <a:buNone/>
              <a:defRPr/>
            </a:lvl5pPr>
          </a:lstStyle>
          <a:p>
            <a:pPr lvl="0"/>
            <a:r>
              <a:rPr lang="en-GB" dirty="0" smtClean="0"/>
              <a:t>Subhead goes here</a:t>
            </a:r>
            <a:endParaRPr lang="en-GB" dirty="0"/>
          </a:p>
        </p:txBody>
      </p:sp>
      <p:cxnSp>
        <p:nvCxnSpPr>
          <p:cNvPr id="27" name="Straight Connector 2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285178"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sp>
        <p:nvSpPr>
          <p:cNvPr id="28"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9" name="Subtitle 2"/>
          <p:cNvSpPr>
            <a:spLocks noGrp="1"/>
          </p:cNvSpPr>
          <p:nvPr>
            <p:ph type="subTitle" idx="1" hasCustomPrompt="1"/>
          </p:nvPr>
        </p:nvSpPr>
        <p:spPr>
          <a:xfrm>
            <a:off x="260446" y="3621026"/>
            <a:ext cx="8112126" cy="288131"/>
          </a:xfrm>
          <a:prstGeom prst="rect">
            <a:avLst/>
          </a:prstGeom>
        </p:spPr>
        <p:txBody>
          <a:bodyPr lIns="91388" tIns="45694" rIns="91388" bIns="45694"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36" indent="0" algn="ctr">
              <a:buNone/>
              <a:defRPr>
                <a:solidFill>
                  <a:schemeClr val="tx1">
                    <a:tint val="75000"/>
                  </a:schemeClr>
                </a:solidFill>
              </a:defRPr>
            </a:lvl2pPr>
            <a:lvl3pPr marL="685492" indent="0" algn="ctr">
              <a:buNone/>
              <a:defRPr>
                <a:solidFill>
                  <a:schemeClr val="tx1">
                    <a:tint val="75000"/>
                  </a:schemeClr>
                </a:solidFill>
              </a:defRPr>
            </a:lvl3pPr>
            <a:lvl4pPr marL="1028235" indent="0" algn="ctr">
              <a:buNone/>
              <a:defRPr>
                <a:solidFill>
                  <a:schemeClr val="tx1">
                    <a:tint val="75000"/>
                  </a:schemeClr>
                </a:solidFill>
              </a:defRPr>
            </a:lvl4pPr>
            <a:lvl5pPr marL="1370985" indent="0" algn="ctr">
              <a:buNone/>
              <a:defRPr>
                <a:solidFill>
                  <a:schemeClr val="tx1">
                    <a:tint val="75000"/>
                  </a:schemeClr>
                </a:solidFill>
              </a:defRPr>
            </a:lvl5pPr>
            <a:lvl6pPr marL="1713721" indent="0" algn="ctr">
              <a:buNone/>
              <a:defRPr>
                <a:solidFill>
                  <a:schemeClr val="tx1">
                    <a:tint val="75000"/>
                  </a:schemeClr>
                </a:solidFill>
              </a:defRPr>
            </a:lvl6pPr>
            <a:lvl7pPr marL="2056473" indent="0" algn="ctr">
              <a:buNone/>
              <a:defRPr>
                <a:solidFill>
                  <a:schemeClr val="tx1">
                    <a:tint val="75000"/>
                  </a:schemeClr>
                </a:solidFill>
              </a:defRPr>
            </a:lvl7pPr>
            <a:lvl8pPr marL="2399220" indent="0" algn="ctr">
              <a:buNone/>
              <a:defRPr>
                <a:solidFill>
                  <a:schemeClr val="tx1">
                    <a:tint val="75000"/>
                  </a:schemeClr>
                </a:solidFill>
              </a:defRPr>
            </a:lvl8pPr>
            <a:lvl9pPr marL="2741970" indent="0" algn="ctr">
              <a:buNone/>
              <a:defRPr>
                <a:solidFill>
                  <a:schemeClr val="tx1">
                    <a:tint val="75000"/>
                  </a:schemeClr>
                </a:solidFill>
              </a:defRPr>
            </a:lvl9pPr>
          </a:lstStyle>
          <a:p>
            <a:r>
              <a:rPr lang="en-US" dirty="0" smtClean="0"/>
              <a:t>Speaker Name</a:t>
            </a:r>
            <a:endParaRPr lang="en-US" dirty="0"/>
          </a:p>
        </p:txBody>
      </p:sp>
      <p:sp>
        <p:nvSpPr>
          <p:cNvPr id="30" name="Text Placeholder 38"/>
          <p:cNvSpPr>
            <a:spLocks noGrp="1"/>
          </p:cNvSpPr>
          <p:nvPr>
            <p:ph type="body" sz="quarter" idx="10" hasCustomPrompt="1"/>
          </p:nvPr>
        </p:nvSpPr>
        <p:spPr>
          <a:xfrm>
            <a:off x="259868" y="3873690"/>
            <a:ext cx="8112650" cy="288131"/>
          </a:xfrm>
          <a:prstGeom prst="rect">
            <a:avLst/>
          </a:prstGeom>
        </p:spPr>
        <p:txBody>
          <a:bodyPr lIns="91388" tIns="45694" rIns="91388" bIns="45694"/>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31" name="Text Placeholder 40"/>
          <p:cNvSpPr>
            <a:spLocks noGrp="1"/>
          </p:cNvSpPr>
          <p:nvPr>
            <p:ph type="body" sz="quarter" idx="11" hasCustomPrompt="1"/>
          </p:nvPr>
        </p:nvSpPr>
        <p:spPr>
          <a:xfrm>
            <a:off x="251847" y="4453681"/>
            <a:ext cx="8112650" cy="288131"/>
          </a:xfrm>
          <a:prstGeom prst="rect">
            <a:avLst/>
          </a:prstGeom>
        </p:spPr>
        <p:txBody>
          <a:bodyPr lIns="91388" tIns="45694" rIns="91388" bIns="45694"/>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2" name="Text Placeholder 2"/>
          <p:cNvSpPr>
            <a:spLocks noGrp="1"/>
          </p:cNvSpPr>
          <p:nvPr>
            <p:ph type="body" sz="quarter" idx="13" hasCustomPrompt="1"/>
          </p:nvPr>
        </p:nvSpPr>
        <p:spPr>
          <a:xfrm>
            <a:off x="252571" y="2622503"/>
            <a:ext cx="8302625" cy="299001"/>
          </a:xfrm>
          <a:prstGeom prst="rect">
            <a:avLst/>
          </a:prstGeom>
        </p:spPr>
        <p:txBody>
          <a:bodyPr lIns="91388" tIns="45694" rIns="91388" bIns="45694"/>
          <a:lstStyle>
            <a:lvl1pPr marL="0" indent="0">
              <a:buFont typeface="Arial" panose="020B0604020202020204" pitchFamily="34" charset="0"/>
              <a:buNone/>
              <a:defRPr sz="1800" baseline="0">
                <a:solidFill>
                  <a:schemeClr val="tx1"/>
                </a:solidFill>
                <a:latin typeface="+mj-lt"/>
              </a:defRPr>
            </a:lvl1pPr>
            <a:lvl2pPr marL="304685" indent="0">
              <a:buNone/>
              <a:defRPr/>
            </a:lvl2pPr>
            <a:lvl3pPr marL="427257" indent="0">
              <a:buNone/>
              <a:defRPr/>
            </a:lvl3pPr>
            <a:lvl4pPr marL="516526" indent="0">
              <a:buNone/>
              <a:defRPr/>
            </a:lvl4pPr>
            <a:lvl5pPr marL="601021" indent="0">
              <a:buNone/>
              <a:defRPr/>
            </a:lvl5pPr>
          </a:lstStyle>
          <a:p>
            <a:pPr lvl="0"/>
            <a:r>
              <a:rPr lang="en-GB" dirty="0" smtClean="0"/>
              <a:t>Subhead goes here</a:t>
            </a:r>
            <a:endParaRPr lang="en-GB" dirty="0"/>
          </a:p>
        </p:txBody>
      </p:sp>
      <p:cxnSp>
        <p:nvCxnSpPr>
          <p:cNvPr id="33" name="Straight Connector 32"/>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34" name="Group 67"/>
          <p:cNvGrpSpPr/>
          <p:nvPr userDrawn="1"/>
        </p:nvGrpSpPr>
        <p:grpSpPr>
          <a:xfrm>
            <a:off x="285175" y="307876"/>
            <a:ext cx="862739" cy="459830"/>
            <a:chOff x="609606" y="528528"/>
            <a:chExt cx="1444732" cy="763787"/>
          </a:xfrm>
          <a:solidFill>
            <a:srgbClr val="7F7F7F"/>
          </a:solidFill>
        </p:grpSpPr>
        <p:sp>
          <p:nvSpPr>
            <p:cNvPr id="35" name="Rectangle 3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36" name="Freeform 3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7" name="Freeform 3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8" name="Freeform 3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9" name="Freeform 3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0" name="Freeform 3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1" name="Freeform 4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2" name="Freeform 41"/>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3" name="Freeform 4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4" name="Freeform 4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5" name="Freeform 4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6" name="Freeform 4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7" name="Freeform 4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8" name="Freeform 4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spTree>
    <p:extLst>
      <p:ext uri="{BB962C8B-B14F-4D97-AF65-F5344CB8AC3E}">
        <p14:creationId xmlns:p14="http://schemas.microsoft.com/office/powerpoint/2010/main" val="158995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wipe(left)">
                                      <p:cBhvr>
                                        <p:cTn id="30" dur="500"/>
                                        <p:tgtEl>
                                          <p:spTgt spid="32">
                                            <p:txEl>
                                              <p:pRg st="0" end="0"/>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wipe(left)">
                                      <p:cBhvr>
                                        <p:cTn id="34" dur="500"/>
                                        <p:tgtEl>
                                          <p:spTgt spid="29">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wipe(left)">
                                      <p:cBhvr>
                                        <p:cTn id="37" dur="500"/>
                                        <p:tgtEl>
                                          <p:spTgt spid="30">
                                            <p:txEl>
                                              <p:pRg st="0" end="0"/>
                                            </p:txEl>
                                          </p:spTgt>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wipe(left)">
                                      <p:cBhvr>
                                        <p:cTn id="4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8" grpId="0"/>
      <p:bldP spid="29"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60446" y="3621029"/>
            <a:ext cx="8112126" cy="288131"/>
          </a:xfrm>
          <a:prstGeom prst="rect">
            <a:avLst/>
          </a:prstGeom>
        </p:spPr>
        <p:txBody>
          <a:bodyPr lIns="91376" tIns="45688" rIns="91376" bIns="45688"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691" indent="0" algn="ctr">
              <a:buNone/>
              <a:defRPr>
                <a:solidFill>
                  <a:schemeClr val="tx1">
                    <a:tint val="75000"/>
                  </a:schemeClr>
                </a:solidFill>
              </a:defRPr>
            </a:lvl2pPr>
            <a:lvl3pPr marL="685406" indent="0" algn="ctr">
              <a:buNone/>
              <a:defRPr>
                <a:solidFill>
                  <a:schemeClr val="tx1">
                    <a:tint val="75000"/>
                  </a:schemeClr>
                </a:solidFill>
              </a:defRPr>
            </a:lvl3pPr>
            <a:lvl4pPr marL="1028106" indent="0" algn="ctr">
              <a:buNone/>
              <a:defRPr>
                <a:solidFill>
                  <a:schemeClr val="tx1">
                    <a:tint val="75000"/>
                  </a:schemeClr>
                </a:solidFill>
              </a:defRPr>
            </a:lvl4pPr>
            <a:lvl5pPr marL="1370814" indent="0" algn="ctr">
              <a:buNone/>
              <a:defRPr>
                <a:solidFill>
                  <a:schemeClr val="tx1">
                    <a:tint val="75000"/>
                  </a:schemeClr>
                </a:solidFill>
              </a:defRPr>
            </a:lvl5pPr>
            <a:lvl6pPr marL="1713505" indent="0" algn="ctr">
              <a:buNone/>
              <a:defRPr>
                <a:solidFill>
                  <a:schemeClr val="tx1">
                    <a:tint val="75000"/>
                  </a:schemeClr>
                </a:solidFill>
              </a:defRPr>
            </a:lvl6pPr>
            <a:lvl7pPr marL="2056216" indent="0" algn="ctr">
              <a:buNone/>
              <a:defRPr>
                <a:solidFill>
                  <a:schemeClr val="tx1">
                    <a:tint val="75000"/>
                  </a:schemeClr>
                </a:solidFill>
              </a:defRPr>
            </a:lvl7pPr>
            <a:lvl8pPr marL="2398920" indent="0" algn="ctr">
              <a:buNone/>
              <a:defRPr>
                <a:solidFill>
                  <a:schemeClr val="tx1">
                    <a:tint val="75000"/>
                  </a:schemeClr>
                </a:solidFill>
              </a:defRPr>
            </a:lvl8pPr>
            <a:lvl9pPr marL="274162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9868" y="3873693"/>
            <a:ext cx="8112650" cy="288131"/>
          </a:xfrm>
          <a:prstGeom prst="rect">
            <a:avLst/>
          </a:prstGeom>
        </p:spPr>
        <p:txBody>
          <a:bodyPr lIns="91376" tIns="45688" rIns="91376" bIns="4568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4"/>
            <a:ext cx="8112650" cy="288131"/>
          </a:xfrm>
          <a:prstGeom prst="rect">
            <a:avLst/>
          </a:prstGeom>
        </p:spPr>
        <p:txBody>
          <a:bodyPr lIns="91376" tIns="45688" rIns="91376" bIns="4568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376" tIns="45688" rIns="91376" bIns="45688"/>
          <a:lstStyle>
            <a:lvl1pPr marL="0" indent="0">
              <a:buFont typeface="Arial" panose="020B0604020202020204" pitchFamily="34" charset="0"/>
              <a:buNone/>
              <a:defRPr sz="1800" baseline="0">
                <a:solidFill>
                  <a:schemeClr val="tx1"/>
                </a:solidFill>
                <a:latin typeface="+mj-lt"/>
              </a:defRPr>
            </a:lvl1pPr>
            <a:lvl2pPr marL="304649" indent="0">
              <a:buNone/>
              <a:defRPr/>
            </a:lvl2pPr>
            <a:lvl3pPr marL="427203" indent="0">
              <a:buNone/>
              <a:defRPr/>
            </a:lvl3pPr>
            <a:lvl4pPr marL="516463" indent="0">
              <a:buNone/>
              <a:defRPr/>
            </a:lvl4pPr>
            <a:lvl5pPr marL="600946" indent="0">
              <a:buNone/>
              <a:defRPr/>
            </a:lvl5pPr>
          </a:lstStyle>
          <a:p>
            <a:pPr lvl="0"/>
            <a:r>
              <a:rPr lang="en-GB" dirty="0" smtClean="0"/>
              <a:t>Subhead goes here</a:t>
            </a:r>
            <a:endParaRPr lang="en-GB" dirty="0"/>
          </a:p>
        </p:txBody>
      </p:sp>
      <p:cxnSp>
        <p:nvCxnSpPr>
          <p:cNvPr id="27" name="Straight Connector 2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285178" y="307876"/>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sp>
        <p:nvSpPr>
          <p:cNvPr id="28"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9" name="Subtitle 2"/>
          <p:cNvSpPr>
            <a:spLocks noGrp="1"/>
          </p:cNvSpPr>
          <p:nvPr>
            <p:ph type="subTitle" idx="1" hasCustomPrompt="1"/>
          </p:nvPr>
        </p:nvSpPr>
        <p:spPr>
          <a:xfrm>
            <a:off x="260446" y="3621026"/>
            <a:ext cx="8112126" cy="288131"/>
          </a:xfrm>
          <a:prstGeom prst="rect">
            <a:avLst/>
          </a:prstGeom>
        </p:spPr>
        <p:txBody>
          <a:bodyPr lIns="91388" tIns="45694" rIns="91388" bIns="45694"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736" indent="0" algn="ctr">
              <a:buNone/>
              <a:defRPr>
                <a:solidFill>
                  <a:schemeClr val="tx1">
                    <a:tint val="75000"/>
                  </a:schemeClr>
                </a:solidFill>
              </a:defRPr>
            </a:lvl2pPr>
            <a:lvl3pPr marL="685492" indent="0" algn="ctr">
              <a:buNone/>
              <a:defRPr>
                <a:solidFill>
                  <a:schemeClr val="tx1">
                    <a:tint val="75000"/>
                  </a:schemeClr>
                </a:solidFill>
              </a:defRPr>
            </a:lvl3pPr>
            <a:lvl4pPr marL="1028235" indent="0" algn="ctr">
              <a:buNone/>
              <a:defRPr>
                <a:solidFill>
                  <a:schemeClr val="tx1">
                    <a:tint val="75000"/>
                  </a:schemeClr>
                </a:solidFill>
              </a:defRPr>
            </a:lvl4pPr>
            <a:lvl5pPr marL="1370985" indent="0" algn="ctr">
              <a:buNone/>
              <a:defRPr>
                <a:solidFill>
                  <a:schemeClr val="tx1">
                    <a:tint val="75000"/>
                  </a:schemeClr>
                </a:solidFill>
              </a:defRPr>
            </a:lvl5pPr>
            <a:lvl6pPr marL="1713721" indent="0" algn="ctr">
              <a:buNone/>
              <a:defRPr>
                <a:solidFill>
                  <a:schemeClr val="tx1">
                    <a:tint val="75000"/>
                  </a:schemeClr>
                </a:solidFill>
              </a:defRPr>
            </a:lvl6pPr>
            <a:lvl7pPr marL="2056473" indent="0" algn="ctr">
              <a:buNone/>
              <a:defRPr>
                <a:solidFill>
                  <a:schemeClr val="tx1">
                    <a:tint val="75000"/>
                  </a:schemeClr>
                </a:solidFill>
              </a:defRPr>
            </a:lvl7pPr>
            <a:lvl8pPr marL="2399220" indent="0" algn="ctr">
              <a:buNone/>
              <a:defRPr>
                <a:solidFill>
                  <a:schemeClr val="tx1">
                    <a:tint val="75000"/>
                  </a:schemeClr>
                </a:solidFill>
              </a:defRPr>
            </a:lvl8pPr>
            <a:lvl9pPr marL="2741970" indent="0" algn="ctr">
              <a:buNone/>
              <a:defRPr>
                <a:solidFill>
                  <a:schemeClr val="tx1">
                    <a:tint val="75000"/>
                  </a:schemeClr>
                </a:solidFill>
              </a:defRPr>
            </a:lvl9pPr>
          </a:lstStyle>
          <a:p>
            <a:r>
              <a:rPr lang="en-US" dirty="0" smtClean="0"/>
              <a:t>Speaker Name</a:t>
            </a:r>
            <a:endParaRPr lang="en-US" dirty="0"/>
          </a:p>
        </p:txBody>
      </p:sp>
      <p:sp>
        <p:nvSpPr>
          <p:cNvPr id="30" name="Text Placeholder 38"/>
          <p:cNvSpPr>
            <a:spLocks noGrp="1"/>
          </p:cNvSpPr>
          <p:nvPr>
            <p:ph type="body" sz="quarter" idx="10" hasCustomPrompt="1"/>
          </p:nvPr>
        </p:nvSpPr>
        <p:spPr>
          <a:xfrm>
            <a:off x="259868" y="3873690"/>
            <a:ext cx="8112650" cy="288131"/>
          </a:xfrm>
          <a:prstGeom prst="rect">
            <a:avLst/>
          </a:prstGeom>
        </p:spPr>
        <p:txBody>
          <a:bodyPr lIns="91388" tIns="45694" rIns="91388" bIns="45694"/>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31" name="Text Placeholder 40"/>
          <p:cNvSpPr>
            <a:spLocks noGrp="1"/>
          </p:cNvSpPr>
          <p:nvPr>
            <p:ph type="body" sz="quarter" idx="11" hasCustomPrompt="1"/>
          </p:nvPr>
        </p:nvSpPr>
        <p:spPr>
          <a:xfrm>
            <a:off x="251847" y="4453681"/>
            <a:ext cx="8112650" cy="288131"/>
          </a:xfrm>
          <a:prstGeom prst="rect">
            <a:avLst/>
          </a:prstGeom>
        </p:spPr>
        <p:txBody>
          <a:bodyPr lIns="91388" tIns="45694" rIns="91388" bIns="45694"/>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2" name="Text Placeholder 2"/>
          <p:cNvSpPr>
            <a:spLocks noGrp="1"/>
          </p:cNvSpPr>
          <p:nvPr>
            <p:ph type="body" sz="quarter" idx="13" hasCustomPrompt="1"/>
          </p:nvPr>
        </p:nvSpPr>
        <p:spPr>
          <a:xfrm>
            <a:off x="252571" y="2622503"/>
            <a:ext cx="8302625" cy="299001"/>
          </a:xfrm>
          <a:prstGeom prst="rect">
            <a:avLst/>
          </a:prstGeom>
        </p:spPr>
        <p:txBody>
          <a:bodyPr lIns="91388" tIns="45694" rIns="91388" bIns="45694"/>
          <a:lstStyle>
            <a:lvl1pPr marL="0" indent="0">
              <a:buFont typeface="Arial" panose="020B0604020202020204" pitchFamily="34" charset="0"/>
              <a:buNone/>
              <a:defRPr sz="1800" baseline="0">
                <a:solidFill>
                  <a:schemeClr val="tx1"/>
                </a:solidFill>
                <a:latin typeface="+mj-lt"/>
              </a:defRPr>
            </a:lvl1pPr>
            <a:lvl2pPr marL="304685" indent="0">
              <a:buNone/>
              <a:defRPr/>
            </a:lvl2pPr>
            <a:lvl3pPr marL="427257" indent="0">
              <a:buNone/>
              <a:defRPr/>
            </a:lvl3pPr>
            <a:lvl4pPr marL="516526" indent="0">
              <a:buNone/>
              <a:defRPr/>
            </a:lvl4pPr>
            <a:lvl5pPr marL="601021" indent="0">
              <a:buNone/>
              <a:defRPr/>
            </a:lvl5pPr>
          </a:lstStyle>
          <a:p>
            <a:pPr lvl="0"/>
            <a:r>
              <a:rPr lang="en-GB" dirty="0" smtClean="0"/>
              <a:t>Subhead goes here</a:t>
            </a:r>
            <a:endParaRPr lang="en-GB" dirty="0"/>
          </a:p>
        </p:txBody>
      </p:sp>
      <p:cxnSp>
        <p:nvCxnSpPr>
          <p:cNvPr id="33" name="Straight Connector 32"/>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34" name="Group 67"/>
          <p:cNvGrpSpPr/>
          <p:nvPr userDrawn="1"/>
        </p:nvGrpSpPr>
        <p:grpSpPr>
          <a:xfrm>
            <a:off x="285175" y="307876"/>
            <a:ext cx="862739" cy="459830"/>
            <a:chOff x="609606" y="528528"/>
            <a:chExt cx="1444732" cy="763787"/>
          </a:xfrm>
          <a:solidFill>
            <a:srgbClr val="7F7F7F"/>
          </a:solidFill>
        </p:grpSpPr>
        <p:sp>
          <p:nvSpPr>
            <p:cNvPr id="35" name="Rectangle 3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36" name="Freeform 3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7" name="Freeform 36"/>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8" name="Freeform 37"/>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9" name="Freeform 38"/>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0" name="Freeform 39"/>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1" name="Freeform 40"/>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2" name="Freeform 41"/>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3" name="Freeform 42"/>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4" name="Freeform 43"/>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5" name="Freeform 44"/>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6" name="Freeform 45"/>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7" name="Freeform 46"/>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8" name="Freeform 47"/>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spTree>
    <p:extLst>
      <p:ext uri="{BB962C8B-B14F-4D97-AF65-F5344CB8AC3E}">
        <p14:creationId xmlns:p14="http://schemas.microsoft.com/office/powerpoint/2010/main" val="132726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wipe(left)">
                                      <p:cBhvr>
                                        <p:cTn id="30" dur="500"/>
                                        <p:tgtEl>
                                          <p:spTgt spid="32">
                                            <p:txEl>
                                              <p:pRg st="0" end="0"/>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wipe(left)">
                                      <p:cBhvr>
                                        <p:cTn id="34" dur="500"/>
                                        <p:tgtEl>
                                          <p:spTgt spid="29">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wipe(left)">
                                      <p:cBhvr>
                                        <p:cTn id="37" dur="500"/>
                                        <p:tgtEl>
                                          <p:spTgt spid="30">
                                            <p:txEl>
                                              <p:pRg st="0" end="0"/>
                                            </p:txEl>
                                          </p:spTgt>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wipe(left)">
                                      <p:cBhvr>
                                        <p:cTn id="4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8" grpId="0"/>
      <p:bldP spid="29"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29"/>
            <a:ext cx="8112126" cy="288131"/>
          </a:xfrm>
          <a:prstGeom prst="rect">
            <a:avLst/>
          </a:prstGeom>
        </p:spPr>
        <p:txBody>
          <a:bodyPr lIns="91376" tIns="45688" rIns="91376" bIns="45688" anchor="b" anchorCtr="0">
            <a:noAutofit/>
          </a:bodyPr>
          <a:lstStyle>
            <a:lvl1pPr marL="0" indent="0" algn="l">
              <a:buNone/>
              <a:defRPr sz="1200" b="0" i="0">
                <a:solidFill>
                  <a:schemeClr val="bg1"/>
                </a:solidFill>
                <a:latin typeface="+mn-lt"/>
                <a:cs typeface="CiscoSans"/>
              </a:defRPr>
            </a:lvl1pPr>
            <a:lvl2pPr marL="342691" indent="0" algn="ctr">
              <a:buNone/>
              <a:defRPr>
                <a:solidFill>
                  <a:schemeClr val="tx1">
                    <a:tint val="75000"/>
                  </a:schemeClr>
                </a:solidFill>
              </a:defRPr>
            </a:lvl2pPr>
            <a:lvl3pPr marL="685406" indent="0" algn="ctr">
              <a:buNone/>
              <a:defRPr>
                <a:solidFill>
                  <a:schemeClr val="tx1">
                    <a:tint val="75000"/>
                  </a:schemeClr>
                </a:solidFill>
              </a:defRPr>
            </a:lvl3pPr>
            <a:lvl4pPr marL="1028106" indent="0" algn="ctr">
              <a:buNone/>
              <a:defRPr>
                <a:solidFill>
                  <a:schemeClr val="tx1">
                    <a:tint val="75000"/>
                  </a:schemeClr>
                </a:solidFill>
              </a:defRPr>
            </a:lvl4pPr>
            <a:lvl5pPr marL="1370814" indent="0" algn="ctr">
              <a:buNone/>
              <a:defRPr>
                <a:solidFill>
                  <a:schemeClr val="tx1">
                    <a:tint val="75000"/>
                  </a:schemeClr>
                </a:solidFill>
              </a:defRPr>
            </a:lvl5pPr>
            <a:lvl6pPr marL="1713505" indent="0" algn="ctr">
              <a:buNone/>
              <a:defRPr>
                <a:solidFill>
                  <a:schemeClr val="tx1">
                    <a:tint val="75000"/>
                  </a:schemeClr>
                </a:solidFill>
              </a:defRPr>
            </a:lvl6pPr>
            <a:lvl7pPr marL="2056216" indent="0" algn="ctr">
              <a:buNone/>
              <a:defRPr>
                <a:solidFill>
                  <a:schemeClr val="tx1">
                    <a:tint val="75000"/>
                  </a:schemeClr>
                </a:solidFill>
              </a:defRPr>
            </a:lvl7pPr>
            <a:lvl8pPr marL="2398920" indent="0" algn="ctr">
              <a:buNone/>
              <a:defRPr>
                <a:solidFill>
                  <a:schemeClr val="tx1">
                    <a:tint val="75000"/>
                  </a:schemeClr>
                </a:solidFill>
              </a:defRPr>
            </a:lvl8pPr>
            <a:lvl9pPr marL="274162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93"/>
            <a:ext cx="8112650" cy="288131"/>
          </a:xfrm>
          <a:prstGeom prst="rect">
            <a:avLst/>
          </a:prstGeom>
        </p:spPr>
        <p:txBody>
          <a:bodyPr lIns="91376" tIns="45688" rIns="91376" bIns="4568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84"/>
            <a:ext cx="8112650" cy="288131"/>
          </a:xfrm>
          <a:prstGeom prst="rect">
            <a:avLst/>
          </a:prstGeom>
        </p:spPr>
        <p:txBody>
          <a:bodyPr lIns="91376" tIns="45688" rIns="91376" bIns="4568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376" tIns="45688" rIns="91376" bIns="45688"/>
          <a:lstStyle>
            <a:lvl1pPr marL="0" indent="0">
              <a:buFont typeface="Arial" panose="020B0604020202020204" pitchFamily="34" charset="0"/>
              <a:buNone/>
              <a:defRPr sz="1800" baseline="0">
                <a:solidFill>
                  <a:schemeClr val="bg1"/>
                </a:solidFill>
                <a:latin typeface="+mj-lt"/>
              </a:defRPr>
            </a:lvl1pPr>
            <a:lvl2pPr marL="304649" indent="0">
              <a:buNone/>
              <a:defRPr/>
            </a:lvl2pPr>
            <a:lvl3pPr marL="427203" indent="0">
              <a:buNone/>
              <a:defRPr/>
            </a:lvl3pPr>
            <a:lvl4pPr marL="516463" indent="0">
              <a:buNone/>
              <a:defRPr/>
            </a:lvl4pPr>
            <a:lvl5pPr marL="600946" indent="0">
              <a:buNone/>
              <a:defRPr/>
            </a:lvl5pPr>
          </a:lstStyle>
          <a:p>
            <a:pPr lvl="0"/>
            <a:r>
              <a:rPr lang="en-GB" dirty="0" smtClean="0"/>
              <a:t>Subhead goes here</a:t>
            </a:r>
            <a:endParaRPr lang="en-GB" dirty="0"/>
          </a:p>
        </p:txBody>
      </p:sp>
      <p:grpSp>
        <p:nvGrpSpPr>
          <p:cNvPr id="28" name="Group 67"/>
          <p:cNvGrpSpPr/>
          <p:nvPr/>
        </p:nvGrpSpPr>
        <p:grpSpPr>
          <a:xfrm>
            <a:off x="285178" y="307876"/>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grpSp>
        <p:nvGrpSpPr>
          <p:cNvPr id="22" name="Group 67"/>
          <p:cNvGrpSpPr/>
          <p:nvPr userDrawn="1"/>
        </p:nvGrpSpPr>
        <p:grpSpPr>
          <a:xfrm>
            <a:off x="285175" y="307876"/>
            <a:ext cx="86273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6953"/>
              <a:endParaRPr lang="en-US">
                <a:solidFill>
                  <a:srgbClr val="FFFFFF"/>
                </a:solidFill>
                <a:latin typeface="CiscoSansTT ExtraLigh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6953"/>
              <a:endParaRPr lang="en-US">
                <a:solidFill>
                  <a:srgbClr val="FFFFFF"/>
                </a:solidFill>
                <a:latin typeface="CiscoSansTT ExtraLigh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6953"/>
              <a:endParaRPr lang="en-US">
                <a:solidFill>
                  <a:srgbClr val="FFFFFF"/>
                </a:solidFill>
                <a:latin typeface="CiscoSansTT ExtraLight"/>
              </a:endParaRPr>
            </a:p>
          </p:txBody>
        </p:sp>
      </p:grpSp>
    </p:spTree>
    <p:extLst>
      <p:ext uri="{BB962C8B-B14F-4D97-AF65-F5344CB8AC3E}">
        <p14:creationId xmlns:p14="http://schemas.microsoft.com/office/powerpoint/2010/main" val="311429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505" y="3209561"/>
            <a:ext cx="4684867" cy="288131"/>
          </a:xfrm>
          <a:prstGeom prst="rect">
            <a:avLst/>
          </a:prstGeom>
        </p:spPr>
        <p:txBody>
          <a:bodyPr vert="horz" lIns="68541" tIns="34271" rIns="68541" bIns="34271" rtlCol="0">
            <a:noAutofit/>
          </a:bodyPr>
          <a:lstStyle>
            <a:lvl1pPr marL="0" indent="0" algn="l" defTabSz="685435"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706" indent="0" algn="ctr">
              <a:buNone/>
              <a:defRPr>
                <a:solidFill>
                  <a:schemeClr val="tx1">
                    <a:tint val="75000"/>
                  </a:schemeClr>
                </a:solidFill>
              </a:defRPr>
            </a:lvl2pPr>
            <a:lvl3pPr marL="685435" indent="0" algn="ctr">
              <a:buNone/>
              <a:defRPr>
                <a:solidFill>
                  <a:schemeClr val="tx1">
                    <a:tint val="75000"/>
                  </a:schemeClr>
                </a:solidFill>
              </a:defRPr>
            </a:lvl3pPr>
            <a:lvl4pPr marL="1028149" indent="0" algn="ctr">
              <a:buNone/>
              <a:defRPr>
                <a:solidFill>
                  <a:schemeClr val="tx1">
                    <a:tint val="75000"/>
                  </a:schemeClr>
                </a:solidFill>
              </a:defRPr>
            </a:lvl4pPr>
            <a:lvl5pPr marL="1370871" indent="0" algn="ctr">
              <a:buNone/>
              <a:defRPr>
                <a:solidFill>
                  <a:schemeClr val="tx1">
                    <a:tint val="75000"/>
                  </a:schemeClr>
                </a:solidFill>
              </a:defRPr>
            </a:lvl5pPr>
            <a:lvl6pPr marL="1713577" indent="0" algn="ctr">
              <a:buNone/>
              <a:defRPr>
                <a:solidFill>
                  <a:schemeClr val="tx1">
                    <a:tint val="75000"/>
                  </a:schemeClr>
                </a:solidFill>
              </a:defRPr>
            </a:lvl6pPr>
            <a:lvl7pPr marL="2056302" indent="0" algn="ctr">
              <a:buNone/>
              <a:defRPr>
                <a:solidFill>
                  <a:schemeClr val="tx1">
                    <a:tint val="75000"/>
                  </a:schemeClr>
                </a:solidFill>
              </a:defRPr>
            </a:lvl7pPr>
            <a:lvl8pPr marL="2399020" indent="0" algn="ctr">
              <a:buNone/>
              <a:defRPr>
                <a:solidFill>
                  <a:schemeClr val="tx1">
                    <a:tint val="75000"/>
                  </a:schemeClr>
                </a:solidFill>
              </a:defRPr>
            </a:lvl8pPr>
            <a:lvl9pPr marL="2741742" indent="0" algn="ctr">
              <a:buNone/>
              <a:defRPr>
                <a:solidFill>
                  <a:schemeClr val="tx1">
                    <a:tint val="75000"/>
                  </a:schemeClr>
                </a:solidFill>
              </a:defRPr>
            </a:lvl9pPr>
          </a:lstStyle>
          <a:p>
            <a:pPr marL="0" lvl="0" indent="0" algn="l" defTabSz="685435"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456953"/>
            <a:endParaRPr lang="en-US">
              <a:solidFill>
                <a:srgbClr val="000000"/>
              </a:solidFill>
              <a:latin typeface="CiscoSansTT ExtraLight"/>
            </a:endParaRPr>
          </a:p>
        </p:txBody>
      </p:sp>
      <p:sp>
        <p:nvSpPr>
          <p:cNvPr id="2" name="Title 1"/>
          <p:cNvSpPr>
            <a:spLocks noGrp="1"/>
          </p:cNvSpPr>
          <p:nvPr>
            <p:ph type="ctrTitle" hasCustomPrompt="1"/>
          </p:nvPr>
        </p:nvSpPr>
        <p:spPr>
          <a:xfrm>
            <a:off x="248815" y="2462028"/>
            <a:ext cx="4712557" cy="766763"/>
          </a:xfrm>
        </p:spPr>
        <p:txBody>
          <a:bodyPr vert="horz" lIns="61682" tIns="34271" rIns="61682" bIns="34271" rtlCol="0" anchor="b" anchorCtr="0">
            <a:noAutofit/>
          </a:bodyPr>
          <a:lstStyle>
            <a:lvl1pPr marL="0" indent="0" algn="l" defTabSz="685435"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41" tIns="34271" rIns="68541" bIns="34271" anchor="ctr"/>
          <a:lstStyle/>
          <a:p>
            <a:pPr defTabSz="456953"/>
            <a:endParaRPr lang="en-US">
              <a:solidFill>
                <a:srgbClr val="000000"/>
              </a:solidFill>
              <a:latin typeface="CiscoSansTT ExtraLight"/>
            </a:endParaRPr>
          </a:p>
        </p:txBody>
      </p:sp>
      <p:sp>
        <p:nvSpPr>
          <p:cNvPr id="31" name="Picture Placeholder 30"/>
          <p:cNvSpPr>
            <a:spLocks noGrp="1"/>
          </p:cNvSpPr>
          <p:nvPr>
            <p:ph type="pic" sz="quarter" idx="10" hasCustomPrompt="1"/>
          </p:nvPr>
        </p:nvSpPr>
        <p:spPr>
          <a:xfrm>
            <a:off x="5540392" y="1438276"/>
            <a:ext cx="2676525" cy="2166938"/>
          </a:xfrm>
          <a:prstGeom prst="rect">
            <a:avLst/>
          </a:prstGeom>
        </p:spPr>
        <p:txBody>
          <a:bodyPr lIns="91376" tIns="45688" rIns="91376" bIns="45688"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404507844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38" tIns="34270" rIns="68538" bIns="34270" anchor="ctr"/>
          <a:lstStyle/>
          <a:p>
            <a:pPr defTabSz="456953"/>
            <a:endParaRPr lang="en-US">
              <a:solidFill>
                <a:srgbClr val="000000"/>
              </a:solidFill>
              <a:latin typeface="CiscoSansTT ExtraLight"/>
            </a:endParaRPr>
          </a:p>
        </p:txBody>
      </p:sp>
      <p:sp>
        <p:nvSpPr>
          <p:cNvPr id="47"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38" tIns="34270" rIns="68538" bIns="34270" anchor="ctr"/>
          <a:lstStyle/>
          <a:p>
            <a:pPr defTabSz="456953"/>
            <a:endParaRPr lang="en-US">
              <a:solidFill>
                <a:srgbClr val="000000"/>
              </a:solidFill>
              <a:latin typeface="CiscoSansTT ExtraLight"/>
            </a:endParaRPr>
          </a:p>
        </p:txBody>
      </p:sp>
      <p:sp>
        <p:nvSpPr>
          <p:cNvPr id="5" name="Title 1"/>
          <p:cNvSpPr>
            <a:spLocks noGrp="1"/>
          </p:cNvSpPr>
          <p:nvPr>
            <p:ph type="ctrTitle" hasCustomPrompt="1"/>
          </p:nvPr>
        </p:nvSpPr>
        <p:spPr>
          <a:xfrm>
            <a:off x="245456" y="571576"/>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
        <p:nvSpPr>
          <p:cNvPr id="6"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47" tIns="34274" rIns="68547" bIns="34274" anchor="ctr"/>
          <a:lstStyle/>
          <a:p>
            <a:pPr defTabSz="456953"/>
            <a:endParaRPr lang="en-US">
              <a:solidFill>
                <a:srgbClr val="000000"/>
              </a:solidFill>
              <a:latin typeface="CiscoSansTT ExtraLight"/>
            </a:endParaRPr>
          </a:p>
        </p:txBody>
      </p:sp>
      <p:sp>
        <p:nvSpPr>
          <p:cNvPr id="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47" tIns="34274" rIns="68547" bIns="34274" anchor="ctr"/>
          <a:lstStyle/>
          <a:p>
            <a:pPr defTabSz="456953"/>
            <a:endParaRPr lang="en-US">
              <a:solidFill>
                <a:srgbClr val="000000"/>
              </a:solidFill>
              <a:latin typeface="CiscoSansTT ExtraLight"/>
            </a:endParaRPr>
          </a:p>
        </p:txBody>
      </p:sp>
    </p:spTree>
    <p:extLst>
      <p:ext uri="{BB962C8B-B14F-4D97-AF65-F5344CB8AC3E}">
        <p14:creationId xmlns:p14="http://schemas.microsoft.com/office/powerpoint/2010/main" val="4329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7"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0"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2"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3" name="Straight Connector 12"/>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54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7"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0"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2"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3" name="Straight Connector 12"/>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6"/>
            <a:ext cx="8659976" cy="3394075"/>
          </a:xfrm>
          <a:prstGeom prst="rect">
            <a:avLst/>
          </a:prstGeom>
        </p:spPr>
        <p:txBody>
          <a:bodyPr lIns="91376" tIns="45688" rIns="91376" bIns="45688">
            <a:noAutofit/>
          </a:bodyPr>
          <a:lstStyle>
            <a:lvl1pPr marL="285558" marR="0" indent="-285558" algn="ctr" defTabSz="456896"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6896"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2467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6"/>
            <a:ext cx="8659976" cy="3394075"/>
          </a:xfrm>
          <a:prstGeom prst="rect">
            <a:avLst/>
          </a:prstGeom>
        </p:spPr>
        <p:txBody>
          <a:bodyPr lIns="91376" tIns="45688" rIns="91376" bIns="45688">
            <a:noAutofit/>
          </a:bodyPr>
          <a:lstStyle>
            <a:lvl1pPr marL="285558" marR="0" indent="-285558" algn="l" defTabSz="456896"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6896"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9"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0"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1" name="Straight Connector 10"/>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3"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4"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5" name="Straight Connector 14"/>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2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91376" tIns="45688" rIns="91376" bIns="45688">
            <a:noAutofit/>
          </a:bodyPr>
          <a:lstStyle>
            <a:lvl1pPr marL="280796" indent="-223693">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664" indent="-215756">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217" indent="-171338">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0617" indent="-171338">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1955" indent="-168163">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89300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376" tIns="45688" rIns="91376" bIns="45688">
            <a:noAutofit/>
          </a:bodyPr>
          <a:lstStyle>
            <a:lvl1pPr marL="228456" indent="-1713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6896" indent="-215756">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234" indent="-171338">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571" indent="-171338">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0902" indent="-171338">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376" tIns="45688" rIns="91376" bIns="45688">
            <a:noAutofit/>
          </a:bodyPr>
          <a:lstStyle>
            <a:lvl1pPr marL="228456" indent="-1713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6896" indent="-215756">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234" indent="-171338">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799571" indent="-171338">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0902" indent="-171338">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450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376" tIns="45688" rIns="91376" bIns="45688">
            <a:noAutofit/>
          </a:bodyPr>
          <a:lstStyle>
            <a:lvl1pPr marL="233217" indent="-171338">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712" indent="-171338">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376" tIns="45688" rIns="91376" bIns="45688">
            <a:noAutofit/>
          </a:bodyPr>
          <a:lstStyle>
            <a:lvl1pPr marL="223693" indent="-171338">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712" indent="-171338">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22340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ctr"/>
          <a:lstStyle/>
          <a:p>
            <a:pPr algn="ctr" defTabSz="456953"/>
            <a:endParaRPr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79"/>
            <a:ext cx="3236976" cy="1830001"/>
          </a:xfrm>
          <a:prstGeom prst="rect">
            <a:avLst/>
          </a:prstGeom>
        </p:spPr>
        <p:txBody>
          <a:bodyPr lIns="91376" tIns="45688" rIns="91376" bIns="45688">
            <a:noAutofit/>
          </a:bodyPr>
          <a:lstStyle>
            <a:lvl1pPr marL="85685" indent="-85685" algn="l" defTabSz="685406"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685" indent="-85685" algn="l" defTabSz="685406" rtl="0" eaLnBrk="1" latinLnBrk="0" hangingPunct="1">
              <a:defRPr lang="en-US" sz="1500" kern="1200" dirty="0" smtClean="0">
                <a:solidFill>
                  <a:schemeClr val="accent2"/>
                </a:solidFill>
                <a:latin typeface="Ciscolight" pitchFamily="2" charset="0"/>
                <a:ea typeface="+mn-ea"/>
                <a:cs typeface="+mn-cs"/>
              </a:defRPr>
            </a:lvl2pPr>
            <a:lvl3pPr marL="85685" indent="-85685" algn="l" defTabSz="685406" rtl="0" eaLnBrk="1" latinLnBrk="0" hangingPunct="1">
              <a:defRPr lang="en-US" sz="1500" kern="1200" dirty="0" smtClean="0">
                <a:solidFill>
                  <a:schemeClr val="accent2"/>
                </a:solidFill>
                <a:latin typeface="Ciscolight" pitchFamily="2" charset="0"/>
                <a:ea typeface="+mn-ea"/>
                <a:cs typeface="+mn-cs"/>
              </a:defRPr>
            </a:lvl3pPr>
            <a:lvl4pPr marL="85685" indent="-85685" algn="l" defTabSz="685406" rtl="0" eaLnBrk="1" latinLnBrk="0" hangingPunct="1">
              <a:defRPr lang="en-US" sz="1500" kern="1200" dirty="0" smtClean="0">
                <a:solidFill>
                  <a:schemeClr val="accent2"/>
                </a:solidFill>
                <a:latin typeface="Ciscolight" pitchFamily="2" charset="0"/>
                <a:ea typeface="+mn-ea"/>
                <a:cs typeface="+mn-cs"/>
              </a:defRPr>
            </a:lvl4pPr>
            <a:lvl5pPr marL="85685" indent="-85685" algn="l" defTabSz="685406"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8" y="3552444"/>
            <a:ext cx="3326071" cy="253746"/>
          </a:xfrm>
          <a:prstGeom prst="rect">
            <a:avLst/>
          </a:prstGeom>
        </p:spPr>
        <p:txBody>
          <a:bodyPr lIns="91376" tIns="45688" rIns="91376" bIns="45688">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376" tIns="45688" rIns="91376" bIns="45688">
            <a:noAutofit/>
          </a:bodyPr>
          <a:lstStyle>
            <a:lvl1pPr marL="233217" indent="-1713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309" indent="-190372">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
        <p:nvSpPr>
          <p:cNvPr id="8" name="Rounded Rectangle 7"/>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rtlCol="0" anchor="ctr"/>
          <a:lstStyle/>
          <a:p>
            <a:pPr algn="ctr" defTabSz="456953"/>
            <a:endParaRPr lang="en-US">
              <a:solidFill>
                <a:srgbClr val="FFFFFF"/>
              </a:solidFill>
              <a:latin typeface="CiscoSansTT ExtraLight"/>
            </a:endParaRPr>
          </a:p>
        </p:txBody>
      </p:sp>
    </p:spTree>
    <p:extLst>
      <p:ext uri="{BB962C8B-B14F-4D97-AF65-F5344CB8AC3E}">
        <p14:creationId xmlns:p14="http://schemas.microsoft.com/office/powerpoint/2010/main" val="197202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82377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5"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6"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7" name="Straight Connector 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9"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0"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1" name="Straight Connector 10"/>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9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679" tIns="34270" rIns="61679" bIns="34270" rtlCol="0" anchor="t" anchorCtr="0">
            <a:noAutofit/>
          </a:bodyPr>
          <a:lstStyle>
            <a:lvl1pPr algn="l" defTabSz="685406"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376" tIns="45688" rIns="91376" bIns="45688">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5974" indent="-171354">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376" tIns="45688" rIns="91376" bIns="45688">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5974" indent="-171354">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376" tIns="45688" rIns="91376" bIns="45688">
            <a:noAutofit/>
          </a:bodyPr>
          <a:lstStyle>
            <a:lvl1pPr marL="0" marR="0" indent="0" algn="l" defTabSz="685406"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406"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4600575" y="609617"/>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600575" y="609614"/>
            <a:ext cx="0" cy="398525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4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5" y="75438"/>
            <a:ext cx="2668457" cy="864108"/>
          </a:xfrm>
          <a:prstGeom prst="rect">
            <a:avLst/>
          </a:prstGeom>
        </p:spPr>
        <p:txBody>
          <a:bodyPr lIns="91376" tIns="45688" rIns="91376" bIns="45688" anchor="b" anchorCtr="0">
            <a:noAutofit/>
          </a:bodyPr>
          <a:lstStyle>
            <a:lvl1pPr marL="0" marR="0" indent="0" algn="l" defTabSz="685406"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406"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a:prstGeom prst="rect">
            <a:avLst/>
          </a:prstGeom>
        </p:spPr>
        <p:txBody>
          <a:bodyPr lIns="91376" tIns="45688" rIns="91376" bIns="45688" anchor="b" anchorCtr="0">
            <a:noAutofit/>
          </a:bodyPr>
          <a:lstStyle>
            <a:lvl1pPr marL="0" marR="0" indent="0" algn="l" defTabSz="685406"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406"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376" tIns="45688" rIns="91376" bIns="45688" anchor="b" anchorCtr="0">
            <a:noAutofit/>
          </a:bodyPr>
          <a:lstStyle>
            <a:lvl1pPr marL="0" marR="0" indent="0" algn="l" defTabSz="685406"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406"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5" y="1201574"/>
            <a:ext cx="2668457" cy="3336008"/>
          </a:xfrm>
          <a:prstGeom prst="rect">
            <a:avLst/>
          </a:prstGeom>
        </p:spPr>
        <p:txBody>
          <a:bodyPr lIns="91376" tIns="45688" rIns="91376" bIns="45688">
            <a:noAutofit/>
          </a:bodyPr>
          <a:lstStyle>
            <a:lvl1pPr marL="223693" indent="-171338">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2954" indent="-190372">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529" indent="-166576">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629" indent="-171338">
              <a:buClr>
                <a:schemeClr val="tx2"/>
              </a:buClr>
              <a:buSzPct val="80000"/>
              <a:buFont typeface="Wingdings" panose="05000000000000000000" pitchFamily="2" charset="2"/>
              <a:buChar char="§"/>
              <a:defRPr sz="1000">
                <a:solidFill>
                  <a:schemeClr val="tx2"/>
                </a:solidFill>
                <a:latin typeface="+mn-lt"/>
                <a:cs typeface="CiscoSans ExtraLight"/>
              </a:defRPr>
            </a:lvl4pPr>
            <a:lvl5pPr marL="916966" indent="-171338">
              <a:buClr>
                <a:schemeClr val="tx2"/>
              </a:buClr>
              <a:buSzPct val="80000"/>
              <a:buFont typeface="Wingdings" panose="05000000000000000000" pitchFamily="2" charset="2"/>
              <a:buChar char="§"/>
              <a:defRPr sz="900">
                <a:solidFill>
                  <a:schemeClr val="tx2"/>
                </a:solidFill>
                <a:latin typeface="+mn-lt"/>
                <a:cs typeface="CiscoSans ExtraLight"/>
              </a:defRPr>
            </a:lvl5pPr>
            <a:lvl6pPr marL="692064"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376" tIns="45688" rIns="91376" bIns="45688">
            <a:noAutofit/>
          </a:bodyPr>
          <a:lstStyle>
            <a:lvl1pPr marL="171361" indent="-171361">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760" indent="-215856">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2704" indent="-17133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5629" indent="-171338">
              <a:buClr>
                <a:schemeClr val="tx2"/>
              </a:buClr>
              <a:buSzPct val="80000"/>
              <a:buFont typeface="Wingdings" panose="05000000000000000000" pitchFamily="2" charset="2"/>
              <a:buChar char="§"/>
              <a:defRPr sz="1000">
                <a:solidFill>
                  <a:schemeClr val="tx2"/>
                </a:solidFill>
                <a:latin typeface="+mn-lt"/>
                <a:cs typeface="CiscoSans ExtraLight"/>
              </a:defRPr>
            </a:lvl4pPr>
            <a:lvl5pPr marL="916966" indent="-171338">
              <a:buClr>
                <a:schemeClr val="tx2"/>
              </a:buClr>
              <a:buSzPct val="80000"/>
              <a:buFont typeface="Wingdings" panose="05000000000000000000" pitchFamily="2" charset="2"/>
              <a:buChar char="§"/>
              <a:defRPr sz="900">
                <a:solidFill>
                  <a:schemeClr val="tx2"/>
                </a:solidFill>
                <a:latin typeface="+mn-lt"/>
                <a:cs typeface="CiscoSans ExtraLight"/>
              </a:defRPr>
            </a:lvl5pPr>
            <a:lvl6pPr marL="692064"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399" y="1201574"/>
            <a:ext cx="2599859" cy="3336008"/>
          </a:xfrm>
          <a:prstGeom prst="rect">
            <a:avLst/>
          </a:prstGeom>
        </p:spPr>
        <p:txBody>
          <a:bodyPr lIns="91376" tIns="45688" rIns="91376" bIns="45688">
            <a:noAutofit/>
          </a:bodyPr>
          <a:lstStyle>
            <a:lvl1pPr marL="171361" indent="-171361">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249" indent="-17609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014" indent="-171338">
              <a:buClr>
                <a:schemeClr val="tx2"/>
              </a:buClr>
              <a:buSzPct val="80000"/>
              <a:buFont typeface="Wingdings" panose="05000000000000000000" pitchFamily="2" charset="2"/>
              <a:buChar char="§"/>
              <a:defRPr sz="1200">
                <a:solidFill>
                  <a:schemeClr val="tx2"/>
                </a:solidFill>
                <a:latin typeface="+mn-lt"/>
                <a:cs typeface="CiscoSans ExtraLight"/>
              </a:defRPr>
            </a:lvl3pPr>
            <a:lvl4pPr marL="686931" indent="-171338">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087" indent="-168163">
              <a:buClr>
                <a:schemeClr val="tx2"/>
              </a:buClr>
              <a:buSzPct val="80000"/>
              <a:buFont typeface="Wingdings" panose="05000000000000000000" pitchFamily="2" charset="2"/>
              <a:buChar char="§"/>
              <a:defRPr sz="900">
                <a:solidFill>
                  <a:schemeClr val="tx2"/>
                </a:solidFill>
                <a:latin typeface="+mn-lt"/>
                <a:cs typeface="CiscoSans ExtraLight"/>
              </a:defRPr>
            </a:lvl5pPr>
            <a:lvl6pPr marL="692064"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3076575" y="609613"/>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67425" y="609613"/>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076575" y="609613"/>
            <a:ext cx="0" cy="398525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067425" y="609613"/>
            <a:ext cx="0" cy="398525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8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FFFFFF"/>
                </a:solidFill>
                <a:latin typeface="+mn-lt"/>
                <a:cs typeface="CiscoSans Thin"/>
              </a:rPr>
              <a:pPr algn="r" defTabSz="61054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26"/>
            <a:ext cx="8168270" cy="2878673"/>
          </a:xfrm>
          <a:prstGeom prst="rect">
            <a:avLst/>
          </a:prstGeom>
        </p:spPr>
        <p:txBody>
          <a:bodyPr>
            <a:noAutofit/>
          </a:bodyPr>
          <a:lstStyle>
            <a:lvl1pPr marL="399786" indent="-399786"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32727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26"/>
            <a:ext cx="8168270" cy="2878673"/>
          </a:xfrm>
          <a:prstGeom prst="rect">
            <a:avLst/>
          </a:prstGeom>
        </p:spPr>
        <p:txBody>
          <a:bodyPr>
            <a:noAutofit/>
          </a:bodyPr>
          <a:lstStyle>
            <a:lvl1pPr marL="402954" indent="-402954"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2615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4"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7" name="Text Placeholder 9"/>
          <p:cNvSpPr>
            <a:spLocks noGrp="1"/>
          </p:cNvSpPr>
          <p:nvPr>
            <p:ph type="body" sz="quarter" idx="11" hasCustomPrompt="1"/>
          </p:nvPr>
        </p:nvSpPr>
        <p:spPr>
          <a:xfrm>
            <a:off x="723286"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0" name="Straight Connector 9"/>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6"/>
            <a:ext cx="8168270" cy="2878673"/>
          </a:xfrm>
          <a:prstGeom prst="rect">
            <a:avLst/>
          </a:prstGeom>
        </p:spPr>
        <p:txBody>
          <a:bodyPr>
            <a:noAutofit/>
          </a:bodyPr>
          <a:lstStyle>
            <a:lvl1pPr marL="402954" indent="-402954"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
        <p:nvSpPr>
          <p:cNvPr id="9"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2"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3"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4" name="Straight Connector 13"/>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4"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7" name="Text Placeholder 9"/>
          <p:cNvSpPr>
            <a:spLocks noGrp="1"/>
          </p:cNvSpPr>
          <p:nvPr>
            <p:ph type="body" sz="quarter" idx="11" hasCustomPrompt="1"/>
          </p:nvPr>
        </p:nvSpPr>
        <p:spPr>
          <a:xfrm>
            <a:off x="723286"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0" name="Straight Connector 9"/>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26"/>
            <a:ext cx="8168270" cy="2878673"/>
          </a:xfrm>
          <a:prstGeom prst="rect">
            <a:avLst/>
          </a:prstGeom>
        </p:spPr>
        <p:txBody>
          <a:bodyPr>
            <a:noAutofit/>
          </a:bodyPr>
          <a:lstStyle>
            <a:lvl1pPr marL="402954" indent="-402954"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
        <p:nvSpPr>
          <p:cNvPr id="9"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2"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3"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4" name="Straight Connector 13"/>
          <p:cNvCxnSpPr/>
          <p:nvPr userDrawn="1"/>
        </p:nvCxnSpPr>
        <p:spPr>
          <a:xfrm>
            <a:off x="0" y="5078558"/>
            <a:ext cx="9144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98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26"/>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79531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6"/>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7739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26"/>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5"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6"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7" name="Straight Connector 6"/>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0"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1"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2" name="Straight Connector 11"/>
          <p:cNvCxnSpPr/>
          <p:nvPr userDrawn="1"/>
        </p:nvCxnSpPr>
        <p:spPr>
          <a:xfrm>
            <a:off x="0" y="5078558"/>
            <a:ext cx="9144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2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74922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1"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7"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2" name="Straight Connector 11"/>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3"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4"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5" name="Straight Connector 14"/>
          <p:cNvCxnSpPr/>
          <p:nvPr userDrawn="1"/>
        </p:nvCxnSpPr>
        <p:spPr>
          <a:xfrm>
            <a:off x="0" y="5078558"/>
            <a:ext cx="9144000" cy="0"/>
          </a:xfrm>
          <a:prstGeom prst="line">
            <a:avLst/>
          </a:prstGeom>
          <a:ln w="177800">
            <a:gradFill>
              <a:gsLst>
                <a:gs pos="93000">
                  <a:schemeClr val="accent5"/>
                </a:gs>
                <a:gs pos="33000">
                  <a:schemeClr val="bg2"/>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5881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0"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6" name="Title 1"/>
          <p:cNvSpPr>
            <a:spLocks noGrp="1"/>
          </p:cNvSpPr>
          <p:nvPr>
            <p:ph type="ctrTitle" hasCustomPrompt="1"/>
          </p:nvPr>
        </p:nvSpPr>
        <p:spPr>
          <a:xfrm>
            <a:off x="245456" y="705553"/>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9" name="Straight Connector 8"/>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2"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3"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4" name="Straight Connector 13"/>
          <p:cNvCxnSpPr/>
          <p:nvPr userDrawn="1"/>
        </p:nvCxnSpPr>
        <p:spPr>
          <a:xfrm>
            <a:off x="0" y="5078558"/>
            <a:ext cx="9144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8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65"/>
            <a:ext cx="8659976" cy="3394075"/>
          </a:xfrm>
          <a:prstGeom prst="rect">
            <a:avLst/>
          </a:prstGeom>
        </p:spPr>
        <p:txBody>
          <a:bodyPr lIns="91392" tIns="45696" rIns="91392" bIns="45696">
            <a:noAutofit/>
          </a:bodyPr>
          <a:lstStyle>
            <a:lvl1pPr marL="285606" marR="0" indent="-285606" algn="ctr" defTabSz="456972"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6972"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377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71"/>
            <a:ext cx="4117446" cy="2265389"/>
          </a:xfrm>
        </p:spPr>
        <p:txBody>
          <a:bodyPr vert="horz" lIns="61682" tIns="34271" rIns="61682" bIns="34271" rtlCol="0" anchor="ctr" anchorCtr="0">
            <a:noAutofit/>
          </a:bodyPr>
          <a:lstStyle>
            <a:lvl1pPr marL="0" indent="0" algn="l" defTabSz="685435"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376" tIns="45688" rIns="91376" bIns="45688"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p:nvCxnSpPr>
        <p:spPr>
          <a:xfrm>
            <a:off x="4600575" y="609617"/>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600575" y="609614"/>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9044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21"/>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2"/>
            <a:ext cx="8450262" cy="3043238"/>
          </a:xfrm>
          <a:prstGeom prst="rect">
            <a:avLst/>
          </a:prstGeom>
        </p:spPr>
        <p:txBody>
          <a:bodyPr lIns="91376" tIns="45688" rIns="91376" bIns="45688">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55"/>
            <a:ext cx="7461250" cy="207749"/>
          </a:xfrm>
          <a:prstGeom prst="rect">
            <a:avLst/>
          </a:prstGeom>
        </p:spPr>
        <p:txBody>
          <a:bodyPr wrap="square" lIns="91376" tIns="45688" rIns="91376" bIns="45688" anchor="b" anchorCtr="0">
            <a:noAutofit/>
          </a:bodyPr>
          <a:lstStyle>
            <a:lvl1pPr algn="l" defTabSz="6033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091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73" y="302421"/>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904" y="1187452"/>
            <a:ext cx="8450261" cy="3043238"/>
          </a:xfrm>
          <a:prstGeom prst="rect">
            <a:avLst/>
          </a:prstGeom>
        </p:spPr>
        <p:txBody>
          <a:bodyPr lIns="91376" tIns="45688" rIns="91376" bIns="45688">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55"/>
            <a:ext cx="7461250" cy="207749"/>
          </a:xfrm>
          <a:prstGeom prst="rect">
            <a:avLst/>
          </a:prstGeom>
        </p:spPr>
        <p:txBody>
          <a:bodyPr wrap="square" lIns="91376" tIns="45688" rIns="91376" bIns="45688" anchor="b" anchorCtr="0">
            <a:noAutofit/>
          </a:bodyPr>
          <a:lstStyle>
            <a:lvl1pPr marL="0" indent="0" algn="l" defTabSz="603300">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7"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8"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9" name="Straight Connector 8"/>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3"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4" name="Straight Connector 13"/>
          <p:cNvCxnSpPr/>
          <p:nvPr userDrawn="1"/>
        </p:nvCxnSpPr>
        <p:spPr>
          <a:xfrm>
            <a:off x="0" y="5078558"/>
            <a:ext cx="9144000" cy="0"/>
          </a:xfrm>
          <a:prstGeom prst="line">
            <a:avLst/>
          </a:prstGeom>
          <a:ln w="177800">
            <a:gradFill>
              <a:gsLst>
                <a:gs pos="34000">
                  <a:schemeClr val="tx2"/>
                </a:gs>
                <a:gs pos="93000">
                  <a:schemeClr val="accent5"/>
                </a:gs>
                <a:gs pos="0">
                  <a:schemeClr val="accent1"/>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5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55"/>
            <a:ext cx="7461250" cy="207749"/>
          </a:xfrm>
          <a:prstGeom prst="rect">
            <a:avLst/>
          </a:prstGeom>
        </p:spPr>
        <p:txBody>
          <a:bodyPr wrap="square" lIns="91376" tIns="45688" rIns="91376" bIns="45688" anchor="b" anchorCtr="0">
            <a:noAutofit/>
          </a:bodyPr>
          <a:lstStyle>
            <a:lvl1pPr algn="l" defTabSz="603300">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73" y="302421"/>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2"/>
            <a:ext cx="8450262" cy="3043238"/>
          </a:xfrm>
          <a:prstGeom prst="rect">
            <a:avLst/>
          </a:prstGeom>
        </p:spPr>
        <p:txBody>
          <a:bodyPr vert="horz" lIns="91376" tIns="45688" rIns="91376" bIns="45688">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17985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2"/>
            <a:ext cx="8450262" cy="3043238"/>
          </a:xfrm>
          <a:prstGeom prst="rect">
            <a:avLst/>
          </a:prstGeom>
        </p:spPr>
        <p:txBody>
          <a:bodyPr vert="horz" lIns="91376" tIns="45688" rIns="91376" bIns="45688">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1"/>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55"/>
            <a:ext cx="7461250" cy="207749"/>
          </a:xfrm>
          <a:prstGeom prst="rect">
            <a:avLst/>
          </a:prstGeom>
        </p:spPr>
        <p:txBody>
          <a:bodyPr wrap="square" lIns="91376" tIns="45688" rIns="91376" bIns="45688" anchor="b" anchorCtr="0">
            <a:noAutofit/>
          </a:bodyPr>
          <a:lstStyle>
            <a:lvl1pPr algn="l" defTabSz="603300">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p:nvSpPr>
        <p:spPr bwMode="ltGray">
          <a:xfrm>
            <a:off x="7813257" y="4932106"/>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9" name="Rectangle 7"/>
          <p:cNvSpPr>
            <a:spLocks noChangeArrowheads="1"/>
          </p:cNvSpPr>
          <p:nvPr/>
        </p:nvSpPr>
        <p:spPr bwMode="ltGray">
          <a:xfrm>
            <a:off x="8660779" y="4929052"/>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0" name="Rectangle 4"/>
          <p:cNvSpPr>
            <a:spLocks noChangeArrowheads="1"/>
          </p:cNvSpPr>
          <p:nvPr/>
        </p:nvSpPr>
        <p:spPr bwMode="ltGray">
          <a:xfrm>
            <a:off x="292059" y="4916599"/>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
        <p:nvSpPr>
          <p:cNvPr id="1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2" name="Rectangle 7"/>
          <p:cNvSpPr>
            <a:spLocks noChangeArrowheads="1"/>
          </p:cNvSpPr>
          <p:nvPr userDrawn="1"/>
        </p:nvSpPr>
        <p:spPr bwMode="ltGray">
          <a:xfrm>
            <a:off x="8660761" y="4929052"/>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3" name="Rectangle 4"/>
          <p:cNvSpPr>
            <a:spLocks noChangeArrowheads="1"/>
          </p:cNvSpPr>
          <p:nvPr userDrawn="1"/>
        </p:nvSpPr>
        <p:spPr bwMode="ltGray">
          <a:xfrm>
            <a:off x="292056" y="4916599"/>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spTree>
    <p:extLst>
      <p:ext uri="{BB962C8B-B14F-4D97-AF65-F5344CB8AC3E}">
        <p14:creationId xmlns:p14="http://schemas.microsoft.com/office/powerpoint/2010/main" val="5702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1"/>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376" tIns="45688" rIns="91376" bIns="45688"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08" y="1169322"/>
            <a:ext cx="4016375" cy="3219450"/>
          </a:xfrm>
          <a:prstGeom prst="rect">
            <a:avLst/>
          </a:prstGeom>
        </p:spPr>
        <p:txBody>
          <a:bodyPr vert="horz" lIns="91376" tIns="45688" rIns="91376" bIns="45688">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77667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376" tIns="45688" rIns="91376" bIns="45688"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08" y="1169322"/>
            <a:ext cx="4016375" cy="3219450"/>
          </a:xfrm>
          <a:prstGeom prst="rect">
            <a:avLst/>
          </a:prstGeom>
        </p:spPr>
        <p:txBody>
          <a:bodyPr vert="horz" lIns="91376" tIns="45688" rIns="91376" bIns="45688">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1"/>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2"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9"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0" name="Straight Connector 9"/>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5"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6"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7" name="Straight Connector 16"/>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0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376" tIns="45688" rIns="91376" bIns="45688"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6" y="1169322"/>
            <a:ext cx="4015167" cy="3221261"/>
          </a:xfrm>
          <a:prstGeom prst="rect">
            <a:avLst/>
          </a:prstGeom>
        </p:spPr>
        <p:txBody>
          <a:bodyPr vert="horz" lIns="91376" tIns="45688" rIns="91376" bIns="45688">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234075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6" y="1169322"/>
            <a:ext cx="4015167" cy="3221261"/>
          </a:xfrm>
          <a:prstGeom prst="rect">
            <a:avLst/>
          </a:prstGeom>
        </p:spPr>
        <p:txBody>
          <a:bodyPr vert="horz" lIns="91376" tIns="45688" rIns="91376" bIns="45688"/>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376" tIns="45688" rIns="91376" bIns="45688"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1"/>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5"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9"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4" name="Straight Connector 13"/>
          <p:cNvCxnSpPr/>
          <p:nvPr/>
        </p:nvCxnSpPr>
        <p:spPr>
          <a:xfrm>
            <a:off x="0" y="5078558"/>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6"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17"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9" name="Straight Connector 18"/>
          <p:cNvCxnSpPr/>
          <p:nvPr userDrawn="1"/>
        </p:nvCxnSpPr>
        <p:spPr>
          <a:xfrm>
            <a:off x="0" y="5078558"/>
            <a:ext cx="9144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502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5"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7"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FFFFFF"/>
                </a:solidFill>
                <a:cs typeface="CiscoSans Thin"/>
              </a:rPr>
              <a:t>Cisco Confidential</a:t>
            </a:r>
          </a:p>
        </p:txBody>
      </p:sp>
      <p:sp>
        <p:nvSpPr>
          <p:cNvPr id="19"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FFFFFF"/>
                </a:solidFill>
                <a:cs typeface="CiscoSans Thin"/>
              </a:rPr>
              <a:pPr algn="r" defTabSz="610439"/>
              <a:t>‹#›</a:t>
            </a:fld>
            <a:endParaRPr lang="en-US" sz="600" dirty="0">
              <a:solidFill>
                <a:srgbClr val="FFFFFF"/>
              </a:solidFill>
              <a:cs typeface="CiscoSans Thin"/>
            </a:endParaRPr>
          </a:p>
        </p:txBody>
      </p:sp>
      <p:sp>
        <p:nvSpPr>
          <p:cNvPr id="13" name="Picture Placeholder 2"/>
          <p:cNvSpPr>
            <a:spLocks noGrp="1"/>
          </p:cNvSpPr>
          <p:nvPr>
            <p:ph type="pic" sz="quarter" idx="10" hasCustomPrompt="1"/>
          </p:nvPr>
        </p:nvSpPr>
        <p:spPr>
          <a:xfrm>
            <a:off x="4778525" y="1169322"/>
            <a:ext cx="4015167" cy="3221261"/>
          </a:xfrm>
          <a:prstGeom prst="rect">
            <a:avLst/>
          </a:prstGeom>
        </p:spPr>
        <p:txBody>
          <a:bodyPr vert="horz" lIns="91376" tIns="45688" rIns="91376" bIns="45688">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376" tIns="45688" rIns="91376" bIns="45688"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16" name="Straight Connector 15"/>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18"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2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59" tIns="30779" rIns="61559" bIns="30779" anchor="b">
            <a:spAutoFit/>
          </a:bodyPr>
          <a:lstStyle/>
          <a:p>
            <a:pPr algn="r" defTabSz="610515"/>
            <a:r>
              <a:rPr lang="en-US" sz="600" dirty="0">
                <a:solidFill>
                  <a:srgbClr val="FFFFFF"/>
                </a:solidFill>
                <a:cs typeface="CiscoSans Thin"/>
              </a:rPr>
              <a:t>Cisco Confidential</a:t>
            </a:r>
          </a:p>
        </p:txBody>
      </p:sp>
      <p:sp>
        <p:nvSpPr>
          <p:cNvPr id="21" name="Rectangle 7"/>
          <p:cNvSpPr>
            <a:spLocks noChangeArrowheads="1"/>
          </p:cNvSpPr>
          <p:nvPr userDrawn="1"/>
        </p:nvSpPr>
        <p:spPr bwMode="ltGray">
          <a:xfrm>
            <a:off x="8660761" y="4742919"/>
            <a:ext cx="220608" cy="154517"/>
          </a:xfrm>
          <a:prstGeom prst="rect">
            <a:avLst/>
          </a:prstGeom>
          <a:noFill/>
          <a:ln w="9525" algn="ctr">
            <a:noFill/>
            <a:miter lim="800000"/>
            <a:headEnd/>
            <a:tailEnd/>
          </a:ln>
          <a:effectLst/>
        </p:spPr>
        <p:txBody>
          <a:bodyPr wrap="none" lIns="61559" tIns="30779" rIns="61559" bIns="30779" anchor="b">
            <a:spAutoFit/>
          </a:bodyPr>
          <a:lstStyle/>
          <a:p>
            <a:pPr algn="r" defTabSz="610515"/>
            <a:fld id="{DFCF27A5-1A5B-48D3-A060-2758FFBB1ADD}" type="slidenum">
              <a:rPr lang="en-US" sz="600">
                <a:solidFill>
                  <a:srgbClr val="FFFFFF"/>
                </a:solidFill>
                <a:cs typeface="CiscoSans Thin"/>
              </a:rPr>
              <a:pPr algn="r" defTabSz="610515"/>
              <a:t>‹#›</a:t>
            </a:fld>
            <a:endParaRPr lang="en-US" sz="600" dirty="0">
              <a:solidFill>
                <a:srgbClr val="FFFFFF"/>
              </a:solidFill>
              <a:cs typeface="CiscoSans Thin"/>
            </a:endParaRPr>
          </a:p>
        </p:txBody>
      </p:sp>
      <p:sp>
        <p:nvSpPr>
          <p:cNvPr id="23" name="Rectangle 4"/>
          <p:cNvSpPr>
            <a:spLocks noChangeArrowheads="1"/>
          </p:cNvSpPr>
          <p:nvPr userDrawn="1"/>
        </p:nvSpPr>
        <p:spPr bwMode="ltGray">
          <a:xfrm>
            <a:off x="292056" y="4747273"/>
            <a:ext cx="3420515" cy="154530"/>
          </a:xfrm>
          <a:prstGeom prst="rect">
            <a:avLst/>
          </a:prstGeom>
          <a:noFill/>
          <a:ln w="9525">
            <a:noFill/>
            <a:miter lim="800000"/>
            <a:headEnd/>
            <a:tailEnd/>
          </a:ln>
          <a:effectLst/>
        </p:spPr>
        <p:txBody>
          <a:bodyPr wrap="square" lIns="61559" tIns="30779" rIns="61559" bIns="30779" anchor="b" anchorCtr="0">
            <a:spAutoFit/>
          </a:bodyPr>
          <a:lstStyle/>
          <a:p>
            <a:pPr defTabSz="610515"/>
            <a:r>
              <a:rPr lang="en-US" sz="600" dirty="0" smtClean="0">
                <a:solidFill>
                  <a:srgbClr val="FFFFFF"/>
                </a:solidFill>
                <a:cs typeface="CiscoSans Thin"/>
              </a:rPr>
              <a:t>© 2013-2014  Cisco and/or its affiliates. All rights reserved.</a:t>
            </a:r>
            <a:endParaRPr lang="en-US" sz="600" dirty="0">
              <a:solidFill>
                <a:srgbClr val="FFFFFF"/>
              </a:solidFill>
              <a:cs typeface="CiscoSans Thin"/>
            </a:endParaRPr>
          </a:p>
        </p:txBody>
      </p:sp>
      <p:cxnSp>
        <p:nvCxnSpPr>
          <p:cNvPr id="24" name="Straight Connector 23"/>
          <p:cNvCxnSpPr/>
          <p:nvPr userDrawn="1"/>
        </p:nvCxnSpPr>
        <p:spPr>
          <a:xfrm>
            <a:off x="0" y="5078558"/>
            <a:ext cx="9144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5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4" Type="http://schemas.openxmlformats.org/officeDocument/2006/relationships/slideLayout" Target="../slideLayouts/slideLayout75.xml"/><Relationship Id="rId15" Type="http://schemas.openxmlformats.org/officeDocument/2006/relationships/slideLayout" Target="../slideLayouts/slideLayout76.xml"/><Relationship Id="rId16" Type="http://schemas.openxmlformats.org/officeDocument/2006/relationships/slideLayout" Target="../slideLayouts/slideLayout77.xml"/><Relationship Id="rId17" Type="http://schemas.openxmlformats.org/officeDocument/2006/relationships/slideLayout" Target="../slideLayouts/slideLayout78.xml"/><Relationship Id="rId18" Type="http://schemas.openxmlformats.org/officeDocument/2006/relationships/slideLayout" Target="../slideLayouts/slideLayout79.xml"/><Relationship Id="rId19" Type="http://schemas.openxmlformats.org/officeDocument/2006/relationships/slideLayout" Target="../slideLayouts/slideLayout80.xml"/><Relationship Id="rId50" Type="http://schemas.openxmlformats.org/officeDocument/2006/relationships/slideLayout" Target="../slideLayouts/slideLayout111.xml"/><Relationship Id="rId51" Type="http://schemas.openxmlformats.org/officeDocument/2006/relationships/slideLayout" Target="../slideLayouts/slideLayout112.xml"/><Relationship Id="rId52" Type="http://schemas.openxmlformats.org/officeDocument/2006/relationships/slideLayout" Target="../slideLayouts/slideLayout113.xml"/><Relationship Id="rId53" Type="http://schemas.openxmlformats.org/officeDocument/2006/relationships/slideLayout" Target="../slideLayouts/slideLayout114.xml"/><Relationship Id="rId54" Type="http://schemas.openxmlformats.org/officeDocument/2006/relationships/slideLayout" Target="../slideLayouts/slideLayout115.xml"/><Relationship Id="rId55" Type="http://schemas.openxmlformats.org/officeDocument/2006/relationships/slideLayout" Target="../slideLayouts/slideLayout116.xml"/><Relationship Id="rId56" Type="http://schemas.openxmlformats.org/officeDocument/2006/relationships/slideLayout" Target="../slideLayouts/slideLayout117.xml"/><Relationship Id="rId57" Type="http://schemas.openxmlformats.org/officeDocument/2006/relationships/theme" Target="../theme/theme2.xml"/><Relationship Id="rId40" Type="http://schemas.openxmlformats.org/officeDocument/2006/relationships/slideLayout" Target="../slideLayouts/slideLayout101.xml"/><Relationship Id="rId41" Type="http://schemas.openxmlformats.org/officeDocument/2006/relationships/slideLayout" Target="../slideLayouts/slideLayout102.xml"/><Relationship Id="rId42" Type="http://schemas.openxmlformats.org/officeDocument/2006/relationships/slideLayout" Target="../slideLayouts/slideLayout103.xml"/><Relationship Id="rId43" Type="http://schemas.openxmlformats.org/officeDocument/2006/relationships/slideLayout" Target="../slideLayouts/slideLayout104.xml"/><Relationship Id="rId44" Type="http://schemas.openxmlformats.org/officeDocument/2006/relationships/slideLayout" Target="../slideLayouts/slideLayout105.xml"/><Relationship Id="rId45" Type="http://schemas.openxmlformats.org/officeDocument/2006/relationships/slideLayout" Target="../slideLayouts/slideLayout106.xml"/><Relationship Id="rId46" Type="http://schemas.openxmlformats.org/officeDocument/2006/relationships/slideLayout" Target="../slideLayouts/slideLayout107.xml"/><Relationship Id="rId47" Type="http://schemas.openxmlformats.org/officeDocument/2006/relationships/slideLayout" Target="../slideLayouts/slideLayout108.xml"/><Relationship Id="rId48" Type="http://schemas.openxmlformats.org/officeDocument/2006/relationships/slideLayout" Target="../slideLayouts/slideLayout109.xml"/><Relationship Id="rId49" Type="http://schemas.openxmlformats.org/officeDocument/2006/relationships/slideLayout" Target="../slideLayouts/slideLayout110.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30" Type="http://schemas.openxmlformats.org/officeDocument/2006/relationships/slideLayout" Target="../slideLayouts/slideLayout91.xml"/><Relationship Id="rId31" Type="http://schemas.openxmlformats.org/officeDocument/2006/relationships/slideLayout" Target="../slideLayouts/slideLayout92.xml"/><Relationship Id="rId32" Type="http://schemas.openxmlformats.org/officeDocument/2006/relationships/slideLayout" Target="../slideLayouts/slideLayout93.xml"/><Relationship Id="rId33" Type="http://schemas.openxmlformats.org/officeDocument/2006/relationships/slideLayout" Target="../slideLayouts/slideLayout94.xml"/><Relationship Id="rId34" Type="http://schemas.openxmlformats.org/officeDocument/2006/relationships/slideLayout" Target="../slideLayouts/slideLayout95.xml"/><Relationship Id="rId35" Type="http://schemas.openxmlformats.org/officeDocument/2006/relationships/slideLayout" Target="../slideLayouts/slideLayout96.xml"/><Relationship Id="rId36" Type="http://schemas.openxmlformats.org/officeDocument/2006/relationships/slideLayout" Target="../slideLayouts/slideLayout97.xml"/><Relationship Id="rId37" Type="http://schemas.openxmlformats.org/officeDocument/2006/relationships/slideLayout" Target="../slideLayouts/slideLayout98.xml"/><Relationship Id="rId38" Type="http://schemas.openxmlformats.org/officeDocument/2006/relationships/slideLayout" Target="../slideLayouts/slideLayout99.xml"/><Relationship Id="rId39" Type="http://schemas.openxmlformats.org/officeDocument/2006/relationships/slideLayout" Target="../slideLayouts/slideLayout100.xml"/><Relationship Id="rId20" Type="http://schemas.openxmlformats.org/officeDocument/2006/relationships/slideLayout" Target="../slideLayouts/slideLayout81.xml"/><Relationship Id="rId21" Type="http://schemas.openxmlformats.org/officeDocument/2006/relationships/slideLayout" Target="../slideLayouts/slideLayout82.xml"/><Relationship Id="rId22" Type="http://schemas.openxmlformats.org/officeDocument/2006/relationships/slideLayout" Target="../slideLayouts/slideLayout83.xml"/><Relationship Id="rId23" Type="http://schemas.openxmlformats.org/officeDocument/2006/relationships/slideLayout" Target="../slideLayouts/slideLayout84.xml"/><Relationship Id="rId24" Type="http://schemas.openxmlformats.org/officeDocument/2006/relationships/slideLayout" Target="../slideLayouts/slideLayout85.xml"/><Relationship Id="rId25" Type="http://schemas.openxmlformats.org/officeDocument/2006/relationships/slideLayout" Target="../slideLayouts/slideLayout86.xml"/><Relationship Id="rId26" Type="http://schemas.openxmlformats.org/officeDocument/2006/relationships/slideLayout" Target="../slideLayouts/slideLayout87.xml"/><Relationship Id="rId27" Type="http://schemas.openxmlformats.org/officeDocument/2006/relationships/slideLayout" Target="../slideLayouts/slideLayout88.xml"/><Relationship Id="rId28" Type="http://schemas.openxmlformats.org/officeDocument/2006/relationships/slideLayout" Target="../slideLayouts/slideLayout89.xml"/><Relationship Id="rId29" Type="http://schemas.openxmlformats.org/officeDocument/2006/relationships/slideLayout" Target="../slideLayouts/slideLayout90.xml"/><Relationship Id="rId10" Type="http://schemas.openxmlformats.org/officeDocument/2006/relationships/slideLayout" Target="../slideLayouts/slideLayout71.xml"/><Relationship Id="rId11" Type="http://schemas.openxmlformats.org/officeDocument/2006/relationships/slideLayout" Target="../slideLayouts/slideLayout72.xml"/><Relationship Id="rId1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392" tIns="45696" rIns="91392" bIns="45696"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31115" y="4745973"/>
            <a:ext cx="744536" cy="154530"/>
          </a:xfrm>
          <a:prstGeom prst="rect">
            <a:avLst/>
          </a:prstGeom>
          <a:noFill/>
          <a:ln w="9525">
            <a:noFill/>
            <a:miter lim="800000"/>
            <a:headEnd/>
            <a:tailEnd/>
          </a:ln>
          <a:effectLst/>
        </p:spPr>
        <p:txBody>
          <a:bodyPr wrap="none" lIns="61562" tIns="30780" rIns="61562" bIns="30780" anchor="b">
            <a:spAutoFit/>
          </a:bodyPr>
          <a:lstStyle/>
          <a:p>
            <a:pPr algn="r" defTabSz="610541">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8660757" y="4742905"/>
            <a:ext cx="220614" cy="154520"/>
          </a:xfrm>
          <a:prstGeom prst="rect">
            <a:avLst/>
          </a:prstGeom>
          <a:noFill/>
          <a:ln w="9525" algn="ctr">
            <a:noFill/>
            <a:miter lim="800000"/>
            <a:headEnd/>
            <a:tailEnd/>
          </a:ln>
          <a:effectLst/>
        </p:spPr>
        <p:txBody>
          <a:bodyPr wrap="none" lIns="61562" tIns="30780" rIns="61562" bIns="30780" anchor="b">
            <a:spAutoFit/>
          </a:bodyPr>
          <a:lstStyle/>
          <a:p>
            <a:pPr algn="r" defTabSz="610541">
              <a:lnSpc>
                <a:spcPct val="100000"/>
              </a:lnSpc>
            </a:pPr>
            <a:fld id="{DFCF27A5-1A5B-48D3-A060-2758FFBB1ADD}" type="slidenum">
              <a:rPr lang="en-US" sz="600" b="0" i="0">
                <a:solidFill>
                  <a:srgbClr val="231F20"/>
                </a:solidFill>
                <a:latin typeface="+mn-lt"/>
                <a:cs typeface="CiscoSans Thin"/>
              </a:rPr>
              <a:pPr algn="r" defTabSz="610541">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292062" y="4747273"/>
            <a:ext cx="3420515" cy="154530"/>
          </a:xfrm>
          <a:prstGeom prst="rect">
            <a:avLst/>
          </a:prstGeom>
          <a:noFill/>
          <a:ln w="9525">
            <a:noFill/>
            <a:miter lim="800000"/>
            <a:headEnd/>
            <a:tailEnd/>
          </a:ln>
          <a:effectLst/>
        </p:spPr>
        <p:txBody>
          <a:bodyPr wrap="square" lIns="61562" tIns="30780" rIns="61562" bIns="30780" anchor="b" anchorCtr="0">
            <a:spAutoFit/>
          </a:bodyPr>
          <a:lstStyle/>
          <a:p>
            <a:pPr algn="l" defTabSz="610541">
              <a:lnSpc>
                <a:spcPct val="100000"/>
              </a:lnSpc>
            </a:pPr>
            <a:r>
              <a:rPr lang="en-US" sz="600" b="0" i="0" dirty="0" smtClean="0">
                <a:solidFill>
                  <a:srgbClr val="231F20"/>
                </a:solidFill>
                <a:latin typeface="+mn-lt"/>
                <a:cs typeface="CiscoSans Thin"/>
              </a:rPr>
              <a:t>© 2013-2014  Cisco and/or its affiliates. All rights reserved.</a:t>
            </a:r>
            <a:endParaRPr lang="en-US" sz="600" b="0" i="0" dirty="0">
              <a:solidFill>
                <a:srgbClr val="231F20"/>
              </a:solidFill>
              <a:latin typeface="+mn-lt"/>
              <a:cs typeface="CiscoSans Thin"/>
            </a:endParaRPr>
          </a:p>
        </p:txBody>
      </p:sp>
      <p:cxnSp>
        <p:nvCxnSpPr>
          <p:cNvPr id="8" name="Straight Connector 7"/>
          <p:cNvCxnSpPr/>
          <p:nvPr/>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84999"/>
      </p:ext>
    </p:extLst>
  </p:cSld>
  <p:clrMap bg1="lt1" tx1="dk1" bg2="lt2" tx2="dk2" accent1="accent1" accent2="accent2" accent3="accent3" accent4="accent4" accent5="accent5" accent6="accent6" hlink="hlink" folHlink="folHlink"/>
  <p:sldLayoutIdLst>
    <p:sldLayoutId id="2147483767" r:id="rId1"/>
    <p:sldLayoutId id="2147483662" r:id="rId2"/>
    <p:sldLayoutId id="2147483766" r:id="rId3"/>
    <p:sldLayoutId id="2147483764" r:id="rId4"/>
    <p:sldLayoutId id="2147483754" r:id="rId5"/>
    <p:sldLayoutId id="2147483665" r:id="rId6"/>
    <p:sldLayoutId id="2147483752" r:id="rId7"/>
    <p:sldLayoutId id="2147483768" r:id="rId8"/>
    <p:sldLayoutId id="2147483723" r:id="rId9"/>
    <p:sldLayoutId id="2147483758" r:id="rId10"/>
    <p:sldLayoutId id="2147483667" r:id="rId11"/>
    <p:sldLayoutId id="2147483668" r:id="rId12"/>
    <p:sldLayoutId id="2147483720" r:id="rId13"/>
    <p:sldLayoutId id="2147483669" r:id="rId14"/>
    <p:sldLayoutId id="2147483670" r:id="rId15"/>
    <p:sldLayoutId id="2147483761" r:id="rId16"/>
    <p:sldLayoutId id="2147483671" r:id="rId17"/>
    <p:sldLayoutId id="2147483672" r:id="rId18"/>
    <p:sldLayoutId id="2147483733" r:id="rId19"/>
    <p:sldLayoutId id="2147483734" r:id="rId20"/>
    <p:sldLayoutId id="2147483755" r:id="rId21"/>
    <p:sldLayoutId id="2147483760" r:id="rId22"/>
    <p:sldLayoutId id="2147483726" r:id="rId23"/>
    <p:sldLayoutId id="2147483727" r:id="rId24"/>
    <p:sldLayoutId id="2147483759" r:id="rId25"/>
    <p:sldLayoutId id="2147483731" r:id="rId26"/>
    <p:sldLayoutId id="2147483675" r:id="rId27"/>
    <p:sldLayoutId id="2147483739" r:id="rId28"/>
    <p:sldLayoutId id="2147483742" r:id="rId29"/>
    <p:sldLayoutId id="2147483738" r:id="rId30"/>
    <p:sldLayoutId id="2147483762" r:id="rId31"/>
    <p:sldLayoutId id="2147483673" r:id="rId32"/>
    <p:sldLayoutId id="2147483722" r:id="rId33"/>
    <p:sldLayoutId id="2147483730" r:id="rId34"/>
    <p:sldLayoutId id="2147483736" r:id="rId35"/>
    <p:sldLayoutId id="2147483674" r:id="rId36"/>
    <p:sldLayoutId id="2147483724" r:id="rId37"/>
    <p:sldLayoutId id="2147483725" r:id="rId38"/>
    <p:sldLayoutId id="2147483683" r:id="rId39"/>
    <p:sldLayoutId id="2147483743" r:id="rId40"/>
    <p:sldLayoutId id="2147483744" r:id="rId41"/>
    <p:sldLayoutId id="2147483745" r:id="rId42"/>
    <p:sldLayoutId id="2147483728" r:id="rId43"/>
    <p:sldLayoutId id="2147483750" r:id="rId44"/>
    <p:sldLayoutId id="2147483763" r:id="rId45"/>
    <p:sldLayoutId id="2147483686" r:id="rId46"/>
    <p:sldLayoutId id="2147483687" r:id="rId47"/>
    <p:sldLayoutId id="2147483746" r:id="rId48"/>
    <p:sldLayoutId id="2147483751" r:id="rId49"/>
    <p:sldLayoutId id="2147483756" r:id="rId50"/>
    <p:sldLayoutId id="2147483757" r:id="rId51"/>
    <p:sldLayoutId id="2147483741" r:id="rId52"/>
    <p:sldLayoutId id="2147483747" r:id="rId53"/>
    <p:sldLayoutId id="2147483748" r:id="rId54"/>
    <p:sldLayoutId id="2147483688" r:id="rId55"/>
    <p:sldLayoutId id="2147483749" r:id="rId56"/>
    <p:sldLayoutId id="2147483778" r:id="rId57"/>
    <p:sldLayoutId id="2147483779" r:id="rId58"/>
    <p:sldLayoutId id="2147483856" r:id="rId59"/>
    <p:sldLayoutId id="2147483857" r:id="rId60"/>
    <p:sldLayoutId id="2147483858" r:id="rId61"/>
  </p:sldLayoutIdLst>
  <p:transition xmlns:p14="http://schemas.microsoft.com/office/powerpoint/2010/main" spd="slow">
    <p:wipe/>
  </p:transition>
  <p:timing>
    <p:tnLst>
      <p:par>
        <p:cTn xmlns:p14="http://schemas.microsoft.com/office/powerpoint/2010/main" id="1" dur="indefinite" restart="never" nodeType="tmRoot"/>
      </p:par>
    </p:tnLst>
  </p:timing>
  <p:txStyles>
    <p:titleStyle>
      <a:lvl1pPr algn="l" defTabSz="685549"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389" indent="-171389" algn="l" defTabSz="685549"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820" indent="-215892" algn="l" defTabSz="685549"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784" indent="-171366" algn="l" defTabSz="685549"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748" indent="-171366" algn="l" defTabSz="685549"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712" indent="-171366" algn="l" defTabSz="685549"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568" indent="-171389" algn="l" defTabSz="685549"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532" indent="-171366" algn="l" defTabSz="685549"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399420" indent="0" algn="l" defTabSz="685549" rtl="0" eaLnBrk="1" latinLnBrk="0" hangingPunct="1">
        <a:spcBef>
          <a:spcPct val="20000"/>
        </a:spcBef>
        <a:buFont typeface="Arial" pitchFamily="34" charset="0"/>
        <a:buNone/>
        <a:defRPr sz="1500" kern="1200">
          <a:solidFill>
            <a:schemeClr val="tx1"/>
          </a:solidFill>
          <a:latin typeface="+mn-lt"/>
          <a:ea typeface="+mn-ea"/>
          <a:cs typeface="+mn-cs"/>
        </a:defRPr>
      </a:lvl8pPr>
      <a:lvl9pPr marL="2913581" indent="-171389" algn="l" defTabSz="6855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49" rtl="0" eaLnBrk="1" latinLnBrk="0" hangingPunct="1">
        <a:defRPr sz="1400" kern="1200">
          <a:solidFill>
            <a:schemeClr val="tx1"/>
          </a:solidFill>
          <a:latin typeface="+mn-lt"/>
          <a:ea typeface="+mn-ea"/>
          <a:cs typeface="+mn-cs"/>
        </a:defRPr>
      </a:lvl1pPr>
      <a:lvl2pPr marL="342766" algn="l" defTabSz="685549" rtl="0" eaLnBrk="1" latinLnBrk="0" hangingPunct="1">
        <a:defRPr sz="1400" kern="1200">
          <a:solidFill>
            <a:schemeClr val="tx1"/>
          </a:solidFill>
          <a:latin typeface="+mn-lt"/>
          <a:ea typeface="+mn-ea"/>
          <a:cs typeface="+mn-cs"/>
        </a:defRPr>
      </a:lvl2pPr>
      <a:lvl3pPr marL="685549" algn="l" defTabSz="685549" rtl="0" eaLnBrk="1" latinLnBrk="0" hangingPunct="1">
        <a:defRPr sz="1400" kern="1200">
          <a:solidFill>
            <a:schemeClr val="tx1"/>
          </a:solidFill>
          <a:latin typeface="+mn-lt"/>
          <a:ea typeface="+mn-ea"/>
          <a:cs typeface="+mn-cs"/>
        </a:defRPr>
      </a:lvl3pPr>
      <a:lvl4pPr marL="1028321" algn="l" defTabSz="685549" rtl="0" eaLnBrk="1" latinLnBrk="0" hangingPunct="1">
        <a:defRPr sz="1400" kern="1200">
          <a:solidFill>
            <a:schemeClr val="tx1"/>
          </a:solidFill>
          <a:latin typeface="+mn-lt"/>
          <a:ea typeface="+mn-ea"/>
          <a:cs typeface="+mn-cs"/>
        </a:defRPr>
      </a:lvl4pPr>
      <a:lvl5pPr marL="1371099" algn="l" defTabSz="685549" rtl="0" eaLnBrk="1" latinLnBrk="0" hangingPunct="1">
        <a:defRPr sz="1400" kern="1200">
          <a:solidFill>
            <a:schemeClr val="tx1"/>
          </a:solidFill>
          <a:latin typeface="+mn-lt"/>
          <a:ea typeface="+mn-ea"/>
          <a:cs typeface="+mn-cs"/>
        </a:defRPr>
      </a:lvl5pPr>
      <a:lvl6pPr marL="1713865" algn="l" defTabSz="685549" rtl="0" eaLnBrk="1" latinLnBrk="0" hangingPunct="1">
        <a:defRPr sz="1400" kern="1200">
          <a:solidFill>
            <a:schemeClr val="tx1"/>
          </a:solidFill>
          <a:latin typeface="+mn-lt"/>
          <a:ea typeface="+mn-ea"/>
          <a:cs typeface="+mn-cs"/>
        </a:defRPr>
      </a:lvl6pPr>
      <a:lvl7pPr marL="2056645" algn="l" defTabSz="685549" rtl="0" eaLnBrk="1" latinLnBrk="0" hangingPunct="1">
        <a:defRPr sz="1400" kern="1200">
          <a:solidFill>
            <a:schemeClr val="tx1"/>
          </a:solidFill>
          <a:latin typeface="+mn-lt"/>
          <a:ea typeface="+mn-ea"/>
          <a:cs typeface="+mn-cs"/>
        </a:defRPr>
      </a:lvl7pPr>
      <a:lvl8pPr marL="2399420" algn="l" defTabSz="685549" rtl="0" eaLnBrk="1" latinLnBrk="0" hangingPunct="1">
        <a:defRPr sz="1400" kern="1200">
          <a:solidFill>
            <a:schemeClr val="tx1"/>
          </a:solidFill>
          <a:latin typeface="+mn-lt"/>
          <a:ea typeface="+mn-ea"/>
          <a:cs typeface="+mn-cs"/>
        </a:defRPr>
      </a:lvl8pPr>
      <a:lvl9pPr marL="2742198" algn="l" defTabSz="6855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376" tIns="45688" rIns="91376" bIns="45688"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50" tIns="30774" rIns="61550" bIns="30774" anchor="b">
            <a:spAutoFit/>
          </a:bodyPr>
          <a:lstStyle/>
          <a:p>
            <a:pPr algn="r" defTabSz="610439"/>
            <a:r>
              <a:rPr lang="en-US" sz="600" dirty="0">
                <a:solidFill>
                  <a:srgbClr val="231F20"/>
                </a:solidFill>
                <a:cs typeface="CiscoSans Thin"/>
              </a:rPr>
              <a:t>Cisco Confidential</a:t>
            </a:r>
          </a:p>
        </p:txBody>
      </p:sp>
      <p:sp>
        <p:nvSpPr>
          <p:cNvPr id="5" name="Rectangle 7"/>
          <p:cNvSpPr>
            <a:spLocks noChangeArrowheads="1"/>
          </p:cNvSpPr>
          <p:nvPr/>
        </p:nvSpPr>
        <p:spPr bwMode="ltGray">
          <a:xfrm>
            <a:off x="8660779" y="4742917"/>
            <a:ext cx="220590" cy="154508"/>
          </a:xfrm>
          <a:prstGeom prst="rect">
            <a:avLst/>
          </a:prstGeom>
          <a:noFill/>
          <a:ln w="9525" algn="ctr">
            <a:noFill/>
            <a:miter lim="800000"/>
            <a:headEnd/>
            <a:tailEnd/>
          </a:ln>
          <a:effectLst/>
        </p:spPr>
        <p:txBody>
          <a:bodyPr wrap="none" lIns="61550" tIns="30774" rIns="61550" bIns="30774" anchor="b">
            <a:spAutoFit/>
          </a:bodyPr>
          <a:lstStyle/>
          <a:p>
            <a:pPr algn="r" defTabSz="610439"/>
            <a:fld id="{DFCF27A5-1A5B-48D3-A060-2758FFBB1ADD}" type="slidenum">
              <a:rPr lang="en-US" sz="600">
                <a:solidFill>
                  <a:srgbClr val="231F20"/>
                </a:solidFill>
                <a:cs typeface="CiscoSans Thin"/>
              </a:rPr>
              <a:pPr algn="r" defTabSz="610439"/>
              <a:t>‹#›</a:t>
            </a:fld>
            <a:endParaRPr lang="en-US" sz="600" dirty="0">
              <a:solidFill>
                <a:srgbClr val="231F20"/>
              </a:solidFill>
              <a:cs typeface="CiscoSans Thin"/>
            </a:endParaRPr>
          </a:p>
        </p:txBody>
      </p:sp>
      <p:sp>
        <p:nvSpPr>
          <p:cNvPr id="6" name="Rectangle 4"/>
          <p:cNvSpPr>
            <a:spLocks noChangeArrowheads="1"/>
          </p:cNvSpPr>
          <p:nvPr/>
        </p:nvSpPr>
        <p:spPr bwMode="ltGray">
          <a:xfrm>
            <a:off x="292059" y="4747273"/>
            <a:ext cx="3420515" cy="154530"/>
          </a:xfrm>
          <a:prstGeom prst="rect">
            <a:avLst/>
          </a:prstGeom>
          <a:noFill/>
          <a:ln w="9525">
            <a:noFill/>
            <a:miter lim="800000"/>
            <a:headEnd/>
            <a:tailEnd/>
          </a:ln>
          <a:effectLst/>
        </p:spPr>
        <p:txBody>
          <a:bodyPr wrap="square" lIns="61550" tIns="30774" rIns="61550" bIns="30774" anchor="b" anchorCtr="0">
            <a:spAutoFit/>
          </a:bodyPr>
          <a:lstStyle/>
          <a:p>
            <a:pPr defTabSz="610439"/>
            <a:r>
              <a:rPr lang="en-US" sz="600" dirty="0" smtClean="0">
                <a:solidFill>
                  <a:srgbClr val="231F20"/>
                </a:solidFill>
                <a:cs typeface="CiscoSans Thin"/>
              </a:rPr>
              <a:t>© 2013-2014  Cisco and/or its affiliates. All rights reserved.</a:t>
            </a:r>
            <a:endParaRPr lang="en-US" sz="600" dirty="0">
              <a:solidFill>
                <a:srgbClr val="231F20"/>
              </a:solidFill>
              <a:cs typeface="CiscoSans Thin"/>
            </a:endParaRPr>
          </a:p>
        </p:txBody>
      </p:sp>
      <p:cxnSp>
        <p:nvCxnSpPr>
          <p:cNvPr id="8" name="Straight Connector 7"/>
          <p:cNvCxnSpPr/>
          <p:nvPr/>
        </p:nvCxnSpPr>
        <p:spPr>
          <a:xfrm>
            <a:off x="0" y="5078558"/>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6391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 id="2147483818" r:id="rId38"/>
    <p:sldLayoutId id="2147483819" r:id="rId39"/>
    <p:sldLayoutId id="2147483820" r:id="rId40"/>
    <p:sldLayoutId id="2147483821" r:id="rId41"/>
    <p:sldLayoutId id="2147483822" r:id="rId42"/>
    <p:sldLayoutId id="2147483823" r:id="rId43"/>
    <p:sldLayoutId id="2147483824" r:id="rId44"/>
    <p:sldLayoutId id="2147483825" r:id="rId45"/>
    <p:sldLayoutId id="2147483826" r:id="rId46"/>
    <p:sldLayoutId id="2147483827" r:id="rId47"/>
    <p:sldLayoutId id="2147483828" r:id="rId48"/>
    <p:sldLayoutId id="2147483829" r:id="rId49"/>
    <p:sldLayoutId id="2147483830" r:id="rId50"/>
    <p:sldLayoutId id="2147483831" r:id="rId51"/>
    <p:sldLayoutId id="2147483832" r:id="rId52"/>
    <p:sldLayoutId id="2147483833" r:id="rId53"/>
    <p:sldLayoutId id="2147483834" r:id="rId54"/>
    <p:sldLayoutId id="2147483835" r:id="rId55"/>
    <p:sldLayoutId id="2147483836" r:id="rId56"/>
  </p:sldLayoutIdLst>
  <p:transition xmlns:p14="http://schemas.microsoft.com/office/powerpoint/2010/main" spd="slow">
    <p:wipe/>
  </p:transition>
  <p:timing>
    <p:tnLst>
      <p:par>
        <p:cTn xmlns:p14="http://schemas.microsoft.com/office/powerpoint/2010/main" id="1" dur="indefinite" restart="never" nodeType="tmRoot"/>
      </p:par>
    </p:tnLst>
  </p:timing>
  <p:txStyles>
    <p:titleStyle>
      <a:lvl1pPr algn="l" defTabSz="685435"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361" indent="-171361" algn="l" defTabSz="685435"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760" indent="-215856" algn="l" defTabSz="685435"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712" indent="-171338" algn="l" defTabSz="685435"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664" indent="-171338" algn="l" defTabSz="685435"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616" indent="-171338" algn="l" defTabSz="685435"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424" indent="-171361" algn="l" defTabSz="685435"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376" indent="-171338" algn="l" defTabSz="685435"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399020" indent="0" algn="l" defTabSz="685435" rtl="0" eaLnBrk="1" latinLnBrk="0" hangingPunct="1">
        <a:spcBef>
          <a:spcPct val="20000"/>
        </a:spcBef>
        <a:buFont typeface="Arial" pitchFamily="34" charset="0"/>
        <a:buNone/>
        <a:defRPr sz="1500" kern="1200">
          <a:solidFill>
            <a:schemeClr val="tx1"/>
          </a:solidFill>
          <a:latin typeface="+mn-lt"/>
          <a:ea typeface="+mn-ea"/>
          <a:cs typeface="+mn-cs"/>
        </a:defRPr>
      </a:lvl8pPr>
      <a:lvl9pPr marL="2913096" indent="-171361" algn="l" defTabSz="6854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35" rtl="0" eaLnBrk="1" latinLnBrk="0" hangingPunct="1">
        <a:defRPr sz="1400" kern="1200">
          <a:solidFill>
            <a:schemeClr val="tx1"/>
          </a:solidFill>
          <a:latin typeface="+mn-lt"/>
          <a:ea typeface="+mn-ea"/>
          <a:cs typeface="+mn-cs"/>
        </a:defRPr>
      </a:lvl1pPr>
      <a:lvl2pPr marL="342706" algn="l" defTabSz="685435" rtl="0" eaLnBrk="1" latinLnBrk="0" hangingPunct="1">
        <a:defRPr sz="1400" kern="1200">
          <a:solidFill>
            <a:schemeClr val="tx1"/>
          </a:solidFill>
          <a:latin typeface="+mn-lt"/>
          <a:ea typeface="+mn-ea"/>
          <a:cs typeface="+mn-cs"/>
        </a:defRPr>
      </a:lvl2pPr>
      <a:lvl3pPr marL="685435" algn="l" defTabSz="685435" rtl="0" eaLnBrk="1" latinLnBrk="0" hangingPunct="1">
        <a:defRPr sz="1400" kern="1200">
          <a:solidFill>
            <a:schemeClr val="tx1"/>
          </a:solidFill>
          <a:latin typeface="+mn-lt"/>
          <a:ea typeface="+mn-ea"/>
          <a:cs typeface="+mn-cs"/>
        </a:defRPr>
      </a:lvl3pPr>
      <a:lvl4pPr marL="1028149" algn="l" defTabSz="685435" rtl="0" eaLnBrk="1" latinLnBrk="0" hangingPunct="1">
        <a:defRPr sz="1400" kern="1200">
          <a:solidFill>
            <a:schemeClr val="tx1"/>
          </a:solidFill>
          <a:latin typeface="+mn-lt"/>
          <a:ea typeface="+mn-ea"/>
          <a:cs typeface="+mn-cs"/>
        </a:defRPr>
      </a:lvl4pPr>
      <a:lvl5pPr marL="1370871" algn="l" defTabSz="685435" rtl="0" eaLnBrk="1" latinLnBrk="0" hangingPunct="1">
        <a:defRPr sz="1400" kern="1200">
          <a:solidFill>
            <a:schemeClr val="tx1"/>
          </a:solidFill>
          <a:latin typeface="+mn-lt"/>
          <a:ea typeface="+mn-ea"/>
          <a:cs typeface="+mn-cs"/>
        </a:defRPr>
      </a:lvl5pPr>
      <a:lvl6pPr marL="1713577" algn="l" defTabSz="685435" rtl="0" eaLnBrk="1" latinLnBrk="0" hangingPunct="1">
        <a:defRPr sz="1400" kern="1200">
          <a:solidFill>
            <a:schemeClr val="tx1"/>
          </a:solidFill>
          <a:latin typeface="+mn-lt"/>
          <a:ea typeface="+mn-ea"/>
          <a:cs typeface="+mn-cs"/>
        </a:defRPr>
      </a:lvl6pPr>
      <a:lvl7pPr marL="2056302" algn="l" defTabSz="685435" rtl="0" eaLnBrk="1" latinLnBrk="0" hangingPunct="1">
        <a:defRPr sz="1400" kern="1200">
          <a:solidFill>
            <a:schemeClr val="tx1"/>
          </a:solidFill>
          <a:latin typeface="+mn-lt"/>
          <a:ea typeface="+mn-ea"/>
          <a:cs typeface="+mn-cs"/>
        </a:defRPr>
      </a:lvl7pPr>
      <a:lvl8pPr marL="2399020" algn="l" defTabSz="685435" rtl="0" eaLnBrk="1" latinLnBrk="0" hangingPunct="1">
        <a:defRPr sz="1400" kern="1200">
          <a:solidFill>
            <a:schemeClr val="tx1"/>
          </a:solidFill>
          <a:latin typeface="+mn-lt"/>
          <a:ea typeface="+mn-ea"/>
          <a:cs typeface="+mn-cs"/>
        </a:defRPr>
      </a:lvl8pPr>
      <a:lvl9pPr marL="2741742" algn="l" defTabSz="6854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jpeg"/><Relationship Id="rId16" Type="http://schemas.openxmlformats.org/officeDocument/2006/relationships/hyperlink" Target="http://viptela.com/" TargetMode="External"/><Relationship Id="rId17" Type="http://schemas.openxmlformats.org/officeDocument/2006/relationships/image" Target="../media/image35.png"/><Relationship Id="rId18" Type="http://schemas.openxmlformats.org/officeDocument/2006/relationships/image" Target="../media/image36.png"/><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jpeg"/><Relationship Id="rId9" Type="http://schemas.openxmlformats.org/officeDocument/2006/relationships/image" Target="../media/image48.png"/><Relationship Id="rId10" Type="http://schemas.openxmlformats.org/officeDocument/2006/relationships/image" Target="../media/image49.jpeg"/><Relationship Id="rId11" Type="http://schemas.openxmlformats.org/officeDocument/2006/relationships/image" Target="../media/image50.pn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57.png"/><Relationship Id="rId13"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47.jpeg"/><Relationship Id="rId9" Type="http://schemas.openxmlformats.org/officeDocument/2006/relationships/image" Target="../media/image49.jpeg"/><Relationship Id="rId10" Type="http://schemas.openxmlformats.org/officeDocument/2006/relationships/image" Target="../media/image5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8.png"/><Relationship Id="rId3"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5.xml"/><Relationship Id="rId3"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5.xml"/><Relationship Id="rId3"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5.xml"/><Relationship Id="rId3"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0.png"/><Relationship Id="rId1" Type="http://schemas.openxmlformats.org/officeDocument/2006/relationships/tags" Target="../tags/tag4.xml"/><Relationship Id="rId2"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57.png"/><Relationship Id="rId13"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47.jpeg"/><Relationship Id="rId9" Type="http://schemas.openxmlformats.org/officeDocument/2006/relationships/image" Target="../media/image49.jpeg"/><Relationship Id="rId10" Type="http://schemas.openxmlformats.org/officeDocument/2006/relationships/image" Target="../media/image5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for Peter.jpg"/>
          <p:cNvPicPr>
            <a:picLocks noChangeAspect="1"/>
          </p:cNvPicPr>
          <p:nvPr/>
        </p:nvPicPr>
        <p:blipFill rotWithShape="1">
          <a:blip r:embed="rId3">
            <a:extLst>
              <a:ext uri="{28A0092B-C50C-407E-A947-70E740481C1C}">
                <a14:useLocalDpi xmlns:a14="http://schemas.microsoft.com/office/drawing/2010/main" val="0"/>
              </a:ext>
            </a:extLst>
          </a:blip>
          <a:srcRect t="-222" r="16240" b="9668"/>
          <a:stretch/>
        </p:blipFill>
        <p:spPr>
          <a:xfrm>
            <a:off x="1198771" y="0"/>
            <a:ext cx="8480011" cy="5143500"/>
          </a:xfrm>
          <a:prstGeom prst="rect">
            <a:avLst/>
          </a:prstGeom>
        </p:spPr>
      </p:pic>
      <p:sp>
        <p:nvSpPr>
          <p:cNvPr id="7" name="Rectangle 6"/>
          <p:cNvSpPr/>
          <p:nvPr/>
        </p:nvSpPr>
        <p:spPr>
          <a:xfrm>
            <a:off x="0" y="0"/>
            <a:ext cx="9678782" cy="5143500"/>
          </a:xfrm>
          <a:prstGeom prst="rect">
            <a:avLst/>
          </a:prstGeom>
          <a:gradFill>
            <a:gsLst>
              <a:gs pos="14000">
                <a:srgbClr val="383B5E"/>
              </a:gs>
              <a:gs pos="49000">
                <a:srgbClr val="8A8BA0">
                  <a:alpha val="33000"/>
                </a:srgbClr>
              </a:gs>
              <a:gs pos="32000">
                <a:srgbClr val="636681">
                  <a:alpha val="76000"/>
                </a:srgbClr>
              </a:gs>
              <a:gs pos="0">
                <a:schemeClr val="accent1">
                  <a:tint val="100000"/>
                  <a:shade val="100000"/>
                  <a:satMod val="130000"/>
                </a:schemeClr>
              </a:gs>
              <a:gs pos="100000">
                <a:schemeClr val="accent1">
                  <a:tint val="50000"/>
                  <a:shade val="100000"/>
                  <a:satMod val="350000"/>
                  <a:alpha val="6000"/>
                </a:schemeClr>
              </a:gs>
              <a:gs pos="79000">
                <a:schemeClr val="accent1">
                  <a:tint val="50000"/>
                  <a:shade val="100000"/>
                  <a:satMod val="350000"/>
                  <a:alpha val="1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ctrTitle"/>
          </p:nvPr>
        </p:nvSpPr>
        <p:spPr>
          <a:xfrm>
            <a:off x="221394" y="3203335"/>
            <a:ext cx="4114386" cy="644730"/>
          </a:xfrm>
        </p:spPr>
        <p:txBody>
          <a:bodyPr/>
          <a:lstStyle/>
          <a:p>
            <a:r>
              <a:rPr lang="en-US" sz="3600" dirty="0" smtClean="0"/>
              <a:t>Just Switch It </a:t>
            </a:r>
            <a:br>
              <a:rPr lang="en-US" sz="3600" dirty="0" smtClean="0"/>
            </a:br>
            <a:r>
              <a:rPr lang="en-US" sz="3600" dirty="0" smtClean="0"/>
              <a:t>for Routing/WAN Services</a:t>
            </a:r>
            <a:endParaRPr lang="en-US" sz="3600" dirty="0"/>
          </a:p>
        </p:txBody>
      </p:sp>
      <p:sp>
        <p:nvSpPr>
          <p:cNvPr id="3" name="Subtitle 2"/>
          <p:cNvSpPr>
            <a:spLocks noGrp="1"/>
          </p:cNvSpPr>
          <p:nvPr>
            <p:ph type="subTitle" idx="1"/>
          </p:nvPr>
        </p:nvSpPr>
        <p:spPr>
          <a:xfrm>
            <a:off x="252425" y="3980731"/>
            <a:ext cx="8112126" cy="288131"/>
          </a:xfrm>
        </p:spPr>
        <p:txBody>
          <a:bodyPr/>
          <a:lstStyle/>
          <a:p>
            <a:r>
              <a:rPr lang="en-US" sz="2000" dirty="0" smtClean="0"/>
              <a:t>Migration Program</a:t>
            </a:r>
            <a:endParaRPr lang="en-US" sz="2000" dirty="0"/>
          </a:p>
        </p:txBody>
      </p:sp>
      <p:sp>
        <p:nvSpPr>
          <p:cNvPr id="5" name="Text Placeholder 4"/>
          <p:cNvSpPr>
            <a:spLocks noGrp="1"/>
          </p:cNvSpPr>
          <p:nvPr>
            <p:ph type="body" sz="quarter" idx="11"/>
          </p:nvPr>
        </p:nvSpPr>
        <p:spPr>
          <a:xfrm>
            <a:off x="251847" y="4562546"/>
            <a:ext cx="8112650" cy="288131"/>
          </a:xfrm>
        </p:spPr>
        <p:txBody>
          <a:bodyPr/>
          <a:lstStyle/>
          <a:p>
            <a:r>
              <a:rPr lang="en-US" dirty="0" smtClean="0"/>
              <a:t>November 2015</a:t>
            </a:r>
            <a:endParaRPr lang="cs-CZ" dirty="0"/>
          </a:p>
        </p:txBody>
      </p:sp>
      <p:grpSp>
        <p:nvGrpSpPr>
          <p:cNvPr id="8" name="Group 67"/>
          <p:cNvGrpSpPr/>
          <p:nvPr/>
        </p:nvGrpSpPr>
        <p:grpSpPr>
          <a:xfrm>
            <a:off x="285182" y="307876"/>
            <a:ext cx="862739" cy="459830"/>
            <a:chOff x="609606" y="528528"/>
            <a:chExt cx="1444732" cy="763787"/>
          </a:xfrm>
          <a:solidFill>
            <a:schemeClr val="bg1"/>
          </a:solidFill>
        </p:grpSpPr>
        <p:sp>
          <p:nvSpPr>
            <p:cNvPr id="9" name="Rectangle 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10" name="Freeform 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11" name="Freeform 1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12" name="Freeform 1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13" name="Freeform 1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14" name="Freeform 1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15" name="Freeform 1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16" name="Freeform 1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17" name="Freeform 1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18" name="Freeform 1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19" name="Freeform 1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20" name="Freeform 1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21" name="Freeform 2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22" name="Freeform 2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5905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428596" y="1245274"/>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678610" y="1245274"/>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928624" y="1245274"/>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nvGrpSpPr>
        <p:grpSpPr>
          <a:xfrm>
            <a:off x="3078324" y="824832"/>
            <a:ext cx="693380" cy="693202"/>
            <a:chOff x="865774" y="1413396"/>
            <a:chExt cx="812476" cy="812476"/>
          </a:xfrm>
        </p:grpSpPr>
        <p:sp>
          <p:nvSpPr>
            <p:cNvPr id="54" name="Oval 53"/>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5" name="Oval 54"/>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6" name="Group 55"/>
          <p:cNvGrpSpPr/>
          <p:nvPr/>
        </p:nvGrpSpPr>
        <p:grpSpPr>
          <a:xfrm>
            <a:off x="5326443" y="824832"/>
            <a:ext cx="693380" cy="693202"/>
            <a:chOff x="865774" y="1413396"/>
            <a:chExt cx="812476" cy="812476"/>
          </a:xfrm>
        </p:grpSpPr>
        <p:sp>
          <p:nvSpPr>
            <p:cNvPr id="57" name="Oval 56"/>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Oval 57"/>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9" name="Group 58"/>
          <p:cNvGrpSpPr/>
          <p:nvPr/>
        </p:nvGrpSpPr>
        <p:grpSpPr>
          <a:xfrm>
            <a:off x="7581528" y="824832"/>
            <a:ext cx="693380" cy="693202"/>
            <a:chOff x="865774" y="1413396"/>
            <a:chExt cx="812476" cy="812476"/>
          </a:xfrm>
        </p:grpSpPr>
        <p:sp>
          <p:nvSpPr>
            <p:cNvPr id="60" name="Oval 59"/>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1" name="Oval 60"/>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itle 6"/>
          <p:cNvSpPr>
            <a:spLocks noGrp="1"/>
          </p:cNvSpPr>
          <p:nvPr>
            <p:ph type="ctrTitle"/>
          </p:nvPr>
        </p:nvSpPr>
        <p:spPr/>
        <p:txBody>
          <a:bodyPr/>
          <a:lstStyle/>
          <a:p>
            <a:r>
              <a:rPr lang="en-US" smtClean="0"/>
              <a:t>Cisco ISR 4000 Series Advantage</a:t>
            </a:r>
            <a:endParaRPr lang="en-US" dirty="0"/>
          </a:p>
        </p:txBody>
      </p:sp>
      <p:sp>
        <p:nvSpPr>
          <p:cNvPr id="18" name="Rectangle 17"/>
          <p:cNvSpPr/>
          <p:nvPr/>
        </p:nvSpPr>
        <p:spPr>
          <a:xfrm>
            <a:off x="178582" y="1245274"/>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74519" y="1577951"/>
            <a:ext cx="2322638"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Improved User Experience</a:t>
            </a:r>
          </a:p>
        </p:txBody>
      </p:sp>
      <p:sp>
        <p:nvSpPr>
          <p:cNvPr id="25" name="Rectangle 24"/>
          <p:cNvSpPr/>
          <p:nvPr/>
        </p:nvSpPr>
        <p:spPr>
          <a:xfrm>
            <a:off x="6823496" y="1539479"/>
            <a:ext cx="2156681" cy="601667"/>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Integrated</a:t>
            </a:r>
          </a:p>
          <a:p>
            <a:pPr algn="ctr" defTabSz="913495">
              <a:lnSpc>
                <a:spcPct val="85000"/>
              </a:lnSpc>
              <a:spcAft>
                <a:spcPts val="300"/>
              </a:spcAft>
              <a:buClr>
                <a:srgbClr val="6DB344"/>
              </a:buClr>
              <a:buSzPct val="90000"/>
            </a:pPr>
            <a:r>
              <a:rPr lang="en-US" b="1" dirty="0">
                <a:solidFill>
                  <a:schemeClr val="accent1"/>
                </a:solidFill>
                <a:latin typeface="+mj-lt"/>
              </a:rPr>
              <a:t>Security</a:t>
            </a:r>
          </a:p>
        </p:txBody>
      </p:sp>
      <p:sp>
        <p:nvSpPr>
          <p:cNvPr id="29" name="Rectangle 28"/>
          <p:cNvSpPr/>
          <p:nvPr/>
        </p:nvSpPr>
        <p:spPr>
          <a:xfrm>
            <a:off x="153267" y="1577951"/>
            <a:ext cx="2014361"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Lower Cost </a:t>
            </a:r>
            <a:r>
              <a:rPr lang="en-US" b="1" dirty="0" smtClean="0">
                <a:solidFill>
                  <a:schemeClr val="accent1"/>
                </a:solidFill>
                <a:latin typeface="+mj-lt"/>
              </a:rPr>
              <a:t/>
            </a:r>
            <a:br>
              <a:rPr lang="en-US" b="1" dirty="0" smtClean="0">
                <a:solidFill>
                  <a:schemeClr val="accent1"/>
                </a:solidFill>
                <a:latin typeface="+mj-lt"/>
              </a:rPr>
            </a:br>
            <a:r>
              <a:rPr lang="en-US" b="1" dirty="0" smtClean="0">
                <a:solidFill>
                  <a:schemeClr val="accent1"/>
                </a:solidFill>
                <a:latin typeface="+mj-lt"/>
              </a:rPr>
              <a:t>and </a:t>
            </a:r>
            <a:r>
              <a:rPr lang="en-US" b="1" dirty="0">
                <a:solidFill>
                  <a:schemeClr val="accent1"/>
                </a:solidFill>
                <a:latin typeface="+mj-lt"/>
              </a:rPr>
              <a:t>Complexity</a:t>
            </a:r>
          </a:p>
        </p:txBody>
      </p:sp>
      <p:sp>
        <p:nvSpPr>
          <p:cNvPr id="30" name="Rectangle 29"/>
          <p:cNvSpPr/>
          <p:nvPr/>
        </p:nvSpPr>
        <p:spPr>
          <a:xfrm>
            <a:off x="4645021" y="1577951"/>
            <a:ext cx="1958762"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Flexibility with Performance</a:t>
            </a:r>
          </a:p>
        </p:txBody>
      </p:sp>
      <p:cxnSp>
        <p:nvCxnSpPr>
          <p:cNvPr id="31" name="Straight Connector 30"/>
          <p:cNvCxnSpPr/>
          <p:nvPr/>
        </p:nvCxnSpPr>
        <p:spPr>
          <a:xfrm>
            <a:off x="302409" y="2166403"/>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78467" y="2166403"/>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19757" y="2166403"/>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59030" y="2166403"/>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68021" y="2278079"/>
            <a:ext cx="1956551" cy="2169825"/>
          </a:xfrm>
          <a:prstGeom prst="rect">
            <a:avLst/>
          </a:prstGeom>
          <a:noFill/>
        </p:spPr>
        <p:txBody>
          <a:bodyPr wrap="square" rtlCol="0">
            <a:spAutoFit/>
          </a:bodyPr>
          <a:lstStyle/>
          <a:p>
            <a:pPr>
              <a:spcBef>
                <a:spcPts val="600"/>
              </a:spcBef>
            </a:pPr>
            <a:r>
              <a:rPr lang="en-US" sz="1000" b="1" dirty="0" smtClean="0">
                <a:solidFill>
                  <a:schemeClr val="tx1">
                    <a:lumMod val="75000"/>
                    <a:lumOff val="25000"/>
                  </a:schemeClr>
                </a:solidFill>
              </a:rPr>
              <a:t>Uncompromised Experience </a:t>
            </a:r>
            <a:endParaRPr lang="en-US" sz="1000" dirty="0" smtClean="0">
              <a:solidFill>
                <a:schemeClr val="tx1">
                  <a:lumMod val="75000"/>
                  <a:lumOff val="25000"/>
                </a:schemeClr>
              </a:solidFill>
            </a:endParaRPr>
          </a:p>
          <a:p>
            <a:pPr marL="171450" indent="-171450">
              <a:spcBef>
                <a:spcPts val="600"/>
              </a:spcBef>
              <a:buFont typeface="Arial"/>
              <a:buChar char="•"/>
            </a:pPr>
            <a:r>
              <a:rPr lang="en-US" sz="1000" dirty="0">
                <a:solidFill>
                  <a:schemeClr val="tx1">
                    <a:lumMod val="75000"/>
                    <a:lumOff val="25000"/>
                  </a:schemeClr>
                </a:solidFill>
              </a:rPr>
              <a:t>Visibility into 1000+ applications for capacity planning and prioritization</a:t>
            </a:r>
          </a:p>
          <a:p>
            <a:pPr marL="171450" indent="-171450">
              <a:spcBef>
                <a:spcPts val="600"/>
              </a:spcBef>
              <a:buFont typeface="Arial"/>
              <a:buChar char="•"/>
            </a:pPr>
            <a:r>
              <a:rPr lang="en-US" sz="1000" dirty="0">
                <a:solidFill>
                  <a:schemeClr val="tx1">
                    <a:lumMod val="75000"/>
                    <a:lumOff val="25000"/>
                  </a:schemeClr>
                </a:solidFill>
              </a:rPr>
              <a:t>Load balance application traffic with path selection using real-time analytics</a:t>
            </a:r>
          </a:p>
          <a:p>
            <a:pPr marL="171450" indent="-171450">
              <a:spcBef>
                <a:spcPts val="600"/>
              </a:spcBef>
              <a:buFont typeface="Arial"/>
              <a:buChar char="•"/>
            </a:pPr>
            <a:r>
              <a:rPr lang="en-US" sz="1000" dirty="0">
                <a:solidFill>
                  <a:schemeClr val="tx1">
                    <a:lumMod val="75000"/>
                    <a:lumOff val="25000"/>
                  </a:schemeClr>
                </a:solidFill>
              </a:rPr>
              <a:t>Improve application performance and offload WAN with L4-7 optimization and intelligent caching</a:t>
            </a:r>
          </a:p>
        </p:txBody>
      </p:sp>
      <p:sp>
        <p:nvSpPr>
          <p:cNvPr id="36" name="TextBox 35"/>
          <p:cNvSpPr txBox="1"/>
          <p:nvPr/>
        </p:nvSpPr>
        <p:spPr>
          <a:xfrm>
            <a:off x="6983960" y="2268261"/>
            <a:ext cx="1888516" cy="2015936"/>
          </a:xfrm>
          <a:prstGeom prst="rect">
            <a:avLst/>
          </a:prstGeom>
          <a:noFill/>
        </p:spPr>
        <p:txBody>
          <a:bodyPr wrap="square" rtlCol="0">
            <a:spAutoFit/>
          </a:bodyPr>
          <a:lstStyle/>
          <a:p>
            <a:pPr>
              <a:spcBef>
                <a:spcPts val="600"/>
              </a:spcBef>
            </a:pPr>
            <a:r>
              <a:rPr lang="en-US" sz="1000" b="1" dirty="0" smtClean="0">
                <a:solidFill>
                  <a:schemeClr val="tx1">
                    <a:lumMod val="75000"/>
                    <a:lumOff val="25000"/>
                  </a:schemeClr>
                </a:solidFill>
              </a:rPr>
              <a:t>Advanced Threat Defense</a:t>
            </a:r>
            <a:endParaRPr lang="en-US" sz="1000" dirty="0" smtClean="0">
              <a:solidFill>
                <a:schemeClr val="tx1">
                  <a:lumMod val="75000"/>
                  <a:lumOff val="25000"/>
                </a:schemeClr>
              </a:solidFill>
            </a:endParaRPr>
          </a:p>
          <a:p>
            <a:pPr marL="171450" indent="-171450">
              <a:spcBef>
                <a:spcPts val="600"/>
              </a:spcBef>
              <a:buFont typeface="Arial"/>
              <a:buChar char="•"/>
            </a:pPr>
            <a:r>
              <a:rPr lang="en-US" sz="1000" dirty="0" smtClean="0">
                <a:solidFill>
                  <a:schemeClr val="tx1">
                    <a:lumMod val="75000"/>
                    <a:lumOff val="25000"/>
                  </a:schemeClr>
                </a:solidFill>
              </a:rPr>
              <a:t>Industry </a:t>
            </a:r>
            <a:r>
              <a:rPr lang="en-US" sz="1000" dirty="0">
                <a:solidFill>
                  <a:schemeClr val="tx1">
                    <a:lumMod val="75000"/>
                    <a:lumOff val="25000"/>
                  </a:schemeClr>
                </a:solidFill>
              </a:rPr>
              <a:t>leading advanced threat defense </a:t>
            </a:r>
          </a:p>
          <a:p>
            <a:pPr marL="171450" indent="-171450">
              <a:spcBef>
                <a:spcPts val="600"/>
              </a:spcBef>
              <a:buFont typeface="Arial"/>
              <a:buChar char="•"/>
            </a:pPr>
            <a:r>
              <a:rPr lang="en-US" sz="1000" dirty="0">
                <a:solidFill>
                  <a:schemeClr val="tx1">
                    <a:lumMod val="75000"/>
                    <a:lumOff val="25000"/>
                  </a:schemeClr>
                </a:solidFill>
              </a:rPr>
              <a:t>Scale secure direct Internet access across </a:t>
            </a:r>
            <a:r>
              <a:rPr lang="en-US" sz="1000" dirty="0" smtClean="0">
                <a:solidFill>
                  <a:schemeClr val="tx1">
                    <a:lumMod val="75000"/>
                    <a:lumOff val="25000"/>
                  </a:schemeClr>
                </a:solidFill>
              </a:rPr>
              <a:t>branch sites with </a:t>
            </a:r>
            <a:r>
              <a:rPr lang="en-US" sz="1000" dirty="0">
                <a:solidFill>
                  <a:schemeClr val="tx1">
                    <a:lumMod val="75000"/>
                    <a:lumOff val="25000"/>
                  </a:schemeClr>
                </a:solidFill>
              </a:rPr>
              <a:t>consistent policy enforcement </a:t>
            </a:r>
          </a:p>
          <a:p>
            <a:pPr marL="171450" indent="-171450">
              <a:spcBef>
                <a:spcPts val="600"/>
              </a:spcBef>
              <a:buFont typeface="Arial"/>
              <a:buChar char="•"/>
            </a:pPr>
            <a:r>
              <a:rPr lang="en-US" sz="1000" dirty="0" smtClean="0">
                <a:solidFill>
                  <a:schemeClr val="tx1">
                    <a:lumMod val="75000"/>
                    <a:lumOff val="25000"/>
                  </a:schemeClr>
                </a:solidFill>
              </a:rPr>
              <a:t>Superior encryption </a:t>
            </a:r>
            <a:r>
              <a:rPr lang="en-US" sz="1000" dirty="0">
                <a:solidFill>
                  <a:schemeClr val="tx1">
                    <a:lumMod val="75000"/>
                    <a:lumOff val="25000"/>
                  </a:schemeClr>
                </a:solidFill>
              </a:rPr>
              <a:t>performance for secure WAN </a:t>
            </a:r>
          </a:p>
        </p:txBody>
      </p:sp>
      <p:sp>
        <p:nvSpPr>
          <p:cNvPr id="37" name="TextBox 36"/>
          <p:cNvSpPr txBox="1"/>
          <p:nvPr/>
        </p:nvSpPr>
        <p:spPr>
          <a:xfrm>
            <a:off x="259742" y="2273874"/>
            <a:ext cx="1907885" cy="3170099"/>
          </a:xfrm>
          <a:prstGeom prst="rect">
            <a:avLst/>
          </a:prstGeom>
          <a:noFill/>
        </p:spPr>
        <p:txBody>
          <a:bodyPr wrap="square" rtlCol="0">
            <a:spAutoFit/>
          </a:bodyPr>
          <a:lstStyle/>
          <a:p>
            <a:pPr>
              <a:spcBef>
                <a:spcPts val="600"/>
              </a:spcBef>
            </a:pPr>
            <a:r>
              <a:rPr lang="en-US" sz="1000" b="1" dirty="0" smtClean="0">
                <a:solidFill>
                  <a:schemeClr val="tx1">
                    <a:lumMod val="75000"/>
                    <a:lumOff val="25000"/>
                  </a:schemeClr>
                </a:solidFill>
              </a:rPr>
              <a:t>Maximize WAN Investment</a:t>
            </a:r>
            <a:endParaRPr lang="en-US" sz="1000" dirty="0" smtClean="0">
              <a:solidFill>
                <a:schemeClr val="tx1">
                  <a:lumMod val="75000"/>
                  <a:lumOff val="25000"/>
                </a:schemeClr>
              </a:solidFill>
            </a:endParaRPr>
          </a:p>
          <a:p>
            <a:pPr marL="171450" indent="-171450">
              <a:spcBef>
                <a:spcPts val="600"/>
              </a:spcBef>
              <a:buFont typeface="Arial"/>
              <a:buChar char="•"/>
            </a:pPr>
            <a:r>
              <a:rPr lang="en-US" sz="1000" dirty="0" smtClean="0">
                <a:solidFill>
                  <a:schemeClr val="tx1">
                    <a:lumMod val="75000"/>
                    <a:lumOff val="25000"/>
                  </a:schemeClr>
                </a:solidFill>
              </a:rPr>
              <a:t>Enable a secure, hybrid WAN architecture with IT simplicity</a:t>
            </a:r>
            <a:endParaRPr lang="en-US" sz="1000" dirty="0">
              <a:solidFill>
                <a:schemeClr val="tx1">
                  <a:lumMod val="75000"/>
                  <a:lumOff val="25000"/>
                </a:schemeClr>
              </a:solidFill>
            </a:endParaRPr>
          </a:p>
          <a:p>
            <a:pPr marL="171450" indent="-171450">
              <a:spcBef>
                <a:spcPts val="600"/>
              </a:spcBef>
              <a:buFont typeface="Arial"/>
              <a:buChar char="•"/>
            </a:pPr>
            <a:r>
              <a:rPr lang="en-US" sz="1000" dirty="0" smtClean="0">
                <a:solidFill>
                  <a:schemeClr val="tx1">
                    <a:lumMod val="75000"/>
                    <a:lumOff val="25000"/>
                  </a:schemeClr>
                </a:solidFill>
              </a:rPr>
              <a:t>Increase WAN capacity 2-4X with dual path design and optimization</a:t>
            </a:r>
            <a:endParaRPr lang="en-US" sz="1000" dirty="0">
              <a:solidFill>
                <a:schemeClr val="tx1">
                  <a:lumMod val="75000"/>
                  <a:lumOff val="25000"/>
                </a:schemeClr>
              </a:solidFill>
            </a:endParaRPr>
          </a:p>
          <a:p>
            <a:pPr marL="171450" indent="-171450">
              <a:spcBef>
                <a:spcPts val="600"/>
              </a:spcBef>
              <a:buFont typeface="Arial"/>
              <a:buChar char="•"/>
            </a:pPr>
            <a:r>
              <a:rPr lang="en-US" sz="1000" dirty="0" smtClean="0">
                <a:solidFill>
                  <a:schemeClr val="tx1">
                    <a:lumMod val="75000"/>
                    <a:lumOff val="25000"/>
                  </a:schemeClr>
                </a:solidFill>
              </a:rPr>
              <a:t>Automated </a:t>
            </a:r>
            <a:r>
              <a:rPr lang="en-US" sz="1000" dirty="0">
                <a:solidFill>
                  <a:schemeClr val="tx1">
                    <a:lumMod val="75000"/>
                    <a:lumOff val="25000"/>
                  </a:schemeClr>
                </a:solidFill>
              </a:rPr>
              <a:t>provisioning for faster deployment </a:t>
            </a:r>
            <a:endParaRPr lang="en-US" sz="1000" dirty="0" smtClean="0">
              <a:solidFill>
                <a:schemeClr val="tx1">
                  <a:lumMod val="75000"/>
                  <a:lumOff val="25000"/>
                </a:schemeClr>
              </a:solidFill>
            </a:endParaRPr>
          </a:p>
          <a:p>
            <a:pPr marL="171450" indent="-171450">
              <a:spcBef>
                <a:spcPts val="600"/>
              </a:spcBef>
              <a:buFont typeface="Arial"/>
              <a:buChar char="•"/>
            </a:pPr>
            <a:r>
              <a:rPr lang="en-US" sz="1000" dirty="0">
                <a:solidFill>
                  <a:schemeClr val="tx1">
                    <a:lumMod val="75000"/>
                    <a:lumOff val="25000"/>
                  </a:schemeClr>
                </a:solidFill>
              </a:rPr>
              <a:t>Predictable </a:t>
            </a:r>
            <a:r>
              <a:rPr lang="en-US" sz="1000" dirty="0" err="1">
                <a:solidFill>
                  <a:schemeClr val="tx1">
                    <a:lumMod val="75000"/>
                    <a:lumOff val="25000"/>
                  </a:schemeClr>
                </a:solidFill>
              </a:rPr>
              <a:t>OpEx</a:t>
            </a:r>
            <a:r>
              <a:rPr lang="en-US" sz="1000" dirty="0">
                <a:solidFill>
                  <a:schemeClr val="tx1">
                    <a:lumMod val="75000"/>
                    <a:lumOff val="25000"/>
                  </a:schemeClr>
                </a:solidFill>
              </a:rPr>
              <a:t> spend, license portability, investment protection </a:t>
            </a:r>
          </a:p>
          <a:p>
            <a:pPr marL="171450" indent="-171450">
              <a:spcBef>
                <a:spcPts val="600"/>
              </a:spcBef>
              <a:buFont typeface="Arial"/>
              <a:buChar char="•"/>
            </a:pPr>
            <a:endParaRPr lang="en-US" sz="1000" dirty="0">
              <a:solidFill>
                <a:schemeClr val="tx1">
                  <a:lumMod val="75000"/>
                  <a:lumOff val="25000"/>
                </a:schemeClr>
              </a:solidFill>
            </a:endParaRPr>
          </a:p>
          <a:p>
            <a:pPr marL="171450" indent="-171450">
              <a:spcBef>
                <a:spcPts val="600"/>
              </a:spcBef>
              <a:buFont typeface="Arial"/>
              <a:buChar char="•"/>
            </a:pPr>
            <a:endParaRPr lang="en-US" sz="1000" dirty="0" smtClean="0">
              <a:solidFill>
                <a:schemeClr val="tx1">
                  <a:lumMod val="75000"/>
                  <a:lumOff val="25000"/>
                </a:schemeClr>
              </a:solidFill>
            </a:endParaRPr>
          </a:p>
          <a:p>
            <a:pPr marL="171450" indent="-171450">
              <a:spcBef>
                <a:spcPts val="600"/>
              </a:spcBef>
              <a:buFont typeface="Arial"/>
              <a:buChar char="•"/>
            </a:pPr>
            <a:endParaRPr lang="en-US" sz="1000" dirty="0" smtClean="0">
              <a:solidFill>
                <a:schemeClr val="tx1">
                  <a:lumMod val="75000"/>
                  <a:lumOff val="25000"/>
                </a:schemeClr>
              </a:solidFill>
            </a:endParaRPr>
          </a:p>
          <a:p>
            <a:pPr>
              <a:spcBef>
                <a:spcPts val="600"/>
              </a:spcBef>
            </a:pPr>
            <a:endParaRPr lang="en-US" sz="1000" dirty="0" smtClean="0">
              <a:solidFill>
                <a:schemeClr val="tx1">
                  <a:lumMod val="75000"/>
                  <a:lumOff val="25000"/>
                </a:schemeClr>
              </a:solidFill>
            </a:endParaRPr>
          </a:p>
        </p:txBody>
      </p:sp>
      <p:sp>
        <p:nvSpPr>
          <p:cNvPr id="38" name="TextBox 37"/>
          <p:cNvSpPr txBox="1"/>
          <p:nvPr/>
        </p:nvSpPr>
        <p:spPr>
          <a:xfrm>
            <a:off x="4743085" y="2272988"/>
            <a:ext cx="1820718" cy="3247043"/>
          </a:xfrm>
          <a:prstGeom prst="rect">
            <a:avLst/>
          </a:prstGeom>
          <a:noFill/>
        </p:spPr>
        <p:txBody>
          <a:bodyPr wrap="square" rtlCol="0">
            <a:spAutoFit/>
          </a:bodyPr>
          <a:lstStyle/>
          <a:p>
            <a:pPr>
              <a:spcBef>
                <a:spcPts val="600"/>
              </a:spcBef>
            </a:pPr>
            <a:r>
              <a:rPr lang="en-US" sz="1000" b="1" dirty="0" smtClean="0">
                <a:solidFill>
                  <a:schemeClr val="tx1">
                    <a:lumMod val="75000"/>
                    <a:lumOff val="25000"/>
                  </a:schemeClr>
                </a:solidFill>
              </a:rPr>
              <a:t>Architecture for IT Agility</a:t>
            </a:r>
            <a:endParaRPr lang="en-US" sz="1000" dirty="0">
              <a:solidFill>
                <a:schemeClr val="tx1">
                  <a:lumMod val="75000"/>
                  <a:lumOff val="25000"/>
                </a:schemeClr>
              </a:solidFill>
            </a:endParaRPr>
          </a:p>
          <a:p>
            <a:pPr marL="171450" indent="-171450">
              <a:spcBef>
                <a:spcPts val="600"/>
              </a:spcBef>
              <a:buFont typeface="Arial"/>
              <a:buChar char="•"/>
            </a:pPr>
            <a:r>
              <a:rPr lang="en-US" sz="1000" dirty="0" smtClean="0">
                <a:solidFill>
                  <a:schemeClr val="tx1">
                    <a:lumMod val="75000"/>
                    <a:lumOff val="25000"/>
                  </a:schemeClr>
                </a:solidFill>
              </a:rPr>
              <a:t>4</a:t>
            </a:r>
            <a:r>
              <a:rPr lang="en-US" sz="1000" dirty="0">
                <a:solidFill>
                  <a:schemeClr val="tx1">
                    <a:lumMod val="75000"/>
                    <a:lumOff val="25000"/>
                  </a:schemeClr>
                </a:solidFill>
              </a:rPr>
              <a:t>-10 times performance increase </a:t>
            </a:r>
            <a:r>
              <a:rPr lang="en-US" sz="1000" dirty="0" smtClean="0">
                <a:solidFill>
                  <a:schemeClr val="tx1">
                    <a:lumMod val="75000"/>
                    <a:lumOff val="25000"/>
                  </a:schemeClr>
                </a:solidFill>
              </a:rPr>
              <a:t>as </a:t>
            </a:r>
            <a:r>
              <a:rPr lang="en-US" sz="1000" dirty="0">
                <a:solidFill>
                  <a:schemeClr val="tx1">
                    <a:lumMod val="75000"/>
                    <a:lumOff val="25000"/>
                  </a:schemeClr>
                </a:solidFill>
              </a:rPr>
              <a:t>the ISR G2 </a:t>
            </a:r>
          </a:p>
          <a:p>
            <a:pPr marL="171450" indent="-171450">
              <a:spcBef>
                <a:spcPts val="600"/>
              </a:spcBef>
              <a:buFont typeface="Arial"/>
              <a:buChar char="•"/>
            </a:pPr>
            <a:r>
              <a:rPr lang="en-US" sz="1000" dirty="0">
                <a:solidFill>
                  <a:schemeClr val="tx1">
                    <a:lumMod val="75000"/>
                    <a:lumOff val="25000"/>
                  </a:schemeClr>
                </a:solidFill>
              </a:rPr>
              <a:t>Minimal performance impact as network services and throughput increases </a:t>
            </a:r>
          </a:p>
          <a:p>
            <a:pPr marL="171450" indent="-171450">
              <a:spcBef>
                <a:spcPts val="600"/>
              </a:spcBef>
              <a:buFont typeface="Arial"/>
              <a:buChar char="•"/>
            </a:pPr>
            <a:r>
              <a:rPr lang="en-US" sz="1000" dirty="0">
                <a:solidFill>
                  <a:schemeClr val="tx1">
                    <a:lumMod val="75000"/>
                    <a:lumOff val="25000"/>
                  </a:schemeClr>
                </a:solidFill>
              </a:rPr>
              <a:t>Local compute resources for applications, data back up and analytics </a:t>
            </a:r>
          </a:p>
          <a:p>
            <a:pPr marL="171450" indent="-171450">
              <a:spcBef>
                <a:spcPts val="600"/>
              </a:spcBef>
              <a:buFont typeface="Arial"/>
              <a:buChar char="•"/>
            </a:pPr>
            <a:r>
              <a:rPr lang="en-US" sz="1000" dirty="0" smtClean="0">
                <a:solidFill>
                  <a:schemeClr val="tx1">
                    <a:lumMod val="75000"/>
                    <a:lumOff val="25000"/>
                  </a:schemeClr>
                </a:solidFill>
              </a:rPr>
              <a:t>Pay</a:t>
            </a:r>
            <a:r>
              <a:rPr lang="en-US" sz="1000" dirty="0">
                <a:solidFill>
                  <a:schemeClr val="tx1">
                    <a:lumMod val="75000"/>
                    <a:lumOff val="25000"/>
                  </a:schemeClr>
                </a:solidFill>
              </a:rPr>
              <a:t>-as-you-grow: buy what you need today and upgrade anytime </a:t>
            </a:r>
            <a:endParaRPr lang="en-US" sz="1000" dirty="0" smtClean="0">
              <a:solidFill>
                <a:schemeClr val="tx1">
                  <a:lumMod val="75000"/>
                  <a:lumOff val="25000"/>
                </a:schemeClr>
              </a:solidFill>
            </a:endParaRPr>
          </a:p>
          <a:p>
            <a:pPr marL="171450" indent="-171450">
              <a:spcBef>
                <a:spcPts val="600"/>
              </a:spcBef>
              <a:buFont typeface="Arial"/>
              <a:buChar char="•"/>
            </a:pPr>
            <a:endParaRPr lang="en-US" sz="1000" dirty="0" smtClean="0">
              <a:solidFill>
                <a:schemeClr val="tx1">
                  <a:lumMod val="75000"/>
                  <a:lumOff val="25000"/>
                </a:schemeClr>
              </a:solidFill>
            </a:endParaRPr>
          </a:p>
          <a:p>
            <a:pPr marL="171450" indent="-171450">
              <a:spcBef>
                <a:spcPts val="600"/>
              </a:spcBef>
              <a:buFont typeface="Arial"/>
              <a:buChar char="•"/>
            </a:pPr>
            <a:endParaRPr lang="en-US" sz="1000" dirty="0">
              <a:solidFill>
                <a:schemeClr val="tx1">
                  <a:lumMod val="75000"/>
                  <a:lumOff val="25000"/>
                </a:schemeClr>
              </a:solidFill>
            </a:endParaRPr>
          </a:p>
          <a:p>
            <a:pPr marL="171450" indent="-171450">
              <a:spcBef>
                <a:spcPts val="600"/>
              </a:spcBef>
              <a:buFont typeface="Arial"/>
              <a:buChar char="•"/>
            </a:pPr>
            <a:endParaRPr lang="en-US" sz="1000" dirty="0">
              <a:solidFill>
                <a:schemeClr val="tx1">
                  <a:lumMod val="75000"/>
                  <a:lumOff val="25000"/>
                </a:schemeClr>
              </a:solidFill>
            </a:endParaRPr>
          </a:p>
        </p:txBody>
      </p:sp>
      <p:grpSp>
        <p:nvGrpSpPr>
          <p:cNvPr id="50" name="Group 49"/>
          <p:cNvGrpSpPr/>
          <p:nvPr/>
        </p:nvGrpSpPr>
        <p:grpSpPr>
          <a:xfrm>
            <a:off x="868484" y="824832"/>
            <a:ext cx="693380" cy="693202"/>
            <a:chOff x="865774" y="1413396"/>
            <a:chExt cx="812476" cy="812476"/>
          </a:xfrm>
        </p:grpSpPr>
        <p:sp>
          <p:nvSpPr>
            <p:cNvPr id="51" name="Oval 50"/>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 name="Oval 51"/>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 name="Group 1"/>
          <p:cNvGrpSpPr/>
          <p:nvPr/>
        </p:nvGrpSpPr>
        <p:grpSpPr>
          <a:xfrm>
            <a:off x="7784376" y="988936"/>
            <a:ext cx="287685" cy="364995"/>
            <a:chOff x="5135774" y="3586395"/>
            <a:chExt cx="348098" cy="441643"/>
          </a:xfrm>
          <a:solidFill>
            <a:schemeClr val="bg1"/>
          </a:solidFill>
        </p:grpSpPr>
        <p:sp>
          <p:nvSpPr>
            <p:cNvPr id="24" name="Freeform 9"/>
            <p:cNvSpPr>
              <a:spLocks noEditPoints="1"/>
            </p:cNvSpPr>
            <p:nvPr/>
          </p:nvSpPr>
          <p:spPr bwMode="auto">
            <a:xfrm>
              <a:off x="5135774" y="3586395"/>
              <a:ext cx="348098" cy="441643"/>
            </a:xfrm>
            <a:custGeom>
              <a:avLst/>
              <a:gdLst/>
              <a:ahLst/>
              <a:cxnLst>
                <a:cxn ang="0">
                  <a:pos x="1441" y="342"/>
                </a:cxn>
                <a:cxn ang="0">
                  <a:pos x="1107" y="237"/>
                </a:cxn>
                <a:cxn ang="0">
                  <a:pos x="913" y="79"/>
                </a:cxn>
                <a:cxn ang="0">
                  <a:pos x="746" y="9"/>
                </a:cxn>
                <a:cxn ang="0">
                  <a:pos x="745" y="9"/>
                </a:cxn>
                <a:cxn ang="0">
                  <a:pos x="579" y="79"/>
                </a:cxn>
                <a:cxn ang="0">
                  <a:pos x="384" y="237"/>
                </a:cxn>
                <a:cxn ang="0">
                  <a:pos x="51" y="342"/>
                </a:cxn>
                <a:cxn ang="0">
                  <a:pos x="171" y="1158"/>
                </a:cxn>
                <a:cxn ang="0">
                  <a:pos x="746" y="1699"/>
                </a:cxn>
                <a:cxn ang="0">
                  <a:pos x="1320" y="1158"/>
                </a:cxn>
                <a:cxn ang="0">
                  <a:pos x="1441" y="342"/>
                </a:cxn>
                <a:cxn ang="0">
                  <a:pos x="1234" y="1110"/>
                </a:cxn>
                <a:cxn ang="0">
                  <a:pos x="746" y="1570"/>
                </a:cxn>
                <a:cxn ang="0">
                  <a:pos x="257" y="1110"/>
                </a:cxn>
                <a:cxn ang="0">
                  <a:pos x="155" y="417"/>
                </a:cxn>
                <a:cxn ang="0">
                  <a:pos x="438" y="327"/>
                </a:cxn>
                <a:cxn ang="0">
                  <a:pos x="604" y="193"/>
                </a:cxn>
                <a:cxn ang="0">
                  <a:pos x="745" y="133"/>
                </a:cxn>
                <a:cxn ang="0">
                  <a:pos x="746" y="133"/>
                </a:cxn>
                <a:cxn ang="0">
                  <a:pos x="887" y="193"/>
                </a:cxn>
                <a:cxn ang="0">
                  <a:pos x="1053" y="327"/>
                </a:cxn>
                <a:cxn ang="0">
                  <a:pos x="1336" y="417"/>
                </a:cxn>
                <a:cxn ang="0">
                  <a:pos x="1234" y="1110"/>
                </a:cxn>
              </a:cxnLst>
              <a:rect l="0" t="0" r="r" b="b"/>
              <a:pathLst>
                <a:path w="1484" h="1699">
                  <a:moveTo>
                    <a:pt x="1441" y="342"/>
                  </a:moveTo>
                  <a:cubicBezTo>
                    <a:pt x="1459" y="325"/>
                    <a:pt x="1218" y="281"/>
                    <a:pt x="1107" y="237"/>
                  </a:cubicBezTo>
                  <a:cubicBezTo>
                    <a:pt x="996" y="193"/>
                    <a:pt x="1005" y="158"/>
                    <a:pt x="913" y="79"/>
                  </a:cubicBezTo>
                  <a:cubicBezTo>
                    <a:pt x="820" y="0"/>
                    <a:pt x="746" y="9"/>
                    <a:pt x="746" y="9"/>
                  </a:cubicBezTo>
                  <a:cubicBezTo>
                    <a:pt x="745" y="9"/>
                    <a:pt x="745" y="9"/>
                    <a:pt x="745" y="9"/>
                  </a:cubicBezTo>
                  <a:cubicBezTo>
                    <a:pt x="745" y="9"/>
                    <a:pt x="671" y="0"/>
                    <a:pt x="579" y="79"/>
                  </a:cubicBezTo>
                  <a:cubicBezTo>
                    <a:pt x="486" y="158"/>
                    <a:pt x="495" y="193"/>
                    <a:pt x="384" y="237"/>
                  </a:cubicBezTo>
                  <a:cubicBezTo>
                    <a:pt x="273" y="281"/>
                    <a:pt x="32" y="325"/>
                    <a:pt x="51" y="342"/>
                  </a:cubicBezTo>
                  <a:cubicBezTo>
                    <a:pt x="51" y="342"/>
                    <a:pt x="0" y="861"/>
                    <a:pt x="171" y="1158"/>
                  </a:cubicBezTo>
                  <a:cubicBezTo>
                    <a:pt x="452" y="1647"/>
                    <a:pt x="746" y="1699"/>
                    <a:pt x="746" y="1699"/>
                  </a:cubicBezTo>
                  <a:cubicBezTo>
                    <a:pt x="746" y="1699"/>
                    <a:pt x="1058" y="1641"/>
                    <a:pt x="1320" y="1158"/>
                  </a:cubicBezTo>
                  <a:cubicBezTo>
                    <a:pt x="1484" y="857"/>
                    <a:pt x="1441" y="342"/>
                    <a:pt x="1441" y="342"/>
                  </a:cubicBezTo>
                  <a:close/>
                  <a:moveTo>
                    <a:pt x="1234" y="1110"/>
                  </a:moveTo>
                  <a:cubicBezTo>
                    <a:pt x="1011" y="1520"/>
                    <a:pt x="746" y="1570"/>
                    <a:pt x="746" y="1570"/>
                  </a:cubicBezTo>
                  <a:cubicBezTo>
                    <a:pt x="746" y="1570"/>
                    <a:pt x="496" y="1526"/>
                    <a:pt x="257" y="1110"/>
                  </a:cubicBezTo>
                  <a:cubicBezTo>
                    <a:pt x="112" y="857"/>
                    <a:pt x="155" y="417"/>
                    <a:pt x="155" y="417"/>
                  </a:cubicBezTo>
                  <a:cubicBezTo>
                    <a:pt x="139" y="402"/>
                    <a:pt x="344" y="364"/>
                    <a:pt x="438" y="327"/>
                  </a:cubicBezTo>
                  <a:cubicBezTo>
                    <a:pt x="533" y="290"/>
                    <a:pt x="525" y="260"/>
                    <a:pt x="604" y="193"/>
                  </a:cubicBezTo>
                  <a:cubicBezTo>
                    <a:pt x="682" y="126"/>
                    <a:pt x="745" y="133"/>
                    <a:pt x="745" y="133"/>
                  </a:cubicBezTo>
                  <a:cubicBezTo>
                    <a:pt x="746" y="133"/>
                    <a:pt x="746" y="133"/>
                    <a:pt x="746" y="133"/>
                  </a:cubicBezTo>
                  <a:cubicBezTo>
                    <a:pt x="746" y="133"/>
                    <a:pt x="809" y="126"/>
                    <a:pt x="887" y="193"/>
                  </a:cubicBezTo>
                  <a:cubicBezTo>
                    <a:pt x="966" y="260"/>
                    <a:pt x="958" y="290"/>
                    <a:pt x="1053" y="327"/>
                  </a:cubicBezTo>
                  <a:cubicBezTo>
                    <a:pt x="1147" y="364"/>
                    <a:pt x="1352" y="402"/>
                    <a:pt x="1336" y="417"/>
                  </a:cubicBezTo>
                  <a:cubicBezTo>
                    <a:pt x="1336" y="417"/>
                    <a:pt x="1373" y="854"/>
                    <a:pt x="1234" y="11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schemeClr val="lt1"/>
                </a:solidFill>
              </a:endParaRPr>
            </a:p>
          </p:txBody>
        </p:sp>
        <p:sp>
          <p:nvSpPr>
            <p:cNvPr id="26" name="Freeform 93"/>
            <p:cNvSpPr>
              <a:spLocks noEditPoints="1"/>
            </p:cNvSpPr>
            <p:nvPr/>
          </p:nvSpPr>
          <p:spPr bwMode="auto">
            <a:xfrm>
              <a:off x="5226564" y="3657600"/>
              <a:ext cx="166519" cy="229832"/>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p:cNvGrpSpPr/>
          <p:nvPr/>
        </p:nvGrpSpPr>
        <p:grpSpPr>
          <a:xfrm>
            <a:off x="5522369" y="1035158"/>
            <a:ext cx="301528" cy="264122"/>
            <a:chOff x="1158783" y="1330331"/>
            <a:chExt cx="205947" cy="180399"/>
          </a:xfrm>
          <a:solidFill>
            <a:schemeClr val="bg1"/>
          </a:solidFill>
        </p:grpSpPr>
        <p:sp>
          <p:nvSpPr>
            <p:cNvPr id="28" name="Freeform 27"/>
            <p:cNvSpPr>
              <a:spLocks/>
            </p:cNvSpPr>
            <p:nvPr/>
          </p:nvSpPr>
          <p:spPr bwMode="auto">
            <a:xfrm>
              <a:off x="1213754" y="1456532"/>
              <a:ext cx="18582" cy="54197"/>
            </a:xfrm>
            <a:custGeom>
              <a:avLst/>
              <a:gdLst>
                <a:gd name="T0" fmla="*/ 0 w 167"/>
                <a:gd name="T1" fmla="*/ 496 h 496"/>
                <a:gd name="T2" fmla="*/ 167 w 167"/>
                <a:gd name="T3" fmla="*/ 496 h 496"/>
                <a:gd name="T4" fmla="*/ 167 w 167"/>
                <a:gd name="T5" fmla="*/ 0 h 496"/>
                <a:gd name="T6" fmla="*/ 0 w 167"/>
                <a:gd name="T7" fmla="*/ 167 h 496"/>
                <a:gd name="T8" fmla="*/ 0 w 167"/>
                <a:gd name="T9" fmla="*/ 496 h 496"/>
              </a:gdLst>
              <a:ahLst/>
              <a:cxnLst>
                <a:cxn ang="0">
                  <a:pos x="T0" y="T1"/>
                </a:cxn>
                <a:cxn ang="0">
                  <a:pos x="T2" y="T3"/>
                </a:cxn>
                <a:cxn ang="0">
                  <a:pos x="T4" y="T5"/>
                </a:cxn>
                <a:cxn ang="0">
                  <a:pos x="T6" y="T7"/>
                </a:cxn>
                <a:cxn ang="0">
                  <a:pos x="T8" y="T9"/>
                </a:cxn>
              </a:cxnLst>
              <a:rect l="0" t="0" r="r" b="b"/>
              <a:pathLst>
                <a:path w="167" h="496">
                  <a:moveTo>
                    <a:pt x="0" y="496"/>
                  </a:moveTo>
                  <a:lnTo>
                    <a:pt x="167" y="496"/>
                  </a:lnTo>
                  <a:lnTo>
                    <a:pt x="167" y="0"/>
                  </a:lnTo>
                  <a:lnTo>
                    <a:pt x="0" y="167"/>
                  </a:lnTo>
                  <a:lnTo>
                    <a:pt x="0" y="496"/>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sp>
          <p:nvSpPr>
            <p:cNvPr id="39" name="Freeform 38"/>
            <p:cNvSpPr>
              <a:spLocks/>
            </p:cNvSpPr>
            <p:nvPr/>
          </p:nvSpPr>
          <p:spPr bwMode="auto">
            <a:xfrm>
              <a:off x="1295049" y="1425563"/>
              <a:ext cx="18582" cy="85167"/>
            </a:xfrm>
            <a:custGeom>
              <a:avLst/>
              <a:gdLst>
                <a:gd name="T0" fmla="*/ 0 w 167"/>
                <a:gd name="T1" fmla="*/ 771 h 771"/>
                <a:gd name="T2" fmla="*/ 167 w 167"/>
                <a:gd name="T3" fmla="*/ 771 h 771"/>
                <a:gd name="T4" fmla="*/ 167 w 167"/>
                <a:gd name="T5" fmla="*/ 0 h 771"/>
                <a:gd name="T6" fmla="*/ 0 w 167"/>
                <a:gd name="T7" fmla="*/ 168 h 771"/>
                <a:gd name="T8" fmla="*/ 0 w 167"/>
                <a:gd name="T9" fmla="*/ 771 h 771"/>
              </a:gdLst>
              <a:ahLst/>
              <a:cxnLst>
                <a:cxn ang="0">
                  <a:pos x="T0" y="T1"/>
                </a:cxn>
                <a:cxn ang="0">
                  <a:pos x="T2" y="T3"/>
                </a:cxn>
                <a:cxn ang="0">
                  <a:pos x="T4" y="T5"/>
                </a:cxn>
                <a:cxn ang="0">
                  <a:pos x="T6" y="T7"/>
                </a:cxn>
                <a:cxn ang="0">
                  <a:pos x="T8" y="T9"/>
                </a:cxn>
              </a:cxnLst>
              <a:rect l="0" t="0" r="r" b="b"/>
              <a:pathLst>
                <a:path w="167" h="771">
                  <a:moveTo>
                    <a:pt x="0" y="771"/>
                  </a:moveTo>
                  <a:lnTo>
                    <a:pt x="167" y="771"/>
                  </a:lnTo>
                  <a:lnTo>
                    <a:pt x="167" y="0"/>
                  </a:lnTo>
                  <a:lnTo>
                    <a:pt x="0" y="168"/>
                  </a:lnTo>
                  <a:lnTo>
                    <a:pt x="0" y="771"/>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sp>
          <p:nvSpPr>
            <p:cNvPr id="40" name="Freeform 39"/>
            <p:cNvSpPr>
              <a:spLocks/>
            </p:cNvSpPr>
            <p:nvPr/>
          </p:nvSpPr>
          <p:spPr bwMode="auto">
            <a:xfrm>
              <a:off x="1322147" y="1400013"/>
              <a:ext cx="17033" cy="110717"/>
            </a:xfrm>
            <a:custGeom>
              <a:avLst/>
              <a:gdLst>
                <a:gd name="T0" fmla="*/ 0 w 156"/>
                <a:gd name="T1" fmla="*/ 1004 h 1004"/>
                <a:gd name="T2" fmla="*/ 156 w 156"/>
                <a:gd name="T3" fmla="*/ 1004 h 1004"/>
                <a:gd name="T4" fmla="*/ 156 w 156"/>
                <a:gd name="T5" fmla="*/ 0 h 1004"/>
                <a:gd name="T6" fmla="*/ 0 w 156"/>
                <a:gd name="T7" fmla="*/ 155 h 1004"/>
                <a:gd name="T8" fmla="*/ 0 w 156"/>
                <a:gd name="T9" fmla="*/ 1004 h 1004"/>
              </a:gdLst>
              <a:ahLst/>
              <a:cxnLst>
                <a:cxn ang="0">
                  <a:pos x="T0" y="T1"/>
                </a:cxn>
                <a:cxn ang="0">
                  <a:pos x="T2" y="T3"/>
                </a:cxn>
                <a:cxn ang="0">
                  <a:pos x="T4" y="T5"/>
                </a:cxn>
                <a:cxn ang="0">
                  <a:pos x="T6" y="T7"/>
                </a:cxn>
                <a:cxn ang="0">
                  <a:pos x="T8" y="T9"/>
                </a:cxn>
              </a:cxnLst>
              <a:rect l="0" t="0" r="r" b="b"/>
              <a:pathLst>
                <a:path w="156" h="1004">
                  <a:moveTo>
                    <a:pt x="0" y="1004"/>
                  </a:moveTo>
                  <a:lnTo>
                    <a:pt x="156" y="1004"/>
                  </a:lnTo>
                  <a:lnTo>
                    <a:pt x="156" y="0"/>
                  </a:lnTo>
                  <a:lnTo>
                    <a:pt x="0" y="155"/>
                  </a:lnTo>
                  <a:lnTo>
                    <a:pt x="0" y="1004"/>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sp>
          <p:nvSpPr>
            <p:cNvPr id="41" name="Freeform 40"/>
            <p:cNvSpPr>
              <a:spLocks/>
            </p:cNvSpPr>
            <p:nvPr/>
          </p:nvSpPr>
          <p:spPr bwMode="auto">
            <a:xfrm>
              <a:off x="1267950" y="1452661"/>
              <a:ext cx="18582" cy="58069"/>
            </a:xfrm>
            <a:custGeom>
              <a:avLst/>
              <a:gdLst>
                <a:gd name="T0" fmla="*/ 0 w 168"/>
                <a:gd name="T1" fmla="*/ 167 h 525"/>
                <a:gd name="T2" fmla="*/ 0 w 168"/>
                <a:gd name="T3" fmla="*/ 525 h 525"/>
                <a:gd name="T4" fmla="*/ 168 w 168"/>
                <a:gd name="T5" fmla="*/ 525 h 525"/>
                <a:gd name="T6" fmla="*/ 168 w 168"/>
                <a:gd name="T7" fmla="*/ 0 h 525"/>
                <a:gd name="T8" fmla="*/ 34 w 168"/>
                <a:gd name="T9" fmla="*/ 134 h 525"/>
                <a:gd name="T10" fmla="*/ 0 w 168"/>
                <a:gd name="T11" fmla="*/ 167 h 525"/>
              </a:gdLst>
              <a:ahLst/>
              <a:cxnLst>
                <a:cxn ang="0">
                  <a:pos x="T0" y="T1"/>
                </a:cxn>
                <a:cxn ang="0">
                  <a:pos x="T2" y="T3"/>
                </a:cxn>
                <a:cxn ang="0">
                  <a:pos x="T4" y="T5"/>
                </a:cxn>
                <a:cxn ang="0">
                  <a:pos x="T6" y="T7"/>
                </a:cxn>
                <a:cxn ang="0">
                  <a:pos x="T8" y="T9"/>
                </a:cxn>
                <a:cxn ang="0">
                  <a:pos x="T10" y="T11"/>
                </a:cxn>
              </a:cxnLst>
              <a:rect l="0" t="0" r="r" b="b"/>
              <a:pathLst>
                <a:path w="168" h="525">
                  <a:moveTo>
                    <a:pt x="0" y="167"/>
                  </a:moveTo>
                  <a:lnTo>
                    <a:pt x="0" y="525"/>
                  </a:lnTo>
                  <a:lnTo>
                    <a:pt x="168" y="525"/>
                  </a:lnTo>
                  <a:lnTo>
                    <a:pt x="168" y="0"/>
                  </a:lnTo>
                  <a:lnTo>
                    <a:pt x="34" y="134"/>
                  </a:lnTo>
                  <a:lnTo>
                    <a:pt x="0" y="167"/>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sp>
          <p:nvSpPr>
            <p:cNvPr id="42" name="Freeform 41"/>
            <p:cNvSpPr>
              <a:spLocks/>
            </p:cNvSpPr>
            <p:nvPr/>
          </p:nvSpPr>
          <p:spPr bwMode="auto">
            <a:xfrm>
              <a:off x="1240852" y="1454984"/>
              <a:ext cx="18582" cy="55746"/>
            </a:xfrm>
            <a:custGeom>
              <a:avLst/>
              <a:gdLst>
                <a:gd name="T0" fmla="*/ 0 w 167"/>
                <a:gd name="T1" fmla="*/ 0 h 505"/>
                <a:gd name="T2" fmla="*/ 0 w 167"/>
                <a:gd name="T3" fmla="*/ 505 h 505"/>
                <a:gd name="T4" fmla="*/ 167 w 167"/>
                <a:gd name="T5" fmla="*/ 505 h 505"/>
                <a:gd name="T6" fmla="*/ 167 w 167"/>
                <a:gd name="T7" fmla="*/ 169 h 505"/>
                <a:gd name="T8" fmla="*/ 114 w 167"/>
                <a:gd name="T9" fmla="*/ 114 h 505"/>
                <a:gd name="T10" fmla="*/ 0 w 167"/>
                <a:gd name="T11" fmla="*/ 0 h 505"/>
              </a:gdLst>
              <a:ahLst/>
              <a:cxnLst>
                <a:cxn ang="0">
                  <a:pos x="T0" y="T1"/>
                </a:cxn>
                <a:cxn ang="0">
                  <a:pos x="T2" y="T3"/>
                </a:cxn>
                <a:cxn ang="0">
                  <a:pos x="T4" y="T5"/>
                </a:cxn>
                <a:cxn ang="0">
                  <a:pos x="T6" y="T7"/>
                </a:cxn>
                <a:cxn ang="0">
                  <a:pos x="T8" y="T9"/>
                </a:cxn>
                <a:cxn ang="0">
                  <a:pos x="T10" y="T11"/>
                </a:cxn>
              </a:cxnLst>
              <a:rect l="0" t="0" r="r" b="b"/>
              <a:pathLst>
                <a:path w="167" h="505">
                  <a:moveTo>
                    <a:pt x="0" y="0"/>
                  </a:moveTo>
                  <a:lnTo>
                    <a:pt x="0" y="505"/>
                  </a:lnTo>
                  <a:lnTo>
                    <a:pt x="167" y="505"/>
                  </a:lnTo>
                  <a:lnTo>
                    <a:pt x="167" y="169"/>
                  </a:lnTo>
                  <a:lnTo>
                    <a:pt x="114" y="114"/>
                  </a:lnTo>
                  <a:lnTo>
                    <a:pt x="0" y="0"/>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sp>
          <p:nvSpPr>
            <p:cNvPr id="43" name="Freeform 42"/>
            <p:cNvSpPr>
              <a:spLocks/>
            </p:cNvSpPr>
            <p:nvPr/>
          </p:nvSpPr>
          <p:spPr bwMode="auto">
            <a:xfrm>
              <a:off x="1184333" y="1483631"/>
              <a:ext cx="20905" cy="27099"/>
            </a:xfrm>
            <a:custGeom>
              <a:avLst/>
              <a:gdLst>
                <a:gd name="T0" fmla="*/ 0 w 188"/>
                <a:gd name="T1" fmla="*/ 188 h 251"/>
                <a:gd name="T2" fmla="*/ 0 w 188"/>
                <a:gd name="T3" fmla="*/ 251 h 251"/>
                <a:gd name="T4" fmla="*/ 188 w 188"/>
                <a:gd name="T5" fmla="*/ 251 h 251"/>
                <a:gd name="T6" fmla="*/ 188 w 188"/>
                <a:gd name="T7" fmla="*/ 0 h 251"/>
                <a:gd name="T8" fmla="*/ 83 w 188"/>
                <a:gd name="T9" fmla="*/ 104 h 251"/>
                <a:gd name="T10" fmla="*/ 0 w 188"/>
                <a:gd name="T11" fmla="*/ 188 h 251"/>
              </a:gdLst>
              <a:ahLst/>
              <a:cxnLst>
                <a:cxn ang="0">
                  <a:pos x="T0" y="T1"/>
                </a:cxn>
                <a:cxn ang="0">
                  <a:pos x="T2" y="T3"/>
                </a:cxn>
                <a:cxn ang="0">
                  <a:pos x="T4" y="T5"/>
                </a:cxn>
                <a:cxn ang="0">
                  <a:pos x="T6" y="T7"/>
                </a:cxn>
                <a:cxn ang="0">
                  <a:pos x="T8" y="T9"/>
                </a:cxn>
                <a:cxn ang="0">
                  <a:pos x="T10" y="T11"/>
                </a:cxn>
              </a:cxnLst>
              <a:rect l="0" t="0" r="r" b="b"/>
              <a:pathLst>
                <a:path w="188" h="251">
                  <a:moveTo>
                    <a:pt x="0" y="188"/>
                  </a:moveTo>
                  <a:lnTo>
                    <a:pt x="0" y="251"/>
                  </a:lnTo>
                  <a:lnTo>
                    <a:pt x="188" y="251"/>
                  </a:lnTo>
                  <a:lnTo>
                    <a:pt x="188" y="0"/>
                  </a:lnTo>
                  <a:lnTo>
                    <a:pt x="83" y="104"/>
                  </a:lnTo>
                  <a:lnTo>
                    <a:pt x="0" y="188"/>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sp>
          <p:nvSpPr>
            <p:cNvPr id="44" name="Freeform 43"/>
            <p:cNvSpPr>
              <a:spLocks/>
            </p:cNvSpPr>
            <p:nvPr/>
          </p:nvSpPr>
          <p:spPr bwMode="auto">
            <a:xfrm>
              <a:off x="1158783" y="1330331"/>
              <a:ext cx="205947" cy="155623"/>
            </a:xfrm>
            <a:custGeom>
              <a:avLst/>
              <a:gdLst>
                <a:gd name="T0" fmla="*/ 1785 w 1865"/>
                <a:gd name="T1" fmla="*/ 0 h 1405"/>
                <a:gd name="T2" fmla="*/ 1174 w 1865"/>
                <a:gd name="T3" fmla="*/ 0 h 1405"/>
                <a:gd name="T4" fmla="*/ 1406 w 1865"/>
                <a:gd name="T5" fmla="*/ 231 h 1405"/>
                <a:gd name="T6" fmla="*/ 1323 w 1865"/>
                <a:gd name="T7" fmla="*/ 314 h 1405"/>
                <a:gd name="T8" fmla="*/ 938 w 1865"/>
                <a:gd name="T9" fmla="*/ 698 h 1405"/>
                <a:gd name="T10" fmla="*/ 707 w 1865"/>
                <a:gd name="T11" fmla="*/ 467 h 1405"/>
                <a:gd name="T12" fmla="*/ 0 w 1865"/>
                <a:gd name="T13" fmla="*/ 1174 h 1405"/>
                <a:gd name="T14" fmla="*/ 231 w 1865"/>
                <a:gd name="T15" fmla="*/ 1405 h 1405"/>
                <a:gd name="T16" fmla="*/ 707 w 1865"/>
                <a:gd name="T17" fmla="*/ 929 h 1405"/>
                <a:gd name="T18" fmla="*/ 938 w 1865"/>
                <a:gd name="T19" fmla="*/ 1160 h 1405"/>
                <a:gd name="T20" fmla="*/ 1636 w 1865"/>
                <a:gd name="T21" fmla="*/ 463 h 1405"/>
                <a:gd name="T22" fmla="*/ 1865 w 1865"/>
                <a:gd name="T23" fmla="*/ 690 h 1405"/>
                <a:gd name="T24" fmla="*/ 1865 w 1865"/>
                <a:gd name="T25" fmla="*/ 76 h 1405"/>
                <a:gd name="T26" fmla="*/ 1865 w 1865"/>
                <a:gd name="T27" fmla="*/ 76 h 1405"/>
                <a:gd name="T28" fmla="*/ 1864 w 1865"/>
                <a:gd name="T29" fmla="*/ 69 h 1405"/>
                <a:gd name="T30" fmla="*/ 1863 w 1865"/>
                <a:gd name="T31" fmla="*/ 61 h 1405"/>
                <a:gd name="T32" fmla="*/ 1861 w 1865"/>
                <a:gd name="T33" fmla="*/ 54 h 1405"/>
                <a:gd name="T34" fmla="*/ 1858 w 1865"/>
                <a:gd name="T35" fmla="*/ 47 h 1405"/>
                <a:gd name="T36" fmla="*/ 1855 w 1865"/>
                <a:gd name="T37" fmla="*/ 40 h 1405"/>
                <a:gd name="T38" fmla="*/ 1851 w 1865"/>
                <a:gd name="T39" fmla="*/ 34 h 1405"/>
                <a:gd name="T40" fmla="*/ 1846 w 1865"/>
                <a:gd name="T41" fmla="*/ 28 h 1405"/>
                <a:gd name="T42" fmla="*/ 1841 w 1865"/>
                <a:gd name="T43" fmla="*/ 23 h 1405"/>
                <a:gd name="T44" fmla="*/ 1835 w 1865"/>
                <a:gd name="T45" fmla="*/ 17 h 1405"/>
                <a:gd name="T46" fmla="*/ 1828 w 1865"/>
                <a:gd name="T47" fmla="*/ 13 h 1405"/>
                <a:gd name="T48" fmla="*/ 1821 w 1865"/>
                <a:gd name="T49" fmla="*/ 9 h 1405"/>
                <a:gd name="T50" fmla="*/ 1815 w 1865"/>
                <a:gd name="T51" fmla="*/ 6 h 1405"/>
                <a:gd name="T52" fmla="*/ 1808 w 1865"/>
                <a:gd name="T53" fmla="*/ 3 h 1405"/>
                <a:gd name="T54" fmla="*/ 1800 w 1865"/>
                <a:gd name="T55" fmla="*/ 1 h 1405"/>
                <a:gd name="T56" fmla="*/ 1792 w 1865"/>
                <a:gd name="T57" fmla="*/ 0 h 1405"/>
                <a:gd name="T58" fmla="*/ 1785 w 1865"/>
                <a:gd name="T59" fmla="*/ 0 h 1405"/>
                <a:gd name="T60" fmla="*/ 1785 w 1865"/>
                <a:gd name="T61" fmla="*/ 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5" h="1405">
                  <a:moveTo>
                    <a:pt x="1785" y="0"/>
                  </a:moveTo>
                  <a:lnTo>
                    <a:pt x="1174" y="0"/>
                  </a:lnTo>
                  <a:lnTo>
                    <a:pt x="1406" y="231"/>
                  </a:lnTo>
                  <a:lnTo>
                    <a:pt x="1323" y="314"/>
                  </a:lnTo>
                  <a:lnTo>
                    <a:pt x="938" y="698"/>
                  </a:lnTo>
                  <a:lnTo>
                    <a:pt x="707" y="467"/>
                  </a:lnTo>
                  <a:lnTo>
                    <a:pt x="0" y="1174"/>
                  </a:lnTo>
                  <a:lnTo>
                    <a:pt x="231" y="1405"/>
                  </a:lnTo>
                  <a:lnTo>
                    <a:pt x="707" y="929"/>
                  </a:lnTo>
                  <a:lnTo>
                    <a:pt x="938" y="1160"/>
                  </a:lnTo>
                  <a:lnTo>
                    <a:pt x="1636" y="463"/>
                  </a:lnTo>
                  <a:lnTo>
                    <a:pt x="1865" y="690"/>
                  </a:lnTo>
                  <a:lnTo>
                    <a:pt x="1865" y="76"/>
                  </a:lnTo>
                  <a:lnTo>
                    <a:pt x="1865" y="76"/>
                  </a:lnTo>
                  <a:lnTo>
                    <a:pt x="1864" y="69"/>
                  </a:lnTo>
                  <a:lnTo>
                    <a:pt x="1863" y="61"/>
                  </a:lnTo>
                  <a:lnTo>
                    <a:pt x="1861" y="54"/>
                  </a:lnTo>
                  <a:lnTo>
                    <a:pt x="1858" y="47"/>
                  </a:lnTo>
                  <a:lnTo>
                    <a:pt x="1855" y="40"/>
                  </a:lnTo>
                  <a:lnTo>
                    <a:pt x="1851" y="34"/>
                  </a:lnTo>
                  <a:lnTo>
                    <a:pt x="1846" y="28"/>
                  </a:lnTo>
                  <a:lnTo>
                    <a:pt x="1841" y="23"/>
                  </a:lnTo>
                  <a:lnTo>
                    <a:pt x="1835" y="17"/>
                  </a:lnTo>
                  <a:lnTo>
                    <a:pt x="1828" y="13"/>
                  </a:lnTo>
                  <a:lnTo>
                    <a:pt x="1821" y="9"/>
                  </a:lnTo>
                  <a:lnTo>
                    <a:pt x="1815" y="6"/>
                  </a:lnTo>
                  <a:lnTo>
                    <a:pt x="1808" y="3"/>
                  </a:lnTo>
                  <a:lnTo>
                    <a:pt x="1800" y="1"/>
                  </a:lnTo>
                  <a:lnTo>
                    <a:pt x="1792" y="0"/>
                  </a:lnTo>
                  <a:lnTo>
                    <a:pt x="1785" y="0"/>
                  </a:lnTo>
                  <a:lnTo>
                    <a:pt x="1785" y="0"/>
                  </a:ln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FFFFFF"/>
                </a:solidFill>
                <a:effectLst/>
                <a:uLnTx/>
                <a:uFillTx/>
                <a:latin typeface="CiscoSans Thin"/>
              </a:endParaRPr>
            </a:p>
          </p:txBody>
        </p:sp>
      </p:grpSp>
      <p:grpSp>
        <p:nvGrpSpPr>
          <p:cNvPr id="45" name="Group 44"/>
          <p:cNvGrpSpPr>
            <a:grpSpLocks noChangeAspect="1"/>
          </p:cNvGrpSpPr>
          <p:nvPr/>
        </p:nvGrpSpPr>
        <p:grpSpPr>
          <a:xfrm>
            <a:off x="3293461" y="1005246"/>
            <a:ext cx="305669" cy="323946"/>
            <a:chOff x="6591300" y="2630488"/>
            <a:chExt cx="1831975" cy="1941512"/>
          </a:xfrm>
        </p:grpSpPr>
        <p:sp>
          <p:nvSpPr>
            <p:cNvPr id="46" name="Freeform 8"/>
            <p:cNvSpPr>
              <a:spLocks noChangeArrowheads="1"/>
            </p:cNvSpPr>
            <p:nvPr/>
          </p:nvSpPr>
          <p:spPr bwMode="auto">
            <a:xfrm>
              <a:off x="6591300" y="2630488"/>
              <a:ext cx="1493838" cy="1941512"/>
            </a:xfrm>
            <a:custGeom>
              <a:avLst/>
              <a:gdLst>
                <a:gd name="T0" fmla="*/ 3791 w 4148"/>
                <a:gd name="T1" fmla="*/ 4884 h 5394"/>
                <a:gd name="T2" fmla="*/ 3791 w 4148"/>
                <a:gd name="T3" fmla="*/ 4884 h 5394"/>
                <a:gd name="T4" fmla="*/ 2341 w 4148"/>
                <a:gd name="T5" fmla="*/ 3459 h 5394"/>
                <a:gd name="T6" fmla="*/ 2646 w 4148"/>
                <a:gd name="T7" fmla="*/ 2570 h 5394"/>
                <a:gd name="T8" fmla="*/ 2646 w 4148"/>
                <a:gd name="T9" fmla="*/ 2570 h 5394"/>
                <a:gd name="T10" fmla="*/ 2494 w 4148"/>
                <a:gd name="T11" fmla="*/ 2468 h 5394"/>
                <a:gd name="T12" fmla="*/ 2417 w 4148"/>
                <a:gd name="T13" fmla="*/ 2392 h 5394"/>
                <a:gd name="T14" fmla="*/ 2977 w 4148"/>
                <a:gd name="T15" fmla="*/ 1222 h 5394"/>
                <a:gd name="T16" fmla="*/ 2977 w 4148"/>
                <a:gd name="T17" fmla="*/ 433 h 5394"/>
                <a:gd name="T18" fmla="*/ 2875 w 4148"/>
                <a:gd name="T19" fmla="*/ 280 h 5394"/>
                <a:gd name="T20" fmla="*/ 2570 w 4148"/>
                <a:gd name="T21" fmla="*/ 76 h 5394"/>
                <a:gd name="T22" fmla="*/ 1960 w 4148"/>
                <a:gd name="T23" fmla="*/ 76 h 5394"/>
                <a:gd name="T24" fmla="*/ 1628 w 4148"/>
                <a:gd name="T25" fmla="*/ 103 h 5394"/>
                <a:gd name="T26" fmla="*/ 1476 w 4148"/>
                <a:gd name="T27" fmla="*/ 103 h 5394"/>
                <a:gd name="T28" fmla="*/ 1145 w 4148"/>
                <a:gd name="T29" fmla="*/ 458 h 5394"/>
                <a:gd name="T30" fmla="*/ 1171 w 4148"/>
                <a:gd name="T31" fmla="*/ 1298 h 5394"/>
                <a:gd name="T32" fmla="*/ 1730 w 4148"/>
                <a:gd name="T33" fmla="*/ 2367 h 5394"/>
                <a:gd name="T34" fmla="*/ 1654 w 4148"/>
                <a:gd name="T35" fmla="*/ 2443 h 5394"/>
                <a:gd name="T36" fmla="*/ 1501 w 4148"/>
                <a:gd name="T37" fmla="*/ 2545 h 5394"/>
                <a:gd name="T38" fmla="*/ 1044 w 4148"/>
                <a:gd name="T39" fmla="*/ 2773 h 5394"/>
                <a:gd name="T40" fmla="*/ 102 w 4148"/>
                <a:gd name="T41" fmla="*/ 3841 h 5394"/>
                <a:gd name="T42" fmla="*/ 0 w 4148"/>
                <a:gd name="T43" fmla="*/ 5164 h 5394"/>
                <a:gd name="T44" fmla="*/ 2087 w 4148"/>
                <a:gd name="T45" fmla="*/ 5393 h 5394"/>
                <a:gd name="T46" fmla="*/ 4147 w 4148"/>
                <a:gd name="T47" fmla="*/ 5164 h 5394"/>
                <a:gd name="T48" fmla="*/ 4122 w 4148"/>
                <a:gd name="T49" fmla="*/ 4858 h 5394"/>
                <a:gd name="T50" fmla="*/ 3791 w 4148"/>
                <a:gd name="T51" fmla="*/ 4884 h 5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8" h="5394">
                  <a:moveTo>
                    <a:pt x="3791" y="4884"/>
                  </a:moveTo>
                  <a:lnTo>
                    <a:pt x="3791" y="4884"/>
                  </a:lnTo>
                  <a:cubicBezTo>
                    <a:pt x="3002" y="4884"/>
                    <a:pt x="2341" y="4248"/>
                    <a:pt x="2341" y="3459"/>
                  </a:cubicBezTo>
                  <a:cubicBezTo>
                    <a:pt x="2341" y="3128"/>
                    <a:pt x="2468" y="2823"/>
                    <a:pt x="2646" y="2570"/>
                  </a:cubicBezTo>
                  <a:lnTo>
                    <a:pt x="2646" y="2570"/>
                  </a:lnTo>
                  <a:cubicBezTo>
                    <a:pt x="2595" y="2545"/>
                    <a:pt x="2544" y="2494"/>
                    <a:pt x="2494" y="2468"/>
                  </a:cubicBezTo>
                  <a:cubicBezTo>
                    <a:pt x="2468" y="2443"/>
                    <a:pt x="2442" y="2417"/>
                    <a:pt x="2417" y="2392"/>
                  </a:cubicBezTo>
                  <a:cubicBezTo>
                    <a:pt x="2722" y="2188"/>
                    <a:pt x="2951" y="1756"/>
                    <a:pt x="2977" y="1222"/>
                  </a:cubicBezTo>
                  <a:cubicBezTo>
                    <a:pt x="3002" y="1094"/>
                    <a:pt x="3002" y="637"/>
                    <a:pt x="2977" y="433"/>
                  </a:cubicBezTo>
                  <a:cubicBezTo>
                    <a:pt x="2951" y="280"/>
                    <a:pt x="2901" y="306"/>
                    <a:pt x="2875" y="280"/>
                  </a:cubicBezTo>
                  <a:cubicBezTo>
                    <a:pt x="2774" y="230"/>
                    <a:pt x="2697" y="103"/>
                    <a:pt x="2570" y="76"/>
                  </a:cubicBezTo>
                  <a:cubicBezTo>
                    <a:pt x="2367" y="0"/>
                    <a:pt x="2087" y="26"/>
                    <a:pt x="1960" y="76"/>
                  </a:cubicBezTo>
                  <a:cubicBezTo>
                    <a:pt x="1806" y="128"/>
                    <a:pt x="1756" y="103"/>
                    <a:pt x="1628" y="103"/>
                  </a:cubicBezTo>
                  <a:cubicBezTo>
                    <a:pt x="1578" y="103"/>
                    <a:pt x="1526" y="103"/>
                    <a:pt x="1476" y="103"/>
                  </a:cubicBezTo>
                  <a:cubicBezTo>
                    <a:pt x="1374" y="128"/>
                    <a:pt x="1196" y="255"/>
                    <a:pt x="1145" y="458"/>
                  </a:cubicBezTo>
                  <a:cubicBezTo>
                    <a:pt x="1094" y="687"/>
                    <a:pt x="1171" y="1247"/>
                    <a:pt x="1171" y="1298"/>
                  </a:cubicBezTo>
                  <a:cubicBezTo>
                    <a:pt x="1221" y="1781"/>
                    <a:pt x="1425" y="2188"/>
                    <a:pt x="1730" y="2367"/>
                  </a:cubicBezTo>
                  <a:cubicBezTo>
                    <a:pt x="1705" y="2392"/>
                    <a:pt x="1679" y="2417"/>
                    <a:pt x="1654" y="2443"/>
                  </a:cubicBezTo>
                  <a:cubicBezTo>
                    <a:pt x="1603" y="2468"/>
                    <a:pt x="1552" y="2519"/>
                    <a:pt x="1501" y="2545"/>
                  </a:cubicBezTo>
                  <a:cubicBezTo>
                    <a:pt x="1374" y="2647"/>
                    <a:pt x="1221" y="2721"/>
                    <a:pt x="1044" y="2773"/>
                  </a:cubicBezTo>
                  <a:cubicBezTo>
                    <a:pt x="535" y="2925"/>
                    <a:pt x="128" y="3307"/>
                    <a:pt x="102" y="3841"/>
                  </a:cubicBezTo>
                  <a:cubicBezTo>
                    <a:pt x="102" y="3841"/>
                    <a:pt x="102" y="3841"/>
                    <a:pt x="0" y="5164"/>
                  </a:cubicBezTo>
                  <a:cubicBezTo>
                    <a:pt x="0" y="5164"/>
                    <a:pt x="865" y="5393"/>
                    <a:pt x="2087" y="5393"/>
                  </a:cubicBezTo>
                  <a:cubicBezTo>
                    <a:pt x="3256" y="5393"/>
                    <a:pt x="4147" y="5164"/>
                    <a:pt x="4147" y="5164"/>
                  </a:cubicBezTo>
                  <a:cubicBezTo>
                    <a:pt x="4122" y="4858"/>
                    <a:pt x="4122" y="4858"/>
                    <a:pt x="4122" y="4858"/>
                  </a:cubicBezTo>
                  <a:cubicBezTo>
                    <a:pt x="4020" y="4884"/>
                    <a:pt x="3893" y="4884"/>
                    <a:pt x="3791" y="4884"/>
                  </a:cubicBezTo>
                </a:path>
              </a:pathLst>
            </a:custGeom>
            <a:solidFill>
              <a:srgbClr val="FFFFFF"/>
            </a:solidFill>
            <a:ln w="9525">
              <a:noFill/>
              <a:round/>
              <a:headEnd/>
              <a:tailEnd/>
            </a:ln>
            <a:effectLst/>
            <a:extLst>
              <a:ext uri="{91240B29-F687-4f45-9708-019B960494DF}">
                <a14:hiddenLine xmlns:a14="http://schemas.microsoft.com/office/drawing/2010/main" w="9525" cap="flat">
                  <a:solidFill>
                    <a:srgbClr val="808080"/>
                  </a:solidFill>
                  <a:bevel/>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chemeClr val="bg1"/>
                </a:solidFill>
                <a:effectLst/>
                <a:uLnTx/>
                <a:uFillTx/>
                <a:latin typeface="CiscoSans Thin"/>
              </a:endParaRPr>
            </a:p>
          </p:txBody>
        </p:sp>
        <p:sp>
          <p:nvSpPr>
            <p:cNvPr id="47" name="Freeform 9"/>
            <p:cNvSpPr>
              <a:spLocks noChangeArrowheads="1"/>
            </p:cNvSpPr>
            <p:nvPr/>
          </p:nvSpPr>
          <p:spPr bwMode="auto">
            <a:xfrm>
              <a:off x="7489825" y="3408363"/>
              <a:ext cx="933450" cy="925512"/>
            </a:xfrm>
            <a:custGeom>
              <a:avLst/>
              <a:gdLst>
                <a:gd name="T0" fmla="*/ 2594 w 2595"/>
                <a:gd name="T1" fmla="*/ 1296 h 2569"/>
                <a:gd name="T2" fmla="*/ 2594 w 2595"/>
                <a:gd name="T3" fmla="*/ 1296 h 2569"/>
                <a:gd name="T4" fmla="*/ 1297 w 2595"/>
                <a:gd name="T5" fmla="*/ 0 h 2569"/>
                <a:gd name="T6" fmla="*/ 0 w 2595"/>
                <a:gd name="T7" fmla="*/ 1245 h 2569"/>
                <a:gd name="T8" fmla="*/ 0 w 2595"/>
                <a:gd name="T9" fmla="*/ 1322 h 2569"/>
                <a:gd name="T10" fmla="*/ 127 w 2595"/>
                <a:gd name="T11" fmla="*/ 1806 h 2569"/>
                <a:gd name="T12" fmla="*/ 1297 w 2595"/>
                <a:gd name="T13" fmla="*/ 2568 h 2569"/>
                <a:gd name="T14" fmla="*/ 2492 w 2595"/>
                <a:gd name="T15" fmla="*/ 1779 h 2569"/>
                <a:gd name="T16" fmla="*/ 2594 w 2595"/>
                <a:gd name="T17" fmla="*/ 1322 h 2569"/>
                <a:gd name="T18" fmla="*/ 2594 w 2595"/>
                <a:gd name="T19" fmla="*/ 1296 h 2569"/>
                <a:gd name="T20" fmla="*/ 1297 w 2595"/>
                <a:gd name="T21" fmla="*/ 2340 h 2569"/>
                <a:gd name="T22" fmla="*/ 1297 w 2595"/>
                <a:gd name="T23" fmla="*/ 2340 h 2569"/>
                <a:gd name="T24" fmla="*/ 1119 w 2595"/>
                <a:gd name="T25" fmla="*/ 2213 h 2569"/>
                <a:gd name="T26" fmla="*/ 1475 w 2595"/>
                <a:gd name="T27" fmla="*/ 2213 h 2569"/>
                <a:gd name="T28" fmla="*/ 1297 w 2595"/>
                <a:gd name="T29" fmla="*/ 2340 h 2569"/>
                <a:gd name="T30" fmla="*/ 1551 w 2595"/>
                <a:gd name="T31" fmla="*/ 2136 h 2569"/>
                <a:gd name="T32" fmla="*/ 1551 w 2595"/>
                <a:gd name="T33" fmla="*/ 2136 h 2569"/>
                <a:gd name="T34" fmla="*/ 1501 w 2595"/>
                <a:gd name="T35" fmla="*/ 2187 h 2569"/>
                <a:gd name="T36" fmla="*/ 1094 w 2595"/>
                <a:gd name="T37" fmla="*/ 2187 h 2569"/>
                <a:gd name="T38" fmla="*/ 1042 w 2595"/>
                <a:gd name="T39" fmla="*/ 2136 h 2569"/>
                <a:gd name="T40" fmla="*/ 1042 w 2595"/>
                <a:gd name="T41" fmla="*/ 2136 h 2569"/>
                <a:gd name="T42" fmla="*/ 1094 w 2595"/>
                <a:gd name="T43" fmla="*/ 2085 h 2569"/>
                <a:gd name="T44" fmla="*/ 1501 w 2595"/>
                <a:gd name="T45" fmla="*/ 2085 h 2569"/>
                <a:gd name="T46" fmla="*/ 1551 w 2595"/>
                <a:gd name="T47" fmla="*/ 2136 h 2569"/>
                <a:gd name="T48" fmla="*/ 1551 w 2595"/>
                <a:gd name="T49" fmla="*/ 2009 h 2569"/>
                <a:gd name="T50" fmla="*/ 1551 w 2595"/>
                <a:gd name="T51" fmla="*/ 2009 h 2569"/>
                <a:gd name="T52" fmla="*/ 1501 w 2595"/>
                <a:gd name="T53" fmla="*/ 2034 h 2569"/>
                <a:gd name="T54" fmla="*/ 1094 w 2595"/>
                <a:gd name="T55" fmla="*/ 2034 h 2569"/>
                <a:gd name="T56" fmla="*/ 1042 w 2595"/>
                <a:gd name="T57" fmla="*/ 2009 h 2569"/>
                <a:gd name="T58" fmla="*/ 1042 w 2595"/>
                <a:gd name="T59" fmla="*/ 1983 h 2569"/>
                <a:gd name="T60" fmla="*/ 1094 w 2595"/>
                <a:gd name="T61" fmla="*/ 1958 h 2569"/>
                <a:gd name="T62" fmla="*/ 1501 w 2595"/>
                <a:gd name="T63" fmla="*/ 1958 h 2569"/>
                <a:gd name="T64" fmla="*/ 1551 w 2595"/>
                <a:gd name="T65" fmla="*/ 1983 h 2569"/>
                <a:gd name="T66" fmla="*/ 1551 w 2595"/>
                <a:gd name="T67" fmla="*/ 2009 h 2569"/>
                <a:gd name="T68" fmla="*/ 1551 w 2595"/>
                <a:gd name="T69" fmla="*/ 1856 h 2569"/>
                <a:gd name="T70" fmla="*/ 1551 w 2595"/>
                <a:gd name="T71" fmla="*/ 1856 h 2569"/>
                <a:gd name="T72" fmla="*/ 1501 w 2595"/>
                <a:gd name="T73" fmla="*/ 1907 h 2569"/>
                <a:gd name="T74" fmla="*/ 1094 w 2595"/>
                <a:gd name="T75" fmla="*/ 1907 h 2569"/>
                <a:gd name="T76" fmla="*/ 1042 w 2595"/>
                <a:gd name="T77" fmla="*/ 1856 h 2569"/>
                <a:gd name="T78" fmla="*/ 1042 w 2595"/>
                <a:gd name="T79" fmla="*/ 1856 h 2569"/>
                <a:gd name="T80" fmla="*/ 1094 w 2595"/>
                <a:gd name="T81" fmla="*/ 1806 h 2569"/>
                <a:gd name="T82" fmla="*/ 1501 w 2595"/>
                <a:gd name="T83" fmla="*/ 1806 h 2569"/>
                <a:gd name="T84" fmla="*/ 1551 w 2595"/>
                <a:gd name="T85" fmla="*/ 1856 h 2569"/>
                <a:gd name="T86" fmla="*/ 1780 w 2595"/>
                <a:gd name="T87" fmla="*/ 1093 h 2569"/>
                <a:gd name="T88" fmla="*/ 1780 w 2595"/>
                <a:gd name="T89" fmla="*/ 1093 h 2569"/>
                <a:gd name="T90" fmla="*/ 1551 w 2595"/>
                <a:gd name="T91" fmla="*/ 1754 h 2569"/>
                <a:gd name="T92" fmla="*/ 1042 w 2595"/>
                <a:gd name="T93" fmla="*/ 1754 h 2569"/>
                <a:gd name="T94" fmla="*/ 814 w 2595"/>
                <a:gd name="T95" fmla="*/ 1093 h 2569"/>
                <a:gd name="T96" fmla="*/ 737 w 2595"/>
                <a:gd name="T97" fmla="*/ 813 h 2569"/>
                <a:gd name="T98" fmla="*/ 1297 w 2595"/>
                <a:gd name="T99" fmla="*/ 254 h 2569"/>
                <a:gd name="T100" fmla="*/ 1857 w 2595"/>
                <a:gd name="T101" fmla="*/ 813 h 2569"/>
                <a:gd name="T102" fmla="*/ 1780 w 2595"/>
                <a:gd name="T103" fmla="*/ 1093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95" h="2569">
                  <a:moveTo>
                    <a:pt x="2594" y="1296"/>
                  </a:moveTo>
                  <a:lnTo>
                    <a:pt x="2594" y="1296"/>
                  </a:lnTo>
                  <a:cubicBezTo>
                    <a:pt x="2594" y="584"/>
                    <a:pt x="2010" y="0"/>
                    <a:pt x="1297" y="0"/>
                  </a:cubicBezTo>
                  <a:cubicBezTo>
                    <a:pt x="585" y="0"/>
                    <a:pt x="25" y="558"/>
                    <a:pt x="0" y="1245"/>
                  </a:cubicBezTo>
                  <a:cubicBezTo>
                    <a:pt x="0" y="1271"/>
                    <a:pt x="0" y="1296"/>
                    <a:pt x="0" y="1322"/>
                  </a:cubicBezTo>
                  <a:cubicBezTo>
                    <a:pt x="0" y="1500"/>
                    <a:pt x="50" y="1652"/>
                    <a:pt x="127" y="1806"/>
                  </a:cubicBezTo>
                  <a:cubicBezTo>
                    <a:pt x="305" y="2263"/>
                    <a:pt x="762" y="2568"/>
                    <a:pt x="1297" y="2568"/>
                  </a:cubicBezTo>
                  <a:cubicBezTo>
                    <a:pt x="1831" y="2568"/>
                    <a:pt x="2315" y="2238"/>
                    <a:pt x="2492" y="1779"/>
                  </a:cubicBezTo>
                  <a:cubicBezTo>
                    <a:pt x="2544" y="1627"/>
                    <a:pt x="2594" y="1474"/>
                    <a:pt x="2594" y="1322"/>
                  </a:cubicBezTo>
                  <a:cubicBezTo>
                    <a:pt x="2594" y="1322"/>
                    <a:pt x="2594" y="1322"/>
                    <a:pt x="2594" y="1296"/>
                  </a:cubicBezTo>
                  <a:close/>
                  <a:moveTo>
                    <a:pt x="1297" y="2340"/>
                  </a:moveTo>
                  <a:lnTo>
                    <a:pt x="1297" y="2340"/>
                  </a:lnTo>
                  <a:cubicBezTo>
                    <a:pt x="1221" y="2340"/>
                    <a:pt x="1144" y="2288"/>
                    <a:pt x="1119" y="2213"/>
                  </a:cubicBezTo>
                  <a:cubicBezTo>
                    <a:pt x="1475" y="2213"/>
                    <a:pt x="1475" y="2213"/>
                    <a:pt x="1475" y="2213"/>
                  </a:cubicBezTo>
                  <a:cubicBezTo>
                    <a:pt x="1424" y="2288"/>
                    <a:pt x="1373" y="2340"/>
                    <a:pt x="1297" y="2340"/>
                  </a:cubicBezTo>
                  <a:close/>
                  <a:moveTo>
                    <a:pt x="1551" y="2136"/>
                  </a:moveTo>
                  <a:lnTo>
                    <a:pt x="1551" y="2136"/>
                  </a:lnTo>
                  <a:cubicBezTo>
                    <a:pt x="1551" y="2161"/>
                    <a:pt x="1526" y="2187"/>
                    <a:pt x="1501" y="2187"/>
                  </a:cubicBezTo>
                  <a:cubicBezTo>
                    <a:pt x="1501" y="2187"/>
                    <a:pt x="1501" y="2187"/>
                    <a:pt x="1094" y="2187"/>
                  </a:cubicBezTo>
                  <a:cubicBezTo>
                    <a:pt x="1068" y="2187"/>
                    <a:pt x="1042" y="2161"/>
                    <a:pt x="1042" y="2136"/>
                  </a:cubicBezTo>
                  <a:lnTo>
                    <a:pt x="1042" y="2136"/>
                  </a:lnTo>
                  <a:cubicBezTo>
                    <a:pt x="1042" y="2111"/>
                    <a:pt x="1068" y="2085"/>
                    <a:pt x="1094" y="2085"/>
                  </a:cubicBezTo>
                  <a:cubicBezTo>
                    <a:pt x="1094" y="2085"/>
                    <a:pt x="1094" y="2085"/>
                    <a:pt x="1501" y="2085"/>
                  </a:cubicBezTo>
                  <a:cubicBezTo>
                    <a:pt x="1526" y="2085"/>
                    <a:pt x="1551" y="2111"/>
                    <a:pt x="1551" y="2136"/>
                  </a:cubicBezTo>
                  <a:close/>
                  <a:moveTo>
                    <a:pt x="1551" y="2009"/>
                  </a:moveTo>
                  <a:lnTo>
                    <a:pt x="1551" y="2009"/>
                  </a:lnTo>
                  <a:cubicBezTo>
                    <a:pt x="1551" y="2034"/>
                    <a:pt x="1526" y="2034"/>
                    <a:pt x="1501" y="2034"/>
                  </a:cubicBezTo>
                  <a:cubicBezTo>
                    <a:pt x="1501" y="2034"/>
                    <a:pt x="1501" y="2034"/>
                    <a:pt x="1094" y="2034"/>
                  </a:cubicBezTo>
                  <a:cubicBezTo>
                    <a:pt x="1068" y="2034"/>
                    <a:pt x="1042" y="2034"/>
                    <a:pt x="1042" y="2009"/>
                  </a:cubicBezTo>
                  <a:cubicBezTo>
                    <a:pt x="1042" y="2009"/>
                    <a:pt x="1042" y="2009"/>
                    <a:pt x="1042" y="1983"/>
                  </a:cubicBezTo>
                  <a:cubicBezTo>
                    <a:pt x="1042" y="1958"/>
                    <a:pt x="1068" y="1958"/>
                    <a:pt x="1094" y="1958"/>
                  </a:cubicBezTo>
                  <a:cubicBezTo>
                    <a:pt x="1094" y="1958"/>
                    <a:pt x="1094" y="1958"/>
                    <a:pt x="1501" y="1958"/>
                  </a:cubicBezTo>
                  <a:cubicBezTo>
                    <a:pt x="1526" y="1958"/>
                    <a:pt x="1551" y="1958"/>
                    <a:pt x="1551" y="1983"/>
                  </a:cubicBezTo>
                  <a:cubicBezTo>
                    <a:pt x="1551" y="1983"/>
                    <a:pt x="1551" y="1983"/>
                    <a:pt x="1551" y="2009"/>
                  </a:cubicBezTo>
                  <a:close/>
                  <a:moveTo>
                    <a:pt x="1551" y="1856"/>
                  </a:moveTo>
                  <a:lnTo>
                    <a:pt x="1551" y="1856"/>
                  </a:lnTo>
                  <a:cubicBezTo>
                    <a:pt x="1551" y="1881"/>
                    <a:pt x="1526" y="1907"/>
                    <a:pt x="1501" y="1907"/>
                  </a:cubicBezTo>
                  <a:cubicBezTo>
                    <a:pt x="1501" y="1907"/>
                    <a:pt x="1501" y="1907"/>
                    <a:pt x="1094" y="1907"/>
                  </a:cubicBezTo>
                  <a:cubicBezTo>
                    <a:pt x="1068" y="1907"/>
                    <a:pt x="1042" y="1881"/>
                    <a:pt x="1042" y="1856"/>
                  </a:cubicBezTo>
                  <a:lnTo>
                    <a:pt x="1042" y="1856"/>
                  </a:lnTo>
                  <a:cubicBezTo>
                    <a:pt x="1042" y="1831"/>
                    <a:pt x="1068" y="1806"/>
                    <a:pt x="1094" y="1806"/>
                  </a:cubicBezTo>
                  <a:cubicBezTo>
                    <a:pt x="1094" y="1806"/>
                    <a:pt x="1094" y="1806"/>
                    <a:pt x="1501" y="1806"/>
                  </a:cubicBezTo>
                  <a:cubicBezTo>
                    <a:pt x="1526" y="1806"/>
                    <a:pt x="1551" y="1831"/>
                    <a:pt x="1551" y="1856"/>
                  </a:cubicBezTo>
                  <a:close/>
                  <a:moveTo>
                    <a:pt x="1780" y="1093"/>
                  </a:moveTo>
                  <a:lnTo>
                    <a:pt x="1780" y="1093"/>
                  </a:lnTo>
                  <a:cubicBezTo>
                    <a:pt x="1653" y="1347"/>
                    <a:pt x="1577" y="1627"/>
                    <a:pt x="1551" y="1754"/>
                  </a:cubicBezTo>
                  <a:cubicBezTo>
                    <a:pt x="1042" y="1754"/>
                    <a:pt x="1042" y="1754"/>
                    <a:pt x="1042" y="1754"/>
                  </a:cubicBezTo>
                  <a:cubicBezTo>
                    <a:pt x="1017" y="1627"/>
                    <a:pt x="941" y="1347"/>
                    <a:pt x="814" y="1093"/>
                  </a:cubicBezTo>
                  <a:cubicBezTo>
                    <a:pt x="762" y="1017"/>
                    <a:pt x="737" y="915"/>
                    <a:pt x="737" y="813"/>
                  </a:cubicBezTo>
                  <a:cubicBezTo>
                    <a:pt x="737" y="509"/>
                    <a:pt x="992" y="254"/>
                    <a:pt x="1297" y="254"/>
                  </a:cubicBezTo>
                  <a:cubicBezTo>
                    <a:pt x="1603" y="254"/>
                    <a:pt x="1857" y="509"/>
                    <a:pt x="1857" y="813"/>
                  </a:cubicBezTo>
                  <a:cubicBezTo>
                    <a:pt x="1857" y="915"/>
                    <a:pt x="1831" y="1017"/>
                    <a:pt x="1780" y="1093"/>
                  </a:cubicBezTo>
                  <a:close/>
                </a:path>
              </a:pathLst>
            </a:custGeom>
            <a:solidFill>
              <a:srgbClr val="FFFFFF"/>
            </a:solidFill>
            <a:ln w="9525">
              <a:noFill/>
              <a:round/>
              <a:headEnd/>
              <a:tailEnd/>
            </a:ln>
            <a:effectLst/>
            <a:extLst>
              <a:ext uri="{91240B29-F687-4f45-9708-019B960494DF}">
                <a14:hiddenLine xmlns:a14="http://schemas.microsoft.com/office/drawing/2010/main" w="9525" cap="flat">
                  <a:solidFill>
                    <a:srgbClr val="808080"/>
                  </a:solidFill>
                  <a:bevel/>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chemeClr val="bg1"/>
                </a:solidFill>
                <a:effectLst/>
                <a:uLnTx/>
                <a:uFillTx/>
                <a:latin typeface="CiscoSans Thin"/>
              </a:endParaRPr>
            </a:p>
          </p:txBody>
        </p:sp>
        <p:sp>
          <p:nvSpPr>
            <p:cNvPr id="48" name="Freeform 10"/>
            <p:cNvSpPr>
              <a:spLocks noChangeArrowheads="1"/>
            </p:cNvSpPr>
            <p:nvPr/>
          </p:nvSpPr>
          <p:spPr bwMode="auto">
            <a:xfrm>
              <a:off x="7781925" y="3546475"/>
              <a:ext cx="119063" cy="228600"/>
            </a:xfrm>
            <a:custGeom>
              <a:avLst/>
              <a:gdLst>
                <a:gd name="T0" fmla="*/ 280 w 331"/>
                <a:gd name="T1" fmla="*/ 0 h 636"/>
                <a:gd name="T2" fmla="*/ 280 w 331"/>
                <a:gd name="T3" fmla="*/ 0 h 636"/>
                <a:gd name="T4" fmla="*/ 0 w 331"/>
                <a:gd name="T5" fmla="*/ 406 h 636"/>
                <a:gd name="T6" fmla="*/ 50 w 331"/>
                <a:gd name="T7" fmla="*/ 609 h 636"/>
                <a:gd name="T8" fmla="*/ 76 w 331"/>
                <a:gd name="T9" fmla="*/ 635 h 636"/>
                <a:gd name="T10" fmla="*/ 101 w 331"/>
                <a:gd name="T11" fmla="*/ 635 h 636"/>
                <a:gd name="T12" fmla="*/ 127 w 331"/>
                <a:gd name="T13" fmla="*/ 583 h 636"/>
                <a:gd name="T14" fmla="*/ 76 w 331"/>
                <a:gd name="T15" fmla="*/ 406 h 636"/>
                <a:gd name="T16" fmla="*/ 305 w 331"/>
                <a:gd name="T17" fmla="*/ 50 h 636"/>
                <a:gd name="T18" fmla="*/ 330 w 331"/>
                <a:gd name="T19" fmla="*/ 25 h 636"/>
                <a:gd name="T20" fmla="*/ 280 w 331"/>
                <a:gd name="T21"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636">
                  <a:moveTo>
                    <a:pt x="280" y="0"/>
                  </a:moveTo>
                  <a:lnTo>
                    <a:pt x="280" y="0"/>
                  </a:lnTo>
                  <a:cubicBezTo>
                    <a:pt x="127" y="76"/>
                    <a:pt x="0" y="228"/>
                    <a:pt x="0" y="406"/>
                  </a:cubicBezTo>
                  <a:cubicBezTo>
                    <a:pt x="0" y="482"/>
                    <a:pt x="25" y="558"/>
                    <a:pt x="50" y="609"/>
                  </a:cubicBezTo>
                  <a:cubicBezTo>
                    <a:pt x="50" y="635"/>
                    <a:pt x="76" y="635"/>
                    <a:pt x="76" y="635"/>
                  </a:cubicBezTo>
                  <a:cubicBezTo>
                    <a:pt x="101" y="635"/>
                    <a:pt x="101" y="635"/>
                    <a:pt x="101" y="635"/>
                  </a:cubicBezTo>
                  <a:cubicBezTo>
                    <a:pt x="127" y="609"/>
                    <a:pt x="127" y="609"/>
                    <a:pt x="127" y="583"/>
                  </a:cubicBezTo>
                  <a:cubicBezTo>
                    <a:pt x="101" y="533"/>
                    <a:pt x="76" y="482"/>
                    <a:pt x="76" y="406"/>
                  </a:cubicBezTo>
                  <a:cubicBezTo>
                    <a:pt x="76" y="253"/>
                    <a:pt x="178" y="127"/>
                    <a:pt x="305" y="50"/>
                  </a:cubicBezTo>
                  <a:cubicBezTo>
                    <a:pt x="330" y="50"/>
                    <a:pt x="330" y="25"/>
                    <a:pt x="330" y="25"/>
                  </a:cubicBezTo>
                  <a:cubicBezTo>
                    <a:pt x="330" y="0"/>
                    <a:pt x="305" y="0"/>
                    <a:pt x="280" y="0"/>
                  </a:cubicBezTo>
                </a:path>
              </a:pathLst>
            </a:custGeom>
            <a:solidFill>
              <a:srgbClr val="FFFFFF"/>
            </a:solidFill>
            <a:ln w="9525">
              <a:noFill/>
              <a:round/>
              <a:headEnd/>
              <a:tailEnd/>
            </a:ln>
            <a:effectLst/>
            <a:extLst>
              <a:ext uri="{91240B29-F687-4f45-9708-019B960494DF}">
                <a14:hiddenLine xmlns:a14="http://schemas.microsoft.com/office/drawing/2010/main" w="9525" cap="flat">
                  <a:solidFill>
                    <a:srgbClr val="808080"/>
                  </a:solidFill>
                  <a:bevel/>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smtClean="0">
                <a:ln>
                  <a:noFill/>
                </a:ln>
                <a:solidFill>
                  <a:schemeClr val="bg1"/>
                </a:solidFill>
                <a:effectLst/>
                <a:uLnTx/>
                <a:uFillTx/>
                <a:latin typeface="CiscoSans Thin"/>
              </a:endParaRPr>
            </a:p>
          </p:txBody>
        </p:sp>
      </p:grpSp>
      <p:sp>
        <p:nvSpPr>
          <p:cNvPr id="49" name="Freeform 26"/>
          <p:cNvSpPr>
            <a:spLocks noChangeAspect="1"/>
          </p:cNvSpPr>
          <p:nvPr/>
        </p:nvSpPr>
        <p:spPr bwMode="auto">
          <a:xfrm>
            <a:off x="1117617" y="1000695"/>
            <a:ext cx="192132" cy="368529"/>
          </a:xfrm>
          <a:custGeom>
            <a:avLst/>
            <a:gdLst>
              <a:gd name="T0" fmla="*/ 1174 w 1851"/>
              <a:gd name="T1" fmla="*/ 2566 h 3550"/>
              <a:gd name="T2" fmla="*/ 1174 w 1851"/>
              <a:gd name="T3" fmla="*/ 2835 h 3550"/>
              <a:gd name="T4" fmla="*/ 1381 w 1851"/>
              <a:gd name="T5" fmla="*/ 2835 h 3550"/>
              <a:gd name="T6" fmla="*/ 925 w 1851"/>
              <a:gd name="T7" fmla="*/ 3550 h 3550"/>
              <a:gd name="T8" fmla="*/ 470 w 1851"/>
              <a:gd name="T9" fmla="*/ 2835 h 3550"/>
              <a:gd name="T10" fmla="*/ 671 w 1851"/>
              <a:gd name="T11" fmla="*/ 2835 h 3550"/>
              <a:gd name="T12" fmla="*/ 671 w 1851"/>
              <a:gd name="T13" fmla="*/ 2554 h 3550"/>
              <a:gd name="T14" fmla="*/ 0 w 1851"/>
              <a:gd name="T15" fmla="*/ 1858 h 3550"/>
              <a:gd name="T16" fmla="*/ 615 w 1851"/>
              <a:gd name="T17" fmla="*/ 1858 h 3550"/>
              <a:gd name="T18" fmla="*/ 944 w 1851"/>
              <a:gd name="T19" fmla="*/ 2144 h 3550"/>
              <a:gd name="T20" fmla="*/ 1217 w 1851"/>
              <a:gd name="T21" fmla="*/ 1964 h 3550"/>
              <a:gd name="T22" fmla="*/ 795 w 1851"/>
              <a:gd name="T23" fmla="*/ 1684 h 3550"/>
              <a:gd name="T24" fmla="*/ 74 w 1851"/>
              <a:gd name="T25" fmla="*/ 988 h 3550"/>
              <a:gd name="T26" fmla="*/ 671 w 1851"/>
              <a:gd name="T27" fmla="*/ 367 h 3550"/>
              <a:gd name="T28" fmla="*/ 671 w 1851"/>
              <a:gd name="T29" fmla="*/ 0 h 3550"/>
              <a:gd name="T30" fmla="*/ 1174 w 1851"/>
              <a:gd name="T31" fmla="*/ 0 h 3550"/>
              <a:gd name="T32" fmla="*/ 1174 w 1851"/>
              <a:gd name="T33" fmla="*/ 367 h 3550"/>
              <a:gd name="T34" fmla="*/ 1808 w 1851"/>
              <a:gd name="T35" fmla="*/ 1000 h 3550"/>
              <a:gd name="T36" fmla="*/ 1211 w 1851"/>
              <a:gd name="T37" fmla="*/ 1000 h 3550"/>
              <a:gd name="T38" fmla="*/ 932 w 1851"/>
              <a:gd name="T39" fmla="*/ 770 h 3550"/>
              <a:gd name="T40" fmla="*/ 714 w 1851"/>
              <a:gd name="T41" fmla="*/ 932 h 3550"/>
              <a:gd name="T42" fmla="*/ 1056 w 1851"/>
              <a:gd name="T43" fmla="*/ 1174 h 3550"/>
              <a:gd name="T44" fmla="*/ 1851 w 1851"/>
              <a:gd name="T45" fmla="*/ 1889 h 3550"/>
              <a:gd name="T46" fmla="*/ 1174 w 1851"/>
              <a:gd name="T47" fmla="*/ 2566 h 3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1" h="3550">
                <a:moveTo>
                  <a:pt x="1174" y="2566"/>
                </a:moveTo>
                <a:cubicBezTo>
                  <a:pt x="1174" y="2694"/>
                  <a:pt x="1174" y="2779"/>
                  <a:pt x="1174" y="2835"/>
                </a:cubicBezTo>
                <a:cubicBezTo>
                  <a:pt x="1381" y="2835"/>
                  <a:pt x="1381" y="2835"/>
                  <a:pt x="1381" y="2835"/>
                </a:cubicBezTo>
                <a:cubicBezTo>
                  <a:pt x="925" y="3550"/>
                  <a:pt x="925" y="3550"/>
                  <a:pt x="925" y="3550"/>
                </a:cubicBezTo>
                <a:cubicBezTo>
                  <a:pt x="470" y="2835"/>
                  <a:pt x="470" y="2835"/>
                  <a:pt x="470" y="2835"/>
                </a:cubicBezTo>
                <a:cubicBezTo>
                  <a:pt x="671" y="2835"/>
                  <a:pt x="671" y="2835"/>
                  <a:pt x="671" y="2835"/>
                </a:cubicBezTo>
                <a:cubicBezTo>
                  <a:pt x="671" y="2554"/>
                  <a:pt x="671" y="2554"/>
                  <a:pt x="671" y="2554"/>
                </a:cubicBezTo>
                <a:cubicBezTo>
                  <a:pt x="192" y="2461"/>
                  <a:pt x="43" y="2131"/>
                  <a:pt x="0" y="1858"/>
                </a:cubicBezTo>
                <a:cubicBezTo>
                  <a:pt x="615" y="1858"/>
                  <a:pt x="615" y="1858"/>
                  <a:pt x="615" y="1858"/>
                </a:cubicBezTo>
                <a:cubicBezTo>
                  <a:pt x="646" y="2038"/>
                  <a:pt x="758" y="2144"/>
                  <a:pt x="944" y="2144"/>
                </a:cubicBezTo>
                <a:cubicBezTo>
                  <a:pt x="1118" y="2144"/>
                  <a:pt x="1217" y="2088"/>
                  <a:pt x="1217" y="1964"/>
                </a:cubicBezTo>
                <a:cubicBezTo>
                  <a:pt x="1217" y="1814"/>
                  <a:pt x="1112" y="1765"/>
                  <a:pt x="795" y="1684"/>
                </a:cubicBezTo>
                <a:cubicBezTo>
                  <a:pt x="298" y="1560"/>
                  <a:pt x="74" y="1361"/>
                  <a:pt x="74" y="988"/>
                </a:cubicBezTo>
                <a:cubicBezTo>
                  <a:pt x="74" y="690"/>
                  <a:pt x="254" y="441"/>
                  <a:pt x="671" y="367"/>
                </a:cubicBezTo>
                <a:cubicBezTo>
                  <a:pt x="671" y="0"/>
                  <a:pt x="671" y="0"/>
                  <a:pt x="671" y="0"/>
                </a:cubicBezTo>
                <a:cubicBezTo>
                  <a:pt x="1174" y="0"/>
                  <a:pt x="1174" y="0"/>
                  <a:pt x="1174" y="0"/>
                </a:cubicBezTo>
                <a:cubicBezTo>
                  <a:pt x="1174" y="367"/>
                  <a:pt x="1174" y="367"/>
                  <a:pt x="1174" y="367"/>
                </a:cubicBezTo>
                <a:cubicBezTo>
                  <a:pt x="1584" y="435"/>
                  <a:pt x="1752" y="677"/>
                  <a:pt x="1808" y="1000"/>
                </a:cubicBezTo>
                <a:cubicBezTo>
                  <a:pt x="1211" y="1000"/>
                  <a:pt x="1211" y="1000"/>
                  <a:pt x="1211" y="1000"/>
                </a:cubicBezTo>
                <a:cubicBezTo>
                  <a:pt x="1180" y="814"/>
                  <a:pt x="1068" y="770"/>
                  <a:pt x="932" y="770"/>
                </a:cubicBezTo>
                <a:cubicBezTo>
                  <a:pt x="801" y="770"/>
                  <a:pt x="714" y="826"/>
                  <a:pt x="714" y="932"/>
                </a:cubicBezTo>
                <a:cubicBezTo>
                  <a:pt x="714" y="1069"/>
                  <a:pt x="776" y="1112"/>
                  <a:pt x="1056" y="1174"/>
                </a:cubicBezTo>
                <a:cubicBezTo>
                  <a:pt x="1621" y="1299"/>
                  <a:pt x="1851" y="1504"/>
                  <a:pt x="1851" y="1889"/>
                </a:cubicBezTo>
                <a:cubicBezTo>
                  <a:pt x="1851" y="2181"/>
                  <a:pt x="1690" y="2492"/>
                  <a:pt x="1174" y="256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49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5" y="3541763"/>
            <a:ext cx="9142809" cy="626259"/>
          </a:xfrm>
          <a:prstGeom prst="rect">
            <a:avLst/>
          </a:prstGeom>
          <a:gradFill>
            <a:gsLst>
              <a:gs pos="1000">
                <a:schemeClr val="tx2">
                  <a:lumMod val="20000"/>
                  <a:lumOff val="80000"/>
                  <a:alpha val="21000"/>
                </a:schemeClr>
              </a:gs>
              <a:gs pos="100000">
                <a:schemeClr val="bg1">
                  <a:alpha val="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1400" dirty="0"/>
          </a:p>
        </p:txBody>
      </p:sp>
      <p:sp>
        <p:nvSpPr>
          <p:cNvPr id="5" name="Title 3"/>
          <p:cNvSpPr txBox="1">
            <a:spLocks/>
          </p:cNvSpPr>
          <p:nvPr/>
        </p:nvSpPr>
        <p:spPr>
          <a:xfrm>
            <a:off x="259742" y="303064"/>
            <a:ext cx="8659976" cy="728782"/>
          </a:xfrm>
          <a:prstGeom prst="rect">
            <a:avLst/>
          </a:prstGeom>
        </p:spPr>
        <p:txBody>
          <a:bodyPr vert="horz" lIns="91392" tIns="45696" rIns="91392" bIns="45696" rtlCol="0" anchor="t" anchorCtr="0">
            <a:noAutofit/>
          </a:bodyPr>
          <a:lstStyle>
            <a:lvl1pPr algn="l" defTabSz="685549" rtl="0" eaLnBrk="1" latinLnBrk="0" hangingPunct="1">
              <a:lnSpc>
                <a:spcPct val="90000"/>
              </a:lnSpc>
              <a:spcBef>
                <a:spcPct val="0"/>
              </a:spcBef>
              <a:buNone/>
              <a:defRPr lang="en-US" sz="2500" b="0" i="0" kern="1200" spc="0" baseline="0">
                <a:solidFill>
                  <a:srgbClr val="00A2BF"/>
                </a:solidFill>
                <a:latin typeface="+mj-lt"/>
                <a:ea typeface="+mj-ea"/>
                <a:cs typeface="CiscoSans Thin"/>
              </a:defRPr>
            </a:lvl1pPr>
          </a:lstStyle>
          <a:p>
            <a:r>
              <a:rPr lang="en-US" dirty="0" smtClean="0"/>
              <a:t>New Cisco ISR 4000 Series</a:t>
            </a:r>
            <a:endParaRPr lang="en-US" sz="2000" dirty="0">
              <a:solidFill>
                <a:srgbClr val="7F7F7F"/>
              </a:solidFill>
            </a:endParaRPr>
          </a:p>
        </p:txBody>
      </p:sp>
      <p:cxnSp>
        <p:nvCxnSpPr>
          <p:cNvPr id="7" name="Straight Connector 6"/>
          <p:cNvCxnSpPr/>
          <p:nvPr/>
        </p:nvCxnSpPr>
        <p:spPr>
          <a:xfrm flipV="1">
            <a:off x="0" y="1887934"/>
            <a:ext cx="8918586" cy="2086049"/>
          </a:xfrm>
          <a:prstGeom prst="line">
            <a:avLst/>
          </a:prstGeom>
          <a:ln w="50800">
            <a:gradFill>
              <a:gsLst>
                <a:gs pos="0">
                  <a:schemeClr val="accent1">
                    <a:lumMod val="5000"/>
                    <a:lumOff val="95000"/>
                  </a:schemeClr>
                </a:gs>
                <a:gs pos="74000">
                  <a:schemeClr val="accent5">
                    <a:lumMod val="60000"/>
                    <a:lumOff val="40000"/>
                  </a:schemeClr>
                </a:gs>
                <a:gs pos="100000">
                  <a:schemeClr val="accent5"/>
                </a:gs>
              </a:gsLst>
              <a:lin ang="5400000" scaled="1"/>
            </a:gra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01669" y="2816188"/>
            <a:ext cx="1434827" cy="375785"/>
          </a:xfrm>
          <a:prstGeom prst="rect">
            <a:avLst/>
          </a:prstGeom>
        </p:spPr>
        <p:txBody>
          <a:bodyPr vert="horz" lIns="0" tIns="0" rIns="0" bIns="0" rtlCol="0" anchor="ctr">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defTabSz="1087670">
              <a:spcBef>
                <a:spcPts val="0"/>
              </a:spcBef>
              <a:buSzPct val="100000"/>
              <a:buNone/>
              <a:defRPr/>
            </a:pPr>
            <a:r>
              <a:rPr lang="en-US" b="1" dirty="0">
                <a:solidFill>
                  <a:schemeClr val="accent5"/>
                </a:solidFill>
                <a:cs typeface="+mn-cs"/>
              </a:rPr>
              <a:t>ISR 4321</a:t>
            </a:r>
            <a:r>
              <a:rPr lang="en-US" b="1" dirty="0">
                <a:solidFill>
                  <a:schemeClr val="tx2"/>
                </a:solidFill>
                <a:cs typeface="+mn-cs"/>
              </a:rPr>
              <a:t/>
            </a:r>
            <a:br>
              <a:rPr lang="en-US" b="1" dirty="0">
                <a:solidFill>
                  <a:schemeClr val="tx2"/>
                </a:solidFill>
                <a:cs typeface="+mn-cs"/>
              </a:rPr>
            </a:br>
            <a:r>
              <a:rPr lang="en-US" dirty="0">
                <a:solidFill>
                  <a:schemeClr val="tx1">
                    <a:lumMod val="75000"/>
                    <a:lumOff val="25000"/>
                  </a:schemeClr>
                </a:solidFill>
                <a:cs typeface="+mn-cs"/>
              </a:rPr>
              <a:t>50-100 Mbps</a:t>
            </a:r>
          </a:p>
        </p:txBody>
      </p:sp>
      <p:sp>
        <p:nvSpPr>
          <p:cNvPr id="9" name="Content Placeholder 2"/>
          <p:cNvSpPr txBox="1">
            <a:spLocks/>
          </p:cNvSpPr>
          <p:nvPr/>
        </p:nvSpPr>
        <p:spPr>
          <a:xfrm>
            <a:off x="1631965" y="2420440"/>
            <a:ext cx="1429118" cy="375785"/>
          </a:xfrm>
          <a:prstGeom prst="rect">
            <a:avLst/>
          </a:prstGeom>
        </p:spPr>
        <p:txBody>
          <a:bodyPr vert="horz" lIns="0" tIns="0" rIns="0" bIns="0" rtlCol="0" anchor="ctr">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defTabSz="1087670">
              <a:spcBef>
                <a:spcPts val="0"/>
              </a:spcBef>
              <a:buSzPct val="100000"/>
              <a:buNone/>
              <a:defRPr/>
            </a:pPr>
            <a:r>
              <a:rPr lang="en-US" b="1" dirty="0">
                <a:solidFill>
                  <a:schemeClr val="accent5"/>
                </a:solidFill>
                <a:cs typeface="+mn-cs"/>
              </a:rPr>
              <a:t>ISR 4331</a:t>
            </a:r>
            <a:r>
              <a:rPr lang="en-US" b="1" dirty="0">
                <a:solidFill>
                  <a:schemeClr val="tx2"/>
                </a:solidFill>
                <a:cs typeface="+mn-cs"/>
              </a:rPr>
              <a:t/>
            </a:r>
            <a:br>
              <a:rPr lang="en-US" b="1" dirty="0">
                <a:solidFill>
                  <a:schemeClr val="tx2"/>
                </a:solidFill>
                <a:cs typeface="+mn-cs"/>
              </a:rPr>
            </a:br>
            <a:r>
              <a:rPr lang="en-US" dirty="0">
                <a:solidFill>
                  <a:schemeClr val="tx1">
                    <a:lumMod val="75000"/>
                    <a:lumOff val="25000"/>
                  </a:schemeClr>
                </a:solidFill>
                <a:cs typeface="+mn-cs"/>
              </a:rPr>
              <a:t>100-300 Mbps</a:t>
            </a:r>
          </a:p>
        </p:txBody>
      </p:sp>
      <p:sp>
        <p:nvSpPr>
          <p:cNvPr id="10" name="Content Placeholder 2"/>
          <p:cNvSpPr txBox="1">
            <a:spLocks/>
          </p:cNvSpPr>
          <p:nvPr/>
        </p:nvSpPr>
        <p:spPr>
          <a:xfrm>
            <a:off x="3366249" y="1802753"/>
            <a:ext cx="1321974" cy="375785"/>
          </a:xfrm>
          <a:prstGeom prst="rect">
            <a:avLst/>
          </a:prstGeom>
        </p:spPr>
        <p:txBody>
          <a:bodyPr vert="horz" lIns="0" tIns="0" rIns="0" bIns="0" rtlCol="0" anchor="ctr">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defTabSz="1087670">
              <a:spcBef>
                <a:spcPts val="0"/>
              </a:spcBef>
              <a:buSzPct val="100000"/>
              <a:buNone/>
              <a:defRPr/>
            </a:pPr>
            <a:r>
              <a:rPr lang="en-US" b="1" dirty="0">
                <a:solidFill>
                  <a:schemeClr val="accent5"/>
                </a:solidFill>
                <a:cs typeface="+mn-cs"/>
              </a:rPr>
              <a:t>ISR 4351 </a:t>
            </a:r>
            <a:r>
              <a:rPr lang="en-US" b="1" dirty="0">
                <a:solidFill>
                  <a:schemeClr val="tx2"/>
                </a:solidFill>
                <a:cs typeface="+mn-cs"/>
              </a:rPr>
              <a:t/>
            </a:r>
            <a:br>
              <a:rPr lang="en-US" b="1" dirty="0">
                <a:solidFill>
                  <a:schemeClr val="tx2"/>
                </a:solidFill>
                <a:cs typeface="+mn-cs"/>
              </a:rPr>
            </a:br>
            <a:r>
              <a:rPr lang="en-US" dirty="0">
                <a:solidFill>
                  <a:schemeClr val="tx1">
                    <a:lumMod val="75000"/>
                    <a:lumOff val="25000"/>
                  </a:schemeClr>
                </a:solidFill>
                <a:cs typeface="+mn-cs"/>
              </a:rPr>
              <a:t>200-400 Mbps</a:t>
            </a:r>
          </a:p>
        </p:txBody>
      </p:sp>
      <p:sp>
        <p:nvSpPr>
          <p:cNvPr id="11" name="Content Placeholder 2"/>
          <p:cNvSpPr txBox="1">
            <a:spLocks/>
          </p:cNvSpPr>
          <p:nvPr/>
        </p:nvSpPr>
        <p:spPr>
          <a:xfrm>
            <a:off x="5055907" y="1459397"/>
            <a:ext cx="1591473" cy="375785"/>
          </a:xfrm>
          <a:prstGeom prst="rect">
            <a:avLst/>
          </a:prstGeom>
        </p:spPr>
        <p:txBody>
          <a:bodyPr vert="horz" lIns="0" tIns="0" rIns="0" bIns="0" rtlCol="0" anchor="ctr">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defTabSz="1087670">
              <a:spcBef>
                <a:spcPts val="0"/>
              </a:spcBef>
              <a:buSzPct val="100000"/>
              <a:buNone/>
              <a:defRPr/>
            </a:pPr>
            <a:r>
              <a:rPr lang="en-US" b="1" dirty="0">
                <a:solidFill>
                  <a:schemeClr val="accent5"/>
                </a:solidFill>
                <a:cs typeface="+mn-cs"/>
              </a:rPr>
              <a:t>ISR 4431 </a:t>
            </a:r>
            <a:r>
              <a:rPr lang="en-US" b="1" dirty="0">
                <a:solidFill>
                  <a:schemeClr val="tx2"/>
                </a:solidFill>
                <a:cs typeface="+mn-cs"/>
              </a:rPr>
              <a:t/>
            </a:r>
            <a:br>
              <a:rPr lang="en-US" b="1" dirty="0">
                <a:solidFill>
                  <a:schemeClr val="tx2"/>
                </a:solidFill>
                <a:cs typeface="+mn-cs"/>
              </a:rPr>
            </a:br>
            <a:r>
              <a:rPr lang="en-US" dirty="0">
                <a:solidFill>
                  <a:schemeClr val="tx1">
                    <a:lumMod val="75000"/>
                    <a:lumOff val="25000"/>
                  </a:schemeClr>
                </a:solidFill>
                <a:cs typeface="+mn-cs"/>
              </a:rPr>
              <a:t>500-1000 Mbps</a:t>
            </a:r>
          </a:p>
        </p:txBody>
      </p:sp>
      <p:sp>
        <p:nvSpPr>
          <p:cNvPr id="12" name="Content Placeholder 2"/>
          <p:cNvSpPr txBox="1">
            <a:spLocks/>
          </p:cNvSpPr>
          <p:nvPr/>
        </p:nvSpPr>
        <p:spPr>
          <a:xfrm>
            <a:off x="6444180" y="893682"/>
            <a:ext cx="1118549" cy="375785"/>
          </a:xfrm>
          <a:prstGeom prst="rect">
            <a:avLst/>
          </a:prstGeom>
        </p:spPr>
        <p:txBody>
          <a:bodyPr vert="horz" lIns="0" tIns="0" rIns="0" bIns="0" rtlCol="0" anchor="ctr">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defTabSz="1087670">
              <a:spcBef>
                <a:spcPts val="0"/>
              </a:spcBef>
              <a:buSzPct val="100000"/>
              <a:buNone/>
              <a:defRPr/>
            </a:pPr>
            <a:r>
              <a:rPr lang="en-US" b="1" dirty="0">
                <a:solidFill>
                  <a:schemeClr val="accent5"/>
                </a:solidFill>
                <a:cs typeface="+mn-cs"/>
              </a:rPr>
              <a:t>ISR </a:t>
            </a:r>
            <a:r>
              <a:rPr lang="en-US" b="1" dirty="0" smtClean="0">
                <a:solidFill>
                  <a:schemeClr val="accent5"/>
                </a:solidFill>
                <a:cs typeface="+mn-cs"/>
              </a:rPr>
              <a:t>4451 </a:t>
            </a:r>
            <a:endParaRPr lang="en-US" b="1" dirty="0">
              <a:solidFill>
                <a:schemeClr val="accent5"/>
              </a:solidFill>
              <a:cs typeface="+mn-cs"/>
            </a:endParaRPr>
          </a:p>
          <a:p>
            <a:pPr marL="0" lvl="1" indent="0" defTabSz="1087670">
              <a:spcBef>
                <a:spcPts val="0"/>
              </a:spcBef>
              <a:buSzPct val="100000"/>
              <a:buNone/>
              <a:defRPr/>
            </a:pPr>
            <a:r>
              <a:rPr lang="en-US" dirty="0">
                <a:solidFill>
                  <a:schemeClr val="tx1">
                    <a:lumMod val="75000"/>
                    <a:lumOff val="25000"/>
                  </a:schemeClr>
                </a:solidFill>
                <a:cs typeface="+mn-cs"/>
              </a:rPr>
              <a:t>1-2Gbps</a:t>
            </a:r>
            <a:endParaRPr lang="en-US" b="1" dirty="0">
              <a:solidFill>
                <a:schemeClr val="tx1">
                  <a:lumMod val="75000"/>
                  <a:lumOff val="25000"/>
                </a:schemeClr>
              </a:solidFill>
              <a:cs typeface="+mn-cs"/>
            </a:endParaRPr>
          </a:p>
        </p:txBody>
      </p:sp>
      <p:cxnSp>
        <p:nvCxnSpPr>
          <p:cNvPr id="13" name="Straight Connector 12"/>
          <p:cNvCxnSpPr/>
          <p:nvPr/>
        </p:nvCxnSpPr>
        <p:spPr>
          <a:xfrm flipV="1">
            <a:off x="821663" y="3286955"/>
            <a:ext cx="0" cy="477162"/>
          </a:xfrm>
          <a:prstGeom prst="line">
            <a:avLst/>
          </a:prstGeom>
          <a:ln cap="rnd">
            <a:solidFill>
              <a:schemeClr val="tx1">
                <a:lumMod val="65000"/>
                <a:lumOff val="3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484577" y="2450408"/>
            <a:ext cx="1904" cy="452745"/>
          </a:xfrm>
          <a:prstGeom prst="line">
            <a:avLst/>
          </a:prstGeom>
          <a:ln cap="rnd">
            <a:solidFill>
              <a:schemeClr val="tx1">
                <a:lumMod val="65000"/>
                <a:lumOff val="3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8243054" y="1531623"/>
            <a:ext cx="5879" cy="504412"/>
          </a:xfrm>
          <a:prstGeom prst="line">
            <a:avLst/>
          </a:prstGeom>
          <a:ln cap="rnd">
            <a:solidFill>
              <a:schemeClr val="tx1">
                <a:lumMod val="65000"/>
                <a:lumOff val="3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23871" y="2069786"/>
            <a:ext cx="0" cy="416733"/>
          </a:xfrm>
          <a:prstGeom prst="line">
            <a:avLst/>
          </a:prstGeom>
          <a:ln cap="rnd">
            <a:solidFill>
              <a:schemeClr val="tx1">
                <a:lumMod val="65000"/>
                <a:lumOff val="35000"/>
              </a:schemeClr>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6156" y="1299487"/>
            <a:ext cx="2313155" cy="49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0066" y="1854491"/>
            <a:ext cx="2320565" cy="25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34447" y="2202023"/>
            <a:ext cx="2281949" cy="48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7932" y="3202958"/>
            <a:ext cx="1657316" cy="21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453607" y="2226496"/>
            <a:ext cx="462512" cy="462512"/>
            <a:chOff x="865774" y="1413396"/>
            <a:chExt cx="812476" cy="812476"/>
          </a:xfrm>
        </p:grpSpPr>
        <p:sp>
          <p:nvSpPr>
            <p:cNvPr id="22" name="Oval 21"/>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23" name="Oval 22"/>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grpSp>
        <p:nvGrpSpPr>
          <p:cNvPr id="24" name="Group 23"/>
          <p:cNvGrpSpPr/>
          <p:nvPr/>
        </p:nvGrpSpPr>
        <p:grpSpPr>
          <a:xfrm>
            <a:off x="1585676" y="1925977"/>
            <a:ext cx="462512" cy="462512"/>
            <a:chOff x="865774" y="1413396"/>
            <a:chExt cx="812476" cy="812476"/>
          </a:xfrm>
        </p:grpSpPr>
        <p:sp>
          <p:nvSpPr>
            <p:cNvPr id="25" name="Oval 24"/>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26" name="Oval 25"/>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grpSp>
        <p:nvGrpSpPr>
          <p:cNvPr id="27" name="Group 26"/>
          <p:cNvGrpSpPr/>
          <p:nvPr/>
        </p:nvGrpSpPr>
        <p:grpSpPr>
          <a:xfrm>
            <a:off x="3306337" y="1343737"/>
            <a:ext cx="462512" cy="462512"/>
            <a:chOff x="865774" y="1413396"/>
            <a:chExt cx="812476" cy="812476"/>
          </a:xfrm>
        </p:grpSpPr>
        <p:sp>
          <p:nvSpPr>
            <p:cNvPr id="28" name="Oval 27"/>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29" name="Oval 28"/>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grpSp>
        <p:nvGrpSpPr>
          <p:cNvPr id="30" name="Group 29"/>
          <p:cNvGrpSpPr/>
          <p:nvPr/>
        </p:nvGrpSpPr>
        <p:grpSpPr>
          <a:xfrm>
            <a:off x="5012176" y="971710"/>
            <a:ext cx="462512" cy="462512"/>
            <a:chOff x="865774" y="1413396"/>
            <a:chExt cx="812476" cy="812476"/>
          </a:xfrm>
        </p:grpSpPr>
        <p:sp>
          <p:nvSpPr>
            <p:cNvPr id="31" name="Oval 30"/>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32" name="Oval 31"/>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cxnSp>
        <p:nvCxnSpPr>
          <p:cNvPr id="33" name="Straight Connector 32"/>
          <p:cNvCxnSpPr/>
          <p:nvPr/>
        </p:nvCxnSpPr>
        <p:spPr>
          <a:xfrm flipV="1">
            <a:off x="2823816" y="2894755"/>
            <a:ext cx="7930" cy="404456"/>
          </a:xfrm>
          <a:prstGeom prst="line">
            <a:avLst/>
          </a:prstGeom>
          <a:ln cap="rnd">
            <a:solidFill>
              <a:schemeClr val="tx1">
                <a:lumMod val="65000"/>
                <a:lumOff val="35000"/>
              </a:schemeClr>
            </a:solidFill>
            <a:prstDash val="solid"/>
            <a:headEnd type="oval"/>
          </a:ln>
        </p:spPr>
        <p:style>
          <a:lnRef idx="1">
            <a:schemeClr val="accent1"/>
          </a:lnRef>
          <a:fillRef idx="0">
            <a:schemeClr val="accent1"/>
          </a:fillRef>
          <a:effectRef idx="0">
            <a:schemeClr val="accent1"/>
          </a:effectRef>
          <a:fontRef idx="minor">
            <a:schemeClr val="tx1"/>
          </a:fontRef>
        </p:style>
      </p:cxnSp>
      <p:pic>
        <p:nvPicPr>
          <p:cNvPr id="34" name="Picture 33" descr="KO46026.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68409" y="2721197"/>
            <a:ext cx="2373492" cy="392352"/>
          </a:xfrm>
          <a:prstGeom prst="rect">
            <a:avLst/>
          </a:prstGeom>
          <a:ln>
            <a:noFill/>
          </a:ln>
        </p:spPr>
      </p:pic>
      <p:sp>
        <p:nvSpPr>
          <p:cNvPr id="35" name="Oval 34"/>
          <p:cNvSpPr/>
          <p:nvPr/>
        </p:nvSpPr>
        <p:spPr>
          <a:xfrm>
            <a:off x="710753" y="3662431"/>
            <a:ext cx="221829" cy="221829"/>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sp>
        <p:nvSpPr>
          <p:cNvPr id="36" name="Oval 35"/>
          <p:cNvSpPr/>
          <p:nvPr/>
        </p:nvSpPr>
        <p:spPr>
          <a:xfrm>
            <a:off x="2716869" y="3202205"/>
            <a:ext cx="221829" cy="221829"/>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sp>
        <p:nvSpPr>
          <p:cNvPr id="37" name="Oval 36"/>
          <p:cNvSpPr/>
          <p:nvPr/>
        </p:nvSpPr>
        <p:spPr>
          <a:xfrm>
            <a:off x="4374618" y="2798867"/>
            <a:ext cx="221829" cy="221829"/>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sp>
        <p:nvSpPr>
          <p:cNvPr id="38" name="Oval 37"/>
          <p:cNvSpPr/>
          <p:nvPr/>
        </p:nvSpPr>
        <p:spPr>
          <a:xfrm>
            <a:off x="6212961" y="2384327"/>
            <a:ext cx="221829" cy="221829"/>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sp>
        <p:nvSpPr>
          <p:cNvPr id="39" name="Oval 38"/>
          <p:cNvSpPr/>
          <p:nvPr/>
        </p:nvSpPr>
        <p:spPr>
          <a:xfrm>
            <a:off x="8135078" y="1932371"/>
            <a:ext cx="221829" cy="221829"/>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sp>
        <p:nvSpPr>
          <p:cNvPr id="44" name="Rectangle 43"/>
          <p:cNvSpPr/>
          <p:nvPr/>
        </p:nvSpPr>
        <p:spPr>
          <a:xfrm>
            <a:off x="0" y="4184675"/>
            <a:ext cx="9144000" cy="969598"/>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smtClean="0"/>
          </a:p>
        </p:txBody>
      </p:sp>
      <p:sp>
        <p:nvSpPr>
          <p:cNvPr id="45" name="Rectangle 44"/>
          <p:cNvSpPr/>
          <p:nvPr/>
        </p:nvSpPr>
        <p:spPr>
          <a:xfrm>
            <a:off x="70570" y="4441219"/>
            <a:ext cx="9002860" cy="377034"/>
          </a:xfrm>
          <a:prstGeom prst="rect">
            <a:avLst/>
          </a:prstGeom>
        </p:spPr>
        <p:txBody>
          <a:bodyPr wrap="square" lIns="68586" tIns="34294" rIns="68586" bIns="34294">
            <a:spAutoFit/>
          </a:bodyPr>
          <a:lstStyle/>
          <a:p>
            <a:pPr lvl="0" algn="ctr">
              <a:defRPr/>
            </a:pPr>
            <a:r>
              <a:rPr lang="en-US" sz="2000" kern="0" dirty="0">
                <a:solidFill>
                  <a:srgbClr val="FFFFFF"/>
                </a:solidFill>
              </a:rPr>
              <a:t>Purpose Built Application Centric Infrastructure</a:t>
            </a:r>
          </a:p>
        </p:txBody>
      </p:sp>
      <p:cxnSp>
        <p:nvCxnSpPr>
          <p:cNvPr id="46" name="Straight Connector 45"/>
          <p:cNvCxnSpPr/>
          <p:nvPr/>
        </p:nvCxnSpPr>
        <p:spPr>
          <a:xfrm>
            <a:off x="0" y="4201104"/>
            <a:ext cx="91440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8"/>
          <a:stretch>
            <a:fillRect/>
          </a:stretch>
        </p:blipFill>
        <p:spPr>
          <a:xfrm>
            <a:off x="6037078" y="3174307"/>
            <a:ext cx="2667801" cy="773276"/>
          </a:xfrm>
          <a:prstGeom prst="rect">
            <a:avLst/>
          </a:prstGeom>
        </p:spPr>
      </p:pic>
    </p:spTree>
    <p:extLst>
      <p:ext uri="{BB962C8B-B14F-4D97-AF65-F5344CB8AC3E}">
        <p14:creationId xmlns:p14="http://schemas.microsoft.com/office/powerpoint/2010/main" val="416871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ISR G2 </a:t>
            </a:r>
            <a:r>
              <a:rPr lang="en-US" dirty="0"/>
              <a:t>to </a:t>
            </a:r>
            <a:r>
              <a:rPr lang="en-US" dirty="0" smtClean="0"/>
              <a:t>ISR 4000 </a:t>
            </a:r>
            <a:r>
              <a:rPr lang="en-US" dirty="0"/>
              <a:t>Performance Improvement Lab </a:t>
            </a:r>
            <a:r>
              <a:rPr lang="en-US" dirty="0" smtClean="0"/>
              <a:t>Tests…</a:t>
            </a:r>
            <a:r>
              <a:rPr lang="en-US" dirty="0"/>
              <a:t/>
            </a:r>
            <a:br>
              <a:rPr lang="en-US" dirty="0"/>
            </a:br>
            <a:r>
              <a:rPr lang="en-US" sz="1800" dirty="0" smtClean="0"/>
              <a:t>ISR 3945 </a:t>
            </a:r>
            <a:r>
              <a:rPr lang="en-US" sz="1800" dirty="0"/>
              <a:t>vs. </a:t>
            </a:r>
            <a:r>
              <a:rPr lang="en-US" sz="1800" dirty="0" smtClean="0"/>
              <a:t>ISR 4431</a:t>
            </a:r>
            <a:endParaRPr lang="en-US" sz="1800" dirty="0"/>
          </a:p>
        </p:txBody>
      </p:sp>
      <p:grpSp>
        <p:nvGrpSpPr>
          <p:cNvPr id="2" name="Group 1"/>
          <p:cNvGrpSpPr/>
          <p:nvPr/>
        </p:nvGrpSpPr>
        <p:grpSpPr>
          <a:xfrm>
            <a:off x="126392" y="1241627"/>
            <a:ext cx="8750907" cy="3213766"/>
            <a:chOff x="259742" y="1875992"/>
            <a:chExt cx="8750907" cy="3213766"/>
          </a:xfrm>
        </p:grpSpPr>
        <p:graphicFrame>
          <p:nvGraphicFramePr>
            <p:cNvPr id="10" name="Chart 9"/>
            <p:cNvGraphicFramePr/>
            <p:nvPr>
              <p:extLst>
                <p:ext uri="{D42A27DB-BD31-4B8C-83A1-F6EECF244321}">
                  <p14:modId xmlns:p14="http://schemas.microsoft.com/office/powerpoint/2010/main" val="92362715"/>
                </p:ext>
              </p:extLst>
            </p:nvPr>
          </p:nvGraphicFramePr>
          <p:xfrm>
            <a:off x="259742" y="2105258"/>
            <a:ext cx="8750907" cy="2984500"/>
          </p:xfrm>
          <a:graphic>
            <a:graphicData uri="http://schemas.openxmlformats.org/drawingml/2006/chart">
              <c:chart xmlns:c="http://schemas.openxmlformats.org/drawingml/2006/chart" xmlns:r="http://schemas.openxmlformats.org/officeDocument/2006/relationships" r:id="rId3"/>
            </a:graphicData>
          </a:graphic>
        </p:graphicFrame>
        <p:sp>
          <p:nvSpPr>
            <p:cNvPr id="32" name="Oval 31"/>
            <p:cNvSpPr/>
            <p:nvPr/>
          </p:nvSpPr>
          <p:spPr>
            <a:xfrm>
              <a:off x="1721585" y="2542277"/>
              <a:ext cx="422254" cy="422254"/>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grpSp>
          <p:nvGrpSpPr>
            <p:cNvPr id="29" name="Group 28"/>
            <p:cNvGrpSpPr/>
            <p:nvPr/>
          </p:nvGrpSpPr>
          <p:grpSpPr>
            <a:xfrm>
              <a:off x="1286521" y="1875992"/>
              <a:ext cx="462512" cy="462512"/>
              <a:chOff x="865774" y="1413396"/>
              <a:chExt cx="812476" cy="812476"/>
            </a:xfrm>
          </p:grpSpPr>
          <p:sp>
            <p:nvSpPr>
              <p:cNvPr id="30" name="Oval 29"/>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dirty="0"/>
                  <a:t>@</a:t>
                </a:r>
                <a:r>
                  <a:rPr lang="en-US" sz="750" dirty="0" smtClean="0"/>
                  <a:t>20% </a:t>
                </a:r>
                <a:r>
                  <a:rPr lang="en-US" sz="750" dirty="0"/>
                  <a:t>CPU</a:t>
                </a:r>
              </a:p>
            </p:txBody>
          </p:sp>
          <p:sp>
            <p:nvSpPr>
              <p:cNvPr id="31" name="Oval 30"/>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grpSp>
          <p:nvGrpSpPr>
            <p:cNvPr id="33" name="Group 32"/>
            <p:cNvGrpSpPr/>
            <p:nvPr/>
          </p:nvGrpSpPr>
          <p:grpSpPr>
            <a:xfrm>
              <a:off x="2391421" y="1875992"/>
              <a:ext cx="462512" cy="462512"/>
              <a:chOff x="865774" y="1413396"/>
              <a:chExt cx="812476" cy="812476"/>
            </a:xfrm>
          </p:grpSpPr>
          <p:sp>
            <p:nvSpPr>
              <p:cNvPr id="34" name="Oval 33"/>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dirty="0" smtClean="0"/>
                  <a:t>@54% </a:t>
                </a:r>
                <a:r>
                  <a:rPr lang="en-US" sz="750" dirty="0"/>
                  <a:t>CPU</a:t>
                </a:r>
              </a:p>
            </p:txBody>
          </p:sp>
          <p:sp>
            <p:nvSpPr>
              <p:cNvPr id="35" name="Oval 34"/>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grpSp>
          <p:nvGrpSpPr>
            <p:cNvPr id="36" name="Group 35"/>
            <p:cNvGrpSpPr/>
            <p:nvPr/>
          </p:nvGrpSpPr>
          <p:grpSpPr>
            <a:xfrm>
              <a:off x="3486527" y="1875992"/>
              <a:ext cx="462512" cy="462512"/>
              <a:chOff x="972862" y="1413396"/>
              <a:chExt cx="812476" cy="812476"/>
            </a:xfrm>
          </p:grpSpPr>
          <p:sp>
            <p:nvSpPr>
              <p:cNvPr id="37" name="Oval 36"/>
              <p:cNvSpPr/>
              <p:nvPr/>
            </p:nvSpPr>
            <p:spPr>
              <a:xfrm>
                <a:off x="998100"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dirty="0" smtClean="0"/>
                  <a:t>@33% </a:t>
                </a:r>
                <a:r>
                  <a:rPr lang="en-US" sz="750" dirty="0"/>
                  <a:t>CPU</a:t>
                </a:r>
              </a:p>
            </p:txBody>
          </p:sp>
          <p:sp>
            <p:nvSpPr>
              <p:cNvPr id="38" name="Oval 37"/>
              <p:cNvSpPr/>
              <p:nvPr/>
            </p:nvSpPr>
            <p:spPr>
              <a:xfrm>
                <a:off x="972862"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39" name="Oval 38"/>
            <p:cNvSpPr/>
            <p:nvPr/>
          </p:nvSpPr>
          <p:spPr>
            <a:xfrm>
              <a:off x="2853933" y="2542277"/>
              <a:ext cx="422254" cy="422254"/>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sp>
          <p:nvSpPr>
            <p:cNvPr id="40" name="Oval 39"/>
            <p:cNvSpPr/>
            <p:nvPr/>
          </p:nvSpPr>
          <p:spPr>
            <a:xfrm>
              <a:off x="3965787" y="2542277"/>
              <a:ext cx="422254" cy="422254"/>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lIns="91424" tIns="45712" rIns="91424" bIns="45712" rtlCol="0" anchor="ctr"/>
            <a:lstStyle/>
            <a:p>
              <a:pPr algn="ctr"/>
              <a:endParaRPr lang="en-US" sz="1400" dirty="0"/>
            </a:p>
          </p:txBody>
        </p:sp>
        <p:cxnSp>
          <p:nvCxnSpPr>
            <p:cNvPr id="37888" name="Elbow Connector 37887"/>
            <p:cNvCxnSpPr>
              <a:endCxn id="32" idx="2"/>
            </p:cNvCxnSpPr>
            <p:nvPr/>
          </p:nvCxnSpPr>
          <p:spPr>
            <a:xfrm rot="16200000" flipH="1">
              <a:off x="1412231" y="2444050"/>
              <a:ext cx="414900" cy="203808"/>
            </a:xfrm>
            <a:prstGeom prst="bentConnector2">
              <a:avLst/>
            </a:prstGeom>
            <a:ln cap="rnd">
              <a:solidFill>
                <a:schemeClr val="tx1">
                  <a:lumMod val="65000"/>
                  <a:lumOff val="35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2524085" y="2444050"/>
              <a:ext cx="414900" cy="203808"/>
            </a:xfrm>
            <a:prstGeom prst="bentConnector2">
              <a:avLst/>
            </a:prstGeom>
            <a:ln cap="rnd">
              <a:solidFill>
                <a:schemeClr val="tx1">
                  <a:lumMod val="65000"/>
                  <a:lumOff val="35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6200000" flipH="1">
              <a:off x="3627477" y="2444050"/>
              <a:ext cx="414900" cy="203808"/>
            </a:xfrm>
            <a:prstGeom prst="bentConnector2">
              <a:avLst/>
            </a:prstGeom>
            <a:ln cap="rnd">
              <a:solidFill>
                <a:schemeClr val="tx1">
                  <a:lumMod val="65000"/>
                  <a:lumOff val="35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0" y="4184675"/>
            <a:ext cx="9144000" cy="969598"/>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smtClean="0"/>
          </a:p>
        </p:txBody>
      </p:sp>
      <p:cxnSp>
        <p:nvCxnSpPr>
          <p:cNvPr id="24" name="Straight Connector 23"/>
          <p:cNvCxnSpPr/>
          <p:nvPr/>
        </p:nvCxnSpPr>
        <p:spPr>
          <a:xfrm>
            <a:off x="0" y="4201104"/>
            <a:ext cx="91440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4294967295"/>
          </p:nvPr>
        </p:nvSpPr>
        <p:spPr>
          <a:xfrm>
            <a:off x="1286522" y="4311493"/>
            <a:ext cx="6570958" cy="715962"/>
          </a:xfrm>
          <a:prstGeom prst="rect">
            <a:avLst/>
          </a:prstGeom>
        </p:spPr>
        <p:txBody>
          <a:bodyPr lIns="0" tIns="0" rIns="0" bIns="0" anchor="ctr" anchorCtr="0"/>
          <a:lstStyle/>
          <a:p>
            <a:pPr marL="57150" indent="0" algn="ctr">
              <a:buClr>
                <a:schemeClr val="bg1"/>
              </a:buClr>
              <a:buNone/>
            </a:pPr>
            <a:r>
              <a:rPr lang="en-US" sz="1400" b="1" dirty="0" smtClean="0">
                <a:solidFill>
                  <a:schemeClr val="bg1"/>
                </a:solidFill>
              </a:rPr>
              <a:t>Radically Different, More Predictable Performance Curve on ISR 4000</a:t>
            </a:r>
          </a:p>
          <a:p>
            <a:pPr marL="57150" indent="0" algn="ctr">
              <a:buClr>
                <a:schemeClr val="bg1"/>
              </a:buClr>
              <a:buNone/>
            </a:pPr>
            <a:r>
              <a:rPr lang="en-US" sz="1400" b="1" dirty="0" smtClean="0">
                <a:solidFill>
                  <a:schemeClr val="bg1"/>
                </a:solidFill>
              </a:rPr>
              <a:t>The Heavier the Services, the Higher Performance Delta Between Platforms</a:t>
            </a:r>
            <a:endParaRPr lang="en-US" sz="1400" b="1" dirty="0">
              <a:solidFill>
                <a:schemeClr val="bg1"/>
              </a:solidFill>
            </a:endParaRPr>
          </a:p>
        </p:txBody>
      </p:sp>
    </p:spTree>
    <p:extLst>
      <p:ext uri="{BB962C8B-B14F-4D97-AF65-F5344CB8AC3E}">
        <p14:creationId xmlns:p14="http://schemas.microsoft.com/office/powerpoint/2010/main" val="427728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15334885"/>
              </p:ext>
            </p:extLst>
          </p:nvPr>
        </p:nvGraphicFramePr>
        <p:xfrm>
          <a:off x="-1" y="1140020"/>
          <a:ext cx="9144000" cy="3360954"/>
        </p:xfrm>
        <a:graphic>
          <a:graphicData uri="http://schemas.openxmlformats.org/drawingml/2006/table">
            <a:tbl>
              <a:tblPr firstRow="1" bandRow="1">
                <a:tableStyleId>{5C22544A-7EE6-4342-B048-85BDC9FD1C3A}</a:tableStyleId>
              </a:tblPr>
              <a:tblGrid>
                <a:gridCol w="1539241"/>
                <a:gridCol w="2308860"/>
                <a:gridCol w="1638299"/>
                <a:gridCol w="1828800"/>
                <a:gridCol w="1828800"/>
              </a:tblGrid>
              <a:tr h="361503">
                <a:tc>
                  <a:txBody>
                    <a:bodyPr/>
                    <a:lstStyle/>
                    <a:p>
                      <a:endParaRPr lang="en-US" sz="1000" b="1" dirty="0">
                        <a:solidFill>
                          <a:schemeClr val="bg1"/>
                        </a:solidFill>
                      </a:endParaRPr>
                    </a:p>
                  </a:txBody>
                  <a:tcPr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bg1"/>
                          </a:solidFill>
                          <a:latin typeface="+mn-lt"/>
                          <a:ea typeface="+mn-ea"/>
                          <a:cs typeface="+mn-cs"/>
                        </a:rPr>
                        <a:t>Cisco 4000 Series</a:t>
                      </a:r>
                      <a:br>
                        <a:rPr lang="en-US" sz="900" b="1" kern="1200" dirty="0" smtClean="0">
                          <a:solidFill>
                            <a:schemeClr val="bg1"/>
                          </a:solidFill>
                          <a:latin typeface="+mn-lt"/>
                          <a:ea typeface="+mn-ea"/>
                          <a:cs typeface="+mn-cs"/>
                        </a:rPr>
                      </a:br>
                      <a:r>
                        <a:rPr lang="en-US" sz="900" b="1" kern="1200" dirty="0" smtClean="0">
                          <a:solidFill>
                            <a:schemeClr val="bg1"/>
                          </a:solidFill>
                          <a:latin typeface="+mn-lt"/>
                          <a:ea typeface="+mn-ea"/>
                          <a:cs typeface="+mn-cs"/>
                        </a:rPr>
                        <a:t>Integrated Services Routers </a:t>
                      </a:r>
                    </a:p>
                  </a:txBody>
                  <a:tcPr marL="68598" marR="68598" marT="34290" marB="3429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900" b="1" kern="1200" dirty="0" smtClean="0">
                          <a:solidFill>
                            <a:schemeClr val="bg1"/>
                          </a:solidFill>
                          <a:latin typeface="+mn-lt"/>
                          <a:ea typeface="+mn-ea"/>
                          <a:cs typeface="+mn-cs"/>
                        </a:rPr>
                        <a:t>Customer Benefits</a:t>
                      </a:r>
                      <a:endParaRPr lang="en-US" sz="900" b="1" kern="1200" dirty="0">
                        <a:solidFill>
                          <a:schemeClr val="bg1"/>
                        </a:solidFill>
                        <a:latin typeface="+mn-lt"/>
                        <a:ea typeface="+mn-ea"/>
                        <a:cs typeface="+mn-cs"/>
                      </a:endParaRPr>
                    </a:p>
                  </a:txBody>
                  <a:tcPr marL="68598" marR="68598" marT="34290" marB="3429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900" b="1" kern="1200" dirty="0" smtClean="0">
                          <a:solidFill>
                            <a:schemeClr val="bg1"/>
                          </a:solidFill>
                          <a:latin typeface="+mn-lt"/>
                          <a:ea typeface="+mn-ea"/>
                          <a:cs typeface="+mn-cs"/>
                        </a:rPr>
                        <a:t>First-Generation (Cisco 1800, 2800, and 3800 Series (EOL)) </a:t>
                      </a:r>
                      <a:endParaRPr lang="en-US" sz="900" b="1" kern="1200" dirty="0">
                        <a:solidFill>
                          <a:schemeClr val="bg1"/>
                        </a:solidFill>
                        <a:latin typeface="+mn-lt"/>
                        <a:ea typeface="+mn-ea"/>
                        <a:cs typeface="+mn-cs"/>
                      </a:endParaRPr>
                    </a:p>
                  </a:txBody>
                  <a:tcPr marL="68598" marR="68598" marT="34290" marB="34290">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bg1"/>
                          </a:solidFill>
                          <a:latin typeface="+mn-lt"/>
                          <a:ea typeface="+mn-ea"/>
                          <a:cs typeface="+mn-cs"/>
                        </a:rPr>
                        <a:t>Generation 2 (ISR G2) (Cisco 1900, 2900, and 3900 Series) </a:t>
                      </a:r>
                    </a:p>
                  </a:txBody>
                  <a:tcPr marL="68598" marR="68598" marT="34290" marB="34290">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12254">
                <a:tc rowSpan="5">
                  <a:txBody>
                    <a:bodyPr/>
                    <a:lstStyle/>
                    <a:p>
                      <a:pPr algn="l"/>
                      <a:r>
                        <a:rPr lang="en-US" sz="900" b="1" kern="1200" dirty="0" smtClean="0">
                          <a:solidFill>
                            <a:schemeClr val="accent1"/>
                          </a:solidFill>
                          <a:latin typeface="+mn-lt"/>
                          <a:ea typeface="+mn-ea"/>
                          <a:cs typeface="+mn-cs"/>
                        </a:rPr>
                        <a:t>Higher Bandwidth With</a:t>
                      </a:r>
                      <a:br>
                        <a:rPr lang="en-US" sz="900" b="1" kern="1200" dirty="0" smtClean="0">
                          <a:solidFill>
                            <a:schemeClr val="accent1"/>
                          </a:solidFill>
                          <a:latin typeface="+mn-lt"/>
                          <a:ea typeface="+mn-ea"/>
                          <a:cs typeface="+mn-cs"/>
                        </a:rPr>
                      </a:br>
                      <a:r>
                        <a:rPr lang="en-US" sz="900" b="1" kern="1200" dirty="0" smtClean="0">
                          <a:solidFill>
                            <a:schemeClr val="accent1"/>
                          </a:solidFill>
                          <a:latin typeface="+mn-lt"/>
                          <a:ea typeface="+mn-ea"/>
                          <a:cs typeface="+mn-cs"/>
                        </a:rPr>
                        <a:t>Next Gen Architecture</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Multicore architecture with dedicated internal services plane (Industry’s First)</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Appliance like service</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performance. No Truck Rolls</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1503">
                <a:tc vMerge="1">
                  <a:txBody>
                    <a:bodyPr/>
                    <a:lstStyle/>
                    <a:p>
                      <a:pPr algn="ctr"/>
                      <a:endParaRPr lang="en-US" sz="1200" b="1" kern="1200" dirty="0" smtClean="0">
                        <a:solidFill>
                          <a:schemeClr val="accent1"/>
                        </a:solidFill>
                        <a:latin typeface="+mn-lt"/>
                        <a:ea typeface="+mn-ea"/>
                        <a:cs typeface="+mn-cs"/>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b="0" kern="1200" dirty="0" smtClean="0">
                          <a:solidFill>
                            <a:schemeClr val="tx1">
                              <a:lumMod val="75000"/>
                              <a:lumOff val="25000"/>
                            </a:schemeClr>
                          </a:solidFill>
                          <a:latin typeface="+mn-lt"/>
                          <a:ea typeface="+mn-ea"/>
                          <a:cs typeface="+mn-cs"/>
                        </a:rPr>
                        <a:t>Up to 2Gbps Services Performance</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Minimal performance impact as network services are added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000" b="1" kern="1200" dirty="0" smtClean="0">
                          <a:solidFill>
                            <a:srgbClr val="800000"/>
                          </a:solidFill>
                          <a:latin typeface="+mn-lt"/>
                          <a:ea typeface="+mn-ea"/>
                          <a:cs typeface="+mn-cs"/>
                        </a:rPr>
                        <a:t>Up to 50 Mbps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000" b="1" kern="1200" dirty="0" smtClean="0">
                          <a:solidFill>
                            <a:srgbClr val="800000"/>
                          </a:solidFill>
                          <a:latin typeface="+mn-lt"/>
                          <a:ea typeface="+mn-ea"/>
                          <a:cs typeface="+mn-cs"/>
                        </a:rPr>
                        <a:t>Up to 350 Mbps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1503">
                <a:tc vMerge="1">
                  <a:txBody>
                    <a:bodyPr/>
                    <a:lstStyle/>
                    <a:p>
                      <a:endParaRPr lang="en-US" dirty="0">
                        <a:solidFill>
                          <a:schemeClr val="accent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Higher Ethernet Ports Density</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up to four 10/100/1000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Enable easier transition from the traditional WAN I/O to Ethernet</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2254">
                <a:tc vMerge="1">
                  <a:txBody>
                    <a:bodyPr/>
                    <a:lstStyle/>
                    <a:p>
                      <a:pPr marL="0" marR="0" indent="0" algn="l" defTabSz="685835" rtl="0" eaLnBrk="1" fontAlgn="auto" latinLnBrk="0" hangingPunct="1">
                        <a:lnSpc>
                          <a:spcPct val="100000"/>
                        </a:lnSpc>
                        <a:spcBef>
                          <a:spcPts val="0"/>
                        </a:spcBef>
                        <a:spcAft>
                          <a:spcPts val="0"/>
                        </a:spcAft>
                        <a:buClrTx/>
                        <a:buSzTx/>
                        <a:buFontTx/>
                        <a:buNone/>
                        <a:tabLst/>
                        <a:defRPr/>
                      </a:pPr>
                      <a:endParaRPr lang="en-US" sz="1000" dirty="0" smtClean="0">
                        <a:solidFill>
                          <a:schemeClr val="accent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Increased Per Slot and Inter-slot backplane bandwidth (10 Gbps)</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b="0" kern="1200" dirty="0" smtClean="0">
                          <a:solidFill>
                            <a:schemeClr val="tx1">
                              <a:lumMod val="75000"/>
                              <a:lumOff val="25000"/>
                            </a:schemeClr>
                          </a:solidFill>
                          <a:latin typeface="+mn-lt"/>
                          <a:ea typeface="+mn-ea"/>
                          <a:cs typeface="+mn-cs"/>
                        </a:rPr>
                        <a:t>Backplane Architecture for increased WAN Capacity</a:t>
                      </a:r>
                      <a:endParaRPr lang="en-US" sz="800" b="0" kern="1200" dirty="0">
                        <a:solidFill>
                          <a:schemeClr val="tx1">
                            <a:lumMod val="75000"/>
                            <a:lumOff val="25000"/>
                          </a:schemeClr>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1503">
                <a:tc vMerge="1">
                  <a:txBody>
                    <a:bodyPr/>
                    <a:lstStyle/>
                    <a:p>
                      <a:pPr marL="0" marR="0" indent="0" algn="l" defTabSz="685835" rtl="0" eaLnBrk="1" fontAlgn="auto" latinLnBrk="0" hangingPunct="1">
                        <a:lnSpc>
                          <a:spcPct val="100000"/>
                        </a:lnSpc>
                        <a:spcBef>
                          <a:spcPts val="0"/>
                        </a:spcBef>
                        <a:spcAft>
                          <a:spcPts val="0"/>
                        </a:spcAft>
                        <a:buClrTx/>
                        <a:buSzTx/>
                        <a:buFontTx/>
                        <a:buNone/>
                        <a:tabLst/>
                        <a:defRPr/>
                      </a:pPr>
                      <a:endParaRPr lang="en-US" sz="1000" dirty="0" smtClean="0">
                        <a:solidFill>
                          <a:schemeClr val="accent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10G Module Support (4451-X)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High Speed (WAN / LAN) Connectivity</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647828">
                <a:tc>
                  <a:txBody>
                    <a:bodyPr/>
                    <a:lstStyle/>
                    <a:p>
                      <a:pPr algn="l"/>
                      <a:r>
                        <a:rPr lang="en-US" sz="900" b="1" kern="1200" dirty="0" smtClean="0">
                          <a:solidFill>
                            <a:schemeClr val="accent1"/>
                          </a:solidFill>
                          <a:latin typeface="+mn-lt"/>
                          <a:ea typeface="+mn-ea"/>
                          <a:cs typeface="+mn-cs"/>
                        </a:rPr>
                        <a:t>Higher Density Voice</a:t>
                      </a:r>
                      <a:endParaRPr lang="en-US" sz="900" b="1" kern="1200" dirty="0">
                        <a:solidFill>
                          <a:schemeClr val="accent1"/>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8 Port T1/E1 Module Support (NIM form factor)</a:t>
                      </a:r>
                    </a:p>
                    <a:p>
                      <a:pPr algn="r"/>
                      <a:endParaRPr lang="en-US" sz="800" b="0" kern="1200" dirty="0" smtClean="0">
                        <a:solidFill>
                          <a:schemeClr val="tx1">
                            <a:lumMod val="75000"/>
                            <a:lumOff val="25000"/>
                          </a:schemeClr>
                        </a:solidFill>
                        <a:latin typeface="+mn-lt"/>
                        <a:ea typeface="+mn-ea"/>
                        <a:cs typeface="+mn-cs"/>
                      </a:endParaRPr>
                    </a:p>
                    <a:p>
                      <a:pPr algn="r"/>
                      <a:r>
                        <a:rPr lang="en-US" sz="800" b="0" kern="1200" dirty="0" smtClean="0">
                          <a:solidFill>
                            <a:schemeClr val="tx1">
                              <a:lumMod val="75000"/>
                              <a:lumOff val="25000"/>
                            </a:schemeClr>
                          </a:solidFill>
                          <a:latin typeface="+mn-lt"/>
                          <a:ea typeface="+mn-ea"/>
                          <a:cs typeface="+mn-cs"/>
                        </a:rPr>
                        <a:t>Voice modules with PVDM onboard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Increased T1/ E1 Scale</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(up to 40)</a:t>
                      </a:r>
                    </a:p>
                    <a:p>
                      <a:pPr marL="0" marR="0" indent="0" algn="r" defTabSz="685835"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tx1">
                            <a:lumMod val="75000"/>
                            <a:lumOff val="25000"/>
                          </a:schemeClr>
                        </a:solidFill>
                        <a:latin typeface="+mn-lt"/>
                        <a:ea typeface="+mn-ea"/>
                        <a:cs typeface="+mn-cs"/>
                      </a:endParaRPr>
                    </a:p>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Ease of Management</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and Deployment</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2254">
                <a:tc>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accent1"/>
                          </a:solidFill>
                          <a:latin typeface="+mn-lt"/>
                          <a:ea typeface="+mn-ea"/>
                          <a:cs typeface="+mn-cs"/>
                        </a:rPr>
                        <a:t>Flexible H/W Options</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Support for High Performance 1RU Platform with Redundant Power and OIR capabilities</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Customers benefit in space constrained Branch</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7"/>
          <p:cNvSpPr>
            <a:spLocks noGrp="1"/>
          </p:cNvSpPr>
          <p:nvPr>
            <p:ph type="ctrTitle"/>
          </p:nvPr>
        </p:nvSpPr>
        <p:spPr/>
        <p:txBody>
          <a:bodyPr/>
          <a:lstStyle/>
          <a:p>
            <a:r>
              <a:rPr lang="en-US" dirty="0"/>
              <a:t>Why ISR 4000</a:t>
            </a:r>
            <a:br>
              <a:rPr lang="en-US" dirty="0"/>
            </a:br>
            <a:r>
              <a:rPr lang="en-US" sz="1800" dirty="0"/>
              <a:t>Better Application </a:t>
            </a:r>
            <a:r>
              <a:rPr lang="en-US" sz="1800" dirty="0" smtClean="0"/>
              <a:t>Performance…</a:t>
            </a:r>
            <a:endParaRPr lang="en-US" sz="1800" dirty="0"/>
          </a:p>
        </p:txBody>
      </p:sp>
    </p:spTree>
    <p:extLst>
      <p:ext uri="{BB962C8B-B14F-4D97-AF65-F5344CB8AC3E}">
        <p14:creationId xmlns:p14="http://schemas.microsoft.com/office/powerpoint/2010/main" val="283256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ISR 4000</a:t>
            </a:r>
            <a:br>
              <a:rPr lang="en-US" dirty="0" smtClean="0"/>
            </a:br>
            <a:r>
              <a:rPr lang="en-US" sz="1800" dirty="0" smtClean="0"/>
              <a:t>Simplified and Secure Branch Architecture </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2822425738"/>
              </p:ext>
            </p:extLst>
          </p:nvPr>
        </p:nvGraphicFramePr>
        <p:xfrm>
          <a:off x="-1" y="1140020"/>
          <a:ext cx="9144003" cy="2850534"/>
        </p:xfrm>
        <a:graphic>
          <a:graphicData uri="http://schemas.openxmlformats.org/drawingml/2006/table">
            <a:tbl>
              <a:tblPr firstRow="1" bandRow="1">
                <a:tableStyleId>{5C22544A-7EE6-4342-B048-85BDC9FD1C3A}</a:tableStyleId>
              </a:tblPr>
              <a:tblGrid>
                <a:gridCol w="1394461"/>
                <a:gridCol w="1962150"/>
                <a:gridCol w="1962150"/>
                <a:gridCol w="1912621"/>
                <a:gridCol w="1912621"/>
              </a:tblGrid>
              <a:tr h="361503">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endParaRPr lang="en-US" sz="900" b="1" kern="1200" dirty="0" smtClean="0">
                        <a:solidFill>
                          <a:schemeClr val="bg1"/>
                        </a:solidFill>
                        <a:latin typeface="+mn-lt"/>
                        <a:ea typeface="+mn-ea"/>
                        <a:cs typeface="+mn-cs"/>
                      </a:endParaRPr>
                    </a:p>
                  </a:txBody>
                  <a:tcPr marL="68598" marR="68598" marT="34290" marB="3429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bg1"/>
                          </a:solidFill>
                          <a:latin typeface="+mn-lt"/>
                          <a:ea typeface="+mn-ea"/>
                          <a:cs typeface="+mn-cs"/>
                        </a:rPr>
                        <a:t>Cisco 4000 Series</a:t>
                      </a:r>
                      <a:br>
                        <a:rPr lang="en-US" sz="900" b="1" kern="1200" dirty="0" smtClean="0">
                          <a:solidFill>
                            <a:schemeClr val="bg1"/>
                          </a:solidFill>
                          <a:latin typeface="+mn-lt"/>
                          <a:ea typeface="+mn-ea"/>
                          <a:cs typeface="+mn-cs"/>
                        </a:rPr>
                      </a:br>
                      <a:r>
                        <a:rPr lang="en-US" sz="900" b="1" kern="1200" dirty="0" smtClean="0">
                          <a:solidFill>
                            <a:schemeClr val="bg1"/>
                          </a:solidFill>
                          <a:latin typeface="+mn-lt"/>
                          <a:ea typeface="+mn-ea"/>
                          <a:cs typeface="+mn-cs"/>
                        </a:rPr>
                        <a:t>Integrated Services Routers </a:t>
                      </a:r>
                    </a:p>
                  </a:txBody>
                  <a:tcPr marL="68598" marR="68598" marT="34290" marB="3429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900" b="1" kern="1200" dirty="0" smtClean="0">
                          <a:solidFill>
                            <a:schemeClr val="bg1"/>
                          </a:solidFill>
                          <a:latin typeface="+mn-lt"/>
                          <a:ea typeface="+mn-ea"/>
                          <a:cs typeface="+mn-cs"/>
                        </a:rPr>
                        <a:t>Customer Benefits</a:t>
                      </a:r>
                      <a:endParaRPr lang="en-US" sz="900" b="1" kern="1200" dirty="0">
                        <a:solidFill>
                          <a:schemeClr val="bg1"/>
                        </a:solidFill>
                        <a:latin typeface="+mn-lt"/>
                        <a:ea typeface="+mn-ea"/>
                        <a:cs typeface="+mn-cs"/>
                      </a:endParaRPr>
                    </a:p>
                  </a:txBody>
                  <a:tcPr marL="68598" marR="68598" marT="34290" marB="34290" anchor="ctr">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en-US" sz="900" b="1" kern="1200" dirty="0" smtClean="0">
                          <a:solidFill>
                            <a:schemeClr val="bg1"/>
                          </a:solidFill>
                          <a:latin typeface="+mn-lt"/>
                          <a:ea typeface="+mn-ea"/>
                          <a:cs typeface="+mn-cs"/>
                        </a:rPr>
                        <a:t>First-Generation (Cisco 1800, 2800, and 3800 Series (EOL)) </a:t>
                      </a:r>
                      <a:endParaRPr lang="en-US" sz="900" b="1" kern="1200" dirty="0">
                        <a:solidFill>
                          <a:schemeClr val="bg1"/>
                        </a:solidFill>
                        <a:latin typeface="+mn-lt"/>
                        <a:ea typeface="+mn-ea"/>
                        <a:cs typeface="+mn-cs"/>
                      </a:endParaRPr>
                    </a:p>
                  </a:txBody>
                  <a:tcPr marL="68598" marR="68598" marT="34290" marB="34290">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bg1"/>
                          </a:solidFill>
                          <a:latin typeface="+mn-lt"/>
                          <a:ea typeface="+mn-ea"/>
                          <a:cs typeface="+mn-cs"/>
                        </a:rPr>
                        <a:t>Generation 2 (ISR G2) (Cisco 1900, 2900, and 3900 Series) </a:t>
                      </a:r>
                    </a:p>
                  </a:txBody>
                  <a:tcPr marL="68598" marR="68598" marT="34290" marB="34290">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12254">
                <a:tc>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accent1"/>
                          </a:solidFill>
                          <a:latin typeface="+mn-lt"/>
                          <a:ea typeface="+mn-ea"/>
                          <a:cs typeface="+mn-cs"/>
                        </a:rPr>
                        <a:t>Pay as You Grow</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Pay-as-you-grow performance</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and services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Increase capacity with a remote performance-on-demand license upgrade.</a:t>
                      </a:r>
                      <a:r>
                        <a:rPr lang="en-US" sz="800" b="0" kern="1200" baseline="0" dirty="0" smtClean="0">
                          <a:solidFill>
                            <a:schemeClr val="tx1">
                              <a:lumMod val="75000"/>
                              <a:lumOff val="25000"/>
                            </a:schemeClr>
                          </a:solidFill>
                          <a:latin typeface="+mn-lt"/>
                          <a:ea typeface="+mn-ea"/>
                          <a:cs typeface="+mn-cs"/>
                        </a:rPr>
                        <a:t> </a:t>
                      </a:r>
                      <a:r>
                        <a:rPr lang="en-US" sz="800" b="0" kern="1200" dirty="0" smtClean="0">
                          <a:solidFill>
                            <a:schemeClr val="tx1">
                              <a:lumMod val="75000"/>
                              <a:lumOff val="25000"/>
                            </a:schemeClr>
                          </a:solidFill>
                          <a:latin typeface="+mn-lt"/>
                          <a:ea typeface="+mn-ea"/>
                          <a:cs typeface="+mn-cs"/>
                        </a:rPr>
                        <a:t>No Hardware Upgrade</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1503">
                <a:tc>
                  <a:txBody>
                    <a:bodyPr/>
                    <a:lstStyle/>
                    <a:p>
                      <a:pPr marL="0" marR="0" indent="0" algn="l" defTabSz="685549" rtl="0" eaLnBrk="1" fontAlgn="auto" latinLnBrk="0" hangingPunct="1">
                        <a:lnSpc>
                          <a:spcPct val="100000"/>
                        </a:lnSpc>
                        <a:spcBef>
                          <a:spcPts val="0"/>
                        </a:spcBef>
                        <a:spcAft>
                          <a:spcPts val="0"/>
                        </a:spcAft>
                        <a:buClrTx/>
                        <a:buSzTx/>
                        <a:buFontTx/>
                        <a:buNone/>
                        <a:tabLst/>
                        <a:defRPr/>
                      </a:pPr>
                      <a:r>
                        <a:rPr lang="en-US" sz="900" b="1" kern="1200" dirty="0" smtClean="0">
                          <a:solidFill>
                            <a:schemeClr val="accent1"/>
                          </a:solidFill>
                          <a:latin typeface="+mn-lt"/>
                          <a:ea typeface="+mn-ea"/>
                          <a:cs typeface="+mn-cs"/>
                        </a:rPr>
                        <a:t>Next Gen Operating System</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Modular IOS-XE Operating System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Designed for Higher Scale and Performance.</a:t>
                      </a:r>
                      <a:r>
                        <a:rPr lang="en-US" sz="800" b="0" kern="1200" baseline="0" dirty="0" smtClean="0">
                          <a:solidFill>
                            <a:schemeClr val="tx1">
                              <a:lumMod val="75000"/>
                              <a:lumOff val="25000"/>
                            </a:schemeClr>
                          </a:solidFill>
                          <a:latin typeface="+mn-lt"/>
                          <a:ea typeface="+mn-ea"/>
                          <a:cs typeface="+mn-cs"/>
                        </a:rPr>
                        <a:t> </a:t>
                      </a:r>
                      <a:r>
                        <a:rPr lang="en-US" sz="800" b="0" kern="1200" dirty="0" smtClean="0">
                          <a:solidFill>
                            <a:schemeClr val="tx1">
                              <a:lumMod val="75000"/>
                              <a:lumOff val="25000"/>
                            </a:schemeClr>
                          </a:solidFill>
                          <a:latin typeface="+mn-lt"/>
                          <a:ea typeface="+mn-ea"/>
                          <a:cs typeface="+mn-cs"/>
                        </a:rPr>
                        <a:t>Support for Virtualized Services Framework</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1503">
                <a:tc rowSpan="3">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accent1"/>
                          </a:solidFill>
                          <a:latin typeface="+mn-lt"/>
                          <a:ea typeface="+mn-ea"/>
                          <a:cs typeface="+mn-cs"/>
                        </a:rPr>
                        <a:t>Simplified and Secure Branch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Dedicated virtualized compute resources</a:t>
                      </a:r>
                      <a:r>
                        <a:rPr lang="en-US" sz="800" b="0" kern="1200" baseline="0" dirty="0" smtClean="0">
                          <a:solidFill>
                            <a:schemeClr val="tx1">
                              <a:lumMod val="75000"/>
                              <a:lumOff val="25000"/>
                            </a:schemeClr>
                          </a:solidFill>
                          <a:latin typeface="+mn-lt"/>
                          <a:ea typeface="+mn-ea"/>
                          <a:cs typeface="+mn-cs"/>
                        </a:rPr>
                        <a:t> </a:t>
                      </a:r>
                      <a:r>
                        <a:rPr lang="en-US" sz="800" b="0" kern="1200" dirty="0" err="1" smtClean="0">
                          <a:solidFill>
                            <a:schemeClr val="tx1">
                              <a:lumMod val="75000"/>
                              <a:lumOff val="25000"/>
                            </a:schemeClr>
                          </a:solidFill>
                          <a:latin typeface="+mn-lt"/>
                          <a:ea typeface="+mn-ea"/>
                          <a:cs typeface="+mn-cs"/>
                        </a:rPr>
                        <a:t>AppNav</a:t>
                      </a:r>
                      <a:r>
                        <a:rPr lang="en-US" sz="800" b="0" kern="1200" dirty="0" smtClean="0">
                          <a:solidFill>
                            <a:schemeClr val="tx1">
                              <a:lumMod val="75000"/>
                              <a:lumOff val="25000"/>
                            </a:schemeClr>
                          </a:solidFill>
                          <a:latin typeface="+mn-lt"/>
                          <a:ea typeface="+mn-ea"/>
                          <a:cs typeface="+mn-cs"/>
                        </a:rPr>
                        <a:t> for</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Services Stitching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Ease of Service Deployment with</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Zero</a:t>
                      </a:r>
                      <a:r>
                        <a:rPr lang="en-US" sz="800" b="0" kern="1200" baseline="0" dirty="0" smtClean="0">
                          <a:solidFill>
                            <a:schemeClr val="tx1">
                              <a:lumMod val="75000"/>
                              <a:lumOff val="25000"/>
                            </a:schemeClr>
                          </a:solidFill>
                          <a:latin typeface="+mn-lt"/>
                          <a:ea typeface="+mn-ea"/>
                          <a:cs typeface="+mn-cs"/>
                        </a:rPr>
                        <a:t> </a:t>
                      </a:r>
                      <a:r>
                        <a:rPr lang="en-US" sz="800" b="0" kern="1200" dirty="0" smtClean="0">
                          <a:solidFill>
                            <a:schemeClr val="tx1">
                              <a:lumMod val="75000"/>
                              <a:lumOff val="25000"/>
                            </a:schemeClr>
                          </a:solidFill>
                          <a:latin typeface="+mn-lt"/>
                          <a:ea typeface="+mn-ea"/>
                          <a:cs typeface="+mn-cs"/>
                        </a:rPr>
                        <a:t>Footprint, No Truck Roll</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 typeface="Wingdings" charset="2"/>
                        <a:buNone/>
                        <a:tabLst/>
                        <a:defRPr/>
                      </a:pPr>
                      <a:r>
                        <a:rPr lang="en-US" sz="1400" b="1" kern="1200" dirty="0" smtClean="0">
                          <a:solidFill>
                            <a:srgbClr val="800000"/>
                          </a:solidFill>
                          <a:latin typeface="+mn-lt"/>
                          <a:ea typeface="+mn-ea"/>
                          <a:cs typeface="+mn-cs"/>
                        </a:rPr>
                        <a:t>X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2254">
                <a:tc vMerge="1">
                  <a:txBody>
                    <a:bodyPr/>
                    <a:lstStyle/>
                    <a:p>
                      <a:pPr marL="0" marR="0" indent="0" algn="r" defTabSz="685835" rtl="0" eaLnBrk="1" fontAlgn="auto" latinLnBrk="0" hangingPunct="1">
                        <a:lnSpc>
                          <a:spcPct val="100000"/>
                        </a:lnSpc>
                        <a:spcBef>
                          <a:spcPts val="0"/>
                        </a:spcBef>
                        <a:spcAft>
                          <a:spcPts val="0"/>
                        </a:spcAft>
                        <a:buClrTx/>
                        <a:buSzTx/>
                        <a:buFontTx/>
                        <a:buNone/>
                        <a:tabLst/>
                        <a:defRPr/>
                      </a:pPr>
                      <a:endParaRPr lang="en-US" sz="900" b="1" kern="1200" dirty="0" smtClean="0">
                        <a:solidFill>
                          <a:schemeClr val="accent1"/>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Integrated compute with</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Cisco UCS E-Series servers</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Local compute resources for applications, data backup, and analytics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ctr" defTabSz="685835" rtl="0" eaLnBrk="1" fontAlgn="auto" latinLnBrk="0" hangingPunct="1">
                        <a:lnSpc>
                          <a:spcPct val="100000"/>
                        </a:lnSpc>
                        <a:spcBef>
                          <a:spcPts val="0"/>
                        </a:spcBef>
                        <a:spcAft>
                          <a:spcPts val="0"/>
                        </a:spcAft>
                        <a:buClrTx/>
                        <a:buSzTx/>
                        <a:buFont typeface="Wingdings" charset="2"/>
                        <a:buChar char="ü"/>
                        <a:tabLst/>
                        <a:defRPr/>
                      </a:pPr>
                      <a:r>
                        <a:rPr lang="en-US" sz="1400" b="1" kern="1200" dirty="0" smtClean="0">
                          <a:solidFill>
                            <a:srgbClr val="008000"/>
                          </a:solidFill>
                          <a:latin typeface="+mn-lt"/>
                          <a:ea typeface="+mn-ea"/>
                          <a:cs typeface="+mn-cs"/>
                        </a:rPr>
                        <a:t>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61503">
                <a:tc vMerge="1">
                  <a:txBody>
                    <a:bodyPr/>
                    <a:lstStyle/>
                    <a:p>
                      <a:pPr marL="0" marR="0" indent="0" algn="r" defTabSz="685835" rtl="0" eaLnBrk="1" fontAlgn="auto" latinLnBrk="0" hangingPunct="1">
                        <a:lnSpc>
                          <a:spcPct val="100000"/>
                        </a:lnSpc>
                        <a:spcBef>
                          <a:spcPts val="0"/>
                        </a:spcBef>
                        <a:spcAft>
                          <a:spcPts val="0"/>
                        </a:spcAft>
                        <a:buClrTx/>
                        <a:buSzTx/>
                        <a:buFontTx/>
                        <a:buNone/>
                        <a:tabLst/>
                        <a:defRPr/>
                      </a:pPr>
                      <a:endParaRPr lang="en-US" sz="900" b="1" kern="1200" dirty="0" smtClean="0">
                        <a:solidFill>
                          <a:schemeClr val="accent1"/>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Embedded IP Security (</a:t>
                      </a:r>
                      <a:r>
                        <a:rPr lang="en-US" sz="800" b="0" kern="1200" dirty="0" err="1" smtClean="0">
                          <a:solidFill>
                            <a:schemeClr val="tx1">
                              <a:lumMod val="75000"/>
                              <a:lumOff val="25000"/>
                            </a:schemeClr>
                          </a:solidFill>
                          <a:latin typeface="+mn-lt"/>
                          <a:ea typeface="+mn-ea"/>
                          <a:cs typeface="+mn-cs"/>
                        </a:rPr>
                        <a:t>IPsec</a:t>
                      </a:r>
                      <a:r>
                        <a:rPr lang="en-US" sz="800" b="0" kern="1200" dirty="0" smtClean="0">
                          <a:solidFill>
                            <a:schemeClr val="tx1">
                              <a:lumMod val="75000"/>
                              <a:lumOff val="25000"/>
                            </a:schemeClr>
                          </a:solidFill>
                          <a:latin typeface="+mn-lt"/>
                          <a:ea typeface="+mn-ea"/>
                          <a:cs typeface="+mn-cs"/>
                        </a:rPr>
                        <a:t>) VPN hardware acceleration</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High-performance encryption</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for secure WAN </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12254">
                <a:tc>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sz="900" b="1" kern="1200" dirty="0" smtClean="0">
                          <a:solidFill>
                            <a:schemeClr val="accent1"/>
                          </a:solidFill>
                          <a:latin typeface="+mn-lt"/>
                          <a:ea typeface="+mn-ea"/>
                          <a:cs typeface="+mn-cs"/>
                        </a:rPr>
                        <a:t>Better Business Continuity</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b="0" kern="1200" dirty="0" smtClean="0">
                          <a:solidFill>
                            <a:schemeClr val="tx1">
                              <a:lumMod val="75000"/>
                              <a:lumOff val="25000"/>
                            </a:schemeClr>
                          </a:solidFill>
                          <a:latin typeface="+mn-lt"/>
                          <a:ea typeface="+mn-ea"/>
                          <a:cs typeface="+mn-cs"/>
                        </a:rPr>
                        <a:t>Support Online Insertion</a:t>
                      </a:r>
                      <a:br>
                        <a:rPr lang="en-US" sz="800" b="0" kern="1200" dirty="0" smtClean="0">
                          <a:solidFill>
                            <a:schemeClr val="tx1">
                              <a:lumMod val="75000"/>
                              <a:lumOff val="25000"/>
                            </a:schemeClr>
                          </a:solidFill>
                          <a:latin typeface="+mn-lt"/>
                          <a:ea typeface="+mn-ea"/>
                          <a:cs typeface="+mn-cs"/>
                        </a:rPr>
                      </a:br>
                      <a:r>
                        <a:rPr lang="en-US" sz="800" b="0" kern="1200" dirty="0" smtClean="0">
                          <a:solidFill>
                            <a:schemeClr val="tx1">
                              <a:lumMod val="75000"/>
                              <a:lumOff val="25000"/>
                            </a:schemeClr>
                          </a:solidFill>
                          <a:latin typeface="+mn-lt"/>
                          <a:ea typeface="+mn-ea"/>
                          <a:cs typeface="+mn-cs"/>
                        </a:rPr>
                        <a:t>and Removal OIR</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0" kern="1200" dirty="0" smtClean="0">
                          <a:solidFill>
                            <a:schemeClr val="tx1">
                              <a:lumMod val="75000"/>
                              <a:lumOff val="25000"/>
                            </a:schemeClr>
                          </a:solidFill>
                          <a:latin typeface="+mn-lt"/>
                          <a:ea typeface="+mn-ea"/>
                          <a:cs typeface="+mn-cs"/>
                        </a:rPr>
                        <a:t>No Downtime when replacing NIMs</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rgbClr val="800000"/>
                          </a:solidFill>
                          <a:latin typeface="+mn-lt"/>
                          <a:ea typeface="+mn-ea"/>
                          <a:cs typeface="+mn-cs"/>
                        </a:rPr>
                        <a:t>X</a:t>
                      </a:r>
                      <a:endParaRPr lang="en-US" sz="1400" b="1" kern="1200" dirty="0">
                        <a:solidFill>
                          <a:srgbClr val="800000"/>
                        </a:solidFill>
                        <a:latin typeface="+mn-lt"/>
                        <a:ea typeface="+mn-ea"/>
                        <a:cs typeface="+mn-cs"/>
                      </a:endParaRP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35" rtl="0" eaLnBrk="1" fontAlgn="auto" latinLnBrk="0" hangingPunct="1">
                        <a:lnSpc>
                          <a:spcPct val="100000"/>
                        </a:lnSpc>
                        <a:spcBef>
                          <a:spcPts val="0"/>
                        </a:spcBef>
                        <a:spcAft>
                          <a:spcPts val="0"/>
                        </a:spcAft>
                        <a:buClrTx/>
                        <a:buSzTx/>
                        <a:buFontTx/>
                        <a:buNone/>
                        <a:tabLst/>
                        <a:defRPr/>
                      </a:pPr>
                      <a:r>
                        <a:rPr lang="en-US" sz="1400" b="1" kern="1200" dirty="0" smtClean="0">
                          <a:solidFill>
                            <a:srgbClr val="800000"/>
                          </a:solidFill>
                          <a:latin typeface="+mn-lt"/>
                          <a:ea typeface="+mn-ea"/>
                          <a:cs typeface="+mn-cs"/>
                        </a:rPr>
                        <a:t>X</a:t>
                      </a:r>
                    </a:p>
                  </a:txBody>
                  <a:tcPr marL="68598" marR="68598" marT="34290" marB="3429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6133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Competitive Overview</a:t>
            </a:r>
            <a:endParaRPr lang="en-US" dirty="0"/>
          </a:p>
        </p:txBody>
      </p:sp>
      <p:sp>
        <p:nvSpPr>
          <p:cNvPr id="58" name="Rectangle 57"/>
          <p:cNvSpPr/>
          <p:nvPr/>
        </p:nvSpPr>
        <p:spPr>
          <a:xfrm>
            <a:off x="2224591" y="1106036"/>
            <a:ext cx="2110264"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2352034" y="1024921"/>
            <a:ext cx="1835283" cy="570120"/>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Good </a:t>
            </a:r>
            <a:r>
              <a:rPr lang="en-US" b="1" dirty="0">
                <a:solidFill>
                  <a:schemeClr val="accent1"/>
                </a:solidFill>
                <a:latin typeface="+mj-lt"/>
              </a:rPr>
              <a:t>Enough Competitors</a:t>
            </a:r>
          </a:p>
        </p:txBody>
      </p:sp>
      <p:grpSp>
        <p:nvGrpSpPr>
          <p:cNvPr id="72" name="Group 71"/>
          <p:cNvGrpSpPr/>
          <p:nvPr/>
        </p:nvGrpSpPr>
        <p:grpSpPr>
          <a:xfrm>
            <a:off x="2346228" y="1792815"/>
            <a:ext cx="1863047" cy="549127"/>
            <a:chOff x="8476061" y="2363929"/>
            <a:chExt cx="2992017" cy="881888"/>
          </a:xfrm>
        </p:grpSpPr>
        <p:pic>
          <p:nvPicPr>
            <p:cNvPr id="84"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10166" y="2859800"/>
              <a:ext cx="840292" cy="36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65930" y="2989425"/>
              <a:ext cx="620465" cy="25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31866" y="2409648"/>
              <a:ext cx="845096" cy="53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8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263125" y="3026165"/>
              <a:ext cx="593808" cy="1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921543" y="3030350"/>
              <a:ext cx="546535" cy="17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76061" y="2409648"/>
              <a:ext cx="1125437" cy="38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70968" y="2363929"/>
              <a:ext cx="593883" cy="59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9" name="TextBox 118"/>
          <p:cNvSpPr txBox="1"/>
          <p:nvPr/>
        </p:nvSpPr>
        <p:spPr>
          <a:xfrm>
            <a:off x="2303133" y="2742356"/>
            <a:ext cx="1907885" cy="477054"/>
          </a:xfrm>
          <a:prstGeom prst="rect">
            <a:avLst/>
          </a:prstGeom>
          <a:noFill/>
        </p:spPr>
        <p:txBody>
          <a:bodyPr wrap="square" rtlCol="0">
            <a:spAutoFit/>
          </a:bodyPr>
          <a:lstStyle/>
          <a:p>
            <a:pPr marL="171450" indent="-171450">
              <a:spcBef>
                <a:spcPts val="600"/>
              </a:spcBef>
              <a:buFont typeface="Arial"/>
              <a:buChar char="•"/>
            </a:pPr>
            <a:r>
              <a:rPr lang="en-US" sz="1000" dirty="0">
                <a:solidFill>
                  <a:schemeClr val="tx1">
                    <a:lumMod val="75000"/>
                    <a:lumOff val="25000"/>
                  </a:schemeClr>
                </a:solidFill>
              </a:rPr>
              <a:t>“Good enough”</a:t>
            </a:r>
          </a:p>
          <a:p>
            <a:pPr marL="171450" indent="-171450">
              <a:spcBef>
                <a:spcPts val="600"/>
              </a:spcBef>
              <a:buFont typeface="Arial"/>
              <a:buChar char="•"/>
            </a:pPr>
            <a:r>
              <a:rPr lang="en-US" sz="1000" dirty="0">
                <a:solidFill>
                  <a:schemeClr val="tx1">
                    <a:lumMod val="75000"/>
                    <a:lumOff val="25000"/>
                  </a:schemeClr>
                </a:solidFill>
              </a:rPr>
              <a:t>Price/Performance</a:t>
            </a:r>
          </a:p>
        </p:txBody>
      </p:sp>
      <p:sp>
        <p:nvSpPr>
          <p:cNvPr id="122" name="TextBox 121"/>
          <p:cNvSpPr txBox="1"/>
          <p:nvPr/>
        </p:nvSpPr>
        <p:spPr>
          <a:xfrm>
            <a:off x="2303133" y="3652204"/>
            <a:ext cx="1907885" cy="707886"/>
          </a:xfrm>
          <a:prstGeom prst="rect">
            <a:avLst/>
          </a:prstGeom>
          <a:noFill/>
        </p:spPr>
        <p:txBody>
          <a:bodyPr wrap="square" rtlCol="0">
            <a:spAutoFit/>
          </a:bodyPr>
          <a:lstStyle/>
          <a:p>
            <a:pPr marL="171450" indent="-171450">
              <a:spcBef>
                <a:spcPts val="600"/>
              </a:spcBef>
              <a:buFont typeface="Arial"/>
              <a:buChar char="•"/>
            </a:pPr>
            <a:r>
              <a:rPr lang="en-US" sz="1000" dirty="0">
                <a:solidFill>
                  <a:schemeClr val="tx1">
                    <a:lumMod val="75000"/>
                    <a:lumOff val="25000"/>
                  </a:schemeClr>
                </a:solidFill>
              </a:rPr>
              <a:t>Frequent refresh</a:t>
            </a:r>
          </a:p>
          <a:p>
            <a:pPr marL="171450" indent="-171450">
              <a:spcBef>
                <a:spcPts val="600"/>
              </a:spcBef>
              <a:buFont typeface="Arial"/>
              <a:buChar char="•"/>
            </a:pPr>
            <a:r>
              <a:rPr lang="en-US" sz="1000" dirty="0">
                <a:solidFill>
                  <a:schemeClr val="tx1">
                    <a:lumMod val="75000"/>
                    <a:lumOff val="25000"/>
                  </a:schemeClr>
                </a:solidFill>
              </a:rPr>
              <a:t>No Intelligent Path Control</a:t>
            </a:r>
          </a:p>
          <a:p>
            <a:pPr marL="171450" indent="-171450">
              <a:spcBef>
                <a:spcPts val="600"/>
              </a:spcBef>
              <a:buFont typeface="Arial"/>
              <a:buChar char="•"/>
            </a:pPr>
            <a:r>
              <a:rPr lang="en-US" sz="1000" dirty="0">
                <a:solidFill>
                  <a:schemeClr val="tx1">
                    <a:lumMod val="75000"/>
                    <a:lumOff val="25000"/>
                  </a:schemeClr>
                </a:solidFill>
              </a:rPr>
              <a:t>No App Optimization</a:t>
            </a:r>
          </a:p>
        </p:txBody>
      </p:sp>
      <p:grpSp>
        <p:nvGrpSpPr>
          <p:cNvPr id="11" name="Group 10"/>
          <p:cNvGrpSpPr/>
          <p:nvPr/>
        </p:nvGrpSpPr>
        <p:grpSpPr>
          <a:xfrm>
            <a:off x="4453350" y="796397"/>
            <a:ext cx="2110264" cy="3832845"/>
            <a:chOff x="4453350" y="796397"/>
            <a:chExt cx="2110264" cy="3832845"/>
          </a:xfrm>
        </p:grpSpPr>
        <p:sp>
          <p:nvSpPr>
            <p:cNvPr id="59" name="Rectangle 58"/>
            <p:cNvSpPr/>
            <p:nvPr/>
          </p:nvSpPr>
          <p:spPr>
            <a:xfrm>
              <a:off x="4453350" y="1106036"/>
              <a:ext cx="2110264"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4591864" y="796397"/>
              <a:ext cx="1835283" cy="798644"/>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Security </a:t>
              </a:r>
              <a:r>
                <a:rPr lang="en-US" b="1" dirty="0" smtClean="0">
                  <a:solidFill>
                    <a:schemeClr val="accent1"/>
                  </a:solidFill>
                  <a:latin typeface="+mj-lt"/>
                </a:rPr>
                <a:t>and </a:t>
              </a:r>
              <a:r>
                <a:rPr lang="en-US" b="1" dirty="0">
                  <a:solidFill>
                    <a:schemeClr val="accent1"/>
                  </a:solidFill>
                  <a:latin typeface="+mj-lt"/>
                </a:rPr>
                <a:t>Application Optimization</a:t>
              </a:r>
            </a:p>
          </p:txBody>
        </p:sp>
        <p:grpSp>
          <p:nvGrpSpPr>
            <p:cNvPr id="98" name="Group 97"/>
            <p:cNvGrpSpPr/>
            <p:nvPr/>
          </p:nvGrpSpPr>
          <p:grpSpPr>
            <a:xfrm>
              <a:off x="4669690" y="1728230"/>
              <a:ext cx="1668671" cy="706133"/>
              <a:chOff x="5043411" y="2242592"/>
              <a:chExt cx="2936450" cy="1242621"/>
            </a:xfrm>
          </p:grpSpPr>
          <p:pic>
            <p:nvPicPr>
              <p:cNvPr id="99" name="Picture 6" descr="http://d2v3vvb11l5963.cloudfront.net/sites/default/files/FortinetLogo.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05660" y="2242592"/>
                <a:ext cx="1374201" cy="34092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43411" y="2305711"/>
                <a:ext cx="1472124" cy="458907"/>
              </a:xfrm>
              <a:prstGeom prst="rect">
                <a:avLst/>
              </a:prstGeom>
            </p:spPr>
          </p:pic>
          <p:pic>
            <p:nvPicPr>
              <p:cNvPr id="101" name="Picture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5975" y="3167062"/>
                <a:ext cx="1096437" cy="318151"/>
              </a:xfrm>
              <a:prstGeom prst="rect">
                <a:avLst/>
              </a:prstGeom>
              <a:noFill/>
              <a:ln>
                <a:noFill/>
              </a:ln>
            </p:spPr>
          </p:pic>
          <p:pic>
            <p:nvPicPr>
              <p:cNvPr id="102" name="Picture 10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02815" y="2751205"/>
                <a:ext cx="1301352" cy="387819"/>
              </a:xfrm>
              <a:prstGeom prst="rect">
                <a:avLst/>
              </a:prstGeom>
              <a:noFill/>
              <a:ln>
                <a:noFill/>
              </a:ln>
            </p:spPr>
          </p:pic>
          <p:pic>
            <p:nvPicPr>
              <p:cNvPr id="111" name="Picture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8557" y="2637575"/>
                <a:ext cx="1188144" cy="270492"/>
              </a:xfrm>
              <a:prstGeom prst="rect">
                <a:avLst/>
              </a:prstGeom>
              <a:noFill/>
              <a:ln>
                <a:noFill/>
              </a:ln>
            </p:spPr>
          </p:pic>
        </p:grpSp>
        <p:sp>
          <p:nvSpPr>
            <p:cNvPr id="120" name="TextBox 119"/>
            <p:cNvSpPr txBox="1"/>
            <p:nvPr/>
          </p:nvSpPr>
          <p:spPr>
            <a:xfrm>
              <a:off x="4512610" y="2742356"/>
              <a:ext cx="1907885" cy="477054"/>
            </a:xfrm>
            <a:prstGeom prst="rect">
              <a:avLst/>
            </a:prstGeom>
            <a:noFill/>
          </p:spPr>
          <p:txBody>
            <a:bodyPr wrap="square" rtlCol="0">
              <a:spAutoFit/>
            </a:bodyPr>
            <a:lstStyle/>
            <a:p>
              <a:pPr marL="171450" indent="-171450">
                <a:spcBef>
                  <a:spcPts val="600"/>
                </a:spcBef>
                <a:buFont typeface="Arial"/>
                <a:buChar char="•"/>
              </a:pPr>
              <a:r>
                <a:rPr lang="en-US" sz="1000" dirty="0">
                  <a:solidFill>
                    <a:schemeClr val="tx1">
                      <a:lumMod val="75000"/>
                      <a:lumOff val="25000"/>
                    </a:schemeClr>
                  </a:solidFill>
                </a:rPr>
                <a:t>Service or VPN overlay</a:t>
              </a:r>
            </a:p>
            <a:p>
              <a:pPr marL="171450" indent="-171450">
                <a:spcBef>
                  <a:spcPts val="600"/>
                </a:spcBef>
                <a:buFont typeface="Arial"/>
                <a:buChar char="•"/>
              </a:pPr>
              <a:r>
                <a:rPr lang="en-US" sz="1000" dirty="0">
                  <a:solidFill>
                    <a:schemeClr val="tx1">
                      <a:lumMod val="75000"/>
                      <a:lumOff val="25000"/>
                    </a:schemeClr>
                  </a:solidFill>
                </a:rPr>
                <a:t>Over-the-top of the  WAN</a:t>
              </a:r>
            </a:p>
          </p:txBody>
        </p:sp>
        <p:sp>
          <p:nvSpPr>
            <p:cNvPr id="123" name="TextBox 122"/>
            <p:cNvSpPr txBox="1"/>
            <p:nvPr/>
          </p:nvSpPr>
          <p:spPr>
            <a:xfrm>
              <a:off x="4512610" y="3652204"/>
              <a:ext cx="1907885" cy="784830"/>
            </a:xfrm>
            <a:prstGeom prst="rect">
              <a:avLst/>
            </a:prstGeom>
            <a:noFill/>
          </p:spPr>
          <p:txBody>
            <a:bodyPr wrap="square" rtlCol="0">
              <a:spAutoFit/>
            </a:bodyPr>
            <a:lstStyle/>
            <a:p>
              <a:pPr marL="171450" indent="-171450">
                <a:spcBef>
                  <a:spcPts val="600"/>
                </a:spcBef>
                <a:buFont typeface="Arial"/>
                <a:buChar char="•"/>
              </a:pPr>
              <a:r>
                <a:rPr lang="en-US" sz="1000" dirty="0">
                  <a:solidFill>
                    <a:schemeClr val="tx1">
                      <a:lumMod val="75000"/>
                      <a:lumOff val="25000"/>
                    </a:schemeClr>
                  </a:solidFill>
                </a:rPr>
                <a:t>Multiple Appliance Complexity</a:t>
              </a:r>
            </a:p>
            <a:p>
              <a:pPr marL="171450" indent="-171450">
                <a:spcBef>
                  <a:spcPts val="600"/>
                </a:spcBef>
                <a:buFont typeface="Arial"/>
                <a:buChar char="•"/>
              </a:pPr>
              <a:r>
                <a:rPr lang="en-US" sz="1000" dirty="0">
                  <a:solidFill>
                    <a:schemeClr val="tx1">
                      <a:lumMod val="75000"/>
                      <a:lumOff val="25000"/>
                    </a:schemeClr>
                  </a:solidFill>
                </a:rPr>
                <a:t>Primitive routing and path control</a:t>
              </a:r>
            </a:p>
          </p:txBody>
        </p:sp>
      </p:grpSp>
      <p:grpSp>
        <p:nvGrpSpPr>
          <p:cNvPr id="12" name="Group 11"/>
          <p:cNvGrpSpPr/>
          <p:nvPr/>
        </p:nvGrpSpPr>
        <p:grpSpPr>
          <a:xfrm>
            <a:off x="6682109" y="986449"/>
            <a:ext cx="2110264" cy="3642793"/>
            <a:chOff x="6682109" y="986449"/>
            <a:chExt cx="2110264" cy="3642793"/>
          </a:xfrm>
        </p:grpSpPr>
        <p:sp>
          <p:nvSpPr>
            <p:cNvPr id="66" name="Rectangle 65"/>
            <p:cNvSpPr/>
            <p:nvPr/>
          </p:nvSpPr>
          <p:spPr>
            <a:xfrm>
              <a:off x="6682109" y="1106036"/>
              <a:ext cx="2110264"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6829041" y="986449"/>
              <a:ext cx="1835283" cy="608592"/>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WAN</a:t>
              </a:r>
              <a:endParaRPr lang="en-US" b="1" dirty="0">
                <a:solidFill>
                  <a:schemeClr val="accent1"/>
                </a:solidFill>
                <a:latin typeface="+mj-lt"/>
              </a:endParaRPr>
            </a:p>
            <a:p>
              <a:pPr algn="ctr" defTabSz="913495">
                <a:lnSpc>
                  <a:spcPct val="85000"/>
                </a:lnSpc>
                <a:spcAft>
                  <a:spcPts val="300"/>
                </a:spcAft>
                <a:buClr>
                  <a:srgbClr val="6DB344"/>
                </a:buClr>
                <a:buSzPct val="90000"/>
              </a:pPr>
              <a:r>
                <a:rPr lang="en-US" b="1" dirty="0">
                  <a:solidFill>
                    <a:schemeClr val="accent1"/>
                  </a:solidFill>
                  <a:latin typeface="+mj-lt"/>
                </a:rPr>
                <a:t>Start-Ups</a:t>
              </a:r>
            </a:p>
          </p:txBody>
        </p:sp>
        <p:grpSp>
          <p:nvGrpSpPr>
            <p:cNvPr id="113" name="Group 112"/>
            <p:cNvGrpSpPr/>
            <p:nvPr/>
          </p:nvGrpSpPr>
          <p:grpSpPr>
            <a:xfrm>
              <a:off x="6944101" y="1799857"/>
              <a:ext cx="1725034" cy="603502"/>
              <a:chOff x="2153953" y="2349500"/>
              <a:chExt cx="2443851" cy="854978"/>
            </a:xfrm>
          </p:grpSpPr>
          <p:pic>
            <p:nvPicPr>
              <p:cNvPr id="114" name="Picture 1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39420" y="2785008"/>
                <a:ext cx="1158384"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 descr="http://viptela.com/wp-content/themes/viptela/images/logo.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2686" y="2349500"/>
                <a:ext cx="1633126" cy="29633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2153953" y="2798065"/>
                <a:ext cx="1231556" cy="40641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21" name="TextBox 120"/>
            <p:cNvSpPr txBox="1"/>
            <p:nvPr/>
          </p:nvSpPr>
          <p:spPr>
            <a:xfrm>
              <a:off x="6760210" y="2742356"/>
              <a:ext cx="1907885" cy="707886"/>
            </a:xfrm>
            <a:prstGeom prst="rect">
              <a:avLst/>
            </a:prstGeom>
            <a:noFill/>
          </p:spPr>
          <p:txBody>
            <a:bodyPr wrap="square" rtlCol="0">
              <a:spAutoFit/>
            </a:bodyPr>
            <a:lstStyle/>
            <a:p>
              <a:pPr marL="171450" indent="-171450">
                <a:spcBef>
                  <a:spcPts val="600"/>
                </a:spcBef>
                <a:buFont typeface="Arial"/>
                <a:buChar char="•"/>
              </a:pPr>
              <a:r>
                <a:rPr lang="en-US" sz="1000" dirty="0">
                  <a:solidFill>
                    <a:schemeClr val="tx1">
                      <a:lumMod val="75000"/>
                      <a:lumOff val="25000"/>
                    </a:schemeClr>
                  </a:solidFill>
                </a:rPr>
                <a:t>SD-WAN simplicity</a:t>
              </a:r>
            </a:p>
            <a:p>
              <a:pPr marL="171450" indent="-171450">
                <a:spcBef>
                  <a:spcPts val="600"/>
                </a:spcBef>
                <a:buFont typeface="Arial"/>
                <a:buChar char="•"/>
              </a:pPr>
              <a:r>
                <a:rPr lang="en-US" sz="1000" dirty="0">
                  <a:solidFill>
                    <a:schemeClr val="tx1">
                      <a:lumMod val="75000"/>
                      <a:lumOff val="25000"/>
                    </a:schemeClr>
                  </a:solidFill>
                </a:rPr>
                <a:t>VPN Automation</a:t>
              </a:r>
            </a:p>
            <a:p>
              <a:pPr marL="171450" indent="-171450">
                <a:spcBef>
                  <a:spcPts val="600"/>
                </a:spcBef>
                <a:buFont typeface="Arial"/>
                <a:buChar char="•"/>
              </a:pPr>
              <a:r>
                <a:rPr lang="en-US" sz="1000" dirty="0">
                  <a:solidFill>
                    <a:schemeClr val="tx1">
                      <a:lumMod val="75000"/>
                      <a:lumOff val="25000"/>
                    </a:schemeClr>
                  </a:solidFill>
                </a:rPr>
                <a:t>Controller-based</a:t>
              </a:r>
            </a:p>
          </p:txBody>
        </p:sp>
        <p:sp>
          <p:nvSpPr>
            <p:cNvPr id="124" name="TextBox 123"/>
            <p:cNvSpPr txBox="1"/>
            <p:nvPr/>
          </p:nvSpPr>
          <p:spPr>
            <a:xfrm>
              <a:off x="6760210" y="3652204"/>
              <a:ext cx="1907885" cy="477054"/>
            </a:xfrm>
            <a:prstGeom prst="rect">
              <a:avLst/>
            </a:prstGeom>
            <a:noFill/>
          </p:spPr>
          <p:txBody>
            <a:bodyPr wrap="square" rtlCol="0">
              <a:spAutoFit/>
            </a:bodyPr>
            <a:lstStyle/>
            <a:p>
              <a:pPr marL="171450" indent="-171450">
                <a:spcBef>
                  <a:spcPts val="600"/>
                </a:spcBef>
                <a:buFont typeface="Arial"/>
                <a:buChar char="•"/>
              </a:pPr>
              <a:r>
                <a:rPr lang="en-US" sz="1000" dirty="0" smtClean="0">
                  <a:solidFill>
                    <a:schemeClr val="tx1">
                      <a:lumMod val="75000"/>
                      <a:lumOff val="25000"/>
                    </a:schemeClr>
                  </a:solidFill>
                </a:rPr>
                <a:t>Only WAN</a:t>
              </a:r>
              <a:r>
                <a:rPr lang="en-US" sz="1000" dirty="0">
                  <a:solidFill>
                    <a:schemeClr val="tx1">
                      <a:lumMod val="75000"/>
                      <a:lumOff val="25000"/>
                    </a:schemeClr>
                  </a:solidFill>
                </a:rPr>
                <a:t>-focused</a:t>
              </a:r>
            </a:p>
            <a:p>
              <a:pPr marL="171450" indent="-171450">
                <a:spcBef>
                  <a:spcPts val="600"/>
                </a:spcBef>
                <a:buFont typeface="Arial"/>
                <a:buChar char="•"/>
              </a:pPr>
              <a:r>
                <a:rPr lang="en-US" sz="1000" dirty="0">
                  <a:solidFill>
                    <a:schemeClr val="tx1">
                      <a:lumMod val="75000"/>
                      <a:lumOff val="25000"/>
                    </a:schemeClr>
                  </a:solidFill>
                </a:rPr>
                <a:t>Unproven</a:t>
              </a:r>
            </a:p>
          </p:txBody>
        </p:sp>
      </p:grpSp>
      <p:sp>
        <p:nvSpPr>
          <p:cNvPr id="125" name="TextBox 124"/>
          <p:cNvSpPr txBox="1"/>
          <p:nvPr/>
        </p:nvSpPr>
        <p:spPr>
          <a:xfrm>
            <a:off x="477252" y="1921405"/>
            <a:ext cx="1144157" cy="461600"/>
          </a:xfrm>
          <a:prstGeom prst="rect">
            <a:avLst/>
          </a:prstGeom>
          <a:noFill/>
        </p:spPr>
        <p:txBody>
          <a:bodyPr wrap="square" lIns="0" tIns="0" rIns="0" bIns="0" rtlCol="0" anchor="ctr" anchorCtr="0">
            <a:noAutofit/>
          </a:bodyPr>
          <a:lstStyle/>
          <a:p>
            <a:pPr>
              <a:lnSpc>
                <a:spcPts val="2250"/>
              </a:lnSpc>
            </a:pPr>
            <a:r>
              <a:rPr lang="en-US" b="1" dirty="0">
                <a:solidFill>
                  <a:schemeClr val="tx2"/>
                </a:solidFill>
                <a:latin typeface="+mj-lt"/>
              </a:rPr>
              <a:t>Key Vendors</a:t>
            </a:r>
          </a:p>
        </p:txBody>
      </p:sp>
      <p:sp>
        <p:nvSpPr>
          <p:cNvPr id="126" name="TextBox 125"/>
          <p:cNvSpPr txBox="1"/>
          <p:nvPr/>
        </p:nvSpPr>
        <p:spPr>
          <a:xfrm>
            <a:off x="477252" y="3652204"/>
            <a:ext cx="1144157" cy="461600"/>
          </a:xfrm>
          <a:prstGeom prst="rect">
            <a:avLst/>
          </a:prstGeom>
          <a:noFill/>
        </p:spPr>
        <p:txBody>
          <a:bodyPr wrap="square" lIns="0" tIns="0" rIns="0" bIns="0" rtlCol="0" anchor="ctr" anchorCtr="0">
            <a:noAutofit/>
          </a:bodyPr>
          <a:lstStyle/>
          <a:p>
            <a:pPr>
              <a:lnSpc>
                <a:spcPts val="1600"/>
              </a:lnSpc>
            </a:pPr>
            <a:r>
              <a:rPr lang="en-US" b="1" dirty="0">
                <a:solidFill>
                  <a:schemeClr val="tx2"/>
                </a:solidFill>
                <a:latin typeface="+mj-lt"/>
              </a:rPr>
              <a:t>Limitation</a:t>
            </a:r>
          </a:p>
        </p:txBody>
      </p:sp>
      <p:sp>
        <p:nvSpPr>
          <p:cNvPr id="127" name="TextBox 126"/>
          <p:cNvSpPr txBox="1"/>
          <p:nvPr/>
        </p:nvSpPr>
        <p:spPr>
          <a:xfrm>
            <a:off x="477252" y="2742356"/>
            <a:ext cx="1144157" cy="461600"/>
          </a:xfrm>
          <a:prstGeom prst="rect">
            <a:avLst/>
          </a:prstGeom>
          <a:noFill/>
        </p:spPr>
        <p:txBody>
          <a:bodyPr wrap="square" lIns="0" tIns="0" rIns="0" bIns="0" rtlCol="0" anchor="ctr" anchorCtr="0">
            <a:noAutofit/>
          </a:bodyPr>
          <a:lstStyle/>
          <a:p>
            <a:pPr>
              <a:lnSpc>
                <a:spcPts val="1600"/>
              </a:lnSpc>
            </a:pPr>
            <a:r>
              <a:rPr lang="en-US" b="1" dirty="0">
                <a:solidFill>
                  <a:schemeClr val="tx2"/>
                </a:solidFill>
                <a:latin typeface="+mj-lt"/>
              </a:rPr>
              <a:t>Strategy</a:t>
            </a:r>
          </a:p>
        </p:txBody>
      </p:sp>
      <p:cxnSp>
        <p:nvCxnSpPr>
          <p:cNvPr id="129" name="Straight Connector 128"/>
          <p:cNvCxnSpPr/>
          <p:nvPr/>
        </p:nvCxnSpPr>
        <p:spPr>
          <a:xfrm>
            <a:off x="302409" y="2608705"/>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2409" y="3545211"/>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03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Cisco ISR 4000 Series Comparison</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400003526"/>
              </p:ext>
            </p:extLst>
          </p:nvPr>
        </p:nvGraphicFramePr>
        <p:xfrm>
          <a:off x="0" y="821142"/>
          <a:ext cx="9144002" cy="3764340"/>
        </p:xfrm>
        <a:graphic>
          <a:graphicData uri="http://schemas.openxmlformats.org/drawingml/2006/table">
            <a:tbl>
              <a:tblPr>
                <a:tableStyleId>{5C22544A-7EE6-4342-B048-85BDC9FD1C3A}</a:tableStyleId>
              </a:tblPr>
              <a:tblGrid>
                <a:gridCol w="1417562"/>
                <a:gridCol w="1545288"/>
                <a:gridCol w="1545288"/>
                <a:gridCol w="1545288"/>
                <a:gridCol w="1545288"/>
                <a:gridCol w="1545288"/>
              </a:tblGrid>
              <a:tr h="309548">
                <a:tc>
                  <a:txBody>
                    <a:bodyPr/>
                    <a:lstStyle/>
                    <a:p>
                      <a:pPr algn="l"/>
                      <a:r>
                        <a:rPr lang="en-US" sz="900" b="1" u="none" strike="noStrike" kern="1200" dirty="0" smtClean="0">
                          <a:solidFill>
                            <a:schemeClr val="bg1"/>
                          </a:solidFill>
                          <a:effectLst/>
                          <a:latin typeface="+mn-lt"/>
                          <a:ea typeface="+mn-ea"/>
                          <a:cs typeface="+mn-cs"/>
                        </a:rPr>
                        <a:t>Entity</a:t>
                      </a:r>
                      <a:endParaRPr lang="en-US" sz="900" b="1" u="none" strike="noStrike" kern="1200" dirty="0">
                        <a:solidFill>
                          <a:schemeClr val="bg1"/>
                        </a:solidFill>
                        <a:effectLst/>
                        <a:latin typeface="+mn-lt"/>
                        <a:ea typeface="+mn-ea"/>
                        <a:cs typeface="+mn-cs"/>
                      </a:endParaRPr>
                    </a:p>
                  </a:txBody>
                  <a:tcPr marT="41148" marB="41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a:r>
                        <a:rPr lang="en-US" sz="900" b="1" u="none" strike="noStrike" kern="1200" dirty="0" smtClean="0">
                          <a:solidFill>
                            <a:schemeClr val="bg1"/>
                          </a:solidFill>
                          <a:effectLst/>
                          <a:latin typeface="+mn-lt"/>
                          <a:ea typeface="+mn-ea"/>
                          <a:cs typeface="+mn-cs"/>
                        </a:rPr>
                        <a:t>ISR 4451</a:t>
                      </a:r>
                      <a:endParaRPr lang="en-US" sz="900" b="1" u="none" strike="noStrike" kern="1200" dirty="0">
                        <a:solidFill>
                          <a:schemeClr val="bg1"/>
                        </a:solidFill>
                        <a:effectLst/>
                        <a:latin typeface="+mn-lt"/>
                        <a:ea typeface="+mn-ea"/>
                        <a:cs typeface="+mn-cs"/>
                      </a:endParaRPr>
                    </a:p>
                  </a:txBody>
                  <a:tcPr marT="41148" marB="41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a:r>
                        <a:rPr lang="en-US" sz="900" b="1" u="none" strike="noStrike" kern="1200" dirty="0" smtClean="0">
                          <a:solidFill>
                            <a:schemeClr val="bg1"/>
                          </a:solidFill>
                          <a:effectLst/>
                          <a:latin typeface="+mn-lt"/>
                          <a:ea typeface="+mn-ea"/>
                          <a:cs typeface="+mn-cs"/>
                        </a:rPr>
                        <a:t>ISR 4431</a:t>
                      </a:r>
                      <a:endParaRPr lang="en-US" sz="900" b="1" u="none" strike="noStrike" kern="1200" dirty="0">
                        <a:solidFill>
                          <a:schemeClr val="bg1"/>
                        </a:solidFill>
                        <a:effectLst/>
                        <a:latin typeface="+mn-lt"/>
                        <a:ea typeface="+mn-ea"/>
                        <a:cs typeface="+mn-cs"/>
                      </a:endParaRPr>
                    </a:p>
                  </a:txBody>
                  <a:tcPr marT="41148" marB="41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a:r>
                        <a:rPr lang="en-US" sz="900" b="1" u="none" strike="noStrike" kern="1200" dirty="0" smtClean="0">
                          <a:solidFill>
                            <a:schemeClr val="bg1"/>
                          </a:solidFill>
                          <a:effectLst/>
                          <a:latin typeface="+mn-lt"/>
                          <a:ea typeface="+mn-ea"/>
                          <a:cs typeface="+mn-cs"/>
                        </a:rPr>
                        <a:t>ISR 4351</a:t>
                      </a:r>
                      <a:endParaRPr lang="en-US" sz="900" b="1" u="none" strike="noStrike" kern="1200" dirty="0">
                        <a:solidFill>
                          <a:schemeClr val="bg1"/>
                        </a:solidFill>
                        <a:effectLst/>
                        <a:latin typeface="+mn-lt"/>
                        <a:ea typeface="+mn-ea"/>
                        <a:cs typeface="+mn-cs"/>
                      </a:endParaRPr>
                    </a:p>
                  </a:txBody>
                  <a:tcPr marT="41148" marB="41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a:r>
                        <a:rPr lang="en-US" sz="900" b="1" u="none" strike="noStrike" kern="1200" dirty="0" smtClean="0">
                          <a:solidFill>
                            <a:schemeClr val="bg1"/>
                          </a:solidFill>
                          <a:effectLst/>
                          <a:latin typeface="+mn-lt"/>
                          <a:ea typeface="+mn-ea"/>
                          <a:cs typeface="+mn-cs"/>
                        </a:rPr>
                        <a:t>ISR 4331</a:t>
                      </a:r>
                      <a:endParaRPr lang="en-US" sz="900" b="1" u="none" strike="noStrike" kern="1200" dirty="0">
                        <a:solidFill>
                          <a:schemeClr val="bg1"/>
                        </a:solidFill>
                        <a:effectLst/>
                        <a:latin typeface="+mn-lt"/>
                        <a:ea typeface="+mn-ea"/>
                        <a:cs typeface="+mn-cs"/>
                      </a:endParaRPr>
                    </a:p>
                  </a:txBody>
                  <a:tcPr marT="41148" marB="41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a:r>
                        <a:rPr lang="en-US" sz="900" b="1" u="none" strike="noStrike" kern="1200" dirty="0" smtClean="0">
                          <a:solidFill>
                            <a:schemeClr val="bg1"/>
                          </a:solidFill>
                          <a:effectLst/>
                          <a:latin typeface="+mn-lt"/>
                          <a:ea typeface="+mn-ea"/>
                          <a:cs typeface="+mn-cs"/>
                        </a:rPr>
                        <a:t>ISR 4321</a:t>
                      </a:r>
                      <a:endParaRPr lang="en-US" sz="900" b="1" u="none" strike="noStrike" kern="1200" dirty="0">
                        <a:solidFill>
                          <a:schemeClr val="bg1"/>
                        </a:solidFill>
                        <a:effectLst/>
                        <a:latin typeface="+mn-lt"/>
                        <a:ea typeface="+mn-ea"/>
                        <a:cs typeface="+mn-cs"/>
                      </a:endParaRPr>
                    </a:p>
                  </a:txBody>
                  <a:tcPr marT="41148" marB="41148" anchor="ctr">
                    <a:lnL w="12700" cap="flat" cmpd="sng" algn="ctr">
                      <a:solidFill>
                        <a:schemeClr val="bg1"/>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r>
              <a:tr h="309548">
                <a:tc>
                  <a:txBody>
                    <a:bodyPr/>
                    <a:lstStyle/>
                    <a:p>
                      <a:pPr algn="l"/>
                      <a:endParaRPr lang="en-US" dirty="0"/>
                    </a:p>
                  </a:txBody>
                  <a:tcPr marT="9144" marB="914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marT="9144" marB="914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algn="r" fontAlgn="b"/>
                      <a:endParaRPr lang="en-US" sz="600" b="0" i="0" u="none" strike="noStrike" dirty="0">
                        <a:solidFill>
                          <a:schemeClr val="tx1">
                            <a:lumMod val="75000"/>
                            <a:lumOff val="25000"/>
                          </a:schemeClr>
                        </a:solidFill>
                        <a:effectLst/>
                        <a:latin typeface="+mn-lt"/>
                      </a:endParaRPr>
                    </a:p>
                  </a:txBody>
                  <a:tcPr marT="9144" marB="914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algn="r" fontAlgn="b"/>
                      <a:endParaRPr lang="en-US" sz="600" b="0" i="0" u="none" strike="noStrike" dirty="0">
                        <a:solidFill>
                          <a:schemeClr val="tx1">
                            <a:lumMod val="75000"/>
                            <a:lumOff val="25000"/>
                          </a:schemeClr>
                        </a:solidFill>
                        <a:effectLst/>
                        <a:latin typeface="+mn-lt"/>
                      </a:endParaRPr>
                    </a:p>
                  </a:txBody>
                  <a:tcPr marT="9144" marB="914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algn="r" fontAlgn="b"/>
                      <a:endParaRPr lang="en-US" sz="600" b="0" i="0" u="none" strike="noStrike" dirty="0">
                        <a:solidFill>
                          <a:schemeClr val="tx1">
                            <a:lumMod val="75000"/>
                            <a:lumOff val="25000"/>
                          </a:schemeClr>
                        </a:solidFill>
                        <a:effectLst/>
                        <a:latin typeface="+mn-lt"/>
                      </a:endParaRPr>
                    </a:p>
                  </a:txBody>
                  <a:tcPr marT="9144" marB="9144"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algn="r" fontAlgn="b"/>
                      <a:endParaRPr lang="en-US" sz="600" b="0" i="0" u="none" strike="noStrike" dirty="0">
                        <a:solidFill>
                          <a:schemeClr val="tx1">
                            <a:lumMod val="75000"/>
                            <a:lumOff val="25000"/>
                          </a:schemeClr>
                        </a:solidFill>
                        <a:effectLst/>
                        <a:latin typeface="+mn-lt"/>
                      </a:endParaRPr>
                    </a:p>
                  </a:txBody>
                  <a:tcPr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Performance</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u="none" strike="noStrike" kern="1200" dirty="0" smtClean="0">
                          <a:solidFill>
                            <a:schemeClr val="tx1">
                              <a:lumMod val="75000"/>
                              <a:lumOff val="25000"/>
                            </a:schemeClr>
                          </a:solidFill>
                          <a:effectLst/>
                          <a:latin typeface="+mn-lt"/>
                          <a:ea typeface="+mn-ea"/>
                          <a:cs typeface="+mn-cs"/>
                        </a:rPr>
                        <a:t>1 Gbps–2 Gbps </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u="none" strike="noStrike" kern="1200" dirty="0" smtClean="0">
                          <a:solidFill>
                            <a:schemeClr val="tx1">
                              <a:lumMod val="75000"/>
                              <a:lumOff val="25000"/>
                            </a:schemeClr>
                          </a:solidFill>
                          <a:effectLst/>
                          <a:latin typeface="+mn-lt"/>
                          <a:ea typeface="+mn-ea"/>
                          <a:cs typeface="+mn-cs"/>
                        </a:rPr>
                        <a:t>500 Mbps–1 Gbps </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u="none" strike="noStrike" kern="1200" dirty="0" smtClean="0">
                          <a:solidFill>
                            <a:schemeClr val="tx1">
                              <a:lumMod val="75000"/>
                              <a:lumOff val="25000"/>
                            </a:schemeClr>
                          </a:solidFill>
                          <a:effectLst/>
                          <a:latin typeface="+mn-lt"/>
                          <a:ea typeface="+mn-ea"/>
                          <a:cs typeface="+mn-cs"/>
                        </a:rPr>
                        <a:t>200 Mbps–400 Mbps </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u="none" strike="noStrike" kern="1200" dirty="0" smtClean="0">
                          <a:solidFill>
                            <a:schemeClr val="tx1">
                              <a:lumMod val="75000"/>
                              <a:lumOff val="25000"/>
                            </a:schemeClr>
                          </a:solidFill>
                          <a:effectLst/>
                          <a:latin typeface="+mn-lt"/>
                          <a:ea typeface="+mn-ea"/>
                          <a:cs typeface="+mn-cs"/>
                        </a:rPr>
                        <a:t>100 Mbps–300 Mbps </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u="none" strike="noStrike" kern="1200" dirty="0" smtClean="0">
                          <a:solidFill>
                            <a:schemeClr val="tx1">
                              <a:lumMod val="75000"/>
                              <a:lumOff val="25000"/>
                            </a:schemeClr>
                          </a:solidFill>
                          <a:effectLst/>
                          <a:latin typeface="+mn-lt"/>
                          <a:ea typeface="+mn-ea"/>
                          <a:cs typeface="+mn-cs"/>
                        </a:rPr>
                        <a:t>50 Mbps–100 Mbps</a:t>
                      </a: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Migrate From ISR</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pt-BR" sz="800" b="1" u="none" strike="noStrike" kern="1200" dirty="0" smtClean="0">
                          <a:solidFill>
                            <a:schemeClr val="tx1">
                              <a:lumMod val="75000"/>
                              <a:lumOff val="25000"/>
                            </a:schemeClr>
                          </a:solidFill>
                          <a:effectLst/>
                          <a:latin typeface="+mn-lt"/>
                          <a:ea typeface="+mn-ea"/>
                          <a:cs typeface="+mn-cs"/>
                        </a:rPr>
                        <a:t>3945E / 3925E / 3945</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pt-BR" sz="800" b="1" u="none" strike="noStrike" kern="1200" dirty="0" smtClean="0">
                          <a:solidFill>
                            <a:schemeClr val="tx1">
                              <a:lumMod val="75000"/>
                              <a:lumOff val="25000"/>
                            </a:schemeClr>
                          </a:solidFill>
                          <a:effectLst/>
                          <a:latin typeface="+mn-lt"/>
                          <a:ea typeface="+mn-ea"/>
                          <a:cs typeface="+mn-cs"/>
                        </a:rPr>
                        <a:t>3945 / 3925</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pt-BR" sz="800" b="1" u="none" strike="noStrike" kern="1200" dirty="0" smtClean="0">
                          <a:solidFill>
                            <a:schemeClr val="tx1">
                              <a:lumMod val="75000"/>
                              <a:lumOff val="25000"/>
                            </a:schemeClr>
                          </a:solidFill>
                          <a:effectLst/>
                          <a:latin typeface="+mn-lt"/>
                          <a:ea typeface="+mn-ea"/>
                          <a:cs typeface="+mn-cs"/>
                        </a:rPr>
                        <a:t>2951</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1" u="none" strike="noStrike" kern="1200" dirty="0" smtClean="0">
                          <a:solidFill>
                            <a:schemeClr val="tx1">
                              <a:lumMod val="75000"/>
                              <a:lumOff val="25000"/>
                            </a:schemeClr>
                          </a:solidFill>
                          <a:effectLst/>
                          <a:latin typeface="+mn-lt"/>
                          <a:ea typeface="+mn-ea"/>
                          <a:cs typeface="+mn-cs"/>
                        </a:rPr>
                        <a:t>2911 / 2921 </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c>
                  <a:txBody>
                    <a:bodyPr/>
                    <a:lstStyle/>
                    <a:p>
                      <a:pPr marL="0" marR="0" indent="0" algn="r" defTabSz="685835" rtl="0" eaLnBrk="1" fontAlgn="auto" latinLnBrk="0" hangingPunct="1">
                        <a:lnSpc>
                          <a:spcPct val="100000"/>
                        </a:lnSpc>
                        <a:spcBef>
                          <a:spcPts val="0"/>
                        </a:spcBef>
                        <a:spcAft>
                          <a:spcPts val="0"/>
                        </a:spcAft>
                        <a:buClrTx/>
                        <a:buSzTx/>
                        <a:buFontTx/>
                        <a:buNone/>
                        <a:tabLst/>
                        <a:defRPr/>
                      </a:pPr>
                      <a:r>
                        <a:rPr lang="en-US" sz="800" b="1" u="none" strike="noStrike" kern="1200" dirty="0" smtClean="0">
                          <a:solidFill>
                            <a:schemeClr val="tx1">
                              <a:lumMod val="75000"/>
                              <a:lumOff val="25000"/>
                            </a:schemeClr>
                          </a:solidFill>
                          <a:effectLst/>
                          <a:latin typeface="+mn-lt"/>
                          <a:ea typeface="+mn-ea"/>
                          <a:cs typeface="+mn-cs"/>
                        </a:rPr>
                        <a:t>1921 / 1941 / 2901</a:t>
                      </a: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lumMod val="20000"/>
                        <a:lumOff val="80000"/>
                      </a:schemeClr>
                    </a:solid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CPU Architecture</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4 core control / services </a:t>
                      </a:r>
                    </a:p>
                    <a:p>
                      <a:pPr algn="r"/>
                      <a:r>
                        <a:rPr lang="en-US" sz="800" u="none" strike="noStrike" kern="1200" dirty="0" smtClean="0">
                          <a:solidFill>
                            <a:schemeClr val="tx1">
                              <a:lumMod val="75000"/>
                              <a:lumOff val="25000"/>
                            </a:schemeClr>
                          </a:solidFill>
                          <a:effectLst/>
                          <a:latin typeface="+mn-lt"/>
                          <a:ea typeface="+mn-ea"/>
                          <a:cs typeface="+mn-cs"/>
                        </a:rPr>
                        <a:t>10 core data plane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4 core control / services</a:t>
                      </a:r>
                      <a:br>
                        <a:rPr lang="en-US" sz="800" u="none" strike="noStrike" kern="1200" dirty="0" smtClean="0">
                          <a:solidFill>
                            <a:schemeClr val="tx1">
                              <a:lumMod val="75000"/>
                              <a:lumOff val="25000"/>
                            </a:schemeClr>
                          </a:solidFill>
                          <a:effectLst/>
                          <a:latin typeface="+mn-lt"/>
                          <a:ea typeface="+mn-ea"/>
                          <a:cs typeface="+mn-cs"/>
                        </a:rPr>
                      </a:br>
                      <a:r>
                        <a:rPr lang="en-US" sz="800" u="none" strike="noStrike" kern="1200" dirty="0" smtClean="0">
                          <a:solidFill>
                            <a:schemeClr val="tx1">
                              <a:lumMod val="75000"/>
                              <a:lumOff val="25000"/>
                            </a:schemeClr>
                          </a:solidFill>
                          <a:effectLst/>
                          <a:latin typeface="+mn-lt"/>
                          <a:ea typeface="+mn-ea"/>
                          <a:cs typeface="+mn-cs"/>
                        </a:rPr>
                        <a:t>6 core data plane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8-core CPU</a:t>
                      </a:r>
                    </a:p>
                    <a:p>
                      <a:pPr algn="r" rtl="0"/>
                      <a:r>
                        <a:rPr lang="en-US" sz="800" u="none" strike="noStrike" kern="1200" dirty="0" smtClean="0">
                          <a:solidFill>
                            <a:schemeClr val="tx1">
                              <a:lumMod val="75000"/>
                              <a:lumOff val="25000"/>
                            </a:schemeClr>
                          </a:solidFill>
                          <a:effectLst/>
                          <a:latin typeface="+mn-lt"/>
                          <a:ea typeface="+mn-ea"/>
                          <a:cs typeface="+mn-cs"/>
                        </a:rPr>
                        <a:t> (4 Data, 1 Control, 3</a:t>
                      </a:r>
                      <a:r>
                        <a:rPr lang="en-US" sz="800" u="none" strike="noStrike" kern="1200" baseline="0" dirty="0" smtClean="0">
                          <a:solidFill>
                            <a:schemeClr val="tx1">
                              <a:lumMod val="75000"/>
                              <a:lumOff val="25000"/>
                            </a:schemeClr>
                          </a:solidFill>
                          <a:effectLst/>
                          <a:latin typeface="+mn-lt"/>
                          <a:ea typeface="+mn-ea"/>
                          <a:cs typeface="+mn-cs"/>
                        </a:rPr>
                        <a:t> </a:t>
                      </a:r>
                      <a:r>
                        <a:rPr lang="en-US" sz="800" u="none" strike="noStrike" kern="1200" dirty="0" smtClean="0">
                          <a:solidFill>
                            <a:schemeClr val="tx1">
                              <a:lumMod val="75000"/>
                              <a:lumOff val="25000"/>
                            </a:schemeClr>
                          </a:solidFill>
                          <a:effectLst/>
                          <a:latin typeface="+mn-lt"/>
                          <a:ea typeface="+mn-ea"/>
                          <a:cs typeface="+mn-cs"/>
                        </a:rPr>
                        <a:t>Service)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8-core CPU </a:t>
                      </a:r>
                    </a:p>
                    <a:p>
                      <a:pPr algn="r" rtl="0"/>
                      <a:r>
                        <a:rPr lang="en-US" sz="800" u="none" strike="noStrike" kern="1200" dirty="0" smtClean="0">
                          <a:solidFill>
                            <a:schemeClr val="tx1">
                              <a:lumMod val="75000"/>
                              <a:lumOff val="25000"/>
                            </a:schemeClr>
                          </a:solidFill>
                          <a:effectLst/>
                          <a:latin typeface="+mn-lt"/>
                          <a:ea typeface="+mn-ea"/>
                          <a:cs typeface="+mn-cs"/>
                        </a:rPr>
                        <a:t>(4 Data, 1 Control, 3 Service)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4-core CPU </a:t>
                      </a:r>
                    </a:p>
                    <a:p>
                      <a:pPr algn="r"/>
                      <a:r>
                        <a:rPr lang="en-US" sz="800" u="none" strike="noStrike" kern="1200" dirty="0" smtClean="0">
                          <a:solidFill>
                            <a:schemeClr val="tx1">
                              <a:lumMod val="75000"/>
                              <a:lumOff val="25000"/>
                            </a:schemeClr>
                          </a:solidFill>
                          <a:effectLst/>
                          <a:latin typeface="+mn-lt"/>
                          <a:ea typeface="+mn-ea"/>
                          <a:cs typeface="+mn-cs"/>
                        </a:rPr>
                        <a:t>(2 Data, 1 Control, 1 Service)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Rack Units</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1</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2</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1</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1(Desktop)</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#NIMs</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3</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3</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3</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#SMs</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0</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2</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1</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0</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FPGE</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4 GE plus 4 SFP</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4 GE plus 4 SFP</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3 GE plus 3 SFP</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 GE plus 2 SFP</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 GE plus 1 SFP</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Power</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Dual internal  AC or DC</a:t>
                      </a:r>
                    </a:p>
                    <a:p>
                      <a:pPr algn="r"/>
                      <a:r>
                        <a:rPr lang="en-US" sz="800" u="none" strike="noStrike" kern="1200" dirty="0" smtClean="0">
                          <a:solidFill>
                            <a:schemeClr val="tx1">
                              <a:lumMod val="75000"/>
                              <a:lumOff val="25000"/>
                            </a:schemeClr>
                          </a:solidFill>
                          <a:effectLst/>
                          <a:latin typeface="+mn-lt"/>
                          <a:ea typeface="+mn-ea"/>
                          <a:cs typeface="+mn-cs"/>
                        </a:rPr>
                        <a:t>(Redundant Power)</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Dual internal AC or DC</a:t>
                      </a:r>
                    </a:p>
                    <a:p>
                      <a:pPr algn="r"/>
                      <a:r>
                        <a:rPr lang="en-US" sz="800" u="none" strike="noStrike" kern="1200" dirty="0" smtClean="0">
                          <a:solidFill>
                            <a:schemeClr val="tx1">
                              <a:lumMod val="75000"/>
                              <a:lumOff val="25000"/>
                            </a:schemeClr>
                          </a:solidFill>
                          <a:effectLst/>
                          <a:latin typeface="+mn-lt"/>
                          <a:ea typeface="+mn-ea"/>
                          <a:cs typeface="+mn-cs"/>
                        </a:rPr>
                        <a:t>(Redundant Power)</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Single internal AC or DC</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Single AC</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Single AC</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Control/Services Memory</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Base 4 GB; Max 16 GB</a:t>
                      </a:r>
                      <a:br>
                        <a:rPr lang="en-US" sz="800" u="none" strike="noStrike" kern="1200" dirty="0" smtClean="0">
                          <a:solidFill>
                            <a:schemeClr val="tx1">
                              <a:lumMod val="75000"/>
                              <a:lumOff val="25000"/>
                            </a:schemeClr>
                          </a:solidFill>
                          <a:effectLst/>
                          <a:latin typeface="+mn-lt"/>
                          <a:ea typeface="+mn-ea"/>
                          <a:cs typeface="+mn-cs"/>
                        </a:rPr>
                      </a:br>
                      <a:r>
                        <a:rPr lang="en-US" sz="800" u="none" strike="noStrike" kern="1200" dirty="0" smtClean="0">
                          <a:solidFill>
                            <a:schemeClr val="tx1">
                              <a:lumMod val="75000"/>
                              <a:lumOff val="25000"/>
                            </a:schemeClr>
                          </a:solidFill>
                          <a:effectLst/>
                          <a:latin typeface="+mn-lt"/>
                          <a:ea typeface="+mn-ea"/>
                          <a:cs typeface="+mn-cs"/>
                        </a:rPr>
                        <a:t>(2 DIMM slots)</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Base 4 GB; Max 16 GB</a:t>
                      </a:r>
                      <a:br>
                        <a:rPr lang="en-US" sz="800" u="none" strike="noStrike" kern="1200" dirty="0" smtClean="0">
                          <a:solidFill>
                            <a:schemeClr val="tx1">
                              <a:lumMod val="75000"/>
                              <a:lumOff val="25000"/>
                            </a:schemeClr>
                          </a:solidFill>
                          <a:effectLst/>
                          <a:latin typeface="+mn-lt"/>
                          <a:ea typeface="+mn-ea"/>
                          <a:cs typeface="+mn-cs"/>
                        </a:rPr>
                      </a:br>
                      <a:r>
                        <a:rPr lang="en-US" sz="800" u="none" strike="noStrike" kern="1200" dirty="0" smtClean="0">
                          <a:solidFill>
                            <a:schemeClr val="tx1">
                              <a:lumMod val="75000"/>
                              <a:lumOff val="25000"/>
                            </a:schemeClr>
                          </a:solidFill>
                          <a:effectLst/>
                          <a:latin typeface="+mn-lt"/>
                          <a:ea typeface="+mn-ea"/>
                          <a:cs typeface="+mn-cs"/>
                        </a:rPr>
                        <a:t>(2 DIMM slots)</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Base 4 GB; Max 16 GB</a:t>
                      </a:r>
                      <a:br>
                        <a:rPr lang="en-US" sz="800" u="none" strike="noStrike" kern="1200" dirty="0" smtClean="0">
                          <a:solidFill>
                            <a:schemeClr val="tx1">
                              <a:lumMod val="75000"/>
                              <a:lumOff val="25000"/>
                            </a:schemeClr>
                          </a:solidFill>
                          <a:effectLst/>
                          <a:latin typeface="+mn-lt"/>
                          <a:ea typeface="+mn-ea"/>
                          <a:cs typeface="+mn-cs"/>
                        </a:rPr>
                      </a:br>
                      <a:r>
                        <a:rPr lang="en-US" sz="800" u="none" strike="noStrike" kern="1200" dirty="0" smtClean="0">
                          <a:solidFill>
                            <a:schemeClr val="tx1">
                              <a:lumMod val="75000"/>
                              <a:lumOff val="25000"/>
                            </a:schemeClr>
                          </a:solidFill>
                          <a:effectLst/>
                          <a:latin typeface="+mn-lt"/>
                          <a:ea typeface="+mn-ea"/>
                          <a:cs typeface="+mn-cs"/>
                        </a:rPr>
                        <a:t>(2 DIMM slots)</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Base 4 GB; Max 16 GB</a:t>
                      </a:r>
                      <a:br>
                        <a:rPr lang="en-US" sz="800" u="none" strike="noStrike" kern="1200" dirty="0" smtClean="0">
                          <a:solidFill>
                            <a:schemeClr val="tx1">
                              <a:lumMod val="75000"/>
                              <a:lumOff val="25000"/>
                            </a:schemeClr>
                          </a:solidFill>
                          <a:effectLst/>
                          <a:latin typeface="+mn-lt"/>
                          <a:ea typeface="+mn-ea"/>
                          <a:cs typeface="+mn-cs"/>
                        </a:rPr>
                      </a:br>
                      <a:r>
                        <a:rPr lang="en-US" sz="800" u="none" strike="noStrike" kern="1200" dirty="0" smtClean="0">
                          <a:solidFill>
                            <a:schemeClr val="tx1">
                              <a:lumMod val="75000"/>
                              <a:lumOff val="25000"/>
                            </a:schemeClr>
                          </a:solidFill>
                          <a:effectLst/>
                          <a:latin typeface="+mn-lt"/>
                          <a:ea typeface="+mn-ea"/>
                          <a:cs typeface="+mn-cs"/>
                        </a:rPr>
                        <a:t>(2 DIMM slots)</a:t>
                      </a: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Base 4 GB; Max 8 GB</a:t>
                      </a:r>
                      <a:br>
                        <a:rPr lang="en-US" sz="800" u="none" strike="noStrike" kern="1200" dirty="0" smtClean="0">
                          <a:solidFill>
                            <a:schemeClr val="tx1">
                              <a:lumMod val="75000"/>
                              <a:lumOff val="25000"/>
                            </a:schemeClr>
                          </a:solidFill>
                          <a:effectLst/>
                          <a:latin typeface="+mn-lt"/>
                          <a:ea typeface="+mn-ea"/>
                          <a:cs typeface="+mn-cs"/>
                        </a:rPr>
                      </a:br>
                      <a:r>
                        <a:rPr lang="en-US" sz="800" u="none" strike="noStrike" kern="1200" dirty="0" smtClean="0">
                          <a:solidFill>
                            <a:schemeClr val="tx1">
                              <a:lumMod val="75000"/>
                              <a:lumOff val="25000"/>
                            </a:schemeClr>
                          </a:solidFill>
                          <a:effectLst/>
                          <a:latin typeface="+mn-lt"/>
                          <a:ea typeface="+mn-ea"/>
                          <a:cs typeface="+mn-cs"/>
                        </a:rPr>
                        <a:t>(2 DIMM slots)</a:t>
                      </a: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309548">
                <a:tc>
                  <a:txBody>
                    <a:bodyPr/>
                    <a:lstStyle/>
                    <a:p>
                      <a:pPr algn="l"/>
                      <a:r>
                        <a:rPr lang="en-US" sz="800" b="1" u="none" strike="noStrike" kern="1200" dirty="0" smtClean="0">
                          <a:solidFill>
                            <a:schemeClr val="tx1">
                              <a:lumMod val="75000"/>
                              <a:lumOff val="25000"/>
                            </a:schemeClr>
                          </a:solidFill>
                          <a:effectLst/>
                          <a:latin typeface="+mn-lt"/>
                          <a:ea typeface="+mn-ea"/>
                          <a:cs typeface="+mn-cs"/>
                        </a:rPr>
                        <a:t>Data Plane Memory</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b="1" u="none" strike="noStrike" kern="1200" dirty="0" smtClean="0">
                          <a:solidFill>
                            <a:schemeClr val="tx1">
                              <a:lumMod val="75000"/>
                              <a:lumOff val="25000"/>
                            </a:schemeClr>
                          </a:solidFill>
                          <a:effectLst/>
                          <a:latin typeface="+mn-lt"/>
                          <a:ea typeface="+mn-ea"/>
                          <a:cs typeface="+mn-cs"/>
                        </a:rPr>
                        <a:t>2 GB</a:t>
                      </a:r>
                      <a:endParaRPr lang="en-US" sz="800" b="1"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800" u="none" strike="noStrike" kern="1200" dirty="0" smtClean="0">
                          <a:solidFill>
                            <a:schemeClr val="tx1">
                              <a:lumMod val="75000"/>
                              <a:lumOff val="25000"/>
                            </a:schemeClr>
                          </a:solidFill>
                          <a:effectLst/>
                          <a:latin typeface="+mn-lt"/>
                          <a:ea typeface="+mn-ea"/>
                          <a:cs typeface="+mn-cs"/>
                        </a:rPr>
                        <a:t>2 GB</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Included Above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Included Above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rtl="0"/>
                      <a:r>
                        <a:rPr lang="en-US" sz="800" u="none" strike="noStrike" kern="1200" dirty="0" smtClean="0">
                          <a:solidFill>
                            <a:schemeClr val="tx1">
                              <a:lumMod val="75000"/>
                              <a:lumOff val="25000"/>
                            </a:schemeClr>
                          </a:solidFill>
                          <a:effectLst/>
                          <a:latin typeface="+mn-lt"/>
                          <a:ea typeface="+mn-ea"/>
                          <a:cs typeface="+mn-cs"/>
                        </a:rPr>
                        <a:t>Included Above</a:t>
                      </a:r>
                      <a:endParaRPr lang="en-US" sz="800" u="none" strike="noStrike" kern="1200" dirty="0">
                        <a:solidFill>
                          <a:schemeClr val="tx1">
                            <a:lumMod val="75000"/>
                            <a:lumOff val="25000"/>
                          </a:schemeClr>
                        </a:solidFill>
                        <a:effectLst/>
                        <a:latin typeface="+mn-lt"/>
                        <a:ea typeface="+mn-ea"/>
                        <a:cs typeface="+mn-cs"/>
                      </a:endParaRPr>
                    </a:p>
                  </a:txBody>
                  <a:tcPr marT="41148" marB="41148"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bl>
          </a:graphicData>
        </a:graphic>
      </p:graphicFrame>
      <p:pic>
        <p:nvPicPr>
          <p:cNvPr id="1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74290" y="1183707"/>
            <a:ext cx="1315740" cy="20117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758654" y="1173060"/>
            <a:ext cx="1060795" cy="22246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KO46020.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52863" y="1165638"/>
            <a:ext cx="1349405" cy="237311"/>
          </a:xfrm>
          <a:prstGeom prst="rect">
            <a:avLst/>
          </a:prstGeom>
          <a:ln>
            <a:noFill/>
          </a:ln>
          <a:effectLst/>
        </p:spPr>
      </p:pic>
      <p:pic>
        <p:nvPicPr>
          <p:cNvPr id="23"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725773" y="1183858"/>
            <a:ext cx="1284284" cy="20087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647768" y="1168924"/>
            <a:ext cx="1091756" cy="23073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1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ISR </a:t>
            </a:r>
            <a:r>
              <a:rPr lang="en-US" dirty="0" smtClean="0"/>
              <a:t>G2 </a:t>
            </a:r>
            <a:r>
              <a:rPr lang="en-US" dirty="0">
                <a:sym typeface="Wingdings"/>
              </a:rPr>
              <a:t></a:t>
            </a:r>
            <a:r>
              <a:rPr lang="en-US" dirty="0"/>
              <a:t> ISR 4000: Migration Options</a:t>
            </a:r>
          </a:p>
        </p:txBody>
      </p:sp>
      <p:sp>
        <p:nvSpPr>
          <p:cNvPr id="102" name="Rounded Rectangle 101"/>
          <p:cNvSpPr/>
          <p:nvPr/>
        </p:nvSpPr>
        <p:spPr>
          <a:xfrm>
            <a:off x="374650" y="3518588"/>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2911 (35 Mbps</a:t>
            </a:r>
            <a:r>
              <a:rPr lang="en-US" sz="1050" b="1" dirty="0" smtClean="0">
                <a:solidFill>
                  <a:schemeClr val="accent1"/>
                </a:solidFill>
              </a:rPr>
              <a:t>)</a:t>
            </a:r>
            <a:endParaRPr lang="en-US" sz="1050" b="1" dirty="0">
              <a:solidFill>
                <a:schemeClr val="accent1"/>
              </a:solidFill>
            </a:endParaRPr>
          </a:p>
        </p:txBody>
      </p:sp>
      <p:sp>
        <p:nvSpPr>
          <p:cNvPr id="120" name="Rectangle 119"/>
          <p:cNvSpPr/>
          <p:nvPr/>
        </p:nvSpPr>
        <p:spPr>
          <a:xfrm>
            <a:off x="1691750" y="3612952"/>
            <a:ext cx="441147" cy="246221"/>
          </a:xfrm>
          <a:prstGeom prst="rect">
            <a:avLst/>
          </a:prstGeom>
        </p:spPr>
        <p:txBody>
          <a:bodyPr wrap="none">
            <a:spAutoFit/>
          </a:bodyPr>
          <a:lstStyle/>
          <a:p>
            <a:pPr algn="ctr"/>
            <a:r>
              <a:rPr lang="en-US" sz="1000" dirty="0">
                <a:solidFill>
                  <a:schemeClr val="accent1"/>
                </a:solidFill>
              </a:rPr>
              <a:t>2</a:t>
            </a:r>
            <a:r>
              <a:rPr lang="en-US" sz="1000" dirty="0" smtClean="0">
                <a:solidFill>
                  <a:schemeClr val="accent1"/>
                </a:solidFill>
              </a:rPr>
              <a:t>RU</a:t>
            </a:r>
            <a:endParaRPr lang="en-US" sz="1000" dirty="0">
              <a:solidFill>
                <a:schemeClr val="accent1"/>
              </a:solidFill>
            </a:endParaRPr>
          </a:p>
        </p:txBody>
      </p:sp>
      <p:pic>
        <p:nvPicPr>
          <p:cNvPr id="115" name="Picture 51" descr="LKJ0350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8828" y="3472640"/>
            <a:ext cx="880187" cy="528939"/>
          </a:xfrm>
          <a:prstGeom prst="rect">
            <a:avLst/>
          </a:prstGeom>
          <a:noFill/>
          <a:ln>
            <a:noFill/>
          </a:ln>
        </p:spPr>
      </p:pic>
      <p:sp>
        <p:nvSpPr>
          <p:cNvPr id="103" name="Rounded Rectangle 102"/>
          <p:cNvSpPr/>
          <p:nvPr/>
        </p:nvSpPr>
        <p:spPr>
          <a:xfrm>
            <a:off x="374650" y="4389818"/>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1941  (25 Mbps</a:t>
            </a:r>
            <a:r>
              <a:rPr lang="en-US" sz="1050" b="1" dirty="0" smtClean="0">
                <a:solidFill>
                  <a:schemeClr val="accent1"/>
                </a:solidFill>
              </a:rPr>
              <a:t>)</a:t>
            </a:r>
            <a:endParaRPr lang="en-US" sz="1050" b="1" dirty="0">
              <a:solidFill>
                <a:schemeClr val="accent1"/>
              </a:solidFill>
            </a:endParaRPr>
          </a:p>
        </p:txBody>
      </p:sp>
      <p:sp>
        <p:nvSpPr>
          <p:cNvPr id="118" name="Rectangle 117"/>
          <p:cNvSpPr/>
          <p:nvPr/>
        </p:nvSpPr>
        <p:spPr>
          <a:xfrm>
            <a:off x="1691750" y="4467876"/>
            <a:ext cx="441146" cy="246221"/>
          </a:xfrm>
          <a:prstGeom prst="rect">
            <a:avLst/>
          </a:prstGeom>
        </p:spPr>
        <p:txBody>
          <a:bodyPr wrap="none">
            <a:spAutoFit/>
          </a:bodyPr>
          <a:lstStyle/>
          <a:p>
            <a:pPr algn="ctr"/>
            <a:r>
              <a:rPr lang="en-US" sz="1000" dirty="0" smtClean="0">
                <a:solidFill>
                  <a:schemeClr val="accent1"/>
                </a:solidFill>
              </a:rPr>
              <a:t>2RU</a:t>
            </a:r>
            <a:endParaRPr lang="en-US" sz="1000" dirty="0">
              <a:solidFill>
                <a:schemeClr val="accent1"/>
              </a:solidFill>
            </a:endParaRPr>
          </a:p>
        </p:txBody>
      </p:sp>
      <p:sp>
        <p:nvSpPr>
          <p:cNvPr id="104" name="Rounded Rectangle 103"/>
          <p:cNvSpPr/>
          <p:nvPr/>
        </p:nvSpPr>
        <p:spPr>
          <a:xfrm>
            <a:off x="374650" y="3966330"/>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2901 (25 Mbps</a:t>
            </a:r>
            <a:r>
              <a:rPr lang="en-US" sz="1050" b="1" dirty="0" smtClean="0">
                <a:solidFill>
                  <a:schemeClr val="accent1"/>
                </a:solidFill>
              </a:rPr>
              <a:t>)</a:t>
            </a:r>
            <a:endParaRPr lang="en-US" sz="1050" b="1" dirty="0">
              <a:solidFill>
                <a:schemeClr val="accent1"/>
              </a:solidFill>
            </a:endParaRPr>
          </a:p>
        </p:txBody>
      </p:sp>
      <p:pic>
        <p:nvPicPr>
          <p:cNvPr id="116" name="Picture 142" descr="290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66130" y="4153982"/>
            <a:ext cx="951190" cy="130556"/>
          </a:xfrm>
          <a:prstGeom prst="rect">
            <a:avLst/>
          </a:prstGeom>
          <a:noFill/>
          <a:ln>
            <a:noFill/>
          </a:ln>
        </p:spPr>
      </p:pic>
      <p:sp>
        <p:nvSpPr>
          <p:cNvPr id="119" name="Rectangle 118"/>
          <p:cNvSpPr/>
          <p:nvPr/>
        </p:nvSpPr>
        <p:spPr>
          <a:xfrm>
            <a:off x="1691750" y="4060632"/>
            <a:ext cx="441146" cy="246221"/>
          </a:xfrm>
          <a:prstGeom prst="rect">
            <a:avLst/>
          </a:prstGeom>
        </p:spPr>
        <p:txBody>
          <a:bodyPr wrap="none">
            <a:spAutoFit/>
          </a:bodyPr>
          <a:lstStyle/>
          <a:p>
            <a:pPr algn="ctr"/>
            <a:r>
              <a:rPr lang="en-US" sz="1000" dirty="0" smtClean="0">
                <a:solidFill>
                  <a:schemeClr val="accent1"/>
                </a:solidFill>
              </a:rPr>
              <a:t>1RU</a:t>
            </a:r>
            <a:endParaRPr lang="en-US" sz="1000" dirty="0">
              <a:solidFill>
                <a:schemeClr val="accent1"/>
              </a:solidFill>
            </a:endParaRPr>
          </a:p>
        </p:txBody>
      </p:sp>
      <p:pic>
        <p:nvPicPr>
          <p:cNvPr id="117" name="Picture 1" descr="C:\2800 TME\xFormers\Photos\trans_batch3\trans_batch3\PNG\low\LKJ03537.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41525" y="4258147"/>
            <a:ext cx="1143436" cy="687999"/>
          </a:xfrm>
          <a:prstGeom prst="rect">
            <a:avLst/>
          </a:prstGeom>
          <a:noFill/>
          <a:ln>
            <a:noFill/>
          </a:ln>
        </p:spPr>
      </p:pic>
      <p:sp>
        <p:nvSpPr>
          <p:cNvPr id="105" name="Rounded Rectangle 104"/>
          <p:cNvSpPr/>
          <p:nvPr/>
        </p:nvSpPr>
        <p:spPr>
          <a:xfrm>
            <a:off x="374650" y="3002962"/>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2921 (50 Mbps</a:t>
            </a:r>
            <a:r>
              <a:rPr lang="en-US" sz="1050" b="1" dirty="0" smtClean="0">
                <a:solidFill>
                  <a:schemeClr val="accent1"/>
                </a:solidFill>
              </a:rPr>
              <a:t>)</a:t>
            </a:r>
            <a:endParaRPr lang="en-US" sz="1050" b="1" dirty="0">
              <a:solidFill>
                <a:schemeClr val="accent1"/>
              </a:solidFill>
            </a:endParaRPr>
          </a:p>
        </p:txBody>
      </p:sp>
      <p:pic>
        <p:nvPicPr>
          <p:cNvPr id="114" name="Picture 51" descr="LKJ0350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8828" y="2943050"/>
            <a:ext cx="880187" cy="528939"/>
          </a:xfrm>
          <a:prstGeom prst="rect">
            <a:avLst/>
          </a:prstGeom>
          <a:noFill/>
          <a:ln>
            <a:noFill/>
          </a:ln>
        </p:spPr>
      </p:pic>
      <p:sp>
        <p:nvSpPr>
          <p:cNvPr id="121" name="Rectangle 120"/>
          <p:cNvSpPr/>
          <p:nvPr/>
        </p:nvSpPr>
        <p:spPr>
          <a:xfrm>
            <a:off x="1691750" y="3089296"/>
            <a:ext cx="441147" cy="246221"/>
          </a:xfrm>
          <a:prstGeom prst="rect">
            <a:avLst/>
          </a:prstGeom>
        </p:spPr>
        <p:txBody>
          <a:bodyPr wrap="none">
            <a:spAutoFit/>
          </a:bodyPr>
          <a:lstStyle/>
          <a:p>
            <a:pPr algn="ctr"/>
            <a:r>
              <a:rPr lang="en-US" sz="1000" dirty="0">
                <a:solidFill>
                  <a:schemeClr val="accent1"/>
                </a:solidFill>
              </a:rPr>
              <a:t>2</a:t>
            </a:r>
            <a:r>
              <a:rPr lang="en-US" sz="1000" dirty="0" smtClean="0">
                <a:solidFill>
                  <a:schemeClr val="accent1"/>
                </a:solidFill>
              </a:rPr>
              <a:t>RU</a:t>
            </a:r>
            <a:endParaRPr lang="en-US" sz="1000" dirty="0">
              <a:solidFill>
                <a:schemeClr val="accent1"/>
              </a:solidFill>
            </a:endParaRPr>
          </a:p>
        </p:txBody>
      </p:sp>
      <p:sp>
        <p:nvSpPr>
          <p:cNvPr id="101" name="Rounded Rectangle 100"/>
          <p:cNvSpPr/>
          <p:nvPr/>
        </p:nvSpPr>
        <p:spPr>
          <a:xfrm>
            <a:off x="374650" y="2590206"/>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2951 (75 Mbps</a:t>
            </a:r>
            <a:r>
              <a:rPr lang="en-US" sz="1050" b="1" dirty="0" smtClean="0">
                <a:solidFill>
                  <a:schemeClr val="accent1"/>
                </a:solidFill>
              </a:rPr>
              <a:t>)</a:t>
            </a:r>
            <a:endParaRPr lang="en-US" sz="1050" b="1" dirty="0">
              <a:solidFill>
                <a:schemeClr val="accent1"/>
              </a:solidFill>
            </a:endParaRPr>
          </a:p>
        </p:txBody>
      </p:sp>
      <p:pic>
        <p:nvPicPr>
          <p:cNvPr id="113" name="Picture 51" descr="LKJ0350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8828" y="2546810"/>
            <a:ext cx="880187" cy="528939"/>
          </a:xfrm>
          <a:prstGeom prst="rect">
            <a:avLst/>
          </a:prstGeom>
          <a:noFill/>
          <a:ln>
            <a:noFill/>
          </a:ln>
        </p:spPr>
      </p:pic>
      <p:sp>
        <p:nvSpPr>
          <p:cNvPr id="122" name="Rectangle 121"/>
          <p:cNvSpPr/>
          <p:nvPr/>
        </p:nvSpPr>
        <p:spPr>
          <a:xfrm>
            <a:off x="1691750" y="2692787"/>
            <a:ext cx="441147" cy="246221"/>
          </a:xfrm>
          <a:prstGeom prst="rect">
            <a:avLst/>
          </a:prstGeom>
        </p:spPr>
        <p:txBody>
          <a:bodyPr wrap="none">
            <a:spAutoFit/>
          </a:bodyPr>
          <a:lstStyle/>
          <a:p>
            <a:pPr algn="ctr"/>
            <a:r>
              <a:rPr lang="en-US" sz="1000" dirty="0">
                <a:solidFill>
                  <a:schemeClr val="accent1"/>
                </a:solidFill>
              </a:rPr>
              <a:t>2</a:t>
            </a:r>
            <a:r>
              <a:rPr lang="en-US" sz="1000" dirty="0" smtClean="0">
                <a:solidFill>
                  <a:schemeClr val="accent1"/>
                </a:solidFill>
              </a:rPr>
              <a:t>RU</a:t>
            </a:r>
            <a:endParaRPr lang="en-US" sz="1000" dirty="0">
              <a:solidFill>
                <a:schemeClr val="accent1"/>
              </a:solidFill>
            </a:endParaRPr>
          </a:p>
        </p:txBody>
      </p:sp>
      <p:sp>
        <p:nvSpPr>
          <p:cNvPr id="106" name="Rounded Rectangle 105"/>
          <p:cNvSpPr/>
          <p:nvPr/>
        </p:nvSpPr>
        <p:spPr>
          <a:xfrm>
            <a:off x="374650" y="2177450"/>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3925 (100 Mbps</a:t>
            </a:r>
            <a:r>
              <a:rPr lang="en-US" sz="1050" b="1" dirty="0" smtClean="0">
                <a:solidFill>
                  <a:schemeClr val="accent1"/>
                </a:solidFill>
              </a:rPr>
              <a:t>)</a:t>
            </a:r>
            <a:endParaRPr lang="en-US" sz="1050" b="1" dirty="0">
              <a:solidFill>
                <a:schemeClr val="accent1"/>
              </a:solidFill>
            </a:endParaRPr>
          </a:p>
        </p:txBody>
      </p:sp>
      <p:pic>
        <p:nvPicPr>
          <p:cNvPr id="111" name="Picture 53" descr="LKJ0351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91400" y="2160325"/>
            <a:ext cx="765900" cy="460226"/>
          </a:xfrm>
          <a:prstGeom prst="rect">
            <a:avLst/>
          </a:prstGeom>
          <a:noFill/>
          <a:ln>
            <a:noFill/>
          </a:ln>
        </p:spPr>
      </p:pic>
      <p:sp>
        <p:nvSpPr>
          <p:cNvPr id="123" name="Rectangle 122"/>
          <p:cNvSpPr/>
          <p:nvPr/>
        </p:nvSpPr>
        <p:spPr>
          <a:xfrm>
            <a:off x="1691750" y="2263909"/>
            <a:ext cx="441147" cy="246221"/>
          </a:xfrm>
          <a:prstGeom prst="rect">
            <a:avLst/>
          </a:prstGeom>
        </p:spPr>
        <p:txBody>
          <a:bodyPr wrap="none">
            <a:spAutoFit/>
          </a:bodyPr>
          <a:lstStyle/>
          <a:p>
            <a:pPr algn="ctr"/>
            <a:r>
              <a:rPr lang="en-US" sz="1000" dirty="0">
                <a:solidFill>
                  <a:schemeClr val="accent1"/>
                </a:solidFill>
              </a:rPr>
              <a:t>3</a:t>
            </a:r>
            <a:r>
              <a:rPr lang="en-US" sz="1000" dirty="0" smtClean="0">
                <a:solidFill>
                  <a:schemeClr val="accent1"/>
                </a:solidFill>
              </a:rPr>
              <a:t>RU</a:t>
            </a:r>
            <a:endParaRPr lang="en-US" sz="1000" dirty="0">
              <a:solidFill>
                <a:schemeClr val="accent1"/>
              </a:solidFill>
            </a:endParaRPr>
          </a:p>
        </p:txBody>
      </p:sp>
      <p:sp>
        <p:nvSpPr>
          <p:cNvPr id="100" name="Rounded Rectangle 99"/>
          <p:cNvSpPr/>
          <p:nvPr/>
        </p:nvSpPr>
        <p:spPr>
          <a:xfrm>
            <a:off x="374650" y="1764694"/>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3945 (150 Mbps</a:t>
            </a:r>
            <a:r>
              <a:rPr lang="en-US" sz="1050" b="1" dirty="0" smtClean="0">
                <a:solidFill>
                  <a:schemeClr val="accent1"/>
                </a:solidFill>
              </a:rPr>
              <a:t>)</a:t>
            </a:r>
            <a:endParaRPr lang="en-US" sz="1050" b="1" dirty="0">
              <a:solidFill>
                <a:schemeClr val="accent1"/>
              </a:solidFill>
            </a:endParaRPr>
          </a:p>
        </p:txBody>
      </p:sp>
      <p:pic>
        <p:nvPicPr>
          <p:cNvPr id="110" name="Picture 53" descr="LKJ0351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91400" y="1756465"/>
            <a:ext cx="765900" cy="460226"/>
          </a:xfrm>
          <a:prstGeom prst="rect">
            <a:avLst/>
          </a:prstGeom>
          <a:noFill/>
          <a:ln>
            <a:noFill/>
          </a:ln>
        </p:spPr>
      </p:pic>
      <p:sp>
        <p:nvSpPr>
          <p:cNvPr id="124" name="Rectangle 123"/>
          <p:cNvSpPr/>
          <p:nvPr/>
        </p:nvSpPr>
        <p:spPr>
          <a:xfrm>
            <a:off x="1691750" y="1826939"/>
            <a:ext cx="441147" cy="246221"/>
          </a:xfrm>
          <a:prstGeom prst="rect">
            <a:avLst/>
          </a:prstGeom>
        </p:spPr>
        <p:txBody>
          <a:bodyPr wrap="none">
            <a:spAutoFit/>
          </a:bodyPr>
          <a:lstStyle/>
          <a:p>
            <a:pPr algn="ctr"/>
            <a:r>
              <a:rPr lang="en-US" sz="1000" dirty="0">
                <a:solidFill>
                  <a:schemeClr val="accent1"/>
                </a:solidFill>
              </a:rPr>
              <a:t>3</a:t>
            </a:r>
            <a:r>
              <a:rPr lang="en-US" sz="1000" dirty="0" smtClean="0">
                <a:solidFill>
                  <a:schemeClr val="accent1"/>
                </a:solidFill>
              </a:rPr>
              <a:t>RU</a:t>
            </a:r>
            <a:endParaRPr lang="en-US" sz="1000" dirty="0">
              <a:solidFill>
                <a:schemeClr val="accent1"/>
              </a:solidFill>
            </a:endParaRPr>
          </a:p>
        </p:txBody>
      </p:sp>
      <p:sp>
        <p:nvSpPr>
          <p:cNvPr id="99" name="Rounded Rectangle 98"/>
          <p:cNvSpPr/>
          <p:nvPr/>
        </p:nvSpPr>
        <p:spPr>
          <a:xfrm>
            <a:off x="374650" y="939182"/>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3945E (350 Mbps</a:t>
            </a:r>
            <a:r>
              <a:rPr lang="en-US" sz="1050" b="1" dirty="0" smtClean="0">
                <a:solidFill>
                  <a:schemeClr val="accent1"/>
                </a:solidFill>
              </a:rPr>
              <a:t>)</a:t>
            </a:r>
            <a:endParaRPr lang="en-US" sz="1050" b="1" dirty="0">
              <a:solidFill>
                <a:schemeClr val="accent1"/>
              </a:solidFill>
            </a:endParaRPr>
          </a:p>
        </p:txBody>
      </p:sp>
      <p:pic>
        <p:nvPicPr>
          <p:cNvPr id="108" name="Picture 53" descr="LKJ0351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91400" y="925885"/>
            <a:ext cx="765900" cy="460226"/>
          </a:xfrm>
          <a:prstGeom prst="rect">
            <a:avLst/>
          </a:prstGeom>
          <a:noFill/>
          <a:ln>
            <a:noFill/>
          </a:ln>
        </p:spPr>
      </p:pic>
      <p:sp>
        <p:nvSpPr>
          <p:cNvPr id="37" name="Rectangle 36"/>
          <p:cNvSpPr/>
          <p:nvPr/>
        </p:nvSpPr>
        <p:spPr>
          <a:xfrm>
            <a:off x="1691750" y="1017240"/>
            <a:ext cx="441146" cy="246221"/>
          </a:xfrm>
          <a:prstGeom prst="rect">
            <a:avLst/>
          </a:prstGeom>
        </p:spPr>
        <p:txBody>
          <a:bodyPr wrap="none">
            <a:spAutoFit/>
          </a:bodyPr>
          <a:lstStyle/>
          <a:p>
            <a:pPr algn="ctr"/>
            <a:r>
              <a:rPr lang="en-US" sz="1000" dirty="0">
                <a:solidFill>
                  <a:schemeClr val="accent1"/>
                </a:solidFill>
              </a:rPr>
              <a:t>3RU</a:t>
            </a:r>
          </a:p>
        </p:txBody>
      </p:sp>
      <p:sp>
        <p:nvSpPr>
          <p:cNvPr id="107" name="Rounded Rectangle 106"/>
          <p:cNvSpPr/>
          <p:nvPr/>
        </p:nvSpPr>
        <p:spPr>
          <a:xfrm>
            <a:off x="374650" y="1351938"/>
            <a:ext cx="3898605" cy="402336"/>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3925E (250 Mbps</a:t>
            </a:r>
            <a:r>
              <a:rPr lang="en-US" sz="1050" b="1" dirty="0" smtClean="0">
                <a:solidFill>
                  <a:schemeClr val="accent1"/>
                </a:solidFill>
              </a:rPr>
              <a:t>)</a:t>
            </a:r>
            <a:endParaRPr lang="en-US" sz="1050" b="1" dirty="0">
              <a:solidFill>
                <a:schemeClr val="accent1"/>
              </a:solidFill>
            </a:endParaRPr>
          </a:p>
        </p:txBody>
      </p:sp>
      <p:pic>
        <p:nvPicPr>
          <p:cNvPr id="109" name="Picture 53" descr="LKJ03515.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91400" y="1337365"/>
            <a:ext cx="765900" cy="460226"/>
          </a:xfrm>
          <a:prstGeom prst="rect">
            <a:avLst/>
          </a:prstGeom>
          <a:noFill/>
          <a:ln>
            <a:noFill/>
          </a:ln>
        </p:spPr>
      </p:pic>
      <p:sp>
        <p:nvSpPr>
          <p:cNvPr id="125" name="Rectangle 124"/>
          <p:cNvSpPr/>
          <p:nvPr/>
        </p:nvSpPr>
        <p:spPr>
          <a:xfrm>
            <a:off x="1691750" y="1438521"/>
            <a:ext cx="441147" cy="246221"/>
          </a:xfrm>
          <a:prstGeom prst="rect">
            <a:avLst/>
          </a:prstGeom>
        </p:spPr>
        <p:txBody>
          <a:bodyPr wrap="none">
            <a:spAutoFit/>
          </a:bodyPr>
          <a:lstStyle/>
          <a:p>
            <a:pPr algn="ctr"/>
            <a:r>
              <a:rPr lang="en-US" sz="1000" dirty="0" smtClean="0">
                <a:solidFill>
                  <a:schemeClr val="accent1"/>
                </a:solidFill>
              </a:rPr>
              <a:t>3RU</a:t>
            </a:r>
            <a:endParaRPr lang="en-US" sz="1000" dirty="0">
              <a:solidFill>
                <a:schemeClr val="accent1"/>
              </a:solidFill>
            </a:endParaRPr>
          </a:p>
        </p:txBody>
      </p:sp>
      <p:sp>
        <p:nvSpPr>
          <p:cNvPr id="24" name="Rounded Rectangle 23"/>
          <p:cNvSpPr/>
          <p:nvPr/>
        </p:nvSpPr>
        <p:spPr>
          <a:xfrm>
            <a:off x="4919958" y="988132"/>
            <a:ext cx="3898605" cy="69911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4451 (1 or 2Gbps</a:t>
            </a:r>
            <a:r>
              <a:rPr lang="en-US" sz="1050" b="1" dirty="0" smtClean="0">
                <a:solidFill>
                  <a:schemeClr val="accent1"/>
                </a:solidFill>
              </a:rPr>
              <a:t>)</a:t>
            </a:r>
            <a:endParaRPr lang="en-US" sz="1050" b="1" dirty="0">
              <a:solidFill>
                <a:schemeClr val="accent1"/>
              </a:solidFill>
            </a:endParaRPr>
          </a:p>
        </p:txBody>
      </p:sp>
      <p:pic>
        <p:nvPicPr>
          <p:cNvPr id="8195" name="Picture 3" descr="C:\Users\rteligic\Desktop\dx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5817" y="1225144"/>
            <a:ext cx="871144" cy="202427"/>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p:cNvSpPr/>
          <p:nvPr/>
        </p:nvSpPr>
        <p:spPr>
          <a:xfrm>
            <a:off x="6431876" y="1214577"/>
            <a:ext cx="441146" cy="246221"/>
          </a:xfrm>
          <a:prstGeom prst="rect">
            <a:avLst/>
          </a:prstGeom>
        </p:spPr>
        <p:txBody>
          <a:bodyPr wrap="none">
            <a:spAutoFit/>
          </a:bodyPr>
          <a:lstStyle/>
          <a:p>
            <a:r>
              <a:rPr lang="en-US" sz="1000" dirty="0">
                <a:solidFill>
                  <a:schemeClr val="accent1"/>
                </a:solidFill>
              </a:rPr>
              <a:t>2RU</a:t>
            </a:r>
          </a:p>
        </p:txBody>
      </p:sp>
      <p:sp>
        <p:nvSpPr>
          <p:cNvPr id="97" name="Rounded Rectangle 96"/>
          <p:cNvSpPr/>
          <p:nvPr/>
        </p:nvSpPr>
        <p:spPr>
          <a:xfrm>
            <a:off x="4919958" y="3357617"/>
            <a:ext cx="3898605" cy="69911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4331  (100 or 300 Mbps</a:t>
            </a:r>
            <a:r>
              <a:rPr lang="en-US" sz="1050" b="1" dirty="0" smtClean="0">
                <a:solidFill>
                  <a:schemeClr val="accent1"/>
                </a:solidFill>
              </a:rPr>
              <a:t>)</a:t>
            </a:r>
            <a:endParaRPr lang="en-US" sz="1050" b="1" dirty="0">
              <a:solidFill>
                <a:schemeClr val="accent1"/>
              </a:solidFill>
            </a:endParaRPr>
          </a:p>
        </p:txBody>
      </p:sp>
      <p:pic>
        <p:nvPicPr>
          <p:cNvPr id="135" name="Picture 134" descr="USD SWORD.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85817" y="3723737"/>
            <a:ext cx="1235008" cy="86063"/>
          </a:xfrm>
          <a:prstGeom prst="rect">
            <a:avLst/>
          </a:prstGeom>
          <a:noFill/>
          <a:ln>
            <a:noFill/>
          </a:ln>
        </p:spPr>
      </p:pic>
      <p:sp>
        <p:nvSpPr>
          <p:cNvPr id="145" name="Rectangle 144"/>
          <p:cNvSpPr/>
          <p:nvPr/>
        </p:nvSpPr>
        <p:spPr>
          <a:xfrm>
            <a:off x="6431876" y="3600861"/>
            <a:ext cx="441146" cy="246221"/>
          </a:xfrm>
          <a:prstGeom prst="rect">
            <a:avLst/>
          </a:prstGeom>
        </p:spPr>
        <p:txBody>
          <a:bodyPr wrap="none">
            <a:spAutoFit/>
          </a:bodyPr>
          <a:lstStyle/>
          <a:p>
            <a:r>
              <a:rPr lang="en-US" sz="1000" dirty="0" smtClean="0">
                <a:solidFill>
                  <a:schemeClr val="accent1"/>
                </a:solidFill>
              </a:rPr>
              <a:t>1RU</a:t>
            </a:r>
            <a:endParaRPr lang="en-US" sz="1000" dirty="0">
              <a:solidFill>
                <a:schemeClr val="accent1"/>
              </a:solidFill>
            </a:endParaRPr>
          </a:p>
        </p:txBody>
      </p:sp>
      <p:sp>
        <p:nvSpPr>
          <p:cNvPr id="94" name="Rounded Rectangle 93"/>
          <p:cNvSpPr/>
          <p:nvPr/>
        </p:nvSpPr>
        <p:spPr>
          <a:xfrm>
            <a:off x="4919958" y="1788560"/>
            <a:ext cx="3898605" cy="69911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4431  (500 or 1000 Mbps</a:t>
            </a:r>
            <a:r>
              <a:rPr lang="en-US" sz="1050" b="1" dirty="0" smtClean="0">
                <a:solidFill>
                  <a:schemeClr val="accent1"/>
                </a:solidFill>
              </a:rPr>
              <a:t>)</a:t>
            </a:r>
            <a:endParaRPr lang="en-US" sz="1050" b="1" dirty="0">
              <a:solidFill>
                <a:schemeClr val="accent1"/>
              </a:solidFill>
            </a:endParaRPr>
          </a:p>
        </p:txBody>
      </p:sp>
      <p:pic>
        <p:nvPicPr>
          <p:cNvPr id="134" name="Picture 133" descr="USD 2.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85817" y="2122155"/>
            <a:ext cx="1252926" cy="86409"/>
          </a:xfrm>
          <a:prstGeom prst="rect">
            <a:avLst/>
          </a:prstGeom>
          <a:noFill/>
          <a:ln>
            <a:noFill/>
          </a:ln>
        </p:spPr>
      </p:pic>
      <p:sp>
        <p:nvSpPr>
          <p:cNvPr id="147" name="Rectangle 146"/>
          <p:cNvSpPr/>
          <p:nvPr/>
        </p:nvSpPr>
        <p:spPr>
          <a:xfrm>
            <a:off x="6431876" y="2018330"/>
            <a:ext cx="441146" cy="246221"/>
          </a:xfrm>
          <a:prstGeom prst="rect">
            <a:avLst/>
          </a:prstGeom>
        </p:spPr>
        <p:txBody>
          <a:bodyPr wrap="none">
            <a:spAutoFit/>
          </a:bodyPr>
          <a:lstStyle/>
          <a:p>
            <a:r>
              <a:rPr lang="en-US" sz="1000" dirty="0" smtClean="0">
                <a:solidFill>
                  <a:schemeClr val="accent1"/>
                </a:solidFill>
              </a:rPr>
              <a:t>1RU</a:t>
            </a:r>
            <a:endParaRPr lang="en-US" sz="1000" dirty="0">
              <a:solidFill>
                <a:schemeClr val="accent1"/>
              </a:solidFill>
            </a:endParaRPr>
          </a:p>
        </p:txBody>
      </p:sp>
      <p:sp>
        <p:nvSpPr>
          <p:cNvPr id="98" name="Rounded Rectangle 97"/>
          <p:cNvSpPr/>
          <p:nvPr/>
        </p:nvSpPr>
        <p:spPr>
          <a:xfrm>
            <a:off x="4919958" y="4020024"/>
            <a:ext cx="3898605" cy="69911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4321  (50 or 100 Mbps</a:t>
            </a:r>
            <a:r>
              <a:rPr lang="en-US" sz="1050" b="1" dirty="0" smtClean="0">
                <a:solidFill>
                  <a:schemeClr val="accent1"/>
                </a:solidFill>
              </a:rPr>
              <a:t>)</a:t>
            </a:r>
            <a:endParaRPr lang="en-US" sz="1050" b="1" dirty="0">
              <a:solidFill>
                <a:schemeClr val="accent1"/>
              </a:solidFill>
            </a:endParaRPr>
          </a:p>
        </p:txBody>
      </p:sp>
      <p:pic>
        <p:nvPicPr>
          <p:cNvPr id="136" name="Picture 135" descr="USD Dagger.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85817" y="4353603"/>
            <a:ext cx="1237488" cy="140208"/>
          </a:xfrm>
          <a:prstGeom prst="rect">
            <a:avLst/>
          </a:prstGeom>
          <a:noFill/>
          <a:ln>
            <a:noFill/>
          </a:ln>
        </p:spPr>
      </p:pic>
      <p:sp>
        <p:nvSpPr>
          <p:cNvPr id="148" name="Rectangle 147"/>
          <p:cNvSpPr/>
          <p:nvPr/>
        </p:nvSpPr>
        <p:spPr>
          <a:xfrm>
            <a:off x="6431876" y="4174947"/>
            <a:ext cx="668774" cy="400110"/>
          </a:xfrm>
          <a:prstGeom prst="rect">
            <a:avLst/>
          </a:prstGeom>
        </p:spPr>
        <p:txBody>
          <a:bodyPr wrap="none">
            <a:spAutoFit/>
          </a:bodyPr>
          <a:lstStyle/>
          <a:p>
            <a:r>
              <a:rPr lang="en-US" sz="1000" dirty="0">
                <a:solidFill>
                  <a:schemeClr val="accent1"/>
                </a:solidFill>
              </a:rPr>
              <a:t>1RU</a:t>
            </a:r>
          </a:p>
          <a:p>
            <a:r>
              <a:rPr lang="en-US" sz="1000" dirty="0">
                <a:solidFill>
                  <a:schemeClr val="accent1"/>
                </a:solidFill>
              </a:rPr>
              <a:t>Desktop</a:t>
            </a:r>
          </a:p>
        </p:txBody>
      </p:sp>
      <p:sp>
        <p:nvSpPr>
          <p:cNvPr id="96" name="Rounded Rectangle 95"/>
          <p:cNvSpPr/>
          <p:nvPr/>
        </p:nvSpPr>
        <p:spPr>
          <a:xfrm>
            <a:off x="4919958" y="2680585"/>
            <a:ext cx="3898605" cy="699111"/>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accent1"/>
                </a:solidFill>
              </a:rPr>
              <a:t>4351  (200 or 400 Mbps</a:t>
            </a:r>
            <a:r>
              <a:rPr lang="en-US" sz="1050" b="1" dirty="0" smtClean="0">
                <a:solidFill>
                  <a:schemeClr val="accent1"/>
                </a:solidFill>
              </a:rPr>
              <a:t>)</a:t>
            </a:r>
            <a:endParaRPr lang="en-US" sz="1050" b="1" dirty="0">
              <a:solidFill>
                <a:schemeClr val="accent1"/>
              </a:solidFill>
            </a:endParaRPr>
          </a:p>
        </p:txBody>
      </p:sp>
      <p:sp>
        <p:nvSpPr>
          <p:cNvPr id="146" name="Rectangle 145"/>
          <p:cNvSpPr/>
          <p:nvPr/>
        </p:nvSpPr>
        <p:spPr>
          <a:xfrm>
            <a:off x="6431876" y="2907030"/>
            <a:ext cx="441146" cy="246221"/>
          </a:xfrm>
          <a:prstGeom prst="rect">
            <a:avLst/>
          </a:prstGeom>
        </p:spPr>
        <p:txBody>
          <a:bodyPr wrap="none">
            <a:spAutoFit/>
          </a:bodyPr>
          <a:lstStyle/>
          <a:p>
            <a:r>
              <a:rPr lang="en-US" sz="1000" dirty="0">
                <a:solidFill>
                  <a:schemeClr val="accent1"/>
                </a:solidFill>
              </a:rPr>
              <a:t>2RU</a:t>
            </a:r>
          </a:p>
        </p:txBody>
      </p:sp>
      <p:pic>
        <p:nvPicPr>
          <p:cNvPr id="8196" name="Picture 4" descr="C:\Users\rteligic\Desktop\irtfi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5817" y="2933687"/>
            <a:ext cx="757280" cy="19290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59742" y="1756465"/>
            <a:ext cx="8461348" cy="2236968"/>
            <a:chOff x="259742" y="1756465"/>
            <a:chExt cx="4129378" cy="2236968"/>
          </a:xfrm>
        </p:grpSpPr>
        <p:cxnSp>
          <p:nvCxnSpPr>
            <p:cNvPr id="4" name="Straight Connector 3"/>
            <p:cNvCxnSpPr/>
            <p:nvPr/>
          </p:nvCxnSpPr>
          <p:spPr>
            <a:xfrm>
              <a:off x="259742" y="1756465"/>
              <a:ext cx="412937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59742" y="2590206"/>
              <a:ext cx="412937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59742" y="3436792"/>
              <a:ext cx="412937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59742" y="3993433"/>
              <a:ext cx="412937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2" name="Chevron 91"/>
          <p:cNvSpPr/>
          <p:nvPr/>
        </p:nvSpPr>
        <p:spPr>
          <a:xfrm>
            <a:off x="4505985" y="1117847"/>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3" name="Chevron 92"/>
          <p:cNvSpPr/>
          <p:nvPr/>
        </p:nvSpPr>
        <p:spPr>
          <a:xfrm>
            <a:off x="4505985" y="1962124"/>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5" name="Chevron 94"/>
          <p:cNvSpPr/>
          <p:nvPr/>
        </p:nvSpPr>
        <p:spPr>
          <a:xfrm>
            <a:off x="4505985" y="2811851"/>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2" name="Chevron 111"/>
          <p:cNvSpPr/>
          <p:nvPr/>
        </p:nvSpPr>
        <p:spPr>
          <a:xfrm>
            <a:off x="4505985" y="3509891"/>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7" name="Chevron 136"/>
          <p:cNvSpPr/>
          <p:nvPr/>
        </p:nvSpPr>
        <p:spPr>
          <a:xfrm>
            <a:off x="4505985" y="4203391"/>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330577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2" descr="290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546" y="4062176"/>
            <a:ext cx="1238250" cy="287327"/>
          </a:xfrm>
          <a:prstGeom prst="rect">
            <a:avLst/>
          </a:prstGeom>
          <a:noFill/>
          <a:ln w="9525">
            <a:noFill/>
            <a:miter lim="800000"/>
            <a:headEnd/>
            <a:tailEnd/>
          </a:ln>
        </p:spPr>
      </p:pic>
      <p:sp>
        <p:nvSpPr>
          <p:cNvPr id="13" name="Text Box 31"/>
          <p:cNvSpPr txBox="1">
            <a:spLocks noChangeArrowheads="1"/>
          </p:cNvSpPr>
          <p:nvPr/>
        </p:nvSpPr>
        <p:spPr bwMode="auto">
          <a:xfrm>
            <a:off x="2876479" y="4049204"/>
            <a:ext cx="654416" cy="465208"/>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2801 </a:t>
            </a:r>
          </a:p>
          <a:p>
            <a:pPr defTabSz="813759"/>
            <a:r>
              <a:rPr lang="en-US" sz="1200" b="1" dirty="0">
                <a:solidFill>
                  <a:schemeClr val="accent1"/>
                </a:solidFill>
                <a:latin typeface="Arial"/>
                <a:ea typeface="ＭＳ Ｐゴシック" pitchFamily="-106" charset="-128"/>
              </a:rPr>
              <a:t>1841</a:t>
            </a:r>
            <a:endParaRPr lang="en-GB" sz="1200" dirty="0">
              <a:solidFill>
                <a:schemeClr val="accent1"/>
              </a:solidFill>
              <a:latin typeface="Arial"/>
              <a:ea typeface="ＭＳ Ｐゴシック" pitchFamily="-106" charset="-128"/>
            </a:endParaRPr>
          </a:p>
        </p:txBody>
      </p:sp>
      <p:pic>
        <p:nvPicPr>
          <p:cNvPr id="3" name="Picture 1" descr="C:\2800 TME\xFormers\Photos\trans_batch3\trans_batch3\PNG\low\LKJ0353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167" y="4205463"/>
            <a:ext cx="1147009" cy="688585"/>
          </a:xfrm>
          <a:prstGeom prst="rect">
            <a:avLst/>
          </a:prstGeom>
          <a:noFill/>
          <a:ln w="9525">
            <a:noFill/>
            <a:miter lim="800000"/>
            <a:headEnd/>
            <a:tailEnd/>
          </a:ln>
        </p:spPr>
      </p:pic>
      <p:pic>
        <p:nvPicPr>
          <p:cNvPr id="6" name="Picture 49" descr="LKJ0350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9734" y="3015981"/>
            <a:ext cx="1285875" cy="771525"/>
          </a:xfrm>
          <a:prstGeom prst="rect">
            <a:avLst/>
          </a:prstGeom>
          <a:noFill/>
          <a:ln w="9525">
            <a:noFill/>
            <a:miter lim="800000"/>
            <a:headEnd/>
            <a:tailEnd/>
          </a:ln>
        </p:spPr>
      </p:pic>
      <p:sp>
        <p:nvSpPr>
          <p:cNvPr id="14" name="Text Box 31"/>
          <p:cNvSpPr txBox="1">
            <a:spLocks noChangeArrowheads="1"/>
          </p:cNvSpPr>
          <p:nvPr/>
        </p:nvSpPr>
        <p:spPr bwMode="auto">
          <a:xfrm>
            <a:off x="2876478" y="3196649"/>
            <a:ext cx="654417" cy="410188"/>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2821 </a:t>
            </a:r>
          </a:p>
          <a:p>
            <a:pPr defTabSz="813759"/>
            <a:r>
              <a:rPr lang="en-US" sz="1200" b="1" dirty="0">
                <a:solidFill>
                  <a:schemeClr val="accent1"/>
                </a:solidFill>
                <a:latin typeface="Arial"/>
                <a:ea typeface="ＭＳ Ｐゴシック" pitchFamily="-106" charset="-128"/>
              </a:rPr>
              <a:t>2811</a:t>
            </a:r>
          </a:p>
        </p:txBody>
      </p:sp>
      <p:pic>
        <p:nvPicPr>
          <p:cNvPr id="7" name="Picture 51" descr="LKJ03508.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3384" y="2164218"/>
            <a:ext cx="1298575" cy="778669"/>
          </a:xfrm>
          <a:prstGeom prst="rect">
            <a:avLst/>
          </a:prstGeom>
          <a:noFill/>
          <a:ln w="9525">
            <a:noFill/>
            <a:miter lim="800000"/>
            <a:headEnd/>
            <a:tailEnd/>
          </a:ln>
        </p:spPr>
      </p:pic>
      <p:sp>
        <p:nvSpPr>
          <p:cNvPr id="15" name="Text Box 31"/>
          <p:cNvSpPr txBox="1">
            <a:spLocks noChangeArrowheads="1"/>
          </p:cNvSpPr>
          <p:nvPr/>
        </p:nvSpPr>
        <p:spPr bwMode="auto">
          <a:xfrm>
            <a:off x="2876478" y="2413414"/>
            <a:ext cx="540116" cy="224020"/>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2851</a:t>
            </a:r>
          </a:p>
        </p:txBody>
      </p:sp>
      <p:pic>
        <p:nvPicPr>
          <p:cNvPr id="11" name="Picture 53" descr="LKJ03515.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015" y="1130284"/>
            <a:ext cx="1357313" cy="944272"/>
          </a:xfrm>
          <a:prstGeom prst="rect">
            <a:avLst/>
          </a:prstGeom>
          <a:noFill/>
          <a:ln w="9525">
            <a:noFill/>
            <a:miter lim="800000"/>
            <a:headEnd/>
            <a:tailEnd/>
          </a:ln>
        </p:spPr>
      </p:pic>
      <p:sp>
        <p:nvSpPr>
          <p:cNvPr id="18" name="Text Box 31"/>
          <p:cNvSpPr txBox="1">
            <a:spLocks noChangeArrowheads="1"/>
          </p:cNvSpPr>
          <p:nvPr/>
        </p:nvSpPr>
        <p:spPr bwMode="auto">
          <a:xfrm>
            <a:off x="2876478" y="1364448"/>
            <a:ext cx="561334" cy="475944"/>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3845 </a:t>
            </a:r>
          </a:p>
          <a:p>
            <a:pPr defTabSz="813759"/>
            <a:r>
              <a:rPr lang="en-US" sz="1200" b="1" dirty="0">
                <a:solidFill>
                  <a:schemeClr val="accent1"/>
                </a:solidFill>
                <a:latin typeface="Arial"/>
                <a:ea typeface="ＭＳ Ｐゴシック" pitchFamily="-106" charset="-128"/>
              </a:rPr>
              <a:t>3825 </a:t>
            </a:r>
          </a:p>
        </p:txBody>
      </p:sp>
      <p:sp>
        <p:nvSpPr>
          <p:cNvPr id="48" name="Text Box 31"/>
          <p:cNvSpPr txBox="1">
            <a:spLocks noChangeArrowheads="1"/>
          </p:cNvSpPr>
          <p:nvPr/>
        </p:nvSpPr>
        <p:spPr bwMode="auto">
          <a:xfrm>
            <a:off x="8049345" y="3220293"/>
            <a:ext cx="1964565" cy="305188"/>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4331</a:t>
            </a:r>
          </a:p>
        </p:txBody>
      </p:sp>
      <p:pic>
        <p:nvPicPr>
          <p:cNvPr id="34" name="Picture 33" descr="USD SWORD.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37273" y="3300753"/>
            <a:ext cx="1821334" cy="121409"/>
          </a:xfrm>
          <a:prstGeom prst="rect">
            <a:avLst/>
          </a:prstGeom>
        </p:spPr>
      </p:pic>
      <p:sp>
        <p:nvSpPr>
          <p:cNvPr id="45" name="Text Box 31"/>
          <p:cNvSpPr txBox="1">
            <a:spLocks noChangeArrowheads="1"/>
          </p:cNvSpPr>
          <p:nvPr/>
        </p:nvSpPr>
        <p:spPr bwMode="auto">
          <a:xfrm>
            <a:off x="8049345" y="4135025"/>
            <a:ext cx="1962915" cy="316427"/>
          </a:xfrm>
          <a:prstGeom prst="rect">
            <a:avLst/>
          </a:prstGeom>
          <a:noFill/>
          <a:ln w="9525" algn="ctr">
            <a:noFill/>
            <a:miter lim="800000"/>
            <a:headEnd/>
            <a:tailEnd/>
          </a:ln>
        </p:spPr>
        <p:txBody>
          <a:bodyPr lIns="82072" tIns="41035" rIns="82072" bIns="41035"/>
          <a:lstStyle/>
          <a:p>
            <a:pPr marL="257209" indent="-257209" defTabSz="813759">
              <a:buAutoNum type="arabicPlain" startAt="4321"/>
            </a:pPr>
            <a:r>
              <a:rPr lang="en-US" sz="1200" b="1" dirty="0">
                <a:solidFill>
                  <a:schemeClr val="accent1"/>
                </a:solidFill>
                <a:latin typeface="Arial"/>
                <a:ea typeface="ＭＳ Ｐゴシック" pitchFamily="-106" charset="-128"/>
              </a:rPr>
              <a:t> </a:t>
            </a:r>
            <a:endParaRPr lang="en-US" sz="1200" dirty="0">
              <a:solidFill>
                <a:schemeClr val="accent1"/>
              </a:solidFill>
              <a:latin typeface="Arial"/>
              <a:ea typeface="ＭＳ Ｐゴシック" pitchFamily="-106" charset="-128"/>
            </a:endParaRPr>
          </a:p>
        </p:txBody>
      </p:sp>
      <p:pic>
        <p:nvPicPr>
          <p:cNvPr id="35" name="Picture 34" descr="USD Dagger.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86367" y="4212395"/>
            <a:ext cx="1284786" cy="138827"/>
          </a:xfrm>
          <a:prstGeom prst="rect">
            <a:avLst/>
          </a:prstGeom>
        </p:spPr>
      </p:pic>
      <p:sp>
        <p:nvSpPr>
          <p:cNvPr id="51" name="Text Box 31"/>
          <p:cNvSpPr txBox="1">
            <a:spLocks noChangeArrowheads="1"/>
          </p:cNvSpPr>
          <p:nvPr/>
        </p:nvSpPr>
        <p:spPr bwMode="auto">
          <a:xfrm>
            <a:off x="8049345" y="2404741"/>
            <a:ext cx="1968444" cy="297622"/>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4351</a:t>
            </a:r>
          </a:p>
        </p:txBody>
      </p:sp>
      <p:pic>
        <p:nvPicPr>
          <p:cNvPr id="43" name="Picture 42" descr="USD UTAH.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27213" y="2383222"/>
            <a:ext cx="1841455" cy="340661"/>
          </a:xfrm>
          <a:prstGeom prst="rect">
            <a:avLst/>
          </a:prstGeom>
        </p:spPr>
      </p:pic>
      <p:sp>
        <p:nvSpPr>
          <p:cNvPr id="55" name="Text Box 31"/>
          <p:cNvSpPr txBox="1">
            <a:spLocks noChangeArrowheads="1"/>
          </p:cNvSpPr>
          <p:nvPr/>
        </p:nvSpPr>
        <p:spPr bwMode="auto">
          <a:xfrm>
            <a:off x="8049345" y="1707274"/>
            <a:ext cx="1973677" cy="365480"/>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4431</a:t>
            </a:r>
          </a:p>
        </p:txBody>
      </p:sp>
      <p:pic>
        <p:nvPicPr>
          <p:cNvPr id="57" name="Picture 56" descr="USD 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13125" y="1762720"/>
            <a:ext cx="1841455" cy="146525"/>
          </a:xfrm>
          <a:prstGeom prst="rect">
            <a:avLst/>
          </a:prstGeom>
        </p:spPr>
      </p:pic>
      <p:sp>
        <p:nvSpPr>
          <p:cNvPr id="71" name="Text Box 31"/>
          <p:cNvSpPr txBox="1">
            <a:spLocks noChangeArrowheads="1"/>
          </p:cNvSpPr>
          <p:nvPr/>
        </p:nvSpPr>
        <p:spPr bwMode="auto">
          <a:xfrm>
            <a:off x="2061812" y="1473712"/>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3RU</a:t>
            </a:r>
            <a:endParaRPr lang="en-GB" sz="1100" dirty="0">
              <a:solidFill>
                <a:schemeClr val="accent1"/>
              </a:solidFill>
              <a:latin typeface="Arial"/>
              <a:ea typeface="ＭＳ Ｐゴシック" pitchFamily="-106" charset="-128"/>
            </a:endParaRPr>
          </a:p>
        </p:txBody>
      </p:sp>
      <p:sp>
        <p:nvSpPr>
          <p:cNvPr id="79" name="Text Box 31"/>
          <p:cNvSpPr txBox="1">
            <a:spLocks noChangeArrowheads="1"/>
          </p:cNvSpPr>
          <p:nvPr/>
        </p:nvSpPr>
        <p:spPr bwMode="auto">
          <a:xfrm>
            <a:off x="2061812" y="2424844"/>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80" name="Text Box 31"/>
          <p:cNvSpPr txBox="1">
            <a:spLocks noChangeArrowheads="1"/>
          </p:cNvSpPr>
          <p:nvPr/>
        </p:nvSpPr>
        <p:spPr bwMode="auto">
          <a:xfrm>
            <a:off x="2061812" y="3273035"/>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82" name="Text Box 31"/>
          <p:cNvSpPr txBox="1">
            <a:spLocks noChangeArrowheads="1"/>
          </p:cNvSpPr>
          <p:nvPr/>
        </p:nvSpPr>
        <p:spPr bwMode="auto">
          <a:xfrm>
            <a:off x="2061812" y="4153100"/>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endParaRPr lang="en-GB" sz="1100" dirty="0">
              <a:solidFill>
                <a:schemeClr val="accent1"/>
              </a:solidFill>
              <a:latin typeface="Arial"/>
              <a:ea typeface="ＭＳ Ｐゴシック" pitchFamily="-106" charset="-128"/>
            </a:endParaRPr>
          </a:p>
        </p:txBody>
      </p:sp>
      <p:sp>
        <p:nvSpPr>
          <p:cNvPr id="86" name="Text Box 31"/>
          <p:cNvSpPr txBox="1">
            <a:spLocks noChangeArrowheads="1"/>
          </p:cNvSpPr>
          <p:nvPr/>
        </p:nvSpPr>
        <p:spPr bwMode="auto">
          <a:xfrm>
            <a:off x="8049345" y="1271534"/>
            <a:ext cx="1329364" cy="273502"/>
          </a:xfrm>
          <a:prstGeom prst="rect">
            <a:avLst/>
          </a:prstGeom>
          <a:noFill/>
          <a:ln w="9525" algn="ctr">
            <a:noFill/>
            <a:miter lim="800000"/>
            <a:headEnd/>
            <a:tailEnd/>
          </a:ln>
        </p:spPr>
        <p:txBody>
          <a:bodyPr lIns="82072" tIns="41035" rIns="82072" bIns="41035"/>
          <a:lstStyle/>
          <a:p>
            <a:pPr defTabSz="813759"/>
            <a:r>
              <a:rPr lang="en-US" sz="1200" b="1" dirty="0">
                <a:solidFill>
                  <a:schemeClr val="accent1"/>
                </a:solidFill>
                <a:latin typeface="Arial"/>
                <a:ea typeface="ＭＳ Ｐゴシック" pitchFamily="-106" charset="-128"/>
              </a:rPr>
              <a:t>4451-X</a:t>
            </a:r>
          </a:p>
        </p:txBody>
      </p:sp>
      <p:pic>
        <p:nvPicPr>
          <p:cNvPr id="87" name="Picture 3"/>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0" b="100000" l="0" r="99826"/>
                    </a14:imgEffect>
                  </a14:imgLayer>
                </a14:imgProps>
              </a:ext>
              <a:ext uri="{28A0092B-C50C-407E-A947-70E740481C1C}">
                <a14:useLocalDpi xmlns:a14="http://schemas.microsoft.com/office/drawing/2010/main"/>
              </a:ext>
            </a:extLst>
          </a:blip>
          <a:srcRect/>
          <a:stretch>
            <a:fillRect/>
          </a:stretch>
        </p:blipFill>
        <p:spPr bwMode="auto">
          <a:xfrm>
            <a:off x="5016582" y="1217540"/>
            <a:ext cx="1821332" cy="38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 Box 31"/>
          <p:cNvSpPr txBox="1">
            <a:spLocks noChangeArrowheads="1"/>
          </p:cNvSpPr>
          <p:nvPr/>
        </p:nvSpPr>
        <p:spPr bwMode="auto">
          <a:xfrm>
            <a:off x="7238459" y="1279577"/>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89" name="Text Box 31"/>
          <p:cNvSpPr txBox="1">
            <a:spLocks noChangeArrowheads="1"/>
          </p:cNvSpPr>
          <p:nvPr/>
        </p:nvSpPr>
        <p:spPr bwMode="auto">
          <a:xfrm>
            <a:off x="7238459" y="1707274"/>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endParaRPr lang="en-GB" sz="1100" dirty="0">
              <a:solidFill>
                <a:schemeClr val="accent1"/>
              </a:solidFill>
              <a:latin typeface="Arial"/>
              <a:ea typeface="ＭＳ Ｐゴシック" pitchFamily="-106" charset="-128"/>
            </a:endParaRPr>
          </a:p>
        </p:txBody>
      </p:sp>
      <p:sp>
        <p:nvSpPr>
          <p:cNvPr id="90" name="Text Box 31"/>
          <p:cNvSpPr txBox="1">
            <a:spLocks noChangeArrowheads="1"/>
          </p:cNvSpPr>
          <p:nvPr/>
        </p:nvSpPr>
        <p:spPr bwMode="auto">
          <a:xfrm>
            <a:off x="7238459" y="2424844"/>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91" name="Text Box 31"/>
          <p:cNvSpPr txBox="1">
            <a:spLocks noChangeArrowheads="1"/>
          </p:cNvSpPr>
          <p:nvPr/>
        </p:nvSpPr>
        <p:spPr bwMode="auto">
          <a:xfrm>
            <a:off x="7238459" y="3232749"/>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endParaRPr lang="en-GB" sz="1100" dirty="0">
              <a:solidFill>
                <a:schemeClr val="accent1"/>
              </a:solidFill>
              <a:latin typeface="Arial"/>
              <a:ea typeface="ＭＳ Ｐゴシック" pitchFamily="-106" charset="-128"/>
            </a:endParaRPr>
          </a:p>
        </p:txBody>
      </p:sp>
      <p:sp>
        <p:nvSpPr>
          <p:cNvPr id="92" name="Text Box 31"/>
          <p:cNvSpPr txBox="1">
            <a:spLocks noChangeArrowheads="1"/>
          </p:cNvSpPr>
          <p:nvPr/>
        </p:nvSpPr>
        <p:spPr bwMode="auto">
          <a:xfrm>
            <a:off x="7238459" y="4059911"/>
            <a:ext cx="664393" cy="443795"/>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p>
          <a:p>
            <a:pPr defTabSz="813759"/>
            <a:r>
              <a:rPr lang="en-US" sz="1100" dirty="0">
                <a:solidFill>
                  <a:schemeClr val="accent1"/>
                </a:solidFill>
                <a:latin typeface="Arial"/>
                <a:ea typeface="ＭＳ Ｐゴシック" pitchFamily="-106" charset="-128"/>
              </a:rPr>
              <a:t>Desktop</a:t>
            </a:r>
            <a:endParaRPr lang="en-GB" sz="1100" dirty="0">
              <a:solidFill>
                <a:schemeClr val="accent1"/>
              </a:solidFill>
              <a:latin typeface="Arial"/>
              <a:ea typeface="ＭＳ Ｐゴシック" pitchFamily="-106" charset="-128"/>
            </a:endParaRPr>
          </a:p>
        </p:txBody>
      </p:sp>
      <p:sp>
        <p:nvSpPr>
          <p:cNvPr id="95" name="Title 1"/>
          <p:cNvSpPr>
            <a:spLocks noGrp="1"/>
          </p:cNvSpPr>
          <p:nvPr>
            <p:ph type="ctrTitle"/>
          </p:nvPr>
        </p:nvSpPr>
        <p:spPr/>
        <p:txBody>
          <a:bodyPr/>
          <a:lstStyle/>
          <a:p>
            <a:r>
              <a:rPr lang="en-US" dirty="0" smtClean="0"/>
              <a:t>ISR G1 </a:t>
            </a:r>
            <a:r>
              <a:rPr lang="en-US" dirty="0" smtClean="0">
                <a:sym typeface="Wingdings"/>
              </a:rPr>
              <a:t></a:t>
            </a:r>
            <a:r>
              <a:rPr lang="en-US" dirty="0" smtClean="0"/>
              <a:t> ISR 4000: Migration Options</a:t>
            </a:r>
            <a:endParaRPr lang="en-US" dirty="0"/>
          </a:p>
        </p:txBody>
      </p:sp>
      <p:cxnSp>
        <p:nvCxnSpPr>
          <p:cNvPr id="60" name="Straight Connector 59"/>
          <p:cNvCxnSpPr/>
          <p:nvPr/>
        </p:nvCxnSpPr>
        <p:spPr>
          <a:xfrm>
            <a:off x="259742" y="2121688"/>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59742" y="2981691"/>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59742" y="3891259"/>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Chevron 66"/>
          <p:cNvSpPr/>
          <p:nvPr/>
        </p:nvSpPr>
        <p:spPr>
          <a:xfrm>
            <a:off x="4016481" y="1384786"/>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8" name="Chevron 67"/>
          <p:cNvSpPr/>
          <p:nvPr/>
        </p:nvSpPr>
        <p:spPr>
          <a:xfrm>
            <a:off x="4016481" y="2335918"/>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9" name="Chevron 68"/>
          <p:cNvSpPr/>
          <p:nvPr/>
        </p:nvSpPr>
        <p:spPr>
          <a:xfrm>
            <a:off x="4016481" y="3184109"/>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0" name="Chevron 69"/>
          <p:cNvSpPr/>
          <p:nvPr/>
        </p:nvSpPr>
        <p:spPr>
          <a:xfrm>
            <a:off x="4016481" y="4068438"/>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7413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5456" y="876713"/>
            <a:ext cx="8301718" cy="2569946"/>
          </a:xfrm>
        </p:spPr>
        <p:txBody>
          <a:bodyPr/>
          <a:lstStyle/>
          <a:p>
            <a:r>
              <a:rPr lang="en-US" dirty="0" smtClean="0"/>
              <a:t>Details of Bundles </a:t>
            </a:r>
            <a:br>
              <a:rPr lang="en-US" dirty="0" smtClean="0"/>
            </a:br>
            <a:r>
              <a:rPr lang="en-US" dirty="0" smtClean="0"/>
              <a:t>and Promotions</a:t>
            </a:r>
            <a:endParaRPr lang="en-US" dirty="0"/>
          </a:p>
        </p:txBody>
      </p:sp>
      <p:grpSp>
        <p:nvGrpSpPr>
          <p:cNvPr id="23" name="Group 22"/>
          <p:cNvGrpSpPr/>
          <p:nvPr/>
        </p:nvGrpSpPr>
        <p:grpSpPr>
          <a:xfrm>
            <a:off x="380065" y="728175"/>
            <a:ext cx="1225353" cy="1225037"/>
            <a:chOff x="865774" y="1413396"/>
            <a:chExt cx="812476" cy="812476"/>
          </a:xfrm>
        </p:grpSpPr>
        <p:sp>
          <p:nvSpPr>
            <p:cNvPr id="65" name="Oval 64"/>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6" name="Oval 65"/>
            <p:cNvSpPr/>
            <p:nvPr/>
          </p:nvSpPr>
          <p:spPr>
            <a:xfrm>
              <a:off x="865774" y="1413396"/>
              <a:ext cx="812476" cy="812476"/>
            </a:xfrm>
            <a:prstGeom prst="ellips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7" name="Group 66"/>
          <p:cNvGrpSpPr/>
          <p:nvPr/>
        </p:nvGrpSpPr>
        <p:grpSpPr>
          <a:xfrm>
            <a:off x="667046" y="912876"/>
            <a:ext cx="651390" cy="855634"/>
            <a:chOff x="5237163" y="2637155"/>
            <a:chExt cx="936625" cy="1230313"/>
          </a:xfrm>
        </p:grpSpPr>
        <p:grpSp>
          <p:nvGrpSpPr>
            <p:cNvPr id="68" name="Group 5"/>
            <p:cNvGrpSpPr>
              <a:grpSpLocks noChangeAspect="1"/>
            </p:cNvGrpSpPr>
            <p:nvPr/>
          </p:nvGrpSpPr>
          <p:grpSpPr bwMode="auto">
            <a:xfrm>
              <a:off x="5237163" y="2637155"/>
              <a:ext cx="936625" cy="1230313"/>
              <a:chOff x="3299" y="1762"/>
              <a:chExt cx="590" cy="775"/>
            </a:xfrm>
            <a:solidFill>
              <a:schemeClr val="bg1"/>
            </a:solidFill>
          </p:grpSpPr>
          <p:sp>
            <p:nvSpPr>
              <p:cNvPr id="70" name="Freeform 6"/>
              <p:cNvSpPr>
                <a:spLocks noEditPoints="1"/>
              </p:cNvSpPr>
              <p:nvPr/>
            </p:nvSpPr>
            <p:spPr bwMode="auto">
              <a:xfrm>
                <a:off x="3299" y="1762"/>
                <a:ext cx="590" cy="589"/>
              </a:xfrm>
              <a:custGeom>
                <a:avLst/>
                <a:gdLst>
                  <a:gd name="T0" fmla="*/ 12 w 1498"/>
                  <a:gd name="T1" fmla="*/ 619 h 1499"/>
                  <a:gd name="T2" fmla="*/ 45 w 1498"/>
                  <a:gd name="T3" fmla="*/ 493 h 1499"/>
                  <a:gd name="T4" fmla="*/ 100 w 1498"/>
                  <a:gd name="T5" fmla="*/ 375 h 1499"/>
                  <a:gd name="T6" fmla="*/ 175 w 1498"/>
                  <a:gd name="T7" fmla="*/ 268 h 1499"/>
                  <a:gd name="T8" fmla="*/ 267 w 1498"/>
                  <a:gd name="T9" fmla="*/ 175 h 1499"/>
                  <a:gd name="T10" fmla="*/ 375 w 1498"/>
                  <a:gd name="T11" fmla="*/ 101 h 1499"/>
                  <a:gd name="T12" fmla="*/ 493 w 1498"/>
                  <a:gd name="T13" fmla="*/ 45 h 1499"/>
                  <a:gd name="T14" fmla="*/ 619 w 1498"/>
                  <a:gd name="T15" fmla="*/ 12 h 1499"/>
                  <a:gd name="T16" fmla="*/ 749 w 1498"/>
                  <a:gd name="T17" fmla="*/ 0 h 1499"/>
                  <a:gd name="T18" fmla="*/ 879 w 1498"/>
                  <a:gd name="T19" fmla="*/ 12 h 1499"/>
                  <a:gd name="T20" fmla="*/ 1005 w 1498"/>
                  <a:gd name="T21" fmla="*/ 45 h 1499"/>
                  <a:gd name="T22" fmla="*/ 1123 w 1498"/>
                  <a:gd name="T23" fmla="*/ 101 h 1499"/>
                  <a:gd name="T24" fmla="*/ 1231 w 1498"/>
                  <a:gd name="T25" fmla="*/ 175 h 1499"/>
                  <a:gd name="T26" fmla="*/ 1323 w 1498"/>
                  <a:gd name="T27" fmla="*/ 268 h 1499"/>
                  <a:gd name="T28" fmla="*/ 1398 w 1498"/>
                  <a:gd name="T29" fmla="*/ 374 h 1499"/>
                  <a:gd name="T30" fmla="*/ 1453 w 1498"/>
                  <a:gd name="T31" fmla="*/ 493 h 1499"/>
                  <a:gd name="T32" fmla="*/ 1487 w 1498"/>
                  <a:gd name="T33" fmla="*/ 619 h 1499"/>
                  <a:gd name="T34" fmla="*/ 1498 w 1498"/>
                  <a:gd name="T35" fmla="*/ 749 h 1499"/>
                  <a:gd name="T36" fmla="*/ 1487 w 1498"/>
                  <a:gd name="T37" fmla="*/ 879 h 1499"/>
                  <a:gd name="T38" fmla="*/ 1453 w 1498"/>
                  <a:gd name="T39" fmla="*/ 1005 h 1499"/>
                  <a:gd name="T40" fmla="*/ 1397 w 1498"/>
                  <a:gd name="T41" fmla="*/ 1124 h 1499"/>
                  <a:gd name="T42" fmla="*/ 1323 w 1498"/>
                  <a:gd name="T43" fmla="*/ 1231 h 1499"/>
                  <a:gd name="T44" fmla="*/ 1230 w 1498"/>
                  <a:gd name="T45" fmla="*/ 1323 h 1499"/>
                  <a:gd name="T46" fmla="*/ 1123 w 1498"/>
                  <a:gd name="T47" fmla="*/ 1398 h 1499"/>
                  <a:gd name="T48" fmla="*/ 1005 w 1498"/>
                  <a:gd name="T49" fmla="*/ 1453 h 1499"/>
                  <a:gd name="T50" fmla="*/ 879 w 1498"/>
                  <a:gd name="T51" fmla="*/ 1487 h 1499"/>
                  <a:gd name="T52" fmla="*/ 749 w 1498"/>
                  <a:gd name="T53" fmla="*/ 1499 h 1499"/>
                  <a:gd name="T54" fmla="*/ 619 w 1498"/>
                  <a:gd name="T55" fmla="*/ 1487 h 1499"/>
                  <a:gd name="T56" fmla="*/ 493 w 1498"/>
                  <a:gd name="T57" fmla="*/ 1453 h 1499"/>
                  <a:gd name="T58" fmla="*/ 375 w 1498"/>
                  <a:gd name="T59" fmla="*/ 1398 h 1499"/>
                  <a:gd name="T60" fmla="*/ 267 w 1498"/>
                  <a:gd name="T61" fmla="*/ 1323 h 1499"/>
                  <a:gd name="T62" fmla="*/ 175 w 1498"/>
                  <a:gd name="T63" fmla="*/ 1231 h 1499"/>
                  <a:gd name="T64" fmla="*/ 101 w 1498"/>
                  <a:gd name="T65" fmla="*/ 1123 h 1499"/>
                  <a:gd name="T66" fmla="*/ 45 w 1498"/>
                  <a:gd name="T67" fmla="*/ 1005 h 1499"/>
                  <a:gd name="T68" fmla="*/ 11 w 1498"/>
                  <a:gd name="T69" fmla="*/ 879 h 1499"/>
                  <a:gd name="T70" fmla="*/ 0 w 1498"/>
                  <a:gd name="T71" fmla="*/ 749 h 1499"/>
                  <a:gd name="T72" fmla="*/ 766 w 1498"/>
                  <a:gd name="T73" fmla="*/ 172 h 1499"/>
                  <a:gd name="T74" fmla="*/ 721 w 1498"/>
                  <a:gd name="T75" fmla="*/ 1327 h 1499"/>
                  <a:gd name="T76" fmla="*/ 766 w 1498"/>
                  <a:gd name="T77" fmla="*/ 172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8" h="1499">
                    <a:moveTo>
                      <a:pt x="111" y="693"/>
                    </a:moveTo>
                    <a:cubicBezTo>
                      <a:pt x="78" y="668"/>
                      <a:pt x="47" y="645"/>
                      <a:pt x="12" y="619"/>
                    </a:cubicBezTo>
                    <a:cubicBezTo>
                      <a:pt x="52" y="607"/>
                      <a:pt x="90" y="596"/>
                      <a:pt x="131" y="583"/>
                    </a:cubicBezTo>
                    <a:cubicBezTo>
                      <a:pt x="102" y="553"/>
                      <a:pt x="75" y="524"/>
                      <a:pt x="45" y="493"/>
                    </a:cubicBezTo>
                    <a:cubicBezTo>
                      <a:pt x="88" y="488"/>
                      <a:pt x="127" y="483"/>
                      <a:pt x="169" y="478"/>
                    </a:cubicBezTo>
                    <a:cubicBezTo>
                      <a:pt x="146" y="444"/>
                      <a:pt x="125" y="412"/>
                      <a:pt x="100" y="375"/>
                    </a:cubicBezTo>
                    <a:cubicBezTo>
                      <a:pt x="144" y="377"/>
                      <a:pt x="183" y="380"/>
                      <a:pt x="225" y="382"/>
                    </a:cubicBezTo>
                    <a:cubicBezTo>
                      <a:pt x="208" y="343"/>
                      <a:pt x="192" y="307"/>
                      <a:pt x="175" y="268"/>
                    </a:cubicBezTo>
                    <a:cubicBezTo>
                      <a:pt x="216" y="277"/>
                      <a:pt x="255" y="287"/>
                      <a:pt x="297" y="297"/>
                    </a:cubicBezTo>
                    <a:cubicBezTo>
                      <a:pt x="287" y="255"/>
                      <a:pt x="277" y="217"/>
                      <a:pt x="267" y="175"/>
                    </a:cubicBezTo>
                    <a:cubicBezTo>
                      <a:pt x="306" y="192"/>
                      <a:pt x="342" y="208"/>
                      <a:pt x="382" y="225"/>
                    </a:cubicBezTo>
                    <a:cubicBezTo>
                      <a:pt x="379" y="183"/>
                      <a:pt x="377" y="144"/>
                      <a:pt x="375" y="101"/>
                    </a:cubicBezTo>
                    <a:cubicBezTo>
                      <a:pt x="410" y="124"/>
                      <a:pt x="443" y="146"/>
                      <a:pt x="479" y="169"/>
                    </a:cubicBezTo>
                    <a:cubicBezTo>
                      <a:pt x="483" y="127"/>
                      <a:pt x="488" y="89"/>
                      <a:pt x="493" y="45"/>
                    </a:cubicBezTo>
                    <a:cubicBezTo>
                      <a:pt x="523" y="74"/>
                      <a:pt x="552" y="101"/>
                      <a:pt x="583" y="131"/>
                    </a:cubicBezTo>
                    <a:cubicBezTo>
                      <a:pt x="595" y="91"/>
                      <a:pt x="607" y="53"/>
                      <a:pt x="619" y="12"/>
                    </a:cubicBezTo>
                    <a:cubicBezTo>
                      <a:pt x="645" y="46"/>
                      <a:pt x="668" y="78"/>
                      <a:pt x="693" y="112"/>
                    </a:cubicBezTo>
                    <a:cubicBezTo>
                      <a:pt x="712" y="74"/>
                      <a:pt x="730" y="38"/>
                      <a:pt x="749" y="0"/>
                    </a:cubicBezTo>
                    <a:cubicBezTo>
                      <a:pt x="768" y="38"/>
                      <a:pt x="786" y="74"/>
                      <a:pt x="805" y="112"/>
                    </a:cubicBezTo>
                    <a:cubicBezTo>
                      <a:pt x="830" y="78"/>
                      <a:pt x="853" y="47"/>
                      <a:pt x="879" y="12"/>
                    </a:cubicBezTo>
                    <a:cubicBezTo>
                      <a:pt x="891" y="53"/>
                      <a:pt x="902" y="90"/>
                      <a:pt x="915" y="131"/>
                    </a:cubicBezTo>
                    <a:cubicBezTo>
                      <a:pt x="945" y="102"/>
                      <a:pt x="974" y="75"/>
                      <a:pt x="1005" y="45"/>
                    </a:cubicBezTo>
                    <a:cubicBezTo>
                      <a:pt x="1010" y="88"/>
                      <a:pt x="1014" y="126"/>
                      <a:pt x="1019" y="169"/>
                    </a:cubicBezTo>
                    <a:cubicBezTo>
                      <a:pt x="1054" y="146"/>
                      <a:pt x="1086" y="125"/>
                      <a:pt x="1123" y="101"/>
                    </a:cubicBezTo>
                    <a:cubicBezTo>
                      <a:pt x="1121" y="143"/>
                      <a:pt x="1119" y="182"/>
                      <a:pt x="1116" y="225"/>
                    </a:cubicBezTo>
                    <a:cubicBezTo>
                      <a:pt x="1155" y="208"/>
                      <a:pt x="1191" y="192"/>
                      <a:pt x="1231" y="175"/>
                    </a:cubicBezTo>
                    <a:cubicBezTo>
                      <a:pt x="1221" y="216"/>
                      <a:pt x="1211" y="254"/>
                      <a:pt x="1201" y="297"/>
                    </a:cubicBezTo>
                    <a:cubicBezTo>
                      <a:pt x="1242" y="287"/>
                      <a:pt x="1281" y="278"/>
                      <a:pt x="1323" y="268"/>
                    </a:cubicBezTo>
                    <a:cubicBezTo>
                      <a:pt x="1306" y="306"/>
                      <a:pt x="1290" y="343"/>
                      <a:pt x="1273" y="382"/>
                    </a:cubicBezTo>
                    <a:cubicBezTo>
                      <a:pt x="1315" y="380"/>
                      <a:pt x="1354" y="377"/>
                      <a:pt x="1398" y="374"/>
                    </a:cubicBezTo>
                    <a:cubicBezTo>
                      <a:pt x="1374" y="411"/>
                      <a:pt x="1352" y="443"/>
                      <a:pt x="1329" y="478"/>
                    </a:cubicBezTo>
                    <a:cubicBezTo>
                      <a:pt x="1371" y="483"/>
                      <a:pt x="1410" y="488"/>
                      <a:pt x="1453" y="493"/>
                    </a:cubicBezTo>
                    <a:cubicBezTo>
                      <a:pt x="1423" y="524"/>
                      <a:pt x="1397" y="552"/>
                      <a:pt x="1367" y="583"/>
                    </a:cubicBezTo>
                    <a:cubicBezTo>
                      <a:pt x="1407" y="595"/>
                      <a:pt x="1445" y="607"/>
                      <a:pt x="1487" y="619"/>
                    </a:cubicBezTo>
                    <a:cubicBezTo>
                      <a:pt x="1452" y="645"/>
                      <a:pt x="1420" y="668"/>
                      <a:pt x="1386" y="693"/>
                    </a:cubicBezTo>
                    <a:cubicBezTo>
                      <a:pt x="1424" y="712"/>
                      <a:pt x="1459" y="730"/>
                      <a:pt x="1498" y="749"/>
                    </a:cubicBezTo>
                    <a:cubicBezTo>
                      <a:pt x="1460" y="768"/>
                      <a:pt x="1424" y="786"/>
                      <a:pt x="1386" y="805"/>
                    </a:cubicBezTo>
                    <a:cubicBezTo>
                      <a:pt x="1420" y="830"/>
                      <a:pt x="1451" y="853"/>
                      <a:pt x="1487" y="879"/>
                    </a:cubicBezTo>
                    <a:cubicBezTo>
                      <a:pt x="1445" y="891"/>
                      <a:pt x="1408" y="903"/>
                      <a:pt x="1367" y="915"/>
                    </a:cubicBezTo>
                    <a:cubicBezTo>
                      <a:pt x="1396" y="946"/>
                      <a:pt x="1423" y="974"/>
                      <a:pt x="1453" y="1005"/>
                    </a:cubicBezTo>
                    <a:cubicBezTo>
                      <a:pt x="1410" y="1010"/>
                      <a:pt x="1371" y="1015"/>
                      <a:pt x="1329" y="1020"/>
                    </a:cubicBezTo>
                    <a:cubicBezTo>
                      <a:pt x="1352" y="1055"/>
                      <a:pt x="1373" y="1087"/>
                      <a:pt x="1397" y="1124"/>
                    </a:cubicBezTo>
                    <a:cubicBezTo>
                      <a:pt x="1354" y="1121"/>
                      <a:pt x="1316" y="1119"/>
                      <a:pt x="1273" y="1117"/>
                    </a:cubicBezTo>
                    <a:cubicBezTo>
                      <a:pt x="1290" y="1156"/>
                      <a:pt x="1306" y="1192"/>
                      <a:pt x="1323" y="1231"/>
                    </a:cubicBezTo>
                    <a:cubicBezTo>
                      <a:pt x="1282" y="1221"/>
                      <a:pt x="1244" y="1212"/>
                      <a:pt x="1201" y="1202"/>
                    </a:cubicBezTo>
                    <a:cubicBezTo>
                      <a:pt x="1211" y="1243"/>
                      <a:pt x="1221" y="1282"/>
                      <a:pt x="1230" y="1323"/>
                    </a:cubicBezTo>
                    <a:cubicBezTo>
                      <a:pt x="1191" y="1306"/>
                      <a:pt x="1155" y="1290"/>
                      <a:pt x="1116" y="1273"/>
                    </a:cubicBezTo>
                    <a:cubicBezTo>
                      <a:pt x="1118" y="1315"/>
                      <a:pt x="1121" y="1354"/>
                      <a:pt x="1123" y="1398"/>
                    </a:cubicBezTo>
                    <a:cubicBezTo>
                      <a:pt x="1087" y="1374"/>
                      <a:pt x="1055" y="1353"/>
                      <a:pt x="1020" y="1329"/>
                    </a:cubicBezTo>
                    <a:cubicBezTo>
                      <a:pt x="1015" y="1371"/>
                      <a:pt x="1010" y="1410"/>
                      <a:pt x="1005" y="1453"/>
                    </a:cubicBezTo>
                    <a:cubicBezTo>
                      <a:pt x="974" y="1424"/>
                      <a:pt x="946" y="1397"/>
                      <a:pt x="915" y="1367"/>
                    </a:cubicBezTo>
                    <a:cubicBezTo>
                      <a:pt x="902" y="1408"/>
                      <a:pt x="891" y="1445"/>
                      <a:pt x="879" y="1487"/>
                    </a:cubicBezTo>
                    <a:cubicBezTo>
                      <a:pt x="853" y="1452"/>
                      <a:pt x="830" y="1421"/>
                      <a:pt x="805" y="1387"/>
                    </a:cubicBezTo>
                    <a:cubicBezTo>
                      <a:pt x="786" y="1425"/>
                      <a:pt x="768" y="1460"/>
                      <a:pt x="749" y="1499"/>
                    </a:cubicBezTo>
                    <a:cubicBezTo>
                      <a:pt x="730" y="1461"/>
                      <a:pt x="712" y="1425"/>
                      <a:pt x="693" y="1386"/>
                    </a:cubicBezTo>
                    <a:cubicBezTo>
                      <a:pt x="668" y="1420"/>
                      <a:pt x="645" y="1452"/>
                      <a:pt x="619" y="1487"/>
                    </a:cubicBezTo>
                    <a:cubicBezTo>
                      <a:pt x="607" y="1445"/>
                      <a:pt x="595" y="1408"/>
                      <a:pt x="583" y="1367"/>
                    </a:cubicBezTo>
                    <a:cubicBezTo>
                      <a:pt x="553" y="1396"/>
                      <a:pt x="524" y="1423"/>
                      <a:pt x="493" y="1453"/>
                    </a:cubicBezTo>
                    <a:cubicBezTo>
                      <a:pt x="488" y="1411"/>
                      <a:pt x="483" y="1372"/>
                      <a:pt x="478" y="1329"/>
                    </a:cubicBezTo>
                    <a:cubicBezTo>
                      <a:pt x="444" y="1352"/>
                      <a:pt x="412" y="1373"/>
                      <a:pt x="375" y="1398"/>
                    </a:cubicBezTo>
                    <a:cubicBezTo>
                      <a:pt x="377" y="1355"/>
                      <a:pt x="379" y="1316"/>
                      <a:pt x="382" y="1273"/>
                    </a:cubicBezTo>
                    <a:cubicBezTo>
                      <a:pt x="342" y="1290"/>
                      <a:pt x="306" y="1306"/>
                      <a:pt x="267" y="1323"/>
                    </a:cubicBezTo>
                    <a:cubicBezTo>
                      <a:pt x="277" y="1282"/>
                      <a:pt x="286" y="1244"/>
                      <a:pt x="296" y="1201"/>
                    </a:cubicBezTo>
                    <a:cubicBezTo>
                      <a:pt x="255" y="1212"/>
                      <a:pt x="216" y="1221"/>
                      <a:pt x="175" y="1231"/>
                    </a:cubicBezTo>
                    <a:cubicBezTo>
                      <a:pt x="192" y="1192"/>
                      <a:pt x="208" y="1156"/>
                      <a:pt x="225" y="1117"/>
                    </a:cubicBezTo>
                    <a:cubicBezTo>
                      <a:pt x="182" y="1119"/>
                      <a:pt x="144" y="1121"/>
                      <a:pt x="101" y="1123"/>
                    </a:cubicBezTo>
                    <a:cubicBezTo>
                      <a:pt x="124" y="1087"/>
                      <a:pt x="146" y="1055"/>
                      <a:pt x="169" y="1020"/>
                    </a:cubicBezTo>
                    <a:cubicBezTo>
                      <a:pt x="127" y="1015"/>
                      <a:pt x="88" y="1010"/>
                      <a:pt x="45" y="1005"/>
                    </a:cubicBezTo>
                    <a:cubicBezTo>
                      <a:pt x="74" y="975"/>
                      <a:pt x="101" y="946"/>
                      <a:pt x="131" y="915"/>
                    </a:cubicBezTo>
                    <a:cubicBezTo>
                      <a:pt x="91" y="903"/>
                      <a:pt x="53" y="892"/>
                      <a:pt x="11" y="879"/>
                    </a:cubicBezTo>
                    <a:cubicBezTo>
                      <a:pt x="46" y="853"/>
                      <a:pt x="77" y="830"/>
                      <a:pt x="112" y="805"/>
                    </a:cubicBezTo>
                    <a:cubicBezTo>
                      <a:pt x="74" y="786"/>
                      <a:pt x="38" y="768"/>
                      <a:pt x="0" y="749"/>
                    </a:cubicBezTo>
                    <a:cubicBezTo>
                      <a:pt x="38" y="730"/>
                      <a:pt x="74" y="712"/>
                      <a:pt x="111" y="693"/>
                    </a:cubicBezTo>
                    <a:close/>
                    <a:moveTo>
                      <a:pt x="766" y="172"/>
                    </a:moveTo>
                    <a:cubicBezTo>
                      <a:pt x="457" y="163"/>
                      <a:pt x="188" y="399"/>
                      <a:pt x="172" y="724"/>
                    </a:cubicBezTo>
                    <a:cubicBezTo>
                      <a:pt x="156" y="1038"/>
                      <a:pt x="404" y="1311"/>
                      <a:pt x="721" y="1327"/>
                    </a:cubicBezTo>
                    <a:cubicBezTo>
                      <a:pt x="1040" y="1342"/>
                      <a:pt x="1312" y="1095"/>
                      <a:pt x="1326" y="774"/>
                    </a:cubicBezTo>
                    <a:cubicBezTo>
                      <a:pt x="1340" y="451"/>
                      <a:pt x="1089" y="182"/>
                      <a:pt x="766" y="17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
              <p:cNvSpPr>
                <a:spLocks/>
              </p:cNvSpPr>
              <p:nvPr/>
            </p:nvSpPr>
            <p:spPr bwMode="auto">
              <a:xfrm>
                <a:off x="3599" y="2348"/>
                <a:ext cx="170" cy="188"/>
              </a:xfrm>
              <a:custGeom>
                <a:avLst/>
                <a:gdLst>
                  <a:gd name="T0" fmla="*/ 293 w 433"/>
                  <a:gd name="T1" fmla="*/ 0 h 476"/>
                  <a:gd name="T2" fmla="*/ 433 w 433"/>
                  <a:gd name="T3" fmla="*/ 395 h 476"/>
                  <a:gd name="T4" fmla="*/ 385 w 433"/>
                  <a:gd name="T5" fmla="*/ 387 h 476"/>
                  <a:gd name="T6" fmla="*/ 274 w 433"/>
                  <a:gd name="T7" fmla="*/ 368 h 476"/>
                  <a:gd name="T8" fmla="*/ 239 w 433"/>
                  <a:gd name="T9" fmla="*/ 379 h 476"/>
                  <a:gd name="T10" fmla="*/ 137 w 433"/>
                  <a:gd name="T11" fmla="*/ 476 h 476"/>
                  <a:gd name="T12" fmla="*/ 0 w 433"/>
                  <a:gd name="T13" fmla="*/ 88 h 476"/>
                  <a:gd name="T14" fmla="*/ 293 w 433"/>
                  <a:gd name="T15" fmla="*/ 0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476">
                    <a:moveTo>
                      <a:pt x="293" y="0"/>
                    </a:moveTo>
                    <a:cubicBezTo>
                      <a:pt x="341" y="135"/>
                      <a:pt x="386" y="263"/>
                      <a:pt x="433" y="395"/>
                    </a:cubicBezTo>
                    <a:cubicBezTo>
                      <a:pt x="415" y="392"/>
                      <a:pt x="400" y="390"/>
                      <a:pt x="385" y="387"/>
                    </a:cubicBezTo>
                    <a:cubicBezTo>
                      <a:pt x="348" y="381"/>
                      <a:pt x="311" y="375"/>
                      <a:pt x="274" y="368"/>
                    </a:cubicBezTo>
                    <a:cubicBezTo>
                      <a:pt x="260" y="365"/>
                      <a:pt x="250" y="368"/>
                      <a:pt x="239" y="379"/>
                    </a:cubicBezTo>
                    <a:cubicBezTo>
                      <a:pt x="206" y="412"/>
                      <a:pt x="172" y="443"/>
                      <a:pt x="137" y="476"/>
                    </a:cubicBezTo>
                    <a:cubicBezTo>
                      <a:pt x="93" y="350"/>
                      <a:pt x="47" y="221"/>
                      <a:pt x="0" y="88"/>
                    </a:cubicBezTo>
                    <a:cubicBezTo>
                      <a:pt x="106" y="85"/>
                      <a:pt x="206" y="71"/>
                      <a:pt x="29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8"/>
              <p:cNvSpPr>
                <a:spLocks/>
              </p:cNvSpPr>
              <p:nvPr/>
            </p:nvSpPr>
            <p:spPr bwMode="auto">
              <a:xfrm>
                <a:off x="3418" y="2351"/>
                <a:ext cx="170" cy="186"/>
              </a:xfrm>
              <a:custGeom>
                <a:avLst/>
                <a:gdLst>
                  <a:gd name="T0" fmla="*/ 137 w 432"/>
                  <a:gd name="T1" fmla="*/ 0 h 472"/>
                  <a:gd name="T2" fmla="*/ 280 w 432"/>
                  <a:gd name="T3" fmla="*/ 62 h 472"/>
                  <a:gd name="T4" fmla="*/ 432 w 432"/>
                  <a:gd name="T5" fmla="*/ 83 h 472"/>
                  <a:gd name="T6" fmla="*/ 294 w 432"/>
                  <a:gd name="T7" fmla="*/ 472 h 472"/>
                  <a:gd name="T8" fmla="*/ 222 w 432"/>
                  <a:gd name="T9" fmla="*/ 399 h 472"/>
                  <a:gd name="T10" fmla="*/ 123 w 432"/>
                  <a:gd name="T11" fmla="*/ 366 h 472"/>
                  <a:gd name="T12" fmla="*/ 0 w 432"/>
                  <a:gd name="T13" fmla="*/ 388 h 472"/>
                  <a:gd name="T14" fmla="*/ 137 w 432"/>
                  <a:gd name="T15" fmla="*/ 0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72">
                    <a:moveTo>
                      <a:pt x="137" y="0"/>
                    </a:moveTo>
                    <a:cubicBezTo>
                      <a:pt x="186" y="22"/>
                      <a:pt x="231" y="48"/>
                      <a:pt x="280" y="62"/>
                    </a:cubicBezTo>
                    <a:cubicBezTo>
                      <a:pt x="328" y="76"/>
                      <a:pt x="379" y="76"/>
                      <a:pt x="432" y="83"/>
                    </a:cubicBezTo>
                    <a:cubicBezTo>
                      <a:pt x="386" y="213"/>
                      <a:pt x="341" y="341"/>
                      <a:pt x="294" y="472"/>
                    </a:cubicBezTo>
                    <a:cubicBezTo>
                      <a:pt x="269" y="447"/>
                      <a:pt x="243" y="425"/>
                      <a:pt x="222" y="399"/>
                    </a:cubicBezTo>
                    <a:cubicBezTo>
                      <a:pt x="195" y="365"/>
                      <a:pt x="166" y="353"/>
                      <a:pt x="123" y="366"/>
                    </a:cubicBezTo>
                    <a:cubicBezTo>
                      <a:pt x="84" y="377"/>
                      <a:pt x="43" y="380"/>
                      <a:pt x="0" y="388"/>
                    </a:cubicBezTo>
                    <a:cubicBezTo>
                      <a:pt x="47" y="256"/>
                      <a:pt x="92" y="127"/>
                      <a:pt x="137"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9"/>
              <p:cNvSpPr>
                <a:spLocks noEditPoints="1"/>
              </p:cNvSpPr>
              <p:nvPr/>
            </p:nvSpPr>
            <p:spPr bwMode="auto">
              <a:xfrm>
                <a:off x="3397" y="1863"/>
                <a:ext cx="392" cy="389"/>
              </a:xfrm>
              <a:custGeom>
                <a:avLst/>
                <a:gdLst>
                  <a:gd name="T0" fmla="*/ 513 w 995"/>
                  <a:gd name="T1" fmla="*/ 7 h 990"/>
                  <a:gd name="T2" fmla="*/ 984 w 995"/>
                  <a:gd name="T3" fmla="*/ 513 h 990"/>
                  <a:gd name="T4" fmla="*/ 475 w 995"/>
                  <a:gd name="T5" fmla="*/ 977 h 990"/>
                  <a:gd name="T6" fmla="*/ 14 w 995"/>
                  <a:gd name="T7" fmla="*/ 471 h 990"/>
                  <a:gd name="T8" fmla="*/ 513 w 995"/>
                  <a:gd name="T9" fmla="*/ 7 h 990"/>
                  <a:gd name="T10" fmla="*/ 499 w 995"/>
                  <a:gd name="T11" fmla="*/ 937 h 990"/>
                  <a:gd name="T12" fmla="*/ 943 w 995"/>
                  <a:gd name="T13" fmla="*/ 492 h 990"/>
                  <a:gd name="T14" fmla="*/ 496 w 995"/>
                  <a:gd name="T15" fmla="*/ 48 h 990"/>
                  <a:gd name="T16" fmla="*/ 54 w 995"/>
                  <a:gd name="T17" fmla="*/ 491 h 990"/>
                  <a:gd name="T18" fmla="*/ 499 w 995"/>
                  <a:gd name="T19" fmla="*/ 937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5" h="990">
                    <a:moveTo>
                      <a:pt x="513" y="7"/>
                    </a:moveTo>
                    <a:cubicBezTo>
                      <a:pt x="785" y="16"/>
                      <a:pt x="995" y="242"/>
                      <a:pt x="984" y="513"/>
                    </a:cubicBezTo>
                    <a:cubicBezTo>
                      <a:pt x="972" y="783"/>
                      <a:pt x="743" y="990"/>
                      <a:pt x="475" y="977"/>
                    </a:cubicBezTo>
                    <a:cubicBezTo>
                      <a:pt x="209" y="964"/>
                      <a:pt x="0" y="735"/>
                      <a:pt x="14" y="471"/>
                    </a:cubicBezTo>
                    <a:cubicBezTo>
                      <a:pt x="28" y="198"/>
                      <a:pt x="254" y="0"/>
                      <a:pt x="513" y="7"/>
                    </a:cubicBezTo>
                    <a:close/>
                    <a:moveTo>
                      <a:pt x="499" y="937"/>
                    </a:moveTo>
                    <a:cubicBezTo>
                      <a:pt x="744" y="937"/>
                      <a:pt x="943" y="737"/>
                      <a:pt x="943" y="492"/>
                    </a:cubicBezTo>
                    <a:cubicBezTo>
                      <a:pt x="943" y="246"/>
                      <a:pt x="744" y="48"/>
                      <a:pt x="496" y="48"/>
                    </a:cubicBezTo>
                    <a:cubicBezTo>
                      <a:pt x="254" y="48"/>
                      <a:pt x="54" y="249"/>
                      <a:pt x="54" y="491"/>
                    </a:cubicBezTo>
                    <a:cubicBezTo>
                      <a:pt x="54" y="737"/>
                      <a:pt x="253" y="937"/>
                      <a:pt x="499" y="93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Freeform 19"/>
            <p:cNvSpPr>
              <a:spLocks/>
            </p:cNvSpPr>
            <p:nvPr/>
          </p:nvSpPr>
          <p:spPr bwMode="auto">
            <a:xfrm>
              <a:off x="5533595" y="2946549"/>
              <a:ext cx="354740" cy="356045"/>
            </a:xfrm>
            <a:custGeom>
              <a:avLst/>
              <a:gdLst>
                <a:gd name="T0" fmla="*/ 0 w 1382"/>
                <a:gd name="T1" fmla="*/ 0 h 1384"/>
                <a:gd name="T2" fmla="*/ 0 w 1382"/>
                <a:gd name="T3" fmla="*/ 0 h 1384"/>
                <a:gd name="T4" fmla="*/ 0 w 1382"/>
                <a:gd name="T5" fmla="*/ 0 h 1384"/>
                <a:gd name="T6" fmla="*/ 0 w 1382"/>
                <a:gd name="T7" fmla="*/ 0 h 1384"/>
                <a:gd name="T8" fmla="*/ 0 w 1382"/>
                <a:gd name="T9" fmla="*/ 0 h 1384"/>
                <a:gd name="T10" fmla="*/ 0 w 1382"/>
                <a:gd name="T11" fmla="*/ 0 h 1384"/>
                <a:gd name="T12" fmla="*/ 0 w 1382"/>
                <a:gd name="T13" fmla="*/ 0 h 1384"/>
                <a:gd name="T14" fmla="*/ 0 w 1382"/>
                <a:gd name="T15" fmla="*/ 0 h 1384"/>
                <a:gd name="T16" fmla="*/ 0 w 1382"/>
                <a:gd name="T17" fmla="*/ 0 h 1384"/>
                <a:gd name="T18" fmla="*/ 0 w 1382"/>
                <a:gd name="T19" fmla="*/ 0 h 1384"/>
                <a:gd name="T20" fmla="*/ 0 w 1382"/>
                <a:gd name="T21" fmla="*/ 0 h 1384"/>
                <a:gd name="T22" fmla="*/ 0 w 1382"/>
                <a:gd name="T23" fmla="*/ 0 h 1384"/>
                <a:gd name="T24" fmla="*/ 0 w 1382"/>
                <a:gd name="T25" fmla="*/ 0 h 1384"/>
                <a:gd name="T26" fmla="*/ 0 w 1382"/>
                <a:gd name="T27" fmla="*/ 0 h 1384"/>
                <a:gd name="T28" fmla="*/ 0 w 1382"/>
                <a:gd name="T29" fmla="*/ 0 h 1384"/>
                <a:gd name="T30" fmla="*/ 0 w 1382"/>
                <a:gd name="T31" fmla="*/ 0 h 1384"/>
                <a:gd name="T32" fmla="*/ 0 w 1382"/>
                <a:gd name="T33" fmla="*/ 0 h 1384"/>
                <a:gd name="T34" fmla="*/ 0 w 1382"/>
                <a:gd name="T35" fmla="*/ 0 h 1384"/>
                <a:gd name="T36" fmla="*/ 0 w 1382"/>
                <a:gd name="T37" fmla="*/ 0 h 1384"/>
                <a:gd name="T38" fmla="*/ 0 w 1382"/>
                <a:gd name="T39" fmla="*/ 0 h 1384"/>
                <a:gd name="T40" fmla="*/ 0 w 1382"/>
                <a:gd name="T41" fmla="*/ 0 h 1384"/>
                <a:gd name="T42" fmla="*/ 0 w 1382"/>
                <a:gd name="T43" fmla="*/ 0 h 1384"/>
                <a:gd name="T44" fmla="*/ 0 w 1382"/>
                <a:gd name="T45" fmla="*/ 0 h 1384"/>
                <a:gd name="T46" fmla="*/ 0 w 1382"/>
                <a:gd name="T47" fmla="*/ 0 h 1384"/>
                <a:gd name="T48" fmla="*/ 0 w 1382"/>
                <a:gd name="T49" fmla="*/ 0 h 1384"/>
                <a:gd name="T50" fmla="*/ 0 w 1382"/>
                <a:gd name="T51" fmla="*/ 0 h 1384"/>
                <a:gd name="T52" fmla="*/ 0 w 1382"/>
                <a:gd name="T53" fmla="*/ 0 h 1384"/>
                <a:gd name="T54" fmla="*/ 0 w 1382"/>
                <a:gd name="T55" fmla="*/ 0 h 1384"/>
                <a:gd name="T56" fmla="*/ 0 w 1382"/>
                <a:gd name="T57" fmla="*/ 0 h 1384"/>
                <a:gd name="T58" fmla="*/ 0 w 1382"/>
                <a:gd name="T59" fmla="*/ 0 h 1384"/>
                <a:gd name="T60" fmla="*/ 0 w 1382"/>
                <a:gd name="T61" fmla="*/ 0 h 1384"/>
                <a:gd name="T62" fmla="*/ 0 w 1382"/>
                <a:gd name="T63" fmla="*/ 0 h 1384"/>
                <a:gd name="T64" fmla="*/ 0 w 1382"/>
                <a:gd name="T65" fmla="*/ 0 h 1384"/>
                <a:gd name="T66" fmla="*/ 0 w 1382"/>
                <a:gd name="T67" fmla="*/ 0 h 1384"/>
                <a:gd name="T68" fmla="*/ 0 w 1382"/>
                <a:gd name="T69" fmla="*/ 0 h 1384"/>
                <a:gd name="T70" fmla="*/ 0 w 1382"/>
                <a:gd name="T71" fmla="*/ 0 h 1384"/>
                <a:gd name="T72" fmla="*/ 0 w 1382"/>
                <a:gd name="T73" fmla="*/ 0 h 1384"/>
                <a:gd name="T74" fmla="*/ 0 w 1382"/>
                <a:gd name="T75" fmla="*/ 0 h 1384"/>
                <a:gd name="T76" fmla="*/ 0 w 1382"/>
                <a:gd name="T77" fmla="*/ 0 h 1384"/>
                <a:gd name="T78" fmla="*/ 0 w 1382"/>
                <a:gd name="T79" fmla="*/ 0 h 1384"/>
                <a:gd name="T80" fmla="*/ 0 w 1382"/>
                <a:gd name="T81" fmla="*/ 0 h 1384"/>
                <a:gd name="T82" fmla="*/ 0 w 1382"/>
                <a:gd name="T83" fmla="*/ 0 h 1384"/>
                <a:gd name="T84" fmla="*/ 0 w 1382"/>
                <a:gd name="T85" fmla="*/ 0 h 1384"/>
                <a:gd name="T86" fmla="*/ 0 w 1382"/>
                <a:gd name="T87" fmla="*/ 0 h 1384"/>
                <a:gd name="T88" fmla="*/ 0 w 1382"/>
                <a:gd name="T89" fmla="*/ 0 h 1384"/>
                <a:gd name="T90" fmla="*/ 0 w 1382"/>
                <a:gd name="T91" fmla="*/ 0 h 1384"/>
                <a:gd name="T92" fmla="*/ 0 w 1382"/>
                <a:gd name="T93" fmla="*/ 0 h 1384"/>
                <a:gd name="T94" fmla="*/ 0 w 1382"/>
                <a:gd name="T95" fmla="*/ 0 h 1384"/>
                <a:gd name="T96" fmla="*/ 0 w 1382"/>
                <a:gd name="T97" fmla="*/ 0 h 1384"/>
                <a:gd name="T98" fmla="*/ 0 w 1382"/>
                <a:gd name="T99" fmla="*/ 0 h 1384"/>
                <a:gd name="T100" fmla="*/ 0 w 1382"/>
                <a:gd name="T101" fmla="*/ 0 h 1384"/>
                <a:gd name="T102" fmla="*/ 0 w 1382"/>
                <a:gd name="T103" fmla="*/ 0 h 1384"/>
                <a:gd name="T104" fmla="*/ 0 w 1382"/>
                <a:gd name="T105" fmla="*/ 0 h 1384"/>
                <a:gd name="T106" fmla="*/ 0 w 1382"/>
                <a:gd name="T107" fmla="*/ 0 h 1384"/>
                <a:gd name="T108" fmla="*/ 0 w 1382"/>
                <a:gd name="T109" fmla="*/ 0 h 1384"/>
                <a:gd name="T110" fmla="*/ 0 w 1382"/>
                <a:gd name="T111" fmla="*/ 0 h 1384"/>
                <a:gd name="T112" fmla="*/ 0 w 1382"/>
                <a:gd name="T113" fmla="*/ 0 h 1384"/>
                <a:gd name="T114" fmla="*/ 0 w 1382"/>
                <a:gd name="T115" fmla="*/ 0 h 1384"/>
                <a:gd name="T116" fmla="*/ 0 w 1382"/>
                <a:gd name="T117" fmla="*/ 0 h 1384"/>
                <a:gd name="T118" fmla="*/ 0 w 1382"/>
                <a:gd name="T119" fmla="*/ 0 h 1384"/>
                <a:gd name="T120" fmla="*/ 0 w 1382"/>
                <a:gd name="T121" fmla="*/ 0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1384"/>
                <a:gd name="T185" fmla="*/ 1382 w 1382"/>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chemeClr val="bg1"/>
            </a:solidFill>
            <a:ln w="9525">
              <a:noFill/>
              <a:round/>
              <a:headEnd/>
              <a:tailEnd/>
            </a:ln>
          </p:spPr>
          <p:txBody>
            <a:bodyPr/>
            <a:lstStyle/>
            <a:p>
              <a:endParaRPr lang="en-US"/>
            </a:p>
          </p:txBody>
        </p:sp>
      </p:grpSp>
    </p:spTree>
    <p:extLst>
      <p:ext uri="{BB962C8B-B14F-4D97-AF65-F5344CB8AC3E}">
        <p14:creationId xmlns:p14="http://schemas.microsoft.com/office/powerpoint/2010/main" val="112690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69" name="Rectangle 68"/>
          <p:cNvSpPr/>
          <p:nvPr/>
        </p:nvSpPr>
        <p:spPr>
          <a:xfrm>
            <a:off x="510851" y="1159843"/>
            <a:ext cx="2547882" cy="2738043"/>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645619" y="1537748"/>
            <a:ext cx="2257466" cy="707886"/>
          </a:xfrm>
          <a:prstGeom prst="rect">
            <a:avLst/>
          </a:prstGeom>
          <a:noFill/>
        </p:spPr>
        <p:txBody>
          <a:bodyPr wrap="square" rtlCol="0">
            <a:spAutoFit/>
          </a:bodyPr>
          <a:lstStyle/>
          <a:p>
            <a:pPr algn="ctr"/>
            <a:r>
              <a:rPr lang="en-US" sz="2000" b="1" dirty="0">
                <a:solidFill>
                  <a:schemeClr val="accent1"/>
                </a:solidFill>
              </a:rPr>
              <a:t>Program </a:t>
            </a:r>
            <a:br>
              <a:rPr lang="en-US" sz="2000" b="1" dirty="0">
                <a:solidFill>
                  <a:schemeClr val="accent1"/>
                </a:solidFill>
              </a:rPr>
            </a:br>
            <a:r>
              <a:rPr lang="en-US" sz="2000" b="1" dirty="0">
                <a:solidFill>
                  <a:schemeClr val="accent1"/>
                </a:solidFill>
              </a:rPr>
              <a:t>Objectives</a:t>
            </a:r>
          </a:p>
        </p:txBody>
      </p:sp>
      <p:grpSp>
        <p:nvGrpSpPr>
          <p:cNvPr id="73" name="Group 72"/>
          <p:cNvGrpSpPr/>
          <p:nvPr/>
        </p:nvGrpSpPr>
        <p:grpSpPr>
          <a:xfrm>
            <a:off x="925188" y="2623539"/>
            <a:ext cx="1618755" cy="1618338"/>
            <a:chOff x="865774" y="1413396"/>
            <a:chExt cx="812476" cy="812476"/>
          </a:xfrm>
        </p:grpSpPr>
        <p:sp>
          <p:nvSpPr>
            <p:cNvPr id="75" name="Oval 74"/>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6" name="Oval 75"/>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8" name="Rectangle 77"/>
          <p:cNvSpPr/>
          <p:nvPr/>
        </p:nvSpPr>
        <p:spPr>
          <a:xfrm>
            <a:off x="3272172" y="1159843"/>
            <a:ext cx="2547882" cy="2738043"/>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3406940" y="1229971"/>
            <a:ext cx="2257466" cy="1015663"/>
          </a:xfrm>
          <a:prstGeom prst="rect">
            <a:avLst/>
          </a:prstGeom>
          <a:noFill/>
        </p:spPr>
        <p:txBody>
          <a:bodyPr wrap="square" rtlCol="0">
            <a:spAutoFit/>
          </a:bodyPr>
          <a:lstStyle/>
          <a:p>
            <a:pPr algn="ctr"/>
            <a:r>
              <a:rPr lang="en-US" sz="2000" b="1" dirty="0">
                <a:solidFill>
                  <a:schemeClr val="accent1"/>
                </a:solidFill>
              </a:rPr>
              <a:t>Message to Sales, Partners and Customers</a:t>
            </a:r>
          </a:p>
        </p:txBody>
      </p:sp>
      <p:sp>
        <p:nvSpPr>
          <p:cNvPr id="87" name="Rectangle 86"/>
          <p:cNvSpPr/>
          <p:nvPr/>
        </p:nvSpPr>
        <p:spPr>
          <a:xfrm>
            <a:off x="6033494" y="1159843"/>
            <a:ext cx="2547882" cy="2738043"/>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6168262" y="1537748"/>
            <a:ext cx="2257466" cy="707886"/>
          </a:xfrm>
          <a:prstGeom prst="rect">
            <a:avLst/>
          </a:prstGeom>
          <a:noFill/>
        </p:spPr>
        <p:txBody>
          <a:bodyPr wrap="square" rtlCol="0">
            <a:spAutoFit/>
          </a:bodyPr>
          <a:lstStyle/>
          <a:p>
            <a:pPr algn="ctr"/>
            <a:r>
              <a:rPr lang="en-US" sz="2000" b="1" dirty="0">
                <a:solidFill>
                  <a:schemeClr val="accent1"/>
                </a:solidFill>
              </a:rPr>
              <a:t>Bundles, Promotions</a:t>
            </a:r>
          </a:p>
        </p:txBody>
      </p:sp>
      <p:grpSp>
        <p:nvGrpSpPr>
          <p:cNvPr id="91" name="Group 90"/>
          <p:cNvGrpSpPr/>
          <p:nvPr/>
        </p:nvGrpSpPr>
        <p:grpSpPr>
          <a:xfrm>
            <a:off x="6447831" y="2623539"/>
            <a:ext cx="1618755" cy="1618338"/>
            <a:chOff x="865774" y="1413396"/>
            <a:chExt cx="812476" cy="812476"/>
          </a:xfrm>
        </p:grpSpPr>
        <p:sp>
          <p:nvSpPr>
            <p:cNvPr id="93" name="Oval 92"/>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4" name="Oval 93"/>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 name="Group 3"/>
          <p:cNvGrpSpPr/>
          <p:nvPr/>
        </p:nvGrpSpPr>
        <p:grpSpPr>
          <a:xfrm>
            <a:off x="3686509" y="2623539"/>
            <a:ext cx="1618755" cy="1618338"/>
            <a:chOff x="3686509" y="2623539"/>
            <a:chExt cx="1618755" cy="1618338"/>
          </a:xfrm>
        </p:grpSpPr>
        <p:grpSp>
          <p:nvGrpSpPr>
            <p:cNvPr id="82" name="Group 81"/>
            <p:cNvGrpSpPr/>
            <p:nvPr/>
          </p:nvGrpSpPr>
          <p:grpSpPr>
            <a:xfrm>
              <a:off x="3686509" y="2623539"/>
              <a:ext cx="1618755" cy="1618338"/>
              <a:chOff x="865774" y="1413396"/>
              <a:chExt cx="812476" cy="812476"/>
            </a:xfrm>
          </p:grpSpPr>
          <p:sp>
            <p:nvSpPr>
              <p:cNvPr id="84" name="Oval 83"/>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5" name="Oval 84"/>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1" name="Group 120"/>
            <p:cNvGrpSpPr/>
            <p:nvPr/>
          </p:nvGrpSpPr>
          <p:grpSpPr>
            <a:xfrm>
              <a:off x="3968978" y="2783371"/>
              <a:ext cx="1047548" cy="1250348"/>
              <a:chOff x="12926145" y="2531302"/>
              <a:chExt cx="1134978" cy="1354705"/>
            </a:xfrm>
          </p:grpSpPr>
          <p:grpSp>
            <p:nvGrpSpPr>
              <p:cNvPr id="122" name="Group 121"/>
              <p:cNvGrpSpPr/>
              <p:nvPr/>
            </p:nvGrpSpPr>
            <p:grpSpPr>
              <a:xfrm>
                <a:off x="13001340" y="2716530"/>
                <a:ext cx="982998" cy="982998"/>
                <a:chOff x="2911556" y="2790240"/>
                <a:chExt cx="1155618" cy="1155618"/>
              </a:xfrm>
            </p:grpSpPr>
            <p:sp>
              <p:nvSpPr>
                <p:cNvPr id="142" name="Donut 141"/>
                <p:cNvSpPr/>
                <p:nvPr/>
              </p:nvSpPr>
              <p:spPr>
                <a:xfrm>
                  <a:off x="3132594" y="3024989"/>
                  <a:ext cx="701011" cy="701011"/>
                </a:xfrm>
                <a:prstGeom prst="donut">
                  <a:avLst>
                    <a:gd name="adj" fmla="val 9136"/>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pSp>
              <p:nvGrpSpPr>
                <p:cNvPr id="143" name="Group 142"/>
                <p:cNvGrpSpPr/>
                <p:nvPr/>
              </p:nvGrpSpPr>
              <p:grpSpPr>
                <a:xfrm>
                  <a:off x="2911556" y="2790240"/>
                  <a:ext cx="1155618" cy="1155618"/>
                  <a:chOff x="2911556" y="2790240"/>
                  <a:chExt cx="1155618" cy="1155618"/>
                </a:xfrm>
              </p:grpSpPr>
              <p:grpSp>
                <p:nvGrpSpPr>
                  <p:cNvPr id="144" name="Group 143"/>
                  <p:cNvGrpSpPr/>
                  <p:nvPr/>
                </p:nvGrpSpPr>
                <p:grpSpPr>
                  <a:xfrm>
                    <a:off x="3483099" y="2790240"/>
                    <a:ext cx="12532" cy="1155618"/>
                    <a:chOff x="781318" y="1533535"/>
                    <a:chExt cx="3629" cy="334646"/>
                  </a:xfrm>
                </p:grpSpPr>
                <p:cxnSp>
                  <p:nvCxnSpPr>
                    <p:cNvPr id="151" name="Straight Connector 150"/>
                    <p:cNvCxnSpPr/>
                    <p:nvPr/>
                  </p:nvCxnSpPr>
                  <p:spPr>
                    <a:xfrm flipV="1">
                      <a:off x="784947" y="15335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81318" y="17967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rot="3600000">
                    <a:off x="3483099" y="2790240"/>
                    <a:ext cx="12532" cy="1155618"/>
                    <a:chOff x="781318" y="1533535"/>
                    <a:chExt cx="3629" cy="334646"/>
                  </a:xfrm>
                </p:grpSpPr>
                <p:cxnSp>
                  <p:nvCxnSpPr>
                    <p:cNvPr id="149" name="Straight Connector 148"/>
                    <p:cNvCxnSpPr/>
                    <p:nvPr/>
                  </p:nvCxnSpPr>
                  <p:spPr>
                    <a:xfrm flipV="1">
                      <a:off x="784947" y="15335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81318" y="17967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7200000">
                    <a:off x="3483099" y="2790240"/>
                    <a:ext cx="12532" cy="1155618"/>
                    <a:chOff x="781318" y="1533535"/>
                    <a:chExt cx="3629" cy="334646"/>
                  </a:xfrm>
                </p:grpSpPr>
                <p:cxnSp>
                  <p:nvCxnSpPr>
                    <p:cNvPr id="147" name="Straight Connector 146"/>
                    <p:cNvCxnSpPr/>
                    <p:nvPr/>
                  </p:nvCxnSpPr>
                  <p:spPr>
                    <a:xfrm flipV="1">
                      <a:off x="784947" y="15335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781318" y="17967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grpSp>
          <p:grpSp>
            <p:nvGrpSpPr>
              <p:cNvPr id="123" name="Group 122"/>
              <p:cNvGrpSpPr/>
              <p:nvPr/>
            </p:nvGrpSpPr>
            <p:grpSpPr>
              <a:xfrm>
                <a:off x="12970595" y="3407602"/>
                <a:ext cx="214228" cy="281555"/>
                <a:chOff x="2535322" y="3041187"/>
                <a:chExt cx="358700" cy="471432"/>
              </a:xfrm>
            </p:grpSpPr>
            <p:sp>
              <p:nvSpPr>
                <p:cNvPr id="140" name="Freeform 139"/>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1" name="Freeform 140"/>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124" name="Group 123"/>
              <p:cNvGrpSpPr/>
              <p:nvPr/>
            </p:nvGrpSpPr>
            <p:grpSpPr>
              <a:xfrm>
                <a:off x="12926145" y="2880546"/>
                <a:ext cx="214228" cy="281555"/>
                <a:chOff x="2535322" y="3041187"/>
                <a:chExt cx="358700" cy="471432"/>
              </a:xfrm>
            </p:grpSpPr>
            <p:sp>
              <p:nvSpPr>
                <p:cNvPr id="138" name="Freeform 137"/>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9" name="Freeform 138"/>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125" name="Group 124"/>
              <p:cNvGrpSpPr/>
              <p:nvPr/>
            </p:nvGrpSpPr>
            <p:grpSpPr>
              <a:xfrm>
                <a:off x="13846895" y="2893252"/>
                <a:ext cx="214228" cy="281555"/>
                <a:chOff x="2535322" y="3041187"/>
                <a:chExt cx="358700" cy="471432"/>
              </a:xfrm>
            </p:grpSpPr>
            <p:sp>
              <p:nvSpPr>
                <p:cNvPr id="136" name="Freeform 135"/>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7" name="Freeform 136"/>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126" name="Group 125"/>
              <p:cNvGrpSpPr/>
              <p:nvPr/>
            </p:nvGrpSpPr>
            <p:grpSpPr>
              <a:xfrm>
                <a:off x="13834195" y="3407602"/>
                <a:ext cx="214228" cy="281555"/>
                <a:chOff x="2535322" y="3041187"/>
                <a:chExt cx="358700" cy="471432"/>
              </a:xfrm>
            </p:grpSpPr>
            <p:sp>
              <p:nvSpPr>
                <p:cNvPr id="134" name="Freeform 133"/>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5" name="Freeform 134"/>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127" name="Group 126"/>
              <p:cNvGrpSpPr/>
              <p:nvPr/>
            </p:nvGrpSpPr>
            <p:grpSpPr>
              <a:xfrm>
                <a:off x="13389695" y="3604452"/>
                <a:ext cx="214228" cy="281555"/>
                <a:chOff x="2535322" y="3041187"/>
                <a:chExt cx="358700" cy="471432"/>
              </a:xfrm>
            </p:grpSpPr>
            <p:sp>
              <p:nvSpPr>
                <p:cNvPr id="132" name="Freeform 131"/>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3" name="Freeform 132"/>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128" name="Group 127"/>
              <p:cNvGrpSpPr/>
              <p:nvPr/>
            </p:nvGrpSpPr>
            <p:grpSpPr>
              <a:xfrm>
                <a:off x="13389695" y="2531302"/>
                <a:ext cx="214228" cy="281555"/>
                <a:chOff x="2535322" y="3041187"/>
                <a:chExt cx="358700" cy="471432"/>
              </a:xfrm>
            </p:grpSpPr>
            <p:sp>
              <p:nvSpPr>
                <p:cNvPr id="130" name="Freeform 129"/>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1" name="Freeform 130"/>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29" name="Freeform 39"/>
              <p:cNvSpPr>
                <a:spLocks noEditPoints="1"/>
              </p:cNvSpPr>
              <p:nvPr/>
            </p:nvSpPr>
            <p:spPr bwMode="auto">
              <a:xfrm>
                <a:off x="13365771" y="3110230"/>
                <a:ext cx="282602" cy="176880"/>
              </a:xfrm>
              <a:custGeom>
                <a:avLst/>
                <a:gdLst>
                  <a:gd name="T0" fmla="*/ 35 w 226"/>
                  <a:gd name="T1" fmla="*/ 18 h 142"/>
                  <a:gd name="T2" fmla="*/ 79 w 226"/>
                  <a:gd name="T3" fmla="*/ 58 h 142"/>
                  <a:gd name="T4" fmla="*/ 82 w 226"/>
                  <a:gd name="T5" fmla="*/ 61 h 142"/>
                  <a:gd name="T6" fmla="*/ 84 w 226"/>
                  <a:gd name="T7" fmla="*/ 63 h 142"/>
                  <a:gd name="T8" fmla="*/ 97 w 226"/>
                  <a:gd name="T9" fmla="*/ 74 h 142"/>
                  <a:gd name="T10" fmla="*/ 104 w 226"/>
                  <a:gd name="T11" fmla="*/ 79 h 142"/>
                  <a:gd name="T12" fmla="*/ 113 w 226"/>
                  <a:gd name="T13" fmla="*/ 80 h 142"/>
                  <a:gd name="T14" fmla="*/ 123 w 226"/>
                  <a:gd name="T15" fmla="*/ 78 h 142"/>
                  <a:gd name="T16" fmla="*/ 129 w 226"/>
                  <a:gd name="T17" fmla="*/ 74 h 142"/>
                  <a:gd name="T18" fmla="*/ 136 w 226"/>
                  <a:gd name="T19" fmla="*/ 68 h 142"/>
                  <a:gd name="T20" fmla="*/ 143 w 226"/>
                  <a:gd name="T21" fmla="*/ 61 h 142"/>
                  <a:gd name="T22" fmla="*/ 143 w 226"/>
                  <a:gd name="T23" fmla="*/ 61 h 142"/>
                  <a:gd name="T24" fmla="*/ 147 w 226"/>
                  <a:gd name="T25" fmla="*/ 58 h 142"/>
                  <a:gd name="T26" fmla="*/ 191 w 226"/>
                  <a:gd name="T27" fmla="*/ 18 h 142"/>
                  <a:gd name="T28" fmla="*/ 209 w 226"/>
                  <a:gd name="T29" fmla="*/ 2 h 142"/>
                  <a:gd name="T30" fmla="*/ 209 w 226"/>
                  <a:gd name="T31" fmla="*/ 1 h 142"/>
                  <a:gd name="T32" fmla="*/ 201 w 226"/>
                  <a:gd name="T33" fmla="*/ 0 h 142"/>
                  <a:gd name="T34" fmla="*/ 24 w 226"/>
                  <a:gd name="T35" fmla="*/ 0 h 142"/>
                  <a:gd name="T36" fmla="*/ 16 w 226"/>
                  <a:gd name="T37" fmla="*/ 1 h 142"/>
                  <a:gd name="T38" fmla="*/ 17 w 226"/>
                  <a:gd name="T39" fmla="*/ 2 h 142"/>
                  <a:gd name="T40" fmla="*/ 35 w 226"/>
                  <a:gd name="T41" fmla="*/ 18 h 142"/>
                  <a:gd name="T42" fmla="*/ 67 w 226"/>
                  <a:gd name="T43" fmla="*/ 75 h 142"/>
                  <a:gd name="T44" fmla="*/ 70 w 226"/>
                  <a:gd name="T45" fmla="*/ 73 h 142"/>
                  <a:gd name="T46" fmla="*/ 67 w 226"/>
                  <a:gd name="T47" fmla="*/ 71 h 142"/>
                  <a:gd name="T48" fmla="*/ 23 w 226"/>
                  <a:gd name="T49" fmla="*/ 31 h 142"/>
                  <a:gd name="T50" fmla="*/ 6 w 226"/>
                  <a:gd name="T51" fmla="*/ 15 h 142"/>
                  <a:gd name="T52" fmla="*/ 3 w 226"/>
                  <a:gd name="T53" fmla="*/ 12 h 142"/>
                  <a:gd name="T54" fmla="*/ 0 w 226"/>
                  <a:gd name="T55" fmla="*/ 24 h 142"/>
                  <a:gd name="T56" fmla="*/ 0 w 226"/>
                  <a:gd name="T57" fmla="*/ 118 h 142"/>
                  <a:gd name="T58" fmla="*/ 5 w 226"/>
                  <a:gd name="T59" fmla="*/ 132 h 142"/>
                  <a:gd name="T60" fmla="*/ 6 w 226"/>
                  <a:gd name="T61" fmla="*/ 131 h 142"/>
                  <a:gd name="T62" fmla="*/ 23 w 226"/>
                  <a:gd name="T63" fmla="*/ 115 h 142"/>
                  <a:gd name="T64" fmla="*/ 67 w 226"/>
                  <a:gd name="T65" fmla="*/ 75 h 142"/>
                  <a:gd name="T66" fmla="*/ 147 w 226"/>
                  <a:gd name="T67" fmla="*/ 87 h 142"/>
                  <a:gd name="T68" fmla="*/ 143 w 226"/>
                  <a:gd name="T69" fmla="*/ 84 h 142"/>
                  <a:gd name="T70" fmla="*/ 143 w 226"/>
                  <a:gd name="T71" fmla="*/ 85 h 142"/>
                  <a:gd name="T72" fmla="*/ 141 w 226"/>
                  <a:gd name="T73" fmla="*/ 87 h 142"/>
                  <a:gd name="T74" fmla="*/ 137 w 226"/>
                  <a:gd name="T75" fmla="*/ 89 h 142"/>
                  <a:gd name="T76" fmla="*/ 122 w 226"/>
                  <a:gd name="T77" fmla="*/ 96 h 142"/>
                  <a:gd name="T78" fmla="*/ 113 w 226"/>
                  <a:gd name="T79" fmla="*/ 97 h 142"/>
                  <a:gd name="T80" fmla="*/ 97 w 226"/>
                  <a:gd name="T81" fmla="*/ 94 h 142"/>
                  <a:gd name="T82" fmla="*/ 85 w 226"/>
                  <a:gd name="T83" fmla="*/ 87 h 142"/>
                  <a:gd name="T84" fmla="*/ 82 w 226"/>
                  <a:gd name="T85" fmla="*/ 84 h 142"/>
                  <a:gd name="T86" fmla="*/ 79 w 226"/>
                  <a:gd name="T87" fmla="*/ 87 h 142"/>
                  <a:gd name="T88" fmla="*/ 35 w 226"/>
                  <a:gd name="T89" fmla="*/ 127 h 142"/>
                  <a:gd name="T90" fmla="*/ 19 w 226"/>
                  <a:gd name="T91" fmla="*/ 142 h 142"/>
                  <a:gd name="T92" fmla="*/ 24 w 226"/>
                  <a:gd name="T93" fmla="*/ 142 h 142"/>
                  <a:gd name="T94" fmla="*/ 201 w 226"/>
                  <a:gd name="T95" fmla="*/ 142 h 142"/>
                  <a:gd name="T96" fmla="*/ 207 w 226"/>
                  <a:gd name="T97" fmla="*/ 142 h 142"/>
                  <a:gd name="T98" fmla="*/ 191 w 226"/>
                  <a:gd name="T99" fmla="*/ 127 h 142"/>
                  <a:gd name="T100" fmla="*/ 147 w 226"/>
                  <a:gd name="T101" fmla="*/ 87 h 142"/>
                  <a:gd name="T102" fmla="*/ 223 w 226"/>
                  <a:gd name="T103" fmla="*/ 12 h 142"/>
                  <a:gd name="T104" fmla="*/ 220 w 226"/>
                  <a:gd name="T105" fmla="*/ 15 h 142"/>
                  <a:gd name="T106" fmla="*/ 202 w 226"/>
                  <a:gd name="T107" fmla="*/ 31 h 142"/>
                  <a:gd name="T108" fmla="*/ 158 w 226"/>
                  <a:gd name="T109" fmla="*/ 71 h 142"/>
                  <a:gd name="T110" fmla="*/ 156 w 226"/>
                  <a:gd name="T111" fmla="*/ 73 h 142"/>
                  <a:gd name="T112" fmla="*/ 158 w 226"/>
                  <a:gd name="T113" fmla="*/ 75 h 142"/>
                  <a:gd name="T114" fmla="*/ 202 w 226"/>
                  <a:gd name="T115" fmla="*/ 115 h 142"/>
                  <a:gd name="T116" fmla="*/ 220 w 226"/>
                  <a:gd name="T117" fmla="*/ 131 h 142"/>
                  <a:gd name="T118" fmla="*/ 221 w 226"/>
                  <a:gd name="T119" fmla="*/ 132 h 142"/>
                  <a:gd name="T120" fmla="*/ 226 w 226"/>
                  <a:gd name="T121" fmla="*/ 118 h 142"/>
                  <a:gd name="T122" fmla="*/ 226 w 226"/>
                  <a:gd name="T123" fmla="*/ 24 h 142"/>
                  <a:gd name="T124" fmla="*/ 223 w 226"/>
                  <a:gd name="T125" fmla="*/ 12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142"/>
                  <a:gd name="T191" fmla="*/ 226 w 226"/>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142">
                    <a:moveTo>
                      <a:pt x="35" y="18"/>
                    </a:moveTo>
                    <a:cubicBezTo>
                      <a:pt x="47" y="29"/>
                      <a:pt x="67" y="47"/>
                      <a:pt x="79" y="58"/>
                    </a:cubicBezTo>
                    <a:cubicBezTo>
                      <a:pt x="82" y="61"/>
                      <a:pt x="82" y="61"/>
                      <a:pt x="82" y="61"/>
                    </a:cubicBezTo>
                    <a:cubicBezTo>
                      <a:pt x="84" y="63"/>
                      <a:pt x="84" y="63"/>
                      <a:pt x="84" y="63"/>
                    </a:cubicBezTo>
                    <a:cubicBezTo>
                      <a:pt x="97" y="74"/>
                      <a:pt x="97" y="74"/>
                      <a:pt x="97" y="74"/>
                    </a:cubicBezTo>
                    <a:cubicBezTo>
                      <a:pt x="99" y="76"/>
                      <a:pt x="101" y="78"/>
                      <a:pt x="104" y="79"/>
                    </a:cubicBezTo>
                    <a:cubicBezTo>
                      <a:pt x="107" y="80"/>
                      <a:pt x="110" y="80"/>
                      <a:pt x="113" y="80"/>
                    </a:cubicBezTo>
                    <a:cubicBezTo>
                      <a:pt x="116" y="80"/>
                      <a:pt x="120" y="79"/>
                      <a:pt x="123" y="78"/>
                    </a:cubicBezTo>
                    <a:cubicBezTo>
                      <a:pt x="125" y="77"/>
                      <a:pt x="127" y="76"/>
                      <a:pt x="129" y="74"/>
                    </a:cubicBezTo>
                    <a:cubicBezTo>
                      <a:pt x="136" y="68"/>
                      <a:pt x="136" y="68"/>
                      <a:pt x="136" y="68"/>
                    </a:cubicBezTo>
                    <a:cubicBezTo>
                      <a:pt x="143" y="61"/>
                      <a:pt x="143" y="61"/>
                      <a:pt x="143" y="61"/>
                    </a:cubicBezTo>
                    <a:cubicBezTo>
                      <a:pt x="143" y="61"/>
                      <a:pt x="143" y="61"/>
                      <a:pt x="143" y="61"/>
                    </a:cubicBezTo>
                    <a:cubicBezTo>
                      <a:pt x="147" y="58"/>
                      <a:pt x="147" y="58"/>
                      <a:pt x="147" y="58"/>
                    </a:cubicBezTo>
                    <a:cubicBezTo>
                      <a:pt x="159" y="47"/>
                      <a:pt x="179" y="29"/>
                      <a:pt x="191" y="18"/>
                    </a:cubicBezTo>
                    <a:cubicBezTo>
                      <a:pt x="209" y="2"/>
                      <a:pt x="209" y="2"/>
                      <a:pt x="209" y="2"/>
                    </a:cubicBezTo>
                    <a:cubicBezTo>
                      <a:pt x="209" y="2"/>
                      <a:pt x="209" y="1"/>
                      <a:pt x="209" y="1"/>
                    </a:cubicBezTo>
                    <a:cubicBezTo>
                      <a:pt x="207" y="0"/>
                      <a:pt x="204" y="0"/>
                      <a:pt x="201" y="0"/>
                    </a:cubicBezTo>
                    <a:cubicBezTo>
                      <a:pt x="24" y="0"/>
                      <a:pt x="24" y="0"/>
                      <a:pt x="24" y="0"/>
                    </a:cubicBezTo>
                    <a:cubicBezTo>
                      <a:pt x="22" y="0"/>
                      <a:pt x="19" y="0"/>
                      <a:pt x="16" y="1"/>
                    </a:cubicBezTo>
                    <a:cubicBezTo>
                      <a:pt x="17" y="1"/>
                      <a:pt x="17" y="2"/>
                      <a:pt x="17" y="2"/>
                    </a:cubicBezTo>
                    <a:lnTo>
                      <a:pt x="35" y="18"/>
                    </a:lnTo>
                    <a:close/>
                    <a:moveTo>
                      <a:pt x="67" y="75"/>
                    </a:moveTo>
                    <a:cubicBezTo>
                      <a:pt x="70" y="73"/>
                      <a:pt x="70" y="73"/>
                      <a:pt x="70" y="73"/>
                    </a:cubicBezTo>
                    <a:cubicBezTo>
                      <a:pt x="67" y="71"/>
                      <a:pt x="67" y="71"/>
                      <a:pt x="67" y="71"/>
                    </a:cubicBezTo>
                    <a:cubicBezTo>
                      <a:pt x="55" y="60"/>
                      <a:pt x="35" y="42"/>
                      <a:pt x="23" y="31"/>
                    </a:cubicBezTo>
                    <a:cubicBezTo>
                      <a:pt x="6" y="15"/>
                      <a:pt x="6" y="15"/>
                      <a:pt x="6" y="15"/>
                    </a:cubicBezTo>
                    <a:cubicBezTo>
                      <a:pt x="5" y="14"/>
                      <a:pt x="4" y="13"/>
                      <a:pt x="3" y="12"/>
                    </a:cubicBezTo>
                    <a:cubicBezTo>
                      <a:pt x="1" y="16"/>
                      <a:pt x="0" y="20"/>
                      <a:pt x="0" y="24"/>
                    </a:cubicBezTo>
                    <a:cubicBezTo>
                      <a:pt x="0" y="118"/>
                      <a:pt x="0" y="118"/>
                      <a:pt x="0" y="118"/>
                    </a:cubicBezTo>
                    <a:cubicBezTo>
                      <a:pt x="0" y="123"/>
                      <a:pt x="2" y="128"/>
                      <a:pt x="5" y="132"/>
                    </a:cubicBezTo>
                    <a:cubicBezTo>
                      <a:pt x="5" y="131"/>
                      <a:pt x="5" y="131"/>
                      <a:pt x="6" y="131"/>
                    </a:cubicBezTo>
                    <a:cubicBezTo>
                      <a:pt x="23" y="115"/>
                      <a:pt x="23" y="115"/>
                      <a:pt x="23" y="115"/>
                    </a:cubicBezTo>
                    <a:cubicBezTo>
                      <a:pt x="35" y="104"/>
                      <a:pt x="55" y="86"/>
                      <a:pt x="67" y="75"/>
                    </a:cubicBezTo>
                    <a:close/>
                    <a:moveTo>
                      <a:pt x="147" y="87"/>
                    </a:moveTo>
                    <a:cubicBezTo>
                      <a:pt x="143" y="84"/>
                      <a:pt x="143" y="84"/>
                      <a:pt x="143" y="84"/>
                    </a:cubicBezTo>
                    <a:cubicBezTo>
                      <a:pt x="143" y="85"/>
                      <a:pt x="143" y="85"/>
                      <a:pt x="143" y="85"/>
                    </a:cubicBezTo>
                    <a:cubicBezTo>
                      <a:pt x="141" y="87"/>
                      <a:pt x="141" y="87"/>
                      <a:pt x="141" y="87"/>
                    </a:cubicBezTo>
                    <a:cubicBezTo>
                      <a:pt x="140" y="88"/>
                      <a:pt x="139" y="89"/>
                      <a:pt x="137" y="89"/>
                    </a:cubicBezTo>
                    <a:cubicBezTo>
                      <a:pt x="133" y="93"/>
                      <a:pt x="127" y="95"/>
                      <a:pt x="122" y="96"/>
                    </a:cubicBezTo>
                    <a:cubicBezTo>
                      <a:pt x="119" y="97"/>
                      <a:pt x="116" y="97"/>
                      <a:pt x="113" y="97"/>
                    </a:cubicBezTo>
                    <a:cubicBezTo>
                      <a:pt x="108" y="97"/>
                      <a:pt x="102" y="96"/>
                      <a:pt x="97" y="94"/>
                    </a:cubicBezTo>
                    <a:cubicBezTo>
                      <a:pt x="93" y="93"/>
                      <a:pt x="89" y="90"/>
                      <a:pt x="85" y="87"/>
                    </a:cubicBezTo>
                    <a:cubicBezTo>
                      <a:pt x="82" y="84"/>
                      <a:pt x="82" y="84"/>
                      <a:pt x="82" y="84"/>
                    </a:cubicBezTo>
                    <a:cubicBezTo>
                      <a:pt x="79" y="87"/>
                      <a:pt x="79" y="87"/>
                      <a:pt x="79" y="87"/>
                    </a:cubicBezTo>
                    <a:cubicBezTo>
                      <a:pt x="67" y="98"/>
                      <a:pt x="47" y="116"/>
                      <a:pt x="35" y="127"/>
                    </a:cubicBezTo>
                    <a:cubicBezTo>
                      <a:pt x="19" y="142"/>
                      <a:pt x="19" y="142"/>
                      <a:pt x="19" y="142"/>
                    </a:cubicBezTo>
                    <a:cubicBezTo>
                      <a:pt x="21" y="142"/>
                      <a:pt x="23" y="142"/>
                      <a:pt x="24" y="142"/>
                    </a:cubicBezTo>
                    <a:cubicBezTo>
                      <a:pt x="201" y="142"/>
                      <a:pt x="201" y="142"/>
                      <a:pt x="201" y="142"/>
                    </a:cubicBezTo>
                    <a:cubicBezTo>
                      <a:pt x="203" y="142"/>
                      <a:pt x="205" y="142"/>
                      <a:pt x="207" y="142"/>
                    </a:cubicBezTo>
                    <a:cubicBezTo>
                      <a:pt x="191" y="127"/>
                      <a:pt x="191" y="127"/>
                      <a:pt x="191" y="127"/>
                    </a:cubicBezTo>
                    <a:cubicBezTo>
                      <a:pt x="179" y="116"/>
                      <a:pt x="159" y="98"/>
                      <a:pt x="147" y="87"/>
                    </a:cubicBezTo>
                    <a:close/>
                    <a:moveTo>
                      <a:pt x="223" y="12"/>
                    </a:moveTo>
                    <a:cubicBezTo>
                      <a:pt x="222" y="13"/>
                      <a:pt x="221" y="14"/>
                      <a:pt x="220" y="15"/>
                    </a:cubicBezTo>
                    <a:cubicBezTo>
                      <a:pt x="202" y="31"/>
                      <a:pt x="202" y="31"/>
                      <a:pt x="202" y="31"/>
                    </a:cubicBezTo>
                    <a:cubicBezTo>
                      <a:pt x="190" y="42"/>
                      <a:pt x="171" y="60"/>
                      <a:pt x="158" y="71"/>
                    </a:cubicBezTo>
                    <a:cubicBezTo>
                      <a:pt x="156" y="73"/>
                      <a:pt x="156" y="73"/>
                      <a:pt x="156" y="73"/>
                    </a:cubicBezTo>
                    <a:cubicBezTo>
                      <a:pt x="158" y="75"/>
                      <a:pt x="158" y="75"/>
                      <a:pt x="158" y="75"/>
                    </a:cubicBezTo>
                    <a:cubicBezTo>
                      <a:pt x="171" y="86"/>
                      <a:pt x="190" y="104"/>
                      <a:pt x="202" y="115"/>
                    </a:cubicBezTo>
                    <a:cubicBezTo>
                      <a:pt x="220" y="131"/>
                      <a:pt x="220" y="131"/>
                      <a:pt x="220" y="131"/>
                    </a:cubicBezTo>
                    <a:cubicBezTo>
                      <a:pt x="221" y="131"/>
                      <a:pt x="221" y="131"/>
                      <a:pt x="221" y="132"/>
                    </a:cubicBezTo>
                    <a:cubicBezTo>
                      <a:pt x="224" y="128"/>
                      <a:pt x="226" y="123"/>
                      <a:pt x="226" y="118"/>
                    </a:cubicBezTo>
                    <a:cubicBezTo>
                      <a:pt x="226" y="24"/>
                      <a:pt x="226" y="24"/>
                      <a:pt x="226" y="24"/>
                    </a:cubicBezTo>
                    <a:cubicBezTo>
                      <a:pt x="226" y="20"/>
                      <a:pt x="225" y="16"/>
                      <a:pt x="223" y="12"/>
                    </a:cubicBezTo>
                    <a:close/>
                  </a:path>
                </a:pathLst>
              </a:custGeom>
              <a:solidFill>
                <a:schemeClr val="bg1"/>
              </a:solidFill>
              <a:ln w="19050" cap="flat" cmpd="sng">
                <a:noFill/>
                <a:prstDash val="solid"/>
                <a:round/>
                <a:headEnd type="none" w="med" len="med"/>
                <a:tailEnd type="none" w="med" len="med"/>
              </a:ln>
              <a:effectLst/>
            </p:spPr>
            <p:txBody>
              <a:bodyPr lIns="91404" tIns="45702" rIns="91404" bIns="45702"/>
              <a:lstStyle/>
              <a:p>
                <a:endParaRPr lang="en-US">
                  <a:solidFill>
                    <a:srgbClr val="4C4D4F"/>
                  </a:solidFill>
                </a:endParaRPr>
              </a:p>
            </p:txBody>
          </p:sp>
        </p:grpSp>
      </p:grpSp>
      <p:grpSp>
        <p:nvGrpSpPr>
          <p:cNvPr id="153" name="Group 152"/>
          <p:cNvGrpSpPr/>
          <p:nvPr/>
        </p:nvGrpSpPr>
        <p:grpSpPr>
          <a:xfrm>
            <a:off x="6920021" y="2947053"/>
            <a:ext cx="705552" cy="926782"/>
            <a:chOff x="5237163" y="2637155"/>
            <a:chExt cx="936625" cy="1230313"/>
          </a:xfrm>
        </p:grpSpPr>
        <p:grpSp>
          <p:nvGrpSpPr>
            <p:cNvPr id="154" name="Group 5"/>
            <p:cNvGrpSpPr>
              <a:grpSpLocks noChangeAspect="1"/>
            </p:cNvGrpSpPr>
            <p:nvPr/>
          </p:nvGrpSpPr>
          <p:grpSpPr bwMode="auto">
            <a:xfrm>
              <a:off x="5237163" y="2637155"/>
              <a:ext cx="936625" cy="1230313"/>
              <a:chOff x="3299" y="1762"/>
              <a:chExt cx="590" cy="775"/>
            </a:xfrm>
            <a:solidFill>
              <a:schemeClr val="bg1"/>
            </a:solidFill>
          </p:grpSpPr>
          <p:sp>
            <p:nvSpPr>
              <p:cNvPr id="156" name="Freeform 6"/>
              <p:cNvSpPr>
                <a:spLocks noEditPoints="1"/>
              </p:cNvSpPr>
              <p:nvPr/>
            </p:nvSpPr>
            <p:spPr bwMode="auto">
              <a:xfrm>
                <a:off x="3299" y="1762"/>
                <a:ext cx="590" cy="589"/>
              </a:xfrm>
              <a:custGeom>
                <a:avLst/>
                <a:gdLst>
                  <a:gd name="T0" fmla="*/ 12 w 1498"/>
                  <a:gd name="T1" fmla="*/ 619 h 1499"/>
                  <a:gd name="T2" fmla="*/ 45 w 1498"/>
                  <a:gd name="T3" fmla="*/ 493 h 1499"/>
                  <a:gd name="T4" fmla="*/ 100 w 1498"/>
                  <a:gd name="T5" fmla="*/ 375 h 1499"/>
                  <a:gd name="T6" fmla="*/ 175 w 1498"/>
                  <a:gd name="T7" fmla="*/ 268 h 1499"/>
                  <a:gd name="T8" fmla="*/ 267 w 1498"/>
                  <a:gd name="T9" fmla="*/ 175 h 1499"/>
                  <a:gd name="T10" fmla="*/ 375 w 1498"/>
                  <a:gd name="T11" fmla="*/ 101 h 1499"/>
                  <a:gd name="T12" fmla="*/ 493 w 1498"/>
                  <a:gd name="T13" fmla="*/ 45 h 1499"/>
                  <a:gd name="T14" fmla="*/ 619 w 1498"/>
                  <a:gd name="T15" fmla="*/ 12 h 1499"/>
                  <a:gd name="T16" fmla="*/ 749 w 1498"/>
                  <a:gd name="T17" fmla="*/ 0 h 1499"/>
                  <a:gd name="T18" fmla="*/ 879 w 1498"/>
                  <a:gd name="T19" fmla="*/ 12 h 1499"/>
                  <a:gd name="T20" fmla="*/ 1005 w 1498"/>
                  <a:gd name="T21" fmla="*/ 45 h 1499"/>
                  <a:gd name="T22" fmla="*/ 1123 w 1498"/>
                  <a:gd name="T23" fmla="*/ 101 h 1499"/>
                  <a:gd name="T24" fmla="*/ 1231 w 1498"/>
                  <a:gd name="T25" fmla="*/ 175 h 1499"/>
                  <a:gd name="T26" fmla="*/ 1323 w 1498"/>
                  <a:gd name="T27" fmla="*/ 268 h 1499"/>
                  <a:gd name="T28" fmla="*/ 1398 w 1498"/>
                  <a:gd name="T29" fmla="*/ 374 h 1499"/>
                  <a:gd name="T30" fmla="*/ 1453 w 1498"/>
                  <a:gd name="T31" fmla="*/ 493 h 1499"/>
                  <a:gd name="T32" fmla="*/ 1487 w 1498"/>
                  <a:gd name="T33" fmla="*/ 619 h 1499"/>
                  <a:gd name="T34" fmla="*/ 1498 w 1498"/>
                  <a:gd name="T35" fmla="*/ 749 h 1499"/>
                  <a:gd name="T36" fmla="*/ 1487 w 1498"/>
                  <a:gd name="T37" fmla="*/ 879 h 1499"/>
                  <a:gd name="T38" fmla="*/ 1453 w 1498"/>
                  <a:gd name="T39" fmla="*/ 1005 h 1499"/>
                  <a:gd name="T40" fmla="*/ 1397 w 1498"/>
                  <a:gd name="T41" fmla="*/ 1124 h 1499"/>
                  <a:gd name="T42" fmla="*/ 1323 w 1498"/>
                  <a:gd name="T43" fmla="*/ 1231 h 1499"/>
                  <a:gd name="T44" fmla="*/ 1230 w 1498"/>
                  <a:gd name="T45" fmla="*/ 1323 h 1499"/>
                  <a:gd name="T46" fmla="*/ 1123 w 1498"/>
                  <a:gd name="T47" fmla="*/ 1398 h 1499"/>
                  <a:gd name="T48" fmla="*/ 1005 w 1498"/>
                  <a:gd name="T49" fmla="*/ 1453 h 1499"/>
                  <a:gd name="T50" fmla="*/ 879 w 1498"/>
                  <a:gd name="T51" fmla="*/ 1487 h 1499"/>
                  <a:gd name="T52" fmla="*/ 749 w 1498"/>
                  <a:gd name="T53" fmla="*/ 1499 h 1499"/>
                  <a:gd name="T54" fmla="*/ 619 w 1498"/>
                  <a:gd name="T55" fmla="*/ 1487 h 1499"/>
                  <a:gd name="T56" fmla="*/ 493 w 1498"/>
                  <a:gd name="T57" fmla="*/ 1453 h 1499"/>
                  <a:gd name="T58" fmla="*/ 375 w 1498"/>
                  <a:gd name="T59" fmla="*/ 1398 h 1499"/>
                  <a:gd name="T60" fmla="*/ 267 w 1498"/>
                  <a:gd name="T61" fmla="*/ 1323 h 1499"/>
                  <a:gd name="T62" fmla="*/ 175 w 1498"/>
                  <a:gd name="T63" fmla="*/ 1231 h 1499"/>
                  <a:gd name="T64" fmla="*/ 101 w 1498"/>
                  <a:gd name="T65" fmla="*/ 1123 h 1499"/>
                  <a:gd name="T66" fmla="*/ 45 w 1498"/>
                  <a:gd name="T67" fmla="*/ 1005 h 1499"/>
                  <a:gd name="T68" fmla="*/ 11 w 1498"/>
                  <a:gd name="T69" fmla="*/ 879 h 1499"/>
                  <a:gd name="T70" fmla="*/ 0 w 1498"/>
                  <a:gd name="T71" fmla="*/ 749 h 1499"/>
                  <a:gd name="T72" fmla="*/ 766 w 1498"/>
                  <a:gd name="T73" fmla="*/ 172 h 1499"/>
                  <a:gd name="T74" fmla="*/ 721 w 1498"/>
                  <a:gd name="T75" fmla="*/ 1327 h 1499"/>
                  <a:gd name="T76" fmla="*/ 766 w 1498"/>
                  <a:gd name="T77" fmla="*/ 172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8" h="1499">
                    <a:moveTo>
                      <a:pt x="111" y="693"/>
                    </a:moveTo>
                    <a:cubicBezTo>
                      <a:pt x="78" y="668"/>
                      <a:pt x="47" y="645"/>
                      <a:pt x="12" y="619"/>
                    </a:cubicBezTo>
                    <a:cubicBezTo>
                      <a:pt x="52" y="607"/>
                      <a:pt x="90" y="596"/>
                      <a:pt x="131" y="583"/>
                    </a:cubicBezTo>
                    <a:cubicBezTo>
                      <a:pt x="102" y="553"/>
                      <a:pt x="75" y="524"/>
                      <a:pt x="45" y="493"/>
                    </a:cubicBezTo>
                    <a:cubicBezTo>
                      <a:pt x="88" y="488"/>
                      <a:pt x="127" y="483"/>
                      <a:pt x="169" y="478"/>
                    </a:cubicBezTo>
                    <a:cubicBezTo>
                      <a:pt x="146" y="444"/>
                      <a:pt x="125" y="412"/>
                      <a:pt x="100" y="375"/>
                    </a:cubicBezTo>
                    <a:cubicBezTo>
                      <a:pt x="144" y="377"/>
                      <a:pt x="183" y="380"/>
                      <a:pt x="225" y="382"/>
                    </a:cubicBezTo>
                    <a:cubicBezTo>
                      <a:pt x="208" y="343"/>
                      <a:pt x="192" y="307"/>
                      <a:pt x="175" y="268"/>
                    </a:cubicBezTo>
                    <a:cubicBezTo>
                      <a:pt x="216" y="277"/>
                      <a:pt x="255" y="287"/>
                      <a:pt x="297" y="297"/>
                    </a:cubicBezTo>
                    <a:cubicBezTo>
                      <a:pt x="287" y="255"/>
                      <a:pt x="277" y="217"/>
                      <a:pt x="267" y="175"/>
                    </a:cubicBezTo>
                    <a:cubicBezTo>
                      <a:pt x="306" y="192"/>
                      <a:pt x="342" y="208"/>
                      <a:pt x="382" y="225"/>
                    </a:cubicBezTo>
                    <a:cubicBezTo>
                      <a:pt x="379" y="183"/>
                      <a:pt x="377" y="144"/>
                      <a:pt x="375" y="101"/>
                    </a:cubicBezTo>
                    <a:cubicBezTo>
                      <a:pt x="410" y="124"/>
                      <a:pt x="443" y="146"/>
                      <a:pt x="479" y="169"/>
                    </a:cubicBezTo>
                    <a:cubicBezTo>
                      <a:pt x="483" y="127"/>
                      <a:pt x="488" y="89"/>
                      <a:pt x="493" y="45"/>
                    </a:cubicBezTo>
                    <a:cubicBezTo>
                      <a:pt x="523" y="74"/>
                      <a:pt x="552" y="101"/>
                      <a:pt x="583" y="131"/>
                    </a:cubicBezTo>
                    <a:cubicBezTo>
                      <a:pt x="595" y="91"/>
                      <a:pt x="607" y="53"/>
                      <a:pt x="619" y="12"/>
                    </a:cubicBezTo>
                    <a:cubicBezTo>
                      <a:pt x="645" y="46"/>
                      <a:pt x="668" y="78"/>
                      <a:pt x="693" y="112"/>
                    </a:cubicBezTo>
                    <a:cubicBezTo>
                      <a:pt x="712" y="74"/>
                      <a:pt x="730" y="38"/>
                      <a:pt x="749" y="0"/>
                    </a:cubicBezTo>
                    <a:cubicBezTo>
                      <a:pt x="768" y="38"/>
                      <a:pt x="786" y="74"/>
                      <a:pt x="805" y="112"/>
                    </a:cubicBezTo>
                    <a:cubicBezTo>
                      <a:pt x="830" y="78"/>
                      <a:pt x="853" y="47"/>
                      <a:pt x="879" y="12"/>
                    </a:cubicBezTo>
                    <a:cubicBezTo>
                      <a:pt x="891" y="53"/>
                      <a:pt x="902" y="90"/>
                      <a:pt x="915" y="131"/>
                    </a:cubicBezTo>
                    <a:cubicBezTo>
                      <a:pt x="945" y="102"/>
                      <a:pt x="974" y="75"/>
                      <a:pt x="1005" y="45"/>
                    </a:cubicBezTo>
                    <a:cubicBezTo>
                      <a:pt x="1010" y="88"/>
                      <a:pt x="1014" y="126"/>
                      <a:pt x="1019" y="169"/>
                    </a:cubicBezTo>
                    <a:cubicBezTo>
                      <a:pt x="1054" y="146"/>
                      <a:pt x="1086" y="125"/>
                      <a:pt x="1123" y="101"/>
                    </a:cubicBezTo>
                    <a:cubicBezTo>
                      <a:pt x="1121" y="143"/>
                      <a:pt x="1119" y="182"/>
                      <a:pt x="1116" y="225"/>
                    </a:cubicBezTo>
                    <a:cubicBezTo>
                      <a:pt x="1155" y="208"/>
                      <a:pt x="1191" y="192"/>
                      <a:pt x="1231" y="175"/>
                    </a:cubicBezTo>
                    <a:cubicBezTo>
                      <a:pt x="1221" y="216"/>
                      <a:pt x="1211" y="254"/>
                      <a:pt x="1201" y="297"/>
                    </a:cubicBezTo>
                    <a:cubicBezTo>
                      <a:pt x="1242" y="287"/>
                      <a:pt x="1281" y="278"/>
                      <a:pt x="1323" y="268"/>
                    </a:cubicBezTo>
                    <a:cubicBezTo>
                      <a:pt x="1306" y="306"/>
                      <a:pt x="1290" y="343"/>
                      <a:pt x="1273" y="382"/>
                    </a:cubicBezTo>
                    <a:cubicBezTo>
                      <a:pt x="1315" y="380"/>
                      <a:pt x="1354" y="377"/>
                      <a:pt x="1398" y="374"/>
                    </a:cubicBezTo>
                    <a:cubicBezTo>
                      <a:pt x="1374" y="411"/>
                      <a:pt x="1352" y="443"/>
                      <a:pt x="1329" y="478"/>
                    </a:cubicBezTo>
                    <a:cubicBezTo>
                      <a:pt x="1371" y="483"/>
                      <a:pt x="1410" y="488"/>
                      <a:pt x="1453" y="493"/>
                    </a:cubicBezTo>
                    <a:cubicBezTo>
                      <a:pt x="1423" y="524"/>
                      <a:pt x="1397" y="552"/>
                      <a:pt x="1367" y="583"/>
                    </a:cubicBezTo>
                    <a:cubicBezTo>
                      <a:pt x="1407" y="595"/>
                      <a:pt x="1445" y="607"/>
                      <a:pt x="1487" y="619"/>
                    </a:cubicBezTo>
                    <a:cubicBezTo>
                      <a:pt x="1452" y="645"/>
                      <a:pt x="1420" y="668"/>
                      <a:pt x="1386" y="693"/>
                    </a:cubicBezTo>
                    <a:cubicBezTo>
                      <a:pt x="1424" y="712"/>
                      <a:pt x="1459" y="730"/>
                      <a:pt x="1498" y="749"/>
                    </a:cubicBezTo>
                    <a:cubicBezTo>
                      <a:pt x="1460" y="768"/>
                      <a:pt x="1424" y="786"/>
                      <a:pt x="1386" y="805"/>
                    </a:cubicBezTo>
                    <a:cubicBezTo>
                      <a:pt x="1420" y="830"/>
                      <a:pt x="1451" y="853"/>
                      <a:pt x="1487" y="879"/>
                    </a:cubicBezTo>
                    <a:cubicBezTo>
                      <a:pt x="1445" y="891"/>
                      <a:pt x="1408" y="903"/>
                      <a:pt x="1367" y="915"/>
                    </a:cubicBezTo>
                    <a:cubicBezTo>
                      <a:pt x="1396" y="946"/>
                      <a:pt x="1423" y="974"/>
                      <a:pt x="1453" y="1005"/>
                    </a:cubicBezTo>
                    <a:cubicBezTo>
                      <a:pt x="1410" y="1010"/>
                      <a:pt x="1371" y="1015"/>
                      <a:pt x="1329" y="1020"/>
                    </a:cubicBezTo>
                    <a:cubicBezTo>
                      <a:pt x="1352" y="1055"/>
                      <a:pt x="1373" y="1087"/>
                      <a:pt x="1397" y="1124"/>
                    </a:cubicBezTo>
                    <a:cubicBezTo>
                      <a:pt x="1354" y="1121"/>
                      <a:pt x="1316" y="1119"/>
                      <a:pt x="1273" y="1117"/>
                    </a:cubicBezTo>
                    <a:cubicBezTo>
                      <a:pt x="1290" y="1156"/>
                      <a:pt x="1306" y="1192"/>
                      <a:pt x="1323" y="1231"/>
                    </a:cubicBezTo>
                    <a:cubicBezTo>
                      <a:pt x="1282" y="1221"/>
                      <a:pt x="1244" y="1212"/>
                      <a:pt x="1201" y="1202"/>
                    </a:cubicBezTo>
                    <a:cubicBezTo>
                      <a:pt x="1211" y="1243"/>
                      <a:pt x="1221" y="1282"/>
                      <a:pt x="1230" y="1323"/>
                    </a:cubicBezTo>
                    <a:cubicBezTo>
                      <a:pt x="1191" y="1306"/>
                      <a:pt x="1155" y="1290"/>
                      <a:pt x="1116" y="1273"/>
                    </a:cubicBezTo>
                    <a:cubicBezTo>
                      <a:pt x="1118" y="1315"/>
                      <a:pt x="1121" y="1354"/>
                      <a:pt x="1123" y="1398"/>
                    </a:cubicBezTo>
                    <a:cubicBezTo>
                      <a:pt x="1087" y="1374"/>
                      <a:pt x="1055" y="1353"/>
                      <a:pt x="1020" y="1329"/>
                    </a:cubicBezTo>
                    <a:cubicBezTo>
                      <a:pt x="1015" y="1371"/>
                      <a:pt x="1010" y="1410"/>
                      <a:pt x="1005" y="1453"/>
                    </a:cubicBezTo>
                    <a:cubicBezTo>
                      <a:pt x="974" y="1424"/>
                      <a:pt x="946" y="1397"/>
                      <a:pt x="915" y="1367"/>
                    </a:cubicBezTo>
                    <a:cubicBezTo>
                      <a:pt x="902" y="1408"/>
                      <a:pt x="891" y="1445"/>
                      <a:pt x="879" y="1487"/>
                    </a:cubicBezTo>
                    <a:cubicBezTo>
                      <a:pt x="853" y="1452"/>
                      <a:pt x="830" y="1421"/>
                      <a:pt x="805" y="1387"/>
                    </a:cubicBezTo>
                    <a:cubicBezTo>
                      <a:pt x="786" y="1425"/>
                      <a:pt x="768" y="1460"/>
                      <a:pt x="749" y="1499"/>
                    </a:cubicBezTo>
                    <a:cubicBezTo>
                      <a:pt x="730" y="1461"/>
                      <a:pt x="712" y="1425"/>
                      <a:pt x="693" y="1386"/>
                    </a:cubicBezTo>
                    <a:cubicBezTo>
                      <a:pt x="668" y="1420"/>
                      <a:pt x="645" y="1452"/>
                      <a:pt x="619" y="1487"/>
                    </a:cubicBezTo>
                    <a:cubicBezTo>
                      <a:pt x="607" y="1445"/>
                      <a:pt x="595" y="1408"/>
                      <a:pt x="583" y="1367"/>
                    </a:cubicBezTo>
                    <a:cubicBezTo>
                      <a:pt x="553" y="1396"/>
                      <a:pt x="524" y="1423"/>
                      <a:pt x="493" y="1453"/>
                    </a:cubicBezTo>
                    <a:cubicBezTo>
                      <a:pt x="488" y="1411"/>
                      <a:pt x="483" y="1372"/>
                      <a:pt x="478" y="1329"/>
                    </a:cubicBezTo>
                    <a:cubicBezTo>
                      <a:pt x="444" y="1352"/>
                      <a:pt x="412" y="1373"/>
                      <a:pt x="375" y="1398"/>
                    </a:cubicBezTo>
                    <a:cubicBezTo>
                      <a:pt x="377" y="1355"/>
                      <a:pt x="379" y="1316"/>
                      <a:pt x="382" y="1273"/>
                    </a:cubicBezTo>
                    <a:cubicBezTo>
                      <a:pt x="342" y="1290"/>
                      <a:pt x="306" y="1306"/>
                      <a:pt x="267" y="1323"/>
                    </a:cubicBezTo>
                    <a:cubicBezTo>
                      <a:pt x="277" y="1282"/>
                      <a:pt x="286" y="1244"/>
                      <a:pt x="296" y="1201"/>
                    </a:cubicBezTo>
                    <a:cubicBezTo>
                      <a:pt x="255" y="1212"/>
                      <a:pt x="216" y="1221"/>
                      <a:pt x="175" y="1231"/>
                    </a:cubicBezTo>
                    <a:cubicBezTo>
                      <a:pt x="192" y="1192"/>
                      <a:pt x="208" y="1156"/>
                      <a:pt x="225" y="1117"/>
                    </a:cubicBezTo>
                    <a:cubicBezTo>
                      <a:pt x="182" y="1119"/>
                      <a:pt x="144" y="1121"/>
                      <a:pt x="101" y="1123"/>
                    </a:cubicBezTo>
                    <a:cubicBezTo>
                      <a:pt x="124" y="1087"/>
                      <a:pt x="146" y="1055"/>
                      <a:pt x="169" y="1020"/>
                    </a:cubicBezTo>
                    <a:cubicBezTo>
                      <a:pt x="127" y="1015"/>
                      <a:pt x="88" y="1010"/>
                      <a:pt x="45" y="1005"/>
                    </a:cubicBezTo>
                    <a:cubicBezTo>
                      <a:pt x="74" y="975"/>
                      <a:pt x="101" y="946"/>
                      <a:pt x="131" y="915"/>
                    </a:cubicBezTo>
                    <a:cubicBezTo>
                      <a:pt x="91" y="903"/>
                      <a:pt x="53" y="892"/>
                      <a:pt x="11" y="879"/>
                    </a:cubicBezTo>
                    <a:cubicBezTo>
                      <a:pt x="46" y="853"/>
                      <a:pt x="77" y="830"/>
                      <a:pt x="112" y="805"/>
                    </a:cubicBezTo>
                    <a:cubicBezTo>
                      <a:pt x="74" y="786"/>
                      <a:pt x="38" y="768"/>
                      <a:pt x="0" y="749"/>
                    </a:cubicBezTo>
                    <a:cubicBezTo>
                      <a:pt x="38" y="730"/>
                      <a:pt x="74" y="712"/>
                      <a:pt x="111" y="693"/>
                    </a:cubicBezTo>
                    <a:close/>
                    <a:moveTo>
                      <a:pt x="766" y="172"/>
                    </a:moveTo>
                    <a:cubicBezTo>
                      <a:pt x="457" y="163"/>
                      <a:pt x="188" y="399"/>
                      <a:pt x="172" y="724"/>
                    </a:cubicBezTo>
                    <a:cubicBezTo>
                      <a:pt x="156" y="1038"/>
                      <a:pt x="404" y="1311"/>
                      <a:pt x="721" y="1327"/>
                    </a:cubicBezTo>
                    <a:cubicBezTo>
                      <a:pt x="1040" y="1342"/>
                      <a:pt x="1312" y="1095"/>
                      <a:pt x="1326" y="774"/>
                    </a:cubicBezTo>
                    <a:cubicBezTo>
                      <a:pt x="1340" y="451"/>
                      <a:pt x="1089" y="182"/>
                      <a:pt x="766" y="17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7"/>
              <p:cNvSpPr>
                <a:spLocks/>
              </p:cNvSpPr>
              <p:nvPr/>
            </p:nvSpPr>
            <p:spPr bwMode="auto">
              <a:xfrm>
                <a:off x="3599" y="2348"/>
                <a:ext cx="170" cy="188"/>
              </a:xfrm>
              <a:custGeom>
                <a:avLst/>
                <a:gdLst>
                  <a:gd name="T0" fmla="*/ 293 w 433"/>
                  <a:gd name="T1" fmla="*/ 0 h 476"/>
                  <a:gd name="T2" fmla="*/ 433 w 433"/>
                  <a:gd name="T3" fmla="*/ 395 h 476"/>
                  <a:gd name="T4" fmla="*/ 385 w 433"/>
                  <a:gd name="T5" fmla="*/ 387 h 476"/>
                  <a:gd name="T6" fmla="*/ 274 w 433"/>
                  <a:gd name="T7" fmla="*/ 368 h 476"/>
                  <a:gd name="T8" fmla="*/ 239 w 433"/>
                  <a:gd name="T9" fmla="*/ 379 h 476"/>
                  <a:gd name="T10" fmla="*/ 137 w 433"/>
                  <a:gd name="T11" fmla="*/ 476 h 476"/>
                  <a:gd name="T12" fmla="*/ 0 w 433"/>
                  <a:gd name="T13" fmla="*/ 88 h 476"/>
                  <a:gd name="T14" fmla="*/ 293 w 433"/>
                  <a:gd name="T15" fmla="*/ 0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476">
                    <a:moveTo>
                      <a:pt x="293" y="0"/>
                    </a:moveTo>
                    <a:cubicBezTo>
                      <a:pt x="341" y="135"/>
                      <a:pt x="386" y="263"/>
                      <a:pt x="433" y="395"/>
                    </a:cubicBezTo>
                    <a:cubicBezTo>
                      <a:pt x="415" y="392"/>
                      <a:pt x="400" y="390"/>
                      <a:pt x="385" y="387"/>
                    </a:cubicBezTo>
                    <a:cubicBezTo>
                      <a:pt x="348" y="381"/>
                      <a:pt x="311" y="375"/>
                      <a:pt x="274" y="368"/>
                    </a:cubicBezTo>
                    <a:cubicBezTo>
                      <a:pt x="260" y="365"/>
                      <a:pt x="250" y="368"/>
                      <a:pt x="239" y="379"/>
                    </a:cubicBezTo>
                    <a:cubicBezTo>
                      <a:pt x="206" y="412"/>
                      <a:pt x="172" y="443"/>
                      <a:pt x="137" y="476"/>
                    </a:cubicBezTo>
                    <a:cubicBezTo>
                      <a:pt x="93" y="350"/>
                      <a:pt x="47" y="221"/>
                      <a:pt x="0" y="88"/>
                    </a:cubicBezTo>
                    <a:cubicBezTo>
                      <a:pt x="106" y="85"/>
                      <a:pt x="206" y="71"/>
                      <a:pt x="29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
              <p:cNvSpPr>
                <a:spLocks/>
              </p:cNvSpPr>
              <p:nvPr/>
            </p:nvSpPr>
            <p:spPr bwMode="auto">
              <a:xfrm>
                <a:off x="3418" y="2351"/>
                <a:ext cx="170" cy="186"/>
              </a:xfrm>
              <a:custGeom>
                <a:avLst/>
                <a:gdLst>
                  <a:gd name="T0" fmla="*/ 137 w 432"/>
                  <a:gd name="T1" fmla="*/ 0 h 472"/>
                  <a:gd name="T2" fmla="*/ 280 w 432"/>
                  <a:gd name="T3" fmla="*/ 62 h 472"/>
                  <a:gd name="T4" fmla="*/ 432 w 432"/>
                  <a:gd name="T5" fmla="*/ 83 h 472"/>
                  <a:gd name="T6" fmla="*/ 294 w 432"/>
                  <a:gd name="T7" fmla="*/ 472 h 472"/>
                  <a:gd name="T8" fmla="*/ 222 w 432"/>
                  <a:gd name="T9" fmla="*/ 399 h 472"/>
                  <a:gd name="T10" fmla="*/ 123 w 432"/>
                  <a:gd name="T11" fmla="*/ 366 h 472"/>
                  <a:gd name="T12" fmla="*/ 0 w 432"/>
                  <a:gd name="T13" fmla="*/ 388 h 472"/>
                  <a:gd name="T14" fmla="*/ 137 w 432"/>
                  <a:gd name="T15" fmla="*/ 0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72">
                    <a:moveTo>
                      <a:pt x="137" y="0"/>
                    </a:moveTo>
                    <a:cubicBezTo>
                      <a:pt x="186" y="22"/>
                      <a:pt x="231" y="48"/>
                      <a:pt x="280" y="62"/>
                    </a:cubicBezTo>
                    <a:cubicBezTo>
                      <a:pt x="328" y="76"/>
                      <a:pt x="379" y="76"/>
                      <a:pt x="432" y="83"/>
                    </a:cubicBezTo>
                    <a:cubicBezTo>
                      <a:pt x="386" y="213"/>
                      <a:pt x="341" y="341"/>
                      <a:pt x="294" y="472"/>
                    </a:cubicBezTo>
                    <a:cubicBezTo>
                      <a:pt x="269" y="447"/>
                      <a:pt x="243" y="425"/>
                      <a:pt x="222" y="399"/>
                    </a:cubicBezTo>
                    <a:cubicBezTo>
                      <a:pt x="195" y="365"/>
                      <a:pt x="166" y="353"/>
                      <a:pt x="123" y="366"/>
                    </a:cubicBezTo>
                    <a:cubicBezTo>
                      <a:pt x="84" y="377"/>
                      <a:pt x="43" y="380"/>
                      <a:pt x="0" y="388"/>
                    </a:cubicBezTo>
                    <a:cubicBezTo>
                      <a:pt x="47" y="256"/>
                      <a:pt x="92" y="127"/>
                      <a:pt x="137"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9"/>
              <p:cNvSpPr>
                <a:spLocks noEditPoints="1"/>
              </p:cNvSpPr>
              <p:nvPr/>
            </p:nvSpPr>
            <p:spPr bwMode="auto">
              <a:xfrm>
                <a:off x="3397" y="1863"/>
                <a:ext cx="392" cy="389"/>
              </a:xfrm>
              <a:custGeom>
                <a:avLst/>
                <a:gdLst>
                  <a:gd name="T0" fmla="*/ 513 w 995"/>
                  <a:gd name="T1" fmla="*/ 7 h 990"/>
                  <a:gd name="T2" fmla="*/ 984 w 995"/>
                  <a:gd name="T3" fmla="*/ 513 h 990"/>
                  <a:gd name="T4" fmla="*/ 475 w 995"/>
                  <a:gd name="T5" fmla="*/ 977 h 990"/>
                  <a:gd name="T6" fmla="*/ 14 w 995"/>
                  <a:gd name="T7" fmla="*/ 471 h 990"/>
                  <a:gd name="T8" fmla="*/ 513 w 995"/>
                  <a:gd name="T9" fmla="*/ 7 h 990"/>
                  <a:gd name="T10" fmla="*/ 499 w 995"/>
                  <a:gd name="T11" fmla="*/ 937 h 990"/>
                  <a:gd name="T12" fmla="*/ 943 w 995"/>
                  <a:gd name="T13" fmla="*/ 492 h 990"/>
                  <a:gd name="T14" fmla="*/ 496 w 995"/>
                  <a:gd name="T15" fmla="*/ 48 h 990"/>
                  <a:gd name="T16" fmla="*/ 54 w 995"/>
                  <a:gd name="T17" fmla="*/ 491 h 990"/>
                  <a:gd name="T18" fmla="*/ 499 w 995"/>
                  <a:gd name="T19" fmla="*/ 937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5" h="990">
                    <a:moveTo>
                      <a:pt x="513" y="7"/>
                    </a:moveTo>
                    <a:cubicBezTo>
                      <a:pt x="785" y="16"/>
                      <a:pt x="995" y="242"/>
                      <a:pt x="984" y="513"/>
                    </a:cubicBezTo>
                    <a:cubicBezTo>
                      <a:pt x="972" y="783"/>
                      <a:pt x="743" y="990"/>
                      <a:pt x="475" y="977"/>
                    </a:cubicBezTo>
                    <a:cubicBezTo>
                      <a:pt x="209" y="964"/>
                      <a:pt x="0" y="735"/>
                      <a:pt x="14" y="471"/>
                    </a:cubicBezTo>
                    <a:cubicBezTo>
                      <a:pt x="28" y="198"/>
                      <a:pt x="254" y="0"/>
                      <a:pt x="513" y="7"/>
                    </a:cubicBezTo>
                    <a:close/>
                    <a:moveTo>
                      <a:pt x="499" y="937"/>
                    </a:moveTo>
                    <a:cubicBezTo>
                      <a:pt x="744" y="937"/>
                      <a:pt x="943" y="737"/>
                      <a:pt x="943" y="492"/>
                    </a:cubicBezTo>
                    <a:cubicBezTo>
                      <a:pt x="943" y="246"/>
                      <a:pt x="744" y="48"/>
                      <a:pt x="496" y="48"/>
                    </a:cubicBezTo>
                    <a:cubicBezTo>
                      <a:pt x="254" y="48"/>
                      <a:pt x="54" y="249"/>
                      <a:pt x="54" y="491"/>
                    </a:cubicBezTo>
                    <a:cubicBezTo>
                      <a:pt x="54" y="737"/>
                      <a:pt x="253" y="937"/>
                      <a:pt x="499" y="93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5" name="Freeform 19"/>
            <p:cNvSpPr>
              <a:spLocks/>
            </p:cNvSpPr>
            <p:nvPr/>
          </p:nvSpPr>
          <p:spPr bwMode="auto">
            <a:xfrm>
              <a:off x="5533595" y="2946549"/>
              <a:ext cx="354740" cy="356045"/>
            </a:xfrm>
            <a:custGeom>
              <a:avLst/>
              <a:gdLst>
                <a:gd name="T0" fmla="*/ 0 w 1382"/>
                <a:gd name="T1" fmla="*/ 0 h 1384"/>
                <a:gd name="T2" fmla="*/ 0 w 1382"/>
                <a:gd name="T3" fmla="*/ 0 h 1384"/>
                <a:gd name="T4" fmla="*/ 0 w 1382"/>
                <a:gd name="T5" fmla="*/ 0 h 1384"/>
                <a:gd name="T6" fmla="*/ 0 w 1382"/>
                <a:gd name="T7" fmla="*/ 0 h 1384"/>
                <a:gd name="T8" fmla="*/ 0 w 1382"/>
                <a:gd name="T9" fmla="*/ 0 h 1384"/>
                <a:gd name="T10" fmla="*/ 0 w 1382"/>
                <a:gd name="T11" fmla="*/ 0 h 1384"/>
                <a:gd name="T12" fmla="*/ 0 w 1382"/>
                <a:gd name="T13" fmla="*/ 0 h 1384"/>
                <a:gd name="T14" fmla="*/ 0 w 1382"/>
                <a:gd name="T15" fmla="*/ 0 h 1384"/>
                <a:gd name="T16" fmla="*/ 0 w 1382"/>
                <a:gd name="T17" fmla="*/ 0 h 1384"/>
                <a:gd name="T18" fmla="*/ 0 w 1382"/>
                <a:gd name="T19" fmla="*/ 0 h 1384"/>
                <a:gd name="T20" fmla="*/ 0 w 1382"/>
                <a:gd name="T21" fmla="*/ 0 h 1384"/>
                <a:gd name="T22" fmla="*/ 0 w 1382"/>
                <a:gd name="T23" fmla="*/ 0 h 1384"/>
                <a:gd name="T24" fmla="*/ 0 w 1382"/>
                <a:gd name="T25" fmla="*/ 0 h 1384"/>
                <a:gd name="T26" fmla="*/ 0 w 1382"/>
                <a:gd name="T27" fmla="*/ 0 h 1384"/>
                <a:gd name="T28" fmla="*/ 0 w 1382"/>
                <a:gd name="T29" fmla="*/ 0 h 1384"/>
                <a:gd name="T30" fmla="*/ 0 w 1382"/>
                <a:gd name="T31" fmla="*/ 0 h 1384"/>
                <a:gd name="T32" fmla="*/ 0 w 1382"/>
                <a:gd name="T33" fmla="*/ 0 h 1384"/>
                <a:gd name="T34" fmla="*/ 0 w 1382"/>
                <a:gd name="T35" fmla="*/ 0 h 1384"/>
                <a:gd name="T36" fmla="*/ 0 w 1382"/>
                <a:gd name="T37" fmla="*/ 0 h 1384"/>
                <a:gd name="T38" fmla="*/ 0 w 1382"/>
                <a:gd name="T39" fmla="*/ 0 h 1384"/>
                <a:gd name="T40" fmla="*/ 0 w 1382"/>
                <a:gd name="T41" fmla="*/ 0 h 1384"/>
                <a:gd name="T42" fmla="*/ 0 w 1382"/>
                <a:gd name="T43" fmla="*/ 0 h 1384"/>
                <a:gd name="T44" fmla="*/ 0 w 1382"/>
                <a:gd name="T45" fmla="*/ 0 h 1384"/>
                <a:gd name="T46" fmla="*/ 0 w 1382"/>
                <a:gd name="T47" fmla="*/ 0 h 1384"/>
                <a:gd name="T48" fmla="*/ 0 w 1382"/>
                <a:gd name="T49" fmla="*/ 0 h 1384"/>
                <a:gd name="T50" fmla="*/ 0 w 1382"/>
                <a:gd name="T51" fmla="*/ 0 h 1384"/>
                <a:gd name="T52" fmla="*/ 0 w 1382"/>
                <a:gd name="T53" fmla="*/ 0 h 1384"/>
                <a:gd name="T54" fmla="*/ 0 w 1382"/>
                <a:gd name="T55" fmla="*/ 0 h 1384"/>
                <a:gd name="T56" fmla="*/ 0 w 1382"/>
                <a:gd name="T57" fmla="*/ 0 h 1384"/>
                <a:gd name="T58" fmla="*/ 0 w 1382"/>
                <a:gd name="T59" fmla="*/ 0 h 1384"/>
                <a:gd name="T60" fmla="*/ 0 w 1382"/>
                <a:gd name="T61" fmla="*/ 0 h 1384"/>
                <a:gd name="T62" fmla="*/ 0 w 1382"/>
                <a:gd name="T63" fmla="*/ 0 h 1384"/>
                <a:gd name="T64" fmla="*/ 0 w 1382"/>
                <a:gd name="T65" fmla="*/ 0 h 1384"/>
                <a:gd name="T66" fmla="*/ 0 w 1382"/>
                <a:gd name="T67" fmla="*/ 0 h 1384"/>
                <a:gd name="T68" fmla="*/ 0 w 1382"/>
                <a:gd name="T69" fmla="*/ 0 h 1384"/>
                <a:gd name="T70" fmla="*/ 0 w 1382"/>
                <a:gd name="T71" fmla="*/ 0 h 1384"/>
                <a:gd name="T72" fmla="*/ 0 w 1382"/>
                <a:gd name="T73" fmla="*/ 0 h 1384"/>
                <a:gd name="T74" fmla="*/ 0 w 1382"/>
                <a:gd name="T75" fmla="*/ 0 h 1384"/>
                <a:gd name="T76" fmla="*/ 0 w 1382"/>
                <a:gd name="T77" fmla="*/ 0 h 1384"/>
                <a:gd name="T78" fmla="*/ 0 w 1382"/>
                <a:gd name="T79" fmla="*/ 0 h 1384"/>
                <a:gd name="T80" fmla="*/ 0 w 1382"/>
                <a:gd name="T81" fmla="*/ 0 h 1384"/>
                <a:gd name="T82" fmla="*/ 0 w 1382"/>
                <a:gd name="T83" fmla="*/ 0 h 1384"/>
                <a:gd name="T84" fmla="*/ 0 w 1382"/>
                <a:gd name="T85" fmla="*/ 0 h 1384"/>
                <a:gd name="T86" fmla="*/ 0 w 1382"/>
                <a:gd name="T87" fmla="*/ 0 h 1384"/>
                <a:gd name="T88" fmla="*/ 0 w 1382"/>
                <a:gd name="T89" fmla="*/ 0 h 1384"/>
                <a:gd name="T90" fmla="*/ 0 w 1382"/>
                <a:gd name="T91" fmla="*/ 0 h 1384"/>
                <a:gd name="T92" fmla="*/ 0 w 1382"/>
                <a:gd name="T93" fmla="*/ 0 h 1384"/>
                <a:gd name="T94" fmla="*/ 0 w 1382"/>
                <a:gd name="T95" fmla="*/ 0 h 1384"/>
                <a:gd name="T96" fmla="*/ 0 w 1382"/>
                <a:gd name="T97" fmla="*/ 0 h 1384"/>
                <a:gd name="T98" fmla="*/ 0 w 1382"/>
                <a:gd name="T99" fmla="*/ 0 h 1384"/>
                <a:gd name="T100" fmla="*/ 0 w 1382"/>
                <a:gd name="T101" fmla="*/ 0 h 1384"/>
                <a:gd name="T102" fmla="*/ 0 w 1382"/>
                <a:gd name="T103" fmla="*/ 0 h 1384"/>
                <a:gd name="T104" fmla="*/ 0 w 1382"/>
                <a:gd name="T105" fmla="*/ 0 h 1384"/>
                <a:gd name="T106" fmla="*/ 0 w 1382"/>
                <a:gd name="T107" fmla="*/ 0 h 1384"/>
                <a:gd name="T108" fmla="*/ 0 w 1382"/>
                <a:gd name="T109" fmla="*/ 0 h 1384"/>
                <a:gd name="T110" fmla="*/ 0 w 1382"/>
                <a:gd name="T111" fmla="*/ 0 h 1384"/>
                <a:gd name="T112" fmla="*/ 0 w 1382"/>
                <a:gd name="T113" fmla="*/ 0 h 1384"/>
                <a:gd name="T114" fmla="*/ 0 w 1382"/>
                <a:gd name="T115" fmla="*/ 0 h 1384"/>
                <a:gd name="T116" fmla="*/ 0 w 1382"/>
                <a:gd name="T117" fmla="*/ 0 h 1384"/>
                <a:gd name="T118" fmla="*/ 0 w 1382"/>
                <a:gd name="T119" fmla="*/ 0 h 1384"/>
                <a:gd name="T120" fmla="*/ 0 w 1382"/>
                <a:gd name="T121" fmla="*/ 0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1384"/>
                <a:gd name="T185" fmla="*/ 1382 w 1382"/>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chemeClr val="bg1"/>
            </a:solidFill>
            <a:ln w="9525">
              <a:noFill/>
              <a:round/>
              <a:headEnd/>
              <a:tailEnd/>
            </a:ln>
          </p:spPr>
          <p:txBody>
            <a:bodyPr/>
            <a:lstStyle/>
            <a:p>
              <a:endParaRPr lang="en-US"/>
            </a:p>
          </p:txBody>
        </p:sp>
      </p:grpSp>
      <p:grpSp>
        <p:nvGrpSpPr>
          <p:cNvPr id="160" name="Group 159"/>
          <p:cNvGrpSpPr/>
          <p:nvPr/>
        </p:nvGrpSpPr>
        <p:grpSpPr>
          <a:xfrm>
            <a:off x="1363000" y="2999900"/>
            <a:ext cx="845328" cy="885980"/>
            <a:chOff x="-7440158" y="635227"/>
            <a:chExt cx="7327900" cy="7680325"/>
          </a:xfrm>
          <a:solidFill>
            <a:schemeClr val="bg1"/>
          </a:solidFill>
        </p:grpSpPr>
        <p:sp>
          <p:nvSpPr>
            <p:cNvPr id="161" name="Freeform 15"/>
            <p:cNvSpPr>
              <a:spLocks noEditPoints="1"/>
            </p:cNvSpPr>
            <p:nvPr/>
          </p:nvSpPr>
          <p:spPr bwMode="auto">
            <a:xfrm>
              <a:off x="-7440158" y="635227"/>
              <a:ext cx="6232525" cy="7680325"/>
            </a:xfrm>
            <a:custGeom>
              <a:avLst/>
              <a:gdLst>
                <a:gd name="T0" fmla="*/ 1280 w 1662"/>
                <a:gd name="T1" fmla="*/ 0 h 2048"/>
                <a:gd name="T2" fmla="*/ 1280 w 1662"/>
                <a:gd name="T3" fmla="*/ 127 h 2048"/>
                <a:gd name="T4" fmla="*/ 1662 w 1662"/>
                <a:gd name="T5" fmla="*/ 127 h 2048"/>
                <a:gd name="T6" fmla="*/ 1662 w 1662"/>
                <a:gd name="T7" fmla="*/ 767 h 2048"/>
                <a:gd name="T8" fmla="*/ 1409 w 1662"/>
                <a:gd name="T9" fmla="*/ 767 h 2048"/>
                <a:gd name="T10" fmla="*/ 1409 w 1662"/>
                <a:gd name="T11" fmla="*/ 385 h 2048"/>
                <a:gd name="T12" fmla="*/ 1280 w 1662"/>
                <a:gd name="T13" fmla="*/ 385 h 2048"/>
                <a:gd name="T14" fmla="*/ 1280 w 1662"/>
                <a:gd name="T15" fmla="*/ 510 h 2048"/>
                <a:gd name="T16" fmla="*/ 385 w 1662"/>
                <a:gd name="T17" fmla="*/ 510 h 2048"/>
                <a:gd name="T18" fmla="*/ 385 w 1662"/>
                <a:gd name="T19" fmla="*/ 385 h 2048"/>
                <a:gd name="T20" fmla="*/ 257 w 1662"/>
                <a:gd name="T21" fmla="*/ 385 h 2048"/>
                <a:gd name="T22" fmla="*/ 257 w 1662"/>
                <a:gd name="T23" fmla="*/ 1791 h 2048"/>
                <a:gd name="T24" fmla="*/ 768 w 1662"/>
                <a:gd name="T25" fmla="*/ 1791 h 2048"/>
                <a:gd name="T26" fmla="*/ 768 w 1662"/>
                <a:gd name="T27" fmla="*/ 2048 h 2048"/>
                <a:gd name="T28" fmla="*/ 0 w 1662"/>
                <a:gd name="T29" fmla="*/ 2048 h 2048"/>
                <a:gd name="T30" fmla="*/ 0 w 1662"/>
                <a:gd name="T31" fmla="*/ 128 h 2048"/>
                <a:gd name="T32" fmla="*/ 384 w 1662"/>
                <a:gd name="T33" fmla="*/ 128 h 2048"/>
                <a:gd name="T34" fmla="*/ 384 w 1662"/>
                <a:gd name="T35" fmla="*/ 0 h 2048"/>
                <a:gd name="T36" fmla="*/ 1280 w 1662"/>
                <a:gd name="T37" fmla="*/ 0 h 2048"/>
                <a:gd name="T38" fmla="*/ 1151 w 1662"/>
                <a:gd name="T39" fmla="*/ 256 h 2048"/>
                <a:gd name="T40" fmla="*/ 1151 w 1662"/>
                <a:gd name="T41" fmla="*/ 129 h 2048"/>
                <a:gd name="T42" fmla="*/ 513 w 1662"/>
                <a:gd name="T43" fmla="*/ 129 h 2048"/>
                <a:gd name="T44" fmla="*/ 513 w 1662"/>
                <a:gd name="T45" fmla="*/ 256 h 2048"/>
                <a:gd name="T46" fmla="*/ 1151 w 1662"/>
                <a:gd name="T47" fmla="*/ 2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2" h="2048">
                  <a:moveTo>
                    <a:pt x="1280" y="0"/>
                  </a:moveTo>
                  <a:cubicBezTo>
                    <a:pt x="1280" y="42"/>
                    <a:pt x="1280" y="84"/>
                    <a:pt x="1280" y="127"/>
                  </a:cubicBezTo>
                  <a:cubicBezTo>
                    <a:pt x="1408" y="127"/>
                    <a:pt x="1534" y="127"/>
                    <a:pt x="1662" y="127"/>
                  </a:cubicBezTo>
                  <a:cubicBezTo>
                    <a:pt x="1662" y="341"/>
                    <a:pt x="1662" y="553"/>
                    <a:pt x="1662" y="767"/>
                  </a:cubicBezTo>
                  <a:cubicBezTo>
                    <a:pt x="1579" y="767"/>
                    <a:pt x="1495" y="767"/>
                    <a:pt x="1409" y="767"/>
                  </a:cubicBezTo>
                  <a:cubicBezTo>
                    <a:pt x="1409" y="640"/>
                    <a:pt x="1409" y="513"/>
                    <a:pt x="1409" y="385"/>
                  </a:cubicBezTo>
                  <a:cubicBezTo>
                    <a:pt x="1365" y="385"/>
                    <a:pt x="1324" y="385"/>
                    <a:pt x="1280" y="385"/>
                  </a:cubicBezTo>
                  <a:cubicBezTo>
                    <a:pt x="1280" y="427"/>
                    <a:pt x="1280" y="468"/>
                    <a:pt x="1280" y="510"/>
                  </a:cubicBezTo>
                  <a:cubicBezTo>
                    <a:pt x="981" y="510"/>
                    <a:pt x="684" y="510"/>
                    <a:pt x="385" y="510"/>
                  </a:cubicBezTo>
                  <a:cubicBezTo>
                    <a:pt x="385" y="469"/>
                    <a:pt x="385" y="428"/>
                    <a:pt x="385" y="385"/>
                  </a:cubicBezTo>
                  <a:cubicBezTo>
                    <a:pt x="341" y="385"/>
                    <a:pt x="300" y="385"/>
                    <a:pt x="257" y="385"/>
                  </a:cubicBezTo>
                  <a:cubicBezTo>
                    <a:pt x="257" y="853"/>
                    <a:pt x="257" y="1322"/>
                    <a:pt x="257" y="1791"/>
                  </a:cubicBezTo>
                  <a:cubicBezTo>
                    <a:pt x="427" y="1791"/>
                    <a:pt x="596" y="1791"/>
                    <a:pt x="768" y="1791"/>
                  </a:cubicBezTo>
                  <a:cubicBezTo>
                    <a:pt x="768" y="1878"/>
                    <a:pt x="768" y="1963"/>
                    <a:pt x="768" y="2048"/>
                  </a:cubicBezTo>
                  <a:cubicBezTo>
                    <a:pt x="512" y="2048"/>
                    <a:pt x="256" y="2048"/>
                    <a:pt x="0" y="2048"/>
                  </a:cubicBezTo>
                  <a:cubicBezTo>
                    <a:pt x="0" y="1408"/>
                    <a:pt x="0" y="768"/>
                    <a:pt x="0" y="128"/>
                  </a:cubicBezTo>
                  <a:cubicBezTo>
                    <a:pt x="128" y="128"/>
                    <a:pt x="255" y="128"/>
                    <a:pt x="384" y="128"/>
                  </a:cubicBezTo>
                  <a:cubicBezTo>
                    <a:pt x="384" y="84"/>
                    <a:pt x="384" y="42"/>
                    <a:pt x="384" y="0"/>
                  </a:cubicBezTo>
                  <a:cubicBezTo>
                    <a:pt x="683" y="0"/>
                    <a:pt x="981" y="0"/>
                    <a:pt x="1280" y="0"/>
                  </a:cubicBezTo>
                  <a:close/>
                  <a:moveTo>
                    <a:pt x="1151" y="256"/>
                  </a:moveTo>
                  <a:cubicBezTo>
                    <a:pt x="1151" y="212"/>
                    <a:pt x="1151" y="171"/>
                    <a:pt x="1151" y="129"/>
                  </a:cubicBezTo>
                  <a:cubicBezTo>
                    <a:pt x="937" y="129"/>
                    <a:pt x="725" y="129"/>
                    <a:pt x="513" y="129"/>
                  </a:cubicBezTo>
                  <a:cubicBezTo>
                    <a:pt x="513" y="172"/>
                    <a:pt x="513" y="214"/>
                    <a:pt x="513" y="256"/>
                  </a:cubicBezTo>
                  <a:cubicBezTo>
                    <a:pt x="726" y="256"/>
                    <a:pt x="938" y="256"/>
                    <a:pt x="1151"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
            <p:cNvSpPr>
              <a:spLocks noEditPoints="1"/>
            </p:cNvSpPr>
            <p:nvPr/>
          </p:nvSpPr>
          <p:spPr bwMode="auto">
            <a:xfrm>
              <a:off x="-4631871" y="3567339"/>
              <a:ext cx="4519613" cy="4748213"/>
            </a:xfrm>
            <a:custGeom>
              <a:avLst/>
              <a:gdLst>
                <a:gd name="T0" fmla="*/ 551 w 1205"/>
                <a:gd name="T1" fmla="*/ 1266 h 1266"/>
                <a:gd name="T2" fmla="*/ 436 w 1205"/>
                <a:gd name="T3" fmla="*/ 1242 h 1266"/>
                <a:gd name="T4" fmla="*/ 23 w 1205"/>
                <a:gd name="T5" fmla="*/ 748 h 1266"/>
                <a:gd name="T6" fmla="*/ 340 w 1205"/>
                <a:gd name="T7" fmla="*/ 174 h 1266"/>
                <a:gd name="T8" fmla="*/ 1164 w 1205"/>
                <a:gd name="T9" fmla="*/ 602 h 1266"/>
                <a:gd name="T10" fmla="*/ 797 w 1205"/>
                <a:gd name="T11" fmla="*/ 1228 h 1266"/>
                <a:gd name="T12" fmla="*/ 654 w 1205"/>
                <a:gd name="T13" fmla="*/ 1262 h 1266"/>
                <a:gd name="T14" fmla="*/ 639 w 1205"/>
                <a:gd name="T15" fmla="*/ 1266 h 1266"/>
                <a:gd name="T16" fmla="*/ 551 w 1205"/>
                <a:gd name="T17" fmla="*/ 1266 h 1266"/>
                <a:gd name="T18" fmla="*/ 503 w 1205"/>
                <a:gd name="T19" fmla="*/ 1039 h 1266"/>
                <a:gd name="T20" fmla="*/ 1035 w 1205"/>
                <a:gd name="T21" fmla="*/ 507 h 1266"/>
                <a:gd name="T22" fmla="*/ 903 w 1205"/>
                <a:gd name="T23" fmla="*/ 371 h 1266"/>
                <a:gd name="T24" fmla="*/ 500 w 1205"/>
                <a:gd name="T25" fmla="*/ 774 h 1266"/>
                <a:gd name="T26" fmla="*/ 283 w 1205"/>
                <a:gd name="T27" fmla="*/ 555 h 1266"/>
                <a:gd name="T28" fmla="*/ 151 w 1205"/>
                <a:gd name="T29" fmla="*/ 687 h 1266"/>
                <a:gd name="T30" fmla="*/ 503 w 1205"/>
                <a:gd name="T31" fmla="*/ 1039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5" h="1266">
                  <a:moveTo>
                    <a:pt x="551" y="1266"/>
                  </a:moveTo>
                  <a:cubicBezTo>
                    <a:pt x="513" y="1258"/>
                    <a:pt x="474" y="1253"/>
                    <a:pt x="436" y="1242"/>
                  </a:cubicBezTo>
                  <a:cubicBezTo>
                    <a:pt x="212" y="1181"/>
                    <a:pt x="44" y="980"/>
                    <a:pt x="23" y="748"/>
                  </a:cubicBezTo>
                  <a:cubicBezTo>
                    <a:pt x="0" y="506"/>
                    <a:pt x="123" y="280"/>
                    <a:pt x="340" y="174"/>
                  </a:cubicBezTo>
                  <a:cubicBezTo>
                    <a:pt x="696" y="0"/>
                    <a:pt x="1105" y="222"/>
                    <a:pt x="1164" y="602"/>
                  </a:cubicBezTo>
                  <a:cubicBezTo>
                    <a:pt x="1205" y="872"/>
                    <a:pt x="1053" y="1133"/>
                    <a:pt x="797" y="1228"/>
                  </a:cubicBezTo>
                  <a:cubicBezTo>
                    <a:pt x="752" y="1245"/>
                    <a:pt x="702" y="1251"/>
                    <a:pt x="654" y="1262"/>
                  </a:cubicBezTo>
                  <a:cubicBezTo>
                    <a:pt x="649" y="1263"/>
                    <a:pt x="644" y="1265"/>
                    <a:pt x="639" y="1266"/>
                  </a:cubicBezTo>
                  <a:cubicBezTo>
                    <a:pt x="610" y="1266"/>
                    <a:pt x="580" y="1266"/>
                    <a:pt x="551" y="1266"/>
                  </a:cubicBezTo>
                  <a:close/>
                  <a:moveTo>
                    <a:pt x="503" y="1039"/>
                  </a:moveTo>
                  <a:cubicBezTo>
                    <a:pt x="681" y="861"/>
                    <a:pt x="860" y="682"/>
                    <a:pt x="1035" y="507"/>
                  </a:cubicBezTo>
                  <a:cubicBezTo>
                    <a:pt x="993" y="463"/>
                    <a:pt x="949" y="418"/>
                    <a:pt x="903" y="371"/>
                  </a:cubicBezTo>
                  <a:cubicBezTo>
                    <a:pt x="771" y="504"/>
                    <a:pt x="638" y="637"/>
                    <a:pt x="500" y="774"/>
                  </a:cubicBezTo>
                  <a:cubicBezTo>
                    <a:pt x="427" y="700"/>
                    <a:pt x="354" y="627"/>
                    <a:pt x="283" y="555"/>
                  </a:cubicBezTo>
                  <a:cubicBezTo>
                    <a:pt x="239" y="600"/>
                    <a:pt x="195" y="644"/>
                    <a:pt x="151" y="687"/>
                  </a:cubicBezTo>
                  <a:cubicBezTo>
                    <a:pt x="268" y="804"/>
                    <a:pt x="386" y="922"/>
                    <a:pt x="503" y="10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8"/>
            <p:cNvSpPr>
              <a:spLocks/>
            </p:cNvSpPr>
            <p:nvPr/>
          </p:nvSpPr>
          <p:spPr bwMode="auto">
            <a:xfrm>
              <a:off x="-5997121" y="3522889"/>
              <a:ext cx="1912938" cy="465138"/>
            </a:xfrm>
            <a:custGeom>
              <a:avLst/>
              <a:gdLst>
                <a:gd name="T0" fmla="*/ 510 w 510"/>
                <a:gd name="T1" fmla="*/ 0 h 124"/>
                <a:gd name="T2" fmla="*/ 510 w 510"/>
                <a:gd name="T3" fmla="*/ 124 h 124"/>
                <a:gd name="T4" fmla="*/ 0 w 510"/>
                <a:gd name="T5" fmla="*/ 124 h 124"/>
                <a:gd name="T6" fmla="*/ 0 w 510"/>
                <a:gd name="T7" fmla="*/ 0 h 124"/>
                <a:gd name="T8" fmla="*/ 510 w 510"/>
                <a:gd name="T9" fmla="*/ 0 h 124"/>
              </a:gdLst>
              <a:ahLst/>
              <a:cxnLst>
                <a:cxn ang="0">
                  <a:pos x="T0" y="T1"/>
                </a:cxn>
                <a:cxn ang="0">
                  <a:pos x="T2" y="T3"/>
                </a:cxn>
                <a:cxn ang="0">
                  <a:pos x="T4" y="T5"/>
                </a:cxn>
                <a:cxn ang="0">
                  <a:pos x="T6" y="T7"/>
                </a:cxn>
                <a:cxn ang="0">
                  <a:pos x="T8" y="T9"/>
                </a:cxn>
              </a:cxnLst>
              <a:rect l="0" t="0" r="r" b="b"/>
              <a:pathLst>
                <a:path w="510" h="124">
                  <a:moveTo>
                    <a:pt x="510" y="0"/>
                  </a:moveTo>
                  <a:cubicBezTo>
                    <a:pt x="510" y="42"/>
                    <a:pt x="510" y="82"/>
                    <a:pt x="510" y="124"/>
                  </a:cubicBezTo>
                  <a:cubicBezTo>
                    <a:pt x="340" y="124"/>
                    <a:pt x="171" y="124"/>
                    <a:pt x="0" y="124"/>
                  </a:cubicBezTo>
                  <a:cubicBezTo>
                    <a:pt x="0" y="83"/>
                    <a:pt x="0" y="42"/>
                    <a:pt x="0" y="0"/>
                  </a:cubicBezTo>
                  <a:cubicBezTo>
                    <a:pt x="170" y="0"/>
                    <a:pt x="339" y="0"/>
                    <a:pt x="5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9"/>
            <p:cNvSpPr>
              <a:spLocks/>
            </p:cNvSpPr>
            <p:nvPr/>
          </p:nvSpPr>
          <p:spPr bwMode="auto">
            <a:xfrm>
              <a:off x="-5997121" y="4483327"/>
              <a:ext cx="952500" cy="465138"/>
            </a:xfrm>
            <a:custGeom>
              <a:avLst/>
              <a:gdLst>
                <a:gd name="T0" fmla="*/ 0 w 254"/>
                <a:gd name="T1" fmla="*/ 124 h 124"/>
                <a:gd name="T2" fmla="*/ 0 w 254"/>
                <a:gd name="T3" fmla="*/ 0 h 124"/>
                <a:gd name="T4" fmla="*/ 254 w 254"/>
                <a:gd name="T5" fmla="*/ 0 h 124"/>
                <a:gd name="T6" fmla="*/ 254 w 254"/>
                <a:gd name="T7" fmla="*/ 124 h 124"/>
                <a:gd name="T8" fmla="*/ 0 w 254"/>
                <a:gd name="T9" fmla="*/ 124 h 124"/>
              </a:gdLst>
              <a:ahLst/>
              <a:cxnLst>
                <a:cxn ang="0">
                  <a:pos x="T0" y="T1"/>
                </a:cxn>
                <a:cxn ang="0">
                  <a:pos x="T2" y="T3"/>
                </a:cxn>
                <a:cxn ang="0">
                  <a:pos x="T4" y="T5"/>
                </a:cxn>
                <a:cxn ang="0">
                  <a:pos x="T6" y="T7"/>
                </a:cxn>
                <a:cxn ang="0">
                  <a:pos x="T8" y="T9"/>
                </a:cxn>
              </a:cxnLst>
              <a:rect l="0" t="0" r="r" b="b"/>
              <a:pathLst>
                <a:path w="254" h="124">
                  <a:moveTo>
                    <a:pt x="0" y="124"/>
                  </a:moveTo>
                  <a:cubicBezTo>
                    <a:pt x="0" y="82"/>
                    <a:pt x="0" y="42"/>
                    <a:pt x="0" y="0"/>
                  </a:cubicBezTo>
                  <a:cubicBezTo>
                    <a:pt x="84" y="0"/>
                    <a:pt x="168" y="0"/>
                    <a:pt x="254" y="0"/>
                  </a:cubicBezTo>
                  <a:cubicBezTo>
                    <a:pt x="254" y="41"/>
                    <a:pt x="254" y="82"/>
                    <a:pt x="254" y="124"/>
                  </a:cubicBezTo>
                  <a:cubicBezTo>
                    <a:pt x="170" y="124"/>
                    <a:pt x="86" y="124"/>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0"/>
            <p:cNvSpPr>
              <a:spLocks/>
            </p:cNvSpPr>
            <p:nvPr/>
          </p:nvSpPr>
          <p:spPr bwMode="auto">
            <a:xfrm>
              <a:off x="-5997121" y="5442177"/>
              <a:ext cx="952500" cy="465138"/>
            </a:xfrm>
            <a:custGeom>
              <a:avLst/>
              <a:gdLst>
                <a:gd name="T0" fmla="*/ 0 w 254"/>
                <a:gd name="T1" fmla="*/ 124 h 124"/>
                <a:gd name="T2" fmla="*/ 0 w 254"/>
                <a:gd name="T3" fmla="*/ 0 h 124"/>
                <a:gd name="T4" fmla="*/ 254 w 254"/>
                <a:gd name="T5" fmla="*/ 0 h 124"/>
                <a:gd name="T6" fmla="*/ 254 w 254"/>
                <a:gd name="T7" fmla="*/ 124 h 124"/>
                <a:gd name="T8" fmla="*/ 0 w 254"/>
                <a:gd name="T9" fmla="*/ 124 h 124"/>
              </a:gdLst>
              <a:ahLst/>
              <a:cxnLst>
                <a:cxn ang="0">
                  <a:pos x="T0" y="T1"/>
                </a:cxn>
                <a:cxn ang="0">
                  <a:pos x="T2" y="T3"/>
                </a:cxn>
                <a:cxn ang="0">
                  <a:pos x="T4" y="T5"/>
                </a:cxn>
                <a:cxn ang="0">
                  <a:pos x="T6" y="T7"/>
                </a:cxn>
                <a:cxn ang="0">
                  <a:pos x="T8" y="T9"/>
                </a:cxn>
              </a:cxnLst>
              <a:rect l="0" t="0" r="r" b="b"/>
              <a:pathLst>
                <a:path w="254" h="124">
                  <a:moveTo>
                    <a:pt x="0" y="124"/>
                  </a:moveTo>
                  <a:cubicBezTo>
                    <a:pt x="0" y="82"/>
                    <a:pt x="0" y="42"/>
                    <a:pt x="0" y="0"/>
                  </a:cubicBezTo>
                  <a:cubicBezTo>
                    <a:pt x="84" y="0"/>
                    <a:pt x="168" y="0"/>
                    <a:pt x="254" y="0"/>
                  </a:cubicBezTo>
                  <a:cubicBezTo>
                    <a:pt x="254" y="41"/>
                    <a:pt x="254" y="82"/>
                    <a:pt x="254" y="124"/>
                  </a:cubicBezTo>
                  <a:cubicBezTo>
                    <a:pt x="170" y="124"/>
                    <a:pt x="86" y="124"/>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467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“Just Switch It” (JSI) Installed Base Migration Program</a:t>
            </a:r>
            <a:endParaRPr lang="en-US" dirty="0"/>
          </a:p>
        </p:txBody>
      </p:sp>
      <p:sp>
        <p:nvSpPr>
          <p:cNvPr id="29" name="Rectangle 28"/>
          <p:cNvSpPr/>
          <p:nvPr/>
        </p:nvSpPr>
        <p:spPr>
          <a:xfrm>
            <a:off x="668624" y="882534"/>
            <a:ext cx="2015138" cy="334671"/>
          </a:xfrm>
          <a:prstGeom prst="rect">
            <a:avLst/>
          </a:prstGeom>
        </p:spPr>
        <p:txBody>
          <a:bodyPr wrap="square" lIns="91404" tIns="45702" rIns="0" bIns="45702" anchor="b" anchorCtr="0">
            <a:spAutoFit/>
          </a:bodyPr>
          <a:lstStyle/>
          <a:p>
            <a:pPr defTabSz="913495">
              <a:lnSpc>
                <a:spcPct val="85000"/>
              </a:lnSpc>
              <a:spcAft>
                <a:spcPts val="300"/>
              </a:spcAft>
              <a:buClr>
                <a:srgbClr val="6DB344"/>
              </a:buClr>
              <a:buSzPct val="90000"/>
            </a:pPr>
            <a:r>
              <a:rPr lang="en-US" b="1" dirty="0">
                <a:solidFill>
                  <a:schemeClr val="accent1"/>
                </a:solidFill>
                <a:latin typeface="+mj-lt"/>
              </a:rPr>
              <a:t>Opportunities</a:t>
            </a:r>
          </a:p>
        </p:txBody>
      </p:sp>
      <p:sp>
        <p:nvSpPr>
          <p:cNvPr id="31" name="Rectangle 30"/>
          <p:cNvSpPr/>
          <p:nvPr/>
        </p:nvSpPr>
        <p:spPr>
          <a:xfrm>
            <a:off x="600343" y="2923975"/>
            <a:ext cx="3394391" cy="334671"/>
          </a:xfrm>
          <a:prstGeom prst="rect">
            <a:avLst/>
          </a:prstGeom>
        </p:spPr>
        <p:txBody>
          <a:bodyPr wrap="square" lIns="91404" tIns="45702" rIns="0" bIns="45702" anchor="b" anchorCtr="0">
            <a:spAutoFit/>
          </a:bodyPr>
          <a:lstStyle/>
          <a:p>
            <a:pPr defTabSz="913495">
              <a:lnSpc>
                <a:spcPct val="85000"/>
              </a:lnSpc>
              <a:spcAft>
                <a:spcPts val="300"/>
              </a:spcAft>
              <a:buClr>
                <a:srgbClr val="6DB344"/>
              </a:buClr>
              <a:buSzPct val="90000"/>
            </a:pPr>
            <a:r>
              <a:rPr lang="en-US" b="1" dirty="0">
                <a:solidFill>
                  <a:schemeClr val="accent1"/>
                </a:solidFill>
                <a:latin typeface="+mj-lt"/>
              </a:rPr>
              <a:t>JSI Program</a:t>
            </a:r>
          </a:p>
        </p:txBody>
      </p:sp>
      <p:cxnSp>
        <p:nvCxnSpPr>
          <p:cNvPr id="20" name="Straight Connector 19"/>
          <p:cNvCxnSpPr/>
          <p:nvPr/>
        </p:nvCxnSpPr>
        <p:spPr>
          <a:xfrm>
            <a:off x="631770" y="819640"/>
            <a:ext cx="8071736"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0655" y="2861081"/>
            <a:ext cx="8189659"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stretch>
            <a:fillRect/>
          </a:stretch>
        </p:blipFill>
        <p:spPr>
          <a:xfrm>
            <a:off x="668624" y="1271696"/>
            <a:ext cx="2733846" cy="1275117"/>
          </a:xfrm>
          <a:prstGeom prst="rect">
            <a:avLst/>
          </a:prstGeom>
          <a:ln>
            <a:solidFill>
              <a:schemeClr val="accent4"/>
            </a:solidFill>
          </a:ln>
        </p:spPr>
      </p:pic>
      <p:pic>
        <p:nvPicPr>
          <p:cNvPr id="19" name="Picture 13" descr="\\.PSF\.Mac\Volumes\BLUEBIFF8GB\Programs_Migrate_Screen_Comp3.png"/>
          <p:cNvPicPr>
            <a:picLocks noChangeAspect="1" noChangeArrowheads="1"/>
          </p:cNvPicPr>
          <p:nvPr/>
        </p:nvPicPr>
        <p:blipFill>
          <a:blip r:embed="rId3"/>
          <a:srcRect/>
          <a:stretch>
            <a:fillRect/>
          </a:stretch>
        </p:blipFill>
        <p:spPr bwMode="auto">
          <a:xfrm>
            <a:off x="650185" y="3267511"/>
            <a:ext cx="2754089" cy="1317213"/>
          </a:xfrm>
          <a:prstGeom prst="rect">
            <a:avLst/>
          </a:prstGeom>
          <a:noFill/>
          <a:ln>
            <a:solidFill>
              <a:schemeClr val="accent4"/>
            </a:solidFill>
          </a:ln>
          <a:effectLst/>
        </p:spPr>
      </p:pic>
      <p:sp>
        <p:nvSpPr>
          <p:cNvPr id="5" name="Rectangle 4"/>
          <p:cNvSpPr/>
          <p:nvPr/>
        </p:nvSpPr>
        <p:spPr>
          <a:xfrm>
            <a:off x="3555954" y="1314148"/>
            <a:ext cx="1796470" cy="1077218"/>
          </a:xfrm>
          <a:prstGeom prst="rect">
            <a:avLst/>
          </a:prstGeom>
        </p:spPr>
        <p:txBody>
          <a:bodyPr wrap="square">
            <a:spAutoFit/>
          </a:bodyPr>
          <a:lstStyle/>
          <a:p>
            <a:pPr>
              <a:buClr>
                <a:schemeClr val="tx1">
                  <a:lumMod val="75000"/>
                  <a:lumOff val="25000"/>
                </a:schemeClr>
              </a:buClr>
            </a:pPr>
            <a:r>
              <a:rPr lang="en-US" sz="1200" b="1" dirty="0" smtClean="0">
                <a:solidFill>
                  <a:schemeClr val="accent5"/>
                </a:solidFill>
              </a:rPr>
              <a:t>Architectural </a:t>
            </a:r>
            <a:r>
              <a:rPr lang="en-US" sz="1200" b="1" dirty="0">
                <a:solidFill>
                  <a:schemeClr val="accent5"/>
                </a:solidFill>
              </a:rPr>
              <a:t>Transitions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Intelligent WAN with Akamai Connect</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Converged Branch Infrastructure</a:t>
            </a:r>
          </a:p>
        </p:txBody>
      </p:sp>
      <p:sp>
        <p:nvSpPr>
          <p:cNvPr id="21" name="Rectangle 20"/>
          <p:cNvSpPr/>
          <p:nvPr/>
        </p:nvSpPr>
        <p:spPr>
          <a:xfrm>
            <a:off x="5351176" y="1314148"/>
            <a:ext cx="1796470" cy="738664"/>
          </a:xfrm>
          <a:prstGeom prst="rect">
            <a:avLst/>
          </a:prstGeom>
        </p:spPr>
        <p:txBody>
          <a:bodyPr wrap="square">
            <a:spAutoFit/>
          </a:bodyPr>
          <a:lstStyle/>
          <a:p>
            <a:pPr>
              <a:buClr>
                <a:schemeClr val="tx1">
                  <a:lumMod val="75000"/>
                  <a:lumOff val="25000"/>
                </a:schemeClr>
              </a:buClr>
            </a:pPr>
            <a:r>
              <a:rPr lang="en-US" sz="1200" b="1" dirty="0">
                <a:solidFill>
                  <a:schemeClr val="accent5"/>
                </a:solidFill>
              </a:rPr>
              <a:t>Platform Transitions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Cisco ISR 4400 series </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Cisco ISR 4300 series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Cisco UCS-E series</a:t>
            </a:r>
          </a:p>
        </p:txBody>
      </p:sp>
      <p:sp>
        <p:nvSpPr>
          <p:cNvPr id="23" name="Rectangle 22"/>
          <p:cNvSpPr/>
          <p:nvPr/>
        </p:nvSpPr>
        <p:spPr>
          <a:xfrm>
            <a:off x="7153048" y="1314148"/>
            <a:ext cx="1796470" cy="1231106"/>
          </a:xfrm>
          <a:prstGeom prst="rect">
            <a:avLst/>
          </a:prstGeom>
        </p:spPr>
        <p:txBody>
          <a:bodyPr wrap="square">
            <a:spAutoFit/>
          </a:bodyPr>
          <a:lstStyle/>
          <a:p>
            <a:pPr>
              <a:buClr>
                <a:schemeClr val="tx1">
                  <a:lumMod val="75000"/>
                  <a:lumOff val="25000"/>
                </a:schemeClr>
              </a:buClr>
            </a:pPr>
            <a:r>
              <a:rPr lang="en-US" sz="1200" b="1" dirty="0">
                <a:solidFill>
                  <a:schemeClr val="accent5"/>
                </a:solidFill>
              </a:rPr>
              <a:t>Services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Security, Voice</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Application optimization (WAAS)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Intelligent Application caching (Akamai)</a:t>
            </a:r>
          </a:p>
          <a:p>
            <a:pPr>
              <a:buClr>
                <a:schemeClr val="tx1">
                  <a:lumMod val="75000"/>
                  <a:lumOff val="25000"/>
                </a:schemeClr>
              </a:buClr>
            </a:pPr>
            <a:endParaRPr lang="en-US" sz="1200" b="1" dirty="0">
              <a:solidFill>
                <a:schemeClr val="accent5"/>
              </a:solidFill>
            </a:endParaRPr>
          </a:p>
        </p:txBody>
      </p:sp>
      <p:sp>
        <p:nvSpPr>
          <p:cNvPr id="25" name="Rectangle 24"/>
          <p:cNvSpPr/>
          <p:nvPr/>
        </p:nvSpPr>
        <p:spPr>
          <a:xfrm>
            <a:off x="3555954" y="3249194"/>
            <a:ext cx="1796470" cy="1508105"/>
          </a:xfrm>
          <a:prstGeom prst="rect">
            <a:avLst/>
          </a:prstGeom>
        </p:spPr>
        <p:txBody>
          <a:bodyPr wrap="square">
            <a:spAutoFit/>
          </a:bodyPr>
          <a:lstStyle/>
          <a:p>
            <a:pPr>
              <a:buClr>
                <a:schemeClr val="tx1">
                  <a:lumMod val="75000"/>
                  <a:lumOff val="25000"/>
                </a:schemeClr>
              </a:buClr>
            </a:pPr>
            <a:r>
              <a:rPr lang="en-US" sz="1200" b="1" dirty="0">
                <a:solidFill>
                  <a:schemeClr val="accent5"/>
                </a:solidFill>
              </a:rPr>
              <a:t>TMP Simplification</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Aggressive </a:t>
            </a:r>
            <a:r>
              <a:rPr lang="en-US" sz="1000" dirty="0" smtClean="0">
                <a:solidFill>
                  <a:schemeClr val="tx1">
                    <a:lumMod val="75000"/>
                    <a:lumOff val="25000"/>
                  </a:schemeClr>
                </a:solidFill>
              </a:rPr>
              <a:t>credits—</a:t>
            </a:r>
            <a:endParaRPr lang="en-US" sz="1000" dirty="0">
              <a:solidFill>
                <a:schemeClr val="tx1">
                  <a:lumMod val="75000"/>
                  <a:lumOff val="25000"/>
                </a:schemeClr>
              </a:solidFill>
            </a:endParaRP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8% to 12% for Cisco-to-Cisco</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14% to 18% for competitive trade-in</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No need to return or destroy </a:t>
            </a:r>
            <a:r>
              <a:rPr lang="en-US" sz="1000" dirty="0" smtClean="0">
                <a:solidFill>
                  <a:schemeClr val="tx1">
                    <a:lumMod val="75000"/>
                    <a:lumOff val="25000"/>
                  </a:schemeClr>
                </a:solidFill>
              </a:rPr>
              <a:t>gear—new </a:t>
            </a:r>
            <a:r>
              <a:rPr lang="en-US" sz="1000" dirty="0">
                <a:solidFill>
                  <a:schemeClr val="tx1">
                    <a:lumMod val="75000"/>
                    <a:lumOff val="25000"/>
                  </a:schemeClr>
                </a:solidFill>
              </a:rPr>
              <a:t>“Certificate of Non-Use”</a:t>
            </a:r>
          </a:p>
        </p:txBody>
      </p:sp>
      <p:sp>
        <p:nvSpPr>
          <p:cNvPr id="26" name="Rectangle 25"/>
          <p:cNvSpPr/>
          <p:nvPr/>
        </p:nvSpPr>
        <p:spPr>
          <a:xfrm>
            <a:off x="5351176" y="3249194"/>
            <a:ext cx="1796470" cy="1354217"/>
          </a:xfrm>
          <a:prstGeom prst="rect">
            <a:avLst/>
          </a:prstGeom>
        </p:spPr>
        <p:txBody>
          <a:bodyPr wrap="square">
            <a:spAutoFit/>
          </a:bodyPr>
          <a:lstStyle/>
          <a:p>
            <a:pPr>
              <a:buClr>
                <a:schemeClr val="tx1">
                  <a:lumMod val="75000"/>
                  <a:lumOff val="25000"/>
                </a:schemeClr>
              </a:buClr>
            </a:pPr>
            <a:r>
              <a:rPr lang="en-US" sz="1200" b="1" dirty="0">
                <a:solidFill>
                  <a:schemeClr val="accent5"/>
                </a:solidFill>
              </a:rPr>
              <a:t>New Offers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Converged Infrastructure </a:t>
            </a:r>
            <a:r>
              <a:rPr lang="en-US" sz="1000" dirty="0" smtClean="0">
                <a:solidFill>
                  <a:schemeClr val="tx1">
                    <a:lumMod val="75000"/>
                    <a:lumOff val="25000"/>
                  </a:schemeClr>
                </a:solidFill>
              </a:rPr>
              <a:t>bundles—up </a:t>
            </a:r>
            <a:r>
              <a:rPr lang="en-US" sz="1000" dirty="0">
                <a:solidFill>
                  <a:schemeClr val="tx1">
                    <a:lumMod val="75000"/>
                    <a:lumOff val="25000"/>
                  </a:schemeClr>
                </a:solidFill>
              </a:rPr>
              <a:t>to </a:t>
            </a:r>
            <a:r>
              <a:rPr lang="en-US" sz="1000" dirty="0" smtClean="0">
                <a:solidFill>
                  <a:schemeClr val="tx1">
                    <a:lumMod val="75000"/>
                    <a:lumOff val="25000"/>
                  </a:schemeClr>
                </a:solidFill>
              </a:rPr>
              <a:t>25% </a:t>
            </a:r>
            <a:r>
              <a:rPr lang="en-US" sz="1000" dirty="0">
                <a:solidFill>
                  <a:schemeClr val="tx1">
                    <a:lumMod val="75000"/>
                    <a:lumOff val="25000"/>
                  </a:schemeClr>
                </a:solidFill>
              </a:rPr>
              <a:t>off a la carte</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4 Core server &lt;= $2K</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Stackable with IWAN breakaway program and VIP</a:t>
            </a:r>
          </a:p>
        </p:txBody>
      </p:sp>
      <p:sp>
        <p:nvSpPr>
          <p:cNvPr id="27" name="Rectangle 26"/>
          <p:cNvSpPr/>
          <p:nvPr/>
        </p:nvSpPr>
        <p:spPr>
          <a:xfrm>
            <a:off x="7153048" y="3249194"/>
            <a:ext cx="1796470" cy="1046440"/>
          </a:xfrm>
          <a:prstGeom prst="rect">
            <a:avLst/>
          </a:prstGeom>
        </p:spPr>
        <p:txBody>
          <a:bodyPr wrap="square">
            <a:spAutoFit/>
          </a:bodyPr>
          <a:lstStyle/>
          <a:p>
            <a:pPr>
              <a:buClr>
                <a:schemeClr val="tx1">
                  <a:lumMod val="75000"/>
                  <a:lumOff val="25000"/>
                </a:schemeClr>
              </a:buClr>
            </a:pPr>
            <a:r>
              <a:rPr lang="en-US" sz="1200" b="1" dirty="0">
                <a:solidFill>
                  <a:schemeClr val="accent5"/>
                </a:solidFill>
              </a:rPr>
              <a:t>Comprehensive</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10% TMP credits for Cisco Services</a:t>
            </a:r>
          </a:p>
          <a:p>
            <a:pPr marL="171450" lvl="1" indent="-171450">
              <a:buClr>
                <a:schemeClr val="tx1">
                  <a:lumMod val="75000"/>
                  <a:lumOff val="25000"/>
                </a:schemeClr>
              </a:buClr>
              <a:buFont typeface="Arial"/>
              <a:buChar char="•"/>
            </a:pPr>
            <a:r>
              <a:rPr lang="en-US" sz="1000" dirty="0">
                <a:solidFill>
                  <a:schemeClr val="tx1">
                    <a:lumMod val="75000"/>
                    <a:lumOff val="25000"/>
                  </a:schemeClr>
                </a:solidFill>
              </a:rPr>
              <a:t>6 months deferred payments with Cisco Capital</a:t>
            </a:r>
          </a:p>
        </p:txBody>
      </p:sp>
    </p:spTree>
    <p:extLst>
      <p:ext uri="{BB962C8B-B14F-4D97-AF65-F5344CB8AC3E}">
        <p14:creationId xmlns:p14="http://schemas.microsoft.com/office/powerpoint/2010/main" val="394667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4478850"/>
            <a:ext cx="9144001" cy="667381"/>
            <a:chOff x="0" y="4478850"/>
            <a:chExt cx="9144001" cy="667381"/>
          </a:xfrm>
        </p:grpSpPr>
        <p:pic>
          <p:nvPicPr>
            <p:cNvPr id="5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83" t="73056" r="20727" b="22653"/>
            <a:stretch/>
          </p:blipFill>
          <p:spPr bwMode="auto">
            <a:xfrm>
              <a:off x="0" y="4478850"/>
              <a:ext cx="9144001" cy="6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0" y="4511120"/>
              <a:ext cx="9144000" cy="63511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60" name="Rectangle 59"/>
          <p:cNvSpPr/>
          <p:nvPr>
            <p:custDataLst>
              <p:tags r:id="rId1"/>
            </p:custDataLst>
          </p:nvPr>
        </p:nvSpPr>
        <p:spPr>
          <a:xfrm>
            <a:off x="2520564" y="4604434"/>
            <a:ext cx="4307820" cy="445750"/>
          </a:xfrm>
          <a:prstGeom prst="rect">
            <a:avLst/>
          </a:prstGeom>
          <a:gradFill flip="none" rotWithShape="1">
            <a:gsLst>
              <a:gs pos="0">
                <a:schemeClr val="accent1">
                  <a:lumMod val="5000"/>
                  <a:lumOff val="95000"/>
                  <a:alpha val="0"/>
                </a:schemeClr>
              </a:gs>
              <a:gs pos="47000">
                <a:schemeClr val="bg1">
                  <a:alpha val="61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ctrTitle"/>
          </p:nvPr>
        </p:nvSpPr>
        <p:spPr/>
        <p:txBody>
          <a:bodyPr/>
          <a:lstStyle/>
          <a:p>
            <a:r>
              <a:rPr lang="en-US" dirty="0" smtClean="0"/>
              <a:t>Converged Branch Infrastructure ISR 4000 Bundles</a:t>
            </a:r>
            <a:r>
              <a:rPr lang="en-US" dirty="0" smtClean="0">
                <a:sym typeface="Wingdings" panose="05000000000000000000" pitchFamily="2" charset="2"/>
              </a:rPr>
              <a:t/>
            </a:r>
            <a:br>
              <a:rPr lang="en-US" dirty="0" smtClean="0">
                <a:sym typeface="Wingdings" panose="05000000000000000000" pitchFamily="2" charset="2"/>
              </a:rPr>
            </a:br>
            <a:endParaRPr lang="en-US" dirty="0"/>
          </a:p>
        </p:txBody>
      </p:sp>
      <p:sp>
        <p:nvSpPr>
          <p:cNvPr id="91" name="Rectangle 90"/>
          <p:cNvSpPr/>
          <p:nvPr/>
        </p:nvSpPr>
        <p:spPr>
          <a:xfrm>
            <a:off x="124926" y="916019"/>
            <a:ext cx="2127207"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2386837" y="916019"/>
            <a:ext cx="2127207"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4648748" y="916019"/>
            <a:ext cx="2127207"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6910658" y="916019"/>
            <a:ext cx="2127207"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230584" y="831520"/>
            <a:ext cx="1835283" cy="253879"/>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sz="1200" b="1" dirty="0">
                <a:solidFill>
                  <a:schemeClr val="accent1"/>
                </a:solidFill>
                <a:latin typeface="+mj-lt"/>
              </a:rPr>
              <a:t>ISR4451-AX</a:t>
            </a:r>
            <a:r>
              <a:rPr lang="en-US" sz="1200" b="1" dirty="0" smtClean="0">
                <a:solidFill>
                  <a:schemeClr val="accent1"/>
                </a:solidFill>
                <a:latin typeface="+mj-lt"/>
              </a:rPr>
              <a:t>-BUN</a:t>
            </a:r>
            <a:endParaRPr lang="en-US" sz="1200" b="1" dirty="0">
              <a:solidFill>
                <a:schemeClr val="accent1"/>
              </a:solidFill>
              <a:latin typeface="+mj-lt"/>
            </a:endParaRPr>
          </a:p>
        </p:txBody>
      </p:sp>
      <p:cxnSp>
        <p:nvCxnSpPr>
          <p:cNvPr id="99" name="Straight Connector 98"/>
          <p:cNvCxnSpPr/>
          <p:nvPr/>
        </p:nvCxnSpPr>
        <p:spPr>
          <a:xfrm>
            <a:off x="215334" y="1115217"/>
            <a:ext cx="185053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516558" y="831520"/>
            <a:ext cx="1835283" cy="253879"/>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sz="1200" b="1" dirty="0">
                <a:solidFill>
                  <a:schemeClr val="accent1"/>
                </a:solidFill>
                <a:latin typeface="+mj-lt"/>
              </a:rPr>
              <a:t>ISR4451-AXV</a:t>
            </a:r>
            <a:r>
              <a:rPr lang="en-US" sz="1200" b="1" dirty="0" smtClean="0">
                <a:solidFill>
                  <a:schemeClr val="accent1"/>
                </a:solidFill>
                <a:latin typeface="+mj-lt"/>
              </a:rPr>
              <a:t>-BUN</a:t>
            </a:r>
            <a:endParaRPr lang="en-US" sz="1200" b="1" dirty="0">
              <a:solidFill>
                <a:schemeClr val="accent1"/>
              </a:solidFill>
              <a:latin typeface="+mj-lt"/>
            </a:endParaRPr>
          </a:p>
        </p:txBody>
      </p:sp>
      <p:cxnSp>
        <p:nvCxnSpPr>
          <p:cNvPr id="102" name="Straight Connector 101"/>
          <p:cNvCxnSpPr/>
          <p:nvPr/>
        </p:nvCxnSpPr>
        <p:spPr>
          <a:xfrm>
            <a:off x="2501308" y="1115217"/>
            <a:ext cx="185053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751375" y="831520"/>
            <a:ext cx="1835283" cy="253879"/>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sz="1200" b="1" dirty="0">
                <a:solidFill>
                  <a:schemeClr val="accent1"/>
                </a:solidFill>
                <a:latin typeface="+mj-lt"/>
              </a:rPr>
              <a:t>ISR4351-AX</a:t>
            </a:r>
            <a:r>
              <a:rPr lang="en-US" sz="1200" b="1" dirty="0" smtClean="0">
                <a:solidFill>
                  <a:schemeClr val="accent1"/>
                </a:solidFill>
                <a:latin typeface="+mj-lt"/>
              </a:rPr>
              <a:t>-BUN</a:t>
            </a:r>
            <a:endParaRPr lang="en-US" sz="1200" b="1" dirty="0">
              <a:solidFill>
                <a:schemeClr val="accent1"/>
              </a:solidFill>
              <a:latin typeface="+mj-lt"/>
            </a:endParaRPr>
          </a:p>
        </p:txBody>
      </p:sp>
      <p:cxnSp>
        <p:nvCxnSpPr>
          <p:cNvPr id="104" name="Straight Connector 103"/>
          <p:cNvCxnSpPr/>
          <p:nvPr/>
        </p:nvCxnSpPr>
        <p:spPr>
          <a:xfrm>
            <a:off x="4736125" y="1115217"/>
            <a:ext cx="185053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7020057" y="831520"/>
            <a:ext cx="1835283" cy="253879"/>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sz="1200" b="1" dirty="0">
                <a:solidFill>
                  <a:schemeClr val="accent1"/>
                </a:solidFill>
                <a:latin typeface="+mj-lt"/>
              </a:rPr>
              <a:t>ISR4351-AXV</a:t>
            </a:r>
            <a:r>
              <a:rPr lang="en-US" sz="1200" b="1" dirty="0" smtClean="0">
                <a:solidFill>
                  <a:schemeClr val="accent1"/>
                </a:solidFill>
                <a:latin typeface="+mj-lt"/>
              </a:rPr>
              <a:t>-BUN</a:t>
            </a:r>
            <a:endParaRPr lang="en-US" sz="1200" b="1" dirty="0">
              <a:solidFill>
                <a:schemeClr val="accent1"/>
              </a:solidFill>
              <a:latin typeface="+mj-lt"/>
            </a:endParaRPr>
          </a:p>
        </p:txBody>
      </p:sp>
      <p:cxnSp>
        <p:nvCxnSpPr>
          <p:cNvPr id="106" name="Straight Connector 105"/>
          <p:cNvCxnSpPr/>
          <p:nvPr/>
        </p:nvCxnSpPr>
        <p:spPr>
          <a:xfrm>
            <a:off x="7004807" y="1115217"/>
            <a:ext cx="185053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90563" y="1340169"/>
            <a:ext cx="1956304" cy="1777422"/>
          </a:xfrm>
          <a:prstGeom prst="rect">
            <a:avLst/>
          </a:prstGeom>
          <a:noFill/>
        </p:spPr>
        <p:txBody>
          <a:bodyPr wrap="square" lIns="68591" tIns="34296" rIns="68591" bIns="34296" rtlCol="0">
            <a:spAutoFit/>
          </a:bodyPr>
          <a:lstStyle/>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ISR </a:t>
            </a:r>
            <a:r>
              <a:rPr lang="en-US" sz="1200" dirty="0">
                <a:solidFill>
                  <a:schemeClr val="tx1">
                    <a:lumMod val="75000"/>
                    <a:lumOff val="25000"/>
                  </a:schemeClr>
                </a:solidFill>
                <a:cs typeface="Calibri" panose="020F0502020204030204" pitchFamily="34" charset="0"/>
              </a:rPr>
              <a:t>4451-X-AX/K9 Router </a:t>
            </a: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UCS</a:t>
            </a:r>
            <a:r>
              <a:rPr lang="en-US" sz="1200" dirty="0">
                <a:solidFill>
                  <a:schemeClr val="tx1">
                    <a:lumMod val="75000"/>
                    <a:lumOff val="25000"/>
                  </a:schemeClr>
                </a:solidFill>
                <a:cs typeface="Calibri" panose="020F0502020204030204" pitchFamily="34" charset="0"/>
              </a:rPr>
              <a:t>-E140S-M2/K9 </a:t>
            </a:r>
            <a:r>
              <a:rPr lang="en-US" sz="1200" dirty="0" smtClean="0">
                <a:solidFill>
                  <a:schemeClr val="tx1">
                    <a:lumMod val="75000"/>
                    <a:lumOff val="25000"/>
                  </a:schemeClr>
                </a:solidFill>
                <a:cs typeface="Calibri" panose="020F0502020204030204" pitchFamily="34" charset="0"/>
              </a:rPr>
              <a:t>Module (4 Core server with 1TB HDD)</a:t>
            </a:r>
            <a:endParaRPr lang="en-US" sz="1200" dirty="0">
              <a:solidFill>
                <a:schemeClr val="tx1">
                  <a:lumMod val="75000"/>
                  <a:lumOff val="25000"/>
                </a:schemeClr>
              </a:solidFill>
            </a:endParaRP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latin typeface="+mj-lt"/>
              </a:rPr>
              <a:t>Redundant </a:t>
            </a:r>
            <a:r>
              <a:rPr lang="en-US" sz="1200" dirty="0">
                <a:solidFill>
                  <a:schemeClr val="tx1">
                    <a:lumMod val="75000"/>
                    <a:lumOff val="25000"/>
                  </a:schemeClr>
                </a:solidFill>
                <a:latin typeface="+mj-lt"/>
              </a:rPr>
              <a:t>power supply </a:t>
            </a:r>
            <a:r>
              <a:rPr lang="en-US" sz="1200" dirty="0" smtClean="0">
                <a:solidFill>
                  <a:schemeClr val="tx1">
                    <a:lumMod val="75000"/>
                    <a:lumOff val="25000"/>
                  </a:schemeClr>
                </a:solidFill>
                <a:latin typeface="+mj-lt"/>
              </a:rPr>
              <a:t>option</a:t>
            </a:r>
          </a:p>
          <a:p>
            <a:pPr marL="0" lvl="1" fontAlgn="b">
              <a:spcBef>
                <a:spcPts val="600"/>
              </a:spcBef>
              <a:buClr>
                <a:schemeClr val="tx1">
                  <a:lumMod val="75000"/>
                  <a:lumOff val="25000"/>
                </a:schemeClr>
              </a:buClr>
            </a:pPr>
            <a:endParaRPr lang="en-US" sz="1200" dirty="0">
              <a:solidFill>
                <a:schemeClr val="tx1">
                  <a:lumMod val="75000"/>
                  <a:lumOff val="25000"/>
                </a:schemeClr>
              </a:solidFill>
              <a:latin typeface="+mj-lt"/>
            </a:endParaRPr>
          </a:p>
        </p:txBody>
      </p:sp>
      <p:sp>
        <p:nvSpPr>
          <p:cNvPr id="132" name="Rectangle 131"/>
          <p:cNvSpPr/>
          <p:nvPr/>
        </p:nvSpPr>
        <p:spPr>
          <a:xfrm>
            <a:off x="194406" y="4044343"/>
            <a:ext cx="1876317" cy="261610"/>
          </a:xfrm>
          <a:prstGeom prst="rect">
            <a:avLst/>
          </a:prstGeom>
        </p:spPr>
        <p:txBody>
          <a:bodyPr wrap="square">
            <a:spAutoFit/>
          </a:bodyPr>
          <a:lstStyle/>
          <a:p>
            <a:pPr algn="ctr" fontAlgn="b"/>
            <a:r>
              <a:rPr lang="en-US" sz="1100" b="1" dirty="0" smtClean="0">
                <a:solidFill>
                  <a:schemeClr val="accent5"/>
                </a:solidFill>
                <a:latin typeface="+mj-lt"/>
                <a:cs typeface="Calibri" panose="020F0502020204030204" pitchFamily="34" charset="0"/>
              </a:rPr>
              <a:t>Bundle Price $24,000</a:t>
            </a:r>
            <a:endParaRPr lang="en-US" sz="1100" b="1" dirty="0">
              <a:solidFill>
                <a:schemeClr val="accent5"/>
              </a:solidFill>
              <a:latin typeface="+mj-lt"/>
              <a:cs typeface="Calibri" panose="020F0502020204030204" pitchFamily="34" charset="0"/>
            </a:endParaRPr>
          </a:p>
        </p:txBody>
      </p:sp>
      <p:sp>
        <p:nvSpPr>
          <p:cNvPr id="133" name="Rectangle 20"/>
          <p:cNvSpPr>
            <a:spLocks noChangeArrowheads="1"/>
          </p:cNvSpPr>
          <p:nvPr/>
        </p:nvSpPr>
        <p:spPr bwMode="auto">
          <a:xfrm>
            <a:off x="161627" y="3842505"/>
            <a:ext cx="1926844" cy="182823"/>
          </a:xfrm>
          <a:prstGeom prst="rect">
            <a:avLst/>
          </a:prstGeom>
          <a:noFill/>
          <a:ln w="5">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r>
              <a:rPr lang="en-US" sz="1100" b="1" dirty="0">
                <a:solidFill>
                  <a:schemeClr val="accent1"/>
                </a:solidFill>
                <a:latin typeface="+mj-lt"/>
                <a:cs typeface="Calibri" panose="020F0502020204030204" pitchFamily="34" charset="0"/>
              </a:rPr>
              <a:t>À la </a:t>
            </a:r>
            <a:r>
              <a:rPr lang="en-US" sz="1100" b="1" dirty="0" smtClean="0">
                <a:solidFill>
                  <a:schemeClr val="accent1"/>
                </a:solidFill>
                <a:latin typeface="+mj-lt"/>
                <a:cs typeface="Calibri" panose="020F0502020204030204" pitchFamily="34" charset="0"/>
              </a:rPr>
              <a:t>carte Price - $28,700 </a:t>
            </a:r>
            <a:endParaRPr lang="en-US" sz="1100" b="1" dirty="0">
              <a:solidFill>
                <a:schemeClr val="accent1"/>
              </a:solidFill>
              <a:latin typeface="+mj-lt"/>
              <a:cs typeface="Calibri" panose="020F0502020204030204" pitchFamily="34" charset="0"/>
            </a:endParaRPr>
          </a:p>
        </p:txBody>
      </p:sp>
      <p:sp>
        <p:nvSpPr>
          <p:cNvPr id="139" name="Rectangle 138"/>
          <p:cNvSpPr/>
          <p:nvPr/>
        </p:nvSpPr>
        <p:spPr>
          <a:xfrm>
            <a:off x="2538528" y="4036829"/>
            <a:ext cx="1876317" cy="261610"/>
          </a:xfrm>
          <a:prstGeom prst="rect">
            <a:avLst/>
          </a:prstGeom>
        </p:spPr>
        <p:txBody>
          <a:bodyPr wrap="square">
            <a:spAutoFit/>
          </a:bodyPr>
          <a:lstStyle/>
          <a:p>
            <a:pPr algn="ctr" fontAlgn="b"/>
            <a:r>
              <a:rPr lang="en-US" sz="1100" b="1" dirty="0" smtClean="0">
                <a:solidFill>
                  <a:schemeClr val="accent5"/>
                </a:solidFill>
                <a:latin typeface="+mj-lt"/>
                <a:cs typeface="Calibri" panose="020F0502020204030204" pitchFamily="34" charset="0"/>
              </a:rPr>
              <a:t>Bundle Price $27,000</a:t>
            </a:r>
            <a:endParaRPr lang="en-US" sz="1100" b="1" dirty="0">
              <a:solidFill>
                <a:schemeClr val="accent5"/>
              </a:solidFill>
              <a:latin typeface="+mj-lt"/>
              <a:cs typeface="Calibri" panose="020F0502020204030204" pitchFamily="34" charset="0"/>
            </a:endParaRPr>
          </a:p>
        </p:txBody>
      </p:sp>
      <p:sp>
        <p:nvSpPr>
          <p:cNvPr id="178" name="Rectangle 20"/>
          <p:cNvSpPr>
            <a:spLocks noChangeArrowheads="1"/>
          </p:cNvSpPr>
          <p:nvPr/>
        </p:nvSpPr>
        <p:spPr bwMode="auto">
          <a:xfrm>
            <a:off x="2520780" y="3797420"/>
            <a:ext cx="1926844" cy="182823"/>
          </a:xfrm>
          <a:prstGeom prst="rect">
            <a:avLst/>
          </a:prstGeom>
          <a:noFill/>
          <a:ln w="5">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r>
              <a:rPr lang="en-US" sz="1100" b="1" dirty="0">
                <a:solidFill>
                  <a:schemeClr val="accent1"/>
                </a:solidFill>
                <a:cs typeface="Calibri" panose="020F0502020204030204" pitchFamily="34" charset="0"/>
              </a:rPr>
              <a:t>À la carte </a:t>
            </a:r>
            <a:r>
              <a:rPr lang="en-US" sz="1100" b="1" dirty="0" smtClean="0">
                <a:solidFill>
                  <a:schemeClr val="accent1"/>
                </a:solidFill>
                <a:latin typeface="+mj-lt"/>
                <a:cs typeface="Calibri" panose="020F0502020204030204" pitchFamily="34" charset="0"/>
              </a:rPr>
              <a:t>Price - $34,100 </a:t>
            </a:r>
            <a:endParaRPr lang="en-US" sz="1100" b="1" dirty="0">
              <a:solidFill>
                <a:schemeClr val="accent1"/>
              </a:solidFill>
              <a:latin typeface="+mj-lt"/>
              <a:cs typeface="Calibri" panose="020F0502020204030204" pitchFamily="34" charset="0"/>
            </a:endParaRPr>
          </a:p>
        </p:txBody>
      </p:sp>
      <p:sp>
        <p:nvSpPr>
          <p:cNvPr id="181" name="Rectangle 180"/>
          <p:cNvSpPr/>
          <p:nvPr/>
        </p:nvSpPr>
        <p:spPr>
          <a:xfrm>
            <a:off x="4743673" y="4074399"/>
            <a:ext cx="1876317" cy="261610"/>
          </a:xfrm>
          <a:prstGeom prst="rect">
            <a:avLst/>
          </a:prstGeom>
        </p:spPr>
        <p:txBody>
          <a:bodyPr wrap="square">
            <a:spAutoFit/>
          </a:bodyPr>
          <a:lstStyle/>
          <a:p>
            <a:pPr algn="ctr" fontAlgn="b"/>
            <a:r>
              <a:rPr lang="en-US" sz="1100" b="1" dirty="0" smtClean="0">
                <a:solidFill>
                  <a:schemeClr val="accent5"/>
                </a:solidFill>
                <a:latin typeface="+mj-lt"/>
                <a:cs typeface="Calibri" panose="020F0502020204030204" pitchFamily="34" charset="0"/>
              </a:rPr>
              <a:t>Bundle Price $14,000</a:t>
            </a:r>
            <a:endParaRPr lang="en-US" sz="1100" b="1" dirty="0">
              <a:solidFill>
                <a:schemeClr val="accent5"/>
              </a:solidFill>
              <a:latin typeface="+mj-lt"/>
              <a:cs typeface="Calibri" panose="020F0502020204030204" pitchFamily="34" charset="0"/>
            </a:endParaRPr>
          </a:p>
        </p:txBody>
      </p:sp>
      <p:sp>
        <p:nvSpPr>
          <p:cNvPr id="182" name="Rectangle 20"/>
          <p:cNvSpPr>
            <a:spLocks noChangeArrowheads="1"/>
          </p:cNvSpPr>
          <p:nvPr/>
        </p:nvSpPr>
        <p:spPr bwMode="auto">
          <a:xfrm>
            <a:off x="4743645" y="3819964"/>
            <a:ext cx="1926844" cy="182823"/>
          </a:xfrm>
          <a:prstGeom prst="rect">
            <a:avLst/>
          </a:prstGeom>
          <a:noFill/>
          <a:ln w="5">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r>
              <a:rPr lang="en-US" sz="1100" b="1" dirty="0">
                <a:solidFill>
                  <a:schemeClr val="accent1"/>
                </a:solidFill>
                <a:cs typeface="Calibri" panose="020F0502020204030204" pitchFamily="34" charset="0"/>
              </a:rPr>
              <a:t>À la carte </a:t>
            </a:r>
            <a:r>
              <a:rPr lang="en-US" sz="1100" b="1" dirty="0" smtClean="0">
                <a:solidFill>
                  <a:schemeClr val="accent1"/>
                </a:solidFill>
                <a:latin typeface="+mj-lt"/>
                <a:cs typeface="Calibri" panose="020F0502020204030204" pitchFamily="34" charset="0"/>
              </a:rPr>
              <a:t>Price - $17,200 </a:t>
            </a:r>
            <a:endParaRPr lang="en-US" sz="1100" b="1" dirty="0">
              <a:solidFill>
                <a:schemeClr val="accent1"/>
              </a:solidFill>
              <a:latin typeface="+mj-lt"/>
              <a:cs typeface="Calibri" panose="020F0502020204030204" pitchFamily="34" charset="0"/>
            </a:endParaRPr>
          </a:p>
        </p:txBody>
      </p:sp>
      <p:sp>
        <p:nvSpPr>
          <p:cNvPr id="185" name="Rectangle 184"/>
          <p:cNvSpPr/>
          <p:nvPr/>
        </p:nvSpPr>
        <p:spPr>
          <a:xfrm>
            <a:off x="6998746" y="4066885"/>
            <a:ext cx="1876317" cy="261610"/>
          </a:xfrm>
          <a:prstGeom prst="rect">
            <a:avLst/>
          </a:prstGeom>
        </p:spPr>
        <p:txBody>
          <a:bodyPr wrap="square">
            <a:spAutoFit/>
          </a:bodyPr>
          <a:lstStyle/>
          <a:p>
            <a:pPr algn="ctr" fontAlgn="b"/>
            <a:r>
              <a:rPr lang="en-US" sz="1100" b="1" dirty="0" smtClean="0">
                <a:solidFill>
                  <a:schemeClr val="accent5"/>
                </a:solidFill>
                <a:latin typeface="+mj-lt"/>
                <a:cs typeface="Calibri" panose="020F0502020204030204" pitchFamily="34" charset="0"/>
              </a:rPr>
              <a:t>Bundle Price $17,000</a:t>
            </a:r>
            <a:endParaRPr lang="en-US" sz="1100" b="1" dirty="0">
              <a:solidFill>
                <a:schemeClr val="accent5"/>
              </a:solidFill>
              <a:latin typeface="+mj-lt"/>
              <a:cs typeface="Calibri" panose="020F0502020204030204" pitchFamily="34" charset="0"/>
            </a:endParaRPr>
          </a:p>
        </p:txBody>
      </p:sp>
      <p:sp>
        <p:nvSpPr>
          <p:cNvPr id="186" name="Rectangle 20"/>
          <p:cNvSpPr>
            <a:spLocks noChangeArrowheads="1"/>
          </p:cNvSpPr>
          <p:nvPr/>
        </p:nvSpPr>
        <p:spPr bwMode="auto">
          <a:xfrm>
            <a:off x="7003543" y="3857533"/>
            <a:ext cx="1926844" cy="182823"/>
          </a:xfrm>
          <a:prstGeom prst="rect">
            <a:avLst/>
          </a:prstGeom>
          <a:noFill/>
          <a:ln w="5">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r>
              <a:rPr lang="en-US" sz="1100" b="1" dirty="0">
                <a:solidFill>
                  <a:schemeClr val="accent1"/>
                </a:solidFill>
                <a:cs typeface="Calibri" panose="020F0502020204030204" pitchFamily="34" charset="0"/>
              </a:rPr>
              <a:t>À la carte </a:t>
            </a:r>
            <a:r>
              <a:rPr lang="en-US" sz="1100" b="1" dirty="0" smtClean="0">
                <a:solidFill>
                  <a:schemeClr val="accent1"/>
                </a:solidFill>
                <a:latin typeface="+mj-lt"/>
                <a:cs typeface="Calibri" panose="020F0502020204030204" pitchFamily="34" charset="0"/>
              </a:rPr>
              <a:t>Price - $22,600 </a:t>
            </a:r>
            <a:endParaRPr lang="en-US" sz="1100" b="1" dirty="0">
              <a:solidFill>
                <a:schemeClr val="accent1"/>
              </a:solidFill>
              <a:latin typeface="+mj-lt"/>
              <a:cs typeface="Calibri" panose="020F0502020204030204" pitchFamily="34" charset="0"/>
            </a:endParaRPr>
          </a:p>
        </p:txBody>
      </p:sp>
      <p:grpSp>
        <p:nvGrpSpPr>
          <p:cNvPr id="192" name="Group 191"/>
          <p:cNvGrpSpPr/>
          <p:nvPr/>
        </p:nvGrpSpPr>
        <p:grpSpPr>
          <a:xfrm>
            <a:off x="7616798" y="339580"/>
            <a:ext cx="462512" cy="462512"/>
            <a:chOff x="865774" y="1413396"/>
            <a:chExt cx="812476" cy="812476"/>
          </a:xfrm>
        </p:grpSpPr>
        <p:sp>
          <p:nvSpPr>
            <p:cNvPr id="193" name="Oval 192"/>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194" name="Oval 193"/>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51" name="Rounded Rectangle 50"/>
          <p:cNvSpPr/>
          <p:nvPr/>
        </p:nvSpPr>
        <p:spPr>
          <a:xfrm>
            <a:off x="7107389"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Americas</a:t>
            </a:r>
          </a:p>
        </p:txBody>
      </p:sp>
      <p:sp>
        <p:nvSpPr>
          <p:cNvPr id="52" name="Rounded Rectangle 51"/>
          <p:cNvSpPr/>
          <p:nvPr/>
        </p:nvSpPr>
        <p:spPr>
          <a:xfrm>
            <a:off x="7704797"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EMEAR</a:t>
            </a:r>
          </a:p>
        </p:txBody>
      </p:sp>
      <p:sp>
        <p:nvSpPr>
          <p:cNvPr id="53" name="Rounded Rectangle 52"/>
          <p:cNvSpPr/>
          <p:nvPr/>
        </p:nvSpPr>
        <p:spPr>
          <a:xfrm>
            <a:off x="8302204"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APJC</a:t>
            </a:r>
          </a:p>
        </p:txBody>
      </p:sp>
      <p:sp>
        <p:nvSpPr>
          <p:cNvPr id="54" name="Rounded Rectangle 53"/>
          <p:cNvSpPr/>
          <p:nvPr/>
        </p:nvSpPr>
        <p:spPr>
          <a:xfrm>
            <a:off x="6142313" y="4605800"/>
            <a:ext cx="916308"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800" dirty="0">
                <a:solidFill>
                  <a:schemeClr val="accent5"/>
                </a:solidFill>
              </a:rPr>
              <a:t>Valid Through </a:t>
            </a:r>
            <a:r>
              <a:rPr lang="en-US" sz="800" dirty="0" smtClean="0">
                <a:solidFill>
                  <a:schemeClr val="accent5"/>
                </a:solidFill>
              </a:rPr>
              <a:t>FY15</a:t>
            </a:r>
            <a:endParaRPr lang="en-US" sz="800" dirty="0">
              <a:solidFill>
                <a:schemeClr val="accent5"/>
              </a:solidFill>
            </a:endParaRPr>
          </a:p>
        </p:txBody>
      </p:sp>
      <p:sp>
        <p:nvSpPr>
          <p:cNvPr id="89" name="Rounded Rectangle 88"/>
          <p:cNvSpPr/>
          <p:nvPr/>
        </p:nvSpPr>
        <p:spPr>
          <a:xfrm>
            <a:off x="2040815" y="4605800"/>
            <a:ext cx="838317"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5"/>
                </a:solidFill>
              </a:rPr>
              <a:t>Std. Disc. Cap</a:t>
            </a:r>
          </a:p>
        </p:txBody>
      </p:sp>
      <p:sp>
        <p:nvSpPr>
          <p:cNvPr id="90" name="Rounded Rectangle 89"/>
          <p:cNvSpPr/>
          <p:nvPr/>
        </p:nvSpPr>
        <p:spPr>
          <a:xfrm>
            <a:off x="5256533" y="4605800"/>
            <a:ext cx="838317"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5"/>
                </a:solidFill>
              </a:rPr>
              <a:t>Customer Visible Offer</a:t>
            </a:r>
          </a:p>
        </p:txBody>
      </p:sp>
      <p:sp>
        <p:nvSpPr>
          <p:cNvPr id="55" name="TextBox 54"/>
          <p:cNvSpPr txBox="1"/>
          <p:nvPr/>
        </p:nvSpPr>
        <p:spPr>
          <a:xfrm>
            <a:off x="2944493" y="4690194"/>
            <a:ext cx="2245497" cy="276963"/>
          </a:xfrm>
          <a:prstGeom prst="rect">
            <a:avLst/>
          </a:prstGeom>
          <a:noFill/>
        </p:spPr>
        <p:txBody>
          <a:bodyPr wrap="square" lIns="91404" tIns="45702" rIns="91404" bIns="45702" rtlCol="0">
            <a:spAutoFit/>
          </a:bodyPr>
          <a:lstStyle/>
          <a:p>
            <a:pPr algn="ctr"/>
            <a:r>
              <a:rPr lang="en-US" sz="1200" b="1" dirty="0" smtClean="0">
                <a:solidFill>
                  <a:schemeClr val="tx1">
                    <a:lumMod val="75000"/>
                    <a:lumOff val="25000"/>
                  </a:schemeClr>
                </a:solidFill>
              </a:rPr>
              <a:t>ISR G1 and G2 Refresh</a:t>
            </a:r>
            <a:endParaRPr lang="en-US" sz="1200" b="1" dirty="0">
              <a:solidFill>
                <a:schemeClr val="tx1">
                  <a:lumMod val="75000"/>
                  <a:lumOff val="25000"/>
                </a:schemeClr>
              </a:solidFill>
            </a:endParaRPr>
          </a:p>
        </p:txBody>
      </p:sp>
      <p:sp>
        <p:nvSpPr>
          <p:cNvPr id="44" name="TextBox 43"/>
          <p:cNvSpPr txBox="1"/>
          <p:nvPr/>
        </p:nvSpPr>
        <p:spPr>
          <a:xfrm>
            <a:off x="2415926" y="1307798"/>
            <a:ext cx="1956304" cy="2300642"/>
          </a:xfrm>
          <a:prstGeom prst="rect">
            <a:avLst/>
          </a:prstGeom>
          <a:noFill/>
        </p:spPr>
        <p:txBody>
          <a:bodyPr wrap="square" lIns="68591" tIns="34296" rIns="68591" bIns="34296" rtlCol="0">
            <a:spAutoFit/>
          </a:bodyPr>
          <a:lstStyle/>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ISR </a:t>
            </a:r>
            <a:r>
              <a:rPr lang="en-US" sz="1200" dirty="0">
                <a:solidFill>
                  <a:schemeClr val="tx1">
                    <a:lumMod val="75000"/>
                    <a:lumOff val="25000"/>
                  </a:schemeClr>
                </a:solidFill>
                <a:cs typeface="Calibri" panose="020F0502020204030204" pitchFamily="34" charset="0"/>
              </a:rPr>
              <a:t>4451-X-AX/K9 Router </a:t>
            </a: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UCS</a:t>
            </a:r>
            <a:r>
              <a:rPr lang="en-US" sz="1200" dirty="0">
                <a:solidFill>
                  <a:schemeClr val="tx1">
                    <a:lumMod val="75000"/>
                    <a:lumOff val="25000"/>
                  </a:schemeClr>
                </a:solidFill>
                <a:cs typeface="Calibri" panose="020F0502020204030204" pitchFamily="34" charset="0"/>
              </a:rPr>
              <a:t>-E140S-M2/K9 </a:t>
            </a:r>
            <a:r>
              <a:rPr lang="en-US" sz="1200" dirty="0" smtClean="0">
                <a:solidFill>
                  <a:schemeClr val="tx1">
                    <a:lumMod val="75000"/>
                    <a:lumOff val="25000"/>
                  </a:schemeClr>
                </a:solidFill>
                <a:cs typeface="Calibri" panose="020F0502020204030204" pitchFamily="34" charset="0"/>
              </a:rPr>
              <a:t>Module (4 Core server with 1TB HDD)</a:t>
            </a:r>
            <a:endParaRPr lang="en-US" sz="1200" dirty="0">
              <a:solidFill>
                <a:schemeClr val="tx1">
                  <a:lumMod val="75000"/>
                  <a:lumOff val="25000"/>
                </a:schemeClr>
              </a:solidFill>
            </a:endParaRP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latin typeface="+mj-lt"/>
              </a:rPr>
              <a:t>Redundant </a:t>
            </a:r>
            <a:r>
              <a:rPr lang="en-US" sz="1200" dirty="0">
                <a:solidFill>
                  <a:schemeClr val="tx1">
                    <a:lumMod val="75000"/>
                    <a:lumOff val="25000"/>
                  </a:schemeClr>
                </a:solidFill>
                <a:latin typeface="+mj-lt"/>
              </a:rPr>
              <a:t>power supply </a:t>
            </a:r>
            <a:r>
              <a:rPr lang="en-US" sz="1200" dirty="0" smtClean="0">
                <a:solidFill>
                  <a:schemeClr val="tx1">
                    <a:lumMod val="75000"/>
                    <a:lumOff val="25000"/>
                  </a:schemeClr>
                </a:solidFill>
                <a:latin typeface="+mj-lt"/>
              </a:rPr>
              <a:t>option</a:t>
            </a: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latin typeface="+mj-lt"/>
              </a:rPr>
              <a:t>UC license</a:t>
            </a:r>
          </a:p>
          <a:p>
            <a:pPr marL="0" lvl="1" fontAlgn="b">
              <a:spcBef>
                <a:spcPts val="600"/>
              </a:spcBef>
              <a:buClr>
                <a:schemeClr val="tx1">
                  <a:lumMod val="75000"/>
                  <a:lumOff val="25000"/>
                </a:schemeClr>
              </a:buClr>
            </a:pPr>
            <a:endParaRPr lang="en-US" sz="1200" dirty="0" smtClean="0">
              <a:solidFill>
                <a:schemeClr val="tx1">
                  <a:lumMod val="75000"/>
                  <a:lumOff val="25000"/>
                </a:schemeClr>
              </a:solidFill>
              <a:latin typeface="+mj-lt"/>
            </a:endParaRPr>
          </a:p>
          <a:p>
            <a:pPr marL="171450" lvl="1" indent="-171450" fontAlgn="b">
              <a:spcBef>
                <a:spcPts val="600"/>
              </a:spcBef>
              <a:buClr>
                <a:schemeClr val="tx1">
                  <a:lumMod val="75000"/>
                  <a:lumOff val="25000"/>
                </a:schemeClr>
              </a:buClr>
              <a:buFont typeface="Arial"/>
              <a:buChar char="•"/>
            </a:pPr>
            <a:endParaRPr lang="en-US" sz="1200" dirty="0">
              <a:solidFill>
                <a:schemeClr val="tx1">
                  <a:lumMod val="75000"/>
                  <a:lumOff val="25000"/>
                </a:schemeClr>
              </a:solidFill>
              <a:latin typeface="+mj-lt"/>
            </a:endParaRPr>
          </a:p>
        </p:txBody>
      </p:sp>
      <p:sp>
        <p:nvSpPr>
          <p:cNvPr id="45" name="TextBox 44"/>
          <p:cNvSpPr txBox="1"/>
          <p:nvPr/>
        </p:nvSpPr>
        <p:spPr>
          <a:xfrm>
            <a:off x="6990506" y="1398225"/>
            <a:ext cx="1956304" cy="1592756"/>
          </a:xfrm>
          <a:prstGeom prst="rect">
            <a:avLst/>
          </a:prstGeom>
          <a:noFill/>
        </p:spPr>
        <p:txBody>
          <a:bodyPr wrap="square" lIns="68591" tIns="34296" rIns="68591" bIns="34296" rtlCol="0">
            <a:spAutoFit/>
          </a:bodyPr>
          <a:lstStyle/>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ISR 4351</a:t>
            </a:r>
            <a:r>
              <a:rPr lang="en-US" sz="1200" dirty="0">
                <a:solidFill>
                  <a:schemeClr val="tx1">
                    <a:lumMod val="75000"/>
                    <a:lumOff val="25000"/>
                  </a:schemeClr>
                </a:solidFill>
                <a:cs typeface="Calibri" panose="020F0502020204030204" pitchFamily="34" charset="0"/>
              </a:rPr>
              <a:t>-X-AX/K9 Router </a:t>
            </a: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UCS</a:t>
            </a:r>
            <a:r>
              <a:rPr lang="en-US" sz="1200" dirty="0">
                <a:solidFill>
                  <a:schemeClr val="tx1">
                    <a:lumMod val="75000"/>
                    <a:lumOff val="25000"/>
                  </a:schemeClr>
                </a:solidFill>
                <a:cs typeface="Calibri" panose="020F0502020204030204" pitchFamily="34" charset="0"/>
              </a:rPr>
              <a:t>-E140S-M2/K9 </a:t>
            </a:r>
            <a:r>
              <a:rPr lang="en-US" sz="1200" dirty="0" smtClean="0">
                <a:solidFill>
                  <a:schemeClr val="tx1">
                    <a:lumMod val="75000"/>
                    <a:lumOff val="25000"/>
                  </a:schemeClr>
                </a:solidFill>
                <a:cs typeface="Calibri" panose="020F0502020204030204" pitchFamily="34" charset="0"/>
              </a:rPr>
              <a:t>Module (4 Core server with 1TB HDD)</a:t>
            </a:r>
            <a:endParaRPr lang="en-US" sz="1200" dirty="0">
              <a:solidFill>
                <a:schemeClr val="tx1">
                  <a:lumMod val="75000"/>
                  <a:lumOff val="25000"/>
                </a:schemeClr>
              </a:solidFill>
            </a:endParaRP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latin typeface="+mj-lt"/>
              </a:rPr>
              <a:t>UC license</a:t>
            </a:r>
          </a:p>
          <a:p>
            <a:pPr marL="171450" lvl="1" indent="-171450" fontAlgn="b">
              <a:spcBef>
                <a:spcPts val="600"/>
              </a:spcBef>
              <a:buClr>
                <a:schemeClr val="tx1">
                  <a:lumMod val="75000"/>
                  <a:lumOff val="25000"/>
                </a:schemeClr>
              </a:buClr>
              <a:buFont typeface="Arial"/>
              <a:buChar char="•"/>
            </a:pPr>
            <a:endParaRPr lang="en-US" sz="1200" dirty="0">
              <a:solidFill>
                <a:schemeClr val="tx1">
                  <a:lumMod val="75000"/>
                  <a:lumOff val="25000"/>
                </a:schemeClr>
              </a:solidFill>
              <a:latin typeface="+mj-lt"/>
            </a:endParaRPr>
          </a:p>
        </p:txBody>
      </p:sp>
      <p:sp>
        <p:nvSpPr>
          <p:cNvPr id="47" name="TextBox 46"/>
          <p:cNvSpPr txBox="1"/>
          <p:nvPr/>
        </p:nvSpPr>
        <p:spPr>
          <a:xfrm>
            <a:off x="4719020" y="1405484"/>
            <a:ext cx="1956304" cy="1069536"/>
          </a:xfrm>
          <a:prstGeom prst="rect">
            <a:avLst/>
          </a:prstGeom>
          <a:noFill/>
        </p:spPr>
        <p:txBody>
          <a:bodyPr wrap="square" lIns="68591" tIns="34296" rIns="68591" bIns="34296" rtlCol="0">
            <a:spAutoFit/>
          </a:bodyPr>
          <a:lstStyle/>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ISR 4351</a:t>
            </a:r>
            <a:r>
              <a:rPr lang="en-US" sz="1200" dirty="0">
                <a:solidFill>
                  <a:schemeClr val="tx1">
                    <a:lumMod val="75000"/>
                    <a:lumOff val="25000"/>
                  </a:schemeClr>
                </a:solidFill>
                <a:cs typeface="Calibri" panose="020F0502020204030204" pitchFamily="34" charset="0"/>
              </a:rPr>
              <a:t>-X-AX/K9 Router </a:t>
            </a:r>
          </a:p>
          <a:p>
            <a:pPr marL="171450" lvl="1" indent="-171450" fontAlgn="b">
              <a:spcBef>
                <a:spcPts val="600"/>
              </a:spcBef>
              <a:buClr>
                <a:schemeClr val="tx1">
                  <a:lumMod val="75000"/>
                  <a:lumOff val="25000"/>
                </a:schemeClr>
              </a:buClr>
              <a:buFont typeface="Arial"/>
              <a:buChar char="•"/>
            </a:pPr>
            <a:r>
              <a:rPr lang="en-US" sz="1200" dirty="0" smtClean="0">
                <a:solidFill>
                  <a:schemeClr val="tx1">
                    <a:lumMod val="75000"/>
                    <a:lumOff val="25000"/>
                  </a:schemeClr>
                </a:solidFill>
                <a:cs typeface="Calibri" panose="020F0502020204030204" pitchFamily="34" charset="0"/>
              </a:rPr>
              <a:t>UCS</a:t>
            </a:r>
            <a:r>
              <a:rPr lang="en-US" sz="1200" dirty="0">
                <a:solidFill>
                  <a:schemeClr val="tx1">
                    <a:lumMod val="75000"/>
                    <a:lumOff val="25000"/>
                  </a:schemeClr>
                </a:solidFill>
                <a:cs typeface="Calibri" panose="020F0502020204030204" pitchFamily="34" charset="0"/>
              </a:rPr>
              <a:t>-E140S-M2/K9 </a:t>
            </a:r>
            <a:r>
              <a:rPr lang="en-US" sz="1200" dirty="0" smtClean="0">
                <a:solidFill>
                  <a:schemeClr val="tx1">
                    <a:lumMod val="75000"/>
                    <a:lumOff val="25000"/>
                  </a:schemeClr>
                </a:solidFill>
                <a:cs typeface="Calibri" panose="020F0502020204030204" pitchFamily="34" charset="0"/>
              </a:rPr>
              <a:t>Module (4 Core server with 1TB HDD)</a:t>
            </a:r>
          </a:p>
        </p:txBody>
      </p:sp>
      <p:sp>
        <p:nvSpPr>
          <p:cNvPr id="57" name="Rounded Rectangle 56"/>
          <p:cNvSpPr/>
          <p:nvPr/>
        </p:nvSpPr>
        <p:spPr>
          <a:xfrm>
            <a:off x="298046"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TMP eligible</a:t>
            </a:r>
            <a:endParaRPr lang="en-US" sz="800" dirty="0">
              <a:solidFill>
                <a:schemeClr val="accent5"/>
              </a:solidFill>
            </a:endParaRPr>
          </a:p>
        </p:txBody>
      </p:sp>
      <p:sp>
        <p:nvSpPr>
          <p:cNvPr id="58" name="Rounded Rectangle 57"/>
          <p:cNvSpPr/>
          <p:nvPr/>
        </p:nvSpPr>
        <p:spPr>
          <a:xfrm>
            <a:off x="875157"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IWAN breakaway</a:t>
            </a:r>
            <a:endParaRPr lang="en-US" sz="800" dirty="0">
              <a:solidFill>
                <a:schemeClr val="accent5"/>
              </a:solidFill>
            </a:endParaRPr>
          </a:p>
        </p:txBody>
      </p:sp>
      <p:sp>
        <p:nvSpPr>
          <p:cNvPr id="59" name="Rounded Rectangle 58"/>
          <p:cNvSpPr/>
          <p:nvPr/>
        </p:nvSpPr>
        <p:spPr>
          <a:xfrm>
            <a:off x="1454078"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VIP eligible</a:t>
            </a:r>
          </a:p>
        </p:txBody>
      </p:sp>
      <p:sp>
        <p:nvSpPr>
          <p:cNvPr id="5" name="TextBox 4"/>
          <p:cNvSpPr txBox="1"/>
          <p:nvPr/>
        </p:nvSpPr>
        <p:spPr>
          <a:xfrm>
            <a:off x="8161400" y="465883"/>
            <a:ext cx="894298" cy="276999"/>
          </a:xfrm>
          <a:prstGeom prst="rect">
            <a:avLst/>
          </a:prstGeom>
          <a:noFill/>
        </p:spPr>
        <p:txBody>
          <a:bodyPr wrap="square" rtlCol="0">
            <a:spAutoFit/>
          </a:bodyPr>
          <a:lstStyle/>
          <a:p>
            <a:r>
              <a:rPr lang="en-US" sz="1200" b="1" dirty="0" smtClean="0">
                <a:solidFill>
                  <a:srgbClr val="FFFFFF"/>
                </a:solidFill>
              </a:rPr>
              <a:t>Nov 2014</a:t>
            </a:r>
            <a:endParaRPr lang="en-US" sz="1200" b="1" dirty="0">
              <a:solidFill>
                <a:srgbClr val="FFFFFF"/>
              </a:solidFill>
            </a:endParaRPr>
          </a:p>
        </p:txBody>
      </p:sp>
    </p:spTree>
    <p:extLst>
      <p:ext uri="{BB962C8B-B14F-4D97-AF65-F5344CB8AC3E}">
        <p14:creationId xmlns:p14="http://schemas.microsoft.com/office/powerpoint/2010/main" val="1241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4478850"/>
            <a:ext cx="9144001" cy="667381"/>
            <a:chOff x="0" y="4478850"/>
            <a:chExt cx="9144001" cy="667381"/>
          </a:xfrm>
        </p:grpSpPr>
        <p:pic>
          <p:nvPicPr>
            <p:cNvPr id="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83" t="73056" r="20727" b="22653"/>
            <a:stretch/>
          </p:blipFill>
          <p:spPr bwMode="auto">
            <a:xfrm>
              <a:off x="0" y="4478850"/>
              <a:ext cx="9144001" cy="6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p:cNvSpPr/>
            <p:nvPr/>
          </p:nvSpPr>
          <p:spPr>
            <a:xfrm>
              <a:off x="0" y="4511120"/>
              <a:ext cx="9144000" cy="63511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82" name="Rectangle 81"/>
          <p:cNvSpPr/>
          <p:nvPr>
            <p:custDataLst>
              <p:tags r:id="rId1"/>
            </p:custDataLst>
          </p:nvPr>
        </p:nvSpPr>
        <p:spPr>
          <a:xfrm>
            <a:off x="2520564" y="4604434"/>
            <a:ext cx="4307820" cy="445750"/>
          </a:xfrm>
          <a:prstGeom prst="rect">
            <a:avLst/>
          </a:prstGeom>
          <a:gradFill flip="none" rotWithShape="1">
            <a:gsLst>
              <a:gs pos="0">
                <a:schemeClr val="accent1">
                  <a:lumMod val="5000"/>
                  <a:lumOff val="95000"/>
                  <a:alpha val="0"/>
                </a:schemeClr>
              </a:gs>
              <a:gs pos="47000">
                <a:schemeClr val="bg1">
                  <a:alpha val="61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 name="Rectangle 51"/>
          <p:cNvSpPr/>
          <p:nvPr/>
        </p:nvSpPr>
        <p:spPr>
          <a:xfrm>
            <a:off x="4722008" y="1637969"/>
            <a:ext cx="3979268" cy="2120438"/>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9741" y="303064"/>
            <a:ext cx="9348715" cy="728782"/>
          </a:xfrm>
        </p:spPr>
        <p:txBody>
          <a:bodyPr/>
          <a:lstStyle/>
          <a:p>
            <a:r>
              <a:rPr lang="en-US" dirty="0" smtClean="0">
                <a:sym typeface="Wingdings" panose="05000000000000000000" pitchFamily="2" charset="2"/>
              </a:rPr>
              <a:t>Completely Refreshed Technology Migration Program (TMP)</a:t>
            </a:r>
            <a:br>
              <a:rPr lang="en-US" dirty="0" smtClean="0">
                <a:sym typeface="Wingdings" panose="05000000000000000000" pitchFamily="2" charset="2"/>
              </a:rPr>
            </a:br>
            <a:endParaRPr lang="en-US" dirty="0"/>
          </a:p>
        </p:txBody>
      </p:sp>
      <p:sp>
        <p:nvSpPr>
          <p:cNvPr id="34" name="Rectangle 33"/>
          <p:cNvSpPr/>
          <p:nvPr/>
        </p:nvSpPr>
        <p:spPr>
          <a:xfrm>
            <a:off x="387341" y="1637969"/>
            <a:ext cx="4135097" cy="2120438"/>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2" y="828997"/>
            <a:ext cx="9143998" cy="923293"/>
          </a:xfrm>
          <a:prstGeom prst="rect">
            <a:avLst/>
          </a:prstGeom>
          <a:noFill/>
        </p:spPr>
        <p:txBody>
          <a:bodyPr wrap="square" lIns="91404" tIns="45702" rIns="91404" bIns="45702" rtlCol="0">
            <a:spAutoFit/>
          </a:bodyPr>
          <a:lstStyle/>
          <a:p>
            <a:pPr algn="ctr"/>
            <a:r>
              <a:rPr lang="en-US" b="1" dirty="0">
                <a:solidFill>
                  <a:schemeClr val="tx2"/>
                </a:solidFill>
              </a:rPr>
              <a:t>Accelerate Migration of Older Products</a:t>
            </a:r>
          </a:p>
          <a:p>
            <a:pPr algn="ctr"/>
            <a:r>
              <a:rPr lang="en-US" b="1" dirty="0">
                <a:solidFill>
                  <a:schemeClr val="tx2"/>
                </a:solidFill>
              </a:rPr>
              <a:t>Completely Revamped, Simplified, Most Aggressive Ever</a:t>
            </a:r>
          </a:p>
          <a:p>
            <a:pPr algn="ctr"/>
            <a:r>
              <a:rPr lang="en-US" b="1" dirty="0">
                <a:solidFill>
                  <a:schemeClr val="tx2"/>
                </a:solidFill>
              </a:rPr>
              <a:t>Discount on Technical Support Attach through TMP</a:t>
            </a:r>
          </a:p>
        </p:txBody>
      </p:sp>
      <p:grpSp>
        <p:nvGrpSpPr>
          <p:cNvPr id="61" name="Group 60"/>
          <p:cNvGrpSpPr/>
          <p:nvPr/>
        </p:nvGrpSpPr>
        <p:grpSpPr>
          <a:xfrm>
            <a:off x="662639" y="810616"/>
            <a:ext cx="7769504" cy="955495"/>
            <a:chOff x="302409" y="810616"/>
            <a:chExt cx="8489964" cy="955495"/>
          </a:xfrm>
        </p:grpSpPr>
        <p:cxnSp>
          <p:nvCxnSpPr>
            <p:cNvPr id="62" name="Straight Connector 61"/>
            <p:cNvCxnSpPr/>
            <p:nvPr/>
          </p:nvCxnSpPr>
          <p:spPr>
            <a:xfrm>
              <a:off x="302409" y="810616"/>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2409" y="1766111"/>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384097" y="1900836"/>
            <a:ext cx="4125951" cy="1631180"/>
          </a:xfrm>
          <a:prstGeom prst="rect">
            <a:avLst/>
          </a:prstGeom>
          <a:noFill/>
        </p:spPr>
        <p:txBody>
          <a:bodyPr wrap="square" lIns="91404" tIns="45702" rIns="91404" bIns="45702" rtlCol="0">
            <a:spAutoFit/>
          </a:bodyPr>
          <a:lstStyle/>
          <a:p>
            <a:pPr algn="ctr"/>
            <a:r>
              <a:rPr lang="en-US" sz="2000" b="1" dirty="0">
                <a:solidFill>
                  <a:schemeClr val="accent5"/>
                </a:solidFill>
              </a:rPr>
              <a:t>14-18% List Price Reduction</a:t>
            </a:r>
          </a:p>
          <a:p>
            <a:pPr algn="ctr"/>
            <a:r>
              <a:rPr lang="en-US" sz="2000" b="1" dirty="0">
                <a:solidFill>
                  <a:schemeClr val="accent5"/>
                </a:solidFill>
              </a:rPr>
              <a:t>Competitive Trade-In</a:t>
            </a:r>
          </a:p>
          <a:p>
            <a:pPr algn="ctr"/>
            <a:r>
              <a:rPr lang="en-US" sz="1400" dirty="0">
                <a:solidFill>
                  <a:schemeClr val="accent5"/>
                </a:solidFill>
              </a:rPr>
              <a:t>10% for Technical Services</a:t>
            </a:r>
          </a:p>
          <a:p>
            <a:pPr algn="ctr"/>
            <a:endParaRPr lang="en-US" sz="1000" dirty="0">
              <a:solidFill>
                <a:schemeClr val="accent5"/>
              </a:solidFill>
            </a:endParaRPr>
          </a:p>
          <a:p>
            <a:pPr algn="ctr"/>
            <a:r>
              <a:rPr lang="en-US" sz="1200" dirty="0">
                <a:solidFill>
                  <a:schemeClr val="accent5"/>
                </a:solidFill>
              </a:rPr>
              <a:t>18% for ISR 4400, ISR3900- Accelerate</a:t>
            </a:r>
          </a:p>
          <a:p>
            <a:pPr algn="ctr"/>
            <a:r>
              <a:rPr lang="en-US" sz="1200" dirty="0">
                <a:solidFill>
                  <a:schemeClr val="accent5"/>
                </a:solidFill>
              </a:rPr>
              <a:t>14% for ISR 4300, ISR 2900, ISR1900, Cisco 890 - Enable</a:t>
            </a:r>
          </a:p>
        </p:txBody>
      </p:sp>
      <p:grpSp>
        <p:nvGrpSpPr>
          <p:cNvPr id="70" name="Group 69"/>
          <p:cNvGrpSpPr/>
          <p:nvPr/>
        </p:nvGrpSpPr>
        <p:grpSpPr>
          <a:xfrm>
            <a:off x="766772" y="1054182"/>
            <a:ext cx="462512" cy="462512"/>
            <a:chOff x="865774" y="1413396"/>
            <a:chExt cx="812476" cy="812476"/>
          </a:xfrm>
        </p:grpSpPr>
        <p:sp>
          <p:nvSpPr>
            <p:cNvPr id="71" name="Oval 70"/>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72" name="Oval 71"/>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73" name="TextBox 72"/>
          <p:cNvSpPr txBox="1"/>
          <p:nvPr/>
        </p:nvSpPr>
        <p:spPr>
          <a:xfrm>
            <a:off x="4757854" y="1900836"/>
            <a:ext cx="4008244" cy="1631180"/>
          </a:xfrm>
          <a:prstGeom prst="rect">
            <a:avLst/>
          </a:prstGeom>
          <a:noFill/>
        </p:spPr>
        <p:txBody>
          <a:bodyPr wrap="square" lIns="91404" tIns="45702" rIns="91404" bIns="45702" rtlCol="0">
            <a:spAutoFit/>
          </a:bodyPr>
          <a:lstStyle/>
          <a:p>
            <a:pPr algn="ctr"/>
            <a:r>
              <a:rPr lang="en-US" sz="2000" b="1" dirty="0">
                <a:solidFill>
                  <a:schemeClr val="accent5"/>
                </a:solidFill>
              </a:rPr>
              <a:t>8-12% List Price Reduction</a:t>
            </a:r>
          </a:p>
          <a:p>
            <a:pPr algn="ctr"/>
            <a:r>
              <a:rPr lang="en-US" sz="2000" b="1" dirty="0">
                <a:solidFill>
                  <a:schemeClr val="accent5"/>
                </a:solidFill>
              </a:rPr>
              <a:t>Cisco Trade-In</a:t>
            </a:r>
          </a:p>
          <a:p>
            <a:pPr algn="ctr"/>
            <a:r>
              <a:rPr lang="en-US" sz="1400" dirty="0" smtClean="0">
                <a:solidFill>
                  <a:schemeClr val="accent5"/>
                </a:solidFill>
              </a:rPr>
              <a:t>10% for Technical Services</a:t>
            </a:r>
          </a:p>
          <a:p>
            <a:pPr algn="ctr"/>
            <a:endParaRPr lang="en-US" sz="1000" dirty="0" smtClean="0">
              <a:solidFill>
                <a:schemeClr val="accent5"/>
              </a:solidFill>
            </a:endParaRPr>
          </a:p>
          <a:p>
            <a:pPr algn="ctr"/>
            <a:r>
              <a:rPr lang="en-US" sz="1200" dirty="0">
                <a:solidFill>
                  <a:schemeClr val="accent5"/>
                </a:solidFill>
              </a:rPr>
              <a:t>12% for ISR 4400, ISR3900- Accelerate</a:t>
            </a:r>
          </a:p>
          <a:p>
            <a:pPr algn="ctr"/>
            <a:r>
              <a:rPr lang="en-US" sz="1200" dirty="0">
                <a:solidFill>
                  <a:schemeClr val="accent5"/>
                </a:solidFill>
              </a:rPr>
              <a:t>8% for ISR 4300, ISR 2900, ISR1900, Cisco 890 - Enable</a:t>
            </a:r>
          </a:p>
        </p:txBody>
      </p:sp>
      <p:sp>
        <p:nvSpPr>
          <p:cNvPr id="74" name="TextBox 73"/>
          <p:cNvSpPr txBox="1"/>
          <p:nvPr/>
        </p:nvSpPr>
        <p:spPr>
          <a:xfrm>
            <a:off x="889326" y="3579234"/>
            <a:ext cx="7365349" cy="769405"/>
          </a:xfrm>
          <a:prstGeom prst="rect">
            <a:avLst/>
          </a:prstGeom>
          <a:noFill/>
        </p:spPr>
        <p:txBody>
          <a:bodyPr wrap="square" lIns="91404" tIns="45702" rIns="91404" bIns="45702" rtlCol="0">
            <a:spAutoFit/>
          </a:bodyPr>
          <a:lstStyle/>
          <a:p>
            <a:pPr algn="ctr"/>
            <a:r>
              <a:rPr lang="en-US" sz="1400" b="1" dirty="0" smtClean="0">
                <a:solidFill>
                  <a:schemeClr val="accent5"/>
                </a:solidFill>
                <a:sym typeface="Wingdings" panose="05000000000000000000" pitchFamily="2" charset="2"/>
              </a:rPr>
              <a:t>Completely Revamped for Simplification</a:t>
            </a:r>
          </a:p>
          <a:p>
            <a:pPr algn="ctr"/>
            <a:r>
              <a:rPr lang="en-US" sz="1000" dirty="0">
                <a:solidFill>
                  <a:schemeClr val="tx1">
                    <a:lumMod val="75000"/>
                    <a:lumOff val="25000"/>
                  </a:schemeClr>
                </a:solidFill>
                <a:sym typeface="Wingdings" panose="05000000000000000000" pitchFamily="2" charset="2"/>
              </a:rPr>
              <a:t>Consistent </a:t>
            </a:r>
            <a:r>
              <a:rPr lang="en-US" sz="1000" dirty="0" smtClean="0">
                <a:solidFill>
                  <a:schemeClr val="tx1">
                    <a:lumMod val="75000"/>
                    <a:lumOff val="25000"/>
                  </a:schemeClr>
                </a:solidFill>
                <a:sym typeface="Wingdings" panose="05000000000000000000" pitchFamily="2" charset="2"/>
              </a:rPr>
              <a:t>Accelerate </a:t>
            </a:r>
            <a:r>
              <a:rPr lang="en-US" sz="1000" dirty="0">
                <a:solidFill>
                  <a:schemeClr val="tx1">
                    <a:lumMod val="75000"/>
                    <a:lumOff val="25000"/>
                  </a:schemeClr>
                </a:solidFill>
                <a:sym typeface="Wingdings" panose="05000000000000000000" pitchFamily="2" charset="2"/>
              </a:rPr>
              <a:t>&amp; Enable Categories with </a:t>
            </a:r>
            <a:r>
              <a:rPr lang="en-US" sz="1000" dirty="0" smtClean="0">
                <a:solidFill>
                  <a:schemeClr val="tx1">
                    <a:lumMod val="75000"/>
                    <a:lumOff val="25000"/>
                  </a:schemeClr>
                </a:solidFill>
                <a:sym typeface="Wingdings" panose="05000000000000000000" pitchFamily="2" charset="2"/>
              </a:rPr>
              <a:t>VIP</a:t>
            </a:r>
            <a:endParaRPr lang="en-US" sz="1000" dirty="0">
              <a:solidFill>
                <a:schemeClr val="tx1">
                  <a:lumMod val="75000"/>
                  <a:lumOff val="25000"/>
                </a:schemeClr>
              </a:solidFill>
              <a:sym typeface="Wingdings" panose="05000000000000000000" pitchFamily="2" charset="2"/>
            </a:endParaRPr>
          </a:p>
          <a:p>
            <a:pPr algn="ctr"/>
            <a:r>
              <a:rPr lang="en-US" sz="1000" dirty="0">
                <a:solidFill>
                  <a:schemeClr val="tx1">
                    <a:lumMod val="75000"/>
                    <a:lumOff val="25000"/>
                  </a:schemeClr>
                </a:solidFill>
                <a:sym typeface="Wingdings" panose="05000000000000000000" pitchFamily="2" charset="2"/>
              </a:rPr>
              <a:t>Fixed Price Reduction vs. Trade-in SKU Based</a:t>
            </a:r>
          </a:p>
          <a:p>
            <a:pPr algn="ctr"/>
            <a:r>
              <a:rPr lang="en-US" sz="1000" dirty="0">
                <a:solidFill>
                  <a:schemeClr val="tx1">
                    <a:lumMod val="75000"/>
                    <a:lumOff val="25000"/>
                  </a:schemeClr>
                </a:solidFill>
                <a:sym typeface="Wingdings" panose="05000000000000000000" pitchFamily="2" charset="2"/>
              </a:rPr>
              <a:t>Certificate of Non-use in lieu of Physical Return</a:t>
            </a:r>
          </a:p>
        </p:txBody>
      </p:sp>
      <p:sp>
        <p:nvSpPr>
          <p:cNvPr id="75" name="Rounded Rectangle 74"/>
          <p:cNvSpPr/>
          <p:nvPr/>
        </p:nvSpPr>
        <p:spPr>
          <a:xfrm>
            <a:off x="1454078"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VIP</a:t>
            </a:r>
          </a:p>
          <a:p>
            <a:pPr algn="ctr"/>
            <a:r>
              <a:rPr lang="en-US" sz="600" dirty="0" smtClean="0">
                <a:solidFill>
                  <a:schemeClr val="accent5"/>
                </a:solidFill>
              </a:rPr>
              <a:t>Accelerate/Enable eligible</a:t>
            </a:r>
            <a:endParaRPr lang="en-US" sz="600" dirty="0">
              <a:solidFill>
                <a:schemeClr val="accent5"/>
              </a:solidFill>
            </a:endParaRPr>
          </a:p>
        </p:txBody>
      </p:sp>
      <p:sp>
        <p:nvSpPr>
          <p:cNvPr id="76" name="Rounded Rectangle 75"/>
          <p:cNvSpPr/>
          <p:nvPr/>
        </p:nvSpPr>
        <p:spPr>
          <a:xfrm>
            <a:off x="7107389"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Americas</a:t>
            </a:r>
          </a:p>
        </p:txBody>
      </p:sp>
      <p:sp>
        <p:nvSpPr>
          <p:cNvPr id="77" name="Rounded Rectangle 76"/>
          <p:cNvSpPr/>
          <p:nvPr/>
        </p:nvSpPr>
        <p:spPr>
          <a:xfrm>
            <a:off x="7704797"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EMEAR</a:t>
            </a:r>
          </a:p>
        </p:txBody>
      </p:sp>
      <p:sp>
        <p:nvSpPr>
          <p:cNvPr id="78" name="Rounded Rectangle 77"/>
          <p:cNvSpPr/>
          <p:nvPr/>
        </p:nvSpPr>
        <p:spPr>
          <a:xfrm>
            <a:off x="8302204"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APJC</a:t>
            </a:r>
          </a:p>
        </p:txBody>
      </p:sp>
      <p:sp>
        <p:nvSpPr>
          <p:cNvPr id="79" name="Rounded Rectangle 78"/>
          <p:cNvSpPr/>
          <p:nvPr/>
        </p:nvSpPr>
        <p:spPr>
          <a:xfrm>
            <a:off x="6142313" y="4605800"/>
            <a:ext cx="916308"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800" dirty="0">
                <a:solidFill>
                  <a:schemeClr val="accent5"/>
                </a:solidFill>
              </a:rPr>
              <a:t>Valid Through </a:t>
            </a:r>
            <a:r>
              <a:rPr lang="en-US" sz="800" dirty="0" smtClean="0">
                <a:solidFill>
                  <a:schemeClr val="accent5"/>
                </a:solidFill>
              </a:rPr>
              <a:t>FY15</a:t>
            </a:r>
            <a:endParaRPr lang="en-US" sz="800" dirty="0">
              <a:solidFill>
                <a:schemeClr val="accent5"/>
              </a:solidFill>
            </a:endParaRPr>
          </a:p>
        </p:txBody>
      </p:sp>
      <p:sp>
        <p:nvSpPr>
          <p:cNvPr id="44" name="TextBox 43"/>
          <p:cNvSpPr txBox="1"/>
          <p:nvPr/>
        </p:nvSpPr>
        <p:spPr>
          <a:xfrm>
            <a:off x="3135938" y="4697449"/>
            <a:ext cx="2872124" cy="276963"/>
          </a:xfrm>
          <a:prstGeom prst="rect">
            <a:avLst/>
          </a:prstGeom>
          <a:noFill/>
        </p:spPr>
        <p:txBody>
          <a:bodyPr wrap="square" lIns="91404" tIns="45702" rIns="91404" bIns="45702" rtlCol="0">
            <a:spAutoFit/>
          </a:bodyPr>
          <a:lstStyle/>
          <a:p>
            <a:pPr algn="ctr"/>
            <a:r>
              <a:rPr lang="en-US" sz="1200" b="1" dirty="0" smtClean="0">
                <a:solidFill>
                  <a:schemeClr val="tx1">
                    <a:lumMod val="75000"/>
                    <a:lumOff val="25000"/>
                  </a:schemeClr>
                </a:solidFill>
              </a:rPr>
              <a:t>Edge and Access Routing Refresh</a:t>
            </a:r>
            <a:endParaRPr lang="en-US" sz="1200" b="1" dirty="0">
              <a:solidFill>
                <a:schemeClr val="tx1">
                  <a:lumMod val="75000"/>
                  <a:lumOff val="25000"/>
                </a:schemeClr>
              </a:solidFill>
            </a:endParaRPr>
          </a:p>
        </p:txBody>
      </p:sp>
      <p:sp>
        <p:nvSpPr>
          <p:cNvPr id="28" name="Rounded Rectangle 27"/>
          <p:cNvSpPr/>
          <p:nvPr/>
        </p:nvSpPr>
        <p:spPr>
          <a:xfrm>
            <a:off x="298046"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TMP eligible</a:t>
            </a:r>
            <a:endParaRPr lang="en-US" sz="800" dirty="0">
              <a:solidFill>
                <a:schemeClr val="accent5"/>
              </a:solidFill>
            </a:endParaRPr>
          </a:p>
        </p:txBody>
      </p:sp>
      <p:sp>
        <p:nvSpPr>
          <p:cNvPr id="29" name="Rounded Rectangle 28"/>
          <p:cNvSpPr/>
          <p:nvPr/>
        </p:nvSpPr>
        <p:spPr>
          <a:xfrm>
            <a:off x="875157"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IWAN breakaway</a:t>
            </a:r>
            <a:endParaRPr lang="en-US" sz="800" dirty="0">
              <a:solidFill>
                <a:schemeClr val="accent5"/>
              </a:solidFill>
            </a:endParaRPr>
          </a:p>
        </p:txBody>
      </p:sp>
    </p:spTree>
    <p:extLst>
      <p:ext uri="{BB962C8B-B14F-4D97-AF65-F5344CB8AC3E}">
        <p14:creationId xmlns:p14="http://schemas.microsoft.com/office/powerpoint/2010/main" val="1020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293156" y="1106036"/>
            <a:ext cx="8557688"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0" y="4478850"/>
            <a:ext cx="9144001" cy="667381"/>
            <a:chOff x="0" y="4478850"/>
            <a:chExt cx="9144001" cy="667381"/>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83" t="73056" r="20727" b="22653"/>
            <a:stretch/>
          </p:blipFill>
          <p:spPr bwMode="auto">
            <a:xfrm>
              <a:off x="0" y="4478850"/>
              <a:ext cx="9144001" cy="6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0" y="4511120"/>
              <a:ext cx="9144000" cy="63511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32" name="Rectangle 31"/>
          <p:cNvSpPr/>
          <p:nvPr/>
        </p:nvSpPr>
        <p:spPr>
          <a:xfrm>
            <a:off x="2520564" y="4604434"/>
            <a:ext cx="4307820" cy="445750"/>
          </a:xfrm>
          <a:prstGeom prst="rect">
            <a:avLst/>
          </a:prstGeom>
          <a:gradFill flip="none" rotWithShape="1">
            <a:gsLst>
              <a:gs pos="0">
                <a:schemeClr val="accent1">
                  <a:lumMod val="5000"/>
                  <a:lumOff val="95000"/>
                  <a:alpha val="0"/>
                </a:schemeClr>
              </a:gs>
              <a:gs pos="47000">
                <a:schemeClr val="bg1">
                  <a:alpha val="61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ctrTitle"/>
          </p:nvPr>
        </p:nvSpPr>
        <p:spPr/>
        <p:txBody>
          <a:bodyPr/>
          <a:lstStyle/>
          <a:p>
            <a:r>
              <a:rPr lang="en-US" smtClean="0">
                <a:sym typeface="Wingdings" panose="05000000000000000000" pitchFamily="2" charset="2"/>
              </a:rPr>
              <a:t>IWAN 2.0 Breakaway Promotion</a:t>
            </a:r>
            <a:endParaRPr lang="en-US" dirty="0"/>
          </a:p>
        </p:txBody>
      </p:sp>
      <p:sp>
        <p:nvSpPr>
          <p:cNvPr id="62" name="TextBox 61"/>
          <p:cNvSpPr txBox="1"/>
          <p:nvPr/>
        </p:nvSpPr>
        <p:spPr>
          <a:xfrm>
            <a:off x="1459614" y="828997"/>
            <a:ext cx="6224773" cy="646294"/>
          </a:xfrm>
          <a:prstGeom prst="rect">
            <a:avLst/>
          </a:prstGeom>
          <a:noFill/>
        </p:spPr>
        <p:txBody>
          <a:bodyPr wrap="none" lIns="91404" tIns="45702" rIns="91404" bIns="45702" rtlCol="0">
            <a:spAutoFit/>
          </a:bodyPr>
          <a:lstStyle/>
          <a:p>
            <a:pPr algn="ctr"/>
            <a:r>
              <a:rPr lang="en-US" b="1" dirty="0" smtClean="0">
                <a:solidFill>
                  <a:schemeClr val="tx2"/>
                </a:solidFill>
              </a:rPr>
              <a:t>Sell Cisco ISR 4000 Family for Intelligent WAN Solution</a:t>
            </a:r>
          </a:p>
          <a:p>
            <a:pPr algn="ctr"/>
            <a:r>
              <a:rPr lang="en-US" b="1" dirty="0" smtClean="0">
                <a:solidFill>
                  <a:schemeClr val="tx2"/>
                </a:solidFill>
              </a:rPr>
              <a:t>Accelerate Routing Services</a:t>
            </a:r>
            <a:endParaRPr lang="en-US" b="1" dirty="0">
              <a:solidFill>
                <a:schemeClr val="tx2"/>
              </a:solidFill>
              <a:sym typeface="Wingdings" panose="05000000000000000000" pitchFamily="2" charset="2"/>
            </a:endParaRPr>
          </a:p>
        </p:txBody>
      </p:sp>
      <p:grpSp>
        <p:nvGrpSpPr>
          <p:cNvPr id="8" name="Group 7"/>
          <p:cNvGrpSpPr/>
          <p:nvPr/>
        </p:nvGrpSpPr>
        <p:grpSpPr>
          <a:xfrm>
            <a:off x="662639" y="810616"/>
            <a:ext cx="7769504" cy="664675"/>
            <a:chOff x="302409" y="810616"/>
            <a:chExt cx="8489964" cy="664675"/>
          </a:xfrm>
        </p:grpSpPr>
        <p:cxnSp>
          <p:nvCxnSpPr>
            <p:cNvPr id="63" name="Straight Connector 62"/>
            <p:cNvCxnSpPr/>
            <p:nvPr/>
          </p:nvCxnSpPr>
          <p:spPr>
            <a:xfrm>
              <a:off x="302409" y="810616"/>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2409" y="1475291"/>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1945179" y="1969509"/>
            <a:ext cx="2499016" cy="1785068"/>
          </a:xfrm>
          <a:prstGeom prst="rect">
            <a:avLst/>
          </a:prstGeom>
          <a:noFill/>
        </p:spPr>
        <p:txBody>
          <a:bodyPr wrap="square" lIns="91404" tIns="45702" rIns="91404" bIns="45702" rtlCol="0">
            <a:spAutoFit/>
          </a:bodyPr>
          <a:lstStyle/>
          <a:p>
            <a:r>
              <a:rPr lang="en-US" sz="2000" b="1" dirty="0" smtClean="0">
                <a:solidFill>
                  <a:schemeClr val="accent5"/>
                </a:solidFill>
              </a:rPr>
              <a:t>Extra Discount Over OIP, TIP, SIP</a:t>
            </a:r>
            <a:endParaRPr lang="en-US" sz="2000" b="1" dirty="0">
              <a:solidFill>
                <a:schemeClr val="accent5"/>
              </a:solidFill>
            </a:endParaRPr>
          </a:p>
          <a:p>
            <a:r>
              <a:rPr lang="en-US" sz="1400" dirty="0">
                <a:solidFill>
                  <a:schemeClr val="tx1">
                    <a:lumMod val="75000"/>
                    <a:lumOff val="25000"/>
                  </a:schemeClr>
                </a:solidFill>
              </a:rPr>
              <a:t>Sell </a:t>
            </a:r>
            <a:r>
              <a:rPr lang="en-US" sz="1400" dirty="0" smtClean="0">
                <a:solidFill>
                  <a:schemeClr val="tx1">
                    <a:lumMod val="75000"/>
                    <a:lumOff val="25000"/>
                  </a:schemeClr>
                </a:solidFill>
              </a:rPr>
              <a:t>Cisco ISR 4000 family AX/AXV bundles, Cisco ISR G2 family AX/AXV bundles and Cisco UCS-E series bundles</a:t>
            </a:r>
            <a:endParaRPr lang="en-US" sz="1400" dirty="0">
              <a:solidFill>
                <a:schemeClr val="tx1">
                  <a:lumMod val="75000"/>
                  <a:lumOff val="25000"/>
                </a:schemeClr>
              </a:solidFill>
            </a:endParaRPr>
          </a:p>
        </p:txBody>
      </p:sp>
      <p:sp>
        <p:nvSpPr>
          <p:cNvPr id="66" name="TextBox 65"/>
          <p:cNvSpPr txBox="1"/>
          <p:nvPr/>
        </p:nvSpPr>
        <p:spPr>
          <a:xfrm>
            <a:off x="4943180" y="3962268"/>
            <a:ext cx="2478210" cy="461628"/>
          </a:xfrm>
          <a:prstGeom prst="rect">
            <a:avLst/>
          </a:prstGeom>
          <a:noFill/>
        </p:spPr>
        <p:txBody>
          <a:bodyPr wrap="square" lIns="91404" tIns="45702" rIns="91404" bIns="45702" rtlCol="0">
            <a:spAutoFit/>
          </a:bodyPr>
          <a:lstStyle/>
          <a:p>
            <a:r>
              <a:rPr lang="en-US" sz="800" dirty="0">
                <a:solidFill>
                  <a:schemeClr val="tx1">
                    <a:lumMod val="50000"/>
                    <a:lumOff val="50000"/>
                  </a:schemeClr>
                </a:solidFill>
                <a:sym typeface="Wingdings" panose="05000000000000000000" pitchFamily="2" charset="2"/>
              </a:rPr>
              <a:t>Utilizes Standard </a:t>
            </a:r>
            <a:r>
              <a:rPr lang="en-US" sz="800" dirty="0" err="1">
                <a:solidFill>
                  <a:schemeClr val="tx1">
                    <a:lumMod val="50000"/>
                    <a:lumOff val="50000"/>
                  </a:schemeClr>
                </a:solidFill>
                <a:sym typeface="Wingdings" panose="05000000000000000000" pitchFamily="2" charset="2"/>
              </a:rPr>
              <a:t>OIP</a:t>
            </a:r>
            <a:r>
              <a:rPr lang="en-US" sz="800" dirty="0">
                <a:solidFill>
                  <a:schemeClr val="tx1">
                    <a:lumMod val="50000"/>
                    <a:lumOff val="50000"/>
                  </a:schemeClr>
                </a:solidFill>
                <a:sym typeface="Wingdings" panose="05000000000000000000" pitchFamily="2" charset="2"/>
              </a:rPr>
              <a:t>, TIP, SIP Programs</a:t>
            </a:r>
          </a:p>
          <a:p>
            <a:r>
              <a:rPr lang="en-US" sz="800" dirty="0">
                <a:solidFill>
                  <a:schemeClr val="tx1">
                    <a:lumMod val="50000"/>
                    <a:lumOff val="50000"/>
                  </a:schemeClr>
                </a:solidFill>
                <a:sym typeface="Wingdings" panose="05000000000000000000" pitchFamily="2" charset="2"/>
              </a:rPr>
              <a:t>No Separate Promo Code </a:t>
            </a:r>
            <a:r>
              <a:rPr lang="en-US" sz="800" dirty="0" smtClean="0">
                <a:solidFill>
                  <a:schemeClr val="tx1">
                    <a:lumMod val="50000"/>
                    <a:lumOff val="50000"/>
                  </a:schemeClr>
                </a:solidFill>
                <a:sym typeface="Wingdings" panose="05000000000000000000" pitchFamily="2" charset="2"/>
              </a:rPr>
              <a:t>Required</a:t>
            </a:r>
          </a:p>
          <a:p>
            <a:r>
              <a:rPr lang="en-US" sz="800" dirty="0">
                <a:solidFill>
                  <a:schemeClr val="tx1">
                    <a:lumMod val="50000"/>
                    <a:lumOff val="50000"/>
                  </a:schemeClr>
                </a:solidFill>
              </a:rPr>
              <a:t>* May vary across </a:t>
            </a:r>
            <a:r>
              <a:rPr lang="en-US" sz="800" dirty="0" smtClean="0">
                <a:solidFill>
                  <a:schemeClr val="tx1">
                    <a:lumMod val="50000"/>
                    <a:lumOff val="50000"/>
                  </a:schemeClr>
                </a:solidFill>
              </a:rPr>
              <a:t>regions/geos</a:t>
            </a:r>
            <a:endParaRPr lang="en-US" sz="800" dirty="0">
              <a:solidFill>
                <a:schemeClr val="tx1">
                  <a:lumMod val="50000"/>
                  <a:lumOff val="50000"/>
                </a:schemeClr>
              </a:solidFill>
            </a:endParaRPr>
          </a:p>
        </p:txBody>
      </p:sp>
      <p:sp>
        <p:nvSpPr>
          <p:cNvPr id="67" name="TextBox 66"/>
          <p:cNvSpPr txBox="1"/>
          <p:nvPr/>
        </p:nvSpPr>
        <p:spPr>
          <a:xfrm>
            <a:off x="3449252" y="4687463"/>
            <a:ext cx="2245497" cy="276963"/>
          </a:xfrm>
          <a:prstGeom prst="rect">
            <a:avLst/>
          </a:prstGeom>
          <a:noFill/>
        </p:spPr>
        <p:txBody>
          <a:bodyPr wrap="square" lIns="91404" tIns="45702" rIns="91404" bIns="45702" rtlCol="0">
            <a:spAutoFit/>
          </a:bodyPr>
          <a:lstStyle/>
          <a:p>
            <a:pPr algn="ctr"/>
            <a:r>
              <a:rPr lang="en-US" sz="1200" b="1" dirty="0" smtClean="0">
                <a:solidFill>
                  <a:schemeClr val="tx1">
                    <a:lumMod val="75000"/>
                    <a:lumOff val="25000"/>
                  </a:schemeClr>
                </a:solidFill>
              </a:rPr>
              <a:t>ISR G1 and G2 Refresh</a:t>
            </a:r>
            <a:endParaRPr lang="en-US" sz="1200" b="1" dirty="0">
              <a:solidFill>
                <a:schemeClr val="tx1">
                  <a:lumMod val="75000"/>
                  <a:lumOff val="25000"/>
                </a:schemeClr>
              </a:solidFill>
            </a:endParaRPr>
          </a:p>
        </p:txBody>
      </p:sp>
      <p:sp>
        <p:nvSpPr>
          <p:cNvPr id="3" name="Rectangle 2"/>
          <p:cNvSpPr/>
          <p:nvPr/>
        </p:nvSpPr>
        <p:spPr>
          <a:xfrm>
            <a:off x="741595" y="1872095"/>
            <a:ext cx="1423788" cy="900246"/>
          </a:xfrm>
          <a:prstGeom prst="rect">
            <a:avLst/>
          </a:prstGeom>
          <a:noFill/>
        </p:spPr>
        <p:txBody>
          <a:bodyPr wrap="square" lIns="68580" tIns="34290" rIns="68580" bIns="34290" rtlCol="0" anchor="ctr" anchorCtr="1">
            <a:spAutoFit/>
          </a:bodyPr>
          <a:lstStyle/>
          <a:p>
            <a:r>
              <a:rPr lang="en-US" sz="5400" b="1" spc="-225" dirty="0">
                <a:ln w="25400">
                  <a:noFill/>
                </a:ln>
                <a:gradFill>
                  <a:gsLst>
                    <a:gs pos="0">
                      <a:schemeClr val="accent6"/>
                    </a:gs>
                    <a:gs pos="100000">
                      <a:schemeClr val="accent5"/>
                    </a:gs>
                  </a:gsLst>
                  <a:lin ang="5400000" scaled="0"/>
                </a:gradFill>
                <a:latin typeface="CiscoSansTT Light"/>
              </a:rPr>
              <a:t>5% </a:t>
            </a:r>
          </a:p>
        </p:txBody>
      </p:sp>
      <p:sp>
        <p:nvSpPr>
          <p:cNvPr id="4" name="Rectangle 3"/>
          <p:cNvSpPr/>
          <p:nvPr/>
        </p:nvSpPr>
        <p:spPr>
          <a:xfrm>
            <a:off x="5094818" y="1763826"/>
            <a:ext cx="2915546" cy="1646605"/>
          </a:xfrm>
          <a:prstGeom prst="rect">
            <a:avLst/>
          </a:prstGeom>
        </p:spPr>
        <p:txBody>
          <a:bodyPr wrap="square">
            <a:spAutoFit/>
          </a:bodyPr>
          <a:lstStyle/>
          <a:p>
            <a:endParaRPr lang="en-US" sz="1100" dirty="0">
              <a:solidFill>
                <a:schemeClr val="accent5"/>
              </a:solidFill>
            </a:endParaRPr>
          </a:p>
          <a:p>
            <a:r>
              <a:rPr lang="en-US" b="1" dirty="0">
                <a:solidFill>
                  <a:schemeClr val="accent5"/>
                </a:solidFill>
              </a:rPr>
              <a:t>Eligible products</a:t>
            </a:r>
          </a:p>
          <a:p>
            <a:r>
              <a:rPr lang="en-US" sz="1200" dirty="0">
                <a:solidFill>
                  <a:schemeClr val="tx1">
                    <a:lumMod val="75000"/>
                    <a:lumOff val="25000"/>
                  </a:schemeClr>
                </a:solidFill>
              </a:rPr>
              <a:t>Cisco ISR 4400 series </a:t>
            </a:r>
            <a:r>
              <a:rPr lang="en-US" sz="1200" dirty="0" smtClean="0">
                <a:solidFill>
                  <a:schemeClr val="tx1">
                    <a:lumMod val="75000"/>
                    <a:lumOff val="25000"/>
                  </a:schemeClr>
                </a:solidFill>
              </a:rPr>
              <a:t>AX/AXV </a:t>
            </a:r>
            <a:r>
              <a:rPr lang="en-US" sz="1200" dirty="0">
                <a:solidFill>
                  <a:schemeClr val="tx1">
                    <a:lumMod val="75000"/>
                    <a:lumOff val="25000"/>
                  </a:schemeClr>
                </a:solidFill>
              </a:rPr>
              <a:t>bundles, Cisco ISR 4300 series </a:t>
            </a:r>
            <a:r>
              <a:rPr lang="en-US" sz="1200" dirty="0" smtClean="0">
                <a:solidFill>
                  <a:schemeClr val="tx1">
                    <a:lumMod val="75000"/>
                    <a:lumOff val="25000"/>
                  </a:schemeClr>
                </a:solidFill>
              </a:rPr>
              <a:t>AX/AXV </a:t>
            </a:r>
            <a:r>
              <a:rPr lang="en-US" sz="1200" dirty="0">
                <a:solidFill>
                  <a:schemeClr val="tx1">
                    <a:lumMod val="75000"/>
                    <a:lumOff val="25000"/>
                  </a:schemeClr>
                </a:solidFill>
              </a:rPr>
              <a:t>bundles, Cisco </a:t>
            </a:r>
            <a:r>
              <a:rPr lang="en-US" sz="1200" dirty="0" smtClean="0">
                <a:solidFill>
                  <a:schemeClr val="tx1">
                    <a:lumMod val="75000"/>
                    <a:lumOff val="25000"/>
                  </a:schemeClr>
                </a:solidFill>
              </a:rPr>
              <a:t>ISR 3900 series AX/AXV bundles,</a:t>
            </a:r>
            <a:r>
              <a:rPr lang="en-US" sz="1200" dirty="0">
                <a:solidFill>
                  <a:schemeClr val="tx1">
                    <a:lumMod val="75000"/>
                    <a:lumOff val="25000"/>
                  </a:schemeClr>
                </a:solidFill>
              </a:rPr>
              <a:t> Cisco ISR </a:t>
            </a:r>
            <a:r>
              <a:rPr lang="en-US" sz="1200" dirty="0" smtClean="0">
                <a:solidFill>
                  <a:schemeClr val="tx1">
                    <a:lumMod val="75000"/>
                    <a:lumOff val="25000"/>
                  </a:schemeClr>
                </a:solidFill>
              </a:rPr>
              <a:t>2900 </a:t>
            </a:r>
            <a:r>
              <a:rPr lang="en-US" sz="1200" dirty="0">
                <a:solidFill>
                  <a:schemeClr val="tx1">
                    <a:lumMod val="75000"/>
                    <a:lumOff val="25000"/>
                  </a:schemeClr>
                </a:solidFill>
              </a:rPr>
              <a:t>series AX/AXV </a:t>
            </a:r>
            <a:r>
              <a:rPr lang="en-US" sz="1200" dirty="0" smtClean="0">
                <a:solidFill>
                  <a:schemeClr val="tx1">
                    <a:lumMod val="75000"/>
                    <a:lumOff val="25000"/>
                  </a:schemeClr>
                </a:solidFill>
              </a:rPr>
              <a:t>bundles</a:t>
            </a:r>
          </a:p>
          <a:p>
            <a:r>
              <a:rPr lang="en-US" sz="1200" dirty="0">
                <a:solidFill>
                  <a:schemeClr val="tx1">
                    <a:lumMod val="75000"/>
                    <a:lumOff val="25000"/>
                  </a:schemeClr>
                </a:solidFill>
              </a:rPr>
              <a:t>Cisco ISR </a:t>
            </a:r>
            <a:r>
              <a:rPr lang="en-US" sz="1200" dirty="0" smtClean="0">
                <a:solidFill>
                  <a:schemeClr val="tx1">
                    <a:lumMod val="75000"/>
                    <a:lumOff val="25000"/>
                  </a:schemeClr>
                </a:solidFill>
              </a:rPr>
              <a:t>1900 </a:t>
            </a:r>
            <a:r>
              <a:rPr lang="en-US" sz="1200" dirty="0">
                <a:solidFill>
                  <a:schemeClr val="tx1">
                    <a:lumMod val="75000"/>
                    <a:lumOff val="25000"/>
                  </a:schemeClr>
                </a:solidFill>
              </a:rPr>
              <a:t>series </a:t>
            </a:r>
            <a:r>
              <a:rPr lang="en-US" sz="1200" dirty="0" smtClean="0">
                <a:solidFill>
                  <a:schemeClr val="tx1">
                    <a:lumMod val="75000"/>
                    <a:lumOff val="25000"/>
                  </a:schemeClr>
                </a:solidFill>
              </a:rPr>
              <a:t>AX</a:t>
            </a:r>
            <a:r>
              <a:rPr lang="en-US" sz="1200" dirty="0">
                <a:solidFill>
                  <a:schemeClr val="tx1">
                    <a:lumMod val="75000"/>
                    <a:lumOff val="25000"/>
                  </a:schemeClr>
                </a:solidFill>
              </a:rPr>
              <a:t> </a:t>
            </a:r>
            <a:r>
              <a:rPr lang="en-US" sz="1200" dirty="0" smtClean="0">
                <a:solidFill>
                  <a:schemeClr val="tx1">
                    <a:lumMod val="75000"/>
                    <a:lumOff val="25000"/>
                  </a:schemeClr>
                </a:solidFill>
              </a:rPr>
              <a:t>bundles</a:t>
            </a:r>
          </a:p>
          <a:p>
            <a:r>
              <a:rPr lang="en-US" sz="1200" dirty="0" smtClean="0">
                <a:solidFill>
                  <a:schemeClr val="tx1">
                    <a:lumMod val="75000"/>
                    <a:lumOff val="25000"/>
                  </a:schemeClr>
                </a:solidFill>
              </a:rPr>
              <a:t>and </a:t>
            </a:r>
            <a:r>
              <a:rPr lang="en-US" sz="1200" dirty="0">
                <a:solidFill>
                  <a:schemeClr val="tx1">
                    <a:lumMod val="75000"/>
                    <a:lumOff val="25000"/>
                  </a:schemeClr>
                </a:solidFill>
              </a:rPr>
              <a:t>Cisco UCS-E </a:t>
            </a:r>
            <a:r>
              <a:rPr lang="en-US" sz="1200" dirty="0" smtClean="0">
                <a:solidFill>
                  <a:schemeClr val="tx1">
                    <a:lumMod val="75000"/>
                    <a:lumOff val="25000"/>
                  </a:schemeClr>
                </a:solidFill>
              </a:rPr>
              <a:t>series bundles</a:t>
            </a:r>
            <a:endParaRPr lang="en-US" sz="1200" dirty="0">
              <a:solidFill>
                <a:schemeClr val="tx1">
                  <a:lumMod val="75000"/>
                  <a:lumOff val="25000"/>
                </a:schemeClr>
              </a:solidFill>
            </a:endParaRPr>
          </a:p>
        </p:txBody>
      </p:sp>
      <p:sp>
        <p:nvSpPr>
          <p:cNvPr id="25" name="Rounded Rectangle 24"/>
          <p:cNvSpPr/>
          <p:nvPr/>
        </p:nvSpPr>
        <p:spPr>
          <a:xfrm>
            <a:off x="298046"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TMP eligible</a:t>
            </a:r>
            <a:endParaRPr lang="en-US" sz="800" dirty="0">
              <a:solidFill>
                <a:schemeClr val="accent5"/>
              </a:solidFill>
            </a:endParaRPr>
          </a:p>
        </p:txBody>
      </p:sp>
      <p:sp>
        <p:nvSpPr>
          <p:cNvPr id="26" name="Rounded Rectangle 25"/>
          <p:cNvSpPr/>
          <p:nvPr/>
        </p:nvSpPr>
        <p:spPr>
          <a:xfrm>
            <a:off x="875157"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IWAN break-</a:t>
            </a:r>
          </a:p>
          <a:p>
            <a:pPr algn="ctr"/>
            <a:r>
              <a:rPr lang="en-US" sz="800" dirty="0" smtClean="0">
                <a:solidFill>
                  <a:schemeClr val="accent5"/>
                </a:solidFill>
              </a:rPr>
              <a:t>away</a:t>
            </a:r>
            <a:endParaRPr lang="en-US" sz="800" dirty="0">
              <a:solidFill>
                <a:schemeClr val="accent5"/>
              </a:solidFill>
            </a:endParaRPr>
          </a:p>
        </p:txBody>
      </p:sp>
      <p:sp>
        <p:nvSpPr>
          <p:cNvPr id="27" name="Rounded Rectangle 26"/>
          <p:cNvSpPr/>
          <p:nvPr/>
        </p:nvSpPr>
        <p:spPr>
          <a:xfrm>
            <a:off x="1454078"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VIP eligible</a:t>
            </a:r>
          </a:p>
        </p:txBody>
      </p:sp>
      <p:sp>
        <p:nvSpPr>
          <p:cNvPr id="31" name="Rounded Rectangle 30"/>
          <p:cNvSpPr/>
          <p:nvPr/>
        </p:nvSpPr>
        <p:spPr>
          <a:xfrm>
            <a:off x="2040815" y="4605800"/>
            <a:ext cx="838317"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5"/>
                </a:solidFill>
              </a:rPr>
              <a:t>Std. Disc. Cap</a:t>
            </a:r>
          </a:p>
        </p:txBody>
      </p:sp>
      <p:sp>
        <p:nvSpPr>
          <p:cNvPr id="37" name="Rounded Rectangle 36"/>
          <p:cNvSpPr/>
          <p:nvPr/>
        </p:nvSpPr>
        <p:spPr>
          <a:xfrm>
            <a:off x="7704796" y="4604434"/>
            <a:ext cx="607353" cy="445750"/>
          </a:xfrm>
          <a:prstGeom prst="roundRect">
            <a:avLst>
              <a:gd name="adj" fmla="val 0"/>
            </a:avLst>
          </a:prstGeom>
          <a:solidFill>
            <a:schemeClr val="accent4">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50000"/>
                    <a:lumOff val="50000"/>
                  </a:schemeClr>
                </a:solidFill>
              </a:rPr>
              <a:t>Not available in EMEAR</a:t>
            </a:r>
            <a:endParaRPr lang="en-US" sz="800" dirty="0">
              <a:solidFill>
                <a:schemeClr val="tx1">
                  <a:lumMod val="50000"/>
                  <a:lumOff val="50000"/>
                </a:schemeClr>
              </a:solidFill>
            </a:endParaRPr>
          </a:p>
        </p:txBody>
      </p:sp>
      <p:sp>
        <p:nvSpPr>
          <p:cNvPr id="38" name="Rounded Rectangle 37"/>
          <p:cNvSpPr/>
          <p:nvPr/>
        </p:nvSpPr>
        <p:spPr>
          <a:xfrm>
            <a:off x="8353004" y="4604434"/>
            <a:ext cx="587796" cy="445750"/>
          </a:xfrm>
          <a:prstGeom prst="roundRect">
            <a:avLst>
              <a:gd name="adj" fmla="val 0"/>
            </a:avLst>
          </a:prstGeom>
          <a:solidFill>
            <a:schemeClr val="accent4">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50000"/>
                    <a:lumOff val="50000"/>
                  </a:schemeClr>
                </a:solidFill>
              </a:rPr>
              <a:t>Not available in APJC</a:t>
            </a:r>
          </a:p>
        </p:txBody>
      </p:sp>
      <p:sp>
        <p:nvSpPr>
          <p:cNvPr id="39" name="Rounded Rectangle 38"/>
          <p:cNvSpPr/>
          <p:nvPr/>
        </p:nvSpPr>
        <p:spPr>
          <a:xfrm>
            <a:off x="7107389"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smtClean="0">
                <a:solidFill>
                  <a:schemeClr val="accent5"/>
                </a:solidFill>
              </a:rPr>
              <a:t> Americas</a:t>
            </a:r>
            <a:endParaRPr lang="en-US" sz="800" dirty="0">
              <a:solidFill>
                <a:schemeClr val="accent5"/>
              </a:solidFill>
            </a:endParaRPr>
          </a:p>
        </p:txBody>
      </p:sp>
      <p:sp>
        <p:nvSpPr>
          <p:cNvPr id="42" name="Rounded Rectangle 41"/>
          <p:cNvSpPr/>
          <p:nvPr/>
        </p:nvSpPr>
        <p:spPr>
          <a:xfrm>
            <a:off x="6142313" y="4605800"/>
            <a:ext cx="916308"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800" dirty="0">
                <a:solidFill>
                  <a:schemeClr val="accent5"/>
                </a:solidFill>
              </a:rPr>
              <a:t>Valid Through </a:t>
            </a:r>
            <a:r>
              <a:rPr lang="en-US" sz="800" dirty="0" smtClean="0">
                <a:solidFill>
                  <a:schemeClr val="accent5"/>
                </a:solidFill>
              </a:rPr>
              <a:t>Q2FY15</a:t>
            </a:r>
            <a:endParaRPr lang="en-US" sz="800" dirty="0">
              <a:solidFill>
                <a:schemeClr val="accent5"/>
              </a:solidFill>
            </a:endParaRPr>
          </a:p>
        </p:txBody>
      </p:sp>
    </p:spTree>
    <p:extLst>
      <p:ext uri="{BB962C8B-B14F-4D97-AF65-F5344CB8AC3E}">
        <p14:creationId xmlns:p14="http://schemas.microsoft.com/office/powerpoint/2010/main" val="26924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0" y="4478850"/>
            <a:ext cx="9144001" cy="667381"/>
            <a:chOff x="0" y="4478850"/>
            <a:chExt cx="9144001" cy="667381"/>
          </a:xfrm>
        </p:grpSpPr>
        <p:pic>
          <p:nvPicPr>
            <p:cNvPr id="5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83" t="73056" r="20727" b="22653"/>
            <a:stretch/>
          </p:blipFill>
          <p:spPr bwMode="auto">
            <a:xfrm>
              <a:off x="0" y="4478850"/>
              <a:ext cx="9144001" cy="6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0" y="4511120"/>
              <a:ext cx="9144000" cy="63511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58" name="Rectangle 57"/>
          <p:cNvSpPr/>
          <p:nvPr>
            <p:custDataLst>
              <p:tags r:id="rId1"/>
            </p:custDataLst>
          </p:nvPr>
        </p:nvSpPr>
        <p:spPr>
          <a:xfrm>
            <a:off x="2520564" y="4604434"/>
            <a:ext cx="4307820" cy="445750"/>
          </a:xfrm>
          <a:prstGeom prst="rect">
            <a:avLst/>
          </a:prstGeom>
          <a:gradFill flip="none" rotWithShape="1">
            <a:gsLst>
              <a:gs pos="0">
                <a:schemeClr val="accent1">
                  <a:lumMod val="5000"/>
                  <a:lumOff val="95000"/>
                  <a:alpha val="0"/>
                </a:schemeClr>
              </a:gs>
              <a:gs pos="47000">
                <a:schemeClr val="bg1">
                  <a:alpha val="61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Rectangle 20"/>
          <p:cNvSpPr/>
          <p:nvPr/>
        </p:nvSpPr>
        <p:spPr>
          <a:xfrm>
            <a:off x="4722008" y="1731972"/>
            <a:ext cx="4097910" cy="1664063"/>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98046" y="1731972"/>
            <a:ext cx="4068563" cy="1664063"/>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lstStyle/>
          <a:p>
            <a:r>
              <a:rPr lang="en-US" dirty="0" smtClean="0"/>
              <a:t>VIP-24: Value Incentive Program</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Post Sales Backend Rebate for Partners</a:t>
            </a:r>
            <a:endParaRPr lang="en-US" dirty="0"/>
          </a:p>
        </p:txBody>
      </p:sp>
      <p:sp>
        <p:nvSpPr>
          <p:cNvPr id="54" name="TextBox 53"/>
          <p:cNvSpPr txBox="1"/>
          <p:nvPr/>
        </p:nvSpPr>
        <p:spPr>
          <a:xfrm>
            <a:off x="1530408" y="1254954"/>
            <a:ext cx="6033964" cy="369296"/>
          </a:xfrm>
          <a:prstGeom prst="rect">
            <a:avLst/>
          </a:prstGeom>
          <a:noFill/>
        </p:spPr>
        <p:txBody>
          <a:bodyPr wrap="none" lIns="91404" tIns="45702" rIns="91404" bIns="45702" rtlCol="0">
            <a:spAutoFit/>
          </a:bodyPr>
          <a:lstStyle/>
          <a:p>
            <a:pPr algn="ctr"/>
            <a:r>
              <a:rPr lang="en-US" b="1" dirty="0">
                <a:solidFill>
                  <a:schemeClr val="tx2"/>
                </a:solidFill>
              </a:rPr>
              <a:t>Partner Incentives to Sell Latest Generation </a:t>
            </a:r>
            <a:r>
              <a:rPr lang="en-US" b="1" dirty="0" smtClean="0">
                <a:solidFill>
                  <a:schemeClr val="tx2"/>
                </a:solidFill>
              </a:rPr>
              <a:t>Products</a:t>
            </a:r>
            <a:endParaRPr lang="en-US" b="1" dirty="0">
              <a:solidFill>
                <a:schemeClr val="tx2"/>
              </a:solidFill>
            </a:endParaRPr>
          </a:p>
        </p:txBody>
      </p:sp>
      <p:grpSp>
        <p:nvGrpSpPr>
          <p:cNvPr id="64" name="Group 63"/>
          <p:cNvGrpSpPr/>
          <p:nvPr/>
        </p:nvGrpSpPr>
        <p:grpSpPr>
          <a:xfrm>
            <a:off x="662639" y="1115622"/>
            <a:ext cx="7769504" cy="664675"/>
            <a:chOff x="302409" y="810616"/>
            <a:chExt cx="8489964" cy="664675"/>
          </a:xfrm>
        </p:grpSpPr>
        <p:cxnSp>
          <p:nvCxnSpPr>
            <p:cNvPr id="65" name="Straight Connector 64"/>
            <p:cNvCxnSpPr/>
            <p:nvPr/>
          </p:nvCxnSpPr>
          <p:spPr>
            <a:xfrm>
              <a:off x="302409" y="810616"/>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02409" y="1475291"/>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7107389" y="4603069"/>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Americas</a:t>
            </a:r>
          </a:p>
        </p:txBody>
      </p:sp>
      <p:sp>
        <p:nvSpPr>
          <p:cNvPr id="35" name="Rounded Rectangle 34"/>
          <p:cNvSpPr/>
          <p:nvPr/>
        </p:nvSpPr>
        <p:spPr>
          <a:xfrm>
            <a:off x="7704797" y="4603069"/>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EMEAR</a:t>
            </a:r>
          </a:p>
        </p:txBody>
      </p:sp>
      <p:sp>
        <p:nvSpPr>
          <p:cNvPr id="36" name="Rounded Rectangle 35"/>
          <p:cNvSpPr/>
          <p:nvPr/>
        </p:nvSpPr>
        <p:spPr>
          <a:xfrm>
            <a:off x="8302204" y="4603069"/>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APJC</a:t>
            </a:r>
          </a:p>
        </p:txBody>
      </p:sp>
      <p:sp>
        <p:nvSpPr>
          <p:cNvPr id="37" name="Rounded Rectangle 36"/>
          <p:cNvSpPr/>
          <p:nvPr/>
        </p:nvSpPr>
        <p:spPr>
          <a:xfrm>
            <a:off x="6142313" y="4603069"/>
            <a:ext cx="916308"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800" dirty="0">
                <a:solidFill>
                  <a:schemeClr val="accent5"/>
                </a:solidFill>
              </a:rPr>
              <a:t>Valid Through </a:t>
            </a:r>
            <a:r>
              <a:rPr lang="en-US" sz="800" dirty="0" smtClean="0">
                <a:solidFill>
                  <a:schemeClr val="accent5"/>
                </a:solidFill>
              </a:rPr>
              <a:t>Q2FY15</a:t>
            </a:r>
            <a:endParaRPr lang="en-US" sz="800" dirty="0">
              <a:solidFill>
                <a:schemeClr val="accent5"/>
              </a:solidFill>
            </a:endParaRPr>
          </a:p>
        </p:txBody>
      </p:sp>
      <p:sp>
        <p:nvSpPr>
          <p:cNvPr id="38" name="TextBox 37"/>
          <p:cNvSpPr txBox="1"/>
          <p:nvPr/>
        </p:nvSpPr>
        <p:spPr>
          <a:xfrm>
            <a:off x="3161622" y="4687463"/>
            <a:ext cx="2820756" cy="276963"/>
          </a:xfrm>
          <a:prstGeom prst="rect">
            <a:avLst/>
          </a:prstGeom>
          <a:noFill/>
        </p:spPr>
        <p:txBody>
          <a:bodyPr wrap="square" lIns="91404" tIns="45702" rIns="91404" bIns="45702" rtlCol="0">
            <a:spAutoFit/>
          </a:bodyPr>
          <a:lstStyle/>
          <a:p>
            <a:pPr algn="ctr"/>
            <a:r>
              <a:rPr lang="en-US" sz="1200" b="1" dirty="0" smtClean="0">
                <a:solidFill>
                  <a:schemeClr val="tx1">
                    <a:lumMod val="75000"/>
                    <a:lumOff val="25000"/>
                  </a:schemeClr>
                </a:solidFill>
              </a:rPr>
              <a:t>Edge and Access Routing Refresh</a:t>
            </a:r>
            <a:endParaRPr lang="en-US" sz="1200" b="1" dirty="0">
              <a:solidFill>
                <a:schemeClr val="tx1">
                  <a:lumMod val="75000"/>
                  <a:lumOff val="25000"/>
                </a:schemeClr>
              </a:solidFill>
            </a:endParaRPr>
          </a:p>
        </p:txBody>
      </p:sp>
      <p:sp>
        <p:nvSpPr>
          <p:cNvPr id="3" name="Rectangle 2"/>
          <p:cNvSpPr/>
          <p:nvPr/>
        </p:nvSpPr>
        <p:spPr>
          <a:xfrm>
            <a:off x="218807" y="4263406"/>
            <a:ext cx="8657167" cy="215444"/>
          </a:xfrm>
          <a:prstGeom prst="rect">
            <a:avLst/>
          </a:prstGeom>
        </p:spPr>
        <p:txBody>
          <a:bodyPr wrap="square">
            <a:spAutoFit/>
          </a:bodyPr>
          <a:lstStyle/>
          <a:p>
            <a:r>
              <a:rPr lang="en-US" sz="800" dirty="0">
                <a:solidFill>
                  <a:schemeClr val="tx1">
                    <a:lumMod val="75000"/>
                    <a:lumOff val="25000"/>
                  </a:schemeClr>
                </a:solidFill>
              </a:rPr>
              <a:t>Accelerate: 10% across </a:t>
            </a:r>
            <a:r>
              <a:rPr lang="en-US" sz="800" dirty="0" smtClean="0">
                <a:solidFill>
                  <a:schemeClr val="tx1">
                    <a:lumMod val="75000"/>
                    <a:lumOff val="25000"/>
                  </a:schemeClr>
                </a:solidFill>
              </a:rPr>
              <a:t>Routing * Enable</a:t>
            </a:r>
            <a:r>
              <a:rPr lang="en-US" sz="800" dirty="0">
                <a:solidFill>
                  <a:schemeClr val="tx1">
                    <a:lumMod val="75000"/>
                    <a:lumOff val="25000"/>
                  </a:schemeClr>
                </a:solidFill>
              </a:rPr>
              <a:t>: 2% across Routing</a:t>
            </a:r>
          </a:p>
        </p:txBody>
      </p:sp>
      <p:sp>
        <p:nvSpPr>
          <p:cNvPr id="29" name="TextBox 28"/>
          <p:cNvSpPr txBox="1"/>
          <p:nvPr/>
        </p:nvSpPr>
        <p:spPr>
          <a:xfrm>
            <a:off x="662637" y="3505498"/>
            <a:ext cx="7415823" cy="738664"/>
          </a:xfrm>
          <a:prstGeom prst="rect">
            <a:avLst/>
          </a:prstGeom>
        </p:spPr>
        <p:txBody>
          <a:bodyPr wrap="square">
            <a:spAutoFit/>
          </a:bodyPr>
          <a:lstStyle>
            <a:defPPr>
              <a:defRPr lang="en-US"/>
            </a:defPPr>
            <a:lvl1pPr marL="171450" indent="-171450">
              <a:buFont typeface="Arial"/>
              <a:buChar char="•"/>
              <a:defRPr sz="1050">
                <a:solidFill>
                  <a:schemeClr val="tx1">
                    <a:lumMod val="75000"/>
                    <a:lumOff val="25000"/>
                  </a:schemeClr>
                </a:solidFill>
              </a:defRPr>
            </a:lvl1pPr>
          </a:lstStyle>
          <a:p>
            <a:r>
              <a:rPr lang="en-US" dirty="0"/>
              <a:t>Just 2 Rebate Categories  (Enable and Accelerate)</a:t>
            </a:r>
          </a:p>
          <a:p>
            <a:r>
              <a:rPr lang="en-US" dirty="0"/>
              <a:t>Consistent Rebate Percentages for Enable and Accelerate </a:t>
            </a:r>
            <a:r>
              <a:rPr lang="en-US" dirty="0" smtClean="0"/>
              <a:t>Across </a:t>
            </a:r>
            <a:r>
              <a:rPr lang="en-US" dirty="0"/>
              <a:t>Routing, Switching &amp; Wireless </a:t>
            </a:r>
            <a:endParaRPr lang="en-US" dirty="0" smtClean="0"/>
          </a:p>
          <a:p>
            <a:r>
              <a:rPr lang="en-US" dirty="0"/>
              <a:t>Gold Kicker Now Available on Routing, Switching &amp; Wireless Products in the Accelerate Category</a:t>
            </a:r>
          </a:p>
          <a:p>
            <a:pPr marL="0" indent="0">
              <a:buNone/>
            </a:pPr>
            <a:endParaRPr lang="en-US" dirty="0"/>
          </a:p>
        </p:txBody>
      </p:sp>
      <p:cxnSp>
        <p:nvCxnSpPr>
          <p:cNvPr id="39" name="Straight Connector 38"/>
          <p:cNvCxnSpPr/>
          <p:nvPr/>
        </p:nvCxnSpPr>
        <p:spPr>
          <a:xfrm>
            <a:off x="662638" y="3396035"/>
            <a:ext cx="776950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041245" y="1949767"/>
            <a:ext cx="3290123" cy="1305421"/>
            <a:chOff x="1143681" y="1962252"/>
            <a:chExt cx="3290123" cy="1305421"/>
          </a:xfrm>
        </p:grpSpPr>
        <p:sp>
          <p:nvSpPr>
            <p:cNvPr id="51" name="TextBox 50"/>
            <p:cNvSpPr txBox="1"/>
            <p:nvPr/>
          </p:nvSpPr>
          <p:spPr>
            <a:xfrm>
              <a:off x="2034584" y="2005789"/>
              <a:ext cx="2399220" cy="1261884"/>
            </a:xfrm>
            <a:prstGeom prst="rect">
              <a:avLst/>
            </a:prstGeom>
          </p:spPr>
          <p:txBody>
            <a:bodyPr wrap="square">
              <a:spAutoFit/>
            </a:bodyPr>
            <a:lstStyle>
              <a:defPPr>
                <a:defRPr lang="en-US"/>
              </a:defPPr>
              <a:lvl1pPr algn="ctr">
                <a:defRPr sz="2000" b="1">
                  <a:solidFill>
                    <a:schemeClr val="accent5"/>
                  </a:solidFill>
                </a:defRPr>
              </a:lvl1pPr>
            </a:lstStyle>
            <a:p>
              <a:pPr algn="l"/>
              <a:r>
                <a:rPr lang="en-US" dirty="0" smtClean="0"/>
                <a:t>Rebate</a:t>
              </a:r>
              <a:r>
                <a:rPr lang="en-US" dirty="0"/>
                <a:t/>
              </a:r>
              <a:br>
                <a:rPr lang="en-US" dirty="0"/>
              </a:br>
              <a:r>
                <a:rPr lang="en-US" sz="1400" b="0" dirty="0"/>
                <a:t>All AX Bundles, </a:t>
              </a:r>
              <a:r>
                <a:rPr lang="en-US" sz="1400" b="0" dirty="0" smtClean="0"/>
                <a:t/>
              </a:r>
              <a:br>
                <a:rPr lang="en-US" sz="1400" b="0" dirty="0" smtClean="0"/>
              </a:br>
              <a:r>
                <a:rPr lang="en-US" sz="1400" b="0" dirty="0" smtClean="0"/>
                <a:t>ISR </a:t>
              </a:r>
              <a:r>
                <a:rPr lang="en-US" sz="1400" b="0" dirty="0"/>
                <a:t>4K w/services, </a:t>
              </a:r>
              <a:br>
                <a:rPr lang="en-US" sz="1400" b="0" dirty="0"/>
              </a:br>
              <a:r>
                <a:rPr lang="en-US" sz="1400" b="0" dirty="0"/>
                <a:t>4G LTE, UCS </a:t>
              </a:r>
              <a:r>
                <a:rPr lang="en-US" sz="1400" b="0" dirty="0" smtClean="0"/>
                <a:t/>
              </a:r>
              <a:br>
                <a:rPr lang="en-US" sz="1400" b="0" dirty="0" smtClean="0"/>
              </a:br>
              <a:r>
                <a:rPr lang="en-US" sz="1400" b="0" dirty="0" smtClean="0"/>
                <a:t>E-Series </a:t>
              </a:r>
              <a:r>
                <a:rPr lang="en-US" sz="1400" b="0" dirty="0"/>
                <a:t>M2</a:t>
              </a:r>
            </a:p>
          </p:txBody>
        </p:sp>
        <p:sp>
          <p:nvSpPr>
            <p:cNvPr id="6" name="Rectangle 5"/>
            <p:cNvSpPr/>
            <p:nvPr/>
          </p:nvSpPr>
          <p:spPr>
            <a:xfrm>
              <a:off x="1143681" y="1962252"/>
              <a:ext cx="1011203" cy="623248"/>
            </a:xfrm>
            <a:prstGeom prst="rect">
              <a:avLst/>
            </a:prstGeom>
            <a:noFill/>
          </p:spPr>
          <p:txBody>
            <a:bodyPr wrap="square" lIns="68580" tIns="34290" rIns="68580" bIns="34290" rtlCol="0" anchor="ctr" anchorCtr="1">
              <a:spAutoFit/>
            </a:bodyPr>
            <a:lstStyle/>
            <a:p>
              <a:r>
                <a:rPr lang="en-US" sz="3600" b="1" spc="-225" dirty="0">
                  <a:ln w="25400">
                    <a:noFill/>
                  </a:ln>
                  <a:gradFill>
                    <a:gsLst>
                      <a:gs pos="0">
                        <a:schemeClr val="accent6"/>
                      </a:gs>
                      <a:gs pos="100000">
                        <a:schemeClr val="accent5"/>
                      </a:gs>
                    </a:gsLst>
                    <a:lin ang="5400000" scaled="0"/>
                  </a:gradFill>
                  <a:latin typeface="CiscoSansTT Light"/>
                </a:rPr>
                <a:t>10% </a:t>
              </a:r>
            </a:p>
          </p:txBody>
        </p:sp>
      </p:grpSp>
      <p:grpSp>
        <p:nvGrpSpPr>
          <p:cNvPr id="8" name="Group 7"/>
          <p:cNvGrpSpPr/>
          <p:nvPr/>
        </p:nvGrpSpPr>
        <p:grpSpPr>
          <a:xfrm>
            <a:off x="5360441" y="1949767"/>
            <a:ext cx="2480051" cy="1102493"/>
            <a:chOff x="5553067" y="1949767"/>
            <a:chExt cx="2480051" cy="1102493"/>
          </a:xfrm>
        </p:grpSpPr>
        <p:sp>
          <p:nvSpPr>
            <p:cNvPr id="5" name="Rectangle 4"/>
            <p:cNvSpPr/>
            <p:nvPr/>
          </p:nvSpPr>
          <p:spPr>
            <a:xfrm>
              <a:off x="6296692" y="2005820"/>
              <a:ext cx="1736426" cy="1046440"/>
            </a:xfrm>
            <a:prstGeom prst="rect">
              <a:avLst/>
            </a:prstGeom>
          </p:spPr>
          <p:txBody>
            <a:bodyPr wrap="square">
              <a:spAutoFit/>
            </a:bodyPr>
            <a:lstStyle/>
            <a:p>
              <a:r>
                <a:rPr lang="en-US" sz="2000" b="1" dirty="0" smtClean="0">
                  <a:solidFill>
                    <a:schemeClr val="accent5"/>
                  </a:solidFill>
                </a:rPr>
                <a:t>Rebate</a:t>
              </a:r>
              <a:r>
                <a:rPr lang="en-US" sz="2800" b="1" dirty="0" smtClean="0">
                  <a:solidFill>
                    <a:schemeClr val="accent5"/>
                  </a:solidFill>
                </a:rPr>
                <a:t/>
              </a:r>
              <a:br>
                <a:rPr lang="en-US" sz="2800" b="1" dirty="0" smtClean="0">
                  <a:solidFill>
                    <a:schemeClr val="accent5"/>
                  </a:solidFill>
                </a:rPr>
              </a:br>
              <a:r>
                <a:rPr lang="en-US" sz="1400" dirty="0" smtClean="0">
                  <a:solidFill>
                    <a:schemeClr val="accent5"/>
                  </a:solidFill>
                </a:rPr>
                <a:t>ISR G2 w/services, </a:t>
              </a:r>
              <a:br>
                <a:rPr lang="en-US" sz="1400" dirty="0" smtClean="0">
                  <a:solidFill>
                    <a:schemeClr val="accent5"/>
                  </a:solidFill>
                </a:rPr>
              </a:br>
              <a:r>
                <a:rPr lang="en-US" sz="1400" dirty="0" smtClean="0">
                  <a:solidFill>
                    <a:schemeClr val="accent5"/>
                  </a:solidFill>
                </a:rPr>
                <a:t>Base ISR 4K,</a:t>
              </a:r>
              <a:br>
                <a:rPr lang="en-US" sz="1400" dirty="0" smtClean="0">
                  <a:solidFill>
                    <a:schemeClr val="accent5"/>
                  </a:solidFill>
                </a:rPr>
              </a:br>
              <a:r>
                <a:rPr lang="en-US" sz="1400" dirty="0" smtClean="0">
                  <a:solidFill>
                    <a:schemeClr val="accent5"/>
                  </a:solidFill>
                </a:rPr>
                <a:t>UCS E-Series M1</a:t>
              </a:r>
              <a:endParaRPr lang="en-US" sz="1400" dirty="0">
                <a:solidFill>
                  <a:schemeClr val="accent5"/>
                </a:solidFill>
              </a:endParaRPr>
            </a:p>
          </p:txBody>
        </p:sp>
        <p:sp>
          <p:nvSpPr>
            <p:cNvPr id="7" name="Rectangle 6"/>
            <p:cNvSpPr/>
            <p:nvPr/>
          </p:nvSpPr>
          <p:spPr>
            <a:xfrm>
              <a:off x="5553067" y="1949767"/>
              <a:ext cx="893193" cy="646331"/>
            </a:xfrm>
            <a:prstGeom prst="rect">
              <a:avLst/>
            </a:prstGeom>
            <a:noFill/>
          </p:spPr>
          <p:txBody>
            <a:bodyPr wrap="square" lIns="68580" tIns="34290" rIns="68580" bIns="34290" rtlCol="0" anchor="ctr" anchorCtr="1">
              <a:spAutoFit/>
            </a:bodyPr>
            <a:lstStyle/>
            <a:p>
              <a:r>
                <a:rPr lang="en-US" sz="3600" b="1" spc="-225" dirty="0">
                  <a:ln w="25400">
                    <a:noFill/>
                  </a:ln>
                  <a:gradFill>
                    <a:gsLst>
                      <a:gs pos="0">
                        <a:schemeClr val="accent6"/>
                      </a:gs>
                      <a:gs pos="100000">
                        <a:schemeClr val="accent5"/>
                      </a:gs>
                    </a:gsLst>
                    <a:lin ang="5400000" scaled="0"/>
                  </a:gradFill>
                  <a:latin typeface="CiscoSansTT Light"/>
                </a:rPr>
                <a:t>2% </a:t>
              </a:r>
            </a:p>
          </p:txBody>
        </p:sp>
      </p:grpSp>
      <p:sp>
        <p:nvSpPr>
          <p:cNvPr id="31" name="Rounded Rectangle 30"/>
          <p:cNvSpPr/>
          <p:nvPr/>
        </p:nvSpPr>
        <p:spPr>
          <a:xfrm>
            <a:off x="298046"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TMP eligible</a:t>
            </a:r>
            <a:endParaRPr lang="en-US" sz="800" dirty="0">
              <a:solidFill>
                <a:schemeClr val="accent5"/>
              </a:solidFill>
            </a:endParaRPr>
          </a:p>
        </p:txBody>
      </p:sp>
      <p:sp>
        <p:nvSpPr>
          <p:cNvPr id="40" name="Rounded Rectangle 39"/>
          <p:cNvSpPr/>
          <p:nvPr/>
        </p:nvSpPr>
        <p:spPr>
          <a:xfrm>
            <a:off x="875157"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IWAN break-away</a:t>
            </a:r>
            <a:endParaRPr lang="en-US" sz="800" dirty="0">
              <a:solidFill>
                <a:schemeClr val="accent5"/>
              </a:solidFill>
            </a:endParaRPr>
          </a:p>
        </p:txBody>
      </p:sp>
      <p:sp>
        <p:nvSpPr>
          <p:cNvPr id="41" name="Rounded Rectangle 40"/>
          <p:cNvSpPr/>
          <p:nvPr/>
        </p:nvSpPr>
        <p:spPr>
          <a:xfrm>
            <a:off x="1454078" y="4605800"/>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accent5"/>
                </a:solidFill>
              </a:rPr>
              <a:t>VIP</a:t>
            </a:r>
          </a:p>
          <a:p>
            <a:pPr algn="ctr"/>
            <a:r>
              <a:rPr lang="en-US" sz="600" dirty="0" smtClean="0">
                <a:solidFill>
                  <a:schemeClr val="accent5"/>
                </a:solidFill>
              </a:rPr>
              <a:t>Accelerate/Enable eligible</a:t>
            </a:r>
            <a:endParaRPr lang="en-US" sz="600" dirty="0">
              <a:solidFill>
                <a:schemeClr val="accent5"/>
              </a:solidFill>
            </a:endParaRPr>
          </a:p>
        </p:txBody>
      </p:sp>
    </p:spTree>
    <p:extLst>
      <p:ext uri="{BB962C8B-B14F-4D97-AF65-F5344CB8AC3E}">
        <p14:creationId xmlns:p14="http://schemas.microsoft.com/office/powerpoint/2010/main" val="30184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0" y="4478850"/>
            <a:ext cx="9144001" cy="667381"/>
            <a:chOff x="0" y="4478850"/>
            <a:chExt cx="9144001" cy="667381"/>
          </a:xfrm>
        </p:grpSpPr>
        <p:pic>
          <p:nvPicPr>
            <p:cNvPr id="5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83" t="73056" r="20727" b="22653"/>
            <a:stretch/>
          </p:blipFill>
          <p:spPr bwMode="auto">
            <a:xfrm>
              <a:off x="0" y="4478850"/>
              <a:ext cx="9144001" cy="6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0" y="4511120"/>
              <a:ext cx="9144000" cy="63511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85" name="Rectangle 84"/>
          <p:cNvSpPr/>
          <p:nvPr>
            <p:custDataLst>
              <p:tags r:id="rId1"/>
            </p:custDataLst>
          </p:nvPr>
        </p:nvSpPr>
        <p:spPr>
          <a:xfrm>
            <a:off x="2520564" y="4604434"/>
            <a:ext cx="4307820" cy="445750"/>
          </a:xfrm>
          <a:prstGeom prst="rect">
            <a:avLst/>
          </a:prstGeom>
          <a:gradFill flip="none" rotWithShape="1">
            <a:gsLst>
              <a:gs pos="0">
                <a:schemeClr val="accent1">
                  <a:lumMod val="5000"/>
                  <a:lumOff val="95000"/>
                  <a:alpha val="0"/>
                </a:schemeClr>
              </a:gs>
              <a:gs pos="47000">
                <a:schemeClr val="bg1">
                  <a:alpha val="61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1" name="Rectangle 50"/>
          <p:cNvSpPr/>
          <p:nvPr/>
        </p:nvSpPr>
        <p:spPr>
          <a:xfrm>
            <a:off x="298046" y="1466181"/>
            <a:ext cx="8552797" cy="170461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lstStyle/>
          <a:p>
            <a:r>
              <a:rPr lang="en-US" dirty="0" smtClean="0">
                <a:sym typeface="Wingdings" panose="05000000000000000000" pitchFamily="2" charset="2"/>
              </a:rPr>
              <a:t>Distribution-Led Migration Program (DLMP) for SMB</a:t>
            </a:r>
            <a:br>
              <a:rPr lang="en-US" dirty="0" smtClean="0">
                <a:sym typeface="Wingdings" panose="05000000000000000000" pitchFamily="2" charset="2"/>
              </a:rPr>
            </a:br>
            <a:endParaRPr lang="en-US" dirty="0"/>
          </a:p>
        </p:txBody>
      </p:sp>
      <p:sp>
        <p:nvSpPr>
          <p:cNvPr id="63" name="TextBox 62"/>
          <p:cNvSpPr txBox="1"/>
          <p:nvPr/>
        </p:nvSpPr>
        <p:spPr>
          <a:xfrm>
            <a:off x="662638" y="3505498"/>
            <a:ext cx="2860906" cy="415462"/>
          </a:xfrm>
          <a:prstGeom prst="rect">
            <a:avLst/>
          </a:prstGeom>
          <a:noFill/>
        </p:spPr>
        <p:txBody>
          <a:bodyPr wrap="square" lIns="91404" tIns="45702" rIns="91404" bIns="45702" numCol="1" rtlCol="0">
            <a:spAutoFit/>
          </a:bodyPr>
          <a:lstStyle/>
          <a:p>
            <a:pPr marL="171450" indent="-171450">
              <a:buFont typeface="Arial" panose="020B0604020202020204" pitchFamily="34" charset="0"/>
              <a:buChar char="•"/>
            </a:pPr>
            <a:r>
              <a:rPr lang="en-US" sz="1050" dirty="0" err="1" smtClean="0">
                <a:solidFill>
                  <a:schemeClr val="accent1"/>
                </a:solidFill>
              </a:rPr>
              <a:t>Disti</a:t>
            </a:r>
            <a:r>
              <a:rPr lang="en-US" sz="1050" dirty="0" smtClean="0">
                <a:solidFill>
                  <a:schemeClr val="accent1"/>
                </a:solidFill>
              </a:rPr>
              <a:t> </a:t>
            </a:r>
            <a:r>
              <a:rPr lang="en-US" sz="1050" dirty="0">
                <a:solidFill>
                  <a:schemeClr val="accent1"/>
                </a:solidFill>
              </a:rPr>
              <a:t>Branded, </a:t>
            </a:r>
            <a:r>
              <a:rPr lang="en-US" sz="1050" dirty="0" err="1">
                <a:solidFill>
                  <a:schemeClr val="accent1"/>
                </a:solidFill>
              </a:rPr>
              <a:t>Disti</a:t>
            </a:r>
            <a:r>
              <a:rPr lang="en-US" sz="1050" dirty="0">
                <a:solidFill>
                  <a:schemeClr val="accent1"/>
                </a:solidFill>
              </a:rPr>
              <a:t> Priced, </a:t>
            </a:r>
            <a:r>
              <a:rPr lang="en-US" sz="1050" dirty="0" err="1" smtClean="0">
                <a:solidFill>
                  <a:schemeClr val="accent1"/>
                </a:solidFill>
              </a:rPr>
              <a:t>Disti</a:t>
            </a:r>
            <a:r>
              <a:rPr lang="en-US" sz="1050" dirty="0" smtClean="0">
                <a:solidFill>
                  <a:schemeClr val="accent1"/>
                </a:solidFill>
              </a:rPr>
              <a:t> </a:t>
            </a:r>
            <a:r>
              <a:rPr lang="en-US" sz="1050" dirty="0">
                <a:solidFill>
                  <a:schemeClr val="accent1"/>
                </a:solidFill>
              </a:rPr>
              <a:t>Executed</a:t>
            </a:r>
          </a:p>
          <a:p>
            <a:pPr marL="171450" indent="-171450">
              <a:buFont typeface="Arial" panose="020B0604020202020204" pitchFamily="34" charset="0"/>
              <a:buChar char="•"/>
            </a:pPr>
            <a:r>
              <a:rPr lang="en-US" sz="1050" dirty="0">
                <a:solidFill>
                  <a:schemeClr val="accent1"/>
                </a:solidFill>
              </a:rPr>
              <a:t>Simple and Quick </a:t>
            </a:r>
            <a:r>
              <a:rPr lang="en-US" sz="1050" dirty="0" smtClean="0">
                <a:solidFill>
                  <a:schemeClr val="accent1"/>
                </a:solidFill>
              </a:rPr>
              <a:t>Trade-In Process</a:t>
            </a:r>
          </a:p>
        </p:txBody>
      </p:sp>
      <p:sp>
        <p:nvSpPr>
          <p:cNvPr id="65" name="TextBox 64"/>
          <p:cNvSpPr txBox="1"/>
          <p:nvPr/>
        </p:nvSpPr>
        <p:spPr>
          <a:xfrm>
            <a:off x="387342" y="819887"/>
            <a:ext cx="7807435" cy="646294"/>
          </a:xfrm>
          <a:prstGeom prst="rect">
            <a:avLst/>
          </a:prstGeom>
          <a:noFill/>
        </p:spPr>
        <p:txBody>
          <a:bodyPr wrap="square" lIns="91404" tIns="45702" rIns="91404" bIns="45702" rtlCol="0">
            <a:spAutoFit/>
          </a:bodyPr>
          <a:lstStyle/>
          <a:p>
            <a:pPr algn="ctr"/>
            <a:r>
              <a:rPr lang="en-US" b="1" dirty="0">
                <a:solidFill>
                  <a:schemeClr val="tx2"/>
                </a:solidFill>
              </a:rPr>
              <a:t>Migration Program for Distributors for the First Time </a:t>
            </a:r>
            <a:br>
              <a:rPr lang="en-US" b="1" dirty="0">
                <a:solidFill>
                  <a:schemeClr val="tx2"/>
                </a:solidFill>
              </a:rPr>
            </a:br>
            <a:r>
              <a:rPr lang="en-US" b="1" dirty="0">
                <a:solidFill>
                  <a:schemeClr val="tx2"/>
                </a:solidFill>
              </a:rPr>
              <a:t>Enable Trade-Ins for Deals under $25K</a:t>
            </a:r>
          </a:p>
        </p:txBody>
      </p:sp>
      <p:grpSp>
        <p:nvGrpSpPr>
          <p:cNvPr id="66" name="Group 65"/>
          <p:cNvGrpSpPr/>
          <p:nvPr/>
        </p:nvGrpSpPr>
        <p:grpSpPr>
          <a:xfrm>
            <a:off x="662639" y="810616"/>
            <a:ext cx="7769504" cy="664675"/>
            <a:chOff x="302409" y="810616"/>
            <a:chExt cx="8489964" cy="664675"/>
          </a:xfrm>
        </p:grpSpPr>
        <p:cxnSp>
          <p:nvCxnSpPr>
            <p:cNvPr id="67" name="Straight Connector 66"/>
            <p:cNvCxnSpPr/>
            <p:nvPr/>
          </p:nvCxnSpPr>
          <p:spPr>
            <a:xfrm>
              <a:off x="302409" y="810616"/>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02409" y="1475291"/>
              <a:ext cx="84899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3135938" y="4687463"/>
            <a:ext cx="2872124" cy="276963"/>
          </a:xfrm>
          <a:prstGeom prst="rect">
            <a:avLst/>
          </a:prstGeom>
          <a:noFill/>
        </p:spPr>
        <p:txBody>
          <a:bodyPr wrap="square" lIns="91404" tIns="45702" rIns="91404" bIns="45702" rtlCol="0">
            <a:spAutoFit/>
          </a:bodyPr>
          <a:lstStyle/>
          <a:p>
            <a:pPr algn="ctr"/>
            <a:r>
              <a:rPr lang="en-US" sz="1200" b="1" dirty="0" smtClean="0">
                <a:solidFill>
                  <a:schemeClr val="tx1">
                    <a:lumMod val="75000"/>
                    <a:lumOff val="25000"/>
                  </a:schemeClr>
                </a:solidFill>
              </a:rPr>
              <a:t>Edge and Access Routing Refresh</a:t>
            </a:r>
            <a:endParaRPr lang="en-US" sz="1200" b="1" dirty="0">
              <a:solidFill>
                <a:schemeClr val="tx1">
                  <a:lumMod val="75000"/>
                  <a:lumOff val="25000"/>
                </a:schemeClr>
              </a:solidFill>
            </a:endParaRPr>
          </a:p>
        </p:txBody>
      </p:sp>
      <p:sp>
        <p:nvSpPr>
          <p:cNvPr id="3" name="Rectangle 2"/>
          <p:cNvSpPr/>
          <p:nvPr/>
        </p:nvSpPr>
        <p:spPr>
          <a:xfrm>
            <a:off x="213321" y="4269410"/>
            <a:ext cx="8064500" cy="215444"/>
          </a:xfrm>
          <a:prstGeom prst="rect">
            <a:avLst/>
          </a:prstGeom>
        </p:spPr>
        <p:txBody>
          <a:bodyPr wrap="square">
            <a:spAutoFit/>
          </a:bodyPr>
          <a:lstStyle/>
          <a:p>
            <a:r>
              <a:rPr lang="en-US" sz="800" dirty="0">
                <a:solidFill>
                  <a:schemeClr val="tx1">
                    <a:lumMod val="75000"/>
                    <a:lumOff val="25000"/>
                  </a:schemeClr>
                </a:solidFill>
              </a:rPr>
              <a:t>Only 2% Discount on Certificate of </a:t>
            </a:r>
            <a:r>
              <a:rPr lang="en-US" sz="800" dirty="0" smtClean="0">
                <a:solidFill>
                  <a:schemeClr val="tx1">
                    <a:lumMod val="75000"/>
                    <a:lumOff val="25000"/>
                  </a:schemeClr>
                </a:solidFill>
              </a:rPr>
              <a:t>Destruction * Must </a:t>
            </a:r>
            <a:r>
              <a:rPr lang="en-US" sz="800" dirty="0">
                <a:solidFill>
                  <a:schemeClr val="tx1">
                    <a:lumMod val="75000"/>
                    <a:lumOff val="25000"/>
                  </a:schemeClr>
                </a:solidFill>
              </a:rPr>
              <a:t>be a Cisco Registered reseller or higher</a:t>
            </a:r>
          </a:p>
        </p:txBody>
      </p:sp>
      <p:sp>
        <p:nvSpPr>
          <p:cNvPr id="5" name="Rectangle 4"/>
          <p:cNvSpPr/>
          <p:nvPr/>
        </p:nvSpPr>
        <p:spPr>
          <a:xfrm>
            <a:off x="4674474" y="3504133"/>
            <a:ext cx="3680401" cy="415498"/>
          </a:xfrm>
          <a:prstGeom prst="rect">
            <a:avLst/>
          </a:prstGeom>
        </p:spPr>
        <p:txBody>
          <a:bodyPr wrap="square">
            <a:spAutoFit/>
          </a:bodyPr>
          <a:lstStyle/>
          <a:p>
            <a:pPr marL="171450" lvl="0" indent="-171450">
              <a:buFont typeface="Arial" panose="020B0604020202020204" pitchFamily="34" charset="0"/>
              <a:buChar char="•"/>
            </a:pPr>
            <a:r>
              <a:rPr lang="en-US" sz="1050" dirty="0">
                <a:solidFill>
                  <a:srgbClr val="272A48"/>
                </a:solidFill>
              </a:rPr>
              <a:t>No Deal Registration Required for Resellers</a:t>
            </a:r>
          </a:p>
          <a:p>
            <a:pPr marL="171450" lvl="0" indent="-171450">
              <a:buFont typeface="Arial" panose="020B0604020202020204" pitchFamily="34" charset="0"/>
              <a:buChar char="•"/>
            </a:pPr>
            <a:r>
              <a:rPr lang="en-US" sz="1050" dirty="0">
                <a:solidFill>
                  <a:srgbClr val="272A48"/>
                </a:solidFill>
              </a:rPr>
              <a:t>No Need to Ship Returned Equipment,  - Cisco Picks up</a:t>
            </a:r>
          </a:p>
        </p:txBody>
      </p:sp>
      <p:cxnSp>
        <p:nvCxnSpPr>
          <p:cNvPr id="27" name="Straight Connector 26"/>
          <p:cNvCxnSpPr/>
          <p:nvPr/>
        </p:nvCxnSpPr>
        <p:spPr>
          <a:xfrm>
            <a:off x="662638" y="3396035"/>
            <a:ext cx="776950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41427" y="1768142"/>
            <a:ext cx="4661146" cy="1415736"/>
            <a:chOff x="2042474" y="1768142"/>
            <a:chExt cx="4661146" cy="1415736"/>
          </a:xfrm>
        </p:grpSpPr>
        <p:sp>
          <p:nvSpPr>
            <p:cNvPr id="50" name="TextBox 49"/>
            <p:cNvSpPr txBox="1"/>
            <p:nvPr/>
          </p:nvSpPr>
          <p:spPr>
            <a:xfrm>
              <a:off x="3596431" y="1768142"/>
              <a:ext cx="3107189" cy="1415736"/>
            </a:xfrm>
            <a:prstGeom prst="rect">
              <a:avLst/>
            </a:prstGeom>
            <a:noFill/>
          </p:spPr>
          <p:txBody>
            <a:bodyPr wrap="square" lIns="91404" tIns="45702" rIns="91404" bIns="45702" rtlCol="0">
              <a:spAutoFit/>
            </a:bodyPr>
            <a:lstStyle/>
            <a:p>
              <a:r>
                <a:rPr lang="en-US" sz="2000" b="1" dirty="0" smtClean="0">
                  <a:solidFill>
                    <a:schemeClr val="accent5"/>
                  </a:solidFill>
                </a:rPr>
                <a:t>Trade-In Discount</a:t>
              </a:r>
            </a:p>
            <a:p>
              <a:pPr marL="285750" indent="-285750">
                <a:buFont typeface="Arial"/>
                <a:buChar char="•"/>
              </a:pPr>
              <a:r>
                <a:rPr lang="en-US" sz="1400" dirty="0" smtClean="0">
                  <a:solidFill>
                    <a:schemeClr val="accent5"/>
                  </a:solidFill>
                </a:rPr>
                <a:t>Discount Based on SKU Bought, </a:t>
              </a:r>
              <a:br>
                <a:rPr lang="en-US" sz="1400" dirty="0" smtClean="0">
                  <a:solidFill>
                    <a:schemeClr val="accent5"/>
                  </a:solidFill>
                </a:rPr>
              </a:br>
              <a:r>
                <a:rPr lang="en-US" sz="1400" dirty="0" smtClean="0">
                  <a:solidFill>
                    <a:schemeClr val="accent5"/>
                  </a:solidFill>
                </a:rPr>
                <a:t>Not the Trade-in SKU</a:t>
              </a:r>
            </a:p>
            <a:p>
              <a:pPr marL="285750" indent="-285750">
                <a:buFont typeface="Arial"/>
                <a:buChar char="•"/>
              </a:pPr>
              <a:r>
                <a:rPr lang="en-US" sz="1400" dirty="0" smtClean="0">
                  <a:solidFill>
                    <a:schemeClr val="accent5"/>
                  </a:solidFill>
                </a:rPr>
                <a:t>Competitors and Cisco’s Old Products for Trade-In</a:t>
              </a:r>
            </a:p>
            <a:p>
              <a:pPr algn="ctr"/>
              <a:endParaRPr lang="en-US" sz="1000" dirty="0" smtClean="0">
                <a:solidFill>
                  <a:schemeClr val="accent5"/>
                </a:solidFill>
              </a:endParaRPr>
            </a:p>
          </p:txBody>
        </p:sp>
        <p:grpSp>
          <p:nvGrpSpPr>
            <p:cNvPr id="8" name="Group 7"/>
            <p:cNvGrpSpPr/>
            <p:nvPr/>
          </p:nvGrpSpPr>
          <p:grpSpPr>
            <a:xfrm>
              <a:off x="2042474" y="1786451"/>
              <a:ext cx="1646605" cy="1066078"/>
              <a:chOff x="1454078" y="1592587"/>
              <a:chExt cx="1646605" cy="1066078"/>
            </a:xfrm>
          </p:grpSpPr>
          <p:sp>
            <p:nvSpPr>
              <p:cNvPr id="6" name="Rectangle 5"/>
              <p:cNvSpPr/>
              <p:nvPr/>
            </p:nvSpPr>
            <p:spPr>
              <a:xfrm>
                <a:off x="1454078" y="1735335"/>
                <a:ext cx="1646605" cy="923330"/>
              </a:xfrm>
              <a:prstGeom prst="rect">
                <a:avLst/>
              </a:prstGeom>
              <a:noFill/>
            </p:spPr>
            <p:txBody>
              <a:bodyPr wrap="square" lIns="68580" tIns="34290" rIns="68580" bIns="34290" rtlCol="0" anchor="ctr" anchorCtr="1">
                <a:spAutoFit/>
              </a:bodyPr>
              <a:lstStyle/>
              <a:p>
                <a:r>
                  <a:rPr lang="en-US" sz="5400" b="1" spc="-225" dirty="0" smtClean="0">
                    <a:ln w="25400">
                      <a:noFill/>
                    </a:ln>
                    <a:gradFill>
                      <a:gsLst>
                        <a:gs pos="0">
                          <a:schemeClr val="accent6"/>
                        </a:gs>
                        <a:gs pos="100000">
                          <a:schemeClr val="accent5"/>
                        </a:gs>
                      </a:gsLst>
                      <a:lin ang="5400000" scaled="0"/>
                    </a:gradFill>
                    <a:latin typeface="CiscoSansTT Light"/>
                  </a:rPr>
                  <a:t>18% </a:t>
                </a:r>
                <a:endParaRPr lang="en-US" sz="5400" b="1" spc="-225" dirty="0">
                  <a:ln w="25400">
                    <a:noFill/>
                  </a:ln>
                  <a:gradFill>
                    <a:gsLst>
                      <a:gs pos="0">
                        <a:schemeClr val="accent6"/>
                      </a:gs>
                      <a:gs pos="100000">
                        <a:schemeClr val="accent5"/>
                      </a:gs>
                    </a:gsLst>
                    <a:lin ang="5400000" scaled="0"/>
                  </a:gradFill>
                  <a:latin typeface="CiscoSansTT Light"/>
                </a:endParaRPr>
              </a:p>
            </p:txBody>
          </p:sp>
          <p:sp>
            <p:nvSpPr>
              <p:cNvPr id="7" name="Rectangle 6"/>
              <p:cNvSpPr/>
              <p:nvPr/>
            </p:nvSpPr>
            <p:spPr>
              <a:xfrm>
                <a:off x="1562178" y="1592587"/>
                <a:ext cx="774571" cy="369332"/>
              </a:xfrm>
              <a:prstGeom prst="rect">
                <a:avLst/>
              </a:prstGeom>
            </p:spPr>
            <p:txBody>
              <a:bodyPr wrap="none">
                <a:spAutoFit/>
              </a:bodyPr>
              <a:lstStyle/>
              <a:p>
                <a:r>
                  <a:rPr lang="en-US" b="1" dirty="0">
                    <a:solidFill>
                      <a:schemeClr val="accent5"/>
                    </a:solidFill>
                  </a:rPr>
                  <a:t>Up to</a:t>
                </a:r>
              </a:p>
            </p:txBody>
          </p:sp>
        </p:grpSp>
      </p:grpSp>
      <p:sp>
        <p:nvSpPr>
          <p:cNvPr id="30" name="Rounded Rectangle 29"/>
          <p:cNvSpPr/>
          <p:nvPr/>
        </p:nvSpPr>
        <p:spPr>
          <a:xfrm>
            <a:off x="205954" y="4623484"/>
            <a:ext cx="587796" cy="445750"/>
          </a:xfrm>
          <a:prstGeom prst="roundRect">
            <a:avLst>
              <a:gd name="adj" fmla="val 0"/>
            </a:avLst>
          </a:prstGeom>
          <a:solidFill>
            <a:schemeClr val="accent4">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50000"/>
                    <a:lumOff val="50000"/>
                  </a:schemeClr>
                </a:solidFill>
              </a:rPr>
              <a:t>No</a:t>
            </a:r>
          </a:p>
          <a:p>
            <a:pPr algn="ctr"/>
            <a:r>
              <a:rPr lang="en-US" sz="800" dirty="0" smtClean="0">
                <a:solidFill>
                  <a:schemeClr val="tx1">
                    <a:lumMod val="50000"/>
                    <a:lumOff val="50000"/>
                  </a:schemeClr>
                </a:solidFill>
              </a:rPr>
              <a:t>TMP</a:t>
            </a:r>
            <a:endParaRPr lang="en-US" sz="800" dirty="0">
              <a:solidFill>
                <a:schemeClr val="tx1">
                  <a:lumMod val="50000"/>
                  <a:lumOff val="50000"/>
                </a:schemeClr>
              </a:solidFill>
            </a:endParaRPr>
          </a:p>
        </p:txBody>
      </p:sp>
      <p:sp>
        <p:nvSpPr>
          <p:cNvPr id="31" name="Rounded Rectangle 30"/>
          <p:cNvSpPr/>
          <p:nvPr/>
        </p:nvSpPr>
        <p:spPr>
          <a:xfrm>
            <a:off x="815554" y="4623484"/>
            <a:ext cx="587796" cy="445750"/>
          </a:xfrm>
          <a:prstGeom prst="roundRect">
            <a:avLst>
              <a:gd name="adj" fmla="val 0"/>
            </a:avLst>
          </a:prstGeom>
          <a:solidFill>
            <a:schemeClr val="accent4">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50000"/>
                    <a:lumOff val="50000"/>
                  </a:schemeClr>
                </a:solidFill>
              </a:rPr>
              <a:t>NO IWAN Break</a:t>
            </a:r>
          </a:p>
          <a:p>
            <a:pPr algn="ctr"/>
            <a:r>
              <a:rPr lang="en-US" sz="800" dirty="0" smtClean="0">
                <a:solidFill>
                  <a:schemeClr val="tx1">
                    <a:lumMod val="50000"/>
                    <a:lumOff val="50000"/>
                  </a:schemeClr>
                </a:solidFill>
              </a:rPr>
              <a:t>away</a:t>
            </a:r>
            <a:endParaRPr lang="en-US" sz="800" dirty="0">
              <a:solidFill>
                <a:schemeClr val="tx1">
                  <a:lumMod val="50000"/>
                  <a:lumOff val="50000"/>
                </a:schemeClr>
              </a:solidFill>
            </a:endParaRPr>
          </a:p>
        </p:txBody>
      </p:sp>
      <p:sp>
        <p:nvSpPr>
          <p:cNvPr id="32" name="Rounded Rectangle 31"/>
          <p:cNvSpPr/>
          <p:nvPr/>
        </p:nvSpPr>
        <p:spPr>
          <a:xfrm>
            <a:off x="1431504" y="4623484"/>
            <a:ext cx="587796" cy="445750"/>
          </a:xfrm>
          <a:prstGeom prst="roundRect">
            <a:avLst>
              <a:gd name="adj" fmla="val 0"/>
            </a:avLst>
          </a:prstGeom>
          <a:solidFill>
            <a:schemeClr val="accent4">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50000"/>
                    <a:lumOff val="50000"/>
                  </a:schemeClr>
                </a:solidFill>
              </a:rPr>
              <a:t>NO VIP</a:t>
            </a:r>
            <a:endParaRPr lang="en-US" sz="800" dirty="0">
              <a:solidFill>
                <a:schemeClr val="tx1">
                  <a:lumMod val="50000"/>
                  <a:lumOff val="50000"/>
                </a:schemeClr>
              </a:solidFill>
            </a:endParaRPr>
          </a:p>
        </p:txBody>
      </p:sp>
      <p:sp>
        <p:nvSpPr>
          <p:cNvPr id="33" name="Rounded Rectangle 32"/>
          <p:cNvSpPr/>
          <p:nvPr/>
        </p:nvSpPr>
        <p:spPr>
          <a:xfrm>
            <a:off x="7107389" y="4603069"/>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Americas</a:t>
            </a:r>
          </a:p>
        </p:txBody>
      </p:sp>
      <p:sp>
        <p:nvSpPr>
          <p:cNvPr id="36" name="Rounded Rectangle 35"/>
          <p:cNvSpPr/>
          <p:nvPr/>
        </p:nvSpPr>
        <p:spPr>
          <a:xfrm>
            <a:off x="7704797" y="4603069"/>
            <a:ext cx="548640"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accent5"/>
                </a:solidFill>
              </a:rPr>
              <a:t>EMEAR</a:t>
            </a:r>
          </a:p>
        </p:txBody>
      </p:sp>
      <p:sp>
        <p:nvSpPr>
          <p:cNvPr id="37" name="Rounded Rectangle 36"/>
          <p:cNvSpPr/>
          <p:nvPr/>
        </p:nvSpPr>
        <p:spPr>
          <a:xfrm>
            <a:off x="6142313" y="4603069"/>
            <a:ext cx="916308" cy="445750"/>
          </a:xfrm>
          <a:prstGeom prst="roundRect">
            <a:avLst>
              <a:gd name="adj" fmla="val 0"/>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800" dirty="0">
                <a:solidFill>
                  <a:schemeClr val="accent5"/>
                </a:solidFill>
              </a:rPr>
              <a:t>Valid Through </a:t>
            </a:r>
            <a:r>
              <a:rPr lang="en-US" sz="800" dirty="0" smtClean="0">
                <a:solidFill>
                  <a:schemeClr val="accent5"/>
                </a:solidFill>
              </a:rPr>
              <a:t>FY15</a:t>
            </a:r>
            <a:endParaRPr lang="en-US" sz="800" dirty="0">
              <a:solidFill>
                <a:schemeClr val="accent5"/>
              </a:solidFill>
            </a:endParaRPr>
          </a:p>
        </p:txBody>
      </p:sp>
      <p:sp>
        <p:nvSpPr>
          <p:cNvPr id="39" name="Rounded Rectangle 38"/>
          <p:cNvSpPr/>
          <p:nvPr/>
        </p:nvSpPr>
        <p:spPr>
          <a:xfrm>
            <a:off x="8295854" y="4617134"/>
            <a:ext cx="587796" cy="445750"/>
          </a:xfrm>
          <a:prstGeom prst="roundRect">
            <a:avLst>
              <a:gd name="adj" fmla="val 0"/>
            </a:avLst>
          </a:prstGeom>
          <a:solidFill>
            <a:schemeClr val="accent4">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50000"/>
                    <a:lumOff val="50000"/>
                  </a:schemeClr>
                </a:solidFill>
              </a:rPr>
              <a:t>Not available in APJC</a:t>
            </a:r>
          </a:p>
        </p:txBody>
      </p:sp>
    </p:spTree>
    <p:extLst>
      <p:ext uri="{BB962C8B-B14F-4D97-AF65-F5344CB8AC3E}">
        <p14:creationId xmlns:p14="http://schemas.microsoft.com/office/powerpoint/2010/main" val="309279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4451-X-AX Deployment </a:t>
            </a:r>
            <a:br>
              <a:rPr lang="en-US" dirty="0"/>
            </a:br>
            <a:r>
              <a:rPr lang="en-US" sz="1600" dirty="0"/>
              <a:t>10 Sites, 1 </a:t>
            </a:r>
            <a:r>
              <a:rPr lang="en-US" sz="1600" dirty="0" err="1"/>
              <a:t>ISR</a:t>
            </a:r>
            <a:r>
              <a:rPr lang="en-US" sz="1600" dirty="0"/>
              <a:t> 4451-X-AX at Each Site</a:t>
            </a:r>
          </a:p>
        </p:txBody>
      </p:sp>
      <p:sp>
        <p:nvSpPr>
          <p:cNvPr id="3" name="Rectangle 2"/>
          <p:cNvSpPr/>
          <p:nvPr/>
        </p:nvSpPr>
        <p:spPr>
          <a:xfrm>
            <a:off x="310546" y="2053867"/>
            <a:ext cx="1613139" cy="1327703"/>
          </a:xfrm>
          <a:prstGeom prst="rect">
            <a:avLst/>
          </a:prstGeom>
          <a:solidFill>
            <a:srgbClr val="7030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Total</a:t>
            </a:r>
            <a:endParaRPr lang="en-US" sz="1400" dirty="0">
              <a:solidFill>
                <a:schemeClr val="bg1"/>
              </a:solidFill>
            </a:endParaRPr>
          </a:p>
          <a:p>
            <a:pPr algn="ctr"/>
            <a:r>
              <a:rPr lang="en-US" sz="1400" dirty="0">
                <a:solidFill>
                  <a:schemeClr val="bg1"/>
                </a:solidFill>
              </a:rPr>
              <a:t>Product List Price</a:t>
            </a:r>
          </a:p>
          <a:p>
            <a:pPr algn="ctr"/>
            <a:r>
              <a:rPr lang="en-US" sz="1600" b="1" dirty="0" smtClean="0">
                <a:solidFill>
                  <a:srgbClr val="FFFF00"/>
                </a:solidFill>
              </a:rPr>
              <a:t>$230,000</a:t>
            </a:r>
            <a:endParaRPr lang="en-US" sz="1600" b="1" dirty="0">
              <a:solidFill>
                <a:srgbClr val="FFFF00"/>
              </a:solidFill>
            </a:endParaRPr>
          </a:p>
          <a:p>
            <a:pPr algn="ctr"/>
            <a:endParaRPr lang="en-US" sz="1200" dirty="0">
              <a:solidFill>
                <a:schemeClr val="bg1"/>
              </a:solidFill>
            </a:endParaRPr>
          </a:p>
        </p:txBody>
      </p:sp>
      <p:sp>
        <p:nvSpPr>
          <p:cNvPr id="4" name="Rectangle 3"/>
          <p:cNvSpPr/>
          <p:nvPr/>
        </p:nvSpPr>
        <p:spPr>
          <a:xfrm>
            <a:off x="5509982" y="2052831"/>
            <a:ext cx="1604515" cy="1327703"/>
          </a:xfrm>
          <a:prstGeom prst="rect">
            <a:avLst/>
          </a:prstGeom>
          <a:solidFill>
            <a:srgbClr val="00B05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TMP</a:t>
            </a:r>
            <a:r>
              <a:rPr lang="en-US" sz="1400" dirty="0" smtClean="0">
                <a:solidFill>
                  <a:schemeClr val="bg1"/>
                </a:solidFill>
              </a:rPr>
              <a:t> Credits</a:t>
            </a:r>
            <a:endParaRPr lang="en-US" sz="1400" dirty="0">
              <a:solidFill>
                <a:schemeClr val="bg1"/>
              </a:solidFill>
            </a:endParaRPr>
          </a:p>
          <a:p>
            <a:pPr algn="ctr"/>
            <a:r>
              <a:rPr lang="en-US" sz="1600" b="1" dirty="0">
                <a:solidFill>
                  <a:schemeClr val="tx1"/>
                </a:solidFill>
              </a:rPr>
              <a:t> </a:t>
            </a:r>
            <a:r>
              <a:rPr lang="en-US" sz="1400" dirty="0">
                <a:solidFill>
                  <a:schemeClr val="bg1"/>
                </a:solidFill>
              </a:rPr>
              <a:t> </a:t>
            </a:r>
            <a:r>
              <a:rPr lang="en-US" sz="1400" dirty="0" smtClean="0">
                <a:solidFill>
                  <a:schemeClr val="bg1"/>
                </a:solidFill>
              </a:rPr>
              <a:t>$75,900</a:t>
            </a:r>
            <a:endParaRPr lang="en-US" sz="1400" dirty="0">
              <a:solidFill>
                <a:schemeClr val="bg1"/>
              </a:solidFill>
            </a:endParaRPr>
          </a:p>
        </p:txBody>
      </p:sp>
      <p:sp>
        <p:nvSpPr>
          <p:cNvPr id="5" name="Rectangle 4"/>
          <p:cNvSpPr/>
          <p:nvPr/>
        </p:nvSpPr>
        <p:spPr>
          <a:xfrm>
            <a:off x="7226526" y="2062762"/>
            <a:ext cx="1609344" cy="1328447"/>
          </a:xfrm>
          <a:prstGeom prst="rect">
            <a:avLst/>
          </a:prstGeom>
          <a:solidFill>
            <a:srgbClr val="0070C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Net Partner Price</a:t>
            </a:r>
          </a:p>
          <a:p>
            <a:pPr algn="ctr"/>
            <a:r>
              <a:rPr lang="en-US" sz="1400" dirty="0"/>
              <a:t> </a:t>
            </a:r>
            <a:r>
              <a:rPr lang="en-US" sz="1600" dirty="0" smtClean="0">
                <a:solidFill>
                  <a:schemeClr val="bg1"/>
                </a:solidFill>
              </a:rPr>
              <a:t>$75,900</a:t>
            </a:r>
            <a:endParaRPr lang="en-US" sz="1600" dirty="0">
              <a:solidFill>
                <a:schemeClr val="bg1"/>
              </a:solidFill>
            </a:endParaRPr>
          </a:p>
        </p:txBody>
      </p:sp>
      <p:sp>
        <p:nvSpPr>
          <p:cNvPr id="6" name="Rectangle 5"/>
          <p:cNvSpPr/>
          <p:nvPr/>
        </p:nvSpPr>
        <p:spPr>
          <a:xfrm>
            <a:off x="2026944" y="2053866"/>
            <a:ext cx="1609344" cy="1327703"/>
          </a:xfrm>
          <a:prstGeom prst="rect">
            <a:avLst/>
          </a:prstGeom>
          <a:solidFill>
            <a:srgbClr val="00B0F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Std. OIP Price</a:t>
            </a:r>
          </a:p>
          <a:p>
            <a:pPr algn="ctr"/>
            <a:r>
              <a:rPr lang="en-US" sz="1400" dirty="0" smtClean="0">
                <a:solidFill>
                  <a:schemeClr val="bg1"/>
                </a:solidFill>
              </a:rPr>
              <a:t>$115,000</a:t>
            </a:r>
            <a:endParaRPr lang="en-US" sz="1400" dirty="0">
              <a:solidFill>
                <a:schemeClr val="bg1"/>
              </a:solidFill>
            </a:endParaRPr>
          </a:p>
        </p:txBody>
      </p:sp>
      <p:sp>
        <p:nvSpPr>
          <p:cNvPr id="7" name="Rectangle 6"/>
          <p:cNvSpPr/>
          <p:nvPr/>
        </p:nvSpPr>
        <p:spPr>
          <a:xfrm>
            <a:off x="3771368" y="2053121"/>
            <a:ext cx="1609344" cy="1328447"/>
          </a:xfrm>
          <a:prstGeom prst="rect">
            <a:avLst/>
          </a:prstGeom>
          <a:solidFill>
            <a:srgbClr val="32BEBD"/>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IWAN</a:t>
            </a:r>
            <a:r>
              <a:rPr lang="en-US" sz="1400" dirty="0" smtClean="0">
                <a:solidFill>
                  <a:schemeClr val="bg1"/>
                </a:solidFill>
              </a:rPr>
              <a:t> Breakaway</a:t>
            </a:r>
            <a:endParaRPr lang="en-US" sz="1400" dirty="0">
              <a:solidFill>
                <a:schemeClr val="bg1"/>
              </a:solidFill>
            </a:endParaRPr>
          </a:p>
          <a:p>
            <a:pPr algn="ctr"/>
            <a:r>
              <a:rPr lang="en-US" sz="1400" dirty="0">
                <a:solidFill>
                  <a:schemeClr val="bg1"/>
                </a:solidFill>
              </a:rPr>
              <a:t> </a:t>
            </a:r>
            <a:r>
              <a:rPr lang="en-US" sz="1400" dirty="0" smtClean="0">
                <a:solidFill>
                  <a:schemeClr val="bg1"/>
                </a:solidFill>
              </a:rPr>
              <a:t>$103,500</a:t>
            </a:r>
            <a:endParaRPr lang="en-US" sz="1400" dirty="0">
              <a:solidFill>
                <a:schemeClr val="bg1"/>
              </a:solidFill>
            </a:endParaRPr>
          </a:p>
          <a:p>
            <a:pPr algn="ctr"/>
            <a:endParaRPr lang="en-US" sz="1600" b="1" dirty="0">
              <a:solidFill>
                <a:schemeClr val="bg1"/>
              </a:solidFill>
            </a:endParaRPr>
          </a:p>
        </p:txBody>
      </p:sp>
      <p:sp>
        <p:nvSpPr>
          <p:cNvPr id="8" name="TextBox 7"/>
          <p:cNvSpPr txBox="1"/>
          <p:nvPr/>
        </p:nvSpPr>
        <p:spPr>
          <a:xfrm>
            <a:off x="888520" y="1233577"/>
            <a:ext cx="7332453" cy="523184"/>
          </a:xfrm>
          <a:prstGeom prst="rect">
            <a:avLst/>
          </a:prstGeom>
          <a:noFill/>
        </p:spPr>
        <p:txBody>
          <a:bodyPr wrap="square" lIns="91404" tIns="45702" rIns="91404" bIns="45702" rtlCol="0">
            <a:spAutoFit/>
          </a:bodyPr>
          <a:lstStyle/>
          <a:p>
            <a:pPr algn="ctr"/>
            <a:r>
              <a:rPr lang="en-US" sz="1400" b="1" dirty="0"/>
              <a:t>Bill of Material </a:t>
            </a:r>
          </a:p>
          <a:p>
            <a:pPr algn="ctr"/>
            <a:r>
              <a:rPr lang="en-US" sz="1400" b="1" dirty="0">
                <a:solidFill>
                  <a:schemeClr val="tx2">
                    <a:lumMod val="60000"/>
                    <a:lumOff val="40000"/>
                  </a:schemeClr>
                </a:solidFill>
              </a:rPr>
              <a:t>10 </a:t>
            </a:r>
            <a:r>
              <a:rPr lang="en-US" sz="1400" b="1" dirty="0" err="1">
                <a:solidFill>
                  <a:schemeClr val="tx2">
                    <a:lumMod val="60000"/>
                    <a:lumOff val="40000"/>
                  </a:schemeClr>
                </a:solidFill>
              </a:rPr>
              <a:t>ISR4451</a:t>
            </a:r>
            <a:r>
              <a:rPr lang="en-US" sz="1400" b="1" dirty="0">
                <a:solidFill>
                  <a:schemeClr val="tx2">
                    <a:lumMod val="60000"/>
                    <a:lumOff val="40000"/>
                  </a:schemeClr>
                </a:solidFill>
              </a:rPr>
              <a:t>-X-AX/</a:t>
            </a:r>
            <a:r>
              <a:rPr lang="en-US" sz="1400" b="1" dirty="0" err="1">
                <a:solidFill>
                  <a:schemeClr val="tx2">
                    <a:lumMod val="60000"/>
                    <a:lumOff val="40000"/>
                  </a:schemeClr>
                </a:solidFill>
              </a:rPr>
              <a:t>K9</a:t>
            </a:r>
            <a:endParaRPr lang="en-US" sz="1400" b="1" dirty="0">
              <a:solidFill>
                <a:schemeClr val="tx2">
                  <a:lumMod val="60000"/>
                  <a:lumOff val="40000"/>
                </a:schemeClr>
              </a:solidFill>
            </a:endParaRPr>
          </a:p>
        </p:txBody>
      </p:sp>
      <p:sp>
        <p:nvSpPr>
          <p:cNvPr id="9" name="Notched Right Arrow 8"/>
          <p:cNvSpPr/>
          <p:nvPr/>
        </p:nvSpPr>
        <p:spPr>
          <a:xfrm>
            <a:off x="177894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0" name="Notched Right Arrow 9"/>
          <p:cNvSpPr/>
          <p:nvPr/>
        </p:nvSpPr>
        <p:spPr>
          <a:xfrm>
            <a:off x="3484097"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1" name="Notched Right Arrow 10"/>
          <p:cNvSpPr/>
          <p:nvPr/>
        </p:nvSpPr>
        <p:spPr>
          <a:xfrm>
            <a:off x="525335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2" name="Notched Right Arrow 11"/>
          <p:cNvSpPr/>
          <p:nvPr/>
        </p:nvSpPr>
        <p:spPr>
          <a:xfrm>
            <a:off x="7018893" y="2900415"/>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3" name="TextBox 12"/>
          <p:cNvSpPr txBox="1"/>
          <p:nvPr/>
        </p:nvSpPr>
        <p:spPr>
          <a:xfrm>
            <a:off x="305617" y="3772092"/>
            <a:ext cx="4698778" cy="646294"/>
          </a:xfrm>
          <a:prstGeom prst="rect">
            <a:avLst/>
          </a:prstGeom>
          <a:noFill/>
        </p:spPr>
        <p:txBody>
          <a:bodyPr wrap="none" lIns="91404" tIns="45702" rIns="91404" bIns="45702" rtlCol="0">
            <a:spAutoFit/>
          </a:bodyPr>
          <a:lstStyle/>
          <a:p>
            <a:r>
              <a:rPr lang="en-US" dirty="0" smtClean="0"/>
              <a:t>Partner’s Standard Price (OIP) : $115,000 </a:t>
            </a:r>
            <a:endParaRPr lang="en-US" dirty="0"/>
          </a:p>
          <a:p>
            <a:r>
              <a:rPr lang="en-US" b="1" dirty="0" smtClean="0">
                <a:solidFill>
                  <a:schemeClr val="tx2">
                    <a:lumMod val="60000"/>
                    <a:lumOff val="40000"/>
                  </a:schemeClr>
                </a:solidFill>
              </a:rPr>
              <a:t>Partner’s </a:t>
            </a:r>
            <a:r>
              <a:rPr lang="en-US" b="1" dirty="0">
                <a:solidFill>
                  <a:schemeClr val="tx2">
                    <a:lumMod val="60000"/>
                    <a:lumOff val="40000"/>
                  </a:schemeClr>
                </a:solidFill>
              </a:rPr>
              <a:t>New </a:t>
            </a:r>
            <a:r>
              <a:rPr lang="en-US" b="1" dirty="0" smtClean="0">
                <a:solidFill>
                  <a:schemeClr val="tx2">
                    <a:lumMod val="60000"/>
                    <a:lumOff val="40000"/>
                  </a:schemeClr>
                </a:solidFill>
              </a:rPr>
              <a:t>Price </a:t>
            </a:r>
            <a:r>
              <a:rPr lang="en-US" b="1" dirty="0">
                <a:solidFill>
                  <a:schemeClr val="tx2">
                    <a:lumMod val="60000"/>
                    <a:lumOff val="40000"/>
                  </a:schemeClr>
                </a:solidFill>
              </a:rPr>
              <a:t>(JSI</a:t>
            </a:r>
            <a:r>
              <a:rPr lang="en-US" b="1" dirty="0" smtClean="0">
                <a:solidFill>
                  <a:schemeClr val="tx2">
                    <a:lumMod val="60000"/>
                    <a:lumOff val="40000"/>
                  </a:schemeClr>
                </a:solidFill>
              </a:rPr>
              <a:t>)         : $75,900</a:t>
            </a:r>
            <a:endParaRPr lang="en-US" b="1" dirty="0">
              <a:solidFill>
                <a:schemeClr val="tx2">
                  <a:lumMod val="60000"/>
                  <a:lumOff val="40000"/>
                </a:schemeClr>
              </a:solidFill>
            </a:endParaRPr>
          </a:p>
        </p:txBody>
      </p:sp>
      <p:sp>
        <p:nvSpPr>
          <p:cNvPr id="14" name="TextBox 13"/>
          <p:cNvSpPr txBox="1"/>
          <p:nvPr/>
        </p:nvSpPr>
        <p:spPr>
          <a:xfrm>
            <a:off x="5188292" y="3757397"/>
            <a:ext cx="3355269" cy="984849"/>
          </a:xfrm>
          <a:prstGeom prst="rect">
            <a:avLst/>
          </a:prstGeom>
          <a:noFill/>
        </p:spPr>
        <p:txBody>
          <a:bodyPr wrap="none" lIns="91404" tIns="45702" rIns="91404" bIns="45702" rtlCol="0">
            <a:spAutoFit/>
          </a:bodyPr>
          <a:lstStyle/>
          <a:p>
            <a:r>
              <a:rPr lang="en-US" sz="4400" dirty="0" smtClean="0">
                <a:solidFill>
                  <a:srgbClr val="FFC000"/>
                </a:solidFill>
              </a:rPr>
              <a:t>34% </a:t>
            </a:r>
            <a:r>
              <a:rPr lang="en-US" sz="4400" dirty="0">
                <a:solidFill>
                  <a:srgbClr val="FFC000"/>
                </a:solidFill>
              </a:rPr>
              <a:t>Better</a:t>
            </a:r>
          </a:p>
          <a:p>
            <a:pPr algn="ctr"/>
            <a:r>
              <a:rPr lang="en-US" sz="1400" b="1" dirty="0">
                <a:solidFill>
                  <a:srgbClr val="FFC000"/>
                </a:solidFill>
              </a:rPr>
              <a:t>Plus VIP Backend Rebates Up to 10%</a:t>
            </a:r>
          </a:p>
        </p:txBody>
      </p:sp>
    </p:spTree>
    <p:extLst>
      <p:ext uri="{BB962C8B-B14F-4D97-AF65-F5344CB8AC3E}">
        <p14:creationId xmlns:p14="http://schemas.microsoft.com/office/powerpoint/2010/main" val="14301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Services Can Help</a:t>
            </a:r>
            <a:endParaRPr lang="en-US" dirty="0"/>
          </a:p>
        </p:txBody>
      </p:sp>
      <p:sp>
        <p:nvSpPr>
          <p:cNvPr id="7" name="TextBox 6"/>
          <p:cNvSpPr txBox="1"/>
          <p:nvPr/>
        </p:nvSpPr>
        <p:spPr>
          <a:xfrm>
            <a:off x="259743" y="895714"/>
            <a:ext cx="7754016" cy="346259"/>
          </a:xfrm>
          <a:prstGeom prst="rect">
            <a:avLst/>
          </a:prstGeom>
          <a:noFill/>
        </p:spPr>
        <p:txBody>
          <a:bodyPr wrap="square" lIns="68589" tIns="34295" rIns="68589" bIns="34295" rtlCol="0">
            <a:spAutoFit/>
          </a:bodyPr>
          <a:lstStyle/>
          <a:p>
            <a:r>
              <a:rPr lang="en-US" b="1" dirty="0" smtClean="0">
                <a:solidFill>
                  <a:schemeClr val="tx2"/>
                </a:solidFill>
              </a:rPr>
              <a:t>Additional 10% Discount on Technical Support Services through TMP</a:t>
            </a:r>
            <a:endParaRPr lang="en-US" b="1" dirty="0">
              <a:solidFill>
                <a:schemeClr val="tx2"/>
              </a:solidFill>
            </a:endParaRPr>
          </a:p>
        </p:txBody>
      </p:sp>
      <p:sp>
        <p:nvSpPr>
          <p:cNvPr id="8" name="TextBox 7"/>
          <p:cNvSpPr txBox="1"/>
          <p:nvPr/>
        </p:nvSpPr>
        <p:spPr>
          <a:xfrm>
            <a:off x="259742" y="1241972"/>
            <a:ext cx="6107502" cy="438549"/>
          </a:xfrm>
          <a:prstGeom prst="rect">
            <a:avLst/>
          </a:prstGeom>
          <a:noFill/>
          <a:effectLst/>
        </p:spPr>
        <p:txBody>
          <a:bodyPr wrap="square" lIns="68548" tIns="34274" rIns="68548" bIns="34274" rtlCol="0">
            <a:spAutoFit/>
          </a:bodyPr>
          <a:lstStyle/>
          <a:p>
            <a:pPr marL="171450" lvl="1" indent="-171450">
              <a:buClr>
                <a:schemeClr val="tx1">
                  <a:lumMod val="75000"/>
                  <a:lumOff val="25000"/>
                </a:schemeClr>
              </a:buClr>
              <a:buFont typeface="Arial"/>
              <a:buChar char="•"/>
            </a:pPr>
            <a:r>
              <a:rPr lang="en-US" sz="1200" dirty="0">
                <a:solidFill>
                  <a:schemeClr val="tx1">
                    <a:lumMod val="75000"/>
                    <a:lumOff val="25000"/>
                  </a:schemeClr>
                </a:solidFill>
              </a:rPr>
              <a:t>SMARTnet, Smart Net Total Care, Smart Care, Partner Support Service</a:t>
            </a:r>
          </a:p>
          <a:p>
            <a:pPr marL="171450" lvl="1" indent="-171450">
              <a:buClr>
                <a:schemeClr val="tx1">
                  <a:lumMod val="75000"/>
                  <a:lumOff val="25000"/>
                </a:schemeClr>
              </a:buClr>
              <a:buFont typeface="Arial"/>
              <a:buChar char="•"/>
            </a:pPr>
            <a:r>
              <a:rPr lang="en-US" sz="1200" dirty="0">
                <a:solidFill>
                  <a:schemeClr val="tx1">
                    <a:lumMod val="75000"/>
                    <a:lumOff val="25000"/>
                  </a:schemeClr>
                </a:solidFill>
              </a:rPr>
              <a:t>Limited time only – expires July 30, 2015</a:t>
            </a:r>
          </a:p>
        </p:txBody>
      </p:sp>
      <p:sp>
        <p:nvSpPr>
          <p:cNvPr id="9" name="TextBox 8"/>
          <p:cNvSpPr txBox="1"/>
          <p:nvPr/>
        </p:nvSpPr>
        <p:spPr>
          <a:xfrm>
            <a:off x="259742" y="2932089"/>
            <a:ext cx="7056407" cy="346259"/>
          </a:xfrm>
          <a:prstGeom prst="rect">
            <a:avLst/>
          </a:prstGeom>
          <a:noFill/>
        </p:spPr>
        <p:txBody>
          <a:bodyPr wrap="square" lIns="68589" tIns="34295" rIns="68589" bIns="34295" rtlCol="0">
            <a:spAutoFit/>
          </a:bodyPr>
          <a:lstStyle/>
          <a:p>
            <a:r>
              <a:rPr lang="en-US" b="1" dirty="0">
                <a:solidFill>
                  <a:schemeClr val="tx2"/>
                </a:solidFill>
              </a:rPr>
              <a:t>Support Contract Transfers</a:t>
            </a:r>
          </a:p>
        </p:txBody>
      </p:sp>
      <p:sp>
        <p:nvSpPr>
          <p:cNvPr id="10" name="TextBox 9"/>
          <p:cNvSpPr txBox="1"/>
          <p:nvPr/>
        </p:nvSpPr>
        <p:spPr>
          <a:xfrm>
            <a:off x="259742" y="3226765"/>
            <a:ext cx="6282884" cy="438549"/>
          </a:xfrm>
          <a:prstGeom prst="rect">
            <a:avLst/>
          </a:prstGeom>
          <a:noFill/>
          <a:effectLst/>
        </p:spPr>
        <p:txBody>
          <a:bodyPr wrap="square" lIns="68548" tIns="34274" rIns="68548" bIns="34274" rtlCol="0">
            <a:spAutoFit/>
          </a:bodyPr>
          <a:lstStyle/>
          <a:p>
            <a:pPr marL="171450" lvl="1" indent="-171450">
              <a:buClr>
                <a:schemeClr val="tx1">
                  <a:lumMod val="75000"/>
                  <a:lumOff val="25000"/>
                </a:schemeClr>
              </a:buClr>
              <a:buFont typeface="Arial"/>
              <a:buChar char="•"/>
            </a:pPr>
            <a:r>
              <a:rPr lang="en-US" sz="1200" dirty="0">
                <a:solidFill>
                  <a:schemeClr val="tx1">
                    <a:lumMod val="75000"/>
                    <a:lumOff val="25000"/>
                  </a:schemeClr>
                </a:solidFill>
              </a:rPr>
              <a:t>Credit awarded for services contracts active at least a year on older </a:t>
            </a:r>
            <a:r>
              <a:rPr lang="en-US" sz="1200" dirty="0" smtClean="0">
                <a:solidFill>
                  <a:schemeClr val="tx1">
                    <a:lumMod val="75000"/>
                    <a:lumOff val="25000"/>
                  </a:schemeClr>
                </a:solidFill>
              </a:rPr>
              <a:t>products</a:t>
            </a:r>
          </a:p>
          <a:p>
            <a:pPr marL="171450" lvl="1" indent="-171450">
              <a:buClr>
                <a:schemeClr val="tx1">
                  <a:lumMod val="75000"/>
                  <a:lumOff val="25000"/>
                </a:schemeClr>
              </a:buClr>
              <a:buFont typeface="Arial"/>
              <a:buChar char="•"/>
            </a:pPr>
            <a:r>
              <a:rPr lang="en-US" sz="1200" dirty="0" smtClean="0">
                <a:solidFill>
                  <a:schemeClr val="tx1">
                    <a:lumMod val="75000"/>
                    <a:lumOff val="25000"/>
                  </a:schemeClr>
                </a:solidFill>
              </a:rPr>
              <a:t>Can </a:t>
            </a:r>
            <a:r>
              <a:rPr lang="en-US" sz="1200" dirty="0">
                <a:solidFill>
                  <a:schemeClr val="tx1">
                    <a:lumMod val="75000"/>
                    <a:lumOff val="25000"/>
                  </a:schemeClr>
                </a:solidFill>
              </a:rPr>
              <a:t>be applied to support service contract on newest-gen Cisco product</a:t>
            </a:r>
          </a:p>
        </p:txBody>
      </p:sp>
      <p:sp>
        <p:nvSpPr>
          <p:cNvPr id="13" name="TextBox 12"/>
          <p:cNvSpPr txBox="1"/>
          <p:nvPr/>
        </p:nvSpPr>
        <p:spPr>
          <a:xfrm>
            <a:off x="259742" y="1921227"/>
            <a:ext cx="8013939" cy="346259"/>
          </a:xfrm>
          <a:prstGeom prst="rect">
            <a:avLst/>
          </a:prstGeom>
          <a:noFill/>
        </p:spPr>
        <p:txBody>
          <a:bodyPr wrap="square" lIns="68589" tIns="34295" rIns="68589" bIns="34295" rtlCol="0">
            <a:spAutoFit/>
          </a:bodyPr>
          <a:lstStyle/>
          <a:p>
            <a:r>
              <a:rPr lang="en-US" b="1" dirty="0">
                <a:solidFill>
                  <a:schemeClr val="tx2"/>
                </a:solidFill>
              </a:rPr>
              <a:t>Collaborative and Professional Services to Pave the Way</a:t>
            </a:r>
          </a:p>
        </p:txBody>
      </p:sp>
      <p:sp>
        <p:nvSpPr>
          <p:cNvPr id="14" name="TextBox 13"/>
          <p:cNvSpPr txBox="1"/>
          <p:nvPr/>
        </p:nvSpPr>
        <p:spPr>
          <a:xfrm>
            <a:off x="259742" y="2249639"/>
            <a:ext cx="7798297" cy="438549"/>
          </a:xfrm>
          <a:prstGeom prst="rect">
            <a:avLst/>
          </a:prstGeom>
          <a:noFill/>
          <a:effectLst/>
        </p:spPr>
        <p:txBody>
          <a:bodyPr wrap="square" lIns="68548" tIns="34274" rIns="68548" bIns="34274" rtlCol="0">
            <a:spAutoFit/>
          </a:bodyPr>
          <a:lstStyle/>
          <a:p>
            <a:pPr marL="171450" lvl="1" indent="-171450">
              <a:buClr>
                <a:schemeClr val="tx1">
                  <a:lumMod val="75000"/>
                  <a:lumOff val="25000"/>
                </a:schemeClr>
              </a:buClr>
              <a:buFont typeface="Arial"/>
              <a:buChar char="•"/>
            </a:pPr>
            <a:r>
              <a:rPr lang="en-US" sz="1200" dirty="0">
                <a:solidFill>
                  <a:schemeClr val="tx1">
                    <a:lumMod val="75000"/>
                    <a:lumOff val="25000"/>
                  </a:schemeClr>
                </a:solidFill>
              </a:rPr>
              <a:t>Build business case for migration / upgrade</a:t>
            </a:r>
          </a:p>
          <a:p>
            <a:pPr marL="171450" lvl="1" indent="-171450">
              <a:buClr>
                <a:schemeClr val="tx1">
                  <a:lumMod val="75000"/>
                  <a:lumOff val="25000"/>
                </a:schemeClr>
              </a:buClr>
              <a:buFont typeface="Arial"/>
              <a:buChar char="•"/>
            </a:pPr>
            <a:r>
              <a:rPr lang="en-US" sz="1200" dirty="0">
                <a:solidFill>
                  <a:schemeClr val="tx1">
                    <a:lumMod val="75000"/>
                    <a:lumOff val="25000"/>
                  </a:schemeClr>
                </a:solidFill>
              </a:rPr>
              <a:t>Reduce network and device configuration time up to 90% and </a:t>
            </a:r>
            <a:r>
              <a:rPr lang="en-US" sz="1200" dirty="0" smtClean="0">
                <a:solidFill>
                  <a:schemeClr val="tx1">
                    <a:lumMod val="75000"/>
                    <a:lumOff val="25000"/>
                  </a:schemeClr>
                </a:solidFill>
              </a:rPr>
              <a:t>post-migration </a:t>
            </a:r>
            <a:r>
              <a:rPr lang="en-US" sz="1200" dirty="0">
                <a:solidFill>
                  <a:schemeClr val="tx1">
                    <a:lumMod val="75000"/>
                    <a:lumOff val="25000"/>
                  </a:schemeClr>
                </a:solidFill>
              </a:rPr>
              <a:t>verification time by 60-70%</a:t>
            </a:r>
          </a:p>
        </p:txBody>
      </p:sp>
      <p:cxnSp>
        <p:nvCxnSpPr>
          <p:cNvPr id="20" name="Straight Connector 19"/>
          <p:cNvCxnSpPr/>
          <p:nvPr/>
        </p:nvCxnSpPr>
        <p:spPr>
          <a:xfrm>
            <a:off x="259742" y="1761573"/>
            <a:ext cx="827465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742" y="2840623"/>
            <a:ext cx="827465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947249" y="824335"/>
            <a:ext cx="462512" cy="462512"/>
            <a:chOff x="865774" y="1413396"/>
            <a:chExt cx="812476" cy="812476"/>
          </a:xfrm>
        </p:grpSpPr>
        <p:sp>
          <p:nvSpPr>
            <p:cNvPr id="24" name="Oval 23"/>
            <p:cNvSpPr/>
            <p:nvPr/>
          </p:nvSpPr>
          <p:spPr>
            <a:xfrm>
              <a:off x="891012" y="1438634"/>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NEW</a:t>
              </a:r>
            </a:p>
          </p:txBody>
        </p:sp>
        <p:sp>
          <p:nvSpPr>
            <p:cNvPr id="25" name="Oval 24"/>
            <p:cNvSpPr/>
            <p:nvPr/>
          </p:nvSpPr>
          <p:spPr>
            <a:xfrm>
              <a:off x="865774" y="1413396"/>
              <a:ext cx="812476" cy="812476"/>
            </a:xfrm>
            <a:prstGeom prst="ellips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Tree>
    <p:extLst>
      <p:ext uri="{BB962C8B-B14F-4D97-AF65-F5344CB8AC3E}">
        <p14:creationId xmlns:p14="http://schemas.microsoft.com/office/powerpoint/2010/main" val="15995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Cisco Capital Benefits</a:t>
            </a:r>
            <a:endParaRPr lang="en-US" dirty="0"/>
          </a:p>
        </p:txBody>
      </p:sp>
      <p:sp>
        <p:nvSpPr>
          <p:cNvPr id="7" name="Rectangle 6"/>
          <p:cNvSpPr/>
          <p:nvPr/>
        </p:nvSpPr>
        <p:spPr>
          <a:xfrm>
            <a:off x="293155" y="1106036"/>
            <a:ext cx="2812901"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165550" y="1106036"/>
            <a:ext cx="2812901"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037945" y="1106036"/>
            <a:ext cx="2812901"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86592" y="2049566"/>
            <a:ext cx="1835283" cy="327746"/>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Cisco</a:t>
            </a:r>
            <a:endParaRPr lang="en-US" b="1" dirty="0">
              <a:solidFill>
                <a:schemeClr val="accent1"/>
              </a:solidFill>
              <a:latin typeface="+mj-lt"/>
            </a:endParaRPr>
          </a:p>
        </p:txBody>
      </p:sp>
      <p:cxnSp>
        <p:nvCxnSpPr>
          <p:cNvPr id="14" name="Straight Connector 13"/>
          <p:cNvCxnSpPr/>
          <p:nvPr/>
        </p:nvCxnSpPr>
        <p:spPr>
          <a:xfrm>
            <a:off x="520123" y="2520224"/>
            <a:ext cx="236822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15409" y="2049566"/>
            <a:ext cx="1835283" cy="327746"/>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Partner</a:t>
            </a:r>
            <a:endParaRPr lang="en-US" b="1" dirty="0">
              <a:solidFill>
                <a:schemeClr val="accent1"/>
              </a:solidFill>
              <a:latin typeface="+mj-lt"/>
            </a:endParaRPr>
          </a:p>
        </p:txBody>
      </p:sp>
      <p:cxnSp>
        <p:nvCxnSpPr>
          <p:cNvPr id="18" name="Straight Connector 17"/>
          <p:cNvCxnSpPr/>
          <p:nvPr/>
        </p:nvCxnSpPr>
        <p:spPr>
          <a:xfrm>
            <a:off x="3348940" y="2520224"/>
            <a:ext cx="236822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487804" y="2049566"/>
            <a:ext cx="1835283" cy="327746"/>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End-User</a:t>
            </a:r>
            <a:endParaRPr lang="en-US" b="1" dirty="0">
              <a:solidFill>
                <a:schemeClr val="accent1"/>
              </a:solidFill>
              <a:latin typeface="+mj-lt"/>
            </a:endParaRPr>
          </a:p>
        </p:txBody>
      </p:sp>
      <p:cxnSp>
        <p:nvCxnSpPr>
          <p:cNvPr id="20" name="Straight Connector 19"/>
          <p:cNvCxnSpPr/>
          <p:nvPr/>
        </p:nvCxnSpPr>
        <p:spPr>
          <a:xfrm>
            <a:off x="6221335" y="2520224"/>
            <a:ext cx="236822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1093" y="2804678"/>
            <a:ext cx="2730201" cy="1585049"/>
          </a:xfrm>
          <a:prstGeom prst="rect">
            <a:avLst/>
          </a:prstGeom>
          <a:noFill/>
        </p:spPr>
        <p:txBody>
          <a:bodyPr wrap="square" rtlCol="0">
            <a:spAutoFit/>
          </a:bodyPr>
          <a:lstStyle/>
          <a:p>
            <a:pPr marL="171450" indent="-171450">
              <a:spcBef>
                <a:spcPts val="600"/>
              </a:spcBef>
              <a:buFont typeface="Arial"/>
              <a:buChar char="•"/>
            </a:pPr>
            <a:r>
              <a:rPr lang="en-US" sz="1200" dirty="0" smtClean="0">
                <a:solidFill>
                  <a:schemeClr val="tx1">
                    <a:lumMod val="75000"/>
                    <a:lumOff val="25000"/>
                  </a:schemeClr>
                </a:solidFill>
              </a:rPr>
              <a:t>Control financing footprint</a:t>
            </a:r>
          </a:p>
          <a:p>
            <a:pPr marL="171450" indent="-171450">
              <a:spcBef>
                <a:spcPts val="600"/>
              </a:spcBef>
              <a:buFont typeface="Arial"/>
              <a:buChar char="•"/>
            </a:pPr>
            <a:r>
              <a:rPr lang="en-US" sz="1200" dirty="0" smtClean="0">
                <a:solidFill>
                  <a:schemeClr val="tx1">
                    <a:lumMod val="75000"/>
                    <a:lumOff val="25000"/>
                  </a:schemeClr>
                </a:solidFill>
              </a:rPr>
              <a:t>Accelerate Deal Closure</a:t>
            </a:r>
          </a:p>
          <a:p>
            <a:pPr marL="171450" indent="-171450">
              <a:spcBef>
                <a:spcPts val="600"/>
              </a:spcBef>
              <a:buFont typeface="Arial"/>
              <a:buChar char="•"/>
            </a:pPr>
            <a:r>
              <a:rPr lang="en-US" sz="1200" dirty="0" smtClean="0">
                <a:solidFill>
                  <a:schemeClr val="tx1">
                    <a:lumMod val="75000"/>
                    <a:lumOff val="25000"/>
                  </a:schemeClr>
                </a:solidFill>
              </a:rPr>
              <a:t>Increase Deal Size—30%avg</a:t>
            </a:r>
          </a:p>
          <a:p>
            <a:pPr marL="171450" indent="-171450">
              <a:spcBef>
                <a:spcPts val="600"/>
              </a:spcBef>
              <a:buFont typeface="Arial"/>
              <a:buChar char="•"/>
            </a:pPr>
            <a:r>
              <a:rPr lang="en-US" sz="1200" dirty="0" smtClean="0">
                <a:solidFill>
                  <a:schemeClr val="tx1">
                    <a:lumMod val="75000"/>
                    <a:lumOff val="25000"/>
                  </a:schemeClr>
                </a:solidFill>
              </a:rPr>
              <a:t>Competitive differentiator</a:t>
            </a:r>
          </a:p>
          <a:p>
            <a:pPr marL="171450" indent="-171450">
              <a:spcBef>
                <a:spcPts val="600"/>
              </a:spcBef>
              <a:buFont typeface="Arial"/>
              <a:buChar char="•"/>
            </a:pPr>
            <a:r>
              <a:rPr lang="en-US" sz="1200" dirty="0" smtClean="0">
                <a:solidFill>
                  <a:schemeClr val="tx1">
                    <a:lumMod val="75000"/>
                    <a:lumOff val="25000"/>
                  </a:schemeClr>
                </a:solidFill>
              </a:rPr>
              <a:t>Protects margin</a:t>
            </a:r>
          </a:p>
          <a:p>
            <a:pPr marL="171450" indent="-171450">
              <a:spcBef>
                <a:spcPts val="600"/>
              </a:spcBef>
              <a:buFont typeface="Arial"/>
              <a:buChar char="•"/>
            </a:pPr>
            <a:r>
              <a:rPr lang="en-US" sz="1200" dirty="0" smtClean="0">
                <a:solidFill>
                  <a:schemeClr val="tx1">
                    <a:lumMod val="75000"/>
                    <a:lumOff val="25000"/>
                  </a:schemeClr>
                </a:solidFill>
              </a:rPr>
              <a:t>Be a trusted Advisor</a:t>
            </a:r>
          </a:p>
        </p:txBody>
      </p:sp>
      <p:sp>
        <p:nvSpPr>
          <p:cNvPr id="22" name="TextBox 21"/>
          <p:cNvSpPr txBox="1"/>
          <p:nvPr/>
        </p:nvSpPr>
        <p:spPr>
          <a:xfrm>
            <a:off x="3265980" y="2804678"/>
            <a:ext cx="2730201" cy="1769715"/>
          </a:xfrm>
          <a:prstGeom prst="rect">
            <a:avLst/>
          </a:prstGeom>
          <a:noFill/>
        </p:spPr>
        <p:txBody>
          <a:bodyPr wrap="square" rtlCol="0">
            <a:spAutoFit/>
          </a:bodyPr>
          <a:lstStyle/>
          <a:p>
            <a:pPr marL="171450" indent="-171450">
              <a:spcBef>
                <a:spcPts val="600"/>
              </a:spcBef>
              <a:buFont typeface="Arial"/>
              <a:buChar char="•"/>
            </a:pPr>
            <a:r>
              <a:rPr lang="en-US" sz="1200" dirty="0" smtClean="0">
                <a:solidFill>
                  <a:schemeClr val="tx1">
                    <a:lumMod val="75000"/>
                    <a:lumOff val="25000"/>
                  </a:schemeClr>
                </a:solidFill>
              </a:rPr>
              <a:t>Drives deal growth</a:t>
            </a:r>
          </a:p>
          <a:p>
            <a:pPr marL="171450" indent="-171450">
              <a:spcBef>
                <a:spcPts val="600"/>
              </a:spcBef>
              <a:buFont typeface="Arial"/>
              <a:buChar char="•"/>
            </a:pPr>
            <a:r>
              <a:rPr lang="en-US" sz="1200" dirty="0" smtClean="0">
                <a:solidFill>
                  <a:schemeClr val="tx1">
                    <a:lumMod val="75000"/>
                    <a:lumOff val="25000"/>
                  </a:schemeClr>
                </a:solidFill>
              </a:rPr>
              <a:t>Enables total solution selling</a:t>
            </a:r>
          </a:p>
          <a:p>
            <a:pPr marL="171450" indent="-171450">
              <a:spcBef>
                <a:spcPts val="600"/>
              </a:spcBef>
              <a:buFont typeface="Arial"/>
              <a:buChar char="•"/>
            </a:pPr>
            <a:r>
              <a:rPr lang="en-US" sz="1200" dirty="0" smtClean="0">
                <a:solidFill>
                  <a:schemeClr val="tx1">
                    <a:lumMod val="75000"/>
                    <a:lumOff val="25000"/>
                  </a:schemeClr>
                </a:solidFill>
              </a:rPr>
              <a:t>Increases account control</a:t>
            </a:r>
          </a:p>
          <a:p>
            <a:pPr marL="171450" indent="-171450">
              <a:spcBef>
                <a:spcPts val="600"/>
              </a:spcBef>
              <a:buFont typeface="Arial"/>
              <a:buChar char="•"/>
            </a:pPr>
            <a:r>
              <a:rPr lang="en-US" sz="1200" dirty="0" smtClean="0">
                <a:solidFill>
                  <a:schemeClr val="tx1">
                    <a:lumMod val="75000"/>
                    <a:lumOff val="25000"/>
                  </a:schemeClr>
                </a:solidFill>
              </a:rPr>
              <a:t>Enables sales</a:t>
            </a:r>
          </a:p>
          <a:p>
            <a:pPr marL="171450" indent="-171450">
              <a:spcBef>
                <a:spcPts val="600"/>
              </a:spcBef>
              <a:buFont typeface="Arial"/>
              <a:buChar char="•"/>
            </a:pPr>
            <a:r>
              <a:rPr lang="en-US" sz="1200" dirty="0" smtClean="0">
                <a:solidFill>
                  <a:schemeClr val="tx1">
                    <a:lumMod val="75000"/>
                    <a:lumOff val="25000"/>
                  </a:schemeClr>
                </a:solidFill>
              </a:rPr>
              <a:t>Expands customer conversations</a:t>
            </a:r>
          </a:p>
          <a:p>
            <a:pPr marL="171450" indent="-171450">
              <a:spcBef>
                <a:spcPts val="600"/>
              </a:spcBef>
              <a:buFont typeface="Arial"/>
              <a:buChar char="•"/>
            </a:pPr>
            <a:r>
              <a:rPr lang="en-US" sz="1200" dirty="0" smtClean="0">
                <a:solidFill>
                  <a:schemeClr val="tx1">
                    <a:lumMod val="75000"/>
                    <a:lumOff val="25000"/>
                  </a:schemeClr>
                </a:solidFill>
              </a:rPr>
              <a:t>Increases cash flow and profitability</a:t>
            </a:r>
          </a:p>
        </p:txBody>
      </p:sp>
      <p:sp>
        <p:nvSpPr>
          <p:cNvPr id="23" name="TextBox 22"/>
          <p:cNvSpPr txBox="1"/>
          <p:nvPr/>
        </p:nvSpPr>
        <p:spPr>
          <a:xfrm>
            <a:off x="6120645" y="2804678"/>
            <a:ext cx="2730201" cy="1846659"/>
          </a:xfrm>
          <a:prstGeom prst="rect">
            <a:avLst/>
          </a:prstGeom>
          <a:noFill/>
        </p:spPr>
        <p:txBody>
          <a:bodyPr wrap="square" rtlCol="0">
            <a:spAutoFit/>
          </a:bodyPr>
          <a:lstStyle/>
          <a:p>
            <a:pPr marL="171450" indent="-171450">
              <a:spcBef>
                <a:spcPts val="600"/>
              </a:spcBef>
              <a:buFont typeface="Arial"/>
              <a:buChar char="•"/>
            </a:pPr>
            <a:r>
              <a:rPr lang="en-US" sz="1200" dirty="0" smtClean="0">
                <a:solidFill>
                  <a:schemeClr val="tx1">
                    <a:lumMod val="75000"/>
                    <a:lumOff val="25000"/>
                  </a:schemeClr>
                </a:solidFill>
              </a:rPr>
              <a:t>Conserves capital</a:t>
            </a:r>
          </a:p>
          <a:p>
            <a:pPr marL="171450" indent="-171450">
              <a:spcBef>
                <a:spcPts val="600"/>
              </a:spcBef>
              <a:buFont typeface="Arial"/>
              <a:buChar char="•"/>
            </a:pPr>
            <a:r>
              <a:rPr lang="en-US" sz="1200" dirty="0" smtClean="0">
                <a:solidFill>
                  <a:schemeClr val="tx1">
                    <a:lumMod val="75000"/>
                    <a:lumOff val="25000"/>
                  </a:schemeClr>
                </a:solidFill>
              </a:rPr>
              <a:t>Preserves credit</a:t>
            </a:r>
          </a:p>
          <a:p>
            <a:pPr marL="171450" indent="-171450">
              <a:spcBef>
                <a:spcPts val="600"/>
              </a:spcBef>
              <a:buFont typeface="Arial"/>
              <a:buChar char="•"/>
            </a:pPr>
            <a:r>
              <a:rPr lang="en-US" sz="1200" dirty="0" smtClean="0">
                <a:solidFill>
                  <a:schemeClr val="tx1">
                    <a:lumMod val="75000"/>
                    <a:lumOff val="25000"/>
                  </a:schemeClr>
                </a:solidFill>
              </a:rPr>
              <a:t>Improve ROI</a:t>
            </a:r>
          </a:p>
          <a:p>
            <a:pPr marL="171450" indent="-171450">
              <a:spcBef>
                <a:spcPts val="600"/>
              </a:spcBef>
              <a:buFont typeface="Arial"/>
              <a:buChar char="•"/>
            </a:pPr>
            <a:r>
              <a:rPr lang="en-US" sz="1200" dirty="0" smtClean="0">
                <a:solidFill>
                  <a:schemeClr val="tx1">
                    <a:lumMod val="75000"/>
                    <a:lumOff val="25000"/>
                  </a:schemeClr>
                </a:solidFill>
              </a:rPr>
              <a:t>Match payment to benefit</a:t>
            </a:r>
          </a:p>
          <a:p>
            <a:pPr marL="171450" indent="-171450">
              <a:spcBef>
                <a:spcPts val="600"/>
              </a:spcBef>
              <a:buFont typeface="Arial"/>
              <a:buChar char="•"/>
            </a:pPr>
            <a:r>
              <a:rPr lang="en-US" sz="1200" dirty="0" smtClean="0">
                <a:solidFill>
                  <a:schemeClr val="tx1">
                    <a:lumMod val="75000"/>
                    <a:lumOff val="25000"/>
                  </a:schemeClr>
                </a:solidFill>
              </a:rPr>
              <a:t>Enables total solution financing</a:t>
            </a:r>
          </a:p>
          <a:p>
            <a:pPr marL="171450" indent="-171450">
              <a:spcBef>
                <a:spcPts val="600"/>
              </a:spcBef>
              <a:buFont typeface="Arial"/>
              <a:buChar char="•"/>
            </a:pPr>
            <a:r>
              <a:rPr lang="en-US" sz="1200" dirty="0" smtClean="0">
                <a:solidFill>
                  <a:schemeClr val="tx1">
                    <a:lumMod val="75000"/>
                    <a:lumOff val="25000"/>
                  </a:schemeClr>
                </a:solidFill>
              </a:rPr>
              <a:t>Avoids technology obsolescence</a:t>
            </a:r>
          </a:p>
          <a:p>
            <a:pPr marL="171450" indent="-171450">
              <a:spcBef>
                <a:spcPts val="600"/>
              </a:spcBef>
              <a:buFont typeface="Arial"/>
              <a:buChar char="•"/>
            </a:pPr>
            <a:r>
              <a:rPr lang="en-US" sz="1200" dirty="0" smtClean="0">
                <a:solidFill>
                  <a:schemeClr val="tx1">
                    <a:lumMod val="75000"/>
                    <a:lumOff val="25000"/>
                  </a:schemeClr>
                </a:solidFill>
              </a:rPr>
              <a:t>Manages equipment lifecycle</a:t>
            </a:r>
          </a:p>
        </p:txBody>
      </p:sp>
      <p:sp>
        <p:nvSpPr>
          <p:cNvPr id="58" name="Oval 57"/>
          <p:cNvSpPr/>
          <p:nvPr/>
        </p:nvSpPr>
        <p:spPr>
          <a:xfrm>
            <a:off x="1386312" y="985182"/>
            <a:ext cx="838909" cy="838692"/>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9" name="Oval 58"/>
          <p:cNvSpPr/>
          <p:nvPr/>
        </p:nvSpPr>
        <p:spPr>
          <a:xfrm>
            <a:off x="1356159" y="955036"/>
            <a:ext cx="894480" cy="894248"/>
          </a:xfrm>
          <a:prstGeom prst="ellips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1" name="Group 60"/>
          <p:cNvGrpSpPr/>
          <p:nvPr/>
        </p:nvGrpSpPr>
        <p:grpSpPr>
          <a:xfrm>
            <a:off x="4166456" y="955036"/>
            <a:ext cx="894480" cy="894248"/>
            <a:chOff x="865774" y="1413396"/>
            <a:chExt cx="812476" cy="812476"/>
          </a:xfrm>
        </p:grpSpPr>
        <p:sp>
          <p:nvSpPr>
            <p:cNvPr id="94" name="Oval 93"/>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5" name="Oval 94"/>
            <p:cNvSpPr/>
            <p:nvPr/>
          </p:nvSpPr>
          <p:spPr>
            <a:xfrm>
              <a:off x="865774" y="1413396"/>
              <a:ext cx="812476" cy="812476"/>
            </a:xfrm>
            <a:prstGeom prst="ellips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7" name="Group 96"/>
          <p:cNvGrpSpPr/>
          <p:nvPr/>
        </p:nvGrpSpPr>
        <p:grpSpPr>
          <a:xfrm>
            <a:off x="6981372" y="955036"/>
            <a:ext cx="894480" cy="894248"/>
            <a:chOff x="865774" y="1413396"/>
            <a:chExt cx="812476" cy="812476"/>
          </a:xfrm>
        </p:grpSpPr>
        <p:sp>
          <p:nvSpPr>
            <p:cNvPr id="130" name="Oval 129"/>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1" name="Oval 130"/>
            <p:cNvSpPr/>
            <p:nvPr/>
          </p:nvSpPr>
          <p:spPr>
            <a:xfrm>
              <a:off x="865774" y="1413396"/>
              <a:ext cx="812476" cy="812476"/>
            </a:xfrm>
            <a:prstGeom prst="ellips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1548774" y="1258404"/>
            <a:ext cx="509249" cy="287512"/>
            <a:chOff x="5566221" y="1863393"/>
            <a:chExt cx="2556038" cy="1443090"/>
          </a:xfrm>
          <a:solidFill>
            <a:schemeClr val="bg1"/>
          </a:solidFill>
        </p:grpSpPr>
        <p:sp>
          <p:nvSpPr>
            <p:cNvPr id="132" name="Rectangle 131"/>
            <p:cNvSpPr>
              <a:spLocks noChangeArrowheads="1"/>
            </p:cNvSpPr>
            <p:nvPr/>
          </p:nvSpPr>
          <p:spPr bwMode="black">
            <a:xfrm>
              <a:off x="6286242" y="2851189"/>
              <a:ext cx="116616" cy="441827"/>
            </a:xfrm>
            <a:prstGeom prst="rect">
              <a:avLst/>
            </a:prstGeom>
            <a:grpFill/>
            <a:ln w="9525">
              <a:noFill/>
              <a:miter lim="800000"/>
              <a:headEnd/>
              <a:tailEnd/>
            </a:ln>
          </p:spPr>
          <p:txBody>
            <a:bodyPr lIns="91376" tIns="45688" rIns="91376" bIns="45688"/>
            <a:lstStyle/>
            <a:p>
              <a:pPr defTabSz="456953"/>
              <a:endParaRPr lang="en-US">
                <a:solidFill>
                  <a:srgbClr val="0096D6"/>
                </a:solidFill>
                <a:latin typeface="CiscoSansTT ExtraLight"/>
              </a:endParaRPr>
            </a:p>
          </p:txBody>
        </p:sp>
        <p:sp>
          <p:nvSpPr>
            <p:cNvPr id="133" name="Freeform 132"/>
            <p:cNvSpPr>
              <a:spLocks/>
            </p:cNvSpPr>
            <p:nvPr/>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34" name="Freeform 133"/>
            <p:cNvSpPr>
              <a:spLocks/>
            </p:cNvSpPr>
            <p:nvPr/>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35" name="Freeform 134"/>
            <p:cNvSpPr>
              <a:spLocks noEditPoints="1"/>
            </p:cNvSpPr>
            <p:nvPr/>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36" name="Freeform 135"/>
            <p:cNvSpPr>
              <a:spLocks/>
            </p:cNvSpPr>
            <p:nvPr/>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37" name="Freeform 136"/>
            <p:cNvSpPr>
              <a:spLocks/>
            </p:cNvSpPr>
            <p:nvPr/>
          </p:nvSpPr>
          <p:spPr bwMode="black">
            <a:xfrm>
              <a:off x="5566224"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38" name="Freeform 137"/>
            <p:cNvSpPr>
              <a:spLocks/>
            </p:cNvSpPr>
            <p:nvPr/>
          </p:nvSpPr>
          <p:spPr bwMode="black">
            <a:xfrm>
              <a:off x="5874033" y="2072766"/>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39" name="Freeform 138"/>
            <p:cNvSpPr>
              <a:spLocks/>
            </p:cNvSpPr>
            <p:nvPr/>
          </p:nvSpPr>
          <p:spPr bwMode="black">
            <a:xfrm>
              <a:off x="6176423" y="1863408"/>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0" name="Freeform 139"/>
            <p:cNvSpPr>
              <a:spLocks/>
            </p:cNvSpPr>
            <p:nvPr/>
          </p:nvSpPr>
          <p:spPr bwMode="black">
            <a:xfrm>
              <a:off x="6484232"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1" name="Freeform 140"/>
            <p:cNvSpPr>
              <a:spLocks/>
            </p:cNvSpPr>
            <p:nvPr/>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2" name="Freeform 141"/>
            <p:cNvSpPr>
              <a:spLocks/>
            </p:cNvSpPr>
            <p:nvPr/>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3" name="Freeform 142"/>
            <p:cNvSpPr>
              <a:spLocks/>
            </p:cNvSpPr>
            <p:nvPr/>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4" name="Freeform 143"/>
            <p:cNvSpPr>
              <a:spLocks/>
            </p:cNvSpPr>
            <p:nvPr/>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5" name="Freeform 144"/>
            <p:cNvSpPr>
              <a:spLocks/>
            </p:cNvSpPr>
            <p:nvPr/>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lIns="91376" tIns="45688" rIns="91376" bIns="45688"/>
            <a:lstStyle/>
            <a:p>
              <a:pPr defTabSz="456953"/>
              <a:endParaRPr lang="en-US">
                <a:solidFill>
                  <a:srgbClr val="0096D6"/>
                </a:solidFill>
                <a:latin typeface="CiscoSansTT ExtraLight"/>
              </a:endParaRPr>
            </a:p>
          </p:txBody>
        </p:sp>
        <p:sp>
          <p:nvSpPr>
            <p:cNvPr id="146" name="Rectangle 145"/>
            <p:cNvSpPr>
              <a:spLocks noChangeArrowheads="1"/>
            </p:cNvSpPr>
            <p:nvPr/>
          </p:nvSpPr>
          <p:spPr bwMode="black">
            <a:xfrm>
              <a:off x="6286242" y="2851186"/>
              <a:ext cx="116616" cy="441827"/>
            </a:xfrm>
            <a:prstGeom prst="rect">
              <a:avLst/>
            </a:prstGeom>
            <a:grpFill/>
            <a:ln w="9525">
              <a:noFill/>
              <a:miter lim="800000"/>
              <a:headEnd/>
              <a:tailEnd/>
            </a:ln>
          </p:spPr>
          <p:txBody>
            <a:bodyPr lIns="91388" tIns="45694" rIns="91388" bIns="45694"/>
            <a:lstStyle/>
            <a:p>
              <a:pPr defTabSz="456953"/>
              <a:endParaRPr lang="en-US">
                <a:solidFill>
                  <a:srgbClr val="0096D6"/>
                </a:solidFill>
                <a:latin typeface="CiscoSansTT ExtraLight"/>
              </a:endParaRPr>
            </a:p>
          </p:txBody>
        </p:sp>
        <p:sp>
          <p:nvSpPr>
            <p:cNvPr id="147" name="Freeform 146"/>
            <p:cNvSpPr>
              <a:spLocks/>
            </p:cNvSpPr>
            <p:nvPr/>
          </p:nvSpPr>
          <p:spPr bwMode="black">
            <a:xfrm>
              <a:off x="6965595" y="284018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48" name="Freeform 147"/>
            <p:cNvSpPr>
              <a:spLocks/>
            </p:cNvSpPr>
            <p:nvPr/>
          </p:nvSpPr>
          <p:spPr bwMode="black">
            <a:xfrm>
              <a:off x="5798084" y="284018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49" name="Freeform 148"/>
            <p:cNvSpPr>
              <a:spLocks noEditPoints="1"/>
            </p:cNvSpPr>
            <p:nvPr/>
          </p:nvSpPr>
          <p:spPr bwMode="black">
            <a:xfrm>
              <a:off x="7425276" y="284018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0" name="Freeform 149"/>
            <p:cNvSpPr>
              <a:spLocks/>
            </p:cNvSpPr>
            <p:nvPr/>
          </p:nvSpPr>
          <p:spPr bwMode="black">
            <a:xfrm>
              <a:off x="6553371" y="284018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1" name="Freeform 150"/>
            <p:cNvSpPr>
              <a:spLocks/>
            </p:cNvSpPr>
            <p:nvPr/>
          </p:nvSpPr>
          <p:spPr bwMode="black">
            <a:xfrm>
              <a:off x="5566221"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2" name="Freeform 151"/>
            <p:cNvSpPr>
              <a:spLocks/>
            </p:cNvSpPr>
            <p:nvPr/>
          </p:nvSpPr>
          <p:spPr bwMode="black">
            <a:xfrm>
              <a:off x="5874030" y="2072763"/>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3" name="Freeform 152"/>
            <p:cNvSpPr>
              <a:spLocks/>
            </p:cNvSpPr>
            <p:nvPr/>
          </p:nvSpPr>
          <p:spPr bwMode="black">
            <a:xfrm>
              <a:off x="6176420" y="1863405"/>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4" name="Freeform 153"/>
            <p:cNvSpPr>
              <a:spLocks/>
            </p:cNvSpPr>
            <p:nvPr/>
          </p:nvSpPr>
          <p:spPr bwMode="black">
            <a:xfrm>
              <a:off x="6484229"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5" name="Freeform 154"/>
            <p:cNvSpPr>
              <a:spLocks/>
            </p:cNvSpPr>
            <p:nvPr/>
          </p:nvSpPr>
          <p:spPr bwMode="black">
            <a:xfrm>
              <a:off x="6785247" y="2225012"/>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6" name="Freeform 155"/>
            <p:cNvSpPr>
              <a:spLocks/>
            </p:cNvSpPr>
            <p:nvPr/>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7" name="Freeform 156"/>
            <p:cNvSpPr>
              <a:spLocks/>
            </p:cNvSpPr>
            <p:nvPr/>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8" name="Freeform 157"/>
            <p:cNvSpPr>
              <a:spLocks/>
            </p:cNvSpPr>
            <p:nvPr/>
          </p:nvSpPr>
          <p:spPr bwMode="black">
            <a:xfrm>
              <a:off x="7703257"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sp>
          <p:nvSpPr>
            <p:cNvPr id="159" name="Freeform 158"/>
            <p:cNvSpPr>
              <a:spLocks/>
            </p:cNvSpPr>
            <p:nvPr/>
          </p:nvSpPr>
          <p:spPr bwMode="black">
            <a:xfrm>
              <a:off x="8011068" y="2225012"/>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lIns="91388" tIns="45694" rIns="91388" bIns="45694"/>
            <a:lstStyle/>
            <a:p>
              <a:pPr defTabSz="456953"/>
              <a:endParaRPr lang="en-US">
                <a:solidFill>
                  <a:srgbClr val="0096D6"/>
                </a:solidFill>
                <a:latin typeface="CiscoSansTT ExtraLight"/>
              </a:endParaRPr>
            </a:p>
          </p:txBody>
        </p:sp>
      </p:grpSp>
      <p:grpSp>
        <p:nvGrpSpPr>
          <p:cNvPr id="171" name="Group 170"/>
          <p:cNvGrpSpPr/>
          <p:nvPr/>
        </p:nvGrpSpPr>
        <p:grpSpPr>
          <a:xfrm>
            <a:off x="4425577" y="1218330"/>
            <a:ext cx="376238" cy="376238"/>
            <a:chOff x="13690600" y="2432050"/>
            <a:chExt cx="376238" cy="376238"/>
          </a:xfrm>
        </p:grpSpPr>
        <p:sp>
          <p:nvSpPr>
            <p:cNvPr id="172" name="Freeform 77"/>
            <p:cNvSpPr>
              <a:spLocks/>
            </p:cNvSpPr>
            <p:nvPr/>
          </p:nvSpPr>
          <p:spPr bwMode="auto">
            <a:xfrm>
              <a:off x="13690600" y="2563813"/>
              <a:ext cx="276225" cy="244475"/>
            </a:xfrm>
            <a:custGeom>
              <a:avLst/>
              <a:gdLst/>
              <a:ahLst/>
              <a:cxnLst>
                <a:cxn ang="0">
                  <a:pos x="127" y="3"/>
                </a:cxn>
                <a:cxn ang="0">
                  <a:pos x="123" y="0"/>
                </a:cxn>
                <a:cxn ang="0">
                  <a:pos x="102" y="21"/>
                </a:cxn>
                <a:cxn ang="0">
                  <a:pos x="102" y="22"/>
                </a:cxn>
                <a:cxn ang="0">
                  <a:pos x="105" y="24"/>
                </a:cxn>
                <a:cxn ang="0">
                  <a:pos x="105" y="48"/>
                </a:cxn>
                <a:cxn ang="0">
                  <a:pos x="63" y="90"/>
                </a:cxn>
                <a:cxn ang="0">
                  <a:pos x="39" y="90"/>
                </a:cxn>
                <a:cxn ang="0">
                  <a:pos x="39" y="66"/>
                </a:cxn>
                <a:cxn ang="0">
                  <a:pos x="53" y="52"/>
                </a:cxn>
                <a:cxn ang="0">
                  <a:pos x="46" y="24"/>
                </a:cxn>
                <a:cxn ang="0">
                  <a:pos x="47" y="17"/>
                </a:cxn>
                <a:cxn ang="0">
                  <a:pos x="18" y="45"/>
                </a:cxn>
                <a:cxn ang="0">
                  <a:pos x="18" y="111"/>
                </a:cxn>
                <a:cxn ang="0">
                  <a:pos x="84" y="111"/>
                </a:cxn>
                <a:cxn ang="0">
                  <a:pos x="127" y="69"/>
                </a:cxn>
                <a:cxn ang="0">
                  <a:pos x="127" y="3"/>
                </a:cxn>
              </a:cxnLst>
              <a:rect l="0" t="0" r="r" b="b"/>
              <a:pathLst>
                <a:path w="145" h="129">
                  <a:moveTo>
                    <a:pt x="127" y="3"/>
                  </a:moveTo>
                  <a:cubicBezTo>
                    <a:pt x="126" y="2"/>
                    <a:pt x="124" y="1"/>
                    <a:pt x="123" y="0"/>
                  </a:cubicBezTo>
                  <a:cubicBezTo>
                    <a:pt x="102" y="21"/>
                    <a:pt x="102" y="21"/>
                    <a:pt x="102" y="21"/>
                  </a:cubicBezTo>
                  <a:cubicBezTo>
                    <a:pt x="102" y="21"/>
                    <a:pt x="102" y="21"/>
                    <a:pt x="102" y="22"/>
                  </a:cubicBezTo>
                  <a:cubicBezTo>
                    <a:pt x="103" y="22"/>
                    <a:pt x="104" y="23"/>
                    <a:pt x="105" y="24"/>
                  </a:cubicBezTo>
                  <a:cubicBezTo>
                    <a:pt x="112" y="31"/>
                    <a:pt x="112" y="41"/>
                    <a:pt x="105" y="48"/>
                  </a:cubicBezTo>
                  <a:cubicBezTo>
                    <a:pt x="63" y="90"/>
                    <a:pt x="63" y="90"/>
                    <a:pt x="63" y="90"/>
                  </a:cubicBezTo>
                  <a:cubicBezTo>
                    <a:pt x="56" y="96"/>
                    <a:pt x="46" y="96"/>
                    <a:pt x="39" y="90"/>
                  </a:cubicBezTo>
                  <a:cubicBezTo>
                    <a:pt x="33" y="83"/>
                    <a:pt x="33" y="73"/>
                    <a:pt x="39" y="66"/>
                  </a:cubicBezTo>
                  <a:cubicBezTo>
                    <a:pt x="53" y="52"/>
                    <a:pt x="53" y="52"/>
                    <a:pt x="53" y="52"/>
                  </a:cubicBezTo>
                  <a:cubicBezTo>
                    <a:pt x="49" y="44"/>
                    <a:pt x="46" y="34"/>
                    <a:pt x="46" y="24"/>
                  </a:cubicBezTo>
                  <a:cubicBezTo>
                    <a:pt x="46" y="22"/>
                    <a:pt x="46" y="19"/>
                    <a:pt x="47" y="17"/>
                  </a:cubicBezTo>
                  <a:cubicBezTo>
                    <a:pt x="18" y="45"/>
                    <a:pt x="18" y="45"/>
                    <a:pt x="18" y="45"/>
                  </a:cubicBezTo>
                  <a:cubicBezTo>
                    <a:pt x="0" y="63"/>
                    <a:pt x="0" y="93"/>
                    <a:pt x="18" y="111"/>
                  </a:cubicBezTo>
                  <a:cubicBezTo>
                    <a:pt x="36" y="129"/>
                    <a:pt x="66" y="129"/>
                    <a:pt x="84" y="111"/>
                  </a:cubicBezTo>
                  <a:cubicBezTo>
                    <a:pt x="127" y="69"/>
                    <a:pt x="127" y="69"/>
                    <a:pt x="127" y="69"/>
                  </a:cubicBezTo>
                  <a:cubicBezTo>
                    <a:pt x="145" y="51"/>
                    <a:pt x="145" y="21"/>
                    <a:pt x="127"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8"/>
            <p:cNvSpPr>
              <a:spLocks/>
            </p:cNvSpPr>
            <p:nvPr/>
          </p:nvSpPr>
          <p:spPr bwMode="auto">
            <a:xfrm>
              <a:off x="13792200" y="2432050"/>
              <a:ext cx="274638" cy="244475"/>
            </a:xfrm>
            <a:custGeom>
              <a:avLst/>
              <a:gdLst/>
              <a:ahLst/>
              <a:cxnLst>
                <a:cxn ang="0">
                  <a:pos x="19" y="127"/>
                </a:cxn>
                <a:cxn ang="0">
                  <a:pos x="22" y="129"/>
                </a:cxn>
                <a:cxn ang="0">
                  <a:pos x="43" y="108"/>
                </a:cxn>
                <a:cxn ang="0">
                  <a:pos x="43" y="108"/>
                </a:cxn>
                <a:cxn ang="0">
                  <a:pos x="40" y="105"/>
                </a:cxn>
                <a:cxn ang="0">
                  <a:pos x="40" y="82"/>
                </a:cxn>
                <a:cxn ang="0">
                  <a:pos x="82" y="40"/>
                </a:cxn>
                <a:cxn ang="0">
                  <a:pos x="106" y="40"/>
                </a:cxn>
                <a:cxn ang="0">
                  <a:pos x="106" y="63"/>
                </a:cxn>
                <a:cxn ang="0">
                  <a:pos x="92" y="77"/>
                </a:cxn>
                <a:cxn ang="0">
                  <a:pos x="99" y="105"/>
                </a:cxn>
                <a:cxn ang="0">
                  <a:pos x="99" y="113"/>
                </a:cxn>
                <a:cxn ang="0">
                  <a:pos x="127" y="84"/>
                </a:cxn>
                <a:cxn ang="0">
                  <a:pos x="127" y="18"/>
                </a:cxn>
                <a:cxn ang="0">
                  <a:pos x="61" y="18"/>
                </a:cxn>
                <a:cxn ang="0">
                  <a:pos x="19" y="61"/>
                </a:cxn>
                <a:cxn ang="0">
                  <a:pos x="19" y="127"/>
                </a:cxn>
              </a:cxnLst>
              <a:rect l="0" t="0" r="r" b="b"/>
              <a:pathLst>
                <a:path w="145" h="129">
                  <a:moveTo>
                    <a:pt x="19" y="127"/>
                  </a:moveTo>
                  <a:cubicBezTo>
                    <a:pt x="20" y="128"/>
                    <a:pt x="21" y="129"/>
                    <a:pt x="22" y="129"/>
                  </a:cubicBezTo>
                  <a:cubicBezTo>
                    <a:pt x="43" y="108"/>
                    <a:pt x="43" y="108"/>
                    <a:pt x="43" y="108"/>
                  </a:cubicBezTo>
                  <a:cubicBezTo>
                    <a:pt x="43" y="108"/>
                    <a:pt x="43" y="108"/>
                    <a:pt x="43" y="108"/>
                  </a:cubicBezTo>
                  <a:cubicBezTo>
                    <a:pt x="42" y="107"/>
                    <a:pt x="41" y="106"/>
                    <a:pt x="40" y="105"/>
                  </a:cubicBezTo>
                  <a:cubicBezTo>
                    <a:pt x="33" y="99"/>
                    <a:pt x="33" y="88"/>
                    <a:pt x="40" y="82"/>
                  </a:cubicBezTo>
                  <a:cubicBezTo>
                    <a:pt x="82" y="40"/>
                    <a:pt x="82" y="40"/>
                    <a:pt x="82" y="40"/>
                  </a:cubicBezTo>
                  <a:cubicBezTo>
                    <a:pt x="89" y="33"/>
                    <a:pt x="99" y="33"/>
                    <a:pt x="106" y="40"/>
                  </a:cubicBezTo>
                  <a:cubicBezTo>
                    <a:pt x="112" y="46"/>
                    <a:pt x="112" y="57"/>
                    <a:pt x="106" y="63"/>
                  </a:cubicBezTo>
                  <a:cubicBezTo>
                    <a:pt x="92" y="77"/>
                    <a:pt x="92" y="77"/>
                    <a:pt x="92" y="77"/>
                  </a:cubicBezTo>
                  <a:cubicBezTo>
                    <a:pt x="97" y="86"/>
                    <a:pt x="99" y="96"/>
                    <a:pt x="99" y="105"/>
                  </a:cubicBezTo>
                  <a:cubicBezTo>
                    <a:pt x="99" y="108"/>
                    <a:pt x="99" y="110"/>
                    <a:pt x="99" y="113"/>
                  </a:cubicBezTo>
                  <a:cubicBezTo>
                    <a:pt x="127" y="84"/>
                    <a:pt x="127" y="84"/>
                    <a:pt x="127" y="84"/>
                  </a:cubicBezTo>
                  <a:cubicBezTo>
                    <a:pt x="145" y="66"/>
                    <a:pt x="145" y="37"/>
                    <a:pt x="127" y="18"/>
                  </a:cubicBezTo>
                  <a:cubicBezTo>
                    <a:pt x="109" y="0"/>
                    <a:pt x="79" y="0"/>
                    <a:pt x="61" y="18"/>
                  </a:cubicBezTo>
                  <a:cubicBezTo>
                    <a:pt x="19" y="61"/>
                    <a:pt x="19" y="61"/>
                    <a:pt x="19" y="61"/>
                  </a:cubicBezTo>
                  <a:cubicBezTo>
                    <a:pt x="0" y="79"/>
                    <a:pt x="0" y="108"/>
                    <a:pt x="19" y="1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 name="Group 384"/>
          <p:cNvGrpSpPr/>
          <p:nvPr/>
        </p:nvGrpSpPr>
        <p:grpSpPr>
          <a:xfrm>
            <a:off x="7363260" y="1105519"/>
            <a:ext cx="157680" cy="573034"/>
            <a:chOff x="10585716" y="3379083"/>
            <a:chExt cx="54118" cy="196672"/>
          </a:xfrm>
          <a:effectLst/>
        </p:grpSpPr>
        <p:sp>
          <p:nvSpPr>
            <p:cNvPr id="175"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FFFFFF"/>
            </a:solidFill>
            <a:ln w="9525" algn="ctr">
              <a:noFill/>
              <a:round/>
              <a:headEnd/>
              <a:tailEnd/>
            </a:ln>
          </p:spPr>
          <p:txBody>
            <a:bodyPr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6" name="AutoShape 16"/>
            <p:cNvSpPr>
              <a:spLocks noChangeArrowheads="1"/>
            </p:cNvSpPr>
            <p:nvPr/>
          </p:nvSpPr>
          <p:spPr bwMode="auto">
            <a:xfrm>
              <a:off x="10585716" y="3428532"/>
              <a:ext cx="54118" cy="69678"/>
            </a:xfrm>
            <a:prstGeom prst="roundRect">
              <a:avLst>
                <a:gd name="adj" fmla="val 16667"/>
              </a:avLst>
            </a:prstGeom>
            <a:solidFill>
              <a:srgbClr val="FFFFFF"/>
            </a:solidFill>
            <a:ln w="9525" algn="ctr">
              <a:noFill/>
              <a:round/>
              <a:headEnd/>
              <a:tailEnd/>
            </a:ln>
          </p:spPr>
          <p:txBody>
            <a:bodyPr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7"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solidFill>
              <a:srgbClr val="FFFFFF"/>
            </a:solidFill>
            <a:ln w="9525" algn="ctr">
              <a:noFill/>
              <a:miter lim="800000"/>
              <a:headEnd/>
              <a:tailEnd/>
            </a:ln>
          </p:spPr>
          <p:txBody>
            <a:bodyPr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8"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solidFill>
              <a:srgbClr val="FFFFFF"/>
            </a:solidFill>
            <a:ln w="9525" algn="ctr">
              <a:noFill/>
              <a:miter lim="800000"/>
              <a:headEnd/>
              <a:tailEnd/>
            </a:ln>
          </p:spPr>
          <p:txBody>
            <a:bodyPr rot="10800000"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2021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8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Program Objectives</a:t>
            </a:r>
            <a:endParaRPr lang="en-US" dirty="0"/>
          </a:p>
        </p:txBody>
      </p:sp>
      <p:grpSp>
        <p:nvGrpSpPr>
          <p:cNvPr id="4" name="Group 3"/>
          <p:cNvGrpSpPr/>
          <p:nvPr/>
        </p:nvGrpSpPr>
        <p:grpSpPr>
          <a:xfrm>
            <a:off x="380065" y="744225"/>
            <a:ext cx="1193245" cy="1192938"/>
            <a:chOff x="6728111" y="1726108"/>
            <a:chExt cx="1618755" cy="1618338"/>
          </a:xfrm>
        </p:grpSpPr>
        <p:grpSp>
          <p:nvGrpSpPr>
            <p:cNvPr id="21" name="Group 20"/>
            <p:cNvGrpSpPr/>
            <p:nvPr/>
          </p:nvGrpSpPr>
          <p:grpSpPr>
            <a:xfrm>
              <a:off x="6728111" y="1726108"/>
              <a:ext cx="1618755" cy="1618338"/>
              <a:chOff x="865774" y="1413396"/>
              <a:chExt cx="812476" cy="812476"/>
            </a:xfrm>
          </p:grpSpPr>
          <p:sp>
            <p:nvSpPr>
              <p:cNvPr id="22" name="Oval 21"/>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Oval 22"/>
              <p:cNvSpPr/>
              <p:nvPr/>
            </p:nvSpPr>
            <p:spPr>
              <a:xfrm>
                <a:off x="865774" y="1413396"/>
                <a:ext cx="812476" cy="812476"/>
              </a:xfrm>
              <a:prstGeom prst="ellips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4" name="Group 23"/>
            <p:cNvGrpSpPr/>
            <p:nvPr/>
          </p:nvGrpSpPr>
          <p:grpSpPr>
            <a:xfrm>
              <a:off x="7165923" y="2102469"/>
              <a:ext cx="845328" cy="885980"/>
              <a:chOff x="-7440158" y="635227"/>
              <a:chExt cx="7327900" cy="7680325"/>
            </a:xfrm>
            <a:solidFill>
              <a:schemeClr val="bg1"/>
            </a:solidFill>
          </p:grpSpPr>
          <p:sp>
            <p:nvSpPr>
              <p:cNvPr id="25" name="Freeform 15"/>
              <p:cNvSpPr>
                <a:spLocks noEditPoints="1"/>
              </p:cNvSpPr>
              <p:nvPr/>
            </p:nvSpPr>
            <p:spPr bwMode="auto">
              <a:xfrm>
                <a:off x="-7440158" y="635227"/>
                <a:ext cx="6232525" cy="7680325"/>
              </a:xfrm>
              <a:custGeom>
                <a:avLst/>
                <a:gdLst>
                  <a:gd name="T0" fmla="*/ 1280 w 1662"/>
                  <a:gd name="T1" fmla="*/ 0 h 2048"/>
                  <a:gd name="T2" fmla="*/ 1280 w 1662"/>
                  <a:gd name="T3" fmla="*/ 127 h 2048"/>
                  <a:gd name="T4" fmla="*/ 1662 w 1662"/>
                  <a:gd name="T5" fmla="*/ 127 h 2048"/>
                  <a:gd name="T6" fmla="*/ 1662 w 1662"/>
                  <a:gd name="T7" fmla="*/ 767 h 2048"/>
                  <a:gd name="T8" fmla="*/ 1409 w 1662"/>
                  <a:gd name="T9" fmla="*/ 767 h 2048"/>
                  <a:gd name="T10" fmla="*/ 1409 w 1662"/>
                  <a:gd name="T11" fmla="*/ 385 h 2048"/>
                  <a:gd name="T12" fmla="*/ 1280 w 1662"/>
                  <a:gd name="T13" fmla="*/ 385 h 2048"/>
                  <a:gd name="T14" fmla="*/ 1280 w 1662"/>
                  <a:gd name="T15" fmla="*/ 510 h 2048"/>
                  <a:gd name="T16" fmla="*/ 385 w 1662"/>
                  <a:gd name="T17" fmla="*/ 510 h 2048"/>
                  <a:gd name="T18" fmla="*/ 385 w 1662"/>
                  <a:gd name="T19" fmla="*/ 385 h 2048"/>
                  <a:gd name="T20" fmla="*/ 257 w 1662"/>
                  <a:gd name="T21" fmla="*/ 385 h 2048"/>
                  <a:gd name="T22" fmla="*/ 257 w 1662"/>
                  <a:gd name="T23" fmla="*/ 1791 h 2048"/>
                  <a:gd name="T24" fmla="*/ 768 w 1662"/>
                  <a:gd name="T25" fmla="*/ 1791 h 2048"/>
                  <a:gd name="T26" fmla="*/ 768 w 1662"/>
                  <a:gd name="T27" fmla="*/ 2048 h 2048"/>
                  <a:gd name="T28" fmla="*/ 0 w 1662"/>
                  <a:gd name="T29" fmla="*/ 2048 h 2048"/>
                  <a:gd name="T30" fmla="*/ 0 w 1662"/>
                  <a:gd name="T31" fmla="*/ 128 h 2048"/>
                  <a:gd name="T32" fmla="*/ 384 w 1662"/>
                  <a:gd name="T33" fmla="*/ 128 h 2048"/>
                  <a:gd name="T34" fmla="*/ 384 w 1662"/>
                  <a:gd name="T35" fmla="*/ 0 h 2048"/>
                  <a:gd name="T36" fmla="*/ 1280 w 1662"/>
                  <a:gd name="T37" fmla="*/ 0 h 2048"/>
                  <a:gd name="T38" fmla="*/ 1151 w 1662"/>
                  <a:gd name="T39" fmla="*/ 256 h 2048"/>
                  <a:gd name="T40" fmla="*/ 1151 w 1662"/>
                  <a:gd name="T41" fmla="*/ 129 h 2048"/>
                  <a:gd name="T42" fmla="*/ 513 w 1662"/>
                  <a:gd name="T43" fmla="*/ 129 h 2048"/>
                  <a:gd name="T44" fmla="*/ 513 w 1662"/>
                  <a:gd name="T45" fmla="*/ 256 h 2048"/>
                  <a:gd name="T46" fmla="*/ 1151 w 1662"/>
                  <a:gd name="T47" fmla="*/ 2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2" h="2048">
                    <a:moveTo>
                      <a:pt x="1280" y="0"/>
                    </a:moveTo>
                    <a:cubicBezTo>
                      <a:pt x="1280" y="42"/>
                      <a:pt x="1280" y="84"/>
                      <a:pt x="1280" y="127"/>
                    </a:cubicBezTo>
                    <a:cubicBezTo>
                      <a:pt x="1408" y="127"/>
                      <a:pt x="1534" y="127"/>
                      <a:pt x="1662" y="127"/>
                    </a:cubicBezTo>
                    <a:cubicBezTo>
                      <a:pt x="1662" y="341"/>
                      <a:pt x="1662" y="553"/>
                      <a:pt x="1662" y="767"/>
                    </a:cubicBezTo>
                    <a:cubicBezTo>
                      <a:pt x="1579" y="767"/>
                      <a:pt x="1495" y="767"/>
                      <a:pt x="1409" y="767"/>
                    </a:cubicBezTo>
                    <a:cubicBezTo>
                      <a:pt x="1409" y="640"/>
                      <a:pt x="1409" y="513"/>
                      <a:pt x="1409" y="385"/>
                    </a:cubicBezTo>
                    <a:cubicBezTo>
                      <a:pt x="1365" y="385"/>
                      <a:pt x="1324" y="385"/>
                      <a:pt x="1280" y="385"/>
                    </a:cubicBezTo>
                    <a:cubicBezTo>
                      <a:pt x="1280" y="427"/>
                      <a:pt x="1280" y="468"/>
                      <a:pt x="1280" y="510"/>
                    </a:cubicBezTo>
                    <a:cubicBezTo>
                      <a:pt x="981" y="510"/>
                      <a:pt x="684" y="510"/>
                      <a:pt x="385" y="510"/>
                    </a:cubicBezTo>
                    <a:cubicBezTo>
                      <a:pt x="385" y="469"/>
                      <a:pt x="385" y="428"/>
                      <a:pt x="385" y="385"/>
                    </a:cubicBezTo>
                    <a:cubicBezTo>
                      <a:pt x="341" y="385"/>
                      <a:pt x="300" y="385"/>
                      <a:pt x="257" y="385"/>
                    </a:cubicBezTo>
                    <a:cubicBezTo>
                      <a:pt x="257" y="853"/>
                      <a:pt x="257" y="1322"/>
                      <a:pt x="257" y="1791"/>
                    </a:cubicBezTo>
                    <a:cubicBezTo>
                      <a:pt x="427" y="1791"/>
                      <a:pt x="596" y="1791"/>
                      <a:pt x="768" y="1791"/>
                    </a:cubicBezTo>
                    <a:cubicBezTo>
                      <a:pt x="768" y="1878"/>
                      <a:pt x="768" y="1963"/>
                      <a:pt x="768" y="2048"/>
                    </a:cubicBezTo>
                    <a:cubicBezTo>
                      <a:pt x="512" y="2048"/>
                      <a:pt x="256" y="2048"/>
                      <a:pt x="0" y="2048"/>
                    </a:cubicBezTo>
                    <a:cubicBezTo>
                      <a:pt x="0" y="1408"/>
                      <a:pt x="0" y="768"/>
                      <a:pt x="0" y="128"/>
                    </a:cubicBezTo>
                    <a:cubicBezTo>
                      <a:pt x="128" y="128"/>
                      <a:pt x="255" y="128"/>
                      <a:pt x="384" y="128"/>
                    </a:cubicBezTo>
                    <a:cubicBezTo>
                      <a:pt x="384" y="84"/>
                      <a:pt x="384" y="42"/>
                      <a:pt x="384" y="0"/>
                    </a:cubicBezTo>
                    <a:cubicBezTo>
                      <a:pt x="683" y="0"/>
                      <a:pt x="981" y="0"/>
                      <a:pt x="1280" y="0"/>
                    </a:cubicBezTo>
                    <a:close/>
                    <a:moveTo>
                      <a:pt x="1151" y="256"/>
                    </a:moveTo>
                    <a:cubicBezTo>
                      <a:pt x="1151" y="212"/>
                      <a:pt x="1151" y="171"/>
                      <a:pt x="1151" y="129"/>
                    </a:cubicBezTo>
                    <a:cubicBezTo>
                      <a:pt x="937" y="129"/>
                      <a:pt x="725" y="129"/>
                      <a:pt x="513" y="129"/>
                    </a:cubicBezTo>
                    <a:cubicBezTo>
                      <a:pt x="513" y="172"/>
                      <a:pt x="513" y="214"/>
                      <a:pt x="513" y="256"/>
                    </a:cubicBezTo>
                    <a:cubicBezTo>
                      <a:pt x="726" y="256"/>
                      <a:pt x="938" y="256"/>
                      <a:pt x="1151"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noEditPoints="1"/>
              </p:cNvSpPr>
              <p:nvPr/>
            </p:nvSpPr>
            <p:spPr bwMode="auto">
              <a:xfrm>
                <a:off x="-4631871" y="3567339"/>
                <a:ext cx="4519613" cy="4748213"/>
              </a:xfrm>
              <a:custGeom>
                <a:avLst/>
                <a:gdLst>
                  <a:gd name="T0" fmla="*/ 551 w 1205"/>
                  <a:gd name="T1" fmla="*/ 1266 h 1266"/>
                  <a:gd name="T2" fmla="*/ 436 w 1205"/>
                  <a:gd name="T3" fmla="*/ 1242 h 1266"/>
                  <a:gd name="T4" fmla="*/ 23 w 1205"/>
                  <a:gd name="T5" fmla="*/ 748 h 1266"/>
                  <a:gd name="T6" fmla="*/ 340 w 1205"/>
                  <a:gd name="T7" fmla="*/ 174 h 1266"/>
                  <a:gd name="T8" fmla="*/ 1164 w 1205"/>
                  <a:gd name="T9" fmla="*/ 602 h 1266"/>
                  <a:gd name="T10" fmla="*/ 797 w 1205"/>
                  <a:gd name="T11" fmla="*/ 1228 h 1266"/>
                  <a:gd name="T12" fmla="*/ 654 w 1205"/>
                  <a:gd name="T13" fmla="*/ 1262 h 1266"/>
                  <a:gd name="T14" fmla="*/ 639 w 1205"/>
                  <a:gd name="T15" fmla="*/ 1266 h 1266"/>
                  <a:gd name="T16" fmla="*/ 551 w 1205"/>
                  <a:gd name="T17" fmla="*/ 1266 h 1266"/>
                  <a:gd name="T18" fmla="*/ 503 w 1205"/>
                  <a:gd name="T19" fmla="*/ 1039 h 1266"/>
                  <a:gd name="T20" fmla="*/ 1035 w 1205"/>
                  <a:gd name="T21" fmla="*/ 507 h 1266"/>
                  <a:gd name="T22" fmla="*/ 903 w 1205"/>
                  <a:gd name="T23" fmla="*/ 371 h 1266"/>
                  <a:gd name="T24" fmla="*/ 500 w 1205"/>
                  <a:gd name="T25" fmla="*/ 774 h 1266"/>
                  <a:gd name="T26" fmla="*/ 283 w 1205"/>
                  <a:gd name="T27" fmla="*/ 555 h 1266"/>
                  <a:gd name="T28" fmla="*/ 151 w 1205"/>
                  <a:gd name="T29" fmla="*/ 687 h 1266"/>
                  <a:gd name="T30" fmla="*/ 503 w 1205"/>
                  <a:gd name="T31" fmla="*/ 1039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5" h="1266">
                    <a:moveTo>
                      <a:pt x="551" y="1266"/>
                    </a:moveTo>
                    <a:cubicBezTo>
                      <a:pt x="513" y="1258"/>
                      <a:pt x="474" y="1253"/>
                      <a:pt x="436" y="1242"/>
                    </a:cubicBezTo>
                    <a:cubicBezTo>
                      <a:pt x="212" y="1181"/>
                      <a:pt x="44" y="980"/>
                      <a:pt x="23" y="748"/>
                    </a:cubicBezTo>
                    <a:cubicBezTo>
                      <a:pt x="0" y="506"/>
                      <a:pt x="123" y="280"/>
                      <a:pt x="340" y="174"/>
                    </a:cubicBezTo>
                    <a:cubicBezTo>
                      <a:pt x="696" y="0"/>
                      <a:pt x="1105" y="222"/>
                      <a:pt x="1164" y="602"/>
                    </a:cubicBezTo>
                    <a:cubicBezTo>
                      <a:pt x="1205" y="872"/>
                      <a:pt x="1053" y="1133"/>
                      <a:pt x="797" y="1228"/>
                    </a:cubicBezTo>
                    <a:cubicBezTo>
                      <a:pt x="752" y="1245"/>
                      <a:pt x="702" y="1251"/>
                      <a:pt x="654" y="1262"/>
                    </a:cubicBezTo>
                    <a:cubicBezTo>
                      <a:pt x="649" y="1263"/>
                      <a:pt x="644" y="1265"/>
                      <a:pt x="639" y="1266"/>
                    </a:cubicBezTo>
                    <a:cubicBezTo>
                      <a:pt x="610" y="1266"/>
                      <a:pt x="580" y="1266"/>
                      <a:pt x="551" y="1266"/>
                    </a:cubicBezTo>
                    <a:close/>
                    <a:moveTo>
                      <a:pt x="503" y="1039"/>
                    </a:moveTo>
                    <a:cubicBezTo>
                      <a:pt x="681" y="861"/>
                      <a:pt x="860" y="682"/>
                      <a:pt x="1035" y="507"/>
                    </a:cubicBezTo>
                    <a:cubicBezTo>
                      <a:pt x="993" y="463"/>
                      <a:pt x="949" y="418"/>
                      <a:pt x="903" y="371"/>
                    </a:cubicBezTo>
                    <a:cubicBezTo>
                      <a:pt x="771" y="504"/>
                      <a:pt x="638" y="637"/>
                      <a:pt x="500" y="774"/>
                    </a:cubicBezTo>
                    <a:cubicBezTo>
                      <a:pt x="427" y="700"/>
                      <a:pt x="354" y="627"/>
                      <a:pt x="283" y="555"/>
                    </a:cubicBezTo>
                    <a:cubicBezTo>
                      <a:pt x="239" y="600"/>
                      <a:pt x="195" y="644"/>
                      <a:pt x="151" y="687"/>
                    </a:cubicBezTo>
                    <a:cubicBezTo>
                      <a:pt x="268" y="804"/>
                      <a:pt x="386" y="922"/>
                      <a:pt x="503" y="10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5997121" y="3522889"/>
                <a:ext cx="1912938" cy="465138"/>
              </a:xfrm>
              <a:custGeom>
                <a:avLst/>
                <a:gdLst>
                  <a:gd name="T0" fmla="*/ 510 w 510"/>
                  <a:gd name="T1" fmla="*/ 0 h 124"/>
                  <a:gd name="T2" fmla="*/ 510 w 510"/>
                  <a:gd name="T3" fmla="*/ 124 h 124"/>
                  <a:gd name="T4" fmla="*/ 0 w 510"/>
                  <a:gd name="T5" fmla="*/ 124 h 124"/>
                  <a:gd name="T6" fmla="*/ 0 w 510"/>
                  <a:gd name="T7" fmla="*/ 0 h 124"/>
                  <a:gd name="T8" fmla="*/ 510 w 510"/>
                  <a:gd name="T9" fmla="*/ 0 h 124"/>
                </a:gdLst>
                <a:ahLst/>
                <a:cxnLst>
                  <a:cxn ang="0">
                    <a:pos x="T0" y="T1"/>
                  </a:cxn>
                  <a:cxn ang="0">
                    <a:pos x="T2" y="T3"/>
                  </a:cxn>
                  <a:cxn ang="0">
                    <a:pos x="T4" y="T5"/>
                  </a:cxn>
                  <a:cxn ang="0">
                    <a:pos x="T6" y="T7"/>
                  </a:cxn>
                  <a:cxn ang="0">
                    <a:pos x="T8" y="T9"/>
                  </a:cxn>
                </a:cxnLst>
                <a:rect l="0" t="0" r="r" b="b"/>
                <a:pathLst>
                  <a:path w="510" h="124">
                    <a:moveTo>
                      <a:pt x="510" y="0"/>
                    </a:moveTo>
                    <a:cubicBezTo>
                      <a:pt x="510" y="42"/>
                      <a:pt x="510" y="82"/>
                      <a:pt x="510" y="124"/>
                    </a:cubicBezTo>
                    <a:cubicBezTo>
                      <a:pt x="340" y="124"/>
                      <a:pt x="171" y="124"/>
                      <a:pt x="0" y="124"/>
                    </a:cubicBezTo>
                    <a:cubicBezTo>
                      <a:pt x="0" y="83"/>
                      <a:pt x="0" y="42"/>
                      <a:pt x="0" y="0"/>
                    </a:cubicBezTo>
                    <a:cubicBezTo>
                      <a:pt x="170" y="0"/>
                      <a:pt x="339" y="0"/>
                      <a:pt x="5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5997121" y="4483327"/>
                <a:ext cx="952500" cy="465138"/>
              </a:xfrm>
              <a:custGeom>
                <a:avLst/>
                <a:gdLst>
                  <a:gd name="T0" fmla="*/ 0 w 254"/>
                  <a:gd name="T1" fmla="*/ 124 h 124"/>
                  <a:gd name="T2" fmla="*/ 0 w 254"/>
                  <a:gd name="T3" fmla="*/ 0 h 124"/>
                  <a:gd name="T4" fmla="*/ 254 w 254"/>
                  <a:gd name="T5" fmla="*/ 0 h 124"/>
                  <a:gd name="T6" fmla="*/ 254 w 254"/>
                  <a:gd name="T7" fmla="*/ 124 h 124"/>
                  <a:gd name="T8" fmla="*/ 0 w 254"/>
                  <a:gd name="T9" fmla="*/ 124 h 124"/>
                </a:gdLst>
                <a:ahLst/>
                <a:cxnLst>
                  <a:cxn ang="0">
                    <a:pos x="T0" y="T1"/>
                  </a:cxn>
                  <a:cxn ang="0">
                    <a:pos x="T2" y="T3"/>
                  </a:cxn>
                  <a:cxn ang="0">
                    <a:pos x="T4" y="T5"/>
                  </a:cxn>
                  <a:cxn ang="0">
                    <a:pos x="T6" y="T7"/>
                  </a:cxn>
                  <a:cxn ang="0">
                    <a:pos x="T8" y="T9"/>
                  </a:cxn>
                </a:cxnLst>
                <a:rect l="0" t="0" r="r" b="b"/>
                <a:pathLst>
                  <a:path w="254" h="124">
                    <a:moveTo>
                      <a:pt x="0" y="124"/>
                    </a:moveTo>
                    <a:cubicBezTo>
                      <a:pt x="0" y="82"/>
                      <a:pt x="0" y="42"/>
                      <a:pt x="0" y="0"/>
                    </a:cubicBezTo>
                    <a:cubicBezTo>
                      <a:pt x="84" y="0"/>
                      <a:pt x="168" y="0"/>
                      <a:pt x="254" y="0"/>
                    </a:cubicBezTo>
                    <a:cubicBezTo>
                      <a:pt x="254" y="41"/>
                      <a:pt x="254" y="82"/>
                      <a:pt x="254" y="124"/>
                    </a:cubicBezTo>
                    <a:cubicBezTo>
                      <a:pt x="170" y="124"/>
                      <a:pt x="86" y="124"/>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5997121" y="5442177"/>
                <a:ext cx="952500" cy="465138"/>
              </a:xfrm>
              <a:custGeom>
                <a:avLst/>
                <a:gdLst>
                  <a:gd name="T0" fmla="*/ 0 w 254"/>
                  <a:gd name="T1" fmla="*/ 124 h 124"/>
                  <a:gd name="T2" fmla="*/ 0 w 254"/>
                  <a:gd name="T3" fmla="*/ 0 h 124"/>
                  <a:gd name="T4" fmla="*/ 254 w 254"/>
                  <a:gd name="T5" fmla="*/ 0 h 124"/>
                  <a:gd name="T6" fmla="*/ 254 w 254"/>
                  <a:gd name="T7" fmla="*/ 124 h 124"/>
                  <a:gd name="T8" fmla="*/ 0 w 254"/>
                  <a:gd name="T9" fmla="*/ 124 h 124"/>
                </a:gdLst>
                <a:ahLst/>
                <a:cxnLst>
                  <a:cxn ang="0">
                    <a:pos x="T0" y="T1"/>
                  </a:cxn>
                  <a:cxn ang="0">
                    <a:pos x="T2" y="T3"/>
                  </a:cxn>
                  <a:cxn ang="0">
                    <a:pos x="T4" y="T5"/>
                  </a:cxn>
                  <a:cxn ang="0">
                    <a:pos x="T6" y="T7"/>
                  </a:cxn>
                  <a:cxn ang="0">
                    <a:pos x="T8" y="T9"/>
                  </a:cxn>
                </a:cxnLst>
                <a:rect l="0" t="0" r="r" b="b"/>
                <a:pathLst>
                  <a:path w="254" h="124">
                    <a:moveTo>
                      <a:pt x="0" y="124"/>
                    </a:moveTo>
                    <a:cubicBezTo>
                      <a:pt x="0" y="82"/>
                      <a:pt x="0" y="42"/>
                      <a:pt x="0" y="0"/>
                    </a:cubicBezTo>
                    <a:cubicBezTo>
                      <a:pt x="84" y="0"/>
                      <a:pt x="168" y="0"/>
                      <a:pt x="254" y="0"/>
                    </a:cubicBezTo>
                    <a:cubicBezTo>
                      <a:pt x="254" y="41"/>
                      <a:pt x="254" y="82"/>
                      <a:pt x="254" y="124"/>
                    </a:cubicBezTo>
                    <a:cubicBezTo>
                      <a:pt x="170" y="124"/>
                      <a:pt x="86" y="124"/>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1241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 Comparison—At a Glance</a:t>
            </a:r>
            <a:endParaRPr lang="en-US" dirty="0"/>
          </a:p>
        </p:txBody>
      </p:sp>
      <p:graphicFrame>
        <p:nvGraphicFramePr>
          <p:cNvPr id="6" name="Table 5"/>
          <p:cNvGraphicFramePr>
            <a:graphicFrameLocks noGrp="1"/>
          </p:cNvGraphicFramePr>
          <p:nvPr>
            <p:extLst/>
          </p:nvPr>
        </p:nvGraphicFramePr>
        <p:xfrm>
          <a:off x="76201" y="788841"/>
          <a:ext cx="9000045" cy="3856985"/>
        </p:xfrm>
        <a:graphic>
          <a:graphicData uri="http://schemas.openxmlformats.org/drawingml/2006/table">
            <a:tbl>
              <a:tblPr>
                <a:tableStyleId>{5C22544A-7EE6-4342-B048-85BDC9FD1C3A}</a:tableStyleId>
              </a:tblPr>
              <a:tblGrid>
                <a:gridCol w="2254249"/>
                <a:gridCol w="1371600"/>
                <a:gridCol w="1352550"/>
                <a:gridCol w="1854200"/>
                <a:gridCol w="982663"/>
                <a:gridCol w="1184783"/>
              </a:tblGrid>
              <a:tr h="134930">
                <a:tc>
                  <a:txBody>
                    <a:bodyPr/>
                    <a:lstStyle/>
                    <a:p>
                      <a:pPr algn="l" fontAlgn="b"/>
                      <a:r>
                        <a:rPr lang="en-US" sz="700" b="1" u="none" strike="noStrike" dirty="0">
                          <a:solidFill>
                            <a:schemeClr val="bg1"/>
                          </a:solidFill>
                          <a:effectLst/>
                          <a:latin typeface="+mn-lt"/>
                        </a:rPr>
                        <a:t>Feature</a:t>
                      </a:r>
                      <a:endParaRPr lang="en-US" sz="700" b="1" i="0" u="none" strike="noStrike" dirty="0">
                        <a:solidFill>
                          <a:schemeClr val="bg1"/>
                        </a:solidFill>
                        <a:effectLst/>
                        <a:latin typeface="+mn-lt"/>
                      </a:endParaRPr>
                    </a:p>
                  </a:txBody>
                  <a:tcPr marL="64008" marR="64008" marT="18288" marB="18288" anchor="ctr">
                    <a:lnL w="12700" cap="flat" cmpd="sng" algn="ctr">
                      <a:solidFill>
                        <a:schemeClr val="bg1"/>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fontAlgn="b"/>
                      <a:r>
                        <a:rPr lang="en-US" sz="700" b="1" u="none" strike="noStrike" dirty="0">
                          <a:solidFill>
                            <a:schemeClr val="bg1"/>
                          </a:solidFill>
                          <a:effectLst/>
                          <a:latin typeface="+mn-lt"/>
                        </a:rPr>
                        <a:t>4321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fontAlgn="b"/>
                      <a:r>
                        <a:rPr lang="en-US" sz="700" b="1" u="none" strike="noStrike" dirty="0">
                          <a:solidFill>
                            <a:schemeClr val="bg1"/>
                          </a:solidFill>
                          <a:effectLst/>
                          <a:latin typeface="+mn-lt"/>
                        </a:rPr>
                        <a:t>4331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fontAlgn="b"/>
                      <a:r>
                        <a:rPr lang="en-US" sz="700" b="1" u="none" strike="noStrike" dirty="0">
                          <a:solidFill>
                            <a:schemeClr val="bg1"/>
                          </a:solidFill>
                          <a:effectLst/>
                          <a:latin typeface="+mn-lt"/>
                        </a:rPr>
                        <a:t>4351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fontAlgn="b"/>
                      <a:r>
                        <a:rPr lang="en-US" sz="700" b="1" u="none" strike="noStrike" dirty="0">
                          <a:solidFill>
                            <a:schemeClr val="bg1"/>
                          </a:solidFill>
                          <a:effectLst/>
                          <a:latin typeface="+mn-lt"/>
                        </a:rPr>
                        <a:t>4431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r" fontAlgn="b"/>
                      <a:r>
                        <a:rPr lang="en-US" sz="700" b="1" u="none" strike="noStrike" dirty="0">
                          <a:solidFill>
                            <a:schemeClr val="bg1"/>
                          </a:solidFill>
                          <a:effectLst/>
                          <a:latin typeface="+mn-lt"/>
                        </a:rPr>
                        <a:t>4451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r>
              <a:tr h="138251">
                <a:tc>
                  <a:txBody>
                    <a:bodyPr/>
                    <a:lstStyle/>
                    <a:p>
                      <a:pPr algn="l" fontAlgn="b"/>
                      <a:r>
                        <a:rPr lang="en-US" sz="600" u="none" strike="noStrike" dirty="0">
                          <a:solidFill>
                            <a:schemeClr val="tx1">
                              <a:lumMod val="75000"/>
                              <a:lumOff val="25000"/>
                            </a:schemeClr>
                          </a:solidFill>
                          <a:effectLst/>
                          <a:latin typeface="+mn-lt"/>
                        </a:rPr>
                        <a:t>Form Factor</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1 RU Desktop</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1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2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1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1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89476">
                <a:tc>
                  <a:txBody>
                    <a:bodyPr/>
                    <a:lstStyle/>
                    <a:p>
                      <a:pPr algn="l" fontAlgn="b"/>
                      <a:r>
                        <a:rPr lang="en-US" sz="600" u="none" strike="noStrike">
                          <a:solidFill>
                            <a:schemeClr val="tx1">
                              <a:lumMod val="75000"/>
                              <a:lumOff val="25000"/>
                            </a:schemeClr>
                          </a:solidFill>
                          <a:effectLst/>
                          <a:latin typeface="+mn-lt"/>
                        </a:rPr>
                        <a:t>Integrated WAN Ports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1 GE/SFP; 1 GE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1 GE/SFP; 1 GE, 1SFP</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2 PoE GE/SFP, 1GE/SFP</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auto"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2 PoE GE/SFP, 2GE/SFP</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2 PoE GE/SFP, 2GE/SFP</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275602">
                <a:tc>
                  <a:txBody>
                    <a:bodyPr/>
                    <a:lstStyle/>
                    <a:p>
                      <a:pPr algn="l" fontAlgn="b"/>
                      <a:r>
                        <a:rPr lang="en-US" sz="600" u="none" strike="noStrike" dirty="0">
                          <a:solidFill>
                            <a:schemeClr val="tx1">
                              <a:lumMod val="75000"/>
                              <a:lumOff val="25000"/>
                            </a:schemeClr>
                          </a:solidFill>
                          <a:effectLst/>
                          <a:latin typeface="+mn-lt"/>
                        </a:rPr>
                        <a:t>Performance</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50 </a:t>
                      </a:r>
                      <a:r>
                        <a:rPr lang="en-US" sz="600" u="none" strike="noStrike" dirty="0" smtClean="0">
                          <a:solidFill>
                            <a:schemeClr val="tx1">
                              <a:lumMod val="75000"/>
                              <a:lumOff val="25000"/>
                            </a:schemeClr>
                          </a:solidFill>
                          <a:effectLst/>
                          <a:latin typeface="+mn-lt"/>
                        </a:rPr>
                        <a:t>Mbps,</a:t>
                      </a:r>
                      <a:br>
                        <a:rPr lang="en-US" sz="600" u="none" strike="noStrike" dirty="0" smtClean="0">
                          <a:solidFill>
                            <a:schemeClr val="tx1">
                              <a:lumMod val="75000"/>
                              <a:lumOff val="25000"/>
                            </a:schemeClr>
                          </a:solidFill>
                          <a:effectLst/>
                          <a:latin typeface="+mn-lt"/>
                        </a:rPr>
                      </a:br>
                      <a:r>
                        <a:rPr lang="en-US" sz="600" u="none" strike="noStrike" dirty="0" smtClean="0">
                          <a:solidFill>
                            <a:schemeClr val="tx1">
                              <a:lumMod val="75000"/>
                              <a:lumOff val="25000"/>
                            </a:schemeClr>
                          </a:solidFill>
                          <a:effectLst/>
                          <a:latin typeface="+mn-lt"/>
                        </a:rPr>
                        <a:t>Upgradable </a:t>
                      </a:r>
                      <a:r>
                        <a:rPr lang="en-US" sz="600" u="none" strike="noStrike" dirty="0">
                          <a:solidFill>
                            <a:schemeClr val="tx1">
                              <a:lumMod val="75000"/>
                              <a:lumOff val="25000"/>
                            </a:schemeClr>
                          </a:solidFill>
                          <a:effectLst/>
                          <a:latin typeface="+mn-lt"/>
                        </a:rPr>
                        <a:t>to 100 Mbps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100Mbps,</a:t>
                      </a:r>
                      <a:br>
                        <a:rPr lang="en-US" sz="600" dirty="0" smtClean="0"/>
                      </a:br>
                      <a:r>
                        <a:rPr lang="en-US" sz="600" dirty="0" smtClean="0"/>
                        <a:t>Upgradable to 300Mbps</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200Mbps,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Upgradable to 400Mbps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500Mbps,</a:t>
                      </a:r>
                      <a:br>
                        <a:rPr lang="en-US" sz="600" dirty="0" smtClean="0"/>
                      </a:br>
                      <a:r>
                        <a:rPr lang="en-US" sz="600" dirty="0" smtClean="0"/>
                        <a:t>Upgradable to 1Gbps</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0" indent="0" algn="r" defTabSz="68554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mn-lt"/>
                          <a:ea typeface="+mn-ea"/>
                          <a:cs typeface="+mn-cs"/>
                        </a:rPr>
                        <a:t>1Gbps,</a:t>
                      </a:r>
                      <a:br>
                        <a:rPr kumimoji="0" lang="en-US" sz="600" b="0" i="0" u="none" strike="noStrike" kern="1200" cap="none" spc="0" normalizeH="0" baseline="0" noProof="0" dirty="0" smtClean="0">
                          <a:ln>
                            <a:noFill/>
                          </a:ln>
                          <a:solidFill>
                            <a:srgbClr val="000000"/>
                          </a:solidFill>
                          <a:effectLst/>
                          <a:uLnTx/>
                          <a:uFillTx/>
                          <a:latin typeface="+mn-lt"/>
                          <a:ea typeface="+mn-ea"/>
                          <a:cs typeface="+mn-cs"/>
                        </a:rPr>
                      </a:br>
                      <a:r>
                        <a:rPr kumimoji="0" lang="en-US" sz="600" b="0" i="0" u="none" strike="noStrike" kern="1200" cap="none" spc="0" normalizeH="0" baseline="0" noProof="0" dirty="0" smtClean="0">
                          <a:ln>
                            <a:noFill/>
                          </a:ln>
                          <a:solidFill>
                            <a:srgbClr val="000000"/>
                          </a:solidFill>
                          <a:effectLst/>
                          <a:uLnTx/>
                          <a:uFillTx/>
                          <a:latin typeface="+mn-lt"/>
                          <a:ea typeface="+mn-ea"/>
                          <a:cs typeface="+mn-cs"/>
                        </a:rPr>
                        <a:t>Upgradable to 2Gbps</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Management Port</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u="none" strike="noStrike" dirty="0">
                          <a:solidFill>
                            <a:schemeClr val="tx1">
                              <a:lumMod val="75000"/>
                              <a:lumOff val="25000"/>
                            </a:schemeClr>
                          </a:solidFill>
                          <a:effectLst/>
                          <a:latin typeface="+mn-lt"/>
                        </a:rPr>
                        <a:t>1 GE (Integrated Out of Band)</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Network Interface Module (NIM)</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2</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2</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3</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3</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3</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Enhanced Services Module (SM-X)</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1 Single Wide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a:solidFill>
                            <a:schemeClr val="tx1">
                              <a:lumMod val="75000"/>
                              <a:lumOff val="25000"/>
                            </a:schemeClr>
                          </a:solidFill>
                          <a:effectLst/>
                          <a:latin typeface="+mn-lt"/>
                        </a:rPr>
                        <a:t>2 Single or 1 Double Wide</a:t>
                      </a:r>
                      <a:endParaRPr lang="en-US" sz="600" b="0" i="0" u="none" strike="noStrike">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a:solidFill>
                            <a:schemeClr val="tx1">
                              <a:lumMod val="75000"/>
                              <a:lumOff val="25000"/>
                            </a:schemeClr>
                          </a:solidFill>
                          <a:effectLst/>
                          <a:latin typeface="+mn-lt"/>
                        </a:rPr>
                        <a:t>N/A</a:t>
                      </a:r>
                      <a:endParaRPr lang="en-US" sz="600" b="0" i="0" u="none" strike="noStrike">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2 Single or 1 Double Wide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Integrated Services Card (ISC) Slots</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u="none" strike="noStrike" dirty="0">
                          <a:solidFill>
                            <a:schemeClr val="tx1">
                              <a:lumMod val="75000"/>
                              <a:lumOff val="25000"/>
                            </a:schemeClr>
                          </a:solidFill>
                          <a:effectLst/>
                          <a:latin typeface="+mn-lt"/>
                        </a:rPr>
                        <a:t>1 (PVDM 4)</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476">
                <a:tc>
                  <a:txBody>
                    <a:bodyPr/>
                    <a:lstStyle/>
                    <a:p>
                      <a:pPr algn="l" fontAlgn="b"/>
                      <a:r>
                        <a:rPr lang="en-US" sz="600" u="none" strike="noStrike">
                          <a:solidFill>
                            <a:schemeClr val="tx1">
                              <a:lumMod val="75000"/>
                              <a:lumOff val="25000"/>
                            </a:schemeClr>
                          </a:solidFill>
                          <a:effectLst/>
                          <a:latin typeface="+mn-lt"/>
                        </a:rPr>
                        <a:t>Server Virtualization Platform (UCS E-Series)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u="none" strike="noStrike" dirty="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2 or 4 Cores Single-wide</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dirty="0" smtClean="0"/>
                        <a:t>2 or 4 Cores Single-wide,</a:t>
                      </a:r>
                      <a:br>
                        <a:rPr lang="en-US" sz="600" dirty="0" smtClean="0"/>
                      </a:br>
                      <a:r>
                        <a:rPr lang="en-US" sz="600" dirty="0" smtClean="0"/>
                        <a:t>6 or  Core Double-wide</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dirty="0" smtClean="0"/>
                        <a:t>2 or 4 Cores Single-wide,</a:t>
                      </a:r>
                      <a:br>
                        <a:rPr lang="en-US" sz="600" dirty="0" smtClean="0"/>
                      </a:br>
                      <a:r>
                        <a:rPr lang="en-US" sz="600" dirty="0" smtClean="0"/>
                        <a:t>6 or  Core Double-wide</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Local Conferencing</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u="none" strike="noStrike" dirty="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Cisco Unified Survivable Remote Site Telephony Support</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Up to 100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750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1200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2000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u="none" strike="noStrike" dirty="0" smtClean="0">
                          <a:solidFill>
                            <a:schemeClr val="tx1">
                              <a:lumMod val="75000"/>
                              <a:lumOff val="25000"/>
                            </a:schemeClr>
                          </a:solidFill>
                          <a:effectLst/>
                          <a:latin typeface="+mn-lt"/>
                        </a:rPr>
                        <a:t>Cisco Unified Communications Manager Express</a:t>
                      </a:r>
                      <a:r>
                        <a:rPr lang="en-US" sz="600" u="none" strike="noStrike" baseline="0" dirty="0" smtClean="0">
                          <a:solidFill>
                            <a:schemeClr val="tx1">
                              <a:lumMod val="75000"/>
                              <a:lumOff val="25000"/>
                            </a:schemeClr>
                          </a:solidFill>
                          <a:effectLst/>
                          <a:latin typeface="+mn-lt"/>
                        </a:rPr>
                        <a:t> </a:t>
                      </a:r>
                      <a:r>
                        <a:rPr lang="en-US" sz="600" u="none" strike="noStrike" dirty="0" smtClean="0">
                          <a:solidFill>
                            <a:schemeClr val="tx1">
                              <a:lumMod val="75000"/>
                              <a:lumOff val="25000"/>
                            </a:schemeClr>
                          </a:solidFill>
                          <a:effectLst/>
                          <a:latin typeface="+mn-lt"/>
                        </a:rPr>
                        <a:t>Support</a:t>
                      </a:r>
                      <a:endParaRPr lang="en-US" sz="600" b="0" i="0" u="none" strike="noStrike" dirty="0" smtClean="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50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auto" latinLnBrk="0" hangingPunct="1">
                        <a:lnSpc>
                          <a:spcPct val="100000"/>
                        </a:lnSpc>
                        <a:spcBef>
                          <a:spcPts val="0"/>
                        </a:spcBef>
                        <a:spcAft>
                          <a:spcPts val="0"/>
                        </a:spcAft>
                        <a:buClrTx/>
                        <a:buSzTx/>
                        <a:buFontTx/>
                        <a:buNone/>
                        <a:tabLst/>
                        <a:defRPr/>
                      </a:pPr>
                      <a:r>
                        <a:rPr lang="en-US" sz="600" dirty="0" smtClean="0"/>
                        <a:t>Up to 100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250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350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450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Cisco Unified Border Element (CUBE) (SIP/H.323 Sessions)</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100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400</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1000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3000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b="0" i="0" u="none" strike="noStrike" kern="1200" dirty="0" smtClean="0">
                          <a:solidFill>
                            <a:schemeClr val="tx1">
                              <a:lumMod val="75000"/>
                              <a:lumOff val="25000"/>
                            </a:schemeClr>
                          </a:solidFill>
                          <a:effectLst/>
                          <a:latin typeface="+mn-lt"/>
                          <a:ea typeface="+mn-ea"/>
                          <a:cs typeface="+mn-cs"/>
                        </a:rPr>
                        <a:t>6000</a:t>
                      </a:r>
                      <a:endParaRPr lang="en-US" sz="600" b="0" i="0" u="none" strike="noStrike" kern="1200" dirty="0">
                        <a:solidFill>
                          <a:schemeClr val="tx1">
                            <a:lumMod val="75000"/>
                            <a:lumOff val="25000"/>
                          </a:schemeClr>
                        </a:solidFill>
                        <a:effectLst/>
                        <a:latin typeface="+mn-lt"/>
                        <a:ea typeface="+mn-ea"/>
                        <a:cs typeface="+mn-cs"/>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Digital Voice and Video (T1/E1 Channels) </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240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auto" latinLnBrk="0" hangingPunct="1">
                        <a:lnSpc>
                          <a:spcPct val="100000"/>
                        </a:lnSpc>
                        <a:spcBef>
                          <a:spcPts val="0"/>
                        </a:spcBef>
                        <a:spcAft>
                          <a:spcPts val="0"/>
                        </a:spcAft>
                        <a:buClrTx/>
                        <a:buSzTx/>
                        <a:buFontTx/>
                        <a:buNone/>
                        <a:tabLst/>
                        <a:defRPr/>
                      </a:pPr>
                      <a:r>
                        <a:rPr lang="en-US" sz="600" dirty="0" smtClean="0"/>
                        <a:t>Up to 360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720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720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b="0" i="0" u="none" strike="noStrike" kern="1200" dirty="0" smtClean="0">
                          <a:solidFill>
                            <a:schemeClr val="tx1">
                              <a:lumMod val="75000"/>
                              <a:lumOff val="25000"/>
                            </a:schemeClr>
                          </a:solidFill>
                          <a:effectLst/>
                          <a:latin typeface="+mn-lt"/>
                          <a:ea typeface="+mn-ea"/>
                          <a:cs typeface="+mn-cs"/>
                        </a:rPr>
                        <a:t>Up to</a:t>
                      </a:r>
                      <a:r>
                        <a:rPr lang="en-US" sz="600" b="0" i="0" u="none" strike="noStrike" kern="1200" baseline="0" dirty="0" smtClean="0">
                          <a:solidFill>
                            <a:schemeClr val="tx1">
                              <a:lumMod val="75000"/>
                              <a:lumOff val="25000"/>
                            </a:schemeClr>
                          </a:solidFill>
                          <a:effectLst/>
                          <a:latin typeface="+mn-lt"/>
                          <a:ea typeface="+mn-ea"/>
                          <a:cs typeface="+mn-cs"/>
                        </a:rPr>
                        <a:t> 1200</a:t>
                      </a:r>
                      <a:endParaRPr lang="en-US" sz="600" b="0" i="0" u="none" strike="noStrike" kern="1200" dirty="0">
                        <a:solidFill>
                          <a:schemeClr val="tx1">
                            <a:lumMod val="75000"/>
                            <a:lumOff val="25000"/>
                          </a:schemeClr>
                        </a:solidFill>
                        <a:effectLst/>
                        <a:latin typeface="+mn-lt"/>
                        <a:ea typeface="+mn-ea"/>
                        <a:cs typeface="+mn-cs"/>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219547">
                <a:tc>
                  <a:txBody>
                    <a:bodyPr/>
                    <a:lstStyle/>
                    <a:p>
                      <a:pPr algn="l" fontAlgn="b"/>
                      <a:r>
                        <a:rPr lang="en-US" sz="600" u="none" strike="noStrike">
                          <a:solidFill>
                            <a:schemeClr val="tx1">
                              <a:lumMod val="75000"/>
                              <a:lumOff val="25000"/>
                            </a:schemeClr>
                          </a:solidFill>
                          <a:effectLst/>
                          <a:latin typeface="+mn-lt"/>
                        </a:rPr>
                        <a:t>Analog/BRI Voice</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8</a:t>
                      </a:r>
                      <a:r>
                        <a:rPr lang="en-US" sz="600" b="0" i="0" u="none" strike="noStrike" baseline="0" dirty="0" smtClean="0">
                          <a:solidFill>
                            <a:schemeClr val="tx1">
                              <a:lumMod val="75000"/>
                              <a:lumOff val="25000"/>
                            </a:schemeClr>
                          </a:solidFill>
                          <a:effectLst/>
                          <a:latin typeface="+mn-lt"/>
                        </a:rPr>
                        <a:t> Ports</a:t>
                      </a:r>
                      <a:br>
                        <a:rPr lang="en-US" sz="600" b="0" i="0" u="none" strike="noStrike" baseline="0" dirty="0" smtClean="0">
                          <a:solidFill>
                            <a:schemeClr val="tx1">
                              <a:lumMod val="75000"/>
                              <a:lumOff val="25000"/>
                            </a:schemeClr>
                          </a:solidFill>
                          <a:effectLst/>
                          <a:latin typeface="+mn-lt"/>
                        </a:rPr>
                      </a:br>
                      <a:r>
                        <a:rPr lang="en-US" sz="600" b="0" i="0" u="none" strike="noStrike" baseline="0" dirty="0" smtClean="0">
                          <a:solidFill>
                            <a:schemeClr val="tx1">
                              <a:lumMod val="75000"/>
                              <a:lumOff val="25000"/>
                            </a:schemeClr>
                          </a:solidFill>
                          <a:effectLst/>
                          <a:latin typeface="+mn-lt"/>
                        </a:rPr>
                        <a:t>(FXS, FXO, E/M, </a:t>
                      </a:r>
                      <a:r>
                        <a:rPr lang="en-US" sz="600" b="0" i="0" u="none" strike="noStrike" baseline="0" dirty="0" err="1" smtClean="0">
                          <a:solidFill>
                            <a:schemeClr val="tx1">
                              <a:lumMod val="75000"/>
                              <a:lumOff val="25000"/>
                            </a:schemeClr>
                          </a:solidFill>
                          <a:effectLst/>
                          <a:latin typeface="+mn-lt"/>
                        </a:rPr>
                        <a:t>BRi</a:t>
                      </a:r>
                      <a:r>
                        <a:rPr lang="en-US" sz="600" b="0" i="0" u="none" strike="noStrike" baseline="0" dirty="0" smtClean="0">
                          <a:solidFill>
                            <a:schemeClr val="tx1">
                              <a:lumMod val="75000"/>
                              <a:lumOff val="25000"/>
                            </a:schemeClr>
                          </a:solidFill>
                          <a:effectLst/>
                          <a:latin typeface="+mn-lt"/>
                        </a:rPr>
                        <a:t>)</a:t>
                      </a:r>
                      <a:endParaRPr lang="en-US" sz="600" b="0" i="0" u="none" strike="noStrike" dirty="0" smtClean="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auto" latinLnBrk="0" hangingPunct="1">
                        <a:lnSpc>
                          <a:spcPct val="100000"/>
                        </a:lnSpc>
                        <a:spcBef>
                          <a:spcPts val="0"/>
                        </a:spcBef>
                        <a:spcAft>
                          <a:spcPts val="0"/>
                        </a:spcAft>
                        <a:buClrTx/>
                        <a:buSzTx/>
                        <a:buFontTx/>
                        <a:buNone/>
                        <a:tabLst/>
                        <a:defRPr/>
                      </a:pPr>
                      <a:r>
                        <a:rPr lang="en-US" sz="600" dirty="0" smtClean="0"/>
                        <a:t>Up to 12 Ports</a:t>
                      </a:r>
                      <a:r>
                        <a:rPr lang="en-US" sz="600" baseline="0" dirty="0" smtClean="0"/>
                        <a:t/>
                      </a:r>
                      <a:br>
                        <a:rPr lang="en-US" sz="600" baseline="0" dirty="0" smtClean="0"/>
                      </a:br>
                      <a:r>
                        <a:rPr lang="en-US" sz="600" b="0" i="0" u="none" strike="noStrike" baseline="0" dirty="0" smtClean="0">
                          <a:solidFill>
                            <a:schemeClr val="tx1">
                              <a:lumMod val="75000"/>
                              <a:lumOff val="25000"/>
                            </a:schemeClr>
                          </a:solidFill>
                          <a:effectLst/>
                          <a:latin typeface="+mn-lt"/>
                        </a:rPr>
                        <a:t>(FXS, FXO, E/M, </a:t>
                      </a:r>
                      <a:r>
                        <a:rPr lang="en-US" sz="600" b="0" i="0" u="none" strike="noStrike" baseline="0" dirty="0" err="1" smtClean="0">
                          <a:solidFill>
                            <a:schemeClr val="tx1">
                              <a:lumMod val="75000"/>
                              <a:lumOff val="25000"/>
                            </a:schemeClr>
                          </a:solidFill>
                          <a:effectLst/>
                          <a:latin typeface="+mn-lt"/>
                        </a:rPr>
                        <a:t>BRi</a:t>
                      </a:r>
                      <a:r>
                        <a:rPr lang="en-US" sz="600" b="0" i="0" u="none" strike="noStrike" baseline="0" dirty="0" smtClean="0">
                          <a:solidFill>
                            <a:schemeClr val="tx1">
                              <a:lumMod val="75000"/>
                              <a:lumOff val="25000"/>
                            </a:schemeClr>
                          </a:solidFill>
                          <a:effectLst/>
                          <a:latin typeface="+mn-lt"/>
                        </a:rPr>
                        <a:t>)</a:t>
                      </a:r>
                      <a:endParaRPr lang="en-US" sz="600" dirty="0" smtClean="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20 Ports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(FXS, FXO, E/M, </a:t>
                      </a:r>
                      <a:r>
                        <a:rPr lang="en-US" sz="600" b="0" i="0" u="none" strike="noStrike" dirty="0" err="1" smtClean="0">
                          <a:solidFill>
                            <a:schemeClr val="tx1">
                              <a:lumMod val="75000"/>
                              <a:lumOff val="25000"/>
                            </a:schemeClr>
                          </a:solidFill>
                          <a:effectLst/>
                          <a:latin typeface="+mn-lt"/>
                        </a:rPr>
                        <a:t>BRi</a:t>
                      </a:r>
                      <a:r>
                        <a:rPr lang="en-US" sz="600" b="0" i="0" u="none" strike="noStrike" dirty="0" smtClean="0">
                          <a:solidFill>
                            <a:schemeClr val="tx1">
                              <a:lumMod val="75000"/>
                              <a:lumOff val="25000"/>
                            </a:schemeClr>
                          </a:solidFill>
                          <a:effectLst/>
                          <a:latin typeface="+mn-lt"/>
                        </a:rPr>
                        <a:t>)</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12 Ports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(FXS, FXO, E/M, </a:t>
                      </a:r>
                      <a:r>
                        <a:rPr lang="en-US" sz="600" b="0" i="0" u="none" strike="noStrike" dirty="0" err="1" smtClean="0">
                          <a:solidFill>
                            <a:schemeClr val="tx1">
                              <a:lumMod val="75000"/>
                              <a:lumOff val="25000"/>
                            </a:schemeClr>
                          </a:solidFill>
                          <a:effectLst/>
                          <a:latin typeface="+mn-lt"/>
                        </a:rPr>
                        <a:t>BRi</a:t>
                      </a:r>
                      <a:r>
                        <a:rPr lang="en-US" sz="600" b="0" i="0" u="none" strike="noStrike" dirty="0" smtClean="0">
                          <a:solidFill>
                            <a:schemeClr val="tx1">
                              <a:lumMod val="75000"/>
                              <a:lumOff val="25000"/>
                            </a:schemeClr>
                          </a:solidFill>
                          <a:effectLst/>
                          <a:latin typeface="+mn-lt"/>
                        </a:rPr>
                        <a:t>)</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Up to 20 Ports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(FXS, FXO, E/M, </a:t>
                      </a:r>
                      <a:r>
                        <a:rPr lang="en-US" sz="600" b="0" i="0" u="none" strike="noStrike" dirty="0" err="1" smtClean="0">
                          <a:solidFill>
                            <a:schemeClr val="tx1">
                              <a:lumMod val="75000"/>
                              <a:lumOff val="25000"/>
                            </a:schemeClr>
                          </a:solidFill>
                          <a:effectLst/>
                          <a:latin typeface="+mn-lt"/>
                        </a:rPr>
                        <a:t>BRi</a:t>
                      </a:r>
                      <a:r>
                        <a:rPr lang="en-US" sz="600" b="0" i="0" u="none" strike="noStrike" dirty="0" smtClean="0">
                          <a:solidFill>
                            <a:schemeClr val="tx1">
                              <a:lumMod val="75000"/>
                              <a:lumOff val="25000"/>
                            </a:schemeClr>
                          </a:solidFill>
                          <a:effectLst/>
                          <a:latin typeface="+mn-lt"/>
                        </a:rPr>
                        <a:t>)</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IPv4 Routing Protocols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marL="0" marR="0" indent="0" algn="ct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RIP v1/v2, EIGRP, OSPF, BGP, PBR, </a:t>
                      </a:r>
                      <a:r>
                        <a:rPr lang="en-US" sz="600" b="0" i="0" u="none" strike="noStrike" dirty="0" err="1" smtClean="0">
                          <a:solidFill>
                            <a:schemeClr val="tx1">
                              <a:lumMod val="75000"/>
                              <a:lumOff val="25000"/>
                            </a:schemeClr>
                          </a:solidFill>
                          <a:effectLst/>
                          <a:latin typeface="+mn-lt"/>
                        </a:rPr>
                        <a:t>PfR</a:t>
                      </a:r>
                      <a:endParaRPr lang="en-US" sz="600" b="0" i="0" u="none" strike="noStrike" dirty="0" smtClean="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a:solidFill>
                            <a:schemeClr val="tx1">
                              <a:lumMod val="75000"/>
                              <a:lumOff val="25000"/>
                            </a:schemeClr>
                          </a:solidFill>
                          <a:effectLst/>
                          <a:latin typeface="+mn-lt"/>
                        </a:rPr>
                        <a:t>Multicast Routing Protocols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PIM-SM, </a:t>
                      </a:r>
                      <a:r>
                        <a:rPr lang="en-US" sz="600" b="0" i="0" u="none" strike="noStrike" dirty="0" err="1" smtClean="0">
                          <a:solidFill>
                            <a:schemeClr val="tx1">
                              <a:lumMod val="75000"/>
                              <a:lumOff val="25000"/>
                            </a:schemeClr>
                          </a:solidFill>
                          <a:effectLst/>
                          <a:latin typeface="+mn-lt"/>
                        </a:rPr>
                        <a:t>mroute</a:t>
                      </a:r>
                      <a:r>
                        <a:rPr lang="en-US" sz="600" b="0" i="0" u="none" strike="noStrike" dirty="0" smtClean="0">
                          <a:solidFill>
                            <a:schemeClr val="tx1">
                              <a:lumMod val="75000"/>
                              <a:lumOff val="25000"/>
                            </a:schemeClr>
                          </a:solidFill>
                          <a:effectLst/>
                          <a:latin typeface="+mn-lt"/>
                        </a:rPr>
                        <a:t> (static route), and MLD</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a:solidFill>
                            <a:schemeClr val="tx1">
                              <a:lumMod val="75000"/>
                              <a:lumOff val="25000"/>
                            </a:schemeClr>
                          </a:solidFill>
                          <a:effectLst/>
                          <a:latin typeface="+mn-lt"/>
                        </a:rPr>
                        <a:t>IPv6 Routing Protocols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EIGRP, RIP, OSPFv3,</a:t>
                      </a:r>
                      <a:r>
                        <a:rPr lang="en-US" sz="600" b="0" i="0" u="none" strike="noStrike" baseline="0" dirty="0" smtClean="0">
                          <a:solidFill>
                            <a:schemeClr val="tx1">
                              <a:lumMod val="75000"/>
                              <a:lumOff val="25000"/>
                            </a:schemeClr>
                          </a:solidFill>
                          <a:effectLst/>
                          <a:latin typeface="+mn-lt"/>
                        </a:rPr>
                        <a:t> IS-IS, BGP and PBR</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PoE Support with PoE Boost</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260W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530W</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990W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500W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950W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Route Optimization</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err="1" smtClean="0">
                          <a:solidFill>
                            <a:schemeClr val="tx1">
                              <a:lumMod val="75000"/>
                              <a:lumOff val="25000"/>
                            </a:schemeClr>
                          </a:solidFill>
                          <a:effectLst/>
                          <a:latin typeface="+mn-lt"/>
                        </a:rPr>
                        <a:t>PfR</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a:solidFill>
                            <a:schemeClr val="tx1">
                              <a:lumMod val="75000"/>
                              <a:lumOff val="25000"/>
                            </a:schemeClr>
                          </a:solidFill>
                          <a:effectLst/>
                          <a:latin typeface="+mn-lt"/>
                        </a:rPr>
                        <a:t>Network Contention Control</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err="1" smtClean="0">
                          <a:solidFill>
                            <a:schemeClr val="tx1">
                              <a:lumMod val="75000"/>
                              <a:lumOff val="25000"/>
                            </a:schemeClr>
                          </a:solidFill>
                          <a:effectLst/>
                          <a:latin typeface="+mn-lt"/>
                        </a:rPr>
                        <a:t>QoS</a:t>
                      </a:r>
                      <a:r>
                        <a:rPr lang="en-US" sz="600" b="0" i="0" u="none" strike="noStrike" dirty="0" smtClean="0">
                          <a:solidFill>
                            <a:schemeClr val="tx1">
                              <a:lumMod val="75000"/>
                              <a:lumOff val="25000"/>
                            </a:schemeClr>
                          </a:solidFill>
                          <a:effectLst/>
                          <a:latin typeface="+mn-lt"/>
                        </a:rPr>
                        <a:t>, </a:t>
                      </a:r>
                      <a:r>
                        <a:rPr lang="en-US" sz="600" b="0" i="0" u="none" strike="noStrike" dirty="0" err="1" smtClean="0">
                          <a:solidFill>
                            <a:schemeClr val="tx1">
                              <a:lumMod val="75000"/>
                              <a:lumOff val="25000"/>
                            </a:schemeClr>
                          </a:solidFill>
                          <a:effectLst/>
                          <a:latin typeface="+mn-lt"/>
                        </a:rPr>
                        <a:t>HQoS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Application Visibility</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NBAR v2</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476">
                <a:tc>
                  <a:txBody>
                    <a:bodyPr/>
                    <a:lstStyle/>
                    <a:p>
                      <a:pPr algn="l" fontAlgn="b"/>
                      <a:r>
                        <a:rPr lang="en-US" sz="600" u="none" strike="noStrike">
                          <a:solidFill>
                            <a:schemeClr val="tx1">
                              <a:lumMod val="75000"/>
                              <a:lumOff val="25000"/>
                            </a:schemeClr>
                          </a:solidFill>
                          <a:effectLst/>
                          <a:latin typeface="+mn-lt"/>
                        </a:rPr>
                        <a:t>WAN Optimization</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ISR-WAASS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ISR-WAAS,</a:t>
                      </a:r>
                      <a:r>
                        <a:rPr lang="en-US" sz="600" baseline="0" dirty="0" smtClean="0"/>
                        <a:t> WAAS</a:t>
                      </a:r>
                      <a:br>
                        <a:rPr lang="en-US" sz="600" baseline="0" dirty="0" smtClean="0"/>
                      </a:br>
                      <a:r>
                        <a:rPr lang="en-US" sz="600" baseline="0" dirty="0" smtClean="0"/>
                        <a:t>on UCS E-Series</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dirty="0" smtClean="0"/>
                        <a:t>ISR-WAAS,</a:t>
                      </a:r>
                      <a:r>
                        <a:rPr lang="en-US" sz="600" baseline="0" dirty="0" smtClean="0"/>
                        <a:t> WAAS</a:t>
                      </a:r>
                      <a:br>
                        <a:rPr lang="en-US" sz="600" baseline="0" dirty="0" smtClean="0"/>
                      </a:br>
                      <a:r>
                        <a:rPr lang="en-US" sz="600" baseline="0" dirty="0" smtClean="0"/>
                        <a:t>on UCS E-Series</a:t>
                      </a:r>
                      <a:endParaRPr lang="en-US" sz="600" dirty="0" smtClean="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ISR-WAAS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r" defTabSz="685549" rtl="0" eaLnBrk="1" fontAlgn="b" latinLnBrk="0" hangingPunct="1">
                        <a:lnSpc>
                          <a:spcPct val="100000"/>
                        </a:lnSpc>
                        <a:spcBef>
                          <a:spcPts val="0"/>
                        </a:spcBef>
                        <a:spcAft>
                          <a:spcPts val="0"/>
                        </a:spcAft>
                        <a:buClrTx/>
                        <a:buSzTx/>
                        <a:buFontTx/>
                        <a:buNone/>
                        <a:tabLst/>
                        <a:defRPr/>
                      </a:pPr>
                      <a:r>
                        <a:rPr lang="en-US" sz="600" dirty="0" smtClean="0"/>
                        <a:t>ISR-WAAS,</a:t>
                      </a:r>
                      <a:r>
                        <a:rPr lang="en-US" sz="600" baseline="0" dirty="0" smtClean="0"/>
                        <a:t> WAAS</a:t>
                      </a:r>
                      <a:br>
                        <a:rPr lang="en-US" sz="600" baseline="0" dirty="0" smtClean="0"/>
                      </a:br>
                      <a:r>
                        <a:rPr lang="en-US" sz="600" baseline="0" dirty="0" smtClean="0"/>
                        <a:t>on UCS E-Series</a:t>
                      </a:r>
                      <a:endParaRPr lang="en-US" sz="600" dirty="0" smtClean="0"/>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Akamai Connect</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a:r>
                        <a:rPr lang="en-US" sz="600" dirty="0" smtClean="0"/>
                        <a:t>Yes</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r" fontAlgn="b"/>
                      <a:r>
                        <a:rPr lang="en-US" sz="600" b="0" i="0" u="none" strike="noStrike" dirty="0" smtClean="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Cisco Application Centric Infrastructure</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Application Performance Infrastructure</a:t>
                      </a:r>
                      <a:r>
                        <a:rPr lang="en-US" sz="600" b="0" i="0" u="none" strike="noStrike" baseline="0" dirty="0" smtClean="0">
                          <a:solidFill>
                            <a:schemeClr val="tx1">
                              <a:lumMod val="75000"/>
                              <a:lumOff val="25000"/>
                            </a:schemeClr>
                          </a:solidFill>
                          <a:effectLst/>
                          <a:latin typeface="+mn-lt"/>
                        </a:rPr>
                        <a:t> Controller (APIC) with Enterprise Module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9283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1"/>
          <p:cNvSpPr txBox="1">
            <a:spLocks noChangeArrowheads="1"/>
          </p:cNvSpPr>
          <p:nvPr/>
        </p:nvSpPr>
        <p:spPr bwMode="auto">
          <a:xfrm>
            <a:off x="3059117" y="4047361"/>
            <a:ext cx="747073" cy="452203"/>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2901</a:t>
            </a:r>
          </a:p>
          <a:p>
            <a:pPr defTabSz="813759"/>
            <a:r>
              <a:rPr lang="en-US" sz="1200" b="1" dirty="0">
                <a:solidFill>
                  <a:schemeClr val="accent1"/>
                </a:solidFill>
                <a:latin typeface="Arial"/>
                <a:ea typeface="ＭＳ Ｐゴシック" pitchFamily="-106" charset="-128"/>
              </a:rPr>
              <a:t>1941 </a:t>
            </a:r>
          </a:p>
        </p:txBody>
      </p:sp>
      <p:grpSp>
        <p:nvGrpSpPr>
          <p:cNvPr id="8" name="Group 7"/>
          <p:cNvGrpSpPr/>
          <p:nvPr/>
        </p:nvGrpSpPr>
        <p:grpSpPr>
          <a:xfrm>
            <a:off x="348306" y="3927637"/>
            <a:ext cx="1278910" cy="830478"/>
            <a:chOff x="359796" y="4089314"/>
            <a:chExt cx="1439863" cy="934994"/>
          </a:xfrm>
        </p:grpSpPr>
        <p:pic>
          <p:nvPicPr>
            <p:cNvPr id="4" name="Picture 142" descr="290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421" y="4089314"/>
              <a:ext cx="1238250" cy="287327"/>
            </a:xfrm>
            <a:prstGeom prst="rect">
              <a:avLst/>
            </a:prstGeom>
            <a:noFill/>
            <a:ln w="9525">
              <a:noFill/>
              <a:miter lim="800000"/>
              <a:headEnd/>
              <a:tailEnd/>
            </a:ln>
          </p:spPr>
        </p:pic>
        <p:pic>
          <p:nvPicPr>
            <p:cNvPr id="3" name="Picture 1" descr="C:\2800 TME\xFormers\Photos\trans_batch3\trans_batch3\PNG\low\LKJ03537.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796" y="4159914"/>
              <a:ext cx="1439863" cy="864394"/>
            </a:xfrm>
            <a:prstGeom prst="rect">
              <a:avLst/>
            </a:prstGeom>
            <a:noFill/>
            <a:ln w="9525">
              <a:noFill/>
              <a:miter lim="800000"/>
              <a:headEnd/>
              <a:tailEnd/>
            </a:ln>
          </p:spPr>
        </p:pic>
      </p:grpSp>
      <p:pic>
        <p:nvPicPr>
          <p:cNvPr id="6" name="Picture 49" descr="LKJ03508.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9796" y="3003314"/>
            <a:ext cx="1285875" cy="771525"/>
          </a:xfrm>
          <a:prstGeom prst="rect">
            <a:avLst/>
          </a:prstGeom>
          <a:noFill/>
          <a:ln w="9525">
            <a:noFill/>
            <a:miter lim="800000"/>
            <a:headEnd/>
            <a:tailEnd/>
          </a:ln>
        </p:spPr>
      </p:pic>
      <p:sp>
        <p:nvSpPr>
          <p:cNvPr id="14" name="Text Box 31"/>
          <p:cNvSpPr txBox="1">
            <a:spLocks noChangeArrowheads="1"/>
          </p:cNvSpPr>
          <p:nvPr/>
        </p:nvSpPr>
        <p:spPr bwMode="auto">
          <a:xfrm>
            <a:off x="3059117" y="3162975"/>
            <a:ext cx="750091" cy="452203"/>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2921</a:t>
            </a:r>
          </a:p>
          <a:p>
            <a:pPr defTabSz="813759"/>
            <a:r>
              <a:rPr lang="en-US" sz="1200" b="1" dirty="0">
                <a:solidFill>
                  <a:schemeClr val="accent1"/>
                </a:solidFill>
                <a:latin typeface="Arial"/>
                <a:ea typeface="ＭＳ Ｐゴシック" pitchFamily="-106" charset="-128"/>
              </a:rPr>
              <a:t>2911</a:t>
            </a:r>
          </a:p>
        </p:txBody>
      </p:sp>
      <p:pic>
        <p:nvPicPr>
          <p:cNvPr id="7" name="Picture 51" descr="LKJ03508.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796" y="2275318"/>
            <a:ext cx="1298575" cy="778669"/>
          </a:xfrm>
          <a:prstGeom prst="rect">
            <a:avLst/>
          </a:prstGeom>
          <a:noFill/>
          <a:ln w="9525">
            <a:noFill/>
            <a:miter lim="800000"/>
            <a:headEnd/>
            <a:tailEnd/>
          </a:ln>
        </p:spPr>
      </p:pic>
      <p:sp>
        <p:nvSpPr>
          <p:cNvPr id="15" name="Text Box 31"/>
          <p:cNvSpPr txBox="1">
            <a:spLocks noChangeArrowheads="1"/>
          </p:cNvSpPr>
          <p:nvPr/>
        </p:nvSpPr>
        <p:spPr bwMode="auto">
          <a:xfrm>
            <a:off x="3059117" y="2530884"/>
            <a:ext cx="761876" cy="267537"/>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2951</a:t>
            </a:r>
          </a:p>
        </p:txBody>
      </p:sp>
      <p:pic>
        <p:nvPicPr>
          <p:cNvPr id="9" name="Picture 53" descr="LKJ03515.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796" y="1502113"/>
            <a:ext cx="1357313" cy="814388"/>
          </a:xfrm>
          <a:prstGeom prst="rect">
            <a:avLst/>
          </a:prstGeom>
          <a:noFill/>
          <a:ln w="9525">
            <a:noFill/>
            <a:miter lim="800000"/>
            <a:headEnd/>
            <a:tailEnd/>
          </a:ln>
        </p:spPr>
      </p:pic>
      <p:sp>
        <p:nvSpPr>
          <p:cNvPr id="17" name="Text Box 31"/>
          <p:cNvSpPr txBox="1">
            <a:spLocks noChangeArrowheads="1"/>
          </p:cNvSpPr>
          <p:nvPr/>
        </p:nvSpPr>
        <p:spPr bwMode="auto">
          <a:xfrm>
            <a:off x="3059117" y="1683206"/>
            <a:ext cx="743591" cy="452203"/>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3945</a:t>
            </a:r>
          </a:p>
          <a:p>
            <a:pPr defTabSz="813759"/>
            <a:r>
              <a:rPr lang="en-US" sz="1200" b="1" dirty="0">
                <a:solidFill>
                  <a:schemeClr val="accent1"/>
                </a:solidFill>
                <a:latin typeface="Arial"/>
                <a:ea typeface="ＭＳ Ｐゴシック" pitchFamily="-106" charset="-128"/>
              </a:rPr>
              <a:t>3925</a:t>
            </a:r>
          </a:p>
        </p:txBody>
      </p:sp>
      <p:pic>
        <p:nvPicPr>
          <p:cNvPr id="11" name="Picture 53" descr="LKJ03515.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796" y="683296"/>
            <a:ext cx="1357313" cy="814388"/>
          </a:xfrm>
          <a:prstGeom prst="rect">
            <a:avLst/>
          </a:prstGeom>
          <a:noFill/>
          <a:ln w="9525">
            <a:noFill/>
            <a:miter lim="800000"/>
            <a:headEnd/>
            <a:tailEnd/>
          </a:ln>
        </p:spPr>
      </p:pic>
      <p:sp>
        <p:nvSpPr>
          <p:cNvPr id="18" name="Text Box 31"/>
          <p:cNvSpPr txBox="1">
            <a:spLocks noChangeArrowheads="1"/>
          </p:cNvSpPr>
          <p:nvPr/>
        </p:nvSpPr>
        <p:spPr bwMode="auto">
          <a:xfrm>
            <a:off x="3059117" y="864389"/>
            <a:ext cx="748380" cy="452203"/>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3945E</a:t>
            </a:r>
          </a:p>
          <a:p>
            <a:pPr defTabSz="813759"/>
            <a:r>
              <a:rPr lang="en-US" sz="1200" b="1" dirty="0">
                <a:solidFill>
                  <a:schemeClr val="accent1"/>
                </a:solidFill>
                <a:latin typeface="Arial"/>
                <a:ea typeface="ＭＳ Ｐゴシック" pitchFamily="-106" charset="-128"/>
              </a:rPr>
              <a:t>3925E</a:t>
            </a:r>
          </a:p>
        </p:txBody>
      </p:sp>
      <p:sp>
        <p:nvSpPr>
          <p:cNvPr id="48" name="Text Box 31"/>
          <p:cNvSpPr txBox="1">
            <a:spLocks noChangeArrowheads="1"/>
          </p:cNvSpPr>
          <p:nvPr/>
        </p:nvSpPr>
        <p:spPr bwMode="auto">
          <a:xfrm>
            <a:off x="7809943" y="3255308"/>
            <a:ext cx="808498" cy="267537"/>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4331</a:t>
            </a:r>
          </a:p>
        </p:txBody>
      </p:sp>
      <p:pic>
        <p:nvPicPr>
          <p:cNvPr id="34" name="Picture 33" descr="USD SWORD.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35477" y="3328372"/>
            <a:ext cx="1821334" cy="121409"/>
          </a:xfrm>
          <a:prstGeom prst="rect">
            <a:avLst/>
          </a:prstGeom>
        </p:spPr>
      </p:pic>
      <p:sp>
        <p:nvSpPr>
          <p:cNvPr id="45" name="Text Box 31"/>
          <p:cNvSpPr txBox="1">
            <a:spLocks noChangeArrowheads="1"/>
          </p:cNvSpPr>
          <p:nvPr/>
        </p:nvSpPr>
        <p:spPr bwMode="auto">
          <a:xfrm>
            <a:off x="7809942" y="4139694"/>
            <a:ext cx="807819" cy="267537"/>
          </a:xfrm>
          <a:prstGeom prst="rect">
            <a:avLst/>
          </a:prstGeom>
          <a:noFill/>
          <a:ln w="9525" algn="ctr">
            <a:noFill/>
            <a:miter lim="800000"/>
            <a:headEnd/>
            <a:tailEnd/>
          </a:ln>
        </p:spPr>
        <p:txBody>
          <a:bodyPr wrap="square" lIns="82072" tIns="41035" rIns="82072" bIns="41035">
            <a:spAutoFit/>
          </a:bodyPr>
          <a:lstStyle/>
          <a:p>
            <a:pPr marL="257209" indent="-257209" defTabSz="813759">
              <a:buAutoNum type="arabicPlain" startAt="4321"/>
            </a:pPr>
            <a:r>
              <a:rPr lang="en-US" sz="1200" b="1" dirty="0">
                <a:solidFill>
                  <a:schemeClr val="accent1"/>
                </a:solidFill>
                <a:latin typeface="Arial"/>
                <a:ea typeface="ＭＳ Ｐゴシック" pitchFamily="-106" charset="-128"/>
              </a:rPr>
              <a:t> </a:t>
            </a:r>
            <a:endParaRPr lang="en-US" sz="1200" dirty="0">
              <a:solidFill>
                <a:schemeClr val="accent1"/>
              </a:solidFill>
              <a:latin typeface="Arial"/>
              <a:ea typeface="ＭＳ Ｐゴシック" pitchFamily="-106" charset="-128"/>
            </a:endParaRPr>
          </a:p>
        </p:txBody>
      </p:sp>
      <p:pic>
        <p:nvPicPr>
          <p:cNvPr id="35" name="Picture 34" descr="USD Dagger.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35477" y="4204049"/>
            <a:ext cx="1284786" cy="138827"/>
          </a:xfrm>
          <a:prstGeom prst="rect">
            <a:avLst/>
          </a:prstGeom>
        </p:spPr>
      </p:pic>
      <p:sp>
        <p:nvSpPr>
          <p:cNvPr id="51" name="Text Box 31"/>
          <p:cNvSpPr txBox="1">
            <a:spLocks noChangeArrowheads="1"/>
          </p:cNvSpPr>
          <p:nvPr/>
        </p:nvSpPr>
        <p:spPr bwMode="auto">
          <a:xfrm>
            <a:off x="7809942" y="2530884"/>
            <a:ext cx="810094" cy="267537"/>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4351</a:t>
            </a:r>
          </a:p>
        </p:txBody>
      </p:sp>
      <p:pic>
        <p:nvPicPr>
          <p:cNvPr id="43" name="Picture 42" descr="USD UTAH.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35477" y="2494322"/>
            <a:ext cx="1841455" cy="340661"/>
          </a:xfrm>
          <a:prstGeom prst="rect">
            <a:avLst/>
          </a:prstGeom>
        </p:spPr>
      </p:pic>
      <p:sp>
        <p:nvSpPr>
          <p:cNvPr id="55" name="Text Box 31"/>
          <p:cNvSpPr txBox="1">
            <a:spLocks noChangeArrowheads="1"/>
          </p:cNvSpPr>
          <p:nvPr/>
        </p:nvSpPr>
        <p:spPr bwMode="auto">
          <a:xfrm>
            <a:off x="7809943" y="1775539"/>
            <a:ext cx="812248" cy="267537"/>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4431</a:t>
            </a:r>
          </a:p>
        </p:txBody>
      </p:sp>
      <p:pic>
        <p:nvPicPr>
          <p:cNvPr id="57" name="Picture 56" descr="USD 2.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35477" y="1836045"/>
            <a:ext cx="1841455" cy="146525"/>
          </a:xfrm>
          <a:prstGeom prst="rect">
            <a:avLst/>
          </a:prstGeom>
        </p:spPr>
      </p:pic>
      <p:sp>
        <p:nvSpPr>
          <p:cNvPr id="71" name="Text Box 31"/>
          <p:cNvSpPr txBox="1">
            <a:spLocks noChangeArrowheads="1"/>
          </p:cNvSpPr>
          <p:nvPr/>
        </p:nvSpPr>
        <p:spPr bwMode="auto">
          <a:xfrm>
            <a:off x="2191859" y="961782"/>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3RU</a:t>
            </a:r>
            <a:endParaRPr lang="en-GB" sz="1100" dirty="0">
              <a:solidFill>
                <a:schemeClr val="accent1"/>
              </a:solidFill>
              <a:latin typeface="Arial"/>
              <a:ea typeface="ＭＳ Ｐゴシック" pitchFamily="-106" charset="-128"/>
            </a:endParaRPr>
          </a:p>
        </p:txBody>
      </p:sp>
      <p:sp>
        <p:nvSpPr>
          <p:cNvPr id="77" name="Text Box 31"/>
          <p:cNvSpPr txBox="1">
            <a:spLocks noChangeArrowheads="1"/>
          </p:cNvSpPr>
          <p:nvPr/>
        </p:nvSpPr>
        <p:spPr bwMode="auto">
          <a:xfrm>
            <a:off x="2191859" y="1780599"/>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3RU</a:t>
            </a:r>
            <a:endParaRPr lang="en-GB" sz="1100" dirty="0">
              <a:solidFill>
                <a:schemeClr val="accent1"/>
              </a:solidFill>
              <a:latin typeface="Arial"/>
              <a:ea typeface="ＭＳ Ｐゴシック" pitchFamily="-106" charset="-128"/>
            </a:endParaRPr>
          </a:p>
        </p:txBody>
      </p:sp>
      <p:sp>
        <p:nvSpPr>
          <p:cNvPr id="79" name="Text Box 31"/>
          <p:cNvSpPr txBox="1">
            <a:spLocks noChangeArrowheads="1"/>
          </p:cNvSpPr>
          <p:nvPr/>
        </p:nvSpPr>
        <p:spPr bwMode="auto">
          <a:xfrm>
            <a:off x="2191859" y="2535944"/>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80" name="Text Box 31"/>
          <p:cNvSpPr txBox="1">
            <a:spLocks noChangeArrowheads="1"/>
          </p:cNvSpPr>
          <p:nvPr/>
        </p:nvSpPr>
        <p:spPr bwMode="auto">
          <a:xfrm>
            <a:off x="2191859" y="3260368"/>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82" name="Text Box 31"/>
          <p:cNvSpPr txBox="1">
            <a:spLocks noChangeArrowheads="1"/>
          </p:cNvSpPr>
          <p:nvPr/>
        </p:nvSpPr>
        <p:spPr bwMode="auto">
          <a:xfrm>
            <a:off x="2191859" y="4144754"/>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endParaRPr lang="en-GB" sz="1100" dirty="0">
              <a:solidFill>
                <a:schemeClr val="accent1"/>
              </a:solidFill>
              <a:latin typeface="Arial"/>
              <a:ea typeface="ＭＳ Ｐゴシック" pitchFamily="-106" charset="-128"/>
            </a:endParaRPr>
          </a:p>
        </p:txBody>
      </p:sp>
      <p:sp>
        <p:nvSpPr>
          <p:cNvPr id="86" name="Text Box 31"/>
          <p:cNvSpPr txBox="1">
            <a:spLocks noChangeArrowheads="1"/>
          </p:cNvSpPr>
          <p:nvPr/>
        </p:nvSpPr>
        <p:spPr bwMode="auto">
          <a:xfrm>
            <a:off x="7809942" y="956722"/>
            <a:ext cx="807819" cy="267537"/>
          </a:xfrm>
          <a:prstGeom prst="rect">
            <a:avLst/>
          </a:prstGeom>
          <a:noFill/>
          <a:ln w="9525" algn="ctr">
            <a:noFill/>
            <a:miter lim="800000"/>
            <a:headEnd/>
            <a:tailEnd/>
          </a:ln>
        </p:spPr>
        <p:txBody>
          <a:bodyPr wrap="square" lIns="82072" tIns="41035" rIns="82072" bIns="41035">
            <a:spAutoFit/>
          </a:bodyPr>
          <a:lstStyle/>
          <a:p>
            <a:pPr defTabSz="813759"/>
            <a:r>
              <a:rPr lang="en-US" sz="1200" b="1" dirty="0">
                <a:solidFill>
                  <a:schemeClr val="accent1"/>
                </a:solidFill>
                <a:latin typeface="Arial"/>
                <a:ea typeface="ＭＳ Ｐゴシック" pitchFamily="-106" charset="-128"/>
              </a:rPr>
              <a:t>4451-X</a:t>
            </a:r>
          </a:p>
        </p:txBody>
      </p:sp>
      <p:pic>
        <p:nvPicPr>
          <p:cNvPr id="87" name="Picture 3"/>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0" b="100000" l="0" r="99826"/>
                    </a14:imgEffect>
                  </a14:imgLayer>
                </a14:imgProps>
              </a:ext>
              <a:ext uri="{28A0092B-C50C-407E-A947-70E740481C1C}">
                <a14:useLocalDpi xmlns:a14="http://schemas.microsoft.com/office/drawing/2010/main"/>
              </a:ext>
            </a:extLst>
          </a:blip>
          <a:srcRect/>
          <a:stretch>
            <a:fillRect/>
          </a:stretch>
        </p:blipFill>
        <p:spPr bwMode="auto">
          <a:xfrm>
            <a:off x="4935477" y="899745"/>
            <a:ext cx="1821332" cy="38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 Box 31"/>
          <p:cNvSpPr txBox="1">
            <a:spLocks noChangeArrowheads="1"/>
          </p:cNvSpPr>
          <p:nvPr/>
        </p:nvSpPr>
        <p:spPr bwMode="auto">
          <a:xfrm>
            <a:off x="7017353" y="961782"/>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89" name="Text Box 31"/>
          <p:cNvSpPr txBox="1">
            <a:spLocks noChangeArrowheads="1"/>
          </p:cNvSpPr>
          <p:nvPr/>
        </p:nvSpPr>
        <p:spPr bwMode="auto">
          <a:xfrm>
            <a:off x="7017353" y="1780599"/>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endParaRPr lang="en-GB" sz="1100" dirty="0">
              <a:solidFill>
                <a:schemeClr val="accent1"/>
              </a:solidFill>
              <a:latin typeface="Arial"/>
              <a:ea typeface="ＭＳ Ｐゴシック" pitchFamily="-106" charset="-128"/>
            </a:endParaRPr>
          </a:p>
        </p:txBody>
      </p:sp>
      <p:sp>
        <p:nvSpPr>
          <p:cNvPr id="90" name="Text Box 31"/>
          <p:cNvSpPr txBox="1">
            <a:spLocks noChangeArrowheads="1"/>
          </p:cNvSpPr>
          <p:nvPr/>
        </p:nvSpPr>
        <p:spPr bwMode="auto">
          <a:xfrm>
            <a:off x="7017353" y="2535944"/>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2RU</a:t>
            </a:r>
            <a:endParaRPr lang="en-GB" sz="1100" dirty="0">
              <a:solidFill>
                <a:schemeClr val="accent1"/>
              </a:solidFill>
              <a:latin typeface="Arial"/>
              <a:ea typeface="ＭＳ Ｐゴシック" pitchFamily="-106" charset="-128"/>
            </a:endParaRPr>
          </a:p>
        </p:txBody>
      </p:sp>
      <p:sp>
        <p:nvSpPr>
          <p:cNvPr id="91" name="Text Box 31"/>
          <p:cNvSpPr txBox="1">
            <a:spLocks noChangeArrowheads="1"/>
          </p:cNvSpPr>
          <p:nvPr/>
        </p:nvSpPr>
        <p:spPr bwMode="auto">
          <a:xfrm>
            <a:off x="7017353" y="3260368"/>
            <a:ext cx="446864" cy="257417"/>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endParaRPr lang="en-GB" sz="1100" dirty="0">
              <a:solidFill>
                <a:schemeClr val="accent1"/>
              </a:solidFill>
              <a:latin typeface="Arial"/>
              <a:ea typeface="ＭＳ Ｐゴシック" pitchFamily="-106" charset="-128"/>
            </a:endParaRPr>
          </a:p>
        </p:txBody>
      </p:sp>
      <p:sp>
        <p:nvSpPr>
          <p:cNvPr id="92" name="Text Box 31"/>
          <p:cNvSpPr txBox="1">
            <a:spLocks noChangeArrowheads="1"/>
          </p:cNvSpPr>
          <p:nvPr/>
        </p:nvSpPr>
        <p:spPr bwMode="auto">
          <a:xfrm>
            <a:off x="7017353" y="4051565"/>
            <a:ext cx="664393" cy="443795"/>
          </a:xfrm>
          <a:prstGeom prst="rect">
            <a:avLst/>
          </a:prstGeom>
          <a:noFill/>
          <a:ln w="9525" algn="ctr">
            <a:noFill/>
            <a:miter lim="800000"/>
            <a:headEnd/>
            <a:tailEnd/>
          </a:ln>
        </p:spPr>
        <p:txBody>
          <a:bodyPr lIns="61562" tIns="30780" rIns="61562" bIns="30780"/>
          <a:lstStyle/>
          <a:p>
            <a:pPr defTabSz="813759"/>
            <a:r>
              <a:rPr lang="en-US" sz="1100" dirty="0">
                <a:solidFill>
                  <a:schemeClr val="accent1"/>
                </a:solidFill>
                <a:latin typeface="Arial"/>
                <a:ea typeface="ＭＳ Ｐゴシック" pitchFamily="-106" charset="-128"/>
              </a:rPr>
              <a:t>1RU</a:t>
            </a:r>
          </a:p>
          <a:p>
            <a:pPr defTabSz="813759"/>
            <a:r>
              <a:rPr lang="en-US" sz="1100" dirty="0">
                <a:solidFill>
                  <a:schemeClr val="accent1"/>
                </a:solidFill>
                <a:latin typeface="Arial"/>
                <a:ea typeface="ＭＳ Ｐゴシック" pitchFamily="-106" charset="-128"/>
              </a:rPr>
              <a:t>Desktop</a:t>
            </a:r>
            <a:endParaRPr lang="en-GB" sz="1100" dirty="0">
              <a:solidFill>
                <a:schemeClr val="accent1"/>
              </a:solidFill>
              <a:latin typeface="Arial"/>
              <a:ea typeface="ＭＳ Ｐゴシック" pitchFamily="-106" charset="-128"/>
            </a:endParaRPr>
          </a:p>
        </p:txBody>
      </p:sp>
      <p:sp>
        <p:nvSpPr>
          <p:cNvPr id="95" name="Title 1"/>
          <p:cNvSpPr>
            <a:spLocks noGrp="1"/>
          </p:cNvSpPr>
          <p:nvPr>
            <p:ph type="ctrTitle"/>
          </p:nvPr>
        </p:nvSpPr>
        <p:spPr/>
        <p:txBody>
          <a:bodyPr/>
          <a:lstStyle/>
          <a:p>
            <a:r>
              <a:rPr lang="en-US" dirty="0" smtClean="0"/>
              <a:t>ISR G2 </a:t>
            </a:r>
            <a:r>
              <a:rPr lang="en-US" dirty="0" smtClean="0">
                <a:sym typeface="Wingdings"/>
              </a:rPr>
              <a:t></a:t>
            </a:r>
            <a:r>
              <a:rPr lang="en-US" dirty="0" smtClean="0"/>
              <a:t> ISR 4000: Migration Options</a:t>
            </a:r>
            <a:endParaRPr lang="en-US" dirty="0"/>
          </a:p>
        </p:txBody>
      </p:sp>
      <p:sp>
        <p:nvSpPr>
          <p:cNvPr id="2" name="TextBox 1"/>
          <p:cNvSpPr txBox="1"/>
          <p:nvPr/>
        </p:nvSpPr>
        <p:spPr bwMode="auto">
          <a:xfrm>
            <a:off x="303168" y="4616184"/>
            <a:ext cx="1274712" cy="141931"/>
          </a:xfrm>
          <a:prstGeom prst="rect">
            <a:avLst/>
          </a:prstGeom>
          <a:noFill/>
          <a:ln w="9525">
            <a:noFill/>
            <a:miter lim="800000"/>
            <a:headEnd/>
            <a:tailEnd/>
          </a:ln>
        </p:spPr>
        <p:txBody>
          <a:bodyPr wrap="none" lIns="43023" tIns="21511" rIns="43023" bIns="21511" rtlCol="0" anchor="t">
            <a:spAutoFit/>
          </a:bodyPr>
          <a:lstStyle/>
          <a:p>
            <a:pPr defTabSz="685891">
              <a:lnSpc>
                <a:spcPct val="80000"/>
              </a:lnSpc>
              <a:spcBef>
                <a:spcPts val="600"/>
              </a:spcBef>
              <a:buClr>
                <a:schemeClr val="tx2"/>
              </a:buClr>
              <a:buSzPct val="90000"/>
            </a:pPr>
            <a:r>
              <a:rPr lang="en-US" sz="800" dirty="0">
                <a:solidFill>
                  <a:schemeClr val="tx1">
                    <a:lumMod val="75000"/>
                    <a:lumOff val="25000"/>
                  </a:schemeClr>
                </a:solidFill>
              </a:rPr>
              <a:t>Pricing subject to change</a:t>
            </a:r>
          </a:p>
        </p:txBody>
      </p:sp>
      <p:cxnSp>
        <p:nvCxnSpPr>
          <p:cNvPr id="66" name="Straight Connector 65"/>
          <p:cNvCxnSpPr/>
          <p:nvPr/>
        </p:nvCxnSpPr>
        <p:spPr>
          <a:xfrm>
            <a:off x="259742" y="1463531"/>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59742" y="2231398"/>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59742" y="2999265"/>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9742" y="3767133"/>
            <a:ext cx="8461348"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6" name="Chevron 75"/>
          <p:cNvSpPr/>
          <p:nvPr/>
        </p:nvSpPr>
        <p:spPr>
          <a:xfrm>
            <a:off x="4155879" y="871262"/>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8" name="Chevron 77"/>
          <p:cNvSpPr/>
          <p:nvPr/>
        </p:nvSpPr>
        <p:spPr>
          <a:xfrm>
            <a:off x="4155879" y="1625108"/>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1" name="Chevron 80"/>
          <p:cNvSpPr/>
          <p:nvPr/>
        </p:nvSpPr>
        <p:spPr>
          <a:xfrm>
            <a:off x="4155879" y="2419658"/>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3" name="Chevron 82"/>
          <p:cNvSpPr/>
          <p:nvPr/>
        </p:nvSpPr>
        <p:spPr>
          <a:xfrm>
            <a:off x="4155879" y="3151221"/>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9" name="Chevron 98"/>
          <p:cNvSpPr/>
          <p:nvPr/>
        </p:nvSpPr>
        <p:spPr>
          <a:xfrm>
            <a:off x="4155879" y="3964824"/>
            <a:ext cx="253032" cy="435268"/>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167568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4451-X-AX Deployment </a:t>
            </a:r>
            <a:br>
              <a:rPr lang="en-US" dirty="0"/>
            </a:br>
            <a:r>
              <a:rPr lang="en-US" sz="1600" dirty="0"/>
              <a:t>10 Sites, 1 </a:t>
            </a:r>
            <a:r>
              <a:rPr lang="en-US" sz="1600" dirty="0" err="1"/>
              <a:t>ISR</a:t>
            </a:r>
            <a:r>
              <a:rPr lang="en-US" sz="1600" dirty="0"/>
              <a:t> 4451-X-AX at Each Site</a:t>
            </a:r>
          </a:p>
        </p:txBody>
      </p:sp>
      <p:sp>
        <p:nvSpPr>
          <p:cNvPr id="3" name="Rectangle 2"/>
          <p:cNvSpPr/>
          <p:nvPr/>
        </p:nvSpPr>
        <p:spPr>
          <a:xfrm>
            <a:off x="310546" y="2053867"/>
            <a:ext cx="1613139" cy="1327703"/>
          </a:xfrm>
          <a:prstGeom prst="rect">
            <a:avLst/>
          </a:prstGeom>
          <a:solidFill>
            <a:srgbClr val="7030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Total</a:t>
            </a:r>
            <a:endParaRPr lang="en-US" sz="1400" dirty="0">
              <a:solidFill>
                <a:schemeClr val="bg1"/>
              </a:solidFill>
            </a:endParaRPr>
          </a:p>
          <a:p>
            <a:pPr algn="ctr"/>
            <a:r>
              <a:rPr lang="en-US" sz="1400" dirty="0">
                <a:solidFill>
                  <a:schemeClr val="bg1"/>
                </a:solidFill>
              </a:rPr>
              <a:t>Product List Price</a:t>
            </a:r>
          </a:p>
          <a:p>
            <a:pPr algn="ctr"/>
            <a:r>
              <a:rPr lang="en-US" sz="1600" b="1" dirty="0" smtClean="0">
                <a:solidFill>
                  <a:srgbClr val="FFFF00"/>
                </a:solidFill>
              </a:rPr>
              <a:t>$230,000</a:t>
            </a:r>
            <a:endParaRPr lang="en-US" sz="1600" b="1" dirty="0">
              <a:solidFill>
                <a:srgbClr val="FFFF00"/>
              </a:solidFill>
            </a:endParaRPr>
          </a:p>
          <a:p>
            <a:pPr algn="ctr"/>
            <a:endParaRPr lang="en-US" sz="1200" dirty="0">
              <a:solidFill>
                <a:schemeClr val="bg1"/>
              </a:solidFill>
            </a:endParaRPr>
          </a:p>
        </p:txBody>
      </p:sp>
      <p:sp>
        <p:nvSpPr>
          <p:cNvPr id="4" name="Rectangle 3"/>
          <p:cNvSpPr/>
          <p:nvPr/>
        </p:nvSpPr>
        <p:spPr>
          <a:xfrm>
            <a:off x="5509982" y="2052831"/>
            <a:ext cx="1604515" cy="1327703"/>
          </a:xfrm>
          <a:prstGeom prst="rect">
            <a:avLst/>
          </a:prstGeom>
          <a:solidFill>
            <a:srgbClr val="00B05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TMP</a:t>
            </a:r>
            <a:r>
              <a:rPr lang="en-US" sz="1400" dirty="0" smtClean="0">
                <a:solidFill>
                  <a:schemeClr val="bg1"/>
                </a:solidFill>
              </a:rPr>
              <a:t> Credits</a:t>
            </a:r>
            <a:endParaRPr lang="en-US" sz="1400" dirty="0">
              <a:solidFill>
                <a:schemeClr val="bg1"/>
              </a:solidFill>
            </a:endParaRPr>
          </a:p>
          <a:p>
            <a:pPr algn="ctr"/>
            <a:r>
              <a:rPr lang="en-US" sz="1600" b="1" dirty="0">
                <a:solidFill>
                  <a:schemeClr val="tx1"/>
                </a:solidFill>
              </a:rPr>
              <a:t> </a:t>
            </a:r>
            <a:r>
              <a:rPr lang="en-US" sz="1400" dirty="0">
                <a:solidFill>
                  <a:schemeClr val="bg1"/>
                </a:solidFill>
              </a:rPr>
              <a:t> </a:t>
            </a:r>
            <a:r>
              <a:rPr lang="en-US" sz="1400" dirty="0" smtClean="0">
                <a:solidFill>
                  <a:schemeClr val="bg1"/>
                </a:solidFill>
              </a:rPr>
              <a:t>$75,900</a:t>
            </a:r>
            <a:endParaRPr lang="en-US" sz="1400" dirty="0">
              <a:solidFill>
                <a:schemeClr val="bg1"/>
              </a:solidFill>
            </a:endParaRPr>
          </a:p>
        </p:txBody>
      </p:sp>
      <p:sp>
        <p:nvSpPr>
          <p:cNvPr id="5" name="Rectangle 4"/>
          <p:cNvSpPr/>
          <p:nvPr/>
        </p:nvSpPr>
        <p:spPr>
          <a:xfrm>
            <a:off x="7226526" y="2062762"/>
            <a:ext cx="1609344" cy="1328447"/>
          </a:xfrm>
          <a:prstGeom prst="rect">
            <a:avLst/>
          </a:prstGeom>
          <a:solidFill>
            <a:srgbClr val="0070C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Net Partner Price</a:t>
            </a:r>
          </a:p>
          <a:p>
            <a:pPr algn="ctr"/>
            <a:r>
              <a:rPr lang="en-US" sz="1400" dirty="0"/>
              <a:t> </a:t>
            </a:r>
            <a:r>
              <a:rPr lang="en-US" sz="1600" dirty="0" smtClean="0">
                <a:solidFill>
                  <a:schemeClr val="bg1"/>
                </a:solidFill>
              </a:rPr>
              <a:t>$75,900</a:t>
            </a:r>
            <a:endParaRPr lang="en-US" sz="1600" dirty="0">
              <a:solidFill>
                <a:schemeClr val="bg1"/>
              </a:solidFill>
            </a:endParaRPr>
          </a:p>
        </p:txBody>
      </p:sp>
      <p:sp>
        <p:nvSpPr>
          <p:cNvPr id="6" name="Rectangle 5"/>
          <p:cNvSpPr/>
          <p:nvPr/>
        </p:nvSpPr>
        <p:spPr>
          <a:xfrm>
            <a:off x="2026944" y="2053866"/>
            <a:ext cx="1609344" cy="1327703"/>
          </a:xfrm>
          <a:prstGeom prst="rect">
            <a:avLst/>
          </a:prstGeom>
          <a:solidFill>
            <a:srgbClr val="00B0F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Std. OIP Price</a:t>
            </a:r>
          </a:p>
          <a:p>
            <a:pPr algn="ctr"/>
            <a:r>
              <a:rPr lang="en-US" sz="1400" dirty="0" smtClean="0">
                <a:solidFill>
                  <a:schemeClr val="bg1"/>
                </a:solidFill>
              </a:rPr>
              <a:t>$115,000</a:t>
            </a:r>
            <a:endParaRPr lang="en-US" sz="1400" dirty="0">
              <a:solidFill>
                <a:schemeClr val="bg1"/>
              </a:solidFill>
            </a:endParaRPr>
          </a:p>
        </p:txBody>
      </p:sp>
      <p:sp>
        <p:nvSpPr>
          <p:cNvPr id="7" name="Rectangle 6"/>
          <p:cNvSpPr/>
          <p:nvPr/>
        </p:nvSpPr>
        <p:spPr>
          <a:xfrm>
            <a:off x="3771368" y="2053121"/>
            <a:ext cx="1609344" cy="1328447"/>
          </a:xfrm>
          <a:prstGeom prst="rect">
            <a:avLst/>
          </a:prstGeom>
          <a:solidFill>
            <a:srgbClr val="32BEBD"/>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IWAN</a:t>
            </a:r>
            <a:r>
              <a:rPr lang="en-US" sz="1400" dirty="0" smtClean="0">
                <a:solidFill>
                  <a:schemeClr val="bg1"/>
                </a:solidFill>
              </a:rPr>
              <a:t> Breakaway</a:t>
            </a:r>
            <a:endParaRPr lang="en-US" sz="1400" dirty="0">
              <a:solidFill>
                <a:schemeClr val="bg1"/>
              </a:solidFill>
            </a:endParaRPr>
          </a:p>
          <a:p>
            <a:pPr algn="ctr"/>
            <a:r>
              <a:rPr lang="en-US" sz="1400" dirty="0">
                <a:solidFill>
                  <a:schemeClr val="bg1"/>
                </a:solidFill>
              </a:rPr>
              <a:t> </a:t>
            </a:r>
            <a:r>
              <a:rPr lang="en-US" sz="1400" dirty="0" smtClean="0">
                <a:solidFill>
                  <a:schemeClr val="bg1"/>
                </a:solidFill>
              </a:rPr>
              <a:t>$103,500</a:t>
            </a:r>
            <a:endParaRPr lang="en-US" sz="1400" dirty="0">
              <a:solidFill>
                <a:schemeClr val="bg1"/>
              </a:solidFill>
            </a:endParaRPr>
          </a:p>
          <a:p>
            <a:pPr algn="ctr"/>
            <a:endParaRPr lang="en-US" sz="1600" b="1" dirty="0">
              <a:solidFill>
                <a:schemeClr val="bg1"/>
              </a:solidFill>
            </a:endParaRPr>
          </a:p>
        </p:txBody>
      </p:sp>
      <p:sp>
        <p:nvSpPr>
          <p:cNvPr id="8" name="TextBox 7"/>
          <p:cNvSpPr txBox="1"/>
          <p:nvPr/>
        </p:nvSpPr>
        <p:spPr>
          <a:xfrm>
            <a:off x="888520" y="1233577"/>
            <a:ext cx="7332453" cy="523184"/>
          </a:xfrm>
          <a:prstGeom prst="rect">
            <a:avLst/>
          </a:prstGeom>
          <a:noFill/>
        </p:spPr>
        <p:txBody>
          <a:bodyPr wrap="square" lIns="91404" tIns="45702" rIns="91404" bIns="45702" rtlCol="0">
            <a:spAutoFit/>
          </a:bodyPr>
          <a:lstStyle/>
          <a:p>
            <a:pPr algn="ctr"/>
            <a:r>
              <a:rPr lang="en-US" sz="1400" b="1" dirty="0"/>
              <a:t>Bill of Material </a:t>
            </a:r>
          </a:p>
          <a:p>
            <a:pPr algn="ctr"/>
            <a:r>
              <a:rPr lang="en-US" sz="1400" b="1" dirty="0">
                <a:solidFill>
                  <a:schemeClr val="tx2">
                    <a:lumMod val="60000"/>
                    <a:lumOff val="40000"/>
                  </a:schemeClr>
                </a:solidFill>
              </a:rPr>
              <a:t>10 </a:t>
            </a:r>
            <a:r>
              <a:rPr lang="en-US" sz="1400" b="1" dirty="0" err="1">
                <a:solidFill>
                  <a:schemeClr val="tx2">
                    <a:lumMod val="60000"/>
                    <a:lumOff val="40000"/>
                  </a:schemeClr>
                </a:solidFill>
              </a:rPr>
              <a:t>ISR4451</a:t>
            </a:r>
            <a:r>
              <a:rPr lang="en-US" sz="1400" b="1" dirty="0">
                <a:solidFill>
                  <a:schemeClr val="tx2">
                    <a:lumMod val="60000"/>
                    <a:lumOff val="40000"/>
                  </a:schemeClr>
                </a:solidFill>
              </a:rPr>
              <a:t>-X-AX/</a:t>
            </a:r>
            <a:r>
              <a:rPr lang="en-US" sz="1400" b="1" dirty="0" err="1">
                <a:solidFill>
                  <a:schemeClr val="tx2">
                    <a:lumMod val="60000"/>
                    <a:lumOff val="40000"/>
                  </a:schemeClr>
                </a:solidFill>
              </a:rPr>
              <a:t>K9</a:t>
            </a:r>
            <a:endParaRPr lang="en-US" sz="1400" b="1" dirty="0">
              <a:solidFill>
                <a:schemeClr val="tx2">
                  <a:lumMod val="60000"/>
                  <a:lumOff val="40000"/>
                </a:schemeClr>
              </a:solidFill>
            </a:endParaRPr>
          </a:p>
        </p:txBody>
      </p:sp>
      <p:sp>
        <p:nvSpPr>
          <p:cNvPr id="9" name="Notched Right Arrow 8"/>
          <p:cNvSpPr/>
          <p:nvPr/>
        </p:nvSpPr>
        <p:spPr>
          <a:xfrm>
            <a:off x="177894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0" name="Notched Right Arrow 9"/>
          <p:cNvSpPr/>
          <p:nvPr/>
        </p:nvSpPr>
        <p:spPr>
          <a:xfrm>
            <a:off x="3484097"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1" name="Notched Right Arrow 10"/>
          <p:cNvSpPr/>
          <p:nvPr/>
        </p:nvSpPr>
        <p:spPr>
          <a:xfrm>
            <a:off x="525335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2" name="Notched Right Arrow 11"/>
          <p:cNvSpPr/>
          <p:nvPr/>
        </p:nvSpPr>
        <p:spPr>
          <a:xfrm>
            <a:off x="7018893" y="2900415"/>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3" name="TextBox 12"/>
          <p:cNvSpPr txBox="1"/>
          <p:nvPr/>
        </p:nvSpPr>
        <p:spPr>
          <a:xfrm>
            <a:off x="305617" y="3772092"/>
            <a:ext cx="4698778" cy="646294"/>
          </a:xfrm>
          <a:prstGeom prst="rect">
            <a:avLst/>
          </a:prstGeom>
          <a:noFill/>
        </p:spPr>
        <p:txBody>
          <a:bodyPr wrap="none" lIns="91404" tIns="45702" rIns="91404" bIns="45702" rtlCol="0">
            <a:spAutoFit/>
          </a:bodyPr>
          <a:lstStyle/>
          <a:p>
            <a:r>
              <a:rPr lang="en-US" dirty="0" smtClean="0"/>
              <a:t>Partner’s Standard Price (OIP) : $115,000 </a:t>
            </a:r>
            <a:endParaRPr lang="en-US" dirty="0"/>
          </a:p>
          <a:p>
            <a:r>
              <a:rPr lang="en-US" b="1" dirty="0" smtClean="0">
                <a:solidFill>
                  <a:schemeClr val="tx2">
                    <a:lumMod val="60000"/>
                    <a:lumOff val="40000"/>
                  </a:schemeClr>
                </a:solidFill>
              </a:rPr>
              <a:t>Partner’s </a:t>
            </a:r>
            <a:r>
              <a:rPr lang="en-US" b="1" dirty="0">
                <a:solidFill>
                  <a:schemeClr val="tx2">
                    <a:lumMod val="60000"/>
                    <a:lumOff val="40000"/>
                  </a:schemeClr>
                </a:solidFill>
              </a:rPr>
              <a:t>New </a:t>
            </a:r>
            <a:r>
              <a:rPr lang="en-US" b="1" dirty="0" smtClean="0">
                <a:solidFill>
                  <a:schemeClr val="tx2">
                    <a:lumMod val="60000"/>
                    <a:lumOff val="40000"/>
                  </a:schemeClr>
                </a:solidFill>
              </a:rPr>
              <a:t>Price </a:t>
            </a:r>
            <a:r>
              <a:rPr lang="en-US" b="1" dirty="0">
                <a:solidFill>
                  <a:schemeClr val="tx2">
                    <a:lumMod val="60000"/>
                    <a:lumOff val="40000"/>
                  </a:schemeClr>
                </a:solidFill>
              </a:rPr>
              <a:t>(JSI</a:t>
            </a:r>
            <a:r>
              <a:rPr lang="en-US" b="1" dirty="0" smtClean="0">
                <a:solidFill>
                  <a:schemeClr val="tx2">
                    <a:lumMod val="60000"/>
                    <a:lumOff val="40000"/>
                  </a:schemeClr>
                </a:solidFill>
              </a:rPr>
              <a:t>)         : $75,900</a:t>
            </a:r>
            <a:endParaRPr lang="en-US" b="1" dirty="0">
              <a:solidFill>
                <a:schemeClr val="tx2">
                  <a:lumMod val="60000"/>
                  <a:lumOff val="40000"/>
                </a:schemeClr>
              </a:solidFill>
            </a:endParaRPr>
          </a:p>
        </p:txBody>
      </p:sp>
      <p:sp>
        <p:nvSpPr>
          <p:cNvPr id="14" name="TextBox 13"/>
          <p:cNvSpPr txBox="1"/>
          <p:nvPr/>
        </p:nvSpPr>
        <p:spPr>
          <a:xfrm>
            <a:off x="5188292" y="3757397"/>
            <a:ext cx="3355269" cy="984849"/>
          </a:xfrm>
          <a:prstGeom prst="rect">
            <a:avLst/>
          </a:prstGeom>
          <a:noFill/>
        </p:spPr>
        <p:txBody>
          <a:bodyPr wrap="none" lIns="91404" tIns="45702" rIns="91404" bIns="45702" rtlCol="0">
            <a:spAutoFit/>
          </a:bodyPr>
          <a:lstStyle/>
          <a:p>
            <a:r>
              <a:rPr lang="en-US" sz="4400" dirty="0" smtClean="0">
                <a:solidFill>
                  <a:srgbClr val="FFC000"/>
                </a:solidFill>
              </a:rPr>
              <a:t>34% </a:t>
            </a:r>
            <a:r>
              <a:rPr lang="en-US" sz="4400" dirty="0">
                <a:solidFill>
                  <a:srgbClr val="FFC000"/>
                </a:solidFill>
              </a:rPr>
              <a:t>Better</a:t>
            </a:r>
          </a:p>
          <a:p>
            <a:pPr algn="ctr"/>
            <a:r>
              <a:rPr lang="en-US" sz="1400" b="1" dirty="0">
                <a:solidFill>
                  <a:srgbClr val="FFC000"/>
                </a:solidFill>
              </a:rPr>
              <a:t>Plus VIP Backend Rebates Up to 10%</a:t>
            </a:r>
          </a:p>
        </p:txBody>
      </p:sp>
    </p:spTree>
    <p:extLst>
      <p:ext uri="{BB962C8B-B14F-4D97-AF65-F5344CB8AC3E}">
        <p14:creationId xmlns:p14="http://schemas.microsoft.com/office/powerpoint/2010/main" val="41474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4351-AX Deployment</a:t>
            </a:r>
            <a:br>
              <a:rPr lang="en-US" dirty="0"/>
            </a:br>
            <a:r>
              <a:rPr lang="en-US" sz="1600" dirty="0"/>
              <a:t>10 Sites, 1 </a:t>
            </a:r>
            <a:r>
              <a:rPr lang="en-US" sz="1600" dirty="0" err="1"/>
              <a:t>ISR</a:t>
            </a:r>
            <a:r>
              <a:rPr lang="en-US" sz="1600" dirty="0"/>
              <a:t> 4351-AX at Each Site	</a:t>
            </a:r>
          </a:p>
        </p:txBody>
      </p:sp>
      <p:sp>
        <p:nvSpPr>
          <p:cNvPr id="3" name="Rectangle 2"/>
          <p:cNvSpPr/>
          <p:nvPr/>
        </p:nvSpPr>
        <p:spPr>
          <a:xfrm>
            <a:off x="310546" y="2053867"/>
            <a:ext cx="1613139" cy="1327703"/>
          </a:xfrm>
          <a:prstGeom prst="rect">
            <a:avLst/>
          </a:prstGeom>
          <a:solidFill>
            <a:srgbClr val="7030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Total</a:t>
            </a:r>
            <a:endParaRPr lang="en-US" sz="1400" dirty="0">
              <a:solidFill>
                <a:schemeClr val="bg1"/>
              </a:solidFill>
            </a:endParaRPr>
          </a:p>
          <a:p>
            <a:pPr algn="ctr"/>
            <a:r>
              <a:rPr lang="en-US" sz="1400" dirty="0">
                <a:solidFill>
                  <a:schemeClr val="bg1"/>
                </a:solidFill>
              </a:rPr>
              <a:t>Product List Price</a:t>
            </a:r>
          </a:p>
          <a:p>
            <a:pPr algn="ctr"/>
            <a:r>
              <a:rPr lang="en-US" sz="1600" b="1" dirty="0" smtClean="0">
                <a:solidFill>
                  <a:srgbClr val="FFFF00"/>
                </a:solidFill>
              </a:rPr>
              <a:t>$53,000</a:t>
            </a:r>
            <a:endParaRPr lang="en-US" sz="1600" b="1" dirty="0">
              <a:solidFill>
                <a:srgbClr val="FFFF00"/>
              </a:solidFill>
            </a:endParaRPr>
          </a:p>
          <a:p>
            <a:pPr algn="ctr"/>
            <a:endParaRPr lang="en-US" sz="1200" dirty="0">
              <a:solidFill>
                <a:schemeClr val="bg1"/>
              </a:solidFill>
            </a:endParaRPr>
          </a:p>
        </p:txBody>
      </p:sp>
      <p:sp>
        <p:nvSpPr>
          <p:cNvPr id="4" name="Rectangle 3"/>
          <p:cNvSpPr/>
          <p:nvPr/>
        </p:nvSpPr>
        <p:spPr>
          <a:xfrm>
            <a:off x="5509982" y="2052831"/>
            <a:ext cx="1604515" cy="1327703"/>
          </a:xfrm>
          <a:prstGeom prst="rect">
            <a:avLst/>
          </a:prstGeom>
          <a:solidFill>
            <a:srgbClr val="00B05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TMP</a:t>
            </a:r>
            <a:r>
              <a:rPr lang="en-US" sz="1400" dirty="0" smtClean="0">
                <a:solidFill>
                  <a:schemeClr val="bg1"/>
                </a:solidFill>
              </a:rPr>
              <a:t> Credits</a:t>
            </a:r>
            <a:endParaRPr lang="en-US" sz="1400" dirty="0">
              <a:solidFill>
                <a:schemeClr val="bg1"/>
              </a:solidFill>
            </a:endParaRPr>
          </a:p>
          <a:p>
            <a:pPr algn="ctr"/>
            <a:r>
              <a:rPr lang="en-US" sz="1600" b="1" dirty="0">
                <a:solidFill>
                  <a:schemeClr val="tx1"/>
                </a:solidFill>
              </a:rPr>
              <a:t> </a:t>
            </a:r>
            <a:r>
              <a:rPr lang="en-US" sz="1400" dirty="0">
                <a:solidFill>
                  <a:schemeClr val="bg1"/>
                </a:solidFill>
              </a:rPr>
              <a:t> </a:t>
            </a:r>
            <a:r>
              <a:rPr lang="en-US" sz="1400" dirty="0" smtClean="0">
                <a:solidFill>
                  <a:schemeClr val="bg1"/>
                </a:solidFill>
              </a:rPr>
              <a:t>$19,610</a:t>
            </a:r>
            <a:endParaRPr lang="en-US" sz="1400" dirty="0">
              <a:solidFill>
                <a:schemeClr val="bg1"/>
              </a:solidFill>
            </a:endParaRPr>
          </a:p>
        </p:txBody>
      </p:sp>
      <p:sp>
        <p:nvSpPr>
          <p:cNvPr id="5" name="Rectangle 4"/>
          <p:cNvSpPr/>
          <p:nvPr/>
        </p:nvSpPr>
        <p:spPr>
          <a:xfrm>
            <a:off x="7226526" y="2062762"/>
            <a:ext cx="1609344" cy="1328447"/>
          </a:xfrm>
          <a:prstGeom prst="rect">
            <a:avLst/>
          </a:prstGeom>
          <a:solidFill>
            <a:srgbClr val="0070C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Net Partner Price</a:t>
            </a:r>
          </a:p>
          <a:p>
            <a:pPr algn="ctr"/>
            <a:r>
              <a:rPr lang="en-US" sz="1400" dirty="0"/>
              <a:t> </a:t>
            </a:r>
            <a:r>
              <a:rPr lang="en-US" sz="1600" dirty="0" smtClean="0">
                <a:solidFill>
                  <a:schemeClr val="bg1"/>
                </a:solidFill>
              </a:rPr>
              <a:t>$19,610</a:t>
            </a:r>
            <a:endParaRPr lang="en-US" sz="1600" dirty="0">
              <a:solidFill>
                <a:schemeClr val="bg1"/>
              </a:solidFill>
            </a:endParaRPr>
          </a:p>
        </p:txBody>
      </p:sp>
      <p:sp>
        <p:nvSpPr>
          <p:cNvPr id="6" name="Rectangle 5"/>
          <p:cNvSpPr/>
          <p:nvPr/>
        </p:nvSpPr>
        <p:spPr>
          <a:xfrm>
            <a:off x="2026944" y="2053866"/>
            <a:ext cx="1609344" cy="1327703"/>
          </a:xfrm>
          <a:prstGeom prst="rect">
            <a:avLst/>
          </a:prstGeom>
          <a:solidFill>
            <a:srgbClr val="00B0F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Std. OIP Price</a:t>
            </a:r>
          </a:p>
          <a:p>
            <a:pPr algn="ctr"/>
            <a:r>
              <a:rPr lang="en-US" sz="1400" dirty="0" smtClean="0">
                <a:solidFill>
                  <a:schemeClr val="bg1"/>
                </a:solidFill>
              </a:rPr>
              <a:t>$26,500</a:t>
            </a:r>
            <a:endParaRPr lang="en-US" sz="1400" dirty="0">
              <a:solidFill>
                <a:schemeClr val="bg1"/>
              </a:solidFill>
            </a:endParaRPr>
          </a:p>
        </p:txBody>
      </p:sp>
      <p:sp>
        <p:nvSpPr>
          <p:cNvPr id="7" name="Rectangle 6"/>
          <p:cNvSpPr/>
          <p:nvPr/>
        </p:nvSpPr>
        <p:spPr>
          <a:xfrm>
            <a:off x="3771368" y="2053121"/>
            <a:ext cx="1609344" cy="1328447"/>
          </a:xfrm>
          <a:prstGeom prst="rect">
            <a:avLst/>
          </a:prstGeom>
          <a:solidFill>
            <a:srgbClr val="32BEBD"/>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IWAN</a:t>
            </a:r>
            <a:r>
              <a:rPr lang="en-US" sz="1400" dirty="0" smtClean="0">
                <a:solidFill>
                  <a:schemeClr val="bg1"/>
                </a:solidFill>
              </a:rPr>
              <a:t> Breakaway</a:t>
            </a:r>
            <a:endParaRPr lang="en-US" sz="1400" dirty="0">
              <a:solidFill>
                <a:schemeClr val="bg1"/>
              </a:solidFill>
            </a:endParaRPr>
          </a:p>
          <a:p>
            <a:pPr algn="ctr"/>
            <a:r>
              <a:rPr lang="en-US" sz="1400" dirty="0">
                <a:solidFill>
                  <a:schemeClr val="bg1"/>
                </a:solidFill>
              </a:rPr>
              <a:t> </a:t>
            </a:r>
            <a:r>
              <a:rPr lang="en-US" sz="1400" dirty="0" smtClean="0">
                <a:solidFill>
                  <a:schemeClr val="bg1"/>
                </a:solidFill>
              </a:rPr>
              <a:t>$23,850</a:t>
            </a:r>
            <a:endParaRPr lang="en-US" sz="1400" dirty="0">
              <a:solidFill>
                <a:schemeClr val="bg1"/>
              </a:solidFill>
            </a:endParaRPr>
          </a:p>
          <a:p>
            <a:pPr algn="ctr"/>
            <a:endParaRPr lang="en-US" sz="1600" b="1" dirty="0">
              <a:solidFill>
                <a:schemeClr val="bg1"/>
              </a:solidFill>
            </a:endParaRPr>
          </a:p>
        </p:txBody>
      </p:sp>
      <p:sp>
        <p:nvSpPr>
          <p:cNvPr id="8" name="TextBox 7"/>
          <p:cNvSpPr txBox="1"/>
          <p:nvPr/>
        </p:nvSpPr>
        <p:spPr>
          <a:xfrm>
            <a:off x="888520" y="1233577"/>
            <a:ext cx="7332453" cy="523184"/>
          </a:xfrm>
          <a:prstGeom prst="rect">
            <a:avLst/>
          </a:prstGeom>
          <a:noFill/>
        </p:spPr>
        <p:txBody>
          <a:bodyPr wrap="square" lIns="91404" tIns="45702" rIns="91404" bIns="45702" rtlCol="0">
            <a:spAutoFit/>
          </a:bodyPr>
          <a:lstStyle/>
          <a:p>
            <a:pPr algn="ctr"/>
            <a:r>
              <a:rPr lang="en-US" sz="1400" b="1" dirty="0"/>
              <a:t>Bill of Material </a:t>
            </a:r>
          </a:p>
          <a:p>
            <a:pPr algn="ctr"/>
            <a:r>
              <a:rPr lang="en-US" sz="1400" b="1" dirty="0">
                <a:solidFill>
                  <a:schemeClr val="tx2">
                    <a:lumMod val="60000"/>
                    <a:lumOff val="40000"/>
                  </a:schemeClr>
                </a:solidFill>
              </a:rPr>
              <a:t>10 </a:t>
            </a:r>
            <a:r>
              <a:rPr lang="en-US" sz="1400" b="1" dirty="0" err="1" smtClean="0">
                <a:solidFill>
                  <a:schemeClr val="tx2">
                    <a:lumMod val="60000"/>
                    <a:lumOff val="40000"/>
                  </a:schemeClr>
                </a:solidFill>
              </a:rPr>
              <a:t>ISR4351</a:t>
            </a:r>
            <a:r>
              <a:rPr lang="en-US" sz="1400" b="1" dirty="0" smtClean="0">
                <a:solidFill>
                  <a:schemeClr val="tx2">
                    <a:lumMod val="60000"/>
                    <a:lumOff val="40000"/>
                  </a:schemeClr>
                </a:solidFill>
              </a:rPr>
              <a:t>-X-AX/</a:t>
            </a:r>
            <a:r>
              <a:rPr lang="en-US" sz="1400" b="1" dirty="0" err="1" smtClean="0">
                <a:solidFill>
                  <a:schemeClr val="tx2">
                    <a:lumMod val="60000"/>
                    <a:lumOff val="40000"/>
                  </a:schemeClr>
                </a:solidFill>
              </a:rPr>
              <a:t>K9</a:t>
            </a:r>
            <a:endParaRPr lang="en-US" sz="1400" b="1" dirty="0">
              <a:solidFill>
                <a:schemeClr val="tx2">
                  <a:lumMod val="60000"/>
                  <a:lumOff val="40000"/>
                </a:schemeClr>
              </a:solidFill>
            </a:endParaRPr>
          </a:p>
        </p:txBody>
      </p:sp>
      <p:sp>
        <p:nvSpPr>
          <p:cNvPr id="9" name="Notched Right Arrow 8"/>
          <p:cNvSpPr/>
          <p:nvPr/>
        </p:nvSpPr>
        <p:spPr>
          <a:xfrm>
            <a:off x="177894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0" name="Notched Right Arrow 9"/>
          <p:cNvSpPr/>
          <p:nvPr/>
        </p:nvSpPr>
        <p:spPr>
          <a:xfrm>
            <a:off x="3484097"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1" name="Notched Right Arrow 10"/>
          <p:cNvSpPr/>
          <p:nvPr/>
        </p:nvSpPr>
        <p:spPr>
          <a:xfrm>
            <a:off x="525335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2" name="Notched Right Arrow 11"/>
          <p:cNvSpPr/>
          <p:nvPr/>
        </p:nvSpPr>
        <p:spPr>
          <a:xfrm>
            <a:off x="7018893" y="2900415"/>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3" name="TextBox 12"/>
          <p:cNvSpPr txBox="1"/>
          <p:nvPr/>
        </p:nvSpPr>
        <p:spPr>
          <a:xfrm>
            <a:off x="305617" y="3772092"/>
            <a:ext cx="4467817" cy="646294"/>
          </a:xfrm>
          <a:prstGeom prst="rect">
            <a:avLst/>
          </a:prstGeom>
          <a:noFill/>
        </p:spPr>
        <p:txBody>
          <a:bodyPr wrap="none" lIns="91404" tIns="45702" rIns="91404" bIns="45702" rtlCol="0">
            <a:spAutoFit/>
          </a:bodyPr>
          <a:lstStyle/>
          <a:p>
            <a:r>
              <a:rPr lang="en-US" dirty="0" smtClean="0"/>
              <a:t>Partner’s Standard Price (OIP) : $26,500 </a:t>
            </a:r>
            <a:endParaRPr lang="en-US" dirty="0"/>
          </a:p>
          <a:p>
            <a:r>
              <a:rPr lang="en-US" b="1" dirty="0" smtClean="0">
                <a:solidFill>
                  <a:schemeClr val="tx2">
                    <a:lumMod val="60000"/>
                    <a:lumOff val="40000"/>
                  </a:schemeClr>
                </a:solidFill>
              </a:rPr>
              <a:t>Partner’s </a:t>
            </a:r>
            <a:r>
              <a:rPr lang="en-US" b="1" dirty="0">
                <a:solidFill>
                  <a:schemeClr val="tx2">
                    <a:lumMod val="60000"/>
                    <a:lumOff val="40000"/>
                  </a:schemeClr>
                </a:solidFill>
              </a:rPr>
              <a:t>New </a:t>
            </a:r>
            <a:r>
              <a:rPr lang="en-US" b="1" dirty="0" smtClean="0">
                <a:solidFill>
                  <a:schemeClr val="tx2">
                    <a:lumMod val="60000"/>
                    <a:lumOff val="40000"/>
                  </a:schemeClr>
                </a:solidFill>
              </a:rPr>
              <a:t>Price </a:t>
            </a:r>
            <a:r>
              <a:rPr lang="en-US" b="1" dirty="0">
                <a:solidFill>
                  <a:schemeClr val="tx2">
                    <a:lumMod val="60000"/>
                    <a:lumOff val="40000"/>
                  </a:schemeClr>
                </a:solidFill>
              </a:rPr>
              <a:t>(JSI</a:t>
            </a:r>
            <a:r>
              <a:rPr lang="en-US" b="1" dirty="0" smtClean="0">
                <a:solidFill>
                  <a:schemeClr val="tx2">
                    <a:lumMod val="60000"/>
                    <a:lumOff val="40000"/>
                  </a:schemeClr>
                </a:solidFill>
              </a:rPr>
              <a:t>)         : $19,610</a:t>
            </a:r>
            <a:endParaRPr lang="en-US" b="1" dirty="0">
              <a:solidFill>
                <a:schemeClr val="tx2">
                  <a:lumMod val="60000"/>
                  <a:lumOff val="40000"/>
                </a:schemeClr>
              </a:solidFill>
            </a:endParaRPr>
          </a:p>
        </p:txBody>
      </p:sp>
      <p:sp>
        <p:nvSpPr>
          <p:cNvPr id="14" name="TextBox 13"/>
          <p:cNvSpPr txBox="1"/>
          <p:nvPr/>
        </p:nvSpPr>
        <p:spPr>
          <a:xfrm>
            <a:off x="5188292" y="3757397"/>
            <a:ext cx="3355269" cy="984849"/>
          </a:xfrm>
          <a:prstGeom prst="rect">
            <a:avLst/>
          </a:prstGeom>
          <a:noFill/>
        </p:spPr>
        <p:txBody>
          <a:bodyPr wrap="none" lIns="91404" tIns="45702" rIns="91404" bIns="45702" rtlCol="0">
            <a:spAutoFit/>
          </a:bodyPr>
          <a:lstStyle/>
          <a:p>
            <a:r>
              <a:rPr lang="en-US" sz="4400" dirty="0" smtClean="0">
                <a:solidFill>
                  <a:srgbClr val="FFC000"/>
                </a:solidFill>
              </a:rPr>
              <a:t>26% </a:t>
            </a:r>
            <a:r>
              <a:rPr lang="en-US" sz="4400" dirty="0">
                <a:solidFill>
                  <a:srgbClr val="FFC000"/>
                </a:solidFill>
              </a:rPr>
              <a:t>Better</a:t>
            </a:r>
          </a:p>
          <a:p>
            <a:pPr algn="ctr"/>
            <a:r>
              <a:rPr lang="en-US" sz="1400" b="1" dirty="0">
                <a:solidFill>
                  <a:srgbClr val="FFC000"/>
                </a:solidFill>
              </a:rPr>
              <a:t>Plus VIP Backend Rebates Up to 10%</a:t>
            </a:r>
          </a:p>
        </p:txBody>
      </p:sp>
    </p:spTree>
    <p:extLst>
      <p:ext uri="{BB962C8B-B14F-4D97-AF65-F5344CB8AC3E}">
        <p14:creationId xmlns:p14="http://schemas.microsoft.com/office/powerpoint/2010/main" val="198812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a:t>
            </a:r>
            <a:r>
              <a:rPr lang="en-US" dirty="0" smtClean="0"/>
              <a:t>4331-AX </a:t>
            </a:r>
            <a:r>
              <a:rPr lang="en-US" dirty="0"/>
              <a:t>Deployment</a:t>
            </a:r>
            <a:br>
              <a:rPr lang="en-US" dirty="0"/>
            </a:br>
            <a:r>
              <a:rPr lang="en-US" sz="1600" dirty="0"/>
              <a:t>10 Sites, 1 </a:t>
            </a:r>
            <a:r>
              <a:rPr lang="en-US" sz="1600" dirty="0" err="1"/>
              <a:t>ISR</a:t>
            </a:r>
            <a:r>
              <a:rPr lang="en-US" sz="1600" dirty="0"/>
              <a:t> </a:t>
            </a:r>
            <a:r>
              <a:rPr lang="en-US" sz="1600" dirty="0" smtClean="0"/>
              <a:t>4331-AX </a:t>
            </a:r>
            <a:r>
              <a:rPr lang="en-US" sz="1600" dirty="0"/>
              <a:t>at Each Site	</a:t>
            </a:r>
          </a:p>
        </p:txBody>
      </p:sp>
      <p:sp>
        <p:nvSpPr>
          <p:cNvPr id="3" name="Rectangle 2"/>
          <p:cNvSpPr/>
          <p:nvPr/>
        </p:nvSpPr>
        <p:spPr>
          <a:xfrm>
            <a:off x="310546" y="2053867"/>
            <a:ext cx="1613139" cy="1327703"/>
          </a:xfrm>
          <a:prstGeom prst="rect">
            <a:avLst/>
          </a:prstGeom>
          <a:solidFill>
            <a:srgbClr val="7030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Total</a:t>
            </a:r>
            <a:endParaRPr lang="en-US" sz="1400" dirty="0">
              <a:solidFill>
                <a:schemeClr val="bg1"/>
              </a:solidFill>
            </a:endParaRPr>
          </a:p>
          <a:p>
            <a:pPr algn="ctr"/>
            <a:r>
              <a:rPr lang="en-US" sz="1400" dirty="0">
                <a:solidFill>
                  <a:schemeClr val="bg1"/>
                </a:solidFill>
              </a:rPr>
              <a:t>Product List Price</a:t>
            </a:r>
          </a:p>
          <a:p>
            <a:pPr algn="ctr"/>
            <a:r>
              <a:rPr lang="en-US" sz="1600" b="1" dirty="0" smtClean="0">
                <a:solidFill>
                  <a:srgbClr val="FFFF00"/>
                </a:solidFill>
              </a:rPr>
              <a:t>$120,000</a:t>
            </a:r>
            <a:endParaRPr lang="en-US" sz="1600" b="1" dirty="0">
              <a:solidFill>
                <a:srgbClr val="FFFF00"/>
              </a:solidFill>
            </a:endParaRPr>
          </a:p>
          <a:p>
            <a:pPr algn="ctr"/>
            <a:endParaRPr lang="en-US" sz="1200" dirty="0">
              <a:solidFill>
                <a:schemeClr val="bg1"/>
              </a:solidFill>
            </a:endParaRPr>
          </a:p>
        </p:txBody>
      </p:sp>
      <p:sp>
        <p:nvSpPr>
          <p:cNvPr id="4" name="Rectangle 3"/>
          <p:cNvSpPr/>
          <p:nvPr/>
        </p:nvSpPr>
        <p:spPr>
          <a:xfrm>
            <a:off x="5509982" y="2052831"/>
            <a:ext cx="1604515" cy="1327703"/>
          </a:xfrm>
          <a:prstGeom prst="rect">
            <a:avLst/>
          </a:prstGeom>
          <a:solidFill>
            <a:srgbClr val="00B05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TMP</a:t>
            </a:r>
            <a:r>
              <a:rPr lang="en-US" sz="1400" dirty="0" smtClean="0">
                <a:solidFill>
                  <a:schemeClr val="bg1"/>
                </a:solidFill>
              </a:rPr>
              <a:t> Credits</a:t>
            </a:r>
            <a:endParaRPr lang="en-US" sz="1400" dirty="0">
              <a:solidFill>
                <a:schemeClr val="bg1"/>
              </a:solidFill>
            </a:endParaRPr>
          </a:p>
          <a:p>
            <a:pPr algn="ctr"/>
            <a:r>
              <a:rPr lang="en-US" sz="1600" b="1" dirty="0">
                <a:solidFill>
                  <a:schemeClr val="tx1"/>
                </a:solidFill>
              </a:rPr>
              <a:t> </a:t>
            </a:r>
            <a:r>
              <a:rPr lang="en-US" sz="1400" dirty="0">
                <a:solidFill>
                  <a:schemeClr val="bg1"/>
                </a:solidFill>
              </a:rPr>
              <a:t> </a:t>
            </a:r>
            <a:r>
              <a:rPr lang="en-US" sz="1400" dirty="0" smtClean="0">
                <a:solidFill>
                  <a:schemeClr val="bg1"/>
                </a:solidFill>
              </a:rPr>
              <a:t>$44,000</a:t>
            </a:r>
            <a:endParaRPr lang="en-US" sz="1400" dirty="0">
              <a:solidFill>
                <a:schemeClr val="bg1"/>
              </a:solidFill>
            </a:endParaRPr>
          </a:p>
        </p:txBody>
      </p:sp>
      <p:sp>
        <p:nvSpPr>
          <p:cNvPr id="5" name="Rectangle 4"/>
          <p:cNvSpPr/>
          <p:nvPr/>
        </p:nvSpPr>
        <p:spPr>
          <a:xfrm>
            <a:off x="7226526" y="2062762"/>
            <a:ext cx="1609344" cy="1328447"/>
          </a:xfrm>
          <a:prstGeom prst="rect">
            <a:avLst/>
          </a:prstGeom>
          <a:solidFill>
            <a:srgbClr val="0070C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Net Partner Price</a:t>
            </a:r>
          </a:p>
          <a:p>
            <a:pPr algn="ctr"/>
            <a:r>
              <a:rPr lang="en-US" sz="1400" dirty="0"/>
              <a:t> </a:t>
            </a:r>
            <a:r>
              <a:rPr lang="en-US" sz="1600" dirty="0" smtClean="0">
                <a:solidFill>
                  <a:schemeClr val="bg1"/>
                </a:solidFill>
              </a:rPr>
              <a:t>$44,400</a:t>
            </a:r>
            <a:endParaRPr lang="en-US" sz="1600" dirty="0">
              <a:solidFill>
                <a:schemeClr val="bg1"/>
              </a:solidFill>
            </a:endParaRPr>
          </a:p>
        </p:txBody>
      </p:sp>
      <p:sp>
        <p:nvSpPr>
          <p:cNvPr id="6" name="Rectangle 5"/>
          <p:cNvSpPr/>
          <p:nvPr/>
        </p:nvSpPr>
        <p:spPr>
          <a:xfrm>
            <a:off x="2026944" y="2053866"/>
            <a:ext cx="1609344" cy="1327703"/>
          </a:xfrm>
          <a:prstGeom prst="rect">
            <a:avLst/>
          </a:prstGeom>
          <a:solidFill>
            <a:srgbClr val="00B0F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a:solidFill>
                  <a:schemeClr val="bg1"/>
                </a:solidFill>
              </a:rPr>
              <a:t>Std. OIP Price</a:t>
            </a:r>
          </a:p>
          <a:p>
            <a:pPr algn="ctr"/>
            <a:r>
              <a:rPr lang="en-US" sz="1400" dirty="0" smtClean="0">
                <a:solidFill>
                  <a:schemeClr val="bg1"/>
                </a:solidFill>
              </a:rPr>
              <a:t>$60,000</a:t>
            </a:r>
            <a:endParaRPr lang="en-US" sz="1400" dirty="0">
              <a:solidFill>
                <a:schemeClr val="bg1"/>
              </a:solidFill>
            </a:endParaRPr>
          </a:p>
        </p:txBody>
      </p:sp>
      <p:sp>
        <p:nvSpPr>
          <p:cNvPr id="7" name="Rectangle 6"/>
          <p:cNvSpPr/>
          <p:nvPr/>
        </p:nvSpPr>
        <p:spPr>
          <a:xfrm>
            <a:off x="3771368" y="2053121"/>
            <a:ext cx="1609344" cy="1328447"/>
          </a:xfrm>
          <a:prstGeom prst="rect">
            <a:avLst/>
          </a:prstGeom>
          <a:solidFill>
            <a:srgbClr val="32BEBD"/>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sz="1400" dirty="0" smtClean="0">
                <a:solidFill>
                  <a:schemeClr val="bg1"/>
                </a:solidFill>
              </a:rPr>
              <a:t>After </a:t>
            </a:r>
            <a:r>
              <a:rPr lang="en-US" sz="1400" dirty="0" err="1" smtClean="0">
                <a:solidFill>
                  <a:schemeClr val="bg1"/>
                </a:solidFill>
              </a:rPr>
              <a:t>IWAN</a:t>
            </a:r>
            <a:r>
              <a:rPr lang="en-US" sz="1400" dirty="0" smtClean="0">
                <a:solidFill>
                  <a:schemeClr val="bg1"/>
                </a:solidFill>
              </a:rPr>
              <a:t> Breakaway</a:t>
            </a:r>
            <a:endParaRPr lang="en-US" sz="1400" dirty="0">
              <a:solidFill>
                <a:schemeClr val="bg1"/>
              </a:solidFill>
            </a:endParaRPr>
          </a:p>
          <a:p>
            <a:pPr algn="ctr"/>
            <a:r>
              <a:rPr lang="en-US" sz="1400" dirty="0">
                <a:solidFill>
                  <a:schemeClr val="bg1"/>
                </a:solidFill>
              </a:rPr>
              <a:t> </a:t>
            </a:r>
            <a:r>
              <a:rPr lang="en-US" sz="1400" dirty="0" smtClean="0">
                <a:solidFill>
                  <a:schemeClr val="bg1"/>
                </a:solidFill>
              </a:rPr>
              <a:t>$54,000</a:t>
            </a:r>
            <a:endParaRPr lang="en-US" sz="1400" dirty="0">
              <a:solidFill>
                <a:schemeClr val="bg1"/>
              </a:solidFill>
            </a:endParaRPr>
          </a:p>
          <a:p>
            <a:pPr algn="ctr"/>
            <a:endParaRPr lang="en-US" sz="1600" b="1" dirty="0">
              <a:solidFill>
                <a:schemeClr val="bg1"/>
              </a:solidFill>
            </a:endParaRPr>
          </a:p>
        </p:txBody>
      </p:sp>
      <p:sp>
        <p:nvSpPr>
          <p:cNvPr id="8" name="TextBox 7"/>
          <p:cNvSpPr txBox="1"/>
          <p:nvPr/>
        </p:nvSpPr>
        <p:spPr>
          <a:xfrm>
            <a:off x="888520" y="1233577"/>
            <a:ext cx="7332453" cy="523184"/>
          </a:xfrm>
          <a:prstGeom prst="rect">
            <a:avLst/>
          </a:prstGeom>
          <a:noFill/>
        </p:spPr>
        <p:txBody>
          <a:bodyPr wrap="square" lIns="91404" tIns="45702" rIns="91404" bIns="45702" rtlCol="0">
            <a:spAutoFit/>
          </a:bodyPr>
          <a:lstStyle/>
          <a:p>
            <a:pPr algn="ctr"/>
            <a:r>
              <a:rPr lang="en-US" sz="1400" b="1" dirty="0"/>
              <a:t>Bill of Material </a:t>
            </a:r>
          </a:p>
          <a:p>
            <a:pPr algn="ctr"/>
            <a:r>
              <a:rPr lang="en-US" sz="1400" b="1" dirty="0">
                <a:solidFill>
                  <a:schemeClr val="tx2">
                    <a:lumMod val="60000"/>
                    <a:lumOff val="40000"/>
                  </a:schemeClr>
                </a:solidFill>
              </a:rPr>
              <a:t>10 </a:t>
            </a:r>
            <a:r>
              <a:rPr lang="en-US" sz="1400" b="1" dirty="0" err="1" smtClean="0">
                <a:solidFill>
                  <a:schemeClr val="tx2">
                    <a:lumMod val="60000"/>
                    <a:lumOff val="40000"/>
                  </a:schemeClr>
                </a:solidFill>
              </a:rPr>
              <a:t>ISR4331</a:t>
            </a:r>
            <a:r>
              <a:rPr lang="en-US" sz="1400" b="1" dirty="0" smtClean="0">
                <a:solidFill>
                  <a:schemeClr val="tx2">
                    <a:lumMod val="60000"/>
                    <a:lumOff val="40000"/>
                  </a:schemeClr>
                </a:solidFill>
              </a:rPr>
              <a:t>-X-AX/</a:t>
            </a:r>
            <a:r>
              <a:rPr lang="en-US" sz="1400" b="1" dirty="0" err="1" smtClean="0">
                <a:solidFill>
                  <a:schemeClr val="tx2">
                    <a:lumMod val="60000"/>
                    <a:lumOff val="40000"/>
                  </a:schemeClr>
                </a:solidFill>
              </a:rPr>
              <a:t>K9</a:t>
            </a:r>
            <a:endParaRPr lang="en-US" sz="1400" b="1" dirty="0">
              <a:solidFill>
                <a:schemeClr val="tx2">
                  <a:lumMod val="60000"/>
                  <a:lumOff val="40000"/>
                </a:schemeClr>
              </a:solidFill>
            </a:endParaRPr>
          </a:p>
        </p:txBody>
      </p:sp>
      <p:sp>
        <p:nvSpPr>
          <p:cNvPr id="9" name="Notched Right Arrow 8"/>
          <p:cNvSpPr/>
          <p:nvPr/>
        </p:nvSpPr>
        <p:spPr>
          <a:xfrm>
            <a:off x="177894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0" name="Notched Right Arrow 9"/>
          <p:cNvSpPr/>
          <p:nvPr/>
        </p:nvSpPr>
        <p:spPr>
          <a:xfrm>
            <a:off x="3484097"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1" name="Notched Right Arrow 10"/>
          <p:cNvSpPr/>
          <p:nvPr/>
        </p:nvSpPr>
        <p:spPr>
          <a:xfrm>
            <a:off x="5253354" y="2834280"/>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2" name="Notched Right Arrow 11"/>
          <p:cNvSpPr/>
          <p:nvPr/>
        </p:nvSpPr>
        <p:spPr>
          <a:xfrm>
            <a:off x="7018893" y="2900415"/>
            <a:ext cx="426993" cy="336430"/>
          </a:xfrm>
          <a:prstGeom prst="notchedRightArrow">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dirty="0" smtClean="0"/>
          </a:p>
        </p:txBody>
      </p:sp>
      <p:sp>
        <p:nvSpPr>
          <p:cNvPr id="13" name="TextBox 12"/>
          <p:cNvSpPr txBox="1"/>
          <p:nvPr/>
        </p:nvSpPr>
        <p:spPr>
          <a:xfrm>
            <a:off x="305617" y="3772092"/>
            <a:ext cx="4467817" cy="646294"/>
          </a:xfrm>
          <a:prstGeom prst="rect">
            <a:avLst/>
          </a:prstGeom>
          <a:noFill/>
        </p:spPr>
        <p:txBody>
          <a:bodyPr wrap="none" lIns="91404" tIns="45702" rIns="91404" bIns="45702" rtlCol="0">
            <a:spAutoFit/>
          </a:bodyPr>
          <a:lstStyle/>
          <a:p>
            <a:r>
              <a:rPr lang="en-US" dirty="0" smtClean="0"/>
              <a:t>Partner’s Standard Price (OIP) : $60,000 </a:t>
            </a:r>
            <a:endParaRPr lang="en-US" dirty="0"/>
          </a:p>
          <a:p>
            <a:r>
              <a:rPr lang="en-US" b="1" dirty="0" smtClean="0">
                <a:solidFill>
                  <a:schemeClr val="tx2">
                    <a:lumMod val="60000"/>
                    <a:lumOff val="40000"/>
                  </a:schemeClr>
                </a:solidFill>
              </a:rPr>
              <a:t>Partner’s </a:t>
            </a:r>
            <a:r>
              <a:rPr lang="en-US" b="1" dirty="0">
                <a:solidFill>
                  <a:schemeClr val="tx2">
                    <a:lumMod val="60000"/>
                    <a:lumOff val="40000"/>
                  </a:schemeClr>
                </a:solidFill>
              </a:rPr>
              <a:t>New </a:t>
            </a:r>
            <a:r>
              <a:rPr lang="en-US" b="1" dirty="0" smtClean="0">
                <a:solidFill>
                  <a:schemeClr val="tx2">
                    <a:lumMod val="60000"/>
                    <a:lumOff val="40000"/>
                  </a:schemeClr>
                </a:solidFill>
              </a:rPr>
              <a:t>Price </a:t>
            </a:r>
            <a:r>
              <a:rPr lang="en-US" b="1" dirty="0">
                <a:solidFill>
                  <a:schemeClr val="tx2">
                    <a:lumMod val="60000"/>
                    <a:lumOff val="40000"/>
                  </a:schemeClr>
                </a:solidFill>
              </a:rPr>
              <a:t>(JSI</a:t>
            </a:r>
            <a:r>
              <a:rPr lang="en-US" b="1" dirty="0" smtClean="0">
                <a:solidFill>
                  <a:schemeClr val="tx2">
                    <a:lumMod val="60000"/>
                    <a:lumOff val="40000"/>
                  </a:schemeClr>
                </a:solidFill>
              </a:rPr>
              <a:t>)         : $44,400</a:t>
            </a:r>
            <a:endParaRPr lang="en-US" b="1" dirty="0">
              <a:solidFill>
                <a:schemeClr val="tx2">
                  <a:lumMod val="60000"/>
                  <a:lumOff val="40000"/>
                </a:schemeClr>
              </a:solidFill>
            </a:endParaRPr>
          </a:p>
        </p:txBody>
      </p:sp>
      <p:sp>
        <p:nvSpPr>
          <p:cNvPr id="14" name="TextBox 13"/>
          <p:cNvSpPr txBox="1"/>
          <p:nvPr/>
        </p:nvSpPr>
        <p:spPr>
          <a:xfrm>
            <a:off x="5188292" y="3757397"/>
            <a:ext cx="3355269" cy="984849"/>
          </a:xfrm>
          <a:prstGeom prst="rect">
            <a:avLst/>
          </a:prstGeom>
          <a:noFill/>
        </p:spPr>
        <p:txBody>
          <a:bodyPr wrap="none" lIns="91404" tIns="45702" rIns="91404" bIns="45702" rtlCol="0">
            <a:spAutoFit/>
          </a:bodyPr>
          <a:lstStyle/>
          <a:p>
            <a:r>
              <a:rPr lang="en-US" sz="4400" dirty="0" smtClean="0">
                <a:solidFill>
                  <a:srgbClr val="FFC000"/>
                </a:solidFill>
              </a:rPr>
              <a:t>26% </a:t>
            </a:r>
            <a:r>
              <a:rPr lang="en-US" sz="4400" dirty="0">
                <a:solidFill>
                  <a:srgbClr val="FFC000"/>
                </a:solidFill>
              </a:rPr>
              <a:t>Better</a:t>
            </a:r>
          </a:p>
          <a:p>
            <a:pPr algn="ctr"/>
            <a:r>
              <a:rPr lang="en-US" sz="1400" b="1" dirty="0">
                <a:solidFill>
                  <a:srgbClr val="FFC000"/>
                </a:solidFill>
              </a:rPr>
              <a:t>Plus VIP Backend Rebates Up to 10%</a:t>
            </a:r>
          </a:p>
        </p:txBody>
      </p:sp>
    </p:spTree>
    <p:extLst>
      <p:ext uri="{BB962C8B-B14F-4D97-AF65-F5344CB8AC3E}">
        <p14:creationId xmlns:p14="http://schemas.microsoft.com/office/powerpoint/2010/main" val="428015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a:t>
            </a:r>
            <a:r>
              <a:rPr lang="en-US" dirty="0" smtClean="0"/>
              <a:t>4451-AX </a:t>
            </a:r>
            <a:r>
              <a:rPr lang="en-US" dirty="0"/>
              <a:t>Deployment</a:t>
            </a:r>
            <a:br>
              <a:rPr lang="en-US" dirty="0"/>
            </a:br>
            <a:endParaRPr lang="en-US" sz="16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7" y="733425"/>
            <a:ext cx="7286625" cy="3676650"/>
          </a:xfrm>
          <a:prstGeom prst="rect">
            <a:avLst/>
          </a:prstGeom>
        </p:spPr>
      </p:pic>
    </p:spTree>
    <p:extLst>
      <p:ext uri="{BB962C8B-B14F-4D97-AF65-F5344CB8AC3E}">
        <p14:creationId xmlns:p14="http://schemas.microsoft.com/office/powerpoint/2010/main" val="2935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a:t>
            </a:r>
            <a:r>
              <a:rPr lang="en-US" dirty="0" smtClean="0"/>
              <a:t>4351-AX </a:t>
            </a:r>
            <a:r>
              <a:rPr lang="en-US" dirty="0"/>
              <a:t>Deployment</a:t>
            </a:r>
            <a:br>
              <a:rPr lang="en-US" dirty="0"/>
            </a:br>
            <a:endParaRPr lang="en-US" sz="1600" dirty="0"/>
          </a:p>
        </p:txBody>
      </p:sp>
      <p:pic>
        <p:nvPicPr>
          <p:cNvPr id="4" name="Picture 3" descr="Screen Shot 2014-10-28 at 4.11.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93" y="745697"/>
            <a:ext cx="7733785" cy="3946829"/>
          </a:xfrm>
          <a:prstGeom prst="rect">
            <a:avLst/>
          </a:prstGeom>
        </p:spPr>
      </p:pic>
    </p:spTree>
    <p:extLst>
      <p:ext uri="{BB962C8B-B14F-4D97-AF65-F5344CB8AC3E}">
        <p14:creationId xmlns:p14="http://schemas.microsoft.com/office/powerpoint/2010/main" val="196562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94" y="144628"/>
            <a:ext cx="8659976" cy="728782"/>
          </a:xfrm>
        </p:spPr>
        <p:txBody>
          <a:bodyPr/>
          <a:lstStyle/>
          <a:p>
            <a:r>
              <a:rPr lang="en-US" dirty="0" err="1"/>
              <a:t>ISR</a:t>
            </a:r>
            <a:r>
              <a:rPr lang="en-US" dirty="0"/>
              <a:t> </a:t>
            </a:r>
            <a:r>
              <a:rPr lang="en-US" dirty="0" smtClean="0"/>
              <a:t>4331-AX </a:t>
            </a:r>
            <a:r>
              <a:rPr lang="en-US" dirty="0"/>
              <a:t>Deployment</a:t>
            </a:r>
            <a:br>
              <a:rPr lang="en-US" dirty="0"/>
            </a:br>
            <a:endParaRPr lang="en-US" sz="1600" dirty="0"/>
          </a:p>
        </p:txBody>
      </p:sp>
      <p:pic>
        <p:nvPicPr>
          <p:cNvPr id="5" name="Picture 4" descr="Screen Shot 2014-10-28 at 4.11.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12" y="697351"/>
            <a:ext cx="7928566" cy="4087525"/>
          </a:xfrm>
          <a:prstGeom prst="rect">
            <a:avLst/>
          </a:prstGeom>
        </p:spPr>
      </p:pic>
    </p:spTree>
    <p:extLst>
      <p:ext uri="{BB962C8B-B14F-4D97-AF65-F5344CB8AC3E}">
        <p14:creationId xmlns:p14="http://schemas.microsoft.com/office/powerpoint/2010/main" val="36855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 Comparison—At a Glance</a:t>
            </a:r>
            <a:endParaRPr lang="en-US" dirty="0"/>
          </a:p>
        </p:txBody>
      </p:sp>
      <p:graphicFrame>
        <p:nvGraphicFramePr>
          <p:cNvPr id="6" name="Table 5"/>
          <p:cNvGraphicFramePr>
            <a:graphicFrameLocks noGrp="1"/>
          </p:cNvGraphicFramePr>
          <p:nvPr>
            <p:extLst/>
          </p:nvPr>
        </p:nvGraphicFramePr>
        <p:xfrm>
          <a:off x="76201" y="788841"/>
          <a:ext cx="9000045" cy="3856985"/>
        </p:xfrm>
        <a:graphic>
          <a:graphicData uri="http://schemas.openxmlformats.org/drawingml/2006/table">
            <a:tbl>
              <a:tblPr>
                <a:tableStyleId>{5C22544A-7EE6-4342-B048-85BDC9FD1C3A}</a:tableStyleId>
              </a:tblPr>
              <a:tblGrid>
                <a:gridCol w="2254249"/>
                <a:gridCol w="1371600"/>
                <a:gridCol w="1352550"/>
                <a:gridCol w="1854200"/>
                <a:gridCol w="982663"/>
                <a:gridCol w="1184783"/>
              </a:tblGrid>
              <a:tr h="134930">
                <a:tc>
                  <a:txBody>
                    <a:bodyPr/>
                    <a:lstStyle/>
                    <a:p>
                      <a:pPr algn="l" fontAlgn="b"/>
                      <a:r>
                        <a:rPr lang="en-US" sz="700" b="1" u="none" strike="noStrike" dirty="0">
                          <a:solidFill>
                            <a:schemeClr val="bg1"/>
                          </a:solidFill>
                          <a:effectLst/>
                          <a:latin typeface="+mn-lt"/>
                        </a:rPr>
                        <a:t>Feature</a:t>
                      </a:r>
                      <a:endParaRPr lang="en-US" sz="700" b="1" i="0" u="none" strike="noStrike" dirty="0">
                        <a:solidFill>
                          <a:schemeClr val="bg1"/>
                        </a:solidFill>
                        <a:effectLst/>
                        <a:latin typeface="+mn-lt"/>
                      </a:endParaRPr>
                    </a:p>
                  </a:txBody>
                  <a:tcPr marL="64008" marR="64008" marT="18288" marB="18288" anchor="ctr">
                    <a:lnL w="12700" cap="flat" cmpd="sng" algn="ctr">
                      <a:solidFill>
                        <a:schemeClr val="bg1"/>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l" fontAlgn="b"/>
                      <a:r>
                        <a:rPr lang="en-US" sz="700" b="1" u="none" strike="noStrike" dirty="0">
                          <a:solidFill>
                            <a:schemeClr val="bg1"/>
                          </a:solidFill>
                          <a:effectLst/>
                          <a:latin typeface="+mn-lt"/>
                        </a:rPr>
                        <a:t>4321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l" fontAlgn="b"/>
                      <a:r>
                        <a:rPr lang="en-US" sz="700" b="1" u="none" strike="noStrike" dirty="0">
                          <a:solidFill>
                            <a:schemeClr val="bg1"/>
                          </a:solidFill>
                          <a:effectLst/>
                          <a:latin typeface="+mn-lt"/>
                        </a:rPr>
                        <a:t>4331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l" fontAlgn="b"/>
                      <a:r>
                        <a:rPr lang="en-US" sz="700" b="1" u="none" strike="noStrike" dirty="0">
                          <a:solidFill>
                            <a:schemeClr val="bg1"/>
                          </a:solidFill>
                          <a:effectLst/>
                          <a:latin typeface="+mn-lt"/>
                        </a:rPr>
                        <a:t>4351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l" fontAlgn="b"/>
                      <a:r>
                        <a:rPr lang="en-US" sz="700" b="1" u="none" strike="noStrike" dirty="0">
                          <a:solidFill>
                            <a:schemeClr val="bg1"/>
                          </a:solidFill>
                          <a:effectLst/>
                          <a:latin typeface="+mn-lt"/>
                        </a:rPr>
                        <a:t>4431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l" fontAlgn="b"/>
                      <a:r>
                        <a:rPr lang="en-US" sz="700" b="1" u="none" strike="noStrike" dirty="0">
                          <a:solidFill>
                            <a:schemeClr val="bg1"/>
                          </a:solidFill>
                          <a:effectLst/>
                          <a:latin typeface="+mn-lt"/>
                        </a:rPr>
                        <a:t>4451</a:t>
                      </a:r>
                      <a:endParaRPr lang="en-US" sz="700" b="1" i="0" u="none" strike="noStrike" dirty="0">
                        <a:solidFill>
                          <a:schemeClr val="bg1"/>
                        </a:solidFill>
                        <a:effectLst/>
                        <a:latin typeface="+mn-lt"/>
                      </a:endParaRPr>
                    </a:p>
                  </a:txBody>
                  <a:tcPr marL="64008" marR="64008" marT="18288" marB="18288" anchor="ctr">
                    <a:lnL w="635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r>
              <a:tr h="138251">
                <a:tc>
                  <a:txBody>
                    <a:bodyPr/>
                    <a:lstStyle/>
                    <a:p>
                      <a:pPr algn="l" fontAlgn="b"/>
                      <a:r>
                        <a:rPr lang="en-US" sz="600" u="none" strike="noStrike" dirty="0">
                          <a:solidFill>
                            <a:schemeClr val="tx1">
                              <a:lumMod val="75000"/>
                              <a:lumOff val="25000"/>
                            </a:schemeClr>
                          </a:solidFill>
                          <a:effectLst/>
                          <a:latin typeface="+mn-lt"/>
                        </a:rPr>
                        <a:t>Form Factor</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1 RU Desktop</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1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2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1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1 RU</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89476">
                <a:tc>
                  <a:txBody>
                    <a:bodyPr/>
                    <a:lstStyle/>
                    <a:p>
                      <a:pPr algn="l" fontAlgn="b"/>
                      <a:r>
                        <a:rPr lang="en-US" sz="600" u="none" strike="noStrike">
                          <a:solidFill>
                            <a:schemeClr val="tx1">
                              <a:lumMod val="75000"/>
                              <a:lumOff val="25000"/>
                            </a:schemeClr>
                          </a:solidFill>
                          <a:effectLst/>
                          <a:latin typeface="+mn-lt"/>
                        </a:rPr>
                        <a:t>Integrated WAN Ports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1 GE/SFP; 1 GE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1 GE/SFP; 1 GE, 1SFP</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2 PoE GE/SFP, 1GE/SFP</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auto"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2 PoE GE/SFP, 2GE/SFP</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2 PoE GE/SFP, 2GE/SFP</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275602">
                <a:tc>
                  <a:txBody>
                    <a:bodyPr/>
                    <a:lstStyle/>
                    <a:p>
                      <a:pPr algn="l" fontAlgn="b"/>
                      <a:r>
                        <a:rPr lang="en-US" sz="600" u="none" strike="noStrike" dirty="0">
                          <a:solidFill>
                            <a:schemeClr val="tx1">
                              <a:lumMod val="75000"/>
                              <a:lumOff val="25000"/>
                            </a:schemeClr>
                          </a:solidFill>
                          <a:effectLst/>
                          <a:latin typeface="+mn-lt"/>
                        </a:rPr>
                        <a:t>Performance</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50 </a:t>
                      </a:r>
                      <a:r>
                        <a:rPr lang="en-US" sz="600" u="none" strike="noStrike" dirty="0" smtClean="0">
                          <a:solidFill>
                            <a:schemeClr val="tx1">
                              <a:lumMod val="75000"/>
                              <a:lumOff val="25000"/>
                            </a:schemeClr>
                          </a:solidFill>
                          <a:effectLst/>
                          <a:latin typeface="+mn-lt"/>
                        </a:rPr>
                        <a:t>Mbps,</a:t>
                      </a:r>
                      <a:br>
                        <a:rPr lang="en-US" sz="600" u="none" strike="noStrike" dirty="0" smtClean="0">
                          <a:solidFill>
                            <a:schemeClr val="tx1">
                              <a:lumMod val="75000"/>
                              <a:lumOff val="25000"/>
                            </a:schemeClr>
                          </a:solidFill>
                          <a:effectLst/>
                          <a:latin typeface="+mn-lt"/>
                        </a:rPr>
                      </a:br>
                      <a:r>
                        <a:rPr lang="en-US" sz="600" u="none" strike="noStrike" dirty="0" smtClean="0">
                          <a:solidFill>
                            <a:schemeClr val="tx1">
                              <a:lumMod val="75000"/>
                              <a:lumOff val="25000"/>
                            </a:schemeClr>
                          </a:solidFill>
                          <a:effectLst/>
                          <a:latin typeface="+mn-lt"/>
                        </a:rPr>
                        <a:t>Upgradable </a:t>
                      </a:r>
                      <a:r>
                        <a:rPr lang="en-US" sz="600" u="none" strike="noStrike" dirty="0">
                          <a:solidFill>
                            <a:schemeClr val="tx1">
                              <a:lumMod val="75000"/>
                              <a:lumOff val="25000"/>
                            </a:schemeClr>
                          </a:solidFill>
                          <a:effectLst/>
                          <a:latin typeface="+mn-lt"/>
                        </a:rPr>
                        <a:t>to 100 Mbps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100Mbps,</a:t>
                      </a:r>
                      <a:br>
                        <a:rPr lang="en-US" sz="600" dirty="0" smtClean="0"/>
                      </a:br>
                      <a:r>
                        <a:rPr lang="en-US" sz="600" dirty="0" smtClean="0"/>
                        <a:t>Upgradable to 300Mbps</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200Mbps,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Upgradable to 400Mbps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500Mbps,</a:t>
                      </a:r>
                      <a:br>
                        <a:rPr lang="en-US" sz="600" dirty="0" smtClean="0"/>
                      </a:br>
                      <a:r>
                        <a:rPr lang="en-US" sz="600" dirty="0" smtClean="0"/>
                        <a:t>Upgradable to 1Gbps</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lvl="0" indent="0" algn="l" defTabSz="68554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mn-lt"/>
                          <a:ea typeface="+mn-ea"/>
                          <a:cs typeface="+mn-cs"/>
                        </a:rPr>
                        <a:t>1Gbps,</a:t>
                      </a:r>
                      <a:br>
                        <a:rPr kumimoji="0" lang="en-US" sz="600" b="0" i="0" u="none" strike="noStrike" kern="1200" cap="none" spc="0" normalizeH="0" baseline="0" noProof="0" dirty="0" smtClean="0">
                          <a:ln>
                            <a:noFill/>
                          </a:ln>
                          <a:solidFill>
                            <a:srgbClr val="000000"/>
                          </a:solidFill>
                          <a:effectLst/>
                          <a:uLnTx/>
                          <a:uFillTx/>
                          <a:latin typeface="+mn-lt"/>
                          <a:ea typeface="+mn-ea"/>
                          <a:cs typeface="+mn-cs"/>
                        </a:rPr>
                      </a:br>
                      <a:r>
                        <a:rPr kumimoji="0" lang="en-US" sz="600" b="0" i="0" u="none" strike="noStrike" kern="1200" cap="none" spc="0" normalizeH="0" baseline="0" noProof="0" dirty="0" smtClean="0">
                          <a:ln>
                            <a:noFill/>
                          </a:ln>
                          <a:solidFill>
                            <a:srgbClr val="000000"/>
                          </a:solidFill>
                          <a:effectLst/>
                          <a:uLnTx/>
                          <a:uFillTx/>
                          <a:latin typeface="+mn-lt"/>
                          <a:ea typeface="+mn-ea"/>
                          <a:cs typeface="+mn-cs"/>
                        </a:rPr>
                        <a:t>Upgradable to 2Gbps</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Management Port</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u="none" strike="noStrike" dirty="0">
                          <a:solidFill>
                            <a:schemeClr val="tx1">
                              <a:lumMod val="75000"/>
                              <a:lumOff val="25000"/>
                            </a:schemeClr>
                          </a:solidFill>
                          <a:effectLst/>
                          <a:latin typeface="+mn-lt"/>
                        </a:rPr>
                        <a:t>1 GE (Integrated Out of Band)</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Network Interface Module (NIM)</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2</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2</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3</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3</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3</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Enhanced Services Module (SM-X)</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1 Single Wide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2 Single or 1 Double Wide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a:solidFill>
                            <a:schemeClr val="tx1">
                              <a:lumMod val="75000"/>
                              <a:lumOff val="25000"/>
                            </a:schemeClr>
                          </a:solidFill>
                          <a:effectLst/>
                          <a:latin typeface="+mn-lt"/>
                        </a:rPr>
                        <a:t>N/A</a:t>
                      </a:r>
                      <a:endParaRPr lang="en-US" sz="600" b="0" i="0" u="none" strike="noStrike">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2 Single or 1 Double Wide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Integrated Services Card (ISC) Slots</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u="none" strike="noStrike" dirty="0">
                          <a:solidFill>
                            <a:schemeClr val="tx1">
                              <a:lumMod val="75000"/>
                              <a:lumOff val="25000"/>
                            </a:schemeClr>
                          </a:solidFill>
                          <a:effectLst/>
                          <a:latin typeface="+mn-lt"/>
                        </a:rPr>
                        <a:t>1 (PVDM 4)</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476">
                <a:tc>
                  <a:txBody>
                    <a:bodyPr/>
                    <a:lstStyle/>
                    <a:p>
                      <a:pPr algn="l" fontAlgn="b"/>
                      <a:r>
                        <a:rPr lang="en-US" sz="600" u="none" strike="noStrike" dirty="0">
                          <a:solidFill>
                            <a:schemeClr val="tx1">
                              <a:lumMod val="75000"/>
                              <a:lumOff val="25000"/>
                            </a:schemeClr>
                          </a:solidFill>
                          <a:effectLst/>
                          <a:latin typeface="+mn-lt"/>
                        </a:rPr>
                        <a:t>Server Virtualization Platform (</a:t>
                      </a:r>
                      <a:r>
                        <a:rPr lang="en-US" sz="600" u="none" strike="noStrike" dirty="0" err="1">
                          <a:solidFill>
                            <a:schemeClr val="tx1">
                              <a:lumMod val="75000"/>
                              <a:lumOff val="25000"/>
                            </a:schemeClr>
                          </a:solidFill>
                          <a:effectLst/>
                          <a:latin typeface="+mn-lt"/>
                        </a:rPr>
                        <a:t>UCS</a:t>
                      </a:r>
                      <a:r>
                        <a:rPr lang="en-US" sz="600" u="none" strike="noStrike" dirty="0">
                          <a:solidFill>
                            <a:schemeClr val="tx1">
                              <a:lumMod val="75000"/>
                              <a:lumOff val="25000"/>
                            </a:schemeClr>
                          </a:solidFill>
                          <a:effectLst/>
                          <a:latin typeface="+mn-lt"/>
                        </a:rPr>
                        <a:t> E-Series)</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u="none" strike="noStrike" dirty="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2 or 4 Cores Single-wide</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dirty="0" smtClean="0"/>
                        <a:t>2 or 4 Cores Single-wide,</a:t>
                      </a:r>
                      <a:br>
                        <a:rPr lang="en-US" sz="600" dirty="0" smtClean="0"/>
                      </a:br>
                      <a:r>
                        <a:rPr lang="en-US" sz="600" dirty="0" smtClean="0"/>
                        <a:t>6 or  Core Double-wide</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dirty="0" smtClean="0"/>
                        <a:t>2 or 4 Cores Single-wide,</a:t>
                      </a:r>
                      <a:br>
                        <a:rPr lang="en-US" sz="600" dirty="0" smtClean="0"/>
                      </a:br>
                      <a:r>
                        <a:rPr lang="en-US" sz="600" dirty="0" smtClean="0"/>
                        <a:t>6 or  Core Double-wide</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Local Conferencing</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u="none" strike="noStrike" dirty="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Cisco Unified Survivable Remote Site Telephony Support</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Up to 100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750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1200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2000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u="none" strike="noStrike" dirty="0" smtClean="0">
                          <a:solidFill>
                            <a:schemeClr val="tx1">
                              <a:lumMod val="75000"/>
                              <a:lumOff val="25000"/>
                            </a:schemeClr>
                          </a:solidFill>
                          <a:effectLst/>
                          <a:latin typeface="+mn-lt"/>
                        </a:rPr>
                        <a:t>Cisco Unified Communications Manager Express</a:t>
                      </a:r>
                      <a:r>
                        <a:rPr lang="en-US" sz="600" u="none" strike="noStrike" baseline="0" dirty="0" smtClean="0">
                          <a:solidFill>
                            <a:schemeClr val="tx1">
                              <a:lumMod val="75000"/>
                              <a:lumOff val="25000"/>
                            </a:schemeClr>
                          </a:solidFill>
                          <a:effectLst/>
                          <a:latin typeface="+mn-lt"/>
                        </a:rPr>
                        <a:t> </a:t>
                      </a:r>
                      <a:r>
                        <a:rPr lang="en-US" sz="600" u="none" strike="noStrike" dirty="0" smtClean="0">
                          <a:solidFill>
                            <a:schemeClr val="tx1">
                              <a:lumMod val="75000"/>
                              <a:lumOff val="25000"/>
                            </a:schemeClr>
                          </a:solidFill>
                          <a:effectLst/>
                          <a:latin typeface="+mn-lt"/>
                        </a:rPr>
                        <a:t>Support</a:t>
                      </a:r>
                      <a:endParaRPr lang="en-US" sz="600" b="0" i="0" u="none" strike="noStrike" dirty="0" smtClean="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50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auto" latinLnBrk="0" hangingPunct="1">
                        <a:lnSpc>
                          <a:spcPct val="100000"/>
                        </a:lnSpc>
                        <a:spcBef>
                          <a:spcPts val="0"/>
                        </a:spcBef>
                        <a:spcAft>
                          <a:spcPts val="0"/>
                        </a:spcAft>
                        <a:buClrTx/>
                        <a:buSzTx/>
                        <a:buFontTx/>
                        <a:buNone/>
                        <a:tabLst/>
                        <a:defRPr/>
                      </a:pPr>
                      <a:r>
                        <a:rPr lang="en-US" sz="600" dirty="0" smtClean="0"/>
                        <a:t>Up to 100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250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350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450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Cisco Unified Border Element (CUBE) (SIP/H.323 Sessions)</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100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400</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1000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3000</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b="0" i="0" u="none" strike="noStrike" kern="1200" dirty="0" smtClean="0">
                          <a:solidFill>
                            <a:schemeClr val="tx1">
                              <a:lumMod val="75000"/>
                              <a:lumOff val="25000"/>
                            </a:schemeClr>
                          </a:solidFill>
                          <a:effectLst/>
                          <a:latin typeface="+mn-lt"/>
                          <a:ea typeface="+mn-ea"/>
                          <a:cs typeface="+mn-cs"/>
                        </a:rPr>
                        <a:t>6000</a:t>
                      </a:r>
                      <a:endParaRPr lang="en-US" sz="600" b="0" i="0" u="none" strike="noStrike" kern="1200" dirty="0">
                        <a:solidFill>
                          <a:schemeClr val="tx1">
                            <a:lumMod val="75000"/>
                            <a:lumOff val="25000"/>
                          </a:schemeClr>
                        </a:solidFill>
                        <a:effectLst/>
                        <a:latin typeface="+mn-lt"/>
                        <a:ea typeface="+mn-ea"/>
                        <a:cs typeface="+mn-cs"/>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Digital Voice and Video (T1/E1 Channels) </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240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auto" latinLnBrk="0" hangingPunct="1">
                        <a:lnSpc>
                          <a:spcPct val="100000"/>
                        </a:lnSpc>
                        <a:spcBef>
                          <a:spcPts val="0"/>
                        </a:spcBef>
                        <a:spcAft>
                          <a:spcPts val="0"/>
                        </a:spcAft>
                        <a:buClrTx/>
                        <a:buSzTx/>
                        <a:buFontTx/>
                        <a:buNone/>
                        <a:tabLst/>
                        <a:defRPr/>
                      </a:pPr>
                      <a:r>
                        <a:rPr lang="en-US" sz="600" dirty="0" smtClean="0"/>
                        <a:t>Up to 360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720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720</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b="0" i="0" u="none" strike="noStrike" kern="1200" dirty="0" smtClean="0">
                          <a:solidFill>
                            <a:schemeClr val="tx1">
                              <a:lumMod val="75000"/>
                              <a:lumOff val="25000"/>
                            </a:schemeClr>
                          </a:solidFill>
                          <a:effectLst/>
                          <a:latin typeface="+mn-lt"/>
                          <a:ea typeface="+mn-ea"/>
                          <a:cs typeface="+mn-cs"/>
                        </a:rPr>
                        <a:t>Up to</a:t>
                      </a:r>
                      <a:r>
                        <a:rPr lang="en-US" sz="600" b="0" i="0" u="none" strike="noStrike" kern="1200" baseline="0" dirty="0" smtClean="0">
                          <a:solidFill>
                            <a:schemeClr val="tx1">
                              <a:lumMod val="75000"/>
                              <a:lumOff val="25000"/>
                            </a:schemeClr>
                          </a:solidFill>
                          <a:effectLst/>
                          <a:latin typeface="+mn-lt"/>
                          <a:ea typeface="+mn-ea"/>
                          <a:cs typeface="+mn-cs"/>
                        </a:rPr>
                        <a:t> 1200</a:t>
                      </a:r>
                      <a:endParaRPr lang="en-US" sz="600" b="0" i="0" u="none" strike="noStrike" kern="1200" dirty="0">
                        <a:solidFill>
                          <a:schemeClr val="tx1">
                            <a:lumMod val="75000"/>
                            <a:lumOff val="25000"/>
                          </a:schemeClr>
                        </a:solidFill>
                        <a:effectLst/>
                        <a:latin typeface="+mn-lt"/>
                        <a:ea typeface="+mn-ea"/>
                        <a:cs typeface="+mn-cs"/>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219547">
                <a:tc>
                  <a:txBody>
                    <a:bodyPr/>
                    <a:lstStyle/>
                    <a:p>
                      <a:pPr algn="l" fontAlgn="b"/>
                      <a:r>
                        <a:rPr lang="en-US" sz="600" u="none" strike="noStrike">
                          <a:solidFill>
                            <a:schemeClr val="tx1">
                              <a:lumMod val="75000"/>
                              <a:lumOff val="25000"/>
                            </a:schemeClr>
                          </a:solidFill>
                          <a:effectLst/>
                          <a:latin typeface="+mn-lt"/>
                        </a:rPr>
                        <a:t>Analog/BRI Voice</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Up to 8</a:t>
                      </a:r>
                      <a:r>
                        <a:rPr lang="en-US" sz="600" b="0" i="0" u="none" strike="noStrike" baseline="0" dirty="0" smtClean="0">
                          <a:solidFill>
                            <a:schemeClr val="tx1">
                              <a:lumMod val="75000"/>
                              <a:lumOff val="25000"/>
                            </a:schemeClr>
                          </a:solidFill>
                          <a:effectLst/>
                          <a:latin typeface="+mn-lt"/>
                        </a:rPr>
                        <a:t> Ports</a:t>
                      </a:r>
                      <a:br>
                        <a:rPr lang="en-US" sz="600" b="0" i="0" u="none" strike="noStrike" baseline="0" dirty="0" smtClean="0">
                          <a:solidFill>
                            <a:schemeClr val="tx1">
                              <a:lumMod val="75000"/>
                              <a:lumOff val="25000"/>
                            </a:schemeClr>
                          </a:solidFill>
                          <a:effectLst/>
                          <a:latin typeface="+mn-lt"/>
                        </a:rPr>
                      </a:br>
                      <a:r>
                        <a:rPr lang="en-US" sz="600" b="0" i="0" u="none" strike="noStrike" baseline="0" dirty="0" smtClean="0">
                          <a:solidFill>
                            <a:schemeClr val="tx1">
                              <a:lumMod val="75000"/>
                              <a:lumOff val="25000"/>
                            </a:schemeClr>
                          </a:solidFill>
                          <a:effectLst/>
                          <a:latin typeface="+mn-lt"/>
                        </a:rPr>
                        <a:t>(FXS, FXO, E/M, </a:t>
                      </a:r>
                      <a:r>
                        <a:rPr lang="en-US" sz="600" b="0" i="0" u="none" strike="noStrike" baseline="0" dirty="0" err="1" smtClean="0">
                          <a:solidFill>
                            <a:schemeClr val="tx1">
                              <a:lumMod val="75000"/>
                              <a:lumOff val="25000"/>
                            </a:schemeClr>
                          </a:solidFill>
                          <a:effectLst/>
                          <a:latin typeface="+mn-lt"/>
                        </a:rPr>
                        <a:t>BRi</a:t>
                      </a:r>
                      <a:r>
                        <a:rPr lang="en-US" sz="600" b="0" i="0" u="none" strike="noStrike" baseline="0" dirty="0" smtClean="0">
                          <a:solidFill>
                            <a:schemeClr val="tx1">
                              <a:lumMod val="75000"/>
                              <a:lumOff val="25000"/>
                            </a:schemeClr>
                          </a:solidFill>
                          <a:effectLst/>
                          <a:latin typeface="+mn-lt"/>
                        </a:rPr>
                        <a:t>)</a:t>
                      </a:r>
                      <a:endParaRPr lang="en-US" sz="600" b="0" i="0" u="none" strike="noStrike" dirty="0" smtClean="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auto" latinLnBrk="0" hangingPunct="1">
                        <a:lnSpc>
                          <a:spcPct val="100000"/>
                        </a:lnSpc>
                        <a:spcBef>
                          <a:spcPts val="0"/>
                        </a:spcBef>
                        <a:spcAft>
                          <a:spcPts val="0"/>
                        </a:spcAft>
                        <a:buClrTx/>
                        <a:buSzTx/>
                        <a:buFontTx/>
                        <a:buNone/>
                        <a:tabLst/>
                        <a:defRPr/>
                      </a:pPr>
                      <a:r>
                        <a:rPr lang="en-US" sz="600" dirty="0" smtClean="0"/>
                        <a:t>Up to 12 Ports</a:t>
                      </a:r>
                      <a:r>
                        <a:rPr lang="en-US" sz="600" baseline="0" dirty="0" smtClean="0"/>
                        <a:t/>
                      </a:r>
                      <a:br>
                        <a:rPr lang="en-US" sz="600" baseline="0" dirty="0" smtClean="0"/>
                      </a:br>
                      <a:r>
                        <a:rPr lang="en-US" sz="600" b="0" i="0" u="none" strike="noStrike" baseline="0" dirty="0" smtClean="0">
                          <a:solidFill>
                            <a:schemeClr val="tx1">
                              <a:lumMod val="75000"/>
                              <a:lumOff val="25000"/>
                            </a:schemeClr>
                          </a:solidFill>
                          <a:effectLst/>
                          <a:latin typeface="+mn-lt"/>
                        </a:rPr>
                        <a:t>(FXS, FXO, E/M, </a:t>
                      </a:r>
                      <a:r>
                        <a:rPr lang="en-US" sz="600" b="0" i="0" u="none" strike="noStrike" baseline="0" dirty="0" err="1" smtClean="0">
                          <a:solidFill>
                            <a:schemeClr val="tx1">
                              <a:lumMod val="75000"/>
                              <a:lumOff val="25000"/>
                            </a:schemeClr>
                          </a:solidFill>
                          <a:effectLst/>
                          <a:latin typeface="+mn-lt"/>
                        </a:rPr>
                        <a:t>BRi</a:t>
                      </a:r>
                      <a:r>
                        <a:rPr lang="en-US" sz="600" b="0" i="0" u="none" strike="noStrike" baseline="0" dirty="0" smtClean="0">
                          <a:solidFill>
                            <a:schemeClr val="tx1">
                              <a:lumMod val="75000"/>
                              <a:lumOff val="25000"/>
                            </a:schemeClr>
                          </a:solidFill>
                          <a:effectLst/>
                          <a:latin typeface="+mn-lt"/>
                        </a:rPr>
                        <a:t>)</a:t>
                      </a:r>
                      <a:endParaRPr lang="en-US" sz="600" dirty="0" smtClean="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20 Ports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(FXS, FXO, E/M, </a:t>
                      </a:r>
                      <a:r>
                        <a:rPr lang="en-US" sz="600" b="0" i="0" u="none" strike="noStrike" dirty="0" err="1" smtClean="0">
                          <a:solidFill>
                            <a:schemeClr val="tx1">
                              <a:lumMod val="75000"/>
                              <a:lumOff val="25000"/>
                            </a:schemeClr>
                          </a:solidFill>
                          <a:effectLst/>
                          <a:latin typeface="+mn-lt"/>
                        </a:rPr>
                        <a:t>BRi</a:t>
                      </a:r>
                      <a:r>
                        <a:rPr lang="en-US" sz="600" b="0" i="0" u="none" strike="noStrike" dirty="0" smtClean="0">
                          <a:solidFill>
                            <a:schemeClr val="tx1">
                              <a:lumMod val="75000"/>
                              <a:lumOff val="25000"/>
                            </a:schemeClr>
                          </a:solidFill>
                          <a:effectLst/>
                          <a:latin typeface="+mn-lt"/>
                        </a:rPr>
                        <a:t>)</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12 Ports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(FXS, FXO, E/M, </a:t>
                      </a:r>
                      <a:r>
                        <a:rPr lang="en-US" sz="600" b="0" i="0" u="none" strike="noStrike" dirty="0" err="1" smtClean="0">
                          <a:solidFill>
                            <a:schemeClr val="tx1">
                              <a:lumMod val="75000"/>
                              <a:lumOff val="25000"/>
                            </a:schemeClr>
                          </a:solidFill>
                          <a:effectLst/>
                          <a:latin typeface="+mn-lt"/>
                        </a:rPr>
                        <a:t>BRi</a:t>
                      </a:r>
                      <a:r>
                        <a:rPr lang="en-US" sz="600" b="0" i="0" u="none" strike="noStrike" dirty="0" smtClean="0">
                          <a:solidFill>
                            <a:schemeClr val="tx1">
                              <a:lumMod val="75000"/>
                              <a:lumOff val="25000"/>
                            </a:schemeClr>
                          </a:solidFill>
                          <a:effectLst/>
                          <a:latin typeface="+mn-lt"/>
                        </a:rPr>
                        <a:t>)</a:t>
                      </a: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Up to 20 Ports</a:t>
                      </a:r>
                      <a:br>
                        <a:rPr lang="en-US" sz="600" b="0" i="0" u="none" strike="noStrike" dirty="0" smtClean="0">
                          <a:solidFill>
                            <a:schemeClr val="tx1">
                              <a:lumMod val="75000"/>
                              <a:lumOff val="25000"/>
                            </a:schemeClr>
                          </a:solidFill>
                          <a:effectLst/>
                          <a:latin typeface="+mn-lt"/>
                        </a:rPr>
                      </a:br>
                      <a:r>
                        <a:rPr lang="en-US" sz="600" b="0" i="0" u="none" strike="noStrike" dirty="0" smtClean="0">
                          <a:solidFill>
                            <a:schemeClr val="tx1">
                              <a:lumMod val="75000"/>
                              <a:lumOff val="25000"/>
                            </a:schemeClr>
                          </a:solidFill>
                          <a:effectLst/>
                          <a:latin typeface="+mn-lt"/>
                        </a:rPr>
                        <a:t>(FXS, FXO, E/M, </a:t>
                      </a:r>
                      <a:r>
                        <a:rPr lang="en-US" sz="600" b="0" i="0" u="none" strike="noStrike" dirty="0" err="1" smtClean="0">
                          <a:solidFill>
                            <a:schemeClr val="tx1">
                              <a:lumMod val="75000"/>
                              <a:lumOff val="25000"/>
                            </a:schemeClr>
                          </a:solidFill>
                          <a:effectLst/>
                          <a:latin typeface="+mn-lt"/>
                        </a:rPr>
                        <a:t>BRi</a:t>
                      </a:r>
                      <a:r>
                        <a:rPr lang="en-US" sz="600" b="0" i="0" u="none" strike="noStrike" dirty="0" smtClean="0">
                          <a:solidFill>
                            <a:schemeClr val="tx1">
                              <a:lumMod val="75000"/>
                              <a:lumOff val="25000"/>
                            </a:schemeClr>
                          </a:solidFill>
                          <a:effectLst/>
                          <a:latin typeface="+mn-lt"/>
                        </a:rPr>
                        <a:t>)</a:t>
                      </a: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IPv4 Routing Protocols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marL="0" marR="0" indent="0" algn="ctr" defTabSz="685549"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1">
                              <a:lumMod val="75000"/>
                              <a:lumOff val="25000"/>
                            </a:schemeClr>
                          </a:solidFill>
                          <a:effectLst/>
                          <a:latin typeface="+mn-lt"/>
                        </a:rPr>
                        <a:t>RIP v1/v2, EIGRP, OSPF, BGP, PBR, </a:t>
                      </a:r>
                      <a:r>
                        <a:rPr lang="en-US" sz="600" b="0" i="0" u="none" strike="noStrike" dirty="0" err="1" smtClean="0">
                          <a:solidFill>
                            <a:schemeClr val="tx1">
                              <a:lumMod val="75000"/>
                              <a:lumOff val="25000"/>
                            </a:schemeClr>
                          </a:solidFill>
                          <a:effectLst/>
                          <a:latin typeface="+mn-lt"/>
                        </a:rPr>
                        <a:t>PfR</a:t>
                      </a:r>
                      <a:endParaRPr lang="en-US" sz="600" b="0" i="0" u="none" strike="noStrike" dirty="0" smtClean="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a:solidFill>
                            <a:schemeClr val="tx1">
                              <a:lumMod val="75000"/>
                              <a:lumOff val="25000"/>
                            </a:schemeClr>
                          </a:solidFill>
                          <a:effectLst/>
                          <a:latin typeface="+mn-lt"/>
                        </a:rPr>
                        <a:t>Multicast Routing Protocols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PIM-SM, </a:t>
                      </a:r>
                      <a:r>
                        <a:rPr lang="en-US" sz="600" b="0" i="0" u="none" strike="noStrike" dirty="0" err="1" smtClean="0">
                          <a:solidFill>
                            <a:schemeClr val="tx1">
                              <a:lumMod val="75000"/>
                              <a:lumOff val="25000"/>
                            </a:schemeClr>
                          </a:solidFill>
                          <a:effectLst/>
                          <a:latin typeface="+mn-lt"/>
                        </a:rPr>
                        <a:t>mroute</a:t>
                      </a:r>
                      <a:r>
                        <a:rPr lang="en-US" sz="600" b="0" i="0" u="none" strike="noStrike" dirty="0" smtClean="0">
                          <a:solidFill>
                            <a:schemeClr val="tx1">
                              <a:lumMod val="75000"/>
                              <a:lumOff val="25000"/>
                            </a:schemeClr>
                          </a:solidFill>
                          <a:effectLst/>
                          <a:latin typeface="+mn-lt"/>
                        </a:rPr>
                        <a:t> (static route), and MLD</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a:solidFill>
                            <a:schemeClr val="tx1">
                              <a:lumMod val="75000"/>
                              <a:lumOff val="25000"/>
                            </a:schemeClr>
                          </a:solidFill>
                          <a:effectLst/>
                          <a:latin typeface="+mn-lt"/>
                        </a:rPr>
                        <a:t>IPv6 Routing Protocols</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EIGRP, RIP, OSPFv3,</a:t>
                      </a:r>
                      <a:r>
                        <a:rPr lang="en-US" sz="600" b="0" i="0" u="none" strike="noStrike" baseline="0" dirty="0" smtClean="0">
                          <a:solidFill>
                            <a:schemeClr val="tx1">
                              <a:lumMod val="75000"/>
                              <a:lumOff val="25000"/>
                            </a:schemeClr>
                          </a:solidFill>
                          <a:effectLst/>
                          <a:latin typeface="+mn-lt"/>
                        </a:rPr>
                        <a:t> IS-IS, BGP and PBR</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PoE Support with PoE Boost</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260W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530W</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990W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500W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950W</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a:solidFill>
                            <a:schemeClr val="tx1">
                              <a:lumMod val="75000"/>
                              <a:lumOff val="25000"/>
                            </a:schemeClr>
                          </a:solidFill>
                          <a:effectLst/>
                          <a:latin typeface="+mn-lt"/>
                        </a:rPr>
                        <a:t>Route Optimization</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err="1" smtClean="0">
                          <a:solidFill>
                            <a:schemeClr val="tx1">
                              <a:lumMod val="75000"/>
                              <a:lumOff val="25000"/>
                            </a:schemeClr>
                          </a:solidFill>
                          <a:effectLst/>
                          <a:latin typeface="+mn-lt"/>
                        </a:rPr>
                        <a:t>PfR</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a:solidFill>
                            <a:schemeClr val="tx1">
                              <a:lumMod val="75000"/>
                              <a:lumOff val="25000"/>
                            </a:schemeClr>
                          </a:solidFill>
                          <a:effectLst/>
                          <a:latin typeface="+mn-lt"/>
                        </a:rPr>
                        <a:t>Network Contention Control</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err="1" smtClean="0">
                          <a:solidFill>
                            <a:schemeClr val="tx1">
                              <a:lumMod val="75000"/>
                              <a:lumOff val="25000"/>
                            </a:schemeClr>
                          </a:solidFill>
                          <a:effectLst/>
                          <a:latin typeface="+mn-lt"/>
                        </a:rPr>
                        <a:t>QoS</a:t>
                      </a:r>
                      <a:r>
                        <a:rPr lang="en-US" sz="600" b="0" i="0" u="none" strike="noStrike" dirty="0" smtClean="0">
                          <a:solidFill>
                            <a:schemeClr val="tx1">
                              <a:lumMod val="75000"/>
                              <a:lumOff val="25000"/>
                            </a:schemeClr>
                          </a:solidFill>
                          <a:effectLst/>
                          <a:latin typeface="+mn-lt"/>
                        </a:rPr>
                        <a:t>, </a:t>
                      </a:r>
                      <a:r>
                        <a:rPr lang="en-US" sz="600" b="0" i="0" u="none" strike="noStrike" dirty="0" err="1" smtClean="0">
                          <a:solidFill>
                            <a:schemeClr val="tx1">
                              <a:lumMod val="75000"/>
                              <a:lumOff val="25000"/>
                            </a:schemeClr>
                          </a:solidFill>
                          <a:effectLst/>
                          <a:latin typeface="+mn-lt"/>
                        </a:rPr>
                        <a:t>HQoS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8251">
                <a:tc>
                  <a:txBody>
                    <a:bodyPr/>
                    <a:lstStyle/>
                    <a:p>
                      <a:pPr algn="l" fontAlgn="b"/>
                      <a:r>
                        <a:rPr lang="en-US" sz="600" u="none" strike="noStrike" dirty="0">
                          <a:solidFill>
                            <a:schemeClr val="tx1">
                              <a:lumMod val="75000"/>
                              <a:lumOff val="25000"/>
                            </a:schemeClr>
                          </a:solidFill>
                          <a:effectLst/>
                          <a:latin typeface="+mn-lt"/>
                        </a:rPr>
                        <a:t>Application Visibility</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NBAR v2</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476">
                <a:tc>
                  <a:txBody>
                    <a:bodyPr/>
                    <a:lstStyle/>
                    <a:p>
                      <a:pPr algn="l" fontAlgn="b"/>
                      <a:r>
                        <a:rPr lang="en-US" sz="600" u="none" strike="noStrike">
                          <a:solidFill>
                            <a:schemeClr val="tx1">
                              <a:lumMod val="75000"/>
                              <a:lumOff val="25000"/>
                            </a:schemeClr>
                          </a:solidFill>
                          <a:effectLst/>
                          <a:latin typeface="+mn-lt"/>
                        </a:rPr>
                        <a:t>WAN Optimization</a:t>
                      </a:r>
                      <a:endParaRPr lang="en-US" sz="600" b="0" i="0" u="none" strike="noStrike">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ISR-WAASS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ISR-WAAS,</a:t>
                      </a:r>
                      <a:r>
                        <a:rPr lang="en-US" sz="600" baseline="0" dirty="0" smtClean="0"/>
                        <a:t> WAAS</a:t>
                      </a:r>
                      <a:br>
                        <a:rPr lang="en-US" sz="600" baseline="0" dirty="0" smtClean="0"/>
                      </a:br>
                      <a:r>
                        <a:rPr lang="en-US" sz="600" baseline="0" dirty="0" smtClean="0"/>
                        <a:t>on UCS E-Series</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dirty="0" smtClean="0"/>
                        <a:t>ISR-WAAS,</a:t>
                      </a:r>
                      <a:r>
                        <a:rPr lang="en-US" sz="600" baseline="0" dirty="0" smtClean="0"/>
                        <a:t> WAAS</a:t>
                      </a:r>
                      <a:br>
                        <a:rPr lang="en-US" sz="600" baseline="0" dirty="0" smtClean="0"/>
                      </a:br>
                      <a:r>
                        <a:rPr lang="en-US" sz="600" baseline="0" dirty="0" smtClean="0"/>
                        <a:t>on UCS E-Series</a:t>
                      </a:r>
                      <a:endParaRPr lang="en-US" sz="600" dirty="0" smtClean="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ISR-WAAS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marR="0" indent="0" algn="l" defTabSz="685549" rtl="0" eaLnBrk="1" fontAlgn="b" latinLnBrk="0" hangingPunct="1">
                        <a:lnSpc>
                          <a:spcPct val="100000"/>
                        </a:lnSpc>
                        <a:spcBef>
                          <a:spcPts val="0"/>
                        </a:spcBef>
                        <a:spcAft>
                          <a:spcPts val="0"/>
                        </a:spcAft>
                        <a:buClrTx/>
                        <a:buSzTx/>
                        <a:buFontTx/>
                        <a:buNone/>
                        <a:tabLst/>
                        <a:defRPr/>
                      </a:pPr>
                      <a:r>
                        <a:rPr lang="en-US" sz="600" dirty="0" smtClean="0"/>
                        <a:t>ISR-WAAS,</a:t>
                      </a:r>
                      <a:r>
                        <a:rPr lang="en-US" sz="600" baseline="0" dirty="0" smtClean="0"/>
                        <a:t> </a:t>
                      </a:r>
                      <a:r>
                        <a:rPr lang="en-US" sz="600" baseline="0" dirty="0" err="1" smtClean="0"/>
                        <a:t>vWAAS</a:t>
                      </a:r>
                      <a:r>
                        <a:rPr lang="en-US" sz="600" baseline="0" dirty="0" smtClean="0"/>
                        <a:t/>
                      </a:r>
                      <a:br>
                        <a:rPr lang="en-US" sz="600" baseline="0" dirty="0" smtClean="0"/>
                      </a:br>
                      <a:r>
                        <a:rPr lang="en-US" sz="600" baseline="0" dirty="0" smtClean="0"/>
                        <a:t>on UCS E-Series</a:t>
                      </a:r>
                      <a:endParaRPr lang="en-US" sz="600" dirty="0" smtClean="0"/>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Akamai Connect</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N/A</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a:r>
                        <a:rPr lang="en-US" sz="600" dirty="0" smtClean="0"/>
                        <a:t>Yes</a:t>
                      </a:r>
                      <a:endParaRPr lang="en-US" sz="600" dirty="0"/>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600" b="0" i="0" u="none" strike="noStrike" dirty="0" smtClean="0">
                          <a:solidFill>
                            <a:schemeClr val="tx1">
                              <a:lumMod val="75000"/>
                              <a:lumOff val="25000"/>
                            </a:schemeClr>
                          </a:solidFill>
                          <a:effectLst/>
                          <a:latin typeface="+mn-lt"/>
                        </a:rPr>
                        <a:t>Yes</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r>
              <a:tr h="138251">
                <a:tc>
                  <a:txBody>
                    <a:bodyPr/>
                    <a:lstStyle/>
                    <a:p>
                      <a:pPr algn="l" fontAlgn="b"/>
                      <a:r>
                        <a:rPr lang="en-US" sz="600" u="none" strike="noStrike" dirty="0">
                          <a:solidFill>
                            <a:schemeClr val="tx1">
                              <a:lumMod val="75000"/>
                              <a:lumOff val="25000"/>
                            </a:schemeClr>
                          </a:solidFill>
                          <a:effectLst/>
                          <a:latin typeface="+mn-lt"/>
                        </a:rPr>
                        <a:t>Cisco Application Centric Infrastructure</a:t>
                      </a:r>
                      <a:endParaRPr lang="en-US" sz="600" b="0" i="0" u="none" strike="noStrike" dirty="0">
                        <a:solidFill>
                          <a:schemeClr val="tx1">
                            <a:lumMod val="75000"/>
                            <a:lumOff val="25000"/>
                          </a:schemeClr>
                        </a:solidFill>
                        <a:effectLst/>
                        <a:latin typeface="+mn-lt"/>
                      </a:endParaRPr>
                    </a:p>
                  </a:txBody>
                  <a:tcPr marL="45720" marR="45720" marT="9144" marB="9144" anchor="ctr">
                    <a:lnR w="635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noFill/>
                  </a:tcPr>
                </a:tc>
                <a:tc gridSpan="5">
                  <a:txBody>
                    <a:bodyPr/>
                    <a:lstStyle/>
                    <a:p>
                      <a:pPr algn="ctr" fontAlgn="b"/>
                      <a:r>
                        <a:rPr lang="en-US" sz="600" b="0" i="0" u="none" strike="noStrike" dirty="0" smtClean="0">
                          <a:solidFill>
                            <a:schemeClr val="tx1">
                              <a:lumMod val="75000"/>
                              <a:lumOff val="25000"/>
                            </a:schemeClr>
                          </a:solidFill>
                          <a:effectLst/>
                          <a:latin typeface="+mn-lt"/>
                        </a:rPr>
                        <a:t>Application Performance Infrastructure</a:t>
                      </a:r>
                      <a:r>
                        <a:rPr lang="en-US" sz="600" b="0" i="0" u="none" strike="noStrike" baseline="0" dirty="0" smtClean="0">
                          <a:solidFill>
                            <a:schemeClr val="tx1">
                              <a:lumMod val="75000"/>
                              <a:lumOff val="25000"/>
                            </a:schemeClr>
                          </a:solidFill>
                          <a:effectLst/>
                          <a:latin typeface="+mn-lt"/>
                        </a:rPr>
                        <a:t> Controller (APIC) with Enterprise Module</a:t>
                      </a:r>
                      <a:endParaRPr lang="en-US" sz="600" b="0" i="0" u="none" strike="noStrike" dirty="0">
                        <a:solidFill>
                          <a:schemeClr val="tx1">
                            <a:lumMod val="75000"/>
                            <a:lumOff val="25000"/>
                          </a:schemeClr>
                        </a:solidFill>
                        <a:effectLst/>
                        <a:latin typeface="+mn-lt"/>
                      </a:endParaRPr>
                    </a:p>
                  </a:txBody>
                  <a:tcPr marL="45720" marR="45720" marT="9144" marB="9144" anchor="ctr">
                    <a:lnL w="635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39844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Why </a:t>
            </a:r>
            <a:r>
              <a:rPr lang="en-US" dirty="0" smtClean="0"/>
              <a:t>Is This </a:t>
            </a:r>
            <a:r>
              <a:rPr lang="en-US" dirty="0"/>
              <a:t>important</a:t>
            </a:r>
            <a:r>
              <a:rPr lang="en-US" dirty="0" smtClean="0"/>
              <a:t>?</a:t>
            </a:r>
            <a:endParaRPr lang="en-US" dirty="0"/>
          </a:p>
        </p:txBody>
      </p:sp>
      <p:grpSp>
        <p:nvGrpSpPr>
          <p:cNvPr id="22" name="Group 21"/>
          <p:cNvGrpSpPr/>
          <p:nvPr/>
        </p:nvGrpSpPr>
        <p:grpSpPr>
          <a:xfrm rot="16200000">
            <a:off x="1243500" y="-603233"/>
            <a:ext cx="857521" cy="4044500"/>
            <a:chOff x="436743" y="1264919"/>
            <a:chExt cx="4166113" cy="4276001"/>
          </a:xfrm>
        </p:grpSpPr>
        <p:sp>
          <p:nvSpPr>
            <p:cNvPr id="23" name="Rectangle 22"/>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4" name="Picture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25" name="Picture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26" name="Group 25"/>
          <p:cNvGrpSpPr/>
          <p:nvPr/>
        </p:nvGrpSpPr>
        <p:grpSpPr>
          <a:xfrm rot="16200000">
            <a:off x="1243500" y="325076"/>
            <a:ext cx="857521" cy="4044500"/>
            <a:chOff x="436743" y="1264919"/>
            <a:chExt cx="4166113" cy="4276001"/>
          </a:xfrm>
        </p:grpSpPr>
        <p:sp>
          <p:nvSpPr>
            <p:cNvPr id="27" name="Rectangle 26"/>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8" name="Picture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29" name="Picture 2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30" name="Group 29"/>
          <p:cNvGrpSpPr/>
          <p:nvPr/>
        </p:nvGrpSpPr>
        <p:grpSpPr>
          <a:xfrm rot="16200000">
            <a:off x="1243500" y="1253385"/>
            <a:ext cx="857521" cy="4044500"/>
            <a:chOff x="436743" y="1264919"/>
            <a:chExt cx="4166113" cy="4276001"/>
          </a:xfrm>
        </p:grpSpPr>
        <p:sp>
          <p:nvSpPr>
            <p:cNvPr id="31" name="Rectangle 30"/>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2" name="Picture 3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33" name="Picture 3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34" name="Group 33"/>
          <p:cNvGrpSpPr/>
          <p:nvPr/>
        </p:nvGrpSpPr>
        <p:grpSpPr>
          <a:xfrm rot="16200000">
            <a:off x="1243500" y="2181694"/>
            <a:ext cx="857521" cy="4044500"/>
            <a:chOff x="436743" y="1264919"/>
            <a:chExt cx="4166113" cy="4276001"/>
          </a:xfrm>
        </p:grpSpPr>
        <p:sp>
          <p:nvSpPr>
            <p:cNvPr id="35" name="Rectangle 34"/>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6" name="Picture 3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37" name="Picture 3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38" name="Group 37"/>
          <p:cNvGrpSpPr/>
          <p:nvPr/>
        </p:nvGrpSpPr>
        <p:grpSpPr>
          <a:xfrm rot="16200000">
            <a:off x="6007657" y="-1458020"/>
            <a:ext cx="857521" cy="5754076"/>
            <a:chOff x="436743" y="1264919"/>
            <a:chExt cx="4166113" cy="4276001"/>
          </a:xfrm>
        </p:grpSpPr>
        <p:sp>
          <p:nvSpPr>
            <p:cNvPr id="39" name="Rectangle 38"/>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40" name="Picture 3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41" name="Picture 4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42" name="Group 41"/>
          <p:cNvGrpSpPr/>
          <p:nvPr/>
        </p:nvGrpSpPr>
        <p:grpSpPr>
          <a:xfrm rot="16200000">
            <a:off x="6007657" y="-529709"/>
            <a:ext cx="857521" cy="5754072"/>
            <a:chOff x="436743" y="1264919"/>
            <a:chExt cx="4166113" cy="4276001"/>
          </a:xfrm>
        </p:grpSpPr>
        <p:sp>
          <p:nvSpPr>
            <p:cNvPr id="43" name="Rectangle 42"/>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44" name="Picture 4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45" name="Picture 4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46" name="Group 45"/>
          <p:cNvGrpSpPr/>
          <p:nvPr/>
        </p:nvGrpSpPr>
        <p:grpSpPr>
          <a:xfrm rot="16200000">
            <a:off x="6007657" y="398600"/>
            <a:ext cx="857521" cy="5754072"/>
            <a:chOff x="436743" y="1264919"/>
            <a:chExt cx="4166113" cy="4276001"/>
          </a:xfrm>
        </p:grpSpPr>
        <p:sp>
          <p:nvSpPr>
            <p:cNvPr id="47" name="Rectangle 46"/>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48" name="Picture 4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49" name="Picture 4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grpSp>
        <p:nvGrpSpPr>
          <p:cNvPr id="50" name="Group 49"/>
          <p:cNvGrpSpPr/>
          <p:nvPr/>
        </p:nvGrpSpPr>
        <p:grpSpPr>
          <a:xfrm rot="16200000">
            <a:off x="6007657" y="1326908"/>
            <a:ext cx="857521" cy="5754074"/>
            <a:chOff x="436743" y="1264919"/>
            <a:chExt cx="4166113" cy="4276001"/>
          </a:xfrm>
        </p:grpSpPr>
        <p:sp>
          <p:nvSpPr>
            <p:cNvPr id="51" name="Rectangle 50"/>
            <p:cNvSpPr/>
            <p:nvPr/>
          </p:nvSpPr>
          <p:spPr>
            <a:xfrm>
              <a:off x="835876" y="1264919"/>
              <a:ext cx="3277336" cy="4276001"/>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 name="Picture 5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436743" y="1693278"/>
              <a:ext cx="399133" cy="3753678"/>
            </a:xfrm>
            <a:prstGeom prst="rect">
              <a:avLst/>
            </a:prstGeom>
          </p:spPr>
        </p:pic>
        <p:pic>
          <p:nvPicPr>
            <p:cNvPr id="53" name="Picture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113212" y="1693278"/>
              <a:ext cx="489644" cy="3753678"/>
            </a:xfrm>
            <a:prstGeom prst="rect">
              <a:avLst/>
            </a:prstGeom>
          </p:spPr>
        </p:pic>
      </p:grpSp>
      <p:sp>
        <p:nvSpPr>
          <p:cNvPr id="5" name="Chevron 4"/>
          <p:cNvSpPr/>
          <p:nvPr/>
        </p:nvSpPr>
        <p:spPr>
          <a:xfrm>
            <a:off x="3488611" y="1081727"/>
            <a:ext cx="392149" cy="674582"/>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4" name="Chevron 53"/>
          <p:cNvSpPr/>
          <p:nvPr/>
        </p:nvSpPr>
        <p:spPr>
          <a:xfrm>
            <a:off x="3488611" y="2010036"/>
            <a:ext cx="392149" cy="674582"/>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5" name="Chevron 54"/>
          <p:cNvSpPr/>
          <p:nvPr/>
        </p:nvSpPr>
        <p:spPr>
          <a:xfrm>
            <a:off x="3488611" y="2938345"/>
            <a:ext cx="392149" cy="674582"/>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6" name="Chevron 55"/>
          <p:cNvSpPr/>
          <p:nvPr/>
        </p:nvSpPr>
        <p:spPr>
          <a:xfrm>
            <a:off x="3488611" y="3866654"/>
            <a:ext cx="392149" cy="674582"/>
          </a:xfrm>
          <a:prstGeom prst="chevr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Rectangle 5"/>
          <p:cNvSpPr/>
          <p:nvPr/>
        </p:nvSpPr>
        <p:spPr>
          <a:xfrm>
            <a:off x="349343" y="1107274"/>
            <a:ext cx="2722998" cy="646331"/>
          </a:xfrm>
          <a:prstGeom prst="rect">
            <a:avLst/>
          </a:prstGeom>
        </p:spPr>
        <p:txBody>
          <a:bodyPr wrap="square">
            <a:spAutoFit/>
          </a:bodyPr>
          <a:lstStyle/>
          <a:p>
            <a:r>
              <a:rPr lang="en-US" dirty="0">
                <a:solidFill>
                  <a:schemeClr val="accent1"/>
                </a:solidFill>
              </a:rPr>
              <a:t>$4 billion market</a:t>
            </a:r>
          </a:p>
          <a:p>
            <a:r>
              <a:rPr lang="en-US" dirty="0">
                <a:solidFill>
                  <a:schemeClr val="accent1"/>
                </a:solidFill>
              </a:rPr>
              <a:t>15% of your quota</a:t>
            </a:r>
          </a:p>
        </p:txBody>
      </p:sp>
      <p:sp>
        <p:nvSpPr>
          <p:cNvPr id="57" name="Rectangle 56"/>
          <p:cNvSpPr/>
          <p:nvPr/>
        </p:nvSpPr>
        <p:spPr>
          <a:xfrm>
            <a:off x="349343" y="2174236"/>
            <a:ext cx="3253342" cy="369332"/>
          </a:xfrm>
          <a:prstGeom prst="rect">
            <a:avLst/>
          </a:prstGeom>
        </p:spPr>
        <p:txBody>
          <a:bodyPr wrap="square">
            <a:spAutoFit/>
          </a:bodyPr>
          <a:lstStyle/>
          <a:p>
            <a:r>
              <a:rPr lang="en-US" dirty="0">
                <a:solidFill>
                  <a:schemeClr val="accent1"/>
                </a:solidFill>
              </a:rPr>
              <a:t>$5B+ install base &gt;= 5 years</a:t>
            </a:r>
          </a:p>
        </p:txBody>
      </p:sp>
      <p:sp>
        <p:nvSpPr>
          <p:cNvPr id="58" name="Rectangle 57"/>
          <p:cNvSpPr/>
          <p:nvPr/>
        </p:nvSpPr>
        <p:spPr>
          <a:xfrm>
            <a:off x="349343" y="2975886"/>
            <a:ext cx="2722998" cy="646331"/>
          </a:xfrm>
          <a:prstGeom prst="rect">
            <a:avLst/>
          </a:prstGeom>
        </p:spPr>
        <p:txBody>
          <a:bodyPr wrap="square">
            <a:spAutoFit/>
          </a:bodyPr>
          <a:lstStyle/>
          <a:p>
            <a:r>
              <a:rPr lang="en-US" dirty="0">
                <a:solidFill>
                  <a:schemeClr val="accent1"/>
                </a:solidFill>
              </a:rPr>
              <a:t>80% market share in most markets</a:t>
            </a:r>
          </a:p>
        </p:txBody>
      </p:sp>
      <p:sp>
        <p:nvSpPr>
          <p:cNvPr id="59" name="Rectangle 58"/>
          <p:cNvSpPr/>
          <p:nvPr/>
        </p:nvSpPr>
        <p:spPr>
          <a:xfrm>
            <a:off x="349343" y="3910645"/>
            <a:ext cx="2722998" cy="646331"/>
          </a:xfrm>
          <a:prstGeom prst="rect">
            <a:avLst/>
          </a:prstGeom>
        </p:spPr>
        <p:txBody>
          <a:bodyPr wrap="square">
            <a:spAutoFit/>
          </a:bodyPr>
          <a:lstStyle/>
          <a:p>
            <a:r>
              <a:rPr lang="en-US" dirty="0">
                <a:solidFill>
                  <a:schemeClr val="accent1"/>
                </a:solidFill>
              </a:rPr>
              <a:t>New SDN competitors, </a:t>
            </a:r>
            <a:br>
              <a:rPr lang="en-US" dirty="0">
                <a:solidFill>
                  <a:schemeClr val="accent1"/>
                </a:solidFill>
              </a:rPr>
            </a:br>
            <a:r>
              <a:rPr lang="en-US" dirty="0">
                <a:solidFill>
                  <a:schemeClr val="accent1"/>
                </a:solidFill>
              </a:rPr>
              <a:t>well funded by VCs</a:t>
            </a:r>
          </a:p>
        </p:txBody>
      </p:sp>
      <p:sp>
        <p:nvSpPr>
          <p:cNvPr id="60" name="Rectangle 59"/>
          <p:cNvSpPr/>
          <p:nvPr/>
        </p:nvSpPr>
        <p:spPr>
          <a:xfrm>
            <a:off x="4038474" y="1088954"/>
            <a:ext cx="3681708" cy="646331"/>
          </a:xfrm>
          <a:prstGeom prst="rect">
            <a:avLst/>
          </a:prstGeom>
        </p:spPr>
        <p:txBody>
          <a:bodyPr wrap="square">
            <a:spAutoFit/>
          </a:bodyPr>
          <a:lstStyle/>
          <a:p>
            <a:r>
              <a:rPr lang="en-US" dirty="0">
                <a:solidFill>
                  <a:schemeClr val="accent1"/>
                </a:solidFill>
              </a:rPr>
              <a:t>IWAN can increase deal by 300%</a:t>
            </a:r>
          </a:p>
          <a:p>
            <a:r>
              <a:rPr lang="en-US" dirty="0">
                <a:solidFill>
                  <a:schemeClr val="accent1"/>
                </a:solidFill>
              </a:rPr>
              <a:t>(AX + UCS-E + Akamai)</a:t>
            </a:r>
          </a:p>
        </p:txBody>
      </p:sp>
      <p:sp>
        <p:nvSpPr>
          <p:cNvPr id="61" name="Rectangle 60"/>
          <p:cNvSpPr/>
          <p:nvPr/>
        </p:nvSpPr>
        <p:spPr>
          <a:xfrm>
            <a:off x="4038474" y="2021277"/>
            <a:ext cx="4673382" cy="646331"/>
          </a:xfrm>
          <a:prstGeom prst="rect">
            <a:avLst/>
          </a:prstGeom>
        </p:spPr>
        <p:txBody>
          <a:bodyPr wrap="square">
            <a:spAutoFit/>
          </a:bodyPr>
          <a:lstStyle/>
          <a:p>
            <a:r>
              <a:rPr lang="en-US" dirty="0">
                <a:solidFill>
                  <a:schemeClr val="accent1"/>
                </a:solidFill>
              </a:rPr>
              <a:t>Risk for competitive encroachment</a:t>
            </a:r>
          </a:p>
          <a:p>
            <a:r>
              <a:rPr lang="en-US" dirty="0">
                <a:solidFill>
                  <a:schemeClr val="accent1"/>
                </a:solidFill>
              </a:rPr>
              <a:t>Engage now and stay on the offensive</a:t>
            </a:r>
          </a:p>
        </p:txBody>
      </p:sp>
      <p:sp>
        <p:nvSpPr>
          <p:cNvPr id="62" name="Rectangle 61"/>
          <p:cNvSpPr/>
          <p:nvPr/>
        </p:nvSpPr>
        <p:spPr>
          <a:xfrm>
            <a:off x="4038474" y="2957566"/>
            <a:ext cx="3971814" cy="646331"/>
          </a:xfrm>
          <a:prstGeom prst="rect">
            <a:avLst/>
          </a:prstGeom>
        </p:spPr>
        <p:txBody>
          <a:bodyPr wrap="square">
            <a:spAutoFit/>
          </a:bodyPr>
          <a:lstStyle/>
          <a:p>
            <a:r>
              <a:rPr lang="en-US" dirty="0">
                <a:solidFill>
                  <a:schemeClr val="accent1"/>
                </a:solidFill>
              </a:rPr>
              <a:t>Leverage your relationships</a:t>
            </a:r>
          </a:p>
          <a:p>
            <a:r>
              <a:rPr lang="en-US" dirty="0">
                <a:solidFill>
                  <a:schemeClr val="accent1"/>
                </a:solidFill>
              </a:rPr>
              <a:t>Gain </a:t>
            </a:r>
            <a:r>
              <a:rPr lang="en-US" dirty="0" smtClean="0">
                <a:solidFill>
                  <a:schemeClr val="accent1"/>
                </a:solidFill>
              </a:rPr>
              <a:t>wallet share </a:t>
            </a:r>
            <a:r>
              <a:rPr lang="en-US" dirty="0">
                <a:solidFill>
                  <a:schemeClr val="accent1"/>
                </a:solidFill>
              </a:rPr>
              <a:t>with WAN services</a:t>
            </a:r>
          </a:p>
        </p:txBody>
      </p:sp>
      <p:sp>
        <p:nvSpPr>
          <p:cNvPr id="63" name="Rectangle 62"/>
          <p:cNvSpPr/>
          <p:nvPr/>
        </p:nvSpPr>
        <p:spPr>
          <a:xfrm>
            <a:off x="4038474" y="3892325"/>
            <a:ext cx="3971814" cy="646331"/>
          </a:xfrm>
          <a:prstGeom prst="rect">
            <a:avLst/>
          </a:prstGeom>
        </p:spPr>
        <p:txBody>
          <a:bodyPr wrap="square">
            <a:spAutoFit/>
          </a:bodyPr>
          <a:lstStyle/>
          <a:p>
            <a:r>
              <a:rPr lang="en-US" dirty="0">
                <a:solidFill>
                  <a:schemeClr val="accent1"/>
                </a:solidFill>
              </a:rPr>
              <a:t>Significant threat </a:t>
            </a:r>
            <a:br>
              <a:rPr lang="en-US" dirty="0">
                <a:solidFill>
                  <a:schemeClr val="accent1"/>
                </a:solidFill>
              </a:rPr>
            </a:br>
            <a:r>
              <a:rPr lang="en-US" dirty="0">
                <a:solidFill>
                  <a:schemeClr val="accent1"/>
                </a:solidFill>
              </a:rPr>
              <a:t>to your customer retention</a:t>
            </a:r>
          </a:p>
        </p:txBody>
      </p:sp>
    </p:spTree>
    <p:extLst>
      <p:ext uri="{BB962C8B-B14F-4D97-AF65-F5344CB8AC3E}">
        <p14:creationId xmlns:p14="http://schemas.microsoft.com/office/powerpoint/2010/main" val="12617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ISR  Refresh Opportunity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86179804"/>
              </p:ext>
            </p:extLst>
          </p:nvPr>
        </p:nvGraphicFramePr>
        <p:xfrm>
          <a:off x="332197" y="1048275"/>
          <a:ext cx="8308370" cy="2562010"/>
        </p:xfrm>
        <a:graphic>
          <a:graphicData uri="http://schemas.openxmlformats.org/drawingml/2006/table">
            <a:tbl>
              <a:tblPr firstRow="1" bandRow="1">
                <a:tableStyleId>{5C22544A-7EE6-4342-B048-85BDC9FD1C3A}</a:tableStyleId>
              </a:tblPr>
              <a:tblGrid>
                <a:gridCol w="1186910"/>
                <a:gridCol w="1186910"/>
                <a:gridCol w="1186910"/>
                <a:gridCol w="1186910"/>
                <a:gridCol w="1186910"/>
                <a:gridCol w="1186910"/>
                <a:gridCol w="1186910"/>
              </a:tblGrid>
              <a:tr h="420962">
                <a:tc gridSpan="7">
                  <a:txBody>
                    <a:bodyPr/>
                    <a:lstStyle/>
                    <a:p>
                      <a:pPr algn="ctr"/>
                      <a:r>
                        <a:rPr lang="en-US" dirty="0" smtClean="0"/>
                        <a:t>Return Sensitivity Analysis</a:t>
                      </a:r>
                      <a:endParaRPr lang="en-US" dirty="0"/>
                    </a:p>
                  </a:txBody>
                  <a:tcPr anchor="ctr">
                    <a:lnB w="38100" cmpd="sng">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20962">
                <a:tc>
                  <a:txBody>
                    <a:bodyPr/>
                    <a:lstStyle/>
                    <a:p>
                      <a:r>
                        <a:rPr lang="en-US" sz="1200" b="1" dirty="0" smtClean="0">
                          <a:solidFill>
                            <a:schemeClr val="accent5"/>
                          </a:solidFill>
                        </a:rPr>
                        <a:t>Geo</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1200" b="1" dirty="0" smtClean="0">
                          <a:solidFill>
                            <a:schemeClr val="accent5"/>
                          </a:solidFill>
                        </a:rPr>
                        <a:t>Unit Count</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1200" b="1" dirty="0" smtClean="0">
                          <a:solidFill>
                            <a:schemeClr val="accent5"/>
                          </a:solidFill>
                        </a:rPr>
                        <a:t>Est Value</a:t>
                      </a:r>
                      <a:br>
                        <a:rPr lang="en-US" sz="1200" b="1" dirty="0" smtClean="0">
                          <a:solidFill>
                            <a:schemeClr val="accent5"/>
                          </a:solidFill>
                        </a:rPr>
                      </a:br>
                      <a:r>
                        <a:rPr lang="en-US" sz="1200" b="1" dirty="0" smtClean="0">
                          <a:solidFill>
                            <a:schemeClr val="accent5"/>
                          </a:solidFill>
                        </a:rPr>
                        <a:t>to Cisco </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1200" b="1" dirty="0" smtClean="0">
                          <a:solidFill>
                            <a:schemeClr val="accent5"/>
                          </a:solidFill>
                        </a:rPr>
                        <a:t>3%</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1200" b="1" dirty="0" smtClean="0">
                          <a:solidFill>
                            <a:schemeClr val="accent5"/>
                          </a:solidFill>
                        </a:rPr>
                        <a:t>5%</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1200" b="1" dirty="0" smtClean="0">
                          <a:solidFill>
                            <a:schemeClr val="accent5"/>
                          </a:solidFill>
                        </a:rPr>
                        <a:t>8%</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sz="1200" b="1" dirty="0" smtClean="0">
                          <a:solidFill>
                            <a:schemeClr val="accent5"/>
                          </a:solidFill>
                        </a:rPr>
                        <a:t>10%</a:t>
                      </a:r>
                      <a:endParaRPr lang="en-US" sz="1200" b="1" dirty="0">
                        <a:solidFill>
                          <a:schemeClr val="accent5"/>
                        </a:solidFill>
                      </a:endParaRPr>
                    </a:p>
                  </a:txBody>
                  <a:tcPr anchor="b">
                    <a:lnL w="12700" cmpd="sng">
                      <a:noFill/>
                    </a:lnL>
                    <a:lnR w="12700" cmpd="sng">
                      <a:noFill/>
                    </a:lnR>
                    <a:lnT w="381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420962">
                <a:tc>
                  <a:txBody>
                    <a:bodyPr/>
                    <a:lstStyle/>
                    <a:p>
                      <a:r>
                        <a:rPr lang="en-US" sz="1200" dirty="0" smtClean="0">
                          <a:solidFill>
                            <a:schemeClr val="tx1">
                              <a:lumMod val="75000"/>
                              <a:lumOff val="25000"/>
                            </a:schemeClr>
                          </a:solidFill>
                        </a:rPr>
                        <a:t>America</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1,670,376</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$2986M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$90M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$149M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$239M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$299M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20962">
                <a:tc>
                  <a:txBody>
                    <a:bodyPr/>
                    <a:lstStyle/>
                    <a:p>
                      <a:r>
                        <a:rPr lang="en-US" sz="1200" dirty="0" smtClean="0">
                          <a:solidFill>
                            <a:schemeClr val="tx1">
                              <a:lumMod val="75000"/>
                              <a:lumOff val="25000"/>
                            </a:schemeClr>
                          </a:solidFill>
                        </a:rPr>
                        <a:t>EMEAR</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1,142,517</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549"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$1168M</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$35M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$58M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$93M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$117M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20962">
                <a:tc>
                  <a:txBody>
                    <a:bodyPr/>
                    <a:lstStyle/>
                    <a:p>
                      <a:r>
                        <a:rPr lang="en-US" sz="1200" dirty="0" smtClean="0">
                          <a:solidFill>
                            <a:schemeClr val="tx1">
                              <a:lumMod val="75000"/>
                              <a:lumOff val="25000"/>
                            </a:schemeClr>
                          </a:solidFill>
                        </a:rPr>
                        <a:t>APJC</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533,830</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685549"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$576M</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$17M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$29M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$46M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$58M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20962">
                <a:tc>
                  <a:txBody>
                    <a:bodyPr/>
                    <a:lstStyle/>
                    <a:p>
                      <a:r>
                        <a:rPr lang="en-US" sz="1200" dirty="0" smtClean="0">
                          <a:solidFill>
                            <a:schemeClr val="tx1">
                              <a:lumMod val="75000"/>
                              <a:lumOff val="25000"/>
                            </a:schemeClr>
                          </a:solidFill>
                        </a:rPr>
                        <a:t>GET</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222,078</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$318M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$10M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$16M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$25M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smtClean="0">
                          <a:solidFill>
                            <a:schemeClr val="tx1">
                              <a:lumMod val="75000"/>
                              <a:lumOff val="25000"/>
                            </a:schemeClr>
                          </a:solidFill>
                        </a:rPr>
                        <a:t>$32M</a:t>
                      </a:r>
                      <a:endParaRPr lang="en-US" sz="1200" dirty="0">
                        <a:solidFill>
                          <a:schemeClr val="tx1">
                            <a:lumMod val="75000"/>
                            <a:lumOff val="25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ectangle 7"/>
          <p:cNvSpPr/>
          <p:nvPr/>
        </p:nvSpPr>
        <p:spPr>
          <a:xfrm>
            <a:off x="0" y="4184675"/>
            <a:ext cx="9144000" cy="969598"/>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dirty="0" smtClean="0"/>
          </a:p>
        </p:txBody>
      </p:sp>
      <p:cxnSp>
        <p:nvCxnSpPr>
          <p:cNvPr id="9" name="Straight Connector 8"/>
          <p:cNvCxnSpPr/>
          <p:nvPr/>
        </p:nvCxnSpPr>
        <p:spPr>
          <a:xfrm>
            <a:off x="0" y="4201104"/>
            <a:ext cx="91440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37854" y="4458448"/>
            <a:ext cx="7167564" cy="438481"/>
          </a:xfrm>
          <a:prstGeom prst="rect">
            <a:avLst/>
          </a:prstGeom>
          <a:noFill/>
        </p:spPr>
        <p:txBody>
          <a:bodyPr wrap="square" lIns="68478" tIns="34240" rIns="68478" bIns="34240" rtlCol="0">
            <a:spAutoFit/>
          </a:bodyPr>
          <a:lstStyle/>
          <a:p>
            <a:pPr algn="ctr"/>
            <a:r>
              <a:rPr lang="en-US" sz="2400" b="1" dirty="0" smtClean="0">
                <a:solidFill>
                  <a:schemeClr val="bg1"/>
                </a:solidFill>
              </a:rPr>
              <a:t>$5 Billion ISR Technology Refresh</a:t>
            </a:r>
            <a:endParaRPr lang="en-US" sz="2400" b="1" dirty="0">
              <a:solidFill>
                <a:schemeClr val="bg1"/>
              </a:solidFill>
            </a:endParaRPr>
          </a:p>
        </p:txBody>
      </p:sp>
      <p:pic>
        <p:nvPicPr>
          <p:cNvPr id="11" name="Picture 2" descr="http://cdn.adventoutpost.com/wp-content/uploads/Money-Stack-of-Hundre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094" y="4273930"/>
            <a:ext cx="867555" cy="8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6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5456" y="906282"/>
            <a:ext cx="8301718" cy="2569946"/>
          </a:xfrm>
        </p:spPr>
        <p:txBody>
          <a:bodyPr/>
          <a:lstStyle/>
          <a:p>
            <a:r>
              <a:rPr lang="en-US" dirty="0"/>
              <a:t>Message to Sales, Partners, and </a:t>
            </a:r>
            <a:r>
              <a:rPr lang="en-US" dirty="0" smtClean="0"/>
              <a:t>Customers</a:t>
            </a:r>
            <a:endParaRPr lang="en-US" dirty="0"/>
          </a:p>
        </p:txBody>
      </p:sp>
      <p:grpSp>
        <p:nvGrpSpPr>
          <p:cNvPr id="88" name="Group 87"/>
          <p:cNvGrpSpPr/>
          <p:nvPr/>
        </p:nvGrpSpPr>
        <p:grpSpPr>
          <a:xfrm>
            <a:off x="380065" y="728175"/>
            <a:ext cx="1225353" cy="1225037"/>
            <a:chOff x="3686509" y="2623539"/>
            <a:chExt cx="1618755" cy="1618338"/>
          </a:xfrm>
        </p:grpSpPr>
        <p:grpSp>
          <p:nvGrpSpPr>
            <p:cNvPr id="89" name="Group 88"/>
            <p:cNvGrpSpPr/>
            <p:nvPr/>
          </p:nvGrpSpPr>
          <p:grpSpPr>
            <a:xfrm>
              <a:off x="3686509" y="2623539"/>
              <a:ext cx="1618755" cy="1618338"/>
              <a:chOff x="865774" y="1413396"/>
              <a:chExt cx="812476" cy="812476"/>
            </a:xfrm>
          </p:grpSpPr>
          <p:sp>
            <p:nvSpPr>
              <p:cNvPr id="122" name="Oval 121"/>
              <p:cNvSpPr/>
              <p:nvPr/>
            </p:nvSpPr>
            <p:spPr>
              <a:xfrm>
                <a:off x="893163" y="1440785"/>
                <a:ext cx="762000" cy="762000"/>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3" name="Oval 122"/>
              <p:cNvSpPr/>
              <p:nvPr/>
            </p:nvSpPr>
            <p:spPr>
              <a:xfrm>
                <a:off x="865774" y="1413396"/>
                <a:ext cx="812476" cy="812476"/>
              </a:xfrm>
              <a:prstGeom prst="ellips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0" name="Group 89"/>
            <p:cNvGrpSpPr/>
            <p:nvPr/>
          </p:nvGrpSpPr>
          <p:grpSpPr>
            <a:xfrm>
              <a:off x="3968978" y="2783371"/>
              <a:ext cx="1047548" cy="1250348"/>
              <a:chOff x="12926145" y="2531302"/>
              <a:chExt cx="1134978" cy="1354705"/>
            </a:xfrm>
          </p:grpSpPr>
          <p:grpSp>
            <p:nvGrpSpPr>
              <p:cNvPr id="91" name="Group 90"/>
              <p:cNvGrpSpPr/>
              <p:nvPr/>
            </p:nvGrpSpPr>
            <p:grpSpPr>
              <a:xfrm>
                <a:off x="13001340" y="2716530"/>
                <a:ext cx="982998" cy="982998"/>
                <a:chOff x="2911556" y="2790240"/>
                <a:chExt cx="1155618" cy="1155618"/>
              </a:xfrm>
            </p:grpSpPr>
            <p:sp>
              <p:nvSpPr>
                <p:cNvPr id="111" name="Donut 110"/>
                <p:cNvSpPr/>
                <p:nvPr/>
              </p:nvSpPr>
              <p:spPr>
                <a:xfrm>
                  <a:off x="3132594" y="3024989"/>
                  <a:ext cx="701011" cy="701011"/>
                </a:xfrm>
                <a:prstGeom prst="donut">
                  <a:avLst>
                    <a:gd name="adj" fmla="val 9136"/>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pSp>
              <p:nvGrpSpPr>
                <p:cNvPr id="112" name="Group 111"/>
                <p:cNvGrpSpPr/>
                <p:nvPr/>
              </p:nvGrpSpPr>
              <p:grpSpPr>
                <a:xfrm>
                  <a:off x="2911556" y="2790240"/>
                  <a:ext cx="1155618" cy="1155618"/>
                  <a:chOff x="2911556" y="2790240"/>
                  <a:chExt cx="1155618" cy="1155618"/>
                </a:xfrm>
              </p:grpSpPr>
              <p:grpSp>
                <p:nvGrpSpPr>
                  <p:cNvPr id="113" name="Group 112"/>
                  <p:cNvGrpSpPr/>
                  <p:nvPr/>
                </p:nvGrpSpPr>
                <p:grpSpPr>
                  <a:xfrm>
                    <a:off x="3483099" y="2790240"/>
                    <a:ext cx="12532" cy="1155618"/>
                    <a:chOff x="781318" y="1533535"/>
                    <a:chExt cx="3629" cy="334646"/>
                  </a:xfrm>
                </p:grpSpPr>
                <p:cxnSp>
                  <p:nvCxnSpPr>
                    <p:cNvPr id="120" name="Straight Connector 119"/>
                    <p:cNvCxnSpPr/>
                    <p:nvPr/>
                  </p:nvCxnSpPr>
                  <p:spPr>
                    <a:xfrm flipV="1">
                      <a:off x="784947" y="15335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81318" y="17967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rot="3600000">
                    <a:off x="3483099" y="2790240"/>
                    <a:ext cx="12532" cy="1155618"/>
                    <a:chOff x="781318" y="1533535"/>
                    <a:chExt cx="3629" cy="334646"/>
                  </a:xfrm>
                </p:grpSpPr>
                <p:cxnSp>
                  <p:nvCxnSpPr>
                    <p:cNvPr id="118" name="Straight Connector 117"/>
                    <p:cNvCxnSpPr/>
                    <p:nvPr/>
                  </p:nvCxnSpPr>
                  <p:spPr>
                    <a:xfrm flipV="1">
                      <a:off x="784947" y="15335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81318" y="17967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rot="7200000">
                    <a:off x="3483099" y="2790240"/>
                    <a:ext cx="12532" cy="1155618"/>
                    <a:chOff x="781318" y="1533535"/>
                    <a:chExt cx="3629" cy="334646"/>
                  </a:xfrm>
                </p:grpSpPr>
                <p:cxnSp>
                  <p:nvCxnSpPr>
                    <p:cNvPr id="116" name="Straight Connector 115"/>
                    <p:cNvCxnSpPr/>
                    <p:nvPr/>
                  </p:nvCxnSpPr>
                  <p:spPr>
                    <a:xfrm flipV="1">
                      <a:off x="784947" y="15335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81318" y="1796735"/>
                      <a:ext cx="0" cy="71446"/>
                    </a:xfrm>
                    <a:prstGeom prst="line">
                      <a:avLst/>
                    </a:prstGeom>
                    <a:ln w="6350">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grpSp>
          <p:grpSp>
            <p:nvGrpSpPr>
              <p:cNvPr id="92" name="Group 91"/>
              <p:cNvGrpSpPr/>
              <p:nvPr/>
            </p:nvGrpSpPr>
            <p:grpSpPr>
              <a:xfrm>
                <a:off x="12970595" y="3407602"/>
                <a:ext cx="214228" cy="281555"/>
                <a:chOff x="2535322" y="3041187"/>
                <a:chExt cx="358700" cy="471432"/>
              </a:xfrm>
            </p:grpSpPr>
            <p:sp>
              <p:nvSpPr>
                <p:cNvPr id="109" name="Freeform 108"/>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0" name="Freeform 109"/>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93" name="Group 92"/>
              <p:cNvGrpSpPr/>
              <p:nvPr/>
            </p:nvGrpSpPr>
            <p:grpSpPr>
              <a:xfrm>
                <a:off x="12926145" y="2880546"/>
                <a:ext cx="214228" cy="281555"/>
                <a:chOff x="2535322" y="3041187"/>
                <a:chExt cx="358700" cy="471432"/>
              </a:xfrm>
            </p:grpSpPr>
            <p:sp>
              <p:nvSpPr>
                <p:cNvPr id="107" name="Freeform 106"/>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8" name="Freeform 107"/>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94" name="Group 93"/>
              <p:cNvGrpSpPr/>
              <p:nvPr/>
            </p:nvGrpSpPr>
            <p:grpSpPr>
              <a:xfrm>
                <a:off x="13846895" y="2893252"/>
                <a:ext cx="214228" cy="281555"/>
                <a:chOff x="2535322" y="3041187"/>
                <a:chExt cx="358700" cy="471432"/>
              </a:xfrm>
            </p:grpSpPr>
            <p:sp>
              <p:nvSpPr>
                <p:cNvPr id="105" name="Freeform 104"/>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6" name="Freeform 105"/>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95" name="Group 94"/>
              <p:cNvGrpSpPr/>
              <p:nvPr/>
            </p:nvGrpSpPr>
            <p:grpSpPr>
              <a:xfrm>
                <a:off x="13834195" y="3407602"/>
                <a:ext cx="214228" cy="281555"/>
                <a:chOff x="2535322" y="3041187"/>
                <a:chExt cx="358700" cy="471432"/>
              </a:xfrm>
            </p:grpSpPr>
            <p:sp>
              <p:nvSpPr>
                <p:cNvPr id="103" name="Freeform 102"/>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4" name="Freeform 103"/>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96" name="Group 95"/>
              <p:cNvGrpSpPr/>
              <p:nvPr/>
            </p:nvGrpSpPr>
            <p:grpSpPr>
              <a:xfrm>
                <a:off x="13389695" y="3604452"/>
                <a:ext cx="214228" cy="281555"/>
                <a:chOff x="2535322" y="3041187"/>
                <a:chExt cx="358700" cy="471432"/>
              </a:xfrm>
            </p:grpSpPr>
            <p:sp>
              <p:nvSpPr>
                <p:cNvPr id="101" name="Freeform 100"/>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2" name="Freeform 101"/>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grpSp>
            <p:nvGrpSpPr>
              <p:cNvPr id="97" name="Group 96"/>
              <p:cNvGrpSpPr/>
              <p:nvPr/>
            </p:nvGrpSpPr>
            <p:grpSpPr>
              <a:xfrm>
                <a:off x="13389695" y="2531302"/>
                <a:ext cx="214228" cy="281555"/>
                <a:chOff x="2535322" y="3041187"/>
                <a:chExt cx="358700" cy="471432"/>
              </a:xfrm>
            </p:grpSpPr>
            <p:sp>
              <p:nvSpPr>
                <p:cNvPr id="99" name="Freeform 98"/>
                <p:cNvSpPr>
                  <a:spLocks/>
                </p:cNvSpPr>
                <p:nvPr/>
              </p:nvSpPr>
              <p:spPr bwMode="auto">
                <a:xfrm>
                  <a:off x="2608526" y="3041187"/>
                  <a:ext cx="213756" cy="273782"/>
                </a:xfrm>
                <a:custGeom>
                  <a:avLst/>
                  <a:gdLst>
                    <a:gd name="T0" fmla="*/ 7 w 62"/>
                    <a:gd name="T1" fmla="*/ 61 h 79"/>
                    <a:gd name="T2" fmla="*/ 31 w 62"/>
                    <a:gd name="T3" fmla="*/ 79 h 79"/>
                    <a:gd name="T4" fmla="*/ 55 w 62"/>
                    <a:gd name="T5" fmla="*/ 61 h 79"/>
                    <a:gd name="T6" fmla="*/ 59 w 62"/>
                    <a:gd name="T7" fmla="*/ 44 h 79"/>
                    <a:gd name="T8" fmla="*/ 56 w 62"/>
                    <a:gd name="T9" fmla="*/ 16 h 79"/>
                    <a:gd name="T10" fmla="*/ 31 w 62"/>
                    <a:gd name="T11" fmla="*/ 0 h 79"/>
                    <a:gd name="T12" fmla="*/ 6 w 62"/>
                    <a:gd name="T13" fmla="*/ 16 h 79"/>
                    <a:gd name="T14" fmla="*/ 3 w 62"/>
                    <a:gd name="T15" fmla="*/ 44 h 79"/>
                    <a:gd name="T16" fmla="*/ 7 w 62"/>
                    <a:gd name="T17" fmla="*/ 61 h 79"/>
                    <a:gd name="T18" fmla="*/ 7 w 62"/>
                    <a:gd name="T19"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9">
                      <a:moveTo>
                        <a:pt x="7" y="61"/>
                      </a:moveTo>
                      <a:cubicBezTo>
                        <a:pt x="10" y="72"/>
                        <a:pt x="20" y="79"/>
                        <a:pt x="31" y="79"/>
                      </a:cubicBezTo>
                      <a:cubicBezTo>
                        <a:pt x="42" y="79"/>
                        <a:pt x="52" y="72"/>
                        <a:pt x="55" y="61"/>
                      </a:cubicBezTo>
                      <a:cubicBezTo>
                        <a:pt x="59" y="44"/>
                        <a:pt x="59" y="44"/>
                        <a:pt x="59" y="44"/>
                      </a:cubicBezTo>
                      <a:cubicBezTo>
                        <a:pt x="62" y="34"/>
                        <a:pt x="61" y="24"/>
                        <a:pt x="56" y="16"/>
                      </a:cubicBezTo>
                      <a:cubicBezTo>
                        <a:pt x="51" y="6"/>
                        <a:pt x="42" y="0"/>
                        <a:pt x="31" y="0"/>
                      </a:cubicBezTo>
                      <a:cubicBezTo>
                        <a:pt x="20" y="0"/>
                        <a:pt x="11" y="6"/>
                        <a:pt x="6" y="16"/>
                      </a:cubicBezTo>
                      <a:cubicBezTo>
                        <a:pt x="1" y="24"/>
                        <a:pt x="0" y="34"/>
                        <a:pt x="3" y="44"/>
                      </a:cubicBezTo>
                      <a:cubicBezTo>
                        <a:pt x="7" y="61"/>
                        <a:pt x="7" y="61"/>
                        <a:pt x="7" y="61"/>
                      </a:cubicBezTo>
                      <a:cubicBezTo>
                        <a:pt x="7" y="61"/>
                        <a:pt x="7" y="61"/>
                        <a:pt x="7" y="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0" name="Freeform 99"/>
                <p:cNvSpPr>
                  <a:spLocks/>
                </p:cNvSpPr>
                <p:nvPr/>
              </p:nvSpPr>
              <p:spPr bwMode="auto">
                <a:xfrm>
                  <a:off x="2535322" y="3366212"/>
                  <a:ext cx="358700" cy="146407"/>
                </a:xfrm>
                <a:custGeom>
                  <a:avLst/>
                  <a:gdLst>
                    <a:gd name="T0" fmla="*/ 56 w 114"/>
                    <a:gd name="T1" fmla="*/ 0 h 35"/>
                    <a:gd name="T2" fmla="*/ 2 w 114"/>
                    <a:gd name="T3" fmla="*/ 12 h 35"/>
                    <a:gd name="T4" fmla="*/ 0 w 114"/>
                    <a:gd name="T5" fmla="*/ 35 h 35"/>
                    <a:gd name="T6" fmla="*/ 114 w 114"/>
                    <a:gd name="T7" fmla="*/ 35 h 35"/>
                    <a:gd name="T8" fmla="*/ 111 w 114"/>
                    <a:gd name="T9" fmla="*/ 12 h 35"/>
                    <a:gd name="T10" fmla="*/ 56 w 114"/>
                    <a:gd name="T11" fmla="*/ 0 h 35"/>
                  </a:gdLst>
                  <a:ahLst/>
                  <a:cxnLst>
                    <a:cxn ang="0">
                      <a:pos x="T0" y="T1"/>
                    </a:cxn>
                    <a:cxn ang="0">
                      <a:pos x="T2" y="T3"/>
                    </a:cxn>
                    <a:cxn ang="0">
                      <a:pos x="T4" y="T5"/>
                    </a:cxn>
                    <a:cxn ang="0">
                      <a:pos x="T6" y="T7"/>
                    </a:cxn>
                    <a:cxn ang="0">
                      <a:pos x="T8" y="T9"/>
                    </a:cxn>
                    <a:cxn ang="0">
                      <a:pos x="T10" y="T11"/>
                    </a:cxn>
                  </a:cxnLst>
                  <a:rect l="0" t="0" r="r" b="b"/>
                  <a:pathLst>
                    <a:path w="114" h="35">
                      <a:moveTo>
                        <a:pt x="56" y="0"/>
                      </a:moveTo>
                      <a:cubicBezTo>
                        <a:pt x="33" y="0"/>
                        <a:pt x="20" y="4"/>
                        <a:pt x="2" y="12"/>
                      </a:cubicBezTo>
                      <a:cubicBezTo>
                        <a:pt x="2" y="12"/>
                        <a:pt x="1" y="21"/>
                        <a:pt x="0" y="35"/>
                      </a:cubicBezTo>
                      <a:cubicBezTo>
                        <a:pt x="114" y="35"/>
                        <a:pt x="114" y="35"/>
                        <a:pt x="114" y="35"/>
                      </a:cubicBezTo>
                      <a:cubicBezTo>
                        <a:pt x="111" y="12"/>
                        <a:pt x="111" y="12"/>
                        <a:pt x="111" y="12"/>
                      </a:cubicBezTo>
                      <a:cubicBezTo>
                        <a:pt x="93" y="4"/>
                        <a:pt x="80" y="0"/>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98" name="Freeform 39"/>
              <p:cNvSpPr>
                <a:spLocks noEditPoints="1"/>
              </p:cNvSpPr>
              <p:nvPr/>
            </p:nvSpPr>
            <p:spPr bwMode="auto">
              <a:xfrm>
                <a:off x="13365771" y="3110230"/>
                <a:ext cx="282602" cy="176880"/>
              </a:xfrm>
              <a:custGeom>
                <a:avLst/>
                <a:gdLst>
                  <a:gd name="T0" fmla="*/ 35 w 226"/>
                  <a:gd name="T1" fmla="*/ 18 h 142"/>
                  <a:gd name="T2" fmla="*/ 79 w 226"/>
                  <a:gd name="T3" fmla="*/ 58 h 142"/>
                  <a:gd name="T4" fmla="*/ 82 w 226"/>
                  <a:gd name="T5" fmla="*/ 61 h 142"/>
                  <a:gd name="T6" fmla="*/ 84 w 226"/>
                  <a:gd name="T7" fmla="*/ 63 h 142"/>
                  <a:gd name="T8" fmla="*/ 97 w 226"/>
                  <a:gd name="T9" fmla="*/ 74 h 142"/>
                  <a:gd name="T10" fmla="*/ 104 w 226"/>
                  <a:gd name="T11" fmla="*/ 79 h 142"/>
                  <a:gd name="T12" fmla="*/ 113 w 226"/>
                  <a:gd name="T13" fmla="*/ 80 h 142"/>
                  <a:gd name="T14" fmla="*/ 123 w 226"/>
                  <a:gd name="T15" fmla="*/ 78 h 142"/>
                  <a:gd name="T16" fmla="*/ 129 w 226"/>
                  <a:gd name="T17" fmla="*/ 74 h 142"/>
                  <a:gd name="T18" fmla="*/ 136 w 226"/>
                  <a:gd name="T19" fmla="*/ 68 h 142"/>
                  <a:gd name="T20" fmla="*/ 143 w 226"/>
                  <a:gd name="T21" fmla="*/ 61 h 142"/>
                  <a:gd name="T22" fmla="*/ 143 w 226"/>
                  <a:gd name="T23" fmla="*/ 61 h 142"/>
                  <a:gd name="T24" fmla="*/ 147 w 226"/>
                  <a:gd name="T25" fmla="*/ 58 h 142"/>
                  <a:gd name="T26" fmla="*/ 191 w 226"/>
                  <a:gd name="T27" fmla="*/ 18 h 142"/>
                  <a:gd name="T28" fmla="*/ 209 w 226"/>
                  <a:gd name="T29" fmla="*/ 2 h 142"/>
                  <a:gd name="T30" fmla="*/ 209 w 226"/>
                  <a:gd name="T31" fmla="*/ 1 h 142"/>
                  <a:gd name="T32" fmla="*/ 201 w 226"/>
                  <a:gd name="T33" fmla="*/ 0 h 142"/>
                  <a:gd name="T34" fmla="*/ 24 w 226"/>
                  <a:gd name="T35" fmla="*/ 0 h 142"/>
                  <a:gd name="T36" fmla="*/ 16 w 226"/>
                  <a:gd name="T37" fmla="*/ 1 h 142"/>
                  <a:gd name="T38" fmla="*/ 17 w 226"/>
                  <a:gd name="T39" fmla="*/ 2 h 142"/>
                  <a:gd name="T40" fmla="*/ 35 w 226"/>
                  <a:gd name="T41" fmla="*/ 18 h 142"/>
                  <a:gd name="T42" fmla="*/ 67 w 226"/>
                  <a:gd name="T43" fmla="*/ 75 h 142"/>
                  <a:gd name="T44" fmla="*/ 70 w 226"/>
                  <a:gd name="T45" fmla="*/ 73 h 142"/>
                  <a:gd name="T46" fmla="*/ 67 w 226"/>
                  <a:gd name="T47" fmla="*/ 71 h 142"/>
                  <a:gd name="T48" fmla="*/ 23 w 226"/>
                  <a:gd name="T49" fmla="*/ 31 h 142"/>
                  <a:gd name="T50" fmla="*/ 6 w 226"/>
                  <a:gd name="T51" fmla="*/ 15 h 142"/>
                  <a:gd name="T52" fmla="*/ 3 w 226"/>
                  <a:gd name="T53" fmla="*/ 12 h 142"/>
                  <a:gd name="T54" fmla="*/ 0 w 226"/>
                  <a:gd name="T55" fmla="*/ 24 h 142"/>
                  <a:gd name="T56" fmla="*/ 0 w 226"/>
                  <a:gd name="T57" fmla="*/ 118 h 142"/>
                  <a:gd name="T58" fmla="*/ 5 w 226"/>
                  <a:gd name="T59" fmla="*/ 132 h 142"/>
                  <a:gd name="T60" fmla="*/ 6 w 226"/>
                  <a:gd name="T61" fmla="*/ 131 h 142"/>
                  <a:gd name="T62" fmla="*/ 23 w 226"/>
                  <a:gd name="T63" fmla="*/ 115 h 142"/>
                  <a:gd name="T64" fmla="*/ 67 w 226"/>
                  <a:gd name="T65" fmla="*/ 75 h 142"/>
                  <a:gd name="T66" fmla="*/ 147 w 226"/>
                  <a:gd name="T67" fmla="*/ 87 h 142"/>
                  <a:gd name="T68" fmla="*/ 143 w 226"/>
                  <a:gd name="T69" fmla="*/ 84 h 142"/>
                  <a:gd name="T70" fmla="*/ 143 w 226"/>
                  <a:gd name="T71" fmla="*/ 85 h 142"/>
                  <a:gd name="T72" fmla="*/ 141 w 226"/>
                  <a:gd name="T73" fmla="*/ 87 h 142"/>
                  <a:gd name="T74" fmla="*/ 137 w 226"/>
                  <a:gd name="T75" fmla="*/ 89 h 142"/>
                  <a:gd name="T76" fmla="*/ 122 w 226"/>
                  <a:gd name="T77" fmla="*/ 96 h 142"/>
                  <a:gd name="T78" fmla="*/ 113 w 226"/>
                  <a:gd name="T79" fmla="*/ 97 h 142"/>
                  <a:gd name="T80" fmla="*/ 97 w 226"/>
                  <a:gd name="T81" fmla="*/ 94 h 142"/>
                  <a:gd name="T82" fmla="*/ 85 w 226"/>
                  <a:gd name="T83" fmla="*/ 87 h 142"/>
                  <a:gd name="T84" fmla="*/ 82 w 226"/>
                  <a:gd name="T85" fmla="*/ 84 h 142"/>
                  <a:gd name="T86" fmla="*/ 79 w 226"/>
                  <a:gd name="T87" fmla="*/ 87 h 142"/>
                  <a:gd name="T88" fmla="*/ 35 w 226"/>
                  <a:gd name="T89" fmla="*/ 127 h 142"/>
                  <a:gd name="T90" fmla="*/ 19 w 226"/>
                  <a:gd name="T91" fmla="*/ 142 h 142"/>
                  <a:gd name="T92" fmla="*/ 24 w 226"/>
                  <a:gd name="T93" fmla="*/ 142 h 142"/>
                  <a:gd name="T94" fmla="*/ 201 w 226"/>
                  <a:gd name="T95" fmla="*/ 142 h 142"/>
                  <a:gd name="T96" fmla="*/ 207 w 226"/>
                  <a:gd name="T97" fmla="*/ 142 h 142"/>
                  <a:gd name="T98" fmla="*/ 191 w 226"/>
                  <a:gd name="T99" fmla="*/ 127 h 142"/>
                  <a:gd name="T100" fmla="*/ 147 w 226"/>
                  <a:gd name="T101" fmla="*/ 87 h 142"/>
                  <a:gd name="T102" fmla="*/ 223 w 226"/>
                  <a:gd name="T103" fmla="*/ 12 h 142"/>
                  <a:gd name="T104" fmla="*/ 220 w 226"/>
                  <a:gd name="T105" fmla="*/ 15 h 142"/>
                  <a:gd name="T106" fmla="*/ 202 w 226"/>
                  <a:gd name="T107" fmla="*/ 31 h 142"/>
                  <a:gd name="T108" fmla="*/ 158 w 226"/>
                  <a:gd name="T109" fmla="*/ 71 h 142"/>
                  <a:gd name="T110" fmla="*/ 156 w 226"/>
                  <a:gd name="T111" fmla="*/ 73 h 142"/>
                  <a:gd name="T112" fmla="*/ 158 w 226"/>
                  <a:gd name="T113" fmla="*/ 75 h 142"/>
                  <a:gd name="T114" fmla="*/ 202 w 226"/>
                  <a:gd name="T115" fmla="*/ 115 h 142"/>
                  <a:gd name="T116" fmla="*/ 220 w 226"/>
                  <a:gd name="T117" fmla="*/ 131 h 142"/>
                  <a:gd name="T118" fmla="*/ 221 w 226"/>
                  <a:gd name="T119" fmla="*/ 132 h 142"/>
                  <a:gd name="T120" fmla="*/ 226 w 226"/>
                  <a:gd name="T121" fmla="*/ 118 h 142"/>
                  <a:gd name="T122" fmla="*/ 226 w 226"/>
                  <a:gd name="T123" fmla="*/ 24 h 142"/>
                  <a:gd name="T124" fmla="*/ 223 w 226"/>
                  <a:gd name="T125" fmla="*/ 12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142"/>
                  <a:gd name="T191" fmla="*/ 226 w 226"/>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142">
                    <a:moveTo>
                      <a:pt x="35" y="18"/>
                    </a:moveTo>
                    <a:cubicBezTo>
                      <a:pt x="47" y="29"/>
                      <a:pt x="67" y="47"/>
                      <a:pt x="79" y="58"/>
                    </a:cubicBezTo>
                    <a:cubicBezTo>
                      <a:pt x="82" y="61"/>
                      <a:pt x="82" y="61"/>
                      <a:pt x="82" y="61"/>
                    </a:cubicBezTo>
                    <a:cubicBezTo>
                      <a:pt x="84" y="63"/>
                      <a:pt x="84" y="63"/>
                      <a:pt x="84" y="63"/>
                    </a:cubicBezTo>
                    <a:cubicBezTo>
                      <a:pt x="97" y="74"/>
                      <a:pt x="97" y="74"/>
                      <a:pt x="97" y="74"/>
                    </a:cubicBezTo>
                    <a:cubicBezTo>
                      <a:pt x="99" y="76"/>
                      <a:pt x="101" y="78"/>
                      <a:pt x="104" y="79"/>
                    </a:cubicBezTo>
                    <a:cubicBezTo>
                      <a:pt x="107" y="80"/>
                      <a:pt x="110" y="80"/>
                      <a:pt x="113" y="80"/>
                    </a:cubicBezTo>
                    <a:cubicBezTo>
                      <a:pt x="116" y="80"/>
                      <a:pt x="120" y="79"/>
                      <a:pt x="123" y="78"/>
                    </a:cubicBezTo>
                    <a:cubicBezTo>
                      <a:pt x="125" y="77"/>
                      <a:pt x="127" y="76"/>
                      <a:pt x="129" y="74"/>
                    </a:cubicBezTo>
                    <a:cubicBezTo>
                      <a:pt x="136" y="68"/>
                      <a:pt x="136" y="68"/>
                      <a:pt x="136" y="68"/>
                    </a:cubicBezTo>
                    <a:cubicBezTo>
                      <a:pt x="143" y="61"/>
                      <a:pt x="143" y="61"/>
                      <a:pt x="143" y="61"/>
                    </a:cubicBezTo>
                    <a:cubicBezTo>
                      <a:pt x="143" y="61"/>
                      <a:pt x="143" y="61"/>
                      <a:pt x="143" y="61"/>
                    </a:cubicBezTo>
                    <a:cubicBezTo>
                      <a:pt x="147" y="58"/>
                      <a:pt x="147" y="58"/>
                      <a:pt x="147" y="58"/>
                    </a:cubicBezTo>
                    <a:cubicBezTo>
                      <a:pt x="159" y="47"/>
                      <a:pt x="179" y="29"/>
                      <a:pt x="191" y="18"/>
                    </a:cubicBezTo>
                    <a:cubicBezTo>
                      <a:pt x="209" y="2"/>
                      <a:pt x="209" y="2"/>
                      <a:pt x="209" y="2"/>
                    </a:cubicBezTo>
                    <a:cubicBezTo>
                      <a:pt x="209" y="2"/>
                      <a:pt x="209" y="1"/>
                      <a:pt x="209" y="1"/>
                    </a:cubicBezTo>
                    <a:cubicBezTo>
                      <a:pt x="207" y="0"/>
                      <a:pt x="204" y="0"/>
                      <a:pt x="201" y="0"/>
                    </a:cubicBezTo>
                    <a:cubicBezTo>
                      <a:pt x="24" y="0"/>
                      <a:pt x="24" y="0"/>
                      <a:pt x="24" y="0"/>
                    </a:cubicBezTo>
                    <a:cubicBezTo>
                      <a:pt x="22" y="0"/>
                      <a:pt x="19" y="0"/>
                      <a:pt x="16" y="1"/>
                    </a:cubicBezTo>
                    <a:cubicBezTo>
                      <a:pt x="17" y="1"/>
                      <a:pt x="17" y="2"/>
                      <a:pt x="17" y="2"/>
                    </a:cubicBezTo>
                    <a:lnTo>
                      <a:pt x="35" y="18"/>
                    </a:lnTo>
                    <a:close/>
                    <a:moveTo>
                      <a:pt x="67" y="75"/>
                    </a:moveTo>
                    <a:cubicBezTo>
                      <a:pt x="70" y="73"/>
                      <a:pt x="70" y="73"/>
                      <a:pt x="70" y="73"/>
                    </a:cubicBezTo>
                    <a:cubicBezTo>
                      <a:pt x="67" y="71"/>
                      <a:pt x="67" y="71"/>
                      <a:pt x="67" y="71"/>
                    </a:cubicBezTo>
                    <a:cubicBezTo>
                      <a:pt x="55" y="60"/>
                      <a:pt x="35" y="42"/>
                      <a:pt x="23" y="31"/>
                    </a:cubicBezTo>
                    <a:cubicBezTo>
                      <a:pt x="6" y="15"/>
                      <a:pt x="6" y="15"/>
                      <a:pt x="6" y="15"/>
                    </a:cubicBezTo>
                    <a:cubicBezTo>
                      <a:pt x="5" y="14"/>
                      <a:pt x="4" y="13"/>
                      <a:pt x="3" y="12"/>
                    </a:cubicBezTo>
                    <a:cubicBezTo>
                      <a:pt x="1" y="16"/>
                      <a:pt x="0" y="20"/>
                      <a:pt x="0" y="24"/>
                    </a:cubicBezTo>
                    <a:cubicBezTo>
                      <a:pt x="0" y="118"/>
                      <a:pt x="0" y="118"/>
                      <a:pt x="0" y="118"/>
                    </a:cubicBezTo>
                    <a:cubicBezTo>
                      <a:pt x="0" y="123"/>
                      <a:pt x="2" y="128"/>
                      <a:pt x="5" y="132"/>
                    </a:cubicBezTo>
                    <a:cubicBezTo>
                      <a:pt x="5" y="131"/>
                      <a:pt x="5" y="131"/>
                      <a:pt x="6" y="131"/>
                    </a:cubicBezTo>
                    <a:cubicBezTo>
                      <a:pt x="23" y="115"/>
                      <a:pt x="23" y="115"/>
                      <a:pt x="23" y="115"/>
                    </a:cubicBezTo>
                    <a:cubicBezTo>
                      <a:pt x="35" y="104"/>
                      <a:pt x="55" y="86"/>
                      <a:pt x="67" y="75"/>
                    </a:cubicBezTo>
                    <a:close/>
                    <a:moveTo>
                      <a:pt x="147" y="87"/>
                    </a:moveTo>
                    <a:cubicBezTo>
                      <a:pt x="143" y="84"/>
                      <a:pt x="143" y="84"/>
                      <a:pt x="143" y="84"/>
                    </a:cubicBezTo>
                    <a:cubicBezTo>
                      <a:pt x="143" y="85"/>
                      <a:pt x="143" y="85"/>
                      <a:pt x="143" y="85"/>
                    </a:cubicBezTo>
                    <a:cubicBezTo>
                      <a:pt x="141" y="87"/>
                      <a:pt x="141" y="87"/>
                      <a:pt x="141" y="87"/>
                    </a:cubicBezTo>
                    <a:cubicBezTo>
                      <a:pt x="140" y="88"/>
                      <a:pt x="139" y="89"/>
                      <a:pt x="137" y="89"/>
                    </a:cubicBezTo>
                    <a:cubicBezTo>
                      <a:pt x="133" y="93"/>
                      <a:pt x="127" y="95"/>
                      <a:pt x="122" y="96"/>
                    </a:cubicBezTo>
                    <a:cubicBezTo>
                      <a:pt x="119" y="97"/>
                      <a:pt x="116" y="97"/>
                      <a:pt x="113" y="97"/>
                    </a:cubicBezTo>
                    <a:cubicBezTo>
                      <a:pt x="108" y="97"/>
                      <a:pt x="102" y="96"/>
                      <a:pt x="97" y="94"/>
                    </a:cubicBezTo>
                    <a:cubicBezTo>
                      <a:pt x="93" y="93"/>
                      <a:pt x="89" y="90"/>
                      <a:pt x="85" y="87"/>
                    </a:cubicBezTo>
                    <a:cubicBezTo>
                      <a:pt x="82" y="84"/>
                      <a:pt x="82" y="84"/>
                      <a:pt x="82" y="84"/>
                    </a:cubicBezTo>
                    <a:cubicBezTo>
                      <a:pt x="79" y="87"/>
                      <a:pt x="79" y="87"/>
                      <a:pt x="79" y="87"/>
                    </a:cubicBezTo>
                    <a:cubicBezTo>
                      <a:pt x="67" y="98"/>
                      <a:pt x="47" y="116"/>
                      <a:pt x="35" y="127"/>
                    </a:cubicBezTo>
                    <a:cubicBezTo>
                      <a:pt x="19" y="142"/>
                      <a:pt x="19" y="142"/>
                      <a:pt x="19" y="142"/>
                    </a:cubicBezTo>
                    <a:cubicBezTo>
                      <a:pt x="21" y="142"/>
                      <a:pt x="23" y="142"/>
                      <a:pt x="24" y="142"/>
                    </a:cubicBezTo>
                    <a:cubicBezTo>
                      <a:pt x="201" y="142"/>
                      <a:pt x="201" y="142"/>
                      <a:pt x="201" y="142"/>
                    </a:cubicBezTo>
                    <a:cubicBezTo>
                      <a:pt x="203" y="142"/>
                      <a:pt x="205" y="142"/>
                      <a:pt x="207" y="142"/>
                    </a:cubicBezTo>
                    <a:cubicBezTo>
                      <a:pt x="191" y="127"/>
                      <a:pt x="191" y="127"/>
                      <a:pt x="191" y="127"/>
                    </a:cubicBezTo>
                    <a:cubicBezTo>
                      <a:pt x="179" y="116"/>
                      <a:pt x="159" y="98"/>
                      <a:pt x="147" y="87"/>
                    </a:cubicBezTo>
                    <a:close/>
                    <a:moveTo>
                      <a:pt x="223" y="12"/>
                    </a:moveTo>
                    <a:cubicBezTo>
                      <a:pt x="222" y="13"/>
                      <a:pt x="221" y="14"/>
                      <a:pt x="220" y="15"/>
                    </a:cubicBezTo>
                    <a:cubicBezTo>
                      <a:pt x="202" y="31"/>
                      <a:pt x="202" y="31"/>
                      <a:pt x="202" y="31"/>
                    </a:cubicBezTo>
                    <a:cubicBezTo>
                      <a:pt x="190" y="42"/>
                      <a:pt x="171" y="60"/>
                      <a:pt x="158" y="71"/>
                    </a:cubicBezTo>
                    <a:cubicBezTo>
                      <a:pt x="156" y="73"/>
                      <a:pt x="156" y="73"/>
                      <a:pt x="156" y="73"/>
                    </a:cubicBezTo>
                    <a:cubicBezTo>
                      <a:pt x="158" y="75"/>
                      <a:pt x="158" y="75"/>
                      <a:pt x="158" y="75"/>
                    </a:cubicBezTo>
                    <a:cubicBezTo>
                      <a:pt x="171" y="86"/>
                      <a:pt x="190" y="104"/>
                      <a:pt x="202" y="115"/>
                    </a:cubicBezTo>
                    <a:cubicBezTo>
                      <a:pt x="220" y="131"/>
                      <a:pt x="220" y="131"/>
                      <a:pt x="220" y="131"/>
                    </a:cubicBezTo>
                    <a:cubicBezTo>
                      <a:pt x="221" y="131"/>
                      <a:pt x="221" y="131"/>
                      <a:pt x="221" y="132"/>
                    </a:cubicBezTo>
                    <a:cubicBezTo>
                      <a:pt x="224" y="128"/>
                      <a:pt x="226" y="123"/>
                      <a:pt x="226" y="118"/>
                    </a:cubicBezTo>
                    <a:cubicBezTo>
                      <a:pt x="226" y="24"/>
                      <a:pt x="226" y="24"/>
                      <a:pt x="226" y="24"/>
                    </a:cubicBezTo>
                    <a:cubicBezTo>
                      <a:pt x="226" y="20"/>
                      <a:pt x="225" y="16"/>
                      <a:pt x="223" y="12"/>
                    </a:cubicBezTo>
                    <a:close/>
                  </a:path>
                </a:pathLst>
              </a:custGeom>
              <a:solidFill>
                <a:schemeClr val="bg1"/>
              </a:solidFill>
              <a:ln w="19050" cap="flat" cmpd="sng">
                <a:noFill/>
                <a:prstDash val="solid"/>
                <a:round/>
                <a:headEnd type="none" w="med" len="med"/>
                <a:tailEnd type="none" w="med" len="med"/>
              </a:ln>
              <a:effectLst/>
            </p:spPr>
            <p:txBody>
              <a:bodyPr lIns="91404" tIns="45702" rIns="91404" bIns="45702"/>
              <a:lstStyle/>
              <a:p>
                <a:endParaRPr lang="en-US">
                  <a:solidFill>
                    <a:srgbClr val="4C4D4F"/>
                  </a:solidFill>
                </a:endParaRPr>
              </a:p>
            </p:txBody>
          </p:sp>
        </p:grpSp>
      </p:grpSp>
    </p:spTree>
    <p:extLst>
      <p:ext uri="{BB962C8B-B14F-4D97-AF65-F5344CB8AC3E}">
        <p14:creationId xmlns:p14="http://schemas.microsoft.com/office/powerpoint/2010/main" val="31096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38689" y="3373338"/>
            <a:ext cx="2804648" cy="158162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3092053" y="3373338"/>
            <a:ext cx="2804648" cy="158162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6045416" y="3373338"/>
            <a:ext cx="2804648" cy="158162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hlinkClick r:id="" action="ppaction://noaction"/>
          </p:cNvPr>
          <p:cNvSpPr>
            <a:spLocks/>
          </p:cNvSpPr>
          <p:nvPr/>
        </p:nvSpPr>
        <p:spPr bwMode="auto">
          <a:xfrm rot="10800000">
            <a:off x="-1" y="1205965"/>
            <a:ext cx="9144001" cy="791338"/>
          </a:xfrm>
          <a:prstGeom prst="rect">
            <a:avLst/>
          </a:prstGeom>
          <a:gradFill flip="none" rotWithShape="1">
            <a:gsLst>
              <a:gs pos="25000">
                <a:schemeClr val="accent5">
                  <a:lumMod val="20000"/>
                  <a:lumOff val="80000"/>
                </a:schemeClr>
              </a:gs>
              <a:gs pos="100000">
                <a:schemeClr val="accent1">
                  <a:lumMod val="60000"/>
                  <a:lumOff val="40000"/>
                  <a:alpha val="33000"/>
                </a:schemeClr>
              </a:gs>
              <a:gs pos="0">
                <a:schemeClr val="accent2">
                  <a:lumMod val="20000"/>
                  <a:lumOff val="80000"/>
                </a:schemeClr>
              </a:gs>
            </a:gsLst>
            <a:lin ang="0" scaled="1"/>
            <a:tileRect/>
          </a:gradFill>
          <a:ln w="12700">
            <a:noFill/>
          </a:ln>
          <a:effectLst/>
        </p:spPr>
        <p:txBody>
          <a:bodyPr vert="horz" wrap="square" lIns="68580" tIns="0" rIns="0" bIns="34290" numCol="1" anchor="b" anchorCtr="0" compatLnSpc="1">
            <a:prstTxWarp prst="textNoShape">
              <a:avLst/>
            </a:prstTxWarp>
          </a:bodyPr>
          <a:lstStyle/>
          <a:p>
            <a:pPr>
              <a:lnSpc>
                <a:spcPct val="80000"/>
              </a:lnSpc>
            </a:pPr>
            <a:endParaRPr lang="en-US" sz="1500" kern="0" dirty="0">
              <a:solidFill>
                <a:srgbClr val="FFFFFF"/>
              </a:solidFill>
              <a:latin typeface="Calibri" pitchFamily="34" charset="0"/>
              <a:ea typeface="Arial" charset="0"/>
              <a:cs typeface="Calibri" pitchFamily="34" charset="0"/>
              <a:sym typeface="Arial" charset="0"/>
            </a:endParaRPr>
          </a:p>
        </p:txBody>
      </p:sp>
      <p:sp>
        <p:nvSpPr>
          <p:cNvPr id="45" name="Rectangle 44">
            <a:hlinkClick r:id="" action="ppaction://noaction"/>
          </p:cNvPr>
          <p:cNvSpPr>
            <a:spLocks/>
          </p:cNvSpPr>
          <p:nvPr/>
        </p:nvSpPr>
        <p:spPr bwMode="auto">
          <a:xfrm>
            <a:off x="0" y="2031983"/>
            <a:ext cx="9144000" cy="826832"/>
          </a:xfrm>
          <a:prstGeom prst="rect">
            <a:avLst/>
          </a:prstGeom>
          <a:gradFill flip="none" rotWithShape="1">
            <a:gsLst>
              <a:gs pos="25000">
                <a:schemeClr val="accent5">
                  <a:lumMod val="20000"/>
                  <a:lumOff val="80000"/>
                </a:schemeClr>
              </a:gs>
              <a:gs pos="100000">
                <a:schemeClr val="accent1">
                  <a:lumMod val="60000"/>
                  <a:lumOff val="40000"/>
                  <a:alpha val="33000"/>
                </a:schemeClr>
              </a:gs>
              <a:gs pos="0">
                <a:schemeClr val="accent2">
                  <a:lumMod val="20000"/>
                  <a:lumOff val="80000"/>
                </a:schemeClr>
              </a:gs>
            </a:gsLst>
            <a:lin ang="0" scaled="1"/>
            <a:tileRect/>
          </a:gradFill>
          <a:ln w="12700">
            <a:noFill/>
          </a:ln>
          <a:effectLst/>
        </p:spPr>
        <p:txBody>
          <a:bodyPr vert="horz" wrap="square" lIns="68580" tIns="0" rIns="0" bIns="34290" numCol="1" anchor="b" anchorCtr="0" compatLnSpc="1">
            <a:prstTxWarp prst="textNoShape">
              <a:avLst/>
            </a:prstTxWarp>
          </a:bodyPr>
          <a:lstStyle/>
          <a:p>
            <a:pPr>
              <a:lnSpc>
                <a:spcPct val="80000"/>
              </a:lnSpc>
            </a:pPr>
            <a:endParaRPr lang="en-US" sz="1500" kern="0" dirty="0">
              <a:solidFill>
                <a:srgbClr val="FFFFFF"/>
              </a:solidFill>
              <a:latin typeface="Calibri" pitchFamily="34" charset="0"/>
              <a:ea typeface="Arial" charset="0"/>
              <a:cs typeface="Calibri" pitchFamily="34" charset="0"/>
              <a:sym typeface="Arial" charset="0"/>
            </a:endParaRPr>
          </a:p>
        </p:txBody>
      </p:sp>
      <p:cxnSp>
        <p:nvCxnSpPr>
          <p:cNvPr id="68" name="Straight Connector 67"/>
          <p:cNvCxnSpPr/>
          <p:nvPr/>
        </p:nvCxnSpPr>
        <p:spPr>
          <a:xfrm>
            <a:off x="277603" y="1026620"/>
            <a:ext cx="8561708" cy="0"/>
          </a:xfrm>
          <a:prstGeom prst="line">
            <a:avLst/>
          </a:prstGeom>
          <a:ln>
            <a:gradFill>
              <a:gsLst>
                <a:gs pos="0">
                  <a:schemeClr val="accent1">
                    <a:tint val="66000"/>
                    <a:satMod val="160000"/>
                    <a:alpha val="0"/>
                  </a:schemeClr>
                </a:gs>
                <a:gs pos="50000">
                  <a:schemeClr val="bg1">
                    <a:alpha val="60000"/>
                  </a:schemeClr>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rot="16200000">
            <a:off x="7557687" y="1243562"/>
            <a:ext cx="866224" cy="2001525"/>
          </a:xfrm>
          <a:prstGeom prst="rect">
            <a:avLst/>
          </a:prstGeom>
          <a:gradFill>
            <a:gsLst>
              <a:gs pos="70000">
                <a:srgbClr val="09262F"/>
              </a:gs>
              <a:gs pos="1667">
                <a:schemeClr val="tx1">
                  <a:lumMod val="5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rtlCol="0" anchor="ctr"/>
          <a:lstStyle/>
          <a:p>
            <a:pPr algn="ctr"/>
            <a:endParaRPr lang="en-US" sz="1100" dirty="0">
              <a:solidFill>
                <a:srgbClr val="FFFFFF"/>
              </a:solidFill>
              <a:latin typeface="CiscoSansTT Light"/>
            </a:endParaRPr>
          </a:p>
        </p:txBody>
      </p:sp>
      <p:sp>
        <p:nvSpPr>
          <p:cNvPr id="3" name="Title 2"/>
          <p:cNvSpPr>
            <a:spLocks noGrp="1"/>
          </p:cNvSpPr>
          <p:nvPr>
            <p:ph type="ctrTitle"/>
          </p:nvPr>
        </p:nvSpPr>
        <p:spPr/>
        <p:txBody>
          <a:bodyPr/>
          <a:lstStyle/>
          <a:p>
            <a:r>
              <a:rPr lang="en-US" dirty="0" smtClean="0"/>
              <a:t>Emerging Branch Demands</a:t>
            </a:r>
            <a:br>
              <a:rPr lang="en-US" dirty="0" smtClean="0"/>
            </a:br>
            <a:r>
              <a:rPr lang="en-US" dirty="0" smtClean="0"/>
              <a:t>Changing Application Landscape</a:t>
            </a:r>
            <a:endParaRPr lang="en-US" dirty="0"/>
          </a:p>
        </p:txBody>
      </p:sp>
      <p:grpSp>
        <p:nvGrpSpPr>
          <p:cNvPr id="124" name="Group 123"/>
          <p:cNvGrpSpPr/>
          <p:nvPr/>
        </p:nvGrpSpPr>
        <p:grpSpPr>
          <a:xfrm>
            <a:off x="6574966" y="546100"/>
            <a:ext cx="1657209" cy="1130255"/>
            <a:chOff x="9828646" y="4000086"/>
            <a:chExt cx="1642536" cy="1074142"/>
          </a:xfrm>
          <a:effectLst>
            <a:outerShdw blurRad="203200" dist="38100" dir="2700000" algn="tl" rotWithShape="0">
              <a:prstClr val="black">
                <a:alpha val="69000"/>
              </a:prstClr>
            </a:outerShdw>
          </a:effectLst>
        </p:grpSpPr>
        <p:pic>
          <p:nvPicPr>
            <p:cNvPr id="122" name="Picture 121" descr="Device_cloud_white_3041_default_256.png"/>
            <p:cNvPicPr>
              <a:picLocks noChangeAspect="1"/>
            </p:cNvPicPr>
            <p:nvPr/>
          </p:nvPicPr>
          <p:blipFill rotWithShape="1">
            <a:blip r:embed="rId3" cstate="email">
              <a:extLst>
                <a:ext uri="{28A0092B-C50C-407E-A947-70E740481C1C}">
                  <a14:useLocalDpi xmlns:a14="http://schemas.microsoft.com/office/drawing/2010/main"/>
                </a:ext>
              </a:extLst>
            </a:blip>
            <a:srcRect t="15418" b="19185"/>
            <a:stretch/>
          </p:blipFill>
          <p:spPr>
            <a:xfrm>
              <a:off x="9828646" y="4000086"/>
              <a:ext cx="1642536" cy="1074142"/>
            </a:xfrm>
            <a:prstGeom prst="rect">
              <a:avLst/>
            </a:prstGeom>
            <a:noFill/>
            <a:ln>
              <a:noFill/>
            </a:ln>
            <a:effectLst/>
          </p:spPr>
        </p:pic>
        <p:sp>
          <p:nvSpPr>
            <p:cNvPr id="123" name="TextBox 122"/>
            <p:cNvSpPr txBox="1"/>
            <p:nvPr/>
          </p:nvSpPr>
          <p:spPr>
            <a:xfrm>
              <a:off x="9995682" y="4511538"/>
              <a:ext cx="1312331" cy="341848"/>
            </a:xfrm>
            <a:prstGeom prst="rect">
              <a:avLst/>
            </a:prstGeom>
            <a:noFill/>
          </p:spPr>
          <p:txBody>
            <a:bodyPr wrap="square" lIns="76190" tIns="38096" rIns="76190" bIns="38096" rtlCol="0">
              <a:spAutoFit/>
            </a:bodyPr>
            <a:lstStyle/>
            <a:p>
              <a:pPr algn="ctr">
                <a:lnSpc>
                  <a:spcPct val="85000"/>
                </a:lnSpc>
                <a:defRPr/>
              </a:pPr>
              <a:r>
                <a:rPr lang="en-US" sz="2100" b="1" dirty="0">
                  <a:solidFill>
                    <a:srgbClr val="8E909E">
                      <a:lumMod val="75000"/>
                    </a:srgbClr>
                  </a:solidFill>
                  <a:latin typeface="CiscoSansTT Light"/>
                </a:rPr>
                <a:t>Cloud</a:t>
              </a:r>
            </a:p>
          </p:txBody>
        </p:sp>
      </p:grpSp>
      <p:sp>
        <p:nvSpPr>
          <p:cNvPr id="53" name="TextBox 52"/>
          <p:cNvSpPr txBox="1"/>
          <p:nvPr/>
        </p:nvSpPr>
        <p:spPr>
          <a:xfrm>
            <a:off x="1509127" y="3869027"/>
            <a:ext cx="1373163" cy="761747"/>
          </a:xfrm>
          <a:prstGeom prst="rect">
            <a:avLst/>
          </a:prstGeom>
          <a:noFill/>
        </p:spPr>
        <p:txBody>
          <a:bodyPr wrap="square" lIns="68580" tIns="34290" rIns="68580" bIns="34290" rtlCol="0" anchor="ctr" anchorCtr="1">
            <a:spAutoFit/>
          </a:bodyPr>
          <a:lstStyle/>
          <a:p>
            <a:pPr>
              <a:spcBef>
                <a:spcPts val="450"/>
              </a:spcBef>
            </a:pPr>
            <a:r>
              <a:rPr lang="en-US" sz="1100" dirty="0">
                <a:solidFill>
                  <a:schemeClr val="tx1">
                    <a:lumMod val="75000"/>
                    <a:lumOff val="25000"/>
                  </a:schemeClr>
                </a:solidFill>
                <a:latin typeface="CiscoSansTT Light"/>
              </a:rPr>
              <a:t>of CIOs Expect </a:t>
            </a:r>
            <a:br>
              <a:rPr lang="en-US" sz="1100" dirty="0">
                <a:solidFill>
                  <a:schemeClr val="tx1">
                    <a:lumMod val="75000"/>
                    <a:lumOff val="25000"/>
                  </a:schemeClr>
                </a:solidFill>
                <a:latin typeface="CiscoSansTT Light"/>
              </a:rPr>
            </a:br>
            <a:r>
              <a:rPr lang="en-US" sz="1100" dirty="0">
                <a:solidFill>
                  <a:schemeClr val="tx1">
                    <a:lumMod val="75000"/>
                    <a:lumOff val="25000"/>
                  </a:schemeClr>
                </a:solidFill>
                <a:latin typeface="CiscoSansTT Light"/>
              </a:rPr>
              <a:t>to offer Business Applications via the Cloud by 2015</a:t>
            </a:r>
          </a:p>
        </p:txBody>
      </p:sp>
      <p:sp>
        <p:nvSpPr>
          <p:cNvPr id="57" name="TextBox 56"/>
          <p:cNvSpPr txBox="1"/>
          <p:nvPr/>
        </p:nvSpPr>
        <p:spPr>
          <a:xfrm>
            <a:off x="1064843" y="3883478"/>
            <a:ext cx="500006" cy="482777"/>
          </a:xfrm>
          <a:prstGeom prst="rect">
            <a:avLst/>
          </a:prstGeom>
          <a:noFill/>
        </p:spPr>
        <p:txBody>
          <a:bodyPr wrap="square" lIns="68580" tIns="34290" rIns="68580" bIns="34290" rtlCol="0" anchor="ctr" anchorCtr="1">
            <a:spAutoFit/>
          </a:bodyPr>
          <a:lstStyle/>
          <a:p>
            <a:r>
              <a:rPr lang="en-US" sz="2700" b="1" spc="-225" dirty="0">
                <a:ln w="12700">
                  <a:noFill/>
                </a:ln>
                <a:gradFill>
                  <a:gsLst>
                    <a:gs pos="0">
                      <a:srgbClr val="272A48">
                        <a:lumMod val="60000"/>
                        <a:lumOff val="40000"/>
                      </a:srgbClr>
                    </a:gs>
                    <a:gs pos="100000">
                      <a:srgbClr val="52526D"/>
                    </a:gs>
                  </a:gsLst>
                  <a:lin ang="5400000" scaled="0"/>
                </a:gradFill>
                <a:latin typeface="CiscoSansTT Light"/>
              </a:rPr>
              <a:t>%</a:t>
            </a:r>
            <a:endParaRPr lang="en-US" sz="4900" b="1" spc="-225" dirty="0">
              <a:ln w="12700">
                <a:noFill/>
              </a:ln>
              <a:gradFill>
                <a:gsLst>
                  <a:gs pos="0">
                    <a:srgbClr val="272A48">
                      <a:lumMod val="60000"/>
                      <a:lumOff val="40000"/>
                    </a:srgbClr>
                  </a:gs>
                  <a:gs pos="100000">
                    <a:srgbClr val="52526D"/>
                  </a:gs>
                </a:gsLst>
                <a:lin ang="5400000" scaled="0"/>
              </a:gradFill>
              <a:latin typeface="CiscoSansTT Light"/>
            </a:endParaRPr>
          </a:p>
        </p:txBody>
      </p:sp>
      <p:sp>
        <p:nvSpPr>
          <p:cNvPr id="55" name="TextBox 54"/>
          <p:cNvSpPr txBox="1"/>
          <p:nvPr/>
        </p:nvSpPr>
        <p:spPr>
          <a:xfrm>
            <a:off x="-336291" y="3735057"/>
            <a:ext cx="2087871" cy="992579"/>
          </a:xfrm>
          <a:prstGeom prst="rect">
            <a:avLst/>
          </a:prstGeom>
          <a:noFill/>
        </p:spPr>
        <p:txBody>
          <a:bodyPr wrap="square" lIns="68580" tIns="34290" rIns="68580" bIns="34290" rtlCol="0" anchor="ctr" anchorCtr="1">
            <a:spAutoFit/>
          </a:bodyPr>
          <a:lstStyle/>
          <a:p>
            <a:r>
              <a:rPr lang="en-US" sz="6000" b="1" spc="-225" dirty="0">
                <a:ln w="25400">
                  <a:noFill/>
                </a:ln>
                <a:gradFill>
                  <a:gsLst>
                    <a:gs pos="0">
                      <a:srgbClr val="272A48">
                        <a:lumMod val="60000"/>
                        <a:lumOff val="40000"/>
                      </a:srgbClr>
                    </a:gs>
                    <a:gs pos="100000">
                      <a:srgbClr val="52526D"/>
                    </a:gs>
                  </a:gsLst>
                  <a:lin ang="5400000" scaled="0"/>
                </a:gradFill>
                <a:latin typeface="CiscoSansTT Light"/>
              </a:rPr>
              <a:t>50</a:t>
            </a:r>
            <a:endParaRPr lang="en-US" sz="4900" b="1" spc="-225" dirty="0">
              <a:ln w="25400">
                <a:noFill/>
              </a:ln>
              <a:gradFill>
                <a:gsLst>
                  <a:gs pos="0">
                    <a:srgbClr val="272A48">
                      <a:lumMod val="60000"/>
                      <a:lumOff val="40000"/>
                    </a:srgbClr>
                  </a:gs>
                  <a:gs pos="100000">
                    <a:srgbClr val="52526D"/>
                  </a:gs>
                </a:gsLst>
                <a:lin ang="5400000" scaled="0"/>
              </a:gradFill>
              <a:latin typeface="CiscoSansTT Light"/>
            </a:endParaRPr>
          </a:p>
        </p:txBody>
      </p:sp>
      <p:sp>
        <p:nvSpPr>
          <p:cNvPr id="65" name="TextBox 64"/>
          <p:cNvSpPr txBox="1"/>
          <p:nvPr/>
        </p:nvSpPr>
        <p:spPr>
          <a:xfrm>
            <a:off x="4279079" y="3961372"/>
            <a:ext cx="1402610" cy="577058"/>
          </a:xfrm>
          <a:prstGeom prst="rect">
            <a:avLst/>
          </a:prstGeom>
          <a:noFill/>
        </p:spPr>
        <p:txBody>
          <a:bodyPr wrap="square" lIns="57130" tIns="28564" rIns="57130" bIns="28564" rtlCol="0" anchor="ctr" anchorCtr="1">
            <a:spAutoFit/>
          </a:bodyPr>
          <a:lstStyle/>
          <a:p>
            <a:pPr>
              <a:spcBef>
                <a:spcPts val="450"/>
              </a:spcBef>
            </a:pPr>
            <a:r>
              <a:rPr lang="en-US" sz="1100" dirty="0">
                <a:solidFill>
                  <a:schemeClr val="tx1">
                    <a:lumMod val="75000"/>
                    <a:lumOff val="25000"/>
                  </a:schemeClr>
                </a:solidFill>
                <a:latin typeface="CiscoSansTT Light"/>
              </a:rPr>
              <a:t>More content is being consumed by mobile devices</a:t>
            </a:r>
          </a:p>
        </p:txBody>
      </p:sp>
      <p:sp>
        <p:nvSpPr>
          <p:cNvPr id="41" name="TextBox 40"/>
          <p:cNvSpPr txBox="1"/>
          <p:nvPr/>
        </p:nvSpPr>
        <p:spPr>
          <a:xfrm>
            <a:off x="7240368" y="4047871"/>
            <a:ext cx="1751194" cy="403934"/>
          </a:xfrm>
          <a:prstGeom prst="rect">
            <a:avLst/>
          </a:prstGeom>
          <a:noFill/>
        </p:spPr>
        <p:txBody>
          <a:bodyPr wrap="square" lIns="57130" tIns="28564" rIns="57130" bIns="28564" rtlCol="0" anchor="ctr" anchorCtr="1">
            <a:spAutoFit/>
          </a:bodyPr>
          <a:lstStyle/>
          <a:p>
            <a:pPr>
              <a:spcBef>
                <a:spcPts val="450"/>
              </a:spcBef>
            </a:pPr>
            <a:r>
              <a:rPr lang="en-US" sz="1100" dirty="0">
                <a:solidFill>
                  <a:schemeClr val="tx1">
                    <a:lumMod val="75000"/>
                    <a:lumOff val="25000"/>
                  </a:schemeClr>
                </a:solidFill>
                <a:latin typeface="CiscoSansTT Light"/>
              </a:rPr>
              <a:t>Of Branch Traffic</a:t>
            </a:r>
            <a:br>
              <a:rPr lang="en-US" sz="1100" dirty="0">
                <a:solidFill>
                  <a:schemeClr val="tx1">
                    <a:lumMod val="75000"/>
                    <a:lumOff val="25000"/>
                  </a:schemeClr>
                </a:solidFill>
                <a:latin typeface="CiscoSansTT Light"/>
              </a:rPr>
            </a:br>
            <a:r>
              <a:rPr lang="en-US" sz="1100" dirty="0">
                <a:solidFill>
                  <a:schemeClr val="tx1">
                    <a:lumMod val="75000"/>
                    <a:lumOff val="25000"/>
                  </a:schemeClr>
                </a:solidFill>
                <a:latin typeface="CiscoSansTT Light"/>
              </a:rPr>
              <a:t>will be Video</a:t>
            </a:r>
          </a:p>
        </p:txBody>
      </p:sp>
      <p:sp>
        <p:nvSpPr>
          <p:cNvPr id="59" name="TextBox 58"/>
          <p:cNvSpPr txBox="1"/>
          <p:nvPr/>
        </p:nvSpPr>
        <p:spPr>
          <a:xfrm>
            <a:off x="2713379" y="3759392"/>
            <a:ext cx="2087870" cy="981015"/>
          </a:xfrm>
          <a:prstGeom prst="rect">
            <a:avLst/>
          </a:prstGeom>
          <a:noFill/>
        </p:spPr>
        <p:txBody>
          <a:bodyPr wrap="square" lIns="57130" tIns="28564" rIns="57130" bIns="28564" rtlCol="0" anchor="ctr" anchorCtr="1">
            <a:spAutoFit/>
          </a:bodyPr>
          <a:lstStyle/>
          <a:p>
            <a:r>
              <a:rPr lang="en-US" sz="6000" b="1" spc="-225" dirty="0">
                <a:ln w="25400">
                  <a:noFill/>
                </a:ln>
                <a:gradFill>
                  <a:gsLst>
                    <a:gs pos="0">
                      <a:srgbClr val="272A48">
                        <a:lumMod val="60000"/>
                        <a:lumOff val="40000"/>
                      </a:srgbClr>
                    </a:gs>
                    <a:gs pos="100000">
                      <a:srgbClr val="52526D"/>
                    </a:gs>
                  </a:gsLst>
                  <a:lin ang="5400000" scaled="0"/>
                </a:gradFill>
                <a:latin typeface="CiscoSansTT Light"/>
              </a:rPr>
              <a:t>6X</a:t>
            </a:r>
            <a:endParaRPr lang="en-US" sz="4900" b="1" spc="-225" dirty="0">
              <a:ln w="25400">
                <a:noFill/>
              </a:ln>
              <a:gradFill>
                <a:gsLst>
                  <a:gs pos="0">
                    <a:srgbClr val="272A48">
                      <a:lumMod val="60000"/>
                      <a:lumOff val="40000"/>
                    </a:srgbClr>
                  </a:gs>
                  <a:gs pos="100000">
                    <a:srgbClr val="52526D"/>
                  </a:gs>
                </a:gsLst>
                <a:lin ang="5400000" scaled="0"/>
              </a:gradFill>
              <a:latin typeface="CiscoSansTT Light"/>
            </a:endParaRPr>
          </a:p>
        </p:txBody>
      </p:sp>
      <p:sp>
        <p:nvSpPr>
          <p:cNvPr id="39" name="TextBox 38"/>
          <p:cNvSpPr txBox="1"/>
          <p:nvPr/>
        </p:nvSpPr>
        <p:spPr>
          <a:xfrm>
            <a:off x="5866162" y="3759392"/>
            <a:ext cx="2087870" cy="981015"/>
          </a:xfrm>
          <a:prstGeom prst="rect">
            <a:avLst/>
          </a:prstGeom>
          <a:noFill/>
        </p:spPr>
        <p:txBody>
          <a:bodyPr wrap="square" lIns="57130" tIns="28564" rIns="57130" bIns="28564" rtlCol="0" anchor="ctr" anchorCtr="1">
            <a:spAutoFit/>
          </a:bodyPr>
          <a:lstStyle/>
          <a:p>
            <a:r>
              <a:rPr lang="en-US" sz="6000" b="1" spc="-225" dirty="0">
                <a:ln w="25400">
                  <a:noFill/>
                </a:ln>
                <a:gradFill>
                  <a:gsLst>
                    <a:gs pos="0">
                      <a:srgbClr val="272A48">
                        <a:lumMod val="60000"/>
                        <a:lumOff val="40000"/>
                      </a:srgbClr>
                    </a:gs>
                    <a:gs pos="100000">
                      <a:srgbClr val="52526D"/>
                    </a:gs>
                  </a:gsLst>
                  <a:lin ang="5400000" scaled="0"/>
                </a:gradFill>
                <a:latin typeface="CiscoSansTT Light"/>
              </a:rPr>
              <a:t>2/3</a:t>
            </a:r>
            <a:endParaRPr lang="en-US" sz="4900" b="1" spc="-225" dirty="0">
              <a:ln w="25400">
                <a:noFill/>
              </a:ln>
              <a:gradFill>
                <a:gsLst>
                  <a:gs pos="0">
                    <a:srgbClr val="272A48">
                      <a:lumMod val="60000"/>
                      <a:lumOff val="40000"/>
                    </a:srgbClr>
                  </a:gs>
                  <a:gs pos="100000">
                    <a:srgbClr val="52526D"/>
                  </a:gs>
                </a:gsLst>
                <a:lin ang="5400000" scaled="0"/>
              </a:gradFill>
              <a:latin typeface="CiscoSansTT Light"/>
            </a:endParaRPr>
          </a:p>
        </p:txBody>
      </p:sp>
      <p:sp>
        <p:nvSpPr>
          <p:cNvPr id="8" name="TextBox 7"/>
          <p:cNvSpPr txBox="1"/>
          <p:nvPr/>
        </p:nvSpPr>
        <p:spPr>
          <a:xfrm>
            <a:off x="2943337" y="2946320"/>
            <a:ext cx="3257326" cy="427018"/>
          </a:xfrm>
          <a:prstGeom prst="rect">
            <a:avLst/>
          </a:prstGeom>
          <a:noFill/>
          <a:effectLst/>
        </p:spPr>
        <p:txBody>
          <a:bodyPr wrap="none" lIns="57130" tIns="28564" rIns="57130" bIns="28564" rtlCol="0">
            <a:spAutoFit/>
          </a:bodyPr>
          <a:lstStyle/>
          <a:p>
            <a:pPr algn="ctr"/>
            <a:r>
              <a:rPr lang="en-US" sz="2400" b="1" dirty="0">
                <a:ln w="0"/>
                <a:solidFill>
                  <a:schemeClr val="accent5"/>
                </a:solidFill>
                <a:latin typeface="CiscoSansTT ExtraLight"/>
              </a:rPr>
              <a:t>Pressures on the WAN</a:t>
            </a:r>
          </a:p>
        </p:txBody>
      </p:sp>
      <p:grpSp>
        <p:nvGrpSpPr>
          <p:cNvPr id="42" name="Group 41"/>
          <p:cNvGrpSpPr/>
          <p:nvPr/>
        </p:nvGrpSpPr>
        <p:grpSpPr>
          <a:xfrm>
            <a:off x="6683421" y="1175127"/>
            <a:ext cx="2471796" cy="1694680"/>
            <a:chOff x="3125999" y="1361176"/>
            <a:chExt cx="5940001" cy="4072504"/>
          </a:xfrm>
        </p:grpSpPr>
        <p:pic>
          <p:nvPicPr>
            <p:cNvPr id="46" name="Picture 45"/>
            <p:cNvPicPr>
              <a:picLocks noChangeAspect="1"/>
            </p:cNvPicPr>
            <p:nvPr/>
          </p:nvPicPr>
          <p:blipFill>
            <a:blip r:embed="rId4"/>
            <a:srcRect/>
            <a:stretch>
              <a:fillRect/>
            </a:stretch>
          </p:blipFill>
          <p:spPr>
            <a:xfrm>
              <a:off x="3125999" y="1361176"/>
              <a:ext cx="5940001" cy="4072504"/>
            </a:xfrm>
            <a:prstGeom prst="rect">
              <a:avLst/>
            </a:prstGeom>
          </p:spPr>
        </p:pic>
        <p:sp>
          <p:nvSpPr>
            <p:cNvPr id="48" name="TextBox 47"/>
            <p:cNvSpPr txBox="1"/>
            <p:nvPr/>
          </p:nvSpPr>
          <p:spPr>
            <a:xfrm>
              <a:off x="5790708" y="1610989"/>
              <a:ext cx="1790962" cy="480754"/>
            </a:xfrm>
            <a:prstGeom prst="rect">
              <a:avLst/>
            </a:prstGeom>
            <a:noFill/>
            <a:scene3d>
              <a:camera prst="orthographicFront">
                <a:rot lat="1080000" lon="18512205" rev="0"/>
              </a:camera>
              <a:lightRig rig="threePt" dir="t"/>
            </a:scene3d>
          </p:spPr>
          <p:txBody>
            <a:bodyPr wrap="square" rtlCol="0">
              <a:spAutoFit/>
            </a:bodyPr>
            <a:lstStyle/>
            <a:p>
              <a:r>
                <a:rPr lang="en-US" sz="700" b="1" dirty="0">
                  <a:solidFill>
                    <a:srgbClr val="FFFFFF"/>
                  </a:solidFill>
                  <a:latin typeface="CiscoSansTT Light"/>
                </a:rPr>
                <a:t>Data Center</a:t>
              </a:r>
            </a:p>
          </p:txBody>
        </p:sp>
      </p:grpSp>
      <p:grpSp>
        <p:nvGrpSpPr>
          <p:cNvPr id="50" name="Group 49"/>
          <p:cNvGrpSpPr/>
          <p:nvPr/>
        </p:nvGrpSpPr>
        <p:grpSpPr>
          <a:xfrm>
            <a:off x="74339" y="1751419"/>
            <a:ext cx="2434005" cy="1109824"/>
            <a:chOff x="5622828" y="3798009"/>
            <a:chExt cx="3884947" cy="1771404"/>
          </a:xfrm>
        </p:grpSpPr>
        <p:pic>
          <p:nvPicPr>
            <p:cNvPr id="51" name="Picture 50"/>
            <p:cNvPicPr>
              <a:picLocks noChangeAspect="1"/>
            </p:cNvPicPr>
            <p:nvPr/>
          </p:nvPicPr>
          <p:blipFill>
            <a:blip r:embed="rId5"/>
            <a:srcRect/>
            <a:stretch>
              <a:fillRect/>
            </a:stretch>
          </p:blipFill>
          <p:spPr>
            <a:xfrm>
              <a:off x="5622828" y="3798009"/>
              <a:ext cx="3884947" cy="1771404"/>
            </a:xfrm>
            <a:prstGeom prst="rect">
              <a:avLst/>
            </a:prstGeom>
          </p:spPr>
        </p:pic>
        <p:sp>
          <p:nvSpPr>
            <p:cNvPr id="56" name="TextBox 55"/>
            <p:cNvSpPr txBox="1"/>
            <p:nvPr/>
          </p:nvSpPr>
          <p:spPr>
            <a:xfrm>
              <a:off x="6385061" y="3806365"/>
              <a:ext cx="1146221" cy="417559"/>
            </a:xfrm>
            <a:prstGeom prst="rect">
              <a:avLst/>
            </a:prstGeom>
            <a:noFill/>
            <a:scene3d>
              <a:camera prst="orthographicFront">
                <a:rot lat="720000" lon="18512202" rev="0"/>
              </a:camera>
              <a:lightRig rig="threePt" dir="t"/>
            </a:scene3d>
          </p:spPr>
          <p:txBody>
            <a:bodyPr wrap="square" rtlCol="0">
              <a:spAutoFit/>
            </a:bodyPr>
            <a:lstStyle/>
            <a:p>
              <a:pPr algn="ctr"/>
              <a:r>
                <a:rPr lang="en-US" sz="1100" b="1" dirty="0">
                  <a:solidFill>
                    <a:srgbClr val="FFFFFF"/>
                  </a:solidFill>
                  <a:latin typeface="CiscoSansTT Light"/>
                </a:rPr>
                <a:t>Branch</a:t>
              </a:r>
            </a:p>
          </p:txBody>
        </p:sp>
        <p:sp>
          <p:nvSpPr>
            <p:cNvPr id="60" name="TextBox 59"/>
            <p:cNvSpPr txBox="1"/>
            <p:nvPr/>
          </p:nvSpPr>
          <p:spPr>
            <a:xfrm>
              <a:off x="7947008" y="3807046"/>
              <a:ext cx="1046003" cy="417559"/>
            </a:xfrm>
            <a:prstGeom prst="rect">
              <a:avLst/>
            </a:prstGeom>
            <a:noFill/>
            <a:scene3d>
              <a:camera prst="orthographicFront">
                <a:rot lat="21000000" lon="18512202" rev="0"/>
              </a:camera>
              <a:lightRig rig="threePt" dir="t"/>
            </a:scene3d>
          </p:spPr>
          <p:txBody>
            <a:bodyPr wrap="square" rtlCol="0">
              <a:spAutoFit/>
            </a:bodyPr>
            <a:lstStyle/>
            <a:p>
              <a:pPr algn="ctr"/>
              <a:r>
                <a:rPr lang="en-US" sz="1100" b="1" dirty="0">
                  <a:solidFill>
                    <a:srgbClr val="FFFFFF"/>
                  </a:solidFill>
                  <a:latin typeface="CiscoSansTT Light"/>
                </a:rPr>
                <a:t>Branch</a:t>
              </a:r>
            </a:p>
          </p:txBody>
        </p:sp>
      </p:grpSp>
      <p:sp>
        <p:nvSpPr>
          <p:cNvPr id="7" name="Pentagon 6"/>
          <p:cNvSpPr/>
          <p:nvPr/>
        </p:nvSpPr>
        <p:spPr>
          <a:xfrm>
            <a:off x="2690549" y="1381256"/>
            <a:ext cx="4398067" cy="449318"/>
          </a:xfrm>
          <a:prstGeom prst="homePlate">
            <a:avLst/>
          </a:prstGeom>
          <a:gradFill flip="none" rotWithShape="1">
            <a:gsLst>
              <a:gs pos="100000">
                <a:schemeClr val="tx2"/>
              </a:gs>
              <a:gs pos="0">
                <a:schemeClr val="accent1">
                  <a:lumMod val="60000"/>
                  <a:lumOff val="40000"/>
                  <a:alpha val="0"/>
                </a:schemeClr>
              </a:gs>
            </a:gsLst>
            <a:lin ang="0" scaled="1"/>
            <a:tileRect/>
          </a:gradFill>
          <a:ln w="12700">
            <a:noFill/>
          </a:ln>
          <a:effectLst/>
        </p:spPr>
        <p:txBody>
          <a:bodyPr vert="horz" wrap="square" lIns="68580" tIns="0" rIns="0" bIns="34290" numCol="1" anchor="b" anchorCtr="0" compatLnSpc="1">
            <a:prstTxWarp prst="textNoShape">
              <a:avLst/>
            </a:prstTxWarp>
          </a:bodyPr>
          <a:lstStyle/>
          <a:p>
            <a:pPr>
              <a:lnSpc>
                <a:spcPct val="80000"/>
              </a:lnSpc>
            </a:pPr>
            <a:endParaRPr lang="en-US" sz="1500" kern="0">
              <a:solidFill>
                <a:srgbClr val="FFFFFF"/>
              </a:solidFill>
              <a:latin typeface="Calibri" pitchFamily="34" charset="0"/>
              <a:ea typeface="Arial" charset="0"/>
              <a:cs typeface="Calibri" pitchFamily="34" charset="0"/>
            </a:endParaRPr>
          </a:p>
        </p:txBody>
      </p:sp>
      <p:sp>
        <p:nvSpPr>
          <p:cNvPr id="87" name="Title 3"/>
          <p:cNvSpPr txBox="1">
            <a:spLocks/>
          </p:cNvSpPr>
          <p:nvPr/>
        </p:nvSpPr>
        <p:spPr>
          <a:xfrm flipH="1">
            <a:off x="3163876" y="1417841"/>
            <a:ext cx="3633017" cy="398186"/>
          </a:xfrm>
          <a:prstGeom prst="rect">
            <a:avLst/>
          </a:prstGeom>
        </p:spPr>
        <p:txBody>
          <a:bodyPr vert="horz" wrap="square" lIns="0" tIns="0" rIns="0" bIns="0" rtlCol="0" anchor="ctr" anchorCtr="0">
            <a:spAutoFit/>
          </a:bodyPr>
          <a:lstStyle>
            <a:lvl1pPr algn="l" defTabSz="914400" rtl="0" eaLnBrk="1" latinLnBrk="0" hangingPunct="1">
              <a:lnSpc>
                <a:spcPct val="80000"/>
              </a:lnSpc>
              <a:spcBef>
                <a:spcPct val="0"/>
              </a:spcBef>
              <a:buNone/>
              <a:defRPr lang="en-US" sz="3600" b="0" kern="1200" spc="-100" baseline="0">
                <a:gradFill>
                  <a:gsLst>
                    <a:gs pos="0">
                      <a:schemeClr val="tx1"/>
                    </a:gs>
                    <a:gs pos="44000">
                      <a:srgbClr val="01BBBB"/>
                    </a:gs>
                    <a:gs pos="100000">
                      <a:schemeClr val="accent4"/>
                    </a:gs>
                  </a:gsLst>
                  <a:lin ang="4800000" scaled="0"/>
                </a:gradFill>
                <a:latin typeface="+mj-lt"/>
                <a:ea typeface="+mj-ea"/>
                <a:cs typeface="+mj-cs"/>
              </a:defRPr>
            </a:lvl1pPr>
          </a:lstStyle>
          <a:p>
            <a:pPr algn="r">
              <a:lnSpc>
                <a:spcPct val="85000"/>
              </a:lnSpc>
            </a:pPr>
            <a:r>
              <a:rPr sz="1500" spc="0" dirty="0">
                <a:solidFill>
                  <a:srgbClr val="FFFFFF"/>
                </a:solidFill>
                <a:latin typeface="CiscoSansTT ExtraLight"/>
              </a:rPr>
              <a:t>Applications are Moving to the </a:t>
            </a:r>
            <a:br>
              <a:rPr sz="1500" spc="0" dirty="0">
                <a:solidFill>
                  <a:srgbClr val="FFFFFF"/>
                </a:solidFill>
                <a:latin typeface="CiscoSansTT ExtraLight"/>
              </a:rPr>
            </a:br>
            <a:r>
              <a:rPr sz="1500" spc="0" dirty="0">
                <a:solidFill>
                  <a:srgbClr val="FFFFFF"/>
                </a:solidFill>
                <a:latin typeface="CiscoSansTT ExtraLight"/>
              </a:rPr>
              <a:t>Data Center and Cloud</a:t>
            </a:r>
          </a:p>
        </p:txBody>
      </p:sp>
      <p:sp>
        <p:nvSpPr>
          <p:cNvPr id="69" name="Pentagon 68"/>
          <p:cNvSpPr/>
          <p:nvPr/>
        </p:nvSpPr>
        <p:spPr>
          <a:xfrm rot="10800000">
            <a:off x="2420274" y="2143591"/>
            <a:ext cx="4019373" cy="503787"/>
          </a:xfrm>
          <a:prstGeom prst="homePlate">
            <a:avLst/>
          </a:prstGeom>
          <a:gradFill flip="none" rotWithShape="1">
            <a:gsLst>
              <a:gs pos="100000">
                <a:schemeClr val="tx2"/>
              </a:gs>
              <a:gs pos="0">
                <a:schemeClr val="accent1">
                  <a:lumMod val="60000"/>
                  <a:lumOff val="40000"/>
                  <a:alpha val="0"/>
                </a:schemeClr>
              </a:gs>
            </a:gsLst>
            <a:lin ang="0" scaled="1"/>
            <a:tileRect/>
          </a:gradFill>
          <a:ln w="12700">
            <a:noFill/>
          </a:ln>
          <a:effectLst/>
        </p:spPr>
        <p:txBody>
          <a:bodyPr vert="horz" wrap="square" lIns="68580" tIns="0" rIns="0" bIns="34290" numCol="1" anchor="b" anchorCtr="0" compatLnSpc="1">
            <a:prstTxWarp prst="textNoShape">
              <a:avLst/>
            </a:prstTxWarp>
          </a:bodyPr>
          <a:lstStyle/>
          <a:p>
            <a:pPr>
              <a:lnSpc>
                <a:spcPct val="80000"/>
              </a:lnSpc>
            </a:pPr>
            <a:endParaRPr lang="en-US" sz="1500" kern="0" dirty="0">
              <a:solidFill>
                <a:srgbClr val="FFFFFF"/>
              </a:solidFill>
              <a:latin typeface="Calibri" pitchFamily="34" charset="0"/>
              <a:ea typeface="Arial" charset="0"/>
              <a:cs typeface="Calibri" pitchFamily="34" charset="0"/>
            </a:endParaRPr>
          </a:p>
        </p:txBody>
      </p:sp>
      <p:sp>
        <p:nvSpPr>
          <p:cNvPr id="89" name="TextBox 88"/>
          <p:cNvSpPr txBox="1"/>
          <p:nvPr/>
        </p:nvSpPr>
        <p:spPr>
          <a:xfrm>
            <a:off x="2653627" y="2189673"/>
            <a:ext cx="2040778" cy="398186"/>
          </a:xfrm>
          <a:prstGeom prst="rect">
            <a:avLst/>
          </a:prstGeom>
          <a:noFill/>
        </p:spPr>
        <p:txBody>
          <a:bodyPr vert="horz" wrap="square" lIns="0" tIns="0" rIns="0" bIns="0" rtlCol="0" anchor="ctr" anchorCtr="0">
            <a:spAutoFit/>
          </a:bodyPr>
          <a:lstStyle/>
          <a:p>
            <a:pPr>
              <a:lnSpc>
                <a:spcPct val="85000"/>
              </a:lnSpc>
            </a:pPr>
            <a:r>
              <a:rPr lang="en-US" sz="1500" dirty="0">
                <a:solidFill>
                  <a:srgbClr val="FFFFFF"/>
                </a:solidFill>
                <a:latin typeface="CiscoSansTT ExtraLight"/>
              </a:rPr>
              <a:t>Internet Edge is Moving to the Branch</a:t>
            </a:r>
          </a:p>
        </p:txBody>
      </p:sp>
      <p:sp>
        <p:nvSpPr>
          <p:cNvPr id="35" name="TextBox 34"/>
          <p:cNvSpPr txBox="1"/>
          <p:nvPr/>
        </p:nvSpPr>
        <p:spPr>
          <a:xfrm>
            <a:off x="0" y="2889710"/>
            <a:ext cx="1696260" cy="176953"/>
          </a:xfrm>
          <a:prstGeom prst="rect">
            <a:avLst/>
          </a:prstGeom>
          <a:noFill/>
        </p:spPr>
        <p:txBody>
          <a:bodyPr wrap="square" lIns="68561" tIns="34281" rIns="68561" bIns="34281" rtlCol="0">
            <a:spAutoFit/>
          </a:bodyPr>
          <a:lstStyle/>
          <a:p>
            <a:r>
              <a:rPr lang="en-US" sz="700" dirty="0">
                <a:solidFill>
                  <a:schemeClr val="tx1">
                    <a:lumMod val="50000"/>
                    <a:lumOff val="50000"/>
                  </a:schemeClr>
                </a:solidFill>
                <a:latin typeface="CiscoSansTT Light"/>
              </a:rPr>
              <a:t>* Source: </a:t>
            </a:r>
            <a:r>
              <a:rPr lang="en-US" sz="700" dirty="0" err="1">
                <a:solidFill>
                  <a:schemeClr val="tx1">
                    <a:lumMod val="50000"/>
                    <a:lumOff val="50000"/>
                  </a:schemeClr>
                </a:solidFill>
                <a:latin typeface="CiscoSansTT Light"/>
              </a:rPr>
              <a:t>Lippis</a:t>
            </a:r>
            <a:r>
              <a:rPr lang="en-US" sz="700" dirty="0">
                <a:solidFill>
                  <a:schemeClr val="tx1">
                    <a:lumMod val="50000"/>
                    <a:lumOff val="50000"/>
                  </a:schemeClr>
                </a:solidFill>
                <a:latin typeface="CiscoSansTT Light"/>
              </a:rPr>
              <a:t> Consulting </a:t>
            </a:r>
          </a:p>
        </p:txBody>
      </p:sp>
      <p:sp>
        <p:nvSpPr>
          <p:cNvPr id="40" name="Rectangle 39"/>
          <p:cNvSpPr/>
          <p:nvPr/>
        </p:nvSpPr>
        <p:spPr>
          <a:xfrm>
            <a:off x="0" y="1071859"/>
            <a:ext cx="3426107" cy="623248"/>
          </a:xfrm>
          <a:prstGeom prst="rect">
            <a:avLst/>
          </a:prstGeom>
          <a:gradFill>
            <a:gsLst>
              <a:gs pos="82000">
                <a:srgbClr val="2F6173"/>
              </a:gs>
              <a:gs pos="2000">
                <a:schemeClr val="accent1"/>
              </a:gs>
              <a:gs pos="100000">
                <a:schemeClr val="accent5"/>
              </a:gs>
            </a:gsLst>
            <a:lin ang="2700000" scaled="0"/>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68580" tIns="34290" rIns="68580" bIns="34290">
            <a:spAutoFit/>
          </a:bodyPr>
          <a:lstStyle/>
          <a:p>
            <a:r>
              <a:rPr lang="en-US" dirty="0">
                <a:solidFill>
                  <a:srgbClr val="FFFFFF"/>
                </a:solidFill>
                <a:effectLst>
                  <a:outerShdw blurRad="38100" dist="38100" dir="2700000" algn="tl">
                    <a:srgbClr val="000000">
                      <a:alpha val="43137"/>
                    </a:srgbClr>
                  </a:outerShdw>
                </a:effectLst>
                <a:latin typeface="CiscoSansTT Light"/>
              </a:rPr>
              <a:t>Up to 80% of Employees </a:t>
            </a:r>
            <a:br>
              <a:rPr lang="en-US" dirty="0">
                <a:solidFill>
                  <a:srgbClr val="FFFFFF"/>
                </a:solidFill>
                <a:effectLst>
                  <a:outerShdw blurRad="38100" dist="38100" dir="2700000" algn="tl">
                    <a:srgbClr val="000000">
                      <a:alpha val="43137"/>
                    </a:srgbClr>
                  </a:outerShdw>
                </a:effectLst>
                <a:latin typeface="CiscoSansTT Light"/>
              </a:rPr>
            </a:br>
            <a:r>
              <a:rPr lang="en-US" dirty="0">
                <a:solidFill>
                  <a:srgbClr val="FFFFFF"/>
                </a:solidFill>
                <a:effectLst>
                  <a:outerShdw blurRad="38100" dist="38100" dir="2700000" algn="tl">
                    <a:srgbClr val="000000">
                      <a:alpha val="43137"/>
                    </a:srgbClr>
                  </a:outerShdw>
                </a:effectLst>
                <a:latin typeface="CiscoSansTT Light"/>
              </a:rPr>
              <a:t>and Customers Reside Here*</a:t>
            </a:r>
          </a:p>
        </p:txBody>
      </p:sp>
      <p:sp>
        <p:nvSpPr>
          <p:cNvPr id="5" name="Rectangle 4"/>
          <p:cNvSpPr/>
          <p:nvPr/>
        </p:nvSpPr>
        <p:spPr>
          <a:xfrm>
            <a:off x="1064843" y="3494452"/>
            <a:ext cx="803425" cy="369332"/>
          </a:xfrm>
          <a:prstGeom prst="rect">
            <a:avLst/>
          </a:prstGeom>
        </p:spPr>
        <p:txBody>
          <a:bodyPr wrap="none">
            <a:spAutoFit/>
          </a:bodyPr>
          <a:lstStyle/>
          <a:p>
            <a:pPr algn="ctr"/>
            <a:r>
              <a:rPr lang="en-US" b="1" dirty="0"/>
              <a:t>Cloud</a:t>
            </a:r>
          </a:p>
        </p:txBody>
      </p:sp>
      <p:sp>
        <p:nvSpPr>
          <p:cNvPr id="73" name="Rectangle 72"/>
          <p:cNvSpPr/>
          <p:nvPr/>
        </p:nvSpPr>
        <p:spPr>
          <a:xfrm>
            <a:off x="3980529" y="3494452"/>
            <a:ext cx="994183" cy="369332"/>
          </a:xfrm>
          <a:prstGeom prst="rect">
            <a:avLst/>
          </a:prstGeom>
        </p:spPr>
        <p:txBody>
          <a:bodyPr wrap="none">
            <a:spAutoFit/>
          </a:bodyPr>
          <a:lstStyle/>
          <a:p>
            <a:pPr algn="ctr"/>
            <a:r>
              <a:rPr lang="en-US" b="1" dirty="0"/>
              <a:t>Mobility</a:t>
            </a:r>
          </a:p>
        </p:txBody>
      </p:sp>
      <p:sp>
        <p:nvSpPr>
          <p:cNvPr id="77" name="Rectangle 76"/>
          <p:cNvSpPr/>
          <p:nvPr/>
        </p:nvSpPr>
        <p:spPr>
          <a:xfrm>
            <a:off x="6649866" y="3494452"/>
            <a:ext cx="1720343" cy="369332"/>
          </a:xfrm>
          <a:prstGeom prst="rect">
            <a:avLst/>
          </a:prstGeom>
        </p:spPr>
        <p:txBody>
          <a:bodyPr wrap="none">
            <a:spAutoFit/>
          </a:bodyPr>
          <a:lstStyle/>
          <a:p>
            <a:pPr algn="ctr"/>
            <a:r>
              <a:rPr lang="en-US" b="1" dirty="0"/>
              <a:t>High BW Apps</a:t>
            </a:r>
          </a:p>
        </p:txBody>
      </p:sp>
    </p:spTree>
    <p:extLst>
      <p:ext uri="{BB962C8B-B14F-4D97-AF65-F5344CB8AC3E}">
        <p14:creationId xmlns:p14="http://schemas.microsoft.com/office/powerpoint/2010/main" val="10660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Talk to Your Customers About an Upgrade Now?</a:t>
            </a:r>
            <a:br>
              <a:rPr lang="en-US" dirty="0" smtClean="0"/>
            </a:br>
            <a:endParaRPr lang="en-US" dirty="0"/>
          </a:p>
        </p:txBody>
      </p:sp>
      <p:sp>
        <p:nvSpPr>
          <p:cNvPr id="29" name="Rectangle 28"/>
          <p:cNvSpPr/>
          <p:nvPr/>
        </p:nvSpPr>
        <p:spPr>
          <a:xfrm>
            <a:off x="178582" y="1106036"/>
            <a:ext cx="2804648"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164798" y="1106036"/>
            <a:ext cx="2804648"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125841" y="1106036"/>
            <a:ext cx="2804648"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l="27302" t="22451" r="28428" b="33468"/>
          <a:stretch/>
        </p:blipFill>
        <p:spPr>
          <a:xfrm>
            <a:off x="3495875" y="1773785"/>
            <a:ext cx="2142495" cy="1422242"/>
          </a:xfrm>
          <a:prstGeom prst="rect">
            <a:avLst/>
          </a:prstGeom>
        </p:spPr>
      </p:pic>
      <p:pic>
        <p:nvPicPr>
          <p:cNvPr id="33" name="Picture 32"/>
          <p:cNvPicPr>
            <a:picLocks noChangeAspect="1"/>
          </p:cNvPicPr>
          <p:nvPr/>
        </p:nvPicPr>
        <p:blipFill rotWithShape="1">
          <a:blip r:embed="rId4" cstate="screen">
            <a:extLst>
              <a:ext uri="{28A0092B-C50C-407E-A947-70E740481C1C}">
                <a14:useLocalDpi xmlns:a14="http://schemas.microsoft.com/office/drawing/2010/main"/>
              </a:ext>
            </a:extLst>
          </a:blip>
          <a:srcRect l="3249" t="12109" r="13838" b="5773"/>
          <a:stretch/>
        </p:blipFill>
        <p:spPr>
          <a:xfrm>
            <a:off x="6456917" y="1779667"/>
            <a:ext cx="2142496" cy="1414593"/>
          </a:xfrm>
          <a:prstGeom prst="rect">
            <a:avLst/>
          </a:prstGeom>
        </p:spPr>
      </p:pic>
      <p:pic>
        <p:nvPicPr>
          <p:cNvPr id="34" name="Picture 33"/>
          <p:cNvPicPr>
            <a:picLocks noChangeAspect="1"/>
          </p:cNvPicPr>
          <p:nvPr/>
        </p:nvPicPr>
        <p:blipFill rotWithShape="1">
          <a:blip r:embed="rId5" cstate="screen">
            <a:extLst>
              <a:ext uri="{28A0092B-C50C-407E-A947-70E740481C1C}">
                <a14:useLocalDpi xmlns:a14="http://schemas.microsoft.com/office/drawing/2010/main"/>
              </a:ext>
            </a:extLst>
          </a:blip>
          <a:srcRect l="20464" t="21239" r="9487" b="9007"/>
          <a:stretch/>
        </p:blipFill>
        <p:spPr>
          <a:xfrm>
            <a:off x="509660" y="1746827"/>
            <a:ext cx="2142493" cy="1422241"/>
          </a:xfrm>
          <a:prstGeom prst="rect">
            <a:avLst/>
          </a:prstGeom>
        </p:spPr>
      </p:pic>
      <p:sp>
        <p:nvSpPr>
          <p:cNvPr id="35" name="Rectangle 34"/>
          <p:cNvSpPr/>
          <p:nvPr/>
        </p:nvSpPr>
        <p:spPr>
          <a:xfrm>
            <a:off x="270727" y="1195654"/>
            <a:ext cx="2620358" cy="334671"/>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Digital Transformation</a:t>
            </a:r>
            <a:endParaRPr lang="en-US" b="1" dirty="0">
              <a:solidFill>
                <a:schemeClr val="accent1"/>
              </a:solidFill>
              <a:latin typeface="+mj-lt"/>
            </a:endParaRPr>
          </a:p>
        </p:txBody>
      </p:sp>
      <p:sp>
        <p:nvSpPr>
          <p:cNvPr id="36" name="Rectangle 35"/>
          <p:cNvSpPr/>
          <p:nvPr/>
        </p:nvSpPr>
        <p:spPr>
          <a:xfrm>
            <a:off x="6217986" y="1135396"/>
            <a:ext cx="2620358" cy="570120"/>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Significant </a:t>
            </a:r>
            <a:br>
              <a:rPr lang="en-US" b="1" dirty="0" smtClean="0">
                <a:solidFill>
                  <a:schemeClr val="accent1"/>
                </a:solidFill>
                <a:latin typeface="+mj-lt"/>
              </a:rPr>
            </a:br>
            <a:r>
              <a:rPr lang="en-US" b="1" dirty="0" smtClean="0">
                <a:solidFill>
                  <a:schemeClr val="accent1"/>
                </a:solidFill>
                <a:latin typeface="+mj-lt"/>
              </a:rPr>
              <a:t>Revenue Potential</a:t>
            </a:r>
            <a:endParaRPr lang="en-US" b="1" dirty="0">
              <a:solidFill>
                <a:schemeClr val="accent1"/>
              </a:solidFill>
              <a:latin typeface="+mj-lt"/>
            </a:endParaRPr>
          </a:p>
        </p:txBody>
      </p:sp>
      <p:sp>
        <p:nvSpPr>
          <p:cNvPr id="38" name="Rectangle 37"/>
          <p:cNvSpPr/>
          <p:nvPr/>
        </p:nvSpPr>
        <p:spPr>
          <a:xfrm>
            <a:off x="3200277" y="1135406"/>
            <a:ext cx="2733690" cy="570120"/>
          </a:xfrm>
          <a:prstGeom prst="rect">
            <a:avLst/>
          </a:prstGeom>
        </p:spPr>
        <p:txBody>
          <a:bodyPr wrap="square" lIns="91404" tIns="45702" rIns="91404"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Large Install </a:t>
            </a:r>
            <a:r>
              <a:rPr lang="en-US" b="1" dirty="0" smtClean="0">
                <a:solidFill>
                  <a:schemeClr val="accent1"/>
                </a:solidFill>
                <a:latin typeface="+mj-lt"/>
              </a:rPr>
              <a:t>Base </a:t>
            </a:r>
            <a:br>
              <a:rPr lang="en-US" b="1" dirty="0" smtClean="0">
                <a:solidFill>
                  <a:schemeClr val="accent1"/>
                </a:solidFill>
                <a:latin typeface="+mj-lt"/>
              </a:rPr>
            </a:br>
            <a:r>
              <a:rPr lang="en-US" b="1" dirty="0" smtClean="0">
                <a:solidFill>
                  <a:schemeClr val="accent1"/>
                </a:solidFill>
                <a:latin typeface="+mj-lt"/>
              </a:rPr>
              <a:t>Ready for </a:t>
            </a:r>
            <a:r>
              <a:rPr lang="en-US" b="1" dirty="0">
                <a:solidFill>
                  <a:schemeClr val="accent1"/>
                </a:solidFill>
                <a:latin typeface="+mj-lt"/>
              </a:rPr>
              <a:t>Refresh</a:t>
            </a:r>
          </a:p>
        </p:txBody>
      </p:sp>
      <p:sp>
        <p:nvSpPr>
          <p:cNvPr id="39" name="Rectangle 38"/>
          <p:cNvSpPr/>
          <p:nvPr/>
        </p:nvSpPr>
        <p:spPr>
          <a:xfrm>
            <a:off x="283613" y="3302036"/>
            <a:ext cx="2594586" cy="1384958"/>
          </a:xfrm>
          <a:prstGeom prst="rect">
            <a:avLst/>
          </a:prstGeom>
        </p:spPr>
        <p:txBody>
          <a:bodyPr wrap="square" lIns="91404" tIns="45702" rIns="0" bIns="45702">
            <a:spAutoFit/>
          </a:bodyPr>
          <a:lstStyle/>
          <a:p>
            <a:pPr defTabSz="685577"/>
            <a:r>
              <a:rPr lang="en-US" sz="1200" b="1" dirty="0" smtClean="0">
                <a:solidFill>
                  <a:schemeClr val="tx1">
                    <a:lumMod val="75000"/>
                    <a:lumOff val="25000"/>
                  </a:schemeClr>
                </a:solidFill>
                <a:latin typeface="+mj-lt"/>
              </a:rPr>
              <a:t>LOB relevance</a:t>
            </a:r>
          </a:p>
          <a:p>
            <a:pPr marL="171450" indent="-171450" defTabSz="685577">
              <a:buFont typeface="Arial"/>
              <a:buChar char="•"/>
            </a:pPr>
            <a:r>
              <a:rPr lang="en-US" sz="1200" dirty="0" smtClean="0">
                <a:solidFill>
                  <a:schemeClr val="tx1">
                    <a:lumMod val="75000"/>
                    <a:lumOff val="25000"/>
                  </a:schemeClr>
                </a:solidFill>
                <a:latin typeface="+mj-lt"/>
              </a:rPr>
              <a:t>Enable IT to accelerate innovative business initiatives</a:t>
            </a:r>
          </a:p>
          <a:p>
            <a:pPr marL="171450" indent="-171450" defTabSz="685577">
              <a:buFont typeface="Arial"/>
              <a:buChar char="•"/>
            </a:pPr>
            <a:r>
              <a:rPr lang="en-US" sz="1200" dirty="0" smtClean="0">
                <a:solidFill>
                  <a:schemeClr val="tx1">
                    <a:lumMod val="75000"/>
                    <a:lumOff val="25000"/>
                  </a:schemeClr>
                </a:solidFill>
                <a:latin typeface="+mj-lt"/>
              </a:rPr>
              <a:t>Cloud, mobility and new applications require WAN</a:t>
            </a:r>
            <a:br>
              <a:rPr lang="en-US" sz="1200" dirty="0" smtClean="0">
                <a:solidFill>
                  <a:schemeClr val="tx1">
                    <a:lumMod val="75000"/>
                    <a:lumOff val="25000"/>
                  </a:schemeClr>
                </a:solidFill>
                <a:latin typeface="+mj-lt"/>
              </a:rPr>
            </a:br>
            <a:r>
              <a:rPr lang="en-US" sz="1200" dirty="0" smtClean="0">
                <a:solidFill>
                  <a:schemeClr val="tx1">
                    <a:lumMod val="75000"/>
                    <a:lumOff val="25000"/>
                  </a:schemeClr>
                </a:solidFill>
                <a:latin typeface="+mj-lt"/>
              </a:rPr>
              <a:t>to evolve</a:t>
            </a:r>
          </a:p>
          <a:p>
            <a:pPr defTabSz="685577"/>
            <a:endParaRPr lang="en-US" sz="1200" dirty="0">
              <a:solidFill>
                <a:schemeClr val="tx1">
                  <a:lumMod val="75000"/>
                  <a:lumOff val="25000"/>
                </a:schemeClr>
              </a:solidFill>
              <a:latin typeface="+mj-lt"/>
            </a:endParaRPr>
          </a:p>
        </p:txBody>
      </p:sp>
      <p:sp>
        <p:nvSpPr>
          <p:cNvPr id="40" name="Rectangle 39"/>
          <p:cNvSpPr/>
          <p:nvPr/>
        </p:nvSpPr>
        <p:spPr>
          <a:xfrm>
            <a:off x="6225399" y="3302036"/>
            <a:ext cx="2605532" cy="1200292"/>
          </a:xfrm>
          <a:prstGeom prst="rect">
            <a:avLst/>
          </a:prstGeom>
        </p:spPr>
        <p:txBody>
          <a:bodyPr wrap="square" lIns="91404" tIns="45702" rIns="0" bIns="45702">
            <a:spAutoFit/>
          </a:bodyPr>
          <a:lstStyle/>
          <a:p>
            <a:r>
              <a:rPr lang="en-US" sz="1200" b="1" dirty="0" smtClean="0">
                <a:solidFill>
                  <a:schemeClr val="tx1">
                    <a:lumMod val="75000"/>
                    <a:lumOff val="25000"/>
                  </a:schemeClr>
                </a:solidFill>
                <a:latin typeface="+mj-lt"/>
              </a:rPr>
              <a:t>Up to 300% upsell</a:t>
            </a:r>
          </a:p>
          <a:p>
            <a:pPr marL="171450" indent="-171450">
              <a:buFont typeface="Arial"/>
              <a:buChar char="•"/>
            </a:pPr>
            <a:r>
              <a:rPr lang="en-US" sz="1200" dirty="0" smtClean="0">
                <a:solidFill>
                  <a:schemeClr val="tx1">
                    <a:lumMod val="75000"/>
                    <a:lumOff val="25000"/>
                  </a:schemeClr>
                </a:solidFill>
                <a:latin typeface="+mj-lt"/>
              </a:rPr>
              <a:t>AX bundles and Akamai can double or triple deal size</a:t>
            </a:r>
            <a:endParaRPr lang="en-US" sz="1200" dirty="0">
              <a:solidFill>
                <a:schemeClr val="tx1">
                  <a:lumMod val="75000"/>
                  <a:lumOff val="25000"/>
                </a:schemeClr>
              </a:solidFill>
              <a:latin typeface="+mj-lt"/>
            </a:endParaRPr>
          </a:p>
          <a:p>
            <a:pPr marL="171450" indent="-171450">
              <a:buFont typeface="Arial"/>
              <a:buChar char="•"/>
            </a:pPr>
            <a:r>
              <a:rPr lang="en-US" sz="1200" dirty="0" smtClean="0">
                <a:solidFill>
                  <a:schemeClr val="tx1">
                    <a:lumMod val="75000"/>
                    <a:lumOff val="25000"/>
                  </a:schemeClr>
                </a:solidFill>
                <a:latin typeface="+mj-lt"/>
              </a:rPr>
              <a:t>New consumption models give you easier entry points </a:t>
            </a:r>
            <a:endParaRPr lang="en-US" sz="1200" dirty="0">
              <a:solidFill>
                <a:schemeClr val="tx1">
                  <a:lumMod val="75000"/>
                  <a:lumOff val="25000"/>
                </a:schemeClr>
              </a:solidFill>
              <a:latin typeface="+mj-lt"/>
            </a:endParaRPr>
          </a:p>
          <a:p>
            <a:pPr defTabSz="685577"/>
            <a:endParaRPr lang="en-US" sz="1200" dirty="0">
              <a:solidFill>
                <a:schemeClr val="tx1">
                  <a:lumMod val="75000"/>
                  <a:lumOff val="25000"/>
                </a:schemeClr>
              </a:solidFill>
              <a:latin typeface="+mj-lt"/>
            </a:endParaRPr>
          </a:p>
        </p:txBody>
      </p:sp>
      <p:sp>
        <p:nvSpPr>
          <p:cNvPr id="41" name="Rectangle 40"/>
          <p:cNvSpPr/>
          <p:nvPr/>
        </p:nvSpPr>
        <p:spPr>
          <a:xfrm>
            <a:off x="3335307" y="3302036"/>
            <a:ext cx="2463630" cy="1200292"/>
          </a:xfrm>
          <a:prstGeom prst="rect">
            <a:avLst/>
          </a:prstGeom>
        </p:spPr>
        <p:txBody>
          <a:bodyPr wrap="square" lIns="91404" tIns="45702" rIns="91404" bIns="45702">
            <a:spAutoFit/>
          </a:bodyPr>
          <a:lstStyle/>
          <a:p>
            <a:pPr defTabSz="685577"/>
            <a:r>
              <a:rPr lang="en-US" sz="1200" b="1" dirty="0" smtClean="0">
                <a:solidFill>
                  <a:schemeClr val="tx1">
                    <a:lumMod val="75000"/>
                    <a:lumOff val="25000"/>
                  </a:schemeClr>
                </a:solidFill>
                <a:latin typeface="+mj-lt"/>
              </a:rPr>
              <a:t>Cisco advantage</a:t>
            </a:r>
          </a:p>
          <a:p>
            <a:pPr marL="171450" indent="-171450" defTabSz="685577">
              <a:buFont typeface="Arial"/>
              <a:buChar char="•"/>
            </a:pPr>
            <a:r>
              <a:rPr lang="en-US" sz="1200" dirty="0" smtClean="0">
                <a:solidFill>
                  <a:schemeClr val="tx1">
                    <a:lumMod val="75000"/>
                    <a:lumOff val="25000"/>
                  </a:schemeClr>
                </a:solidFill>
                <a:latin typeface="+mj-lt"/>
              </a:rPr>
              <a:t>Cisco access </a:t>
            </a:r>
            <a:r>
              <a:rPr lang="en-US" sz="1200" dirty="0">
                <a:solidFill>
                  <a:schemeClr val="tx1">
                    <a:lumMod val="75000"/>
                    <a:lumOff val="25000"/>
                  </a:schemeClr>
                </a:solidFill>
                <a:latin typeface="+mj-lt"/>
              </a:rPr>
              <a:t>r</a:t>
            </a:r>
            <a:r>
              <a:rPr lang="en-US" sz="1200" dirty="0" smtClean="0">
                <a:solidFill>
                  <a:schemeClr val="tx1">
                    <a:lumMod val="75000"/>
                    <a:lumOff val="25000"/>
                  </a:schemeClr>
                </a:solidFill>
                <a:latin typeface="+mj-lt"/>
              </a:rPr>
              <a:t>outing </a:t>
            </a:r>
            <a:r>
              <a:rPr lang="en-US" sz="1200" dirty="0">
                <a:solidFill>
                  <a:schemeClr val="tx1">
                    <a:lumMod val="75000"/>
                    <a:lumOff val="25000"/>
                  </a:schemeClr>
                </a:solidFill>
                <a:latin typeface="+mj-lt"/>
              </a:rPr>
              <a:t>80%+ market </a:t>
            </a:r>
            <a:r>
              <a:rPr lang="en-US" sz="1200" dirty="0" smtClean="0">
                <a:solidFill>
                  <a:schemeClr val="tx1">
                    <a:lumMod val="75000"/>
                    <a:lumOff val="25000"/>
                  </a:schemeClr>
                </a:solidFill>
                <a:latin typeface="+mj-lt"/>
              </a:rPr>
              <a:t>share</a:t>
            </a:r>
          </a:p>
          <a:p>
            <a:pPr marL="171450" indent="-171450" defTabSz="685577">
              <a:buFont typeface="Arial"/>
              <a:buChar char="•"/>
            </a:pPr>
            <a:r>
              <a:rPr lang="en-US" sz="1200" dirty="0" smtClean="0">
                <a:solidFill>
                  <a:schemeClr val="tx1">
                    <a:lumMod val="75000"/>
                    <a:lumOff val="25000"/>
                  </a:schemeClr>
                </a:solidFill>
                <a:latin typeface="+mj-lt"/>
              </a:rPr>
              <a:t>Majority of equipment over 5 years old</a:t>
            </a:r>
          </a:p>
          <a:p>
            <a:pPr defTabSz="685577"/>
            <a:endParaRPr lang="en-US" sz="1200" dirty="0">
              <a:solidFill>
                <a:schemeClr val="tx1">
                  <a:lumMod val="75000"/>
                  <a:lumOff val="25000"/>
                </a:schemeClr>
              </a:solidFill>
              <a:latin typeface="+mj-lt"/>
            </a:endParaRPr>
          </a:p>
        </p:txBody>
      </p:sp>
    </p:spTree>
    <p:extLst>
      <p:ext uri="{BB962C8B-B14F-4D97-AF65-F5344CB8AC3E}">
        <p14:creationId xmlns:p14="http://schemas.microsoft.com/office/powerpoint/2010/main" val="21029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Customers Will Need to Refresh at the Branch</a:t>
            </a:r>
            <a:endParaRPr lang="en-US" dirty="0"/>
          </a:p>
        </p:txBody>
      </p:sp>
      <p:sp>
        <p:nvSpPr>
          <p:cNvPr id="27" name="Rectangle 26"/>
          <p:cNvSpPr/>
          <p:nvPr/>
        </p:nvSpPr>
        <p:spPr>
          <a:xfrm>
            <a:off x="178582" y="1106036"/>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428596" y="1106036"/>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678610" y="1106036"/>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928624" y="1106036"/>
            <a:ext cx="1989046" cy="3523206"/>
          </a:xfrm>
          <a:prstGeom prst="rect">
            <a:avLst/>
          </a:prstGeom>
          <a:gradFill>
            <a:gsLst>
              <a:gs pos="72000">
                <a:schemeClr val="bg1">
                  <a:lumMod val="95000"/>
                </a:schemeClr>
              </a:gs>
              <a:gs pos="9000">
                <a:schemeClr val="bg1"/>
              </a:gs>
              <a:gs pos="100000">
                <a:schemeClr val="bg1">
                  <a:alpha val="0"/>
                </a:schemeClr>
              </a:gs>
            </a:gsLst>
            <a:lin ang="5400000" scaled="0"/>
          </a:gradFill>
          <a:ln>
            <a:gradFill>
              <a:gsLst>
                <a:gs pos="0">
                  <a:schemeClr val="accent1">
                    <a:lumMod val="5000"/>
                    <a:lumOff val="95000"/>
                    <a:alpha val="0"/>
                  </a:schemeClr>
                </a:gs>
                <a:gs pos="44000">
                  <a:schemeClr val="accent5">
                    <a:lumMod val="40000"/>
                    <a:lumOff val="60000"/>
                  </a:schemeClr>
                </a:gs>
                <a:gs pos="71000">
                  <a:schemeClr val="accent5">
                    <a:lumMod val="40000"/>
                    <a:lumOff val="60000"/>
                  </a:schemeClr>
                </a:gs>
                <a:gs pos="100000">
                  <a:schemeClr val="bg1">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274519" y="1063693"/>
            <a:ext cx="2322638"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User </a:t>
            </a:r>
            <a:br>
              <a:rPr lang="en-US" b="1" dirty="0">
                <a:solidFill>
                  <a:schemeClr val="accent1"/>
                </a:solidFill>
                <a:latin typeface="+mj-lt"/>
              </a:rPr>
            </a:br>
            <a:r>
              <a:rPr lang="en-US" b="1" dirty="0" smtClean="0">
                <a:solidFill>
                  <a:schemeClr val="accent1"/>
                </a:solidFill>
                <a:latin typeface="+mj-lt"/>
              </a:rPr>
              <a:t>Experience</a:t>
            </a:r>
            <a:endParaRPr lang="en-US" b="1" dirty="0">
              <a:solidFill>
                <a:schemeClr val="accent1"/>
              </a:solidFill>
              <a:latin typeface="+mj-lt"/>
            </a:endParaRPr>
          </a:p>
        </p:txBody>
      </p:sp>
      <p:sp>
        <p:nvSpPr>
          <p:cNvPr id="36" name="Rectangle 35"/>
          <p:cNvSpPr/>
          <p:nvPr/>
        </p:nvSpPr>
        <p:spPr>
          <a:xfrm>
            <a:off x="6823496" y="1063693"/>
            <a:ext cx="2156681"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Growing </a:t>
            </a:r>
            <a:br>
              <a:rPr lang="en-US" b="1" dirty="0">
                <a:solidFill>
                  <a:schemeClr val="accent1"/>
                </a:solidFill>
                <a:latin typeface="+mj-lt"/>
              </a:rPr>
            </a:br>
            <a:r>
              <a:rPr lang="en-US" b="1" dirty="0">
                <a:solidFill>
                  <a:schemeClr val="accent1"/>
                </a:solidFill>
                <a:latin typeface="+mj-lt"/>
              </a:rPr>
              <a:t>Threats</a:t>
            </a:r>
          </a:p>
        </p:txBody>
      </p:sp>
      <p:sp>
        <p:nvSpPr>
          <p:cNvPr id="41" name="Rectangle 40"/>
          <p:cNvSpPr/>
          <p:nvPr/>
        </p:nvSpPr>
        <p:spPr>
          <a:xfrm>
            <a:off x="153267" y="1063693"/>
            <a:ext cx="2014361"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smtClean="0">
                <a:solidFill>
                  <a:schemeClr val="accent1"/>
                </a:solidFill>
                <a:latin typeface="+mj-lt"/>
              </a:rPr>
              <a:t>Cost</a:t>
            </a:r>
            <a:br>
              <a:rPr lang="en-US" b="1" dirty="0" smtClean="0">
                <a:solidFill>
                  <a:schemeClr val="accent1"/>
                </a:solidFill>
                <a:latin typeface="+mj-lt"/>
              </a:rPr>
            </a:br>
            <a:r>
              <a:rPr lang="en-US" b="1" dirty="0" smtClean="0">
                <a:solidFill>
                  <a:schemeClr val="accent1"/>
                </a:solidFill>
                <a:latin typeface="+mj-lt"/>
              </a:rPr>
              <a:t>Constraints</a:t>
            </a:r>
            <a:endParaRPr lang="en-US" b="1" dirty="0">
              <a:solidFill>
                <a:schemeClr val="accent1"/>
              </a:solidFill>
              <a:latin typeface="+mj-lt"/>
            </a:endParaRPr>
          </a:p>
        </p:txBody>
      </p:sp>
      <p:sp>
        <p:nvSpPr>
          <p:cNvPr id="44" name="Rectangle 43"/>
          <p:cNvSpPr/>
          <p:nvPr/>
        </p:nvSpPr>
        <p:spPr>
          <a:xfrm>
            <a:off x="4645021" y="1063693"/>
            <a:ext cx="1958762" cy="563195"/>
          </a:xfrm>
          <a:prstGeom prst="rect">
            <a:avLst/>
          </a:prstGeom>
        </p:spPr>
        <p:txBody>
          <a:bodyPr wrap="square" lIns="91404" tIns="45702" rIns="0" bIns="45702" anchor="b" anchorCtr="0">
            <a:spAutoFit/>
          </a:bodyPr>
          <a:lstStyle/>
          <a:p>
            <a:pPr algn="ctr" defTabSz="913495">
              <a:lnSpc>
                <a:spcPct val="85000"/>
              </a:lnSpc>
              <a:spcAft>
                <a:spcPts val="300"/>
              </a:spcAft>
              <a:buClr>
                <a:srgbClr val="6DB344"/>
              </a:buClr>
              <a:buSzPct val="90000"/>
            </a:pPr>
            <a:r>
              <a:rPr lang="en-US" b="1" dirty="0">
                <a:solidFill>
                  <a:schemeClr val="accent1"/>
                </a:solidFill>
                <a:latin typeface="+mj-lt"/>
              </a:rPr>
              <a:t>IT </a:t>
            </a:r>
            <a:br>
              <a:rPr lang="en-US" b="1" dirty="0">
                <a:solidFill>
                  <a:schemeClr val="accent1"/>
                </a:solidFill>
                <a:latin typeface="+mj-lt"/>
              </a:rPr>
            </a:br>
            <a:r>
              <a:rPr lang="en-US" b="1" dirty="0" smtClean="0">
                <a:solidFill>
                  <a:schemeClr val="accent1"/>
                </a:solidFill>
                <a:latin typeface="+mj-lt"/>
              </a:rPr>
              <a:t>Simplicity</a:t>
            </a:r>
            <a:endParaRPr lang="en-US" b="1" dirty="0">
              <a:solidFill>
                <a:schemeClr val="accent1"/>
              </a:solidFill>
              <a:latin typeface="+mj-lt"/>
            </a:endParaRPr>
          </a:p>
        </p:txBody>
      </p:sp>
      <p:sp>
        <p:nvSpPr>
          <p:cNvPr id="47" name="Rectangle 46"/>
          <p:cNvSpPr/>
          <p:nvPr/>
        </p:nvSpPr>
        <p:spPr>
          <a:xfrm>
            <a:off x="2412832" y="1777405"/>
            <a:ext cx="2049954" cy="1415736"/>
          </a:xfrm>
          <a:prstGeom prst="rect">
            <a:avLst/>
          </a:prstGeom>
        </p:spPr>
        <p:txBody>
          <a:bodyPr wrap="square" lIns="182812" tIns="45702" rIns="182812" bIns="45702">
            <a:spAutoFit/>
          </a:bodyPr>
          <a:lstStyle/>
          <a:p>
            <a:pPr algn="ctr" defTabSz="685577"/>
            <a:r>
              <a:rPr lang="en-US" sz="1200" dirty="0" smtClean="0">
                <a:solidFill>
                  <a:schemeClr val="tx1">
                    <a:lumMod val="75000"/>
                    <a:lumOff val="25000"/>
                  </a:schemeClr>
                </a:solidFill>
                <a:latin typeface="+mj-lt"/>
              </a:rPr>
              <a:t>78% Execs Require Digital Transformation in Two Years</a:t>
            </a:r>
            <a:r>
              <a:rPr lang="en-US" sz="1200" baseline="30000" dirty="0" smtClean="0">
                <a:solidFill>
                  <a:schemeClr val="tx1">
                    <a:lumMod val="75000"/>
                    <a:lumOff val="25000"/>
                  </a:schemeClr>
                </a:solidFill>
                <a:latin typeface="+mj-lt"/>
              </a:rPr>
              <a:t>2</a:t>
            </a:r>
          </a:p>
          <a:p>
            <a:pPr algn="ctr" defTabSz="685577"/>
            <a:endParaRPr lang="en-US" sz="1200" dirty="0" smtClean="0">
              <a:solidFill>
                <a:schemeClr val="tx1">
                  <a:lumMod val="75000"/>
                  <a:lumOff val="25000"/>
                </a:schemeClr>
              </a:solidFill>
              <a:latin typeface="+mj-lt"/>
            </a:endParaRPr>
          </a:p>
          <a:p>
            <a:pPr algn="ctr" defTabSz="685577"/>
            <a:r>
              <a:rPr lang="en-US" sz="1200" dirty="0" smtClean="0">
                <a:solidFill>
                  <a:schemeClr val="tx1">
                    <a:lumMod val="75000"/>
                    <a:lumOff val="25000"/>
                  </a:schemeClr>
                </a:solidFill>
                <a:latin typeface="+mj-lt"/>
              </a:rPr>
              <a:t>User productivity and customer satisfaction suffering</a:t>
            </a:r>
            <a:endParaRPr lang="en-US" sz="1200" dirty="0">
              <a:solidFill>
                <a:schemeClr val="tx1">
                  <a:lumMod val="75000"/>
                  <a:lumOff val="25000"/>
                </a:schemeClr>
              </a:solidFill>
              <a:latin typeface="+mj-lt"/>
            </a:endParaRPr>
          </a:p>
        </p:txBody>
      </p:sp>
      <p:sp>
        <p:nvSpPr>
          <p:cNvPr id="49" name="Rectangle 48"/>
          <p:cNvSpPr/>
          <p:nvPr/>
        </p:nvSpPr>
        <p:spPr>
          <a:xfrm>
            <a:off x="6894762" y="1777405"/>
            <a:ext cx="2056771" cy="1384958"/>
          </a:xfrm>
          <a:prstGeom prst="rect">
            <a:avLst/>
          </a:prstGeom>
        </p:spPr>
        <p:txBody>
          <a:bodyPr wrap="square" lIns="182812" tIns="45702" rIns="182812" bIns="45702">
            <a:spAutoFit/>
          </a:bodyPr>
          <a:lstStyle/>
          <a:p>
            <a:pPr algn="ctr" defTabSz="685577"/>
            <a:r>
              <a:rPr lang="en-US" sz="1200" dirty="0" smtClean="0">
                <a:solidFill>
                  <a:schemeClr val="tx1">
                    <a:lumMod val="75000"/>
                    <a:lumOff val="25000"/>
                  </a:schemeClr>
                </a:solidFill>
                <a:latin typeface="+mj-lt"/>
              </a:rPr>
              <a:t>The expanded threat surface (mobility, Internet) requires </a:t>
            </a:r>
            <a:br>
              <a:rPr lang="en-US" sz="1200" dirty="0" smtClean="0">
                <a:solidFill>
                  <a:schemeClr val="tx1">
                    <a:lumMod val="75000"/>
                    <a:lumOff val="25000"/>
                  </a:schemeClr>
                </a:solidFill>
                <a:latin typeface="+mj-lt"/>
              </a:rPr>
            </a:br>
            <a:r>
              <a:rPr lang="en-US" sz="1200" dirty="0" smtClean="0">
                <a:solidFill>
                  <a:schemeClr val="tx1">
                    <a:lumMod val="75000"/>
                    <a:lumOff val="25000"/>
                  </a:schemeClr>
                </a:solidFill>
                <a:latin typeface="+mj-lt"/>
              </a:rPr>
              <a:t>best of breed security</a:t>
            </a:r>
            <a:r>
              <a:rPr lang="en-US" sz="1200" baseline="30000" dirty="0" smtClean="0">
                <a:solidFill>
                  <a:schemeClr val="tx1">
                    <a:lumMod val="75000"/>
                    <a:lumOff val="25000"/>
                  </a:schemeClr>
                </a:solidFill>
                <a:latin typeface="+mj-lt"/>
              </a:rPr>
              <a:t>3</a:t>
            </a:r>
          </a:p>
          <a:p>
            <a:pPr algn="ctr" defTabSz="685577"/>
            <a:endParaRPr lang="en-US" sz="1200" dirty="0">
              <a:solidFill>
                <a:schemeClr val="tx1">
                  <a:lumMod val="75000"/>
                  <a:lumOff val="25000"/>
                </a:schemeClr>
              </a:solidFill>
              <a:latin typeface="+mj-lt"/>
            </a:endParaRPr>
          </a:p>
          <a:p>
            <a:pPr algn="ctr" defTabSz="685577"/>
            <a:r>
              <a:rPr lang="en-US" sz="1200" dirty="0" smtClean="0">
                <a:solidFill>
                  <a:schemeClr val="tx1">
                    <a:lumMod val="75000"/>
                    <a:lumOff val="25000"/>
                  </a:schemeClr>
                </a:solidFill>
                <a:latin typeface="+mj-lt"/>
              </a:rPr>
              <a:t>Need to elevate and scale branch defense</a:t>
            </a:r>
            <a:endParaRPr lang="en-US" sz="1200" dirty="0">
              <a:solidFill>
                <a:schemeClr val="tx1">
                  <a:lumMod val="75000"/>
                  <a:lumOff val="25000"/>
                </a:schemeClr>
              </a:solidFill>
              <a:latin typeface="+mj-lt"/>
            </a:endParaRPr>
          </a:p>
        </p:txBody>
      </p:sp>
      <p:sp>
        <p:nvSpPr>
          <p:cNvPr id="50" name="Rectangle 49"/>
          <p:cNvSpPr/>
          <p:nvPr/>
        </p:nvSpPr>
        <p:spPr>
          <a:xfrm>
            <a:off x="182656" y="1777405"/>
            <a:ext cx="1969208" cy="1200292"/>
          </a:xfrm>
          <a:prstGeom prst="rect">
            <a:avLst/>
          </a:prstGeom>
        </p:spPr>
        <p:txBody>
          <a:bodyPr wrap="square" lIns="182812" tIns="45702" rIns="182812" bIns="45702">
            <a:spAutoFit/>
          </a:bodyPr>
          <a:lstStyle/>
          <a:p>
            <a:pPr algn="ctr" defTabSz="685577"/>
            <a:r>
              <a:rPr lang="en-US" sz="1200" dirty="0" smtClean="0">
                <a:solidFill>
                  <a:schemeClr val="tx1">
                    <a:lumMod val="75000"/>
                    <a:lumOff val="25000"/>
                  </a:schemeClr>
                </a:solidFill>
                <a:latin typeface="+mj-lt"/>
              </a:rPr>
              <a:t>20-50% Annual Bandwidth Growth</a:t>
            </a:r>
            <a:r>
              <a:rPr lang="en-US" sz="1200" baseline="30000" dirty="0" smtClean="0">
                <a:solidFill>
                  <a:schemeClr val="tx1">
                    <a:lumMod val="75000"/>
                    <a:lumOff val="25000"/>
                  </a:schemeClr>
                </a:solidFill>
                <a:latin typeface="+mj-lt"/>
              </a:rPr>
              <a:t>1</a:t>
            </a:r>
            <a:r>
              <a:rPr lang="en-US" sz="1200" dirty="0" smtClean="0">
                <a:solidFill>
                  <a:schemeClr val="tx1">
                    <a:lumMod val="75000"/>
                    <a:lumOff val="25000"/>
                  </a:schemeClr>
                </a:solidFill>
                <a:latin typeface="+mj-lt"/>
              </a:rPr>
              <a:t> </a:t>
            </a:r>
          </a:p>
          <a:p>
            <a:pPr algn="ctr" defTabSz="685577"/>
            <a:endParaRPr lang="en-US" sz="1200" dirty="0" smtClean="0">
              <a:solidFill>
                <a:schemeClr val="tx1">
                  <a:lumMod val="75000"/>
                  <a:lumOff val="25000"/>
                </a:schemeClr>
              </a:solidFill>
              <a:latin typeface="+mj-lt"/>
            </a:endParaRPr>
          </a:p>
          <a:p>
            <a:pPr algn="ctr" defTabSz="685577"/>
            <a:r>
              <a:rPr lang="en-US" sz="1200" dirty="0" smtClean="0">
                <a:solidFill>
                  <a:schemeClr val="tx1">
                    <a:lumMod val="75000"/>
                    <a:lumOff val="25000"/>
                  </a:schemeClr>
                </a:solidFill>
                <a:latin typeface="+mj-lt"/>
              </a:rPr>
              <a:t>The exponential growth of data traffic and no additional budget</a:t>
            </a:r>
          </a:p>
        </p:txBody>
      </p:sp>
      <p:sp>
        <p:nvSpPr>
          <p:cNvPr id="52" name="Rectangle 51"/>
          <p:cNvSpPr/>
          <p:nvPr/>
        </p:nvSpPr>
        <p:spPr>
          <a:xfrm>
            <a:off x="4645021" y="1777405"/>
            <a:ext cx="2059459" cy="1384958"/>
          </a:xfrm>
          <a:prstGeom prst="rect">
            <a:avLst/>
          </a:prstGeom>
        </p:spPr>
        <p:txBody>
          <a:bodyPr wrap="square" lIns="182812" tIns="45702" rIns="182812" bIns="45702">
            <a:spAutoFit/>
          </a:bodyPr>
          <a:lstStyle/>
          <a:p>
            <a:pPr algn="ctr" defTabSz="685577"/>
            <a:r>
              <a:rPr lang="en-US" sz="1200" dirty="0" smtClean="0">
                <a:solidFill>
                  <a:schemeClr val="tx1">
                    <a:lumMod val="75000"/>
                    <a:lumOff val="25000"/>
                  </a:schemeClr>
                </a:solidFill>
                <a:latin typeface="+mj-lt"/>
              </a:rPr>
              <a:t>68% of Execs State Technology Is Not Evolving Fast Enough</a:t>
            </a:r>
            <a:r>
              <a:rPr lang="en-US" sz="1200" baseline="30000" dirty="0" smtClean="0">
                <a:solidFill>
                  <a:schemeClr val="tx1">
                    <a:lumMod val="75000"/>
                    <a:lumOff val="25000"/>
                  </a:schemeClr>
                </a:solidFill>
                <a:latin typeface="+mj-lt"/>
              </a:rPr>
              <a:t>2</a:t>
            </a:r>
          </a:p>
          <a:p>
            <a:pPr algn="ctr" defTabSz="685577"/>
            <a:endParaRPr lang="en-US" sz="1200" dirty="0">
              <a:solidFill>
                <a:schemeClr val="tx1">
                  <a:lumMod val="75000"/>
                  <a:lumOff val="25000"/>
                </a:schemeClr>
              </a:solidFill>
              <a:latin typeface="+mj-lt"/>
            </a:endParaRPr>
          </a:p>
          <a:p>
            <a:pPr algn="ctr" defTabSz="685577"/>
            <a:r>
              <a:rPr lang="en-US" sz="1200" dirty="0" smtClean="0">
                <a:solidFill>
                  <a:schemeClr val="tx1">
                    <a:lumMod val="75000"/>
                    <a:lumOff val="25000"/>
                  </a:schemeClr>
                </a:solidFill>
                <a:latin typeface="+mj-lt"/>
              </a:rPr>
              <a:t>As networks grow in complexity, IT needs automation and flexibility</a:t>
            </a:r>
            <a:endParaRPr lang="en-US" sz="1200" b="1" dirty="0">
              <a:solidFill>
                <a:schemeClr val="tx1">
                  <a:lumMod val="75000"/>
                  <a:lumOff val="25000"/>
                </a:schemeClr>
              </a:solidFill>
              <a:latin typeface="+mj-lt"/>
            </a:endParaRPr>
          </a:p>
        </p:txBody>
      </p:sp>
      <p:pic>
        <p:nvPicPr>
          <p:cNvPr id="53" name="Picture 52"/>
          <p:cNvPicPr>
            <a:picLocks noChangeAspect="1"/>
          </p:cNvPicPr>
          <p:nvPr/>
        </p:nvPicPr>
        <p:blipFill rotWithShape="1">
          <a:blip r:embed="rId3" cstate="screen">
            <a:extLst>
              <a:ext uri="{28A0092B-C50C-407E-A947-70E740481C1C}">
                <a14:useLocalDpi xmlns:a14="http://schemas.microsoft.com/office/drawing/2010/main"/>
              </a:ext>
            </a:extLst>
          </a:blip>
          <a:srcRect t="9728" r="4555" b="27506"/>
          <a:stretch/>
        </p:blipFill>
        <p:spPr>
          <a:xfrm>
            <a:off x="302409" y="3332714"/>
            <a:ext cx="1724664" cy="905868"/>
          </a:xfrm>
          <a:prstGeom prst="rect">
            <a:avLst/>
          </a:prstGeom>
        </p:spPr>
      </p:pic>
      <p:pic>
        <p:nvPicPr>
          <p:cNvPr id="55"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286" t="23352" r="12829" b="18320"/>
          <a:stretch/>
        </p:blipFill>
        <p:spPr bwMode="auto">
          <a:xfrm>
            <a:off x="2578467" y="3332714"/>
            <a:ext cx="1735430" cy="9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p:cNvPicPr>
          <p:nvPr/>
        </p:nvPicPr>
        <p:blipFill rotWithShape="1">
          <a:blip r:embed="rId5" cstate="screen">
            <a:extLst>
              <a:ext uri="{28A0092B-C50C-407E-A947-70E740481C1C}">
                <a14:useLocalDpi xmlns:a14="http://schemas.microsoft.com/office/drawing/2010/main"/>
              </a:ext>
            </a:extLst>
          </a:blip>
          <a:srcRect l="2879" t="11131" r="16117" b="25463"/>
          <a:stretch/>
        </p:blipFill>
        <p:spPr>
          <a:xfrm>
            <a:off x="4819757" y="3332714"/>
            <a:ext cx="1728580" cy="902024"/>
          </a:xfrm>
          <a:prstGeom prst="rect">
            <a:avLst/>
          </a:prstGeom>
        </p:spPr>
      </p:pic>
      <p:pic>
        <p:nvPicPr>
          <p:cNvPr id="59" name="Picture 58"/>
          <p:cNvPicPr>
            <a:picLocks noChangeAspect="1"/>
          </p:cNvPicPr>
          <p:nvPr/>
        </p:nvPicPr>
        <p:blipFill rotWithShape="1">
          <a:blip r:embed="rId6" cstate="screen">
            <a:extLst>
              <a:ext uri="{28A0092B-C50C-407E-A947-70E740481C1C}">
                <a14:useLocalDpi xmlns:a14="http://schemas.microsoft.com/office/drawing/2010/main"/>
              </a:ext>
            </a:extLst>
          </a:blip>
          <a:srcRect l="21595" t="6740" b="31960"/>
          <a:stretch/>
        </p:blipFill>
        <p:spPr>
          <a:xfrm>
            <a:off x="7059030" y="3332714"/>
            <a:ext cx="1724666" cy="898108"/>
          </a:xfrm>
          <a:prstGeom prst="rect">
            <a:avLst/>
          </a:prstGeom>
        </p:spPr>
      </p:pic>
      <p:cxnSp>
        <p:nvCxnSpPr>
          <p:cNvPr id="11" name="Straight Connector 10"/>
          <p:cNvCxnSpPr/>
          <p:nvPr/>
        </p:nvCxnSpPr>
        <p:spPr>
          <a:xfrm>
            <a:off x="302409" y="1652145"/>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78467" y="1652145"/>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819757" y="1652145"/>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59030" y="1652145"/>
            <a:ext cx="172466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3417" y="4360333"/>
            <a:ext cx="4442242" cy="461665"/>
          </a:xfrm>
          <a:prstGeom prst="rect">
            <a:avLst/>
          </a:prstGeom>
          <a:noFill/>
        </p:spPr>
        <p:txBody>
          <a:bodyPr wrap="none" rtlCol="0">
            <a:spAutoFit/>
          </a:bodyPr>
          <a:lstStyle/>
          <a:p>
            <a:pPr marL="119063" indent="-119063">
              <a:buAutoNum type="arabicPeriod"/>
            </a:pPr>
            <a:r>
              <a:rPr lang="en-US" sz="800" dirty="0" smtClean="0"/>
              <a:t>Gartner</a:t>
            </a:r>
            <a:r>
              <a:rPr lang="en-US" sz="800" dirty="0"/>
              <a:t>, Forecast Analysis: Worldwide Enterprise Network Services, Q2 2014 </a:t>
            </a:r>
            <a:r>
              <a:rPr lang="en-US" sz="800" dirty="0" smtClean="0"/>
              <a:t>Update</a:t>
            </a:r>
            <a:endParaRPr lang="en-US" sz="800" dirty="0"/>
          </a:p>
          <a:p>
            <a:pPr marL="119063" indent="-119063">
              <a:buFontTx/>
              <a:buAutoNum type="arabicPeriod"/>
            </a:pPr>
            <a:r>
              <a:rPr lang="en-US" sz="800" dirty="0"/>
              <a:t>MIT Sloan Management Review, 2013 Digital Transformation Global Executive Study</a:t>
            </a:r>
          </a:p>
          <a:p>
            <a:pPr marL="119063" indent="-119063">
              <a:buAutoNum type="arabicPeriod"/>
            </a:pPr>
            <a:r>
              <a:rPr lang="en-US" sz="800" dirty="0" smtClean="0"/>
              <a:t>Gartner</a:t>
            </a:r>
            <a:r>
              <a:rPr lang="en-US" sz="800" dirty="0"/>
              <a:t>: “Bring Branch Office Network Security Up to the Enterprise Standard, April </a:t>
            </a:r>
            <a:r>
              <a:rPr lang="en-US" sz="800" dirty="0" smtClean="0"/>
              <a:t>2013</a:t>
            </a:r>
            <a:endParaRPr lang="en-US" sz="800" dirty="0"/>
          </a:p>
        </p:txBody>
      </p:sp>
    </p:spTree>
    <p:extLst>
      <p:ext uri="{BB962C8B-B14F-4D97-AF65-F5344CB8AC3E}">
        <p14:creationId xmlns:p14="http://schemas.microsoft.com/office/powerpoint/2010/main" val="405796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EN3-Launch-Messaging-1.2_BR">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6x9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EN3-Launch-Messaging-1.2_BR</Template>
  <TotalTime>28214</TotalTime>
  <Words>4791</Words>
  <Application>Microsoft Macintosh PowerPoint</Application>
  <PresentationFormat>On-screen Show (16:9)</PresentationFormat>
  <Paragraphs>991</Paragraphs>
  <Slides>38</Slides>
  <Notes>15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EN3-Launch-Messaging-1.2_BR</vt:lpstr>
      <vt:lpstr>16x9_Cool_Template_Version_0.16</vt:lpstr>
      <vt:lpstr>Just Switch It  for Routing/WAN Services</vt:lpstr>
      <vt:lpstr>Agenda</vt:lpstr>
      <vt:lpstr>Program Objectives</vt:lpstr>
      <vt:lpstr>Why Is This important?</vt:lpstr>
      <vt:lpstr>ISR  Refresh Opportunity</vt:lpstr>
      <vt:lpstr>Message to Sales, Partners, and Customers</vt:lpstr>
      <vt:lpstr>Emerging Branch Demands Changing Application Landscape</vt:lpstr>
      <vt:lpstr>Why Talk to Your Customers About an Upgrade Now? </vt:lpstr>
      <vt:lpstr>Why Customers Will Need to Refresh at the Branch</vt:lpstr>
      <vt:lpstr>Cisco ISR 4000 Series Advantage</vt:lpstr>
      <vt:lpstr>PowerPoint Presentation</vt:lpstr>
      <vt:lpstr>ISR G2 to ISR 4000 Performance Improvement Lab Tests… ISR 3945 vs. ISR 4431</vt:lpstr>
      <vt:lpstr>Why ISR 4000 Better Application Performance…</vt:lpstr>
      <vt:lpstr>Why ISR 4000 Simplified and Secure Branch Architecture </vt:lpstr>
      <vt:lpstr>Competitive Overview</vt:lpstr>
      <vt:lpstr>Cisco ISR 4000 Series Comparison</vt:lpstr>
      <vt:lpstr>ISR G2  ISR 4000: Migration Options</vt:lpstr>
      <vt:lpstr>ISR G1  ISR 4000: Migration Options</vt:lpstr>
      <vt:lpstr>Details of Bundles  and Promotions</vt:lpstr>
      <vt:lpstr>“Just Switch It” (JSI) Installed Base Migration Program</vt:lpstr>
      <vt:lpstr>Converged Branch Infrastructure ISR 4000 Bundles </vt:lpstr>
      <vt:lpstr>Completely Refreshed Technology Migration Program (TMP) </vt:lpstr>
      <vt:lpstr>IWAN 2.0 Breakaway Promotion</vt:lpstr>
      <vt:lpstr>VIP-24: Value Incentive Program— Post Sales Backend Rebate for Partners</vt:lpstr>
      <vt:lpstr>Distribution-Led Migration Program (DLMP) for SMB </vt:lpstr>
      <vt:lpstr>ISR 4451-X-AX Deployment  10 Sites, 1 ISR 4451-X-AX at Each Site</vt:lpstr>
      <vt:lpstr>Services Can Help</vt:lpstr>
      <vt:lpstr>Cisco Capital Benefits</vt:lpstr>
      <vt:lpstr>PowerPoint Presentation</vt:lpstr>
      <vt:lpstr>Model Comparison—At a Glance</vt:lpstr>
      <vt:lpstr>ISR G2  ISR 4000: Migration Options</vt:lpstr>
      <vt:lpstr>ISR 4451-X-AX Deployment  10 Sites, 1 ISR 4451-X-AX at Each Site</vt:lpstr>
      <vt:lpstr>ISR 4351-AX Deployment 10 Sites, 1 ISR 4351-AX at Each Site </vt:lpstr>
      <vt:lpstr>ISR 4331-AX Deployment 10 Sites, 1 ISR 4331-AX at Each Site </vt:lpstr>
      <vt:lpstr>ISR 4451-AX Deployment </vt:lpstr>
      <vt:lpstr>ISR 4351-AX Deployment </vt:lpstr>
      <vt:lpstr>ISR 4331-AX Deployment </vt:lpstr>
      <vt:lpstr>Model Comparison—At a Glance</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 Branch Innovation</dc:title>
  <dc:creator>David D'Aprile</dc:creator>
  <cp:lastModifiedBy>Cisco Employee</cp:lastModifiedBy>
  <cp:revision>626</cp:revision>
  <cp:lastPrinted>2014-08-05T16:24:54Z</cp:lastPrinted>
  <dcterms:created xsi:type="dcterms:W3CDTF">2014-07-17T18:07:43Z</dcterms:created>
  <dcterms:modified xsi:type="dcterms:W3CDTF">2014-12-03T08:47:51Z</dcterms:modified>
</cp:coreProperties>
</file>