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2" r:id="rId1"/>
    <p:sldMasterId id="2147484268" r:id="rId2"/>
  </p:sldMasterIdLst>
  <p:notesMasterIdLst>
    <p:notesMasterId r:id="rId13"/>
  </p:notesMasterIdLst>
  <p:handoutMasterIdLst>
    <p:handoutMasterId r:id="rId14"/>
  </p:handoutMasterIdLst>
  <p:sldIdLst>
    <p:sldId id="851" r:id="rId3"/>
    <p:sldId id="849" r:id="rId4"/>
    <p:sldId id="873" r:id="rId5"/>
    <p:sldId id="875" r:id="rId6"/>
    <p:sldId id="877" r:id="rId7"/>
    <p:sldId id="878" r:id="rId8"/>
    <p:sldId id="879" r:id="rId9"/>
    <p:sldId id="880" r:id="rId10"/>
    <p:sldId id="882" r:id="rId11"/>
    <p:sldId id="808" r:id="rId1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" initials="M" lastIdx="1" clrIdx="0"/>
  <p:cmAuthor id="1" name="Brian Cleveland" initials="B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B95"/>
    <a:srgbClr val="29A9E1"/>
    <a:srgbClr val="080808"/>
    <a:srgbClr val="D4DF45"/>
    <a:srgbClr val="C1CD23"/>
    <a:srgbClr val="528633"/>
    <a:srgbClr val="ABDFF0"/>
    <a:srgbClr val="339933"/>
    <a:srgbClr val="33CC33"/>
    <a:srgbClr val="EE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83866" autoAdjust="0"/>
  </p:normalViewPr>
  <p:slideViewPr>
    <p:cSldViewPr>
      <p:cViewPr>
        <p:scale>
          <a:sx n="100" d="100"/>
          <a:sy n="100" d="100"/>
        </p:scale>
        <p:origin x="-390" y="276"/>
      </p:cViewPr>
      <p:guideLst>
        <p:guide orient="horz" pos="720"/>
        <p:guide orient="horz" pos="624"/>
        <p:guide orient="horz" pos="3936"/>
        <p:guide pos="192"/>
        <p:guide pos="5568"/>
        <p:guide pos="2880"/>
      </p:guideLst>
    </p:cSldViewPr>
  </p:slideViewPr>
  <p:outlineViewPr>
    <p:cViewPr>
      <p:scale>
        <a:sx n="33" d="100"/>
        <a:sy n="33" d="100"/>
      </p:scale>
      <p:origin x="30" y="5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20"/>
    </p:cViewPr>
  </p:sorterViewPr>
  <p:notesViewPr>
    <p:cSldViewPr>
      <p:cViewPr varScale="1">
        <p:scale>
          <a:sx n="87" d="100"/>
          <a:sy n="87" d="100"/>
        </p:scale>
        <p:origin x="-3834" y="-8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238875" y="8597900"/>
            <a:ext cx="4476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150" y="8772525"/>
            <a:ext cx="2613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4" tIns="50105" rIns="95514" bIns="50105">
            <a:spAutoFit/>
          </a:bodyPr>
          <a:lstStyle/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© 2006, Cisco Systems, Inc. All rights reserved.</a:t>
            </a:r>
          </a:p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Presentation_ID.scr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" y="8786813"/>
            <a:ext cx="664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918200" y="8669338"/>
            <a:ext cx="8112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789" tIns="0" rIns="18789" bIns="0" anchor="b"/>
          <a:lstStyle/>
          <a:p>
            <a:pPr algn="r" defTabSz="901843" eaLnBrk="0" hangingPunct="0">
              <a:defRPr/>
            </a:pPr>
            <a:fld id="{0650AF4A-2104-4A84-82D0-FDD11CC1E263}" type="slidenum">
              <a:rPr lang="en-US" sz="800">
                <a:latin typeface="Arial" charset="0"/>
              </a:rPr>
              <a:pPr algn="r" defTabSz="901843" eaLnBrk="0" hangingPunct="0"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238875" y="8597900"/>
            <a:ext cx="4476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7150" y="8772525"/>
            <a:ext cx="2613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4" tIns="50105" rIns="95514" bIns="50105">
            <a:spAutoFit/>
          </a:bodyPr>
          <a:lstStyle/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© 2006, Cisco Systems, Inc. All rights reserved.</a:t>
            </a:r>
          </a:p>
          <a:p>
            <a:pPr defTabSz="610210" eaLnBrk="0" hangingPunct="0">
              <a:tabLst>
                <a:tab pos="2383780" algn="l"/>
                <a:tab pos="4823034" algn="l"/>
              </a:tabLst>
              <a:defRPr/>
            </a:pPr>
            <a:r>
              <a:rPr lang="en-US" sz="800" dirty="0">
                <a:latin typeface="Arial" charset="0"/>
              </a:rPr>
              <a:t>Presentation_ID.scr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52400" y="8786813"/>
            <a:ext cx="664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294" tIns="45647" rIns="91294" bIns="45647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8200" y="8669338"/>
            <a:ext cx="8112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89" tIns="0" rIns="18789" bIns="0" numCol="1" anchor="b" anchorCtr="0" compatLnSpc="1">
            <a:prstTxWarp prst="textNoShape">
              <a:avLst/>
            </a:prstTxWarp>
          </a:bodyPr>
          <a:lstStyle>
            <a:lvl1pPr algn="r" defTabSz="901843" eaLnBrk="0" hangingPunct="0">
              <a:lnSpc>
                <a:spcPct val="100000"/>
              </a:lnSpc>
              <a:defRPr sz="800">
                <a:latin typeface="Arial" charset="0"/>
              </a:defRPr>
            </a:lvl1pPr>
          </a:lstStyle>
          <a:p>
            <a:pPr>
              <a:defRPr/>
            </a:pPr>
            <a:fld id="{0B4EDF7D-22B0-4281-A543-1A4EDDEC8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5542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244475"/>
            <a:ext cx="5311775" cy="398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6763" y="4371975"/>
            <a:ext cx="54594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4" tIns="50105" rIns="95514" bIns="50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38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200" dirty="0" smtClean="0">
                <a:solidFill>
                  <a:srgbClr val="7F7F7F"/>
                </a:solidFill>
              </a:rPr>
              <a:t>http://www.cisco.com/en/US/applicat/cdcrgstr/applications_overview.html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8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EDF7D-22B0-4281-A543-1A4EDDEC83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ptt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FFFFFF"/>
                </a:solidFill>
                <a:latin typeface="+mj-lt"/>
              </a:rPr>
              <a:t>Cisco Confidential</a:t>
            </a: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_generic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  <a:lvl2pPr marL="635000" indent="-228600">
              <a:buClr>
                <a:srgbClr val="C1CD23"/>
              </a:buClr>
              <a:buFont typeface="Arial" pitchFamily="34" charset="0"/>
              <a:buChar char="•"/>
              <a:tabLst/>
              <a:defRPr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  <a:latin typeface="+mj-lt"/>
              </a:defRPr>
            </a:lvl1pPr>
            <a:lvl2pPr marL="635000" indent="-228600">
              <a:buClr>
                <a:srgbClr val="C1CD23"/>
              </a:buClr>
              <a:buFont typeface="Arial" pitchFamily="34" charset="0"/>
              <a:buChar char="•"/>
              <a:defRPr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15" name="Picture 14" descr="vertical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18888" y="301752"/>
            <a:ext cx="4123944" cy="838200"/>
          </a:xfrm>
          <a:prstGeom prst="rect">
            <a:avLst/>
          </a:prstGeo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37011"/>
            <a:ext cx="2670048" cy="121571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37011"/>
            <a:ext cx="2670048" cy="121571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37011"/>
            <a:ext cx="2670048" cy="1215717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rgbClr val="FFFFFF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ackground_generic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C1CD2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rgbClr val="FFFFFF"/>
          </a:soli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tt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</a:t>
            </a:r>
            <a:r>
              <a:rPr lang="en-US" sz="600" baseline="0" dirty="0" smtClean="0">
                <a:solidFill>
                  <a:srgbClr val="C0C0C0"/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_slid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 descr="ptt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" y="0"/>
            <a:ext cx="9134856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5825434" y="1825981"/>
            <a:ext cx="116616" cy="44182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504787" y="1814983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337276" y="1814983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6964468" y="1814983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092562" y="1814983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105400" y="1199818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413209" y="1047558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5715599" y="838200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023408" y="1047559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324439" y="1199818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6632251" y="1047559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6940063" y="838201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242447" y="1047559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7550259" y="1199818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9258" y="12586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gradFill>
                  <a:gsLst>
                    <a:gs pos="0">
                      <a:srgbClr val="243B95"/>
                    </a:gs>
                    <a:gs pos="65000">
                      <a:srgbClr val="29A9E1"/>
                    </a:gs>
                  </a:gsLst>
                  <a:lin ang="5400000" scaled="0"/>
                </a:gradFill>
                <a:latin typeface="+mj-lt"/>
              </a:rPr>
              <a:t>Muchas</a:t>
            </a:r>
            <a:r>
              <a:rPr lang="en-US" sz="3600" dirty="0" smtClean="0">
                <a:gradFill>
                  <a:gsLst>
                    <a:gs pos="0">
                      <a:srgbClr val="243B95"/>
                    </a:gs>
                    <a:gs pos="65000">
                      <a:srgbClr val="29A9E1"/>
                    </a:gs>
                  </a:gsLst>
                  <a:lin ang="5400000" scaled="0"/>
                </a:gradFill>
                <a:latin typeface="+mj-lt"/>
              </a:rPr>
              <a:t> gracias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676525"/>
            <a:ext cx="3768725" cy="830263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6940550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250825" y="454025"/>
            <a:ext cx="892175" cy="474663"/>
            <a:chOff x="3272" y="1316"/>
            <a:chExt cx="1889" cy="1002"/>
          </a:xfrm>
        </p:grpSpPr>
        <p:sp>
          <p:nvSpPr>
            <p:cNvPr id="4" name="AutoShape 8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803" y="1980"/>
              <a:ext cx="87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304" y="1969"/>
              <a:ext cx="249" cy="34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443" y="1969"/>
              <a:ext cx="249" cy="345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4643" y="1969"/>
              <a:ext cx="343" cy="345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4001" y="1969"/>
              <a:ext cx="222" cy="345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72" y="1587"/>
              <a:ext cx="81" cy="164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501" y="1474"/>
              <a:ext cx="81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722" y="1319"/>
              <a:ext cx="81" cy="5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948" y="1474"/>
              <a:ext cx="84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169" y="1587"/>
              <a:ext cx="87" cy="164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398" y="1474"/>
              <a:ext cx="81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627" y="1319"/>
              <a:ext cx="81" cy="51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848" y="1474"/>
              <a:ext cx="81" cy="27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5074" y="1587"/>
              <a:ext cx="84" cy="164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cxnSp>
        <p:nvCxnSpPr>
          <p:cNvPr id="19" name="Straight Connector 53"/>
          <p:cNvCxnSpPr/>
          <p:nvPr userDrawn="1"/>
        </p:nvCxnSpPr>
        <p:spPr bwMode="auto">
          <a:xfrm>
            <a:off x="0" y="117475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90"/>
          <p:cNvSpPr/>
          <p:nvPr userDrawn="1"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22" name="Rectangle 28"/>
          <p:cNvSpPr/>
          <p:nvPr userDrawn="1"/>
        </p:nvSpPr>
        <p:spPr bwMode="auto">
          <a:xfrm>
            <a:off x="0" y="1174750"/>
            <a:ext cx="9144000" cy="357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23" name="Rectangle 29"/>
          <p:cNvSpPr/>
          <p:nvPr userDrawn="1"/>
        </p:nvSpPr>
        <p:spPr bwMode="auto">
          <a:xfrm>
            <a:off x="0" y="1543050"/>
            <a:ext cx="9144000" cy="111125"/>
          </a:xfrm>
          <a:prstGeom prst="rect">
            <a:avLst/>
          </a:prstGeom>
          <a:gradFill>
            <a:gsLst>
              <a:gs pos="0">
                <a:schemeClr val="tx1">
                  <a:alpha val="3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/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63" name="Content Placeholder 2"/>
          <p:cNvSpPr>
            <a:spLocks noGrp="1"/>
          </p:cNvSpPr>
          <p:nvPr>
            <p:ph sz="half" idx="1"/>
          </p:nvPr>
        </p:nvSpPr>
        <p:spPr>
          <a:xfrm>
            <a:off x="714348" y="3071811"/>
            <a:ext cx="3286148" cy="1500198"/>
          </a:xfrm>
        </p:spPr>
        <p:txBody>
          <a:bodyPr/>
          <a:lstStyle>
            <a:lvl1pPr marL="0" indent="0">
              <a:buNone/>
              <a:tabLst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57 Imagen" descr="ptt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054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pic>
        <p:nvPicPr>
          <p:cNvPr id="43" name="Picture 4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562600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638800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562600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4992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893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826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 userDrawn="1"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634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ptt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467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ckground_slid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9988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27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10432" y="4735551"/>
            <a:ext cx="3236976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iscolight" pitchFamily="2" charset="0"/>
                <a:ea typeface="+mn-ea"/>
                <a:cs typeface="+mn-cs"/>
              </a:rPr>
              <a:t>Source Name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21" name="Picture 20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6" y="1335313"/>
            <a:ext cx="83809" cy="49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8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2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310896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5" name="Picture 14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62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98375"/>
            <a:ext cx="2633472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0" y="98375"/>
            <a:ext cx="2670175" cy="1150939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98375"/>
            <a:ext cx="2596896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244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GB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229252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32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90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9570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generic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3286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72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174625" indent="-174625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ltGray">
          <a:xfrm>
            <a:off x="8649163" y="65804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ltGray">
          <a:xfrm>
            <a:off x="8649163" y="6580409"/>
            <a:ext cx="2607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976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02336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901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06996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4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51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066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73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329184" y="777240"/>
            <a:ext cx="84856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0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C1CD23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778669"/>
            <a:ext cx="59710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22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243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983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1105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436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43414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2068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_slid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21" name="Picture 20" descr="vertical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35313"/>
            <a:ext cx="83809" cy="4961463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image" Target="../media/image6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_generic2.jpg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  <p:sldLayoutId id="2147484250" r:id="rId18"/>
    <p:sldLayoutId id="2147484251" r:id="rId19"/>
    <p:sldLayoutId id="2147484252" r:id="rId20"/>
    <p:sldLayoutId id="2147484253" r:id="rId21"/>
    <p:sldLayoutId id="2147484254" r:id="rId22"/>
    <p:sldLayoutId id="2147484255" r:id="rId23"/>
    <p:sldLayoutId id="2147484256" r:id="rId24"/>
    <p:sldLayoutId id="2147484257" r:id="rId25"/>
    <p:sldLayoutId id="2147484258" r:id="rId26"/>
    <p:sldLayoutId id="2147484259" r:id="rId27"/>
    <p:sldLayoutId id="2147484260" r:id="rId28"/>
    <p:sldLayoutId id="2147484261" r:id="rId29"/>
    <p:sldLayoutId id="2147484262" r:id="rId30"/>
    <p:sldLayoutId id="2147484263" r:id="rId31"/>
    <p:sldLayoutId id="2147484264" r:id="rId32"/>
    <p:sldLayoutId id="2147484265" r:id="rId33"/>
    <p:sldLayoutId id="2147484267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C1CD23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FFFFFF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FFFFFF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FFFFFF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FFFFFF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FFFFF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tt02.jpg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136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  <p:sldLayoutId id="2147484286" r:id="rId18"/>
    <p:sldLayoutId id="2147484287" r:id="rId19"/>
    <p:sldLayoutId id="2147484288" r:id="rId20"/>
    <p:sldLayoutId id="2147484289" r:id="rId21"/>
    <p:sldLayoutId id="2147484290" r:id="rId22"/>
    <p:sldLayoutId id="2147484291" r:id="rId23"/>
    <p:sldLayoutId id="2147484292" r:id="rId24"/>
    <p:sldLayoutId id="2147484293" r:id="rId25"/>
    <p:sldLayoutId id="2147484294" r:id="rId26"/>
    <p:sldLayoutId id="2147484295" r:id="rId27"/>
    <p:sldLayoutId id="2147484296" r:id="rId28"/>
    <p:sldLayoutId id="2147484297" r:id="rId29"/>
    <p:sldLayoutId id="2147484298" r:id="rId30"/>
    <p:sldLayoutId id="2147484299" r:id="rId31"/>
    <p:sldLayoutId id="2147484300" r:id="rId3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web/help/reg/ben/pnr_be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cisc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go/ps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Regístrese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spc="0" dirty="0" err="1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Obtenga</a:t>
            </a:r>
            <a:r>
              <a:rPr lang="en-US" sz="5000" spc="0" dirty="0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 </a:t>
            </a:r>
            <a:r>
              <a:rPr lang="en-US" sz="5000" spc="0" dirty="0" err="1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su</a:t>
            </a:r>
            <a:r>
              <a:rPr lang="en-US" sz="5000" spc="0" dirty="0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 ID de</a:t>
            </a:r>
            <a:br>
              <a:rPr lang="en-US" sz="5000" spc="0" dirty="0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</a:br>
            <a:r>
              <a:rPr lang="en-US" sz="5000" spc="0" dirty="0" err="1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usuario</a:t>
            </a:r>
            <a:r>
              <a:rPr lang="en-US" sz="5000" spc="0" dirty="0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 </a:t>
            </a:r>
            <a:r>
              <a:rPr lang="en-US" sz="5000" spc="0" dirty="0" err="1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como</a:t>
            </a:r>
            <a:r>
              <a:rPr lang="en-US" sz="5000" spc="0" dirty="0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 Partner</a:t>
            </a:r>
            <a:br>
              <a:rPr lang="en-US" sz="5000" spc="0" dirty="0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</a:br>
            <a:r>
              <a:rPr lang="en-US" sz="5000" spc="0" dirty="0" smtClean="0">
                <a:gradFill flip="none" rotWithShape="1">
                  <a:gsLst>
                    <a:gs pos="0">
                      <a:srgbClr val="29A9E1"/>
                    </a:gs>
                    <a:gs pos="100000">
                      <a:srgbClr val="243B95"/>
                    </a:gs>
                  </a:gsLst>
                  <a:lin ang="5400000" scaled="1"/>
                  <a:tileRect/>
                </a:gradFill>
                <a:ea typeface="ＭＳ Ｐゴシック"/>
              </a:rPr>
              <a:t>del Cisco</a:t>
            </a:r>
            <a:endParaRPr lang="en-US" sz="5000" dirty="0">
              <a:gradFill flip="none" rotWithShape="1">
                <a:gsLst>
                  <a:gs pos="0">
                    <a:srgbClr val="29A9E1"/>
                  </a:gs>
                  <a:gs pos="100000">
                    <a:srgbClr val="243B95"/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0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13763" cy="838200"/>
          </a:xfrm>
        </p:spPr>
        <p:txBody>
          <a:bodyPr anchor="ctr"/>
          <a:lstStyle/>
          <a:p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100000">
                      <a:srgbClr val="29A9E1"/>
                    </a:gs>
                  </a:gsLst>
                  <a:lin ang="5400000" scaled="1"/>
                  <a:tileRect/>
                </a:gradFill>
              </a:rPr>
              <a:t>ID de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100000">
                      <a:srgbClr val="29A9E1"/>
                    </a:gs>
                  </a:gsLst>
                  <a:lin ang="5400000" scaled="1"/>
                  <a:tileRect/>
                </a:gradFill>
              </a:rPr>
              <a:t>usuario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100000">
                      <a:srgbClr val="29A9E1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100000">
                      <a:srgbClr val="29A9E1"/>
                    </a:gs>
                  </a:gsLst>
                  <a:lin ang="5400000" scaled="1"/>
                  <a:tileRect/>
                </a:gradFill>
              </a:rPr>
              <a:t>para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100000">
                      <a:srgbClr val="29A9E1"/>
                    </a:gs>
                  </a:gsLst>
                  <a:lin ang="5400000" scaled="1"/>
                  <a:tileRect/>
                </a:gradFill>
              </a:rPr>
              <a:t> Partner de Cisco (CCO) -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100000">
                      <a:srgbClr val="29A9E1"/>
                    </a:gs>
                  </a:gsLst>
                  <a:lin ang="5400000" scaled="1"/>
                  <a:tileRect/>
                </a:gradFill>
              </a:rPr>
              <a:t>Beneficios</a:t>
            </a:r>
            <a:endParaRPr lang="en-US" dirty="0">
              <a:gradFill flip="none" rotWithShape="1">
                <a:gsLst>
                  <a:gs pos="0">
                    <a:srgbClr val="243B95"/>
                  </a:gs>
                  <a:gs pos="100000">
                    <a:srgbClr val="29A9E1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1" y="1143001"/>
            <a:ext cx="8077199" cy="482600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 smtClean="0">
              <a:solidFill>
                <a:srgbClr val="7F7F7F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s-ES" dirty="0" smtClean="0"/>
              <a:t>Los </a:t>
            </a:r>
            <a:r>
              <a:rPr lang="es-ES" dirty="0" err="1" smtClean="0"/>
              <a:t>partners</a:t>
            </a:r>
            <a:r>
              <a:rPr lang="es-ES" dirty="0" smtClean="0"/>
              <a:t> y sus empleados registrados en cisco.com, reciben información valiosa sobre Cisco, sus productos y servicios.</a:t>
            </a:r>
          </a:p>
          <a:p>
            <a:pPr marL="0" indent="0">
              <a:buNone/>
            </a:pPr>
            <a:r>
              <a:rPr lang="es-ES" dirty="0" smtClean="0"/>
              <a:t>También tienen acceso a diversas herramientas de ventas, marketing y capacitación.</a:t>
            </a:r>
          </a:p>
          <a:p>
            <a:pPr marL="0" indent="0">
              <a:buNone/>
            </a:pPr>
            <a:r>
              <a:rPr lang="es-ES" dirty="0" smtClean="0"/>
              <a:t>Para obtener más información sobre los beneficios,</a:t>
            </a:r>
            <a:r>
              <a:rPr lang="en-US" dirty="0" smtClean="0"/>
              <a:t> </a:t>
            </a:r>
            <a:r>
              <a:rPr lang="es-ES" dirty="0" smtClean="0">
                <a:hlinkClick r:id="rId3"/>
              </a:rPr>
              <a:t>haga clic aquí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1800" b="1" dirty="0" smtClean="0">
              <a:solidFill>
                <a:srgbClr val="7F7F7F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800" b="1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29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524000"/>
            <a:ext cx="6800850" cy="458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52400"/>
            <a:ext cx="8588861" cy="838200"/>
          </a:xfrm>
        </p:spPr>
        <p:txBody>
          <a:bodyPr/>
          <a:lstStyle/>
          <a:p>
            <a:r>
              <a:rPr lang="en-US" dirty="0" smtClean="0">
                <a:gradFill flip="none" rotWithShape="1">
                  <a:gsLst>
                    <a:gs pos="6000">
                      <a:srgbClr val="243B95"/>
                    </a:gs>
                    <a:gs pos="44000">
                      <a:srgbClr val="29A9E1"/>
                    </a:gs>
                  </a:gsLst>
                  <a:lin ang="5400000" scaled="1"/>
                  <a:tileRect/>
                </a:gradFill>
              </a:rPr>
              <a:t>CCO – </a:t>
            </a:r>
            <a:r>
              <a:rPr lang="en-US" dirty="0" err="1" smtClean="0">
                <a:gradFill flip="none" rotWithShape="1">
                  <a:gsLst>
                    <a:gs pos="6000">
                      <a:srgbClr val="243B95"/>
                    </a:gs>
                    <a:gs pos="44000">
                      <a:srgbClr val="29A9E1"/>
                    </a:gs>
                  </a:gsLst>
                  <a:lin ang="5400000" scaled="1"/>
                  <a:tileRect/>
                </a:gradFill>
              </a:rPr>
              <a:t>Primeros</a:t>
            </a:r>
            <a:r>
              <a:rPr lang="en-US" dirty="0" smtClean="0">
                <a:gradFill flip="none" rotWithShape="1">
                  <a:gsLst>
                    <a:gs pos="6000">
                      <a:srgbClr val="243B95"/>
                    </a:gs>
                    <a:gs pos="44000">
                      <a:srgbClr val="29A9E1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dirty="0" err="1" smtClean="0">
                <a:gradFill flip="none" rotWithShape="1">
                  <a:gsLst>
                    <a:gs pos="6000">
                      <a:srgbClr val="243B95"/>
                    </a:gs>
                    <a:gs pos="44000">
                      <a:srgbClr val="29A9E1"/>
                    </a:gs>
                  </a:gsLst>
                  <a:lin ang="5400000" scaled="1"/>
                  <a:tileRect/>
                </a:gradFill>
              </a:rPr>
              <a:t>pasos</a:t>
            </a:r>
            <a:endParaRPr lang="en-US" dirty="0">
              <a:gradFill flip="none" rotWithShape="1">
                <a:gsLst>
                  <a:gs pos="6000">
                    <a:srgbClr val="243B95"/>
                  </a:gs>
                  <a:gs pos="44000">
                    <a:srgbClr val="29A9E1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111145"/>
            <a:ext cx="8751887" cy="4527655"/>
          </a:xfrm>
        </p:spPr>
        <p:txBody>
          <a:bodyPr/>
          <a:lstStyle/>
          <a:p>
            <a:pPr>
              <a:defRPr/>
            </a:pPr>
            <a:r>
              <a:rPr lang="es-ES" sz="1600" dirty="0" smtClean="0"/>
              <a:t>Ingrese a </a:t>
            </a:r>
            <a:r>
              <a:rPr lang="es-ES" sz="1600" dirty="0" smtClean="0">
                <a:hlinkClick r:id="rId4"/>
              </a:rPr>
              <a:t>www.cisco.com</a:t>
            </a:r>
            <a:r>
              <a:rPr lang="es-ES" sz="1600" dirty="0" smtClean="0"/>
              <a:t> y haga clic en </a:t>
            </a:r>
            <a:r>
              <a:rPr lang="es-ES" sz="1600" dirty="0" err="1" smtClean="0"/>
              <a:t>Register</a:t>
            </a:r>
            <a:r>
              <a:rPr lang="es-ES" sz="1600" dirty="0" smtClean="0"/>
              <a:t> (Registrarse)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1447800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995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4443413"/>
            <a:ext cx="1260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4752975"/>
            <a:ext cx="1260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5038725"/>
            <a:ext cx="563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userID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638" y="5457825"/>
            <a:ext cx="742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0050" y="6105525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914400"/>
            <a:ext cx="8751887" cy="4527655"/>
          </a:xfrm>
        </p:spPr>
        <p:txBody>
          <a:bodyPr/>
          <a:lstStyle/>
          <a:p>
            <a:r>
              <a:rPr lang="es-ES" sz="1600" dirty="0" smtClean="0"/>
              <a:t>Seleccione el idioma de su preferencia y complete el formulario de registro.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702" y="0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CCO –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Formulario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de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Registro</a:t>
            </a:r>
            <a:endParaRPr lang="en-US" dirty="0">
              <a:gradFill flip="none" rotWithShape="1">
                <a:gsLst>
                  <a:gs pos="0">
                    <a:srgbClr val="243B95"/>
                  </a:gs>
                  <a:gs pos="68000">
                    <a:srgbClr val="29A9E1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11638" y="5457825"/>
            <a:ext cx="742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10050" y="6105525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9402"/>
            <a:ext cx="6553200" cy="433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8044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4752975"/>
            <a:ext cx="1260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5038725"/>
            <a:ext cx="563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userID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638" y="5457825"/>
            <a:ext cx="742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0050" y="6105525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password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3051" y="1492145"/>
            <a:ext cx="3003549" cy="4527655"/>
          </a:xfrm>
        </p:spPr>
        <p:txBody>
          <a:bodyPr/>
          <a:lstStyle/>
          <a:p>
            <a:r>
              <a:rPr lang="es-ES" sz="1600" dirty="0" smtClean="0"/>
              <a:t>Haga clic en </a:t>
            </a:r>
            <a:r>
              <a:rPr lang="es-ES" sz="1600" dirty="0" err="1" smtClean="0"/>
              <a:t>Work</a:t>
            </a:r>
            <a:r>
              <a:rPr lang="es-ES" sz="1600" dirty="0" smtClean="0"/>
              <a:t> </a:t>
            </a:r>
            <a:r>
              <a:rPr lang="es-ES" sz="1600" dirty="0" err="1" smtClean="0"/>
              <a:t>contact</a:t>
            </a:r>
            <a:r>
              <a:rPr lang="es-ES" sz="1600" dirty="0" smtClean="0"/>
              <a:t> </a:t>
            </a:r>
            <a:r>
              <a:rPr lang="es-ES" sz="1600" dirty="0" err="1" smtClean="0"/>
              <a:t>details</a:t>
            </a:r>
            <a:r>
              <a:rPr lang="es-ES" sz="1600" dirty="0" smtClean="0"/>
              <a:t> (Datos de contacto en el trabajo).</a:t>
            </a:r>
          </a:p>
          <a:p>
            <a:r>
              <a:rPr lang="es-ES" sz="1600" dirty="0" smtClean="0"/>
              <a:t>*Campos obligatorios</a:t>
            </a:r>
          </a:p>
          <a:p>
            <a:r>
              <a:rPr lang="es-ES" sz="1600" dirty="0" smtClean="0"/>
              <a:t>Nota: le recomendamos que complete todos los campos para que su experiencia con Cisco sea más personalizada y solo reciba información que sea de su interés.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702" y="152400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CCO –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Formulario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de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Registro</a:t>
            </a:r>
            <a:endParaRPr lang="en-US" dirty="0">
              <a:gradFill flip="none" rotWithShape="1">
                <a:gsLst>
                  <a:gs pos="0">
                    <a:srgbClr val="243B95"/>
                  </a:gs>
                  <a:gs pos="68000">
                    <a:srgbClr val="29A9E1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6350" y="2768600"/>
            <a:ext cx="800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First name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22700" y="3048000"/>
            <a:ext cx="793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Last name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29050" y="5365750"/>
            <a:ext cx="417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City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4763" y="5935663"/>
            <a:ext cx="5222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12345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252537"/>
            <a:ext cx="44450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41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85505"/>
            <a:ext cx="4047995" cy="47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4443413"/>
            <a:ext cx="1260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4752975"/>
            <a:ext cx="1260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email@email.com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5038725"/>
            <a:ext cx="563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</a:rPr>
              <a:t>userID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0050" y="5986462"/>
            <a:ext cx="742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1100" dirty="0">
                <a:solidFill>
                  <a:srgbClr val="243B95"/>
                </a:solidFill>
              </a:rPr>
              <a:t>password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19200"/>
            <a:ext cx="2590800" cy="4800601"/>
          </a:xfrm>
        </p:spPr>
        <p:txBody>
          <a:bodyPr>
            <a:normAutofit fontScale="77500" lnSpcReduction="20000"/>
          </a:bodyPr>
          <a:lstStyle/>
          <a:p>
            <a:r>
              <a:rPr lang="es-ES" sz="2100" dirty="0" smtClean="0"/>
              <a:t>Complete las preguntas de seguridad. Este paso es sumamente importante ya que será útil y necesario para poder acceder a su cuenta de CCO, si surge algún problema.</a:t>
            </a:r>
          </a:p>
          <a:p>
            <a:r>
              <a:rPr lang="es-ES" sz="2100" dirty="0" smtClean="0"/>
              <a:t>Haga clic en: Yes, I </a:t>
            </a:r>
            <a:r>
              <a:rPr lang="es-ES" sz="2100" dirty="0" err="1" smtClean="0"/>
              <a:t>wish</a:t>
            </a:r>
            <a:r>
              <a:rPr lang="es-ES" sz="2100" dirty="0" smtClean="0"/>
              <a:t> </a:t>
            </a:r>
            <a:r>
              <a:rPr lang="es-ES" sz="2100" dirty="0" err="1" smtClean="0"/>
              <a:t>to</a:t>
            </a:r>
            <a:r>
              <a:rPr lang="es-ES" sz="2100" dirty="0" smtClean="0"/>
              <a:t> </a:t>
            </a:r>
            <a:r>
              <a:rPr lang="es-ES" sz="2100" dirty="0" err="1" smtClean="0"/>
              <a:t>receive</a:t>
            </a:r>
            <a:r>
              <a:rPr lang="es-ES" sz="2100" dirty="0" smtClean="0"/>
              <a:t> </a:t>
            </a:r>
            <a:r>
              <a:rPr lang="es-ES" sz="2100" dirty="0" err="1" smtClean="0"/>
              <a:t>communications</a:t>
            </a:r>
            <a:r>
              <a:rPr lang="es-ES" sz="2100" dirty="0" smtClean="0"/>
              <a:t> </a:t>
            </a:r>
            <a:r>
              <a:rPr lang="es-ES" sz="2100" dirty="0" err="1" smtClean="0"/>
              <a:t>from</a:t>
            </a:r>
            <a:r>
              <a:rPr lang="es-ES" sz="2100" dirty="0" smtClean="0"/>
              <a:t> Cisco </a:t>
            </a:r>
            <a:r>
              <a:rPr lang="es-ES" sz="2100" dirty="0" err="1" smtClean="0"/>
              <a:t>about</a:t>
            </a:r>
            <a:r>
              <a:rPr lang="es-ES" sz="2100" dirty="0" smtClean="0"/>
              <a:t> </a:t>
            </a:r>
            <a:r>
              <a:rPr lang="es-ES" sz="2100" dirty="0" err="1" smtClean="0"/>
              <a:t>Products</a:t>
            </a:r>
            <a:r>
              <a:rPr lang="es-ES" sz="2100" dirty="0" smtClean="0"/>
              <a:t> and </a:t>
            </a:r>
            <a:r>
              <a:rPr lang="es-ES" sz="2100" dirty="0" err="1" smtClean="0"/>
              <a:t>Services</a:t>
            </a:r>
            <a:r>
              <a:rPr lang="es-ES" sz="2100" dirty="0" smtClean="0"/>
              <a:t> (Sí, deseo recibir comunicaciones de Cisco sobre productos y servicios).  </a:t>
            </a:r>
          </a:p>
          <a:p>
            <a:r>
              <a:rPr lang="es-ES" sz="2100" dirty="0" smtClean="0"/>
              <a:t>Acepte los términos y las condiciones.</a:t>
            </a:r>
          </a:p>
          <a:p>
            <a:r>
              <a:rPr lang="es-ES" sz="2100" dirty="0" smtClean="0"/>
              <a:t>Haga clic en </a:t>
            </a:r>
            <a:r>
              <a:rPr lang="es-ES" sz="2100" dirty="0" err="1" smtClean="0"/>
              <a:t>Submit</a:t>
            </a:r>
            <a:r>
              <a:rPr lang="es-ES" sz="2100" dirty="0" smtClean="0"/>
              <a:t> (Enviar).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9702" y="152400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CCO –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Formulario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de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Registro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(cont.)</a:t>
            </a:r>
            <a:endParaRPr lang="en-US" dirty="0">
              <a:gradFill flip="none" rotWithShape="1">
                <a:gsLst>
                  <a:gs pos="0">
                    <a:srgbClr val="243B95"/>
                  </a:gs>
                  <a:gs pos="68000">
                    <a:srgbClr val="29A9E1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5410200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Multiply 13"/>
          <p:cNvSpPr/>
          <p:nvPr/>
        </p:nvSpPr>
        <p:spPr>
          <a:xfrm>
            <a:off x="3962400" y="4495800"/>
            <a:ext cx="76200" cy="7858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992881" y="4953000"/>
            <a:ext cx="45719" cy="8572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413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0" cy="0"/>
          </a:xfrm>
        </p:spPr>
        <p:txBody>
          <a:bodyPr/>
          <a:lstStyle/>
          <a:p>
            <a:r>
              <a:rPr lang="en-US" dirty="0" err="1" smtClean="0">
                <a:gradFill flip="none" rotWithShape="1">
                  <a:gsLst>
                    <a:gs pos="30000">
                      <a:srgbClr val="243B95"/>
                    </a:gs>
                    <a:gs pos="68000">
                      <a:srgbClr val="29A9E1"/>
                    </a:gs>
                  </a:gsLst>
                  <a:lin ang="5400000" scaled="0"/>
                  <a:tileRect/>
                </a:gradFill>
              </a:rPr>
              <a:t>Activación</a:t>
            </a:r>
            <a:r>
              <a:rPr lang="en-US" dirty="0" smtClean="0">
                <a:gradFill flip="none" rotWithShape="1">
                  <a:gsLst>
                    <a:gs pos="30000">
                      <a:srgbClr val="243B95"/>
                    </a:gs>
                    <a:gs pos="68000">
                      <a:srgbClr val="29A9E1"/>
                    </a:gs>
                  </a:gsLst>
                  <a:lin ang="5400000" scaled="0"/>
                  <a:tileRect/>
                </a:gradFill>
              </a:rPr>
              <a:t> de la </a:t>
            </a:r>
            <a:r>
              <a:rPr lang="en-US" dirty="0" err="1" smtClean="0">
                <a:gradFill flip="none" rotWithShape="1">
                  <a:gsLst>
                    <a:gs pos="30000">
                      <a:srgbClr val="243B95"/>
                    </a:gs>
                    <a:gs pos="68000">
                      <a:srgbClr val="29A9E1"/>
                    </a:gs>
                  </a:gsLst>
                  <a:lin ang="5400000" scaled="0"/>
                  <a:tileRect/>
                </a:gradFill>
              </a:rPr>
              <a:t>Cuenta</a:t>
            </a:r>
            <a:endParaRPr lang="en-US" dirty="0">
              <a:gradFill flip="none" rotWithShape="1">
                <a:gsLst>
                  <a:gs pos="30000">
                    <a:srgbClr val="243B95"/>
                  </a:gs>
                  <a:gs pos="68000">
                    <a:srgbClr val="29A9E1"/>
                  </a:gs>
                </a:gsLst>
                <a:lin ang="5400000" scaled="0"/>
                <a:tileRect/>
              </a:gra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Recibirá un correo electrónico para confirmar su inscripción. Cuando lo reciba haga clic en el enlace para completar la activación de su cuenta.</a:t>
            </a:r>
          </a:p>
        </p:txBody>
      </p:sp>
      <p:pic>
        <p:nvPicPr>
          <p:cNvPr id="4" name="Picture_x0020_8" descr="image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2438400"/>
            <a:ext cx="79470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021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2655887" cy="4527655"/>
          </a:xfrm>
        </p:spPr>
        <p:txBody>
          <a:bodyPr>
            <a:normAutofit lnSpcReduction="10000"/>
          </a:bodyPr>
          <a:lstStyle/>
          <a:p>
            <a:r>
              <a:rPr lang="es-CL" sz="1600" smtClean="0"/>
              <a:t>Una vez que se haya confirmado su acceso básico, se le preguntará si necesita algún acceso adicional.</a:t>
            </a:r>
            <a:endParaRPr lang="es-ES" sz="1600" smtClean="0"/>
          </a:p>
          <a:p>
            <a:r>
              <a:rPr lang="es-ES" sz="1600" smtClean="0"/>
              <a:t>Seleccione: Conectar mi ID de usuario de Cisco.com con un socio de Cisco existente.</a:t>
            </a:r>
          </a:p>
          <a:p>
            <a:r>
              <a:rPr lang="es-CL" sz="1600" smtClean="0"/>
              <a:t>Inicie sesión con su nueva ID de usuario y contraseña de CCO. Puede que cisco.com tarde unos minutos en reconocer la nueva cuenta. Si es así, espere unos minutos e inténtelo de nuevo.</a:t>
            </a:r>
            <a:endParaRPr lang="es-ES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63460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25400" dir="12000000" algn="ctr" rotWithShape="0">
              <a:schemeClr val="tx1">
                <a:lumMod val="75000"/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y 5"/>
          <p:cNvSpPr/>
          <p:nvPr/>
        </p:nvSpPr>
        <p:spPr>
          <a:xfrm>
            <a:off x="3505200" y="42672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9702" y="533400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Asociar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una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ID de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usuario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con un Partner de Cisco</a:t>
            </a:r>
            <a:endParaRPr lang="en-US" dirty="0">
              <a:gradFill flip="none" rotWithShape="1">
                <a:gsLst>
                  <a:gs pos="0">
                    <a:srgbClr val="243B95"/>
                  </a:gs>
                  <a:gs pos="68000">
                    <a:srgbClr val="29A9E1"/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53030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686800" cy="31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52400"/>
            <a:ext cx="8588861" cy="838200"/>
          </a:xfrm>
        </p:spPr>
        <p:txBody>
          <a:bodyPr/>
          <a:lstStyle/>
          <a:p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Asociar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una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ID de </a:t>
            </a:r>
            <a:r>
              <a:rPr lang="en-US" dirty="0" err="1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usuario</a:t>
            </a:r>
            <a:r>
              <a:rPr lang="en-US" dirty="0" smtClean="0">
                <a:gradFill flip="none" rotWithShape="1">
                  <a:gsLst>
                    <a:gs pos="0">
                      <a:srgbClr val="243B95"/>
                    </a:gs>
                    <a:gs pos="68000">
                      <a:srgbClr val="29A9E1"/>
                    </a:gs>
                  </a:gsLst>
                  <a:lin ang="5400000" scaled="1"/>
                  <a:tileRect/>
                </a:gradFill>
              </a:rPr>
              <a:t> con un Partner de Cisco</a:t>
            </a:r>
            <a:endParaRPr lang="en-US" dirty="0">
              <a:gradFill flip="none" rotWithShape="1">
                <a:gsLst>
                  <a:gs pos="0">
                    <a:srgbClr val="243B95"/>
                  </a:gs>
                  <a:gs pos="68000">
                    <a:srgbClr val="29A9E1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914400"/>
            <a:ext cx="8578850" cy="4267201"/>
          </a:xfrm>
        </p:spPr>
        <p:txBody>
          <a:bodyPr/>
          <a:lstStyle/>
          <a:p>
            <a:r>
              <a:rPr lang="es-CL" sz="1500" dirty="0" smtClean="0"/>
              <a:t>Ingrese a </a:t>
            </a:r>
            <a:r>
              <a:rPr lang="es-CL" sz="1500" dirty="0" err="1" smtClean="0"/>
              <a:t>Partner</a:t>
            </a:r>
            <a:r>
              <a:rPr lang="es-CL" sz="1500" dirty="0" smtClean="0"/>
              <a:t> </a:t>
            </a:r>
            <a:r>
              <a:rPr lang="es-CL" sz="1500" dirty="0" err="1" smtClean="0"/>
              <a:t>Self</a:t>
            </a:r>
            <a:r>
              <a:rPr lang="es-CL" sz="1500" dirty="0" smtClean="0"/>
              <a:t> </a:t>
            </a:r>
            <a:r>
              <a:rPr lang="es-CL" sz="1500" dirty="0" err="1" smtClean="0"/>
              <a:t>Service</a:t>
            </a:r>
            <a:r>
              <a:rPr lang="es-ES" sz="1500" dirty="0" smtClean="0"/>
              <a:t> </a:t>
            </a:r>
            <a:r>
              <a:rPr lang="es-ES" sz="1500" dirty="0" smtClean="0">
                <a:hlinkClick r:id="rId3"/>
              </a:rPr>
              <a:t>www.cisco.com/go/pss</a:t>
            </a:r>
            <a:r>
              <a:rPr lang="es-ES" sz="1500" dirty="0" smtClean="0"/>
              <a:t>  </a:t>
            </a:r>
          </a:p>
          <a:p>
            <a:r>
              <a:rPr lang="es-CL" sz="1500" dirty="0" smtClean="0"/>
              <a:t>Seleccione </a:t>
            </a:r>
            <a:r>
              <a:rPr lang="es-CL" sz="1500" b="1" dirty="0" err="1" smtClean="0"/>
              <a:t>Associate</a:t>
            </a:r>
            <a:r>
              <a:rPr lang="es-CL" sz="1500" b="1" dirty="0" smtClean="0"/>
              <a:t> </a:t>
            </a:r>
            <a:r>
              <a:rPr lang="es-CL" sz="1500" b="1" dirty="0" err="1" smtClean="0"/>
              <a:t>myself</a:t>
            </a:r>
            <a:r>
              <a:rPr lang="es-CL" sz="1500" b="1" dirty="0" smtClean="0"/>
              <a:t> </a:t>
            </a:r>
            <a:r>
              <a:rPr lang="es-CL" sz="1500" b="1" dirty="0" err="1" smtClean="0"/>
              <a:t>with</a:t>
            </a:r>
            <a:r>
              <a:rPr lang="es-CL" sz="1500" b="1" dirty="0" smtClean="0"/>
              <a:t> a </a:t>
            </a:r>
            <a:r>
              <a:rPr lang="es-CL" sz="1500" b="1" dirty="0" err="1" smtClean="0"/>
              <a:t>Company</a:t>
            </a:r>
            <a:r>
              <a:rPr lang="es-CL" sz="1500" b="1" dirty="0" smtClean="0"/>
              <a:t> </a:t>
            </a:r>
            <a:r>
              <a:rPr lang="es-CL" sz="1500" dirty="0" smtClean="0"/>
              <a:t>(Asociarme con una empresa) en el menú desplegable</a:t>
            </a:r>
            <a:r>
              <a:rPr lang="es-ES" sz="1500" dirty="0" smtClean="0"/>
              <a:t>.</a:t>
            </a:r>
          </a:p>
          <a:p>
            <a:r>
              <a:rPr lang="es-CL" sz="1500" dirty="0" smtClean="0"/>
              <a:t>Introduzca su ID de CISCO en el campo correspondiente y haga clic en </a:t>
            </a:r>
            <a:r>
              <a:rPr lang="es-CL" sz="1500" dirty="0" err="1" smtClean="0"/>
              <a:t>Submit</a:t>
            </a:r>
            <a:r>
              <a:rPr lang="es-CL" sz="1500" dirty="0" smtClean="0"/>
              <a:t> (Enviar).</a:t>
            </a:r>
            <a:endParaRPr lang="es-ES" sz="1500" dirty="0" smtClean="0"/>
          </a:p>
          <a:p>
            <a:r>
              <a:rPr lang="es-CL" sz="1500" dirty="0" smtClean="0"/>
              <a:t>El administrador de su empresa debe aprobar la solicitud.</a:t>
            </a:r>
            <a:endParaRPr lang="es-ES" sz="1500" dirty="0" smtClean="0"/>
          </a:p>
          <a:p>
            <a:r>
              <a:rPr lang="es-CL" sz="1500" dirty="0" smtClean="0"/>
              <a:t>Recibirá un correo electrónico de aprobación y el acceso de </a:t>
            </a:r>
            <a:r>
              <a:rPr lang="es-CL" sz="1500" dirty="0" err="1" smtClean="0"/>
              <a:t>partner</a:t>
            </a:r>
            <a:r>
              <a:rPr lang="es-CL" sz="1500" dirty="0" smtClean="0"/>
              <a:t> en un plazo de 48 </a:t>
            </a:r>
            <a:r>
              <a:rPr lang="es-CL" sz="1600" dirty="0" smtClean="0"/>
              <a:t>horas.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2849460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_Template_2010_Arial">
  <a:themeElements>
    <a:clrScheme name="Custom 8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C14907"/>
      </a:accent1>
      <a:accent2>
        <a:srgbClr val="567E13"/>
      </a:accent2>
      <a:accent3>
        <a:srgbClr val="FCAF17"/>
      </a:accent3>
      <a:accent4>
        <a:srgbClr val="567E13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Cisco_Arial</Template>
  <TotalTime>33339</TotalTime>
  <Pages>28</Pages>
  <Words>446</Words>
  <Application>Microsoft Office PowerPoint</Application>
  <PresentationFormat>On-screen Show (4:3)</PresentationFormat>
  <Paragraphs>66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Cisco_Arial</vt:lpstr>
      <vt:lpstr>Cisco_Template_2010_Arial</vt:lpstr>
      <vt:lpstr>Obtenga su ID de usuario como Partner del Cisco</vt:lpstr>
      <vt:lpstr>ID de usuario para Partner de Cisco (CCO) - Beneficios</vt:lpstr>
      <vt:lpstr>CCO – Primeros pasos</vt:lpstr>
      <vt:lpstr>PowerPoint Presentation</vt:lpstr>
      <vt:lpstr>PowerPoint Presentation</vt:lpstr>
      <vt:lpstr>PowerPoint Presentation</vt:lpstr>
      <vt:lpstr>Activación de la Cuenta</vt:lpstr>
      <vt:lpstr>PowerPoint Presentation</vt:lpstr>
      <vt:lpstr>Asociar una ID de usuario con un Partner de Cisco</vt:lpstr>
      <vt:lpstr>PowerPoint Presentation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Marketing Central Overview</dc:title>
  <dc:subject>High Level Overview of Self Service and Full Service Activities.  Focused more particularly on EU &amp; EMER</dc:subject>
  <dc:creator>Roshan Ganjei</dc:creator>
  <cp:lastModifiedBy>Marina Galli -X (magalli - TMF at Cisco)</cp:lastModifiedBy>
  <cp:revision>700</cp:revision>
  <cp:lastPrinted>1999-01-27T00:54:54Z</cp:lastPrinted>
  <dcterms:created xsi:type="dcterms:W3CDTF">2010-08-11T01:22:37Z</dcterms:created>
  <dcterms:modified xsi:type="dcterms:W3CDTF">2013-09-20T20:17:58Z</dcterms:modified>
</cp:coreProperties>
</file>