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63" r:id="rId4"/>
    <p:sldId id="264" r:id="rId5"/>
    <p:sldId id="270" r:id="rId6"/>
    <p:sldId id="256" r:id="rId7"/>
    <p:sldId id="261" r:id="rId8"/>
    <p:sldId id="257" r:id="rId9"/>
    <p:sldId id="266" r:id="rId10"/>
    <p:sldId id="268" r:id="rId11"/>
    <p:sldId id="267" r:id="rId12"/>
    <p:sldId id="274" r:id="rId13"/>
    <p:sldId id="275" r:id="rId14"/>
    <p:sldId id="273" r:id="rId15"/>
    <p:sldId id="271" r:id="rId16"/>
    <p:sldId id="272" r:id="rId17"/>
    <p:sldId id="269" r:id="rId18"/>
    <p:sldId id="26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84" autoAdjust="0"/>
  </p:normalViewPr>
  <p:slideViewPr>
    <p:cSldViewPr>
      <p:cViewPr>
        <p:scale>
          <a:sx n="70" d="100"/>
          <a:sy n="70" d="100"/>
        </p:scale>
        <p:origin x="-1808" y="-80"/>
      </p:cViewPr>
      <p:guideLst>
        <p:guide orient="horz" pos="4319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D187C-A2D9-344E-BA37-EE91DD359B3B}" type="datetimeFigureOut">
              <a:rPr lang="it-IT" smtClean="0"/>
              <a:pPr/>
              <a:t>3/16/12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58A3D-5D7C-0A48-B07A-BD82659274F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30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8A3D-5D7C-0A48-B07A-BD82659274F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69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58A3D-5D7C-0A48-B07A-BD82659274F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44631"/>
            <a:r>
              <a:rPr lang="it-CH" sz="1100">
                <a:latin typeface="Calibri"/>
              </a:rPr>
              <a:t>Grazie.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4631"/>
            <a:fld id="{29F8BE37-5741-41E5-A083-9A7A9275F146}" type="slidenum">
              <a:rPr lang="it-CH" sz="1100">
                <a:latin typeface="Calibri"/>
              </a:rPr>
              <a:pPr defTabSz="844631"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441345"/>
            <a:ext cx="8578850" cy="4527655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5" name="Picture 1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4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it-CH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Riservato Cisco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ltGray">
          <a:xfrm>
            <a:off x="8649525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DFCF27A5-1A5B-48D3-A060-2758FFBB1ADD}" type="slidenum">
              <a:rPr lang="it-CH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it-CH" sz="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2010 Cisco e/o i relativi affiliati. Tutti i diritti sono riservati.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219228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buNone/>
            </a:pPr>
            <a:r>
              <a:rPr lang="it-CH" sz="3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Gra</a:t>
            </a:r>
            <a:r>
              <a:rPr lang="it-CH" sz="3600" b="0" i="0" baseline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zie</a:t>
            </a:r>
            <a:r>
              <a:rPr lang="it-CH" sz="3600" b="0" i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9630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webconsiergeitaly@external.cisco.com" TargetMode="Externa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it.cisco-webconcierge.com/app/partner/register" TargetMode="External"/><Relationship Id="rId3" Type="http://schemas.openxmlformats.org/officeDocument/2006/relationships/hyperlink" Target="http://it.cisco-webconcierge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34221"/>
            <a:ext cx="8112125" cy="2918779"/>
          </a:xfrm>
        </p:spPr>
        <p:txBody>
          <a:bodyPr/>
          <a:lstStyle/>
          <a:p>
            <a:pPr algn="l"/>
            <a:r>
              <a:rPr lang="it-CH" sz="6000" b="0" i="0" spc="-200" baseline="0" dirty="0">
                <a:latin typeface="Arial"/>
                <a:ea typeface="+mj-ea"/>
                <a:cs typeface="+mj-cs"/>
              </a:rPr>
              <a:t>Cisco </a:t>
            </a:r>
            <a:r>
              <a:rPr lang="it-CH" sz="6000" b="0" i="0" spc="-200" baseline="0" dirty="0" smtClean="0">
                <a:latin typeface="Arial"/>
                <a:ea typeface="+mj-ea"/>
                <a:cs typeface="+mj-cs"/>
              </a:rPr>
              <a:t>WebConcierge</a:t>
            </a:r>
            <a:r>
              <a:rPr lang="it-CH" sz="6000" b="0" i="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Arial"/>
                <a:ea typeface="+mj-ea"/>
                <a:cs typeface="+mj-cs"/>
              </a:rPr>
              <a:t/>
            </a:r>
            <a:br>
              <a:rPr lang="it-CH" sz="6000" b="0" i="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Arial"/>
                <a:ea typeface="+mj-ea"/>
                <a:cs typeface="+mj-cs"/>
              </a:rPr>
            </a:br>
            <a:r>
              <a:rPr lang="it-CH" sz="5000" dirty="0" smtClean="0"/>
              <a:t>Guida rapida all’attivazione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759868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Impostazioni: aggiornamento dati utente</a:t>
            </a:r>
            <a:endParaRPr lang="de-DE" sz="3200" dirty="0"/>
          </a:p>
        </p:txBody>
      </p:sp>
      <p:pic>
        <p:nvPicPr>
          <p:cNvPr id="9" name="Immagine 8" descr="Schermata 2012-03-13 a 10.28.4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86800" cy="47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71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Impostazioni: inserimento nuovo utente</a:t>
            </a:r>
            <a:endParaRPr lang="de-DE" sz="3200" dirty="0"/>
          </a:p>
        </p:txBody>
      </p:sp>
      <p:pic>
        <p:nvPicPr>
          <p:cNvPr id="5" name="Immagine 4" descr="Schermata 2012-03-13 a 10.28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772400" cy="4931852"/>
          </a:xfrm>
          <a:prstGeom prst="rect">
            <a:avLst/>
          </a:prstGeom>
        </p:spPr>
      </p:pic>
      <p:sp>
        <p:nvSpPr>
          <p:cNvPr id="6" name="Freccia su 5"/>
          <p:cNvSpPr/>
          <p:nvPr/>
        </p:nvSpPr>
        <p:spPr>
          <a:xfrm rot="19935381">
            <a:off x="1830092" y="3851885"/>
            <a:ext cx="537494" cy="1447800"/>
          </a:xfrm>
          <a:prstGeom prst="up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14400" y="3429000"/>
            <a:ext cx="2514600" cy="6096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3024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940152" cy="447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62600" y="3200400"/>
            <a:ext cx="3299658" cy="3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it-CH" dirty="0" smtClean="0">
                <a:solidFill>
                  <a:srgbClr val="0070C0"/>
                </a:solidFill>
              </a:rPr>
              <a:t>Notizie e Aggiornamenti</a:t>
            </a:r>
            <a:endParaRPr lang="en-US" dirty="0" smtClean="0">
              <a:solidFill>
                <a:srgbClr val="0070C0"/>
              </a:solidFill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2057400" y="5029200"/>
            <a:ext cx="6659445" cy="103909"/>
            <a:chOff x="1820174" y="3611947"/>
            <a:chExt cx="6659445" cy="10390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820174" y="3670764"/>
              <a:ext cx="6659445" cy="408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824666" y="3611947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019800" y="3657600"/>
            <a:ext cx="2871433" cy="93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Notizie e informazioni sugli aggiornamenti dei prodotti, disponibili sotto forma di feed RSS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 defTabSz="1028700">
              <a:spcBef>
                <a:spcPct val="50000"/>
              </a:spcBef>
              <a:buNone/>
            </a:pP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248400" y="2286000"/>
            <a:ext cx="2624892" cy="3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b="0" i="0" dirty="0" smtClean="0">
                <a:solidFill>
                  <a:srgbClr val="0070C0"/>
                </a:solidFill>
                <a:latin typeface="Arial"/>
              </a:rPr>
              <a:t>Contatti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096000" y="2667000"/>
            <a:ext cx="2860404" cy="4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200" b="0" i="0" dirty="0" smtClean="0">
                <a:solidFill>
                  <a:srgbClr val="0070C0"/>
                </a:solidFill>
                <a:latin typeface="Arial"/>
              </a:rPr>
              <a:t>In questo campo è possibile inviare una richiesta di contatto al team Cisco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019800" y="4724400"/>
            <a:ext cx="2928958" cy="7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it-CH" dirty="0" smtClean="0">
                <a:solidFill>
                  <a:srgbClr val="0070C0"/>
                </a:solidFill>
              </a:rPr>
              <a:t>Modulo Showcase</a:t>
            </a:r>
            <a:endParaRPr lang="en-US" dirty="0" smtClean="0">
              <a:solidFill>
                <a:srgbClr val="0070C0"/>
              </a:solidFill>
            </a:endParaRPr>
          </a:p>
          <a:p>
            <a:pPr algn="r" defTabSz="1028700">
              <a:spcBef>
                <a:spcPct val="50000"/>
              </a:spcBef>
              <a:buNone/>
            </a:pP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400800" y="5181600"/>
            <a:ext cx="2509085" cy="4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</a:pPr>
            <a:r>
              <a:rPr lang="it-CH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Panoramica sui moduli attualmente inseriti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2743200" y="3505200"/>
            <a:ext cx="6048672" cy="103909"/>
            <a:chOff x="2570025" y="2713490"/>
            <a:chExt cx="6048672" cy="10390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637096" y="2763681"/>
              <a:ext cx="598160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570025" y="2713490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886200" y="2590800"/>
            <a:ext cx="4968551" cy="103909"/>
            <a:chOff x="2786050" y="2713490"/>
            <a:chExt cx="4968551" cy="103909"/>
          </a:xfrm>
        </p:grpSpPr>
        <p:cxnSp>
          <p:nvCxnSpPr>
            <p:cNvPr id="31" name="Straight Connector 27"/>
            <p:cNvCxnSpPr>
              <a:stCxn id="32" idx="2"/>
            </p:cNvCxnSpPr>
            <p:nvPr/>
          </p:nvCxnSpPr>
          <p:spPr>
            <a:xfrm>
              <a:off x="2786050" y="2765445"/>
              <a:ext cx="4968551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8"/>
            <p:cNvSpPr/>
            <p:nvPr/>
          </p:nvSpPr>
          <p:spPr>
            <a:xfrm>
              <a:off x="2786050" y="2713490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Dashboard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howc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5394158" cy="4766750"/>
          </a:xfrm>
          <a:prstGeom prst="rect">
            <a:avLst/>
          </a:prstGeom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019800" y="3810000"/>
            <a:ext cx="2618620" cy="3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8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Scelta </a:t>
            </a:r>
            <a:r>
              <a:rPr lang="it-CH" dirty="0" smtClean="0">
                <a:solidFill>
                  <a:srgbClr val="0070C0"/>
                </a:solidFill>
                <a:latin typeface="Arial"/>
              </a:rPr>
              <a:t>dei</a:t>
            </a:r>
            <a:r>
              <a:rPr lang="it-CH" sz="18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CH" sz="18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contenuti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257800" y="4191000"/>
            <a:ext cx="3045523" cy="103909"/>
            <a:chOff x="5434096" y="2713490"/>
            <a:chExt cx="3045523" cy="10390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537606" y="2763681"/>
              <a:ext cx="2942013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434096" y="2713490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096000" y="4267200"/>
            <a:ext cx="2552700" cy="75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4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I check box consentono </a:t>
            </a:r>
            <a:r>
              <a:rPr lang="it-CH" sz="14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di selezionare intere categorie o prodotti singoli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943600" y="5257800"/>
            <a:ext cx="2573878" cy="3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8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Codice Showcase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5715000" y="5638800"/>
            <a:ext cx="2691840" cy="103909"/>
            <a:chOff x="5787779" y="2739369"/>
            <a:chExt cx="2691840" cy="103909"/>
          </a:xfrm>
        </p:grpSpPr>
        <p:cxnSp>
          <p:nvCxnSpPr>
            <p:cNvPr id="29" name="Straight Connector 22"/>
            <p:cNvCxnSpPr/>
            <p:nvPr/>
          </p:nvCxnSpPr>
          <p:spPr>
            <a:xfrm flipV="1">
              <a:off x="5794951" y="2763682"/>
              <a:ext cx="2684668" cy="19637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23"/>
            <p:cNvSpPr/>
            <p:nvPr/>
          </p:nvSpPr>
          <p:spPr>
            <a:xfrm>
              <a:off x="5787779" y="2739369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738677" y="5619540"/>
            <a:ext cx="3329123" cy="75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4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Consente di generare un </a:t>
            </a:r>
            <a:r>
              <a:rPr lang="it-CH" sz="1400" dirty="0" smtClean="0">
                <a:solidFill>
                  <a:srgbClr val="0070C0"/>
                </a:solidFill>
                <a:latin typeface="Arial"/>
              </a:rPr>
              <a:t>unico</a:t>
            </a:r>
            <a:r>
              <a:rPr lang="it-CH" sz="14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CH" sz="14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codice con tutti i prodotti selezionati per uno Showcase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985585" y="2025824"/>
            <a:ext cx="2573878" cy="3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8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Navigazione prodotti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8" name="Group 26"/>
          <p:cNvGrpSpPr/>
          <p:nvPr/>
        </p:nvGrpSpPr>
        <p:grpSpPr>
          <a:xfrm>
            <a:off x="1257277" y="2326396"/>
            <a:ext cx="7177576" cy="103909"/>
            <a:chOff x="1302043" y="2687611"/>
            <a:chExt cx="7177576" cy="103909"/>
          </a:xfrm>
        </p:grpSpPr>
        <p:cxnSp>
          <p:nvCxnSpPr>
            <p:cNvPr id="38" name="Straight Connector 22"/>
            <p:cNvCxnSpPr/>
            <p:nvPr/>
          </p:nvCxnSpPr>
          <p:spPr>
            <a:xfrm>
              <a:off x="1326468" y="2746228"/>
              <a:ext cx="7153151" cy="1745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23"/>
            <p:cNvSpPr/>
            <p:nvPr/>
          </p:nvSpPr>
          <p:spPr>
            <a:xfrm>
              <a:off x="1302043" y="2687611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172200" y="2971800"/>
            <a:ext cx="2573878" cy="3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8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Frammento di codice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9" name="Group 26"/>
          <p:cNvGrpSpPr/>
          <p:nvPr/>
        </p:nvGrpSpPr>
        <p:grpSpPr>
          <a:xfrm>
            <a:off x="4724400" y="3352800"/>
            <a:ext cx="4011682" cy="103909"/>
            <a:chOff x="4467937" y="2722116"/>
            <a:chExt cx="4011682" cy="103909"/>
          </a:xfrm>
        </p:grpSpPr>
        <p:cxnSp>
          <p:nvCxnSpPr>
            <p:cNvPr id="45" name="Straight Connector 22"/>
            <p:cNvCxnSpPr/>
            <p:nvPr/>
          </p:nvCxnSpPr>
          <p:spPr>
            <a:xfrm flipV="1">
              <a:off x="4475109" y="2763681"/>
              <a:ext cx="4004510" cy="11011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23"/>
            <p:cNvSpPr/>
            <p:nvPr/>
          </p:nvSpPr>
          <p:spPr>
            <a:xfrm>
              <a:off x="4467937" y="2722116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  <a:latin typeface="+mj-lt"/>
              </a:endParaRPr>
            </a:p>
          </p:txBody>
        </p:sp>
      </p:grpSp>
      <p:cxnSp>
        <p:nvCxnSpPr>
          <p:cNvPr id="7" name="Connettore 2 6"/>
          <p:cNvCxnSpPr/>
          <p:nvPr/>
        </p:nvCxnSpPr>
        <p:spPr>
          <a:xfrm flipV="1">
            <a:off x="2895600" y="5791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533400" y="5867400"/>
            <a:ext cx="4343400" cy="5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defTabSz="1028700">
              <a:spcBef>
                <a:spcPct val="50000"/>
              </a:spcBef>
              <a:buNone/>
            </a:pPr>
            <a:r>
              <a:rPr lang="it-CH" sz="1400" b="0" i="0" dirty="0" smtClean="0">
                <a:solidFill>
                  <a:srgbClr val="0070C0"/>
                </a:solidFill>
                <a:latin typeface="Arial"/>
              </a:rPr>
              <a:t>Pulsante per generare il file exel con i singoli codici snippet  per il proprio web-store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 Showcase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2-03-13 a 12.01.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6477000" cy="484876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702" y="457200"/>
            <a:ext cx="8914298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>
                <a:latin typeface="Arial"/>
              </a:rPr>
              <a:t>I</a:t>
            </a:r>
            <a:r>
              <a:rPr lang="it-CH" sz="3200" dirty="0" smtClean="0">
                <a:latin typeface="Arial"/>
              </a:rPr>
              <a:t>nserimento stringa di codice nel proprio sito web</a:t>
            </a:r>
            <a:endParaRPr lang="de-DE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1000" y="3200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435153"/>
                </a:solidFill>
                <a:latin typeface="Arial"/>
                <a:cs typeface="Arial"/>
              </a:rPr>
              <a:t>Esempio di pagina html del proprio sito aperta in </a:t>
            </a:r>
            <a:r>
              <a:rPr lang="it-IT" sz="2000" b="1" dirty="0" err="1">
                <a:solidFill>
                  <a:srgbClr val="435153"/>
                </a:solidFill>
                <a:latin typeface="Arial"/>
                <a:cs typeface="Arial"/>
              </a:rPr>
              <a:t>Dreamweaver</a:t>
            </a:r>
            <a:endParaRPr lang="it-IT" sz="2000" dirty="0">
              <a:solidFill>
                <a:srgbClr val="43515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1388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12-03-13 a 12.03.5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99400" cy="4368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702" y="457200"/>
            <a:ext cx="8914298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>
                <a:latin typeface="Arial"/>
              </a:rPr>
              <a:t>I</a:t>
            </a:r>
            <a:r>
              <a:rPr lang="it-CH" sz="3200" dirty="0" smtClean="0">
                <a:latin typeface="Arial"/>
              </a:rPr>
              <a:t>nserimento stringa di codice nel proprio sito web</a:t>
            </a:r>
            <a:endParaRPr lang="de-DE" sz="3200" dirty="0"/>
          </a:p>
        </p:txBody>
      </p:sp>
      <p:sp>
        <p:nvSpPr>
          <p:cNvPr id="8" name="Ovale 7"/>
          <p:cNvSpPr/>
          <p:nvPr/>
        </p:nvSpPr>
        <p:spPr>
          <a:xfrm>
            <a:off x="457200" y="1600200"/>
            <a:ext cx="8077200" cy="198120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743200" y="4419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435153"/>
                </a:solidFill>
                <a:latin typeface="Arial"/>
                <a:cs typeface="Arial"/>
              </a:rPr>
              <a:t>Stringa di codice incollata</a:t>
            </a:r>
            <a:endParaRPr lang="it-IT" sz="2000" dirty="0">
              <a:solidFill>
                <a:srgbClr val="435153"/>
              </a:solidFill>
              <a:latin typeface="Arial"/>
              <a:cs typeface="Arial"/>
            </a:endParaRPr>
          </a:p>
        </p:txBody>
      </p:sp>
      <p:sp>
        <p:nvSpPr>
          <p:cNvPr id="10" name="Freccia su 9"/>
          <p:cNvSpPr/>
          <p:nvPr/>
        </p:nvSpPr>
        <p:spPr>
          <a:xfrm rot="20424072">
            <a:off x="4231562" y="3623226"/>
            <a:ext cx="381000" cy="762000"/>
          </a:xfrm>
          <a:prstGeom prst="up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460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25" t="23158" r="63125" b="3158"/>
          <a:stretch>
            <a:fillRect/>
          </a:stretch>
        </p:blipFill>
        <p:spPr bwMode="auto">
          <a:xfrm>
            <a:off x="304800" y="914400"/>
            <a:ext cx="3276600" cy="395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88861" cy="838200"/>
          </a:xfrm>
        </p:spPr>
        <p:txBody>
          <a:bodyPr/>
          <a:lstStyle/>
          <a:p>
            <a:r>
              <a:rPr lang="en-GB" dirty="0" smtClean="0"/>
              <a:t>Showcase </a:t>
            </a:r>
            <a:r>
              <a:rPr lang="en-GB" dirty="0" err="1" smtClean="0"/>
              <a:t>visibile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proprio</a:t>
            </a:r>
            <a:r>
              <a:rPr lang="en-GB" dirty="0" smtClean="0"/>
              <a:t> </a:t>
            </a:r>
            <a:r>
              <a:rPr lang="en-GB" dirty="0" err="1" smtClean="0"/>
              <a:t>sito</a:t>
            </a:r>
            <a:r>
              <a:rPr lang="en-GB" dirty="0" smtClean="0"/>
              <a:t> web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625" t="23158" r="63750" b="2105"/>
          <a:stretch>
            <a:fillRect/>
          </a:stretch>
        </p:blipFill>
        <p:spPr bwMode="auto">
          <a:xfrm>
            <a:off x="5181600" y="990600"/>
            <a:ext cx="3200400" cy="398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25" t="23158" r="63750" b="18947"/>
          <a:stretch>
            <a:fillRect/>
          </a:stretch>
        </p:blipFill>
        <p:spPr bwMode="auto">
          <a:xfrm>
            <a:off x="2743200" y="3352800"/>
            <a:ext cx="3028604" cy="292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884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Statistiche:</a:t>
            </a:r>
            <a:endParaRPr lang="de-DE" sz="3200" dirty="0"/>
          </a:p>
        </p:txBody>
      </p:sp>
      <p:pic>
        <p:nvPicPr>
          <p:cNvPr id="6" name="Immagine 5" descr="Schermata 2012-03-13 a 10.38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848600" cy="51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19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Informazioni utili</a:t>
            </a:r>
            <a:endParaRPr lang="de-DE" sz="3200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269" y="1295400"/>
            <a:ext cx="8653462" cy="5111750"/>
          </a:xfrm>
        </p:spPr>
        <p:txBody>
          <a:bodyPr>
            <a:normAutofit/>
          </a:bodyPr>
          <a:lstStyle/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04800" y="1371600"/>
            <a:ext cx="777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Per problematiche relative all’attivazione della piattaforma di </a:t>
            </a:r>
            <a:r>
              <a:rPr lang="it-IT" sz="2800" dirty="0" err="1" smtClean="0">
                <a:solidFill>
                  <a:srgbClr val="435153"/>
                </a:solidFill>
                <a:latin typeface="Arial"/>
                <a:cs typeface="Arial"/>
              </a:rPr>
              <a:t>content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 </a:t>
            </a:r>
            <a:r>
              <a:rPr lang="it-IT" sz="2800" dirty="0" err="1" smtClean="0">
                <a:solidFill>
                  <a:srgbClr val="435153"/>
                </a:solidFill>
                <a:latin typeface="Arial"/>
                <a:cs typeface="Arial"/>
              </a:rPr>
              <a:t>syndication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 </a:t>
            </a:r>
            <a:r>
              <a:rPr lang="it-IT" sz="2800" dirty="0" err="1" smtClean="0">
                <a:solidFill>
                  <a:srgbClr val="435153"/>
                </a:solidFill>
                <a:latin typeface="Arial"/>
                <a:cs typeface="Arial"/>
              </a:rPr>
              <a:t>WebConcierge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 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potete scrivere a: 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  <a:hlinkClick r:id="rId2"/>
              </a:rPr>
              <a:t>WebConciergeitaly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  <a:hlinkClick r:id="rId2"/>
              </a:rPr>
              <a:t>@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  <a:hlinkClick r:id="rId2"/>
              </a:rPr>
              <a:t>external.cisco.com</a:t>
            </a: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endParaRPr lang="it-IT" sz="24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endParaRPr lang="it-IT" dirty="0">
              <a:solidFill>
                <a:srgbClr val="435153"/>
              </a:solidFill>
              <a:latin typeface="Arial"/>
              <a:cs typeface="Arial"/>
            </a:endParaRPr>
          </a:p>
        </p:txBody>
      </p:sp>
      <p:pic>
        <p:nvPicPr>
          <p:cNvPr id="6" name="Picture Placeholder 8" descr="lady and laptop.jpg"/>
          <p:cNvPicPr>
            <a:picLocks noChangeAspect="1"/>
          </p:cNvPicPr>
          <p:nvPr/>
        </p:nvPicPr>
        <p:blipFill>
          <a:blip r:embed="rId3" cstate="print"/>
          <a:srcRect l="2262" t="1982" r="2262" b="1982"/>
          <a:stretch>
            <a:fillRect/>
          </a:stretch>
        </p:blipFill>
        <p:spPr>
          <a:xfrm>
            <a:off x="4800600" y="3429000"/>
            <a:ext cx="3911600" cy="2933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16088" y="3440289"/>
            <a:ext cx="4332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Oppure potete contattare il vostro account manager di fiducia.</a:t>
            </a:r>
            <a:endParaRPr lang="it-IT" sz="2800" dirty="0">
              <a:solidFill>
                <a:srgbClr val="43515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167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1710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39" y="432215"/>
            <a:ext cx="8588861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Elenco dei contenuti</a:t>
            </a:r>
            <a:endParaRPr lang="de-DE" sz="3200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269" y="1295400"/>
            <a:ext cx="8653462" cy="5111750"/>
          </a:xfrm>
        </p:spPr>
        <p:txBody>
          <a:bodyPr>
            <a:normAutofit/>
          </a:bodyPr>
          <a:lstStyle/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81000" y="1295400"/>
            <a:ext cx="7696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CH" sz="2800" spc="-100" dirty="0">
                <a:solidFill>
                  <a:srgbClr val="435153"/>
                </a:solidFill>
                <a:latin typeface="Arial"/>
              </a:rPr>
              <a:t>Che </a:t>
            </a:r>
            <a:r>
              <a:rPr lang="it-CH" sz="2800" spc="-100" dirty="0" smtClean="0">
                <a:solidFill>
                  <a:srgbClr val="435153"/>
                </a:solidFill>
                <a:latin typeface="Arial"/>
              </a:rPr>
              <a:t>cos’è </a:t>
            </a:r>
            <a:r>
              <a:rPr lang="it-CH" sz="2800" spc="-100" dirty="0">
                <a:solidFill>
                  <a:srgbClr val="435153"/>
                </a:solidFill>
                <a:latin typeface="Arial"/>
              </a:rPr>
              <a:t>Cisco WebConcierge</a:t>
            </a:r>
            <a:r>
              <a:rPr lang="it-CH" sz="2800" spc="-100" dirty="0" smtClean="0">
                <a:solidFill>
                  <a:srgbClr val="435153"/>
                </a:solidFill>
                <a:latin typeface="Arial"/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it-CH" sz="2800" spc="-100" dirty="0">
              <a:solidFill>
                <a:srgbClr val="435153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C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ome funziona</a:t>
            </a:r>
          </a:p>
          <a:p>
            <a:pPr marL="285750" indent="-285750">
              <a:buFont typeface="Arial"/>
              <a:buChar char="•"/>
            </a:pP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I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 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vantaggi per i Partner</a:t>
            </a:r>
          </a:p>
          <a:p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Demo in 7 </a:t>
            </a:r>
            <a:r>
              <a:rPr lang="it-IT" sz="2800" dirty="0" err="1" smtClean="0">
                <a:solidFill>
                  <a:srgbClr val="435153"/>
                </a:solidFill>
                <a:latin typeface="Arial"/>
                <a:cs typeface="Arial"/>
              </a:rPr>
              <a:t>step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: guida rapida all’attivazione di </a:t>
            </a:r>
            <a:r>
              <a:rPr lang="it-IT" sz="2800" dirty="0" err="1" smtClean="0">
                <a:solidFill>
                  <a:srgbClr val="435153"/>
                </a:solidFill>
                <a:latin typeface="Arial"/>
                <a:cs typeface="Arial"/>
              </a:rPr>
              <a:t>WebConcierge</a:t>
            </a: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Informazioni utili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7377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39" y="432215"/>
            <a:ext cx="8588861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CH" sz="3200" dirty="0" smtClean="0">
                <a:latin typeface="Arial"/>
              </a:rPr>
              <a:t>Che cos’è Cisco </a:t>
            </a:r>
            <a:r>
              <a:rPr lang="it-CH" sz="3200" dirty="0" smtClean="0">
                <a:latin typeface="Arial"/>
              </a:rPr>
              <a:t>WebConcierge?</a:t>
            </a:r>
            <a:endParaRPr lang="de-DE" sz="3200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269" y="1295400"/>
            <a:ext cx="8653462" cy="5111750"/>
          </a:xfrm>
        </p:spPr>
        <p:txBody>
          <a:bodyPr>
            <a:normAutofit/>
          </a:bodyPr>
          <a:lstStyle/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81000" y="1295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81000" y="1447800"/>
            <a:ext cx="8489594" cy="4350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Innovativa piattaforma 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web-</a:t>
            </a:r>
            <a:r>
              <a:rPr lang="it-IT" sz="2800" b="1" dirty="0" err="1">
                <a:solidFill>
                  <a:srgbClr val="435153"/>
                </a:solidFill>
                <a:latin typeface="Arial"/>
                <a:cs typeface="Arial"/>
              </a:rPr>
              <a:t>based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 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che Cisco mette a disposizione dei propri Partner per distribuire gratuitamente contenuti sul loro sito web, al fine di commercializzare meglio i prodotti e le soluzioni Cisco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Le 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informazioni comprendono le 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descrizioni dei prodotti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, i dettagli completi sulle 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caratteristiche funzionali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, i 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dati tecnici 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e la 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documentazione relativa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401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39" y="432215"/>
            <a:ext cx="8588861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WebConcierge: </a:t>
            </a:r>
            <a:r>
              <a:rPr lang="it-CH" sz="3200" dirty="0" smtClean="0">
                <a:latin typeface="Arial"/>
              </a:rPr>
              <a:t>come funziona</a:t>
            </a:r>
            <a:endParaRPr lang="de-DE" sz="3200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269" y="1295400"/>
            <a:ext cx="8653462" cy="5111750"/>
          </a:xfrm>
        </p:spPr>
        <p:txBody>
          <a:bodyPr>
            <a:normAutofit/>
          </a:bodyPr>
          <a:lstStyle/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81000" y="1295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81000" y="1447800"/>
            <a:ext cx="8489594" cy="577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Per integrare </a:t>
            </a:r>
            <a:r>
              <a:rPr lang="it-IT" sz="2800" dirty="0" err="1" smtClean="0">
                <a:solidFill>
                  <a:srgbClr val="435153"/>
                </a:solidFill>
                <a:latin typeface="Arial"/>
                <a:cs typeface="Arial"/>
              </a:rPr>
              <a:t>WebConcierge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 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all’interno del proprio sito è sufficiente inserire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 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una 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singola stringa di codice HTML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 nel codice del proprio sito 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web.</a:t>
            </a:r>
          </a:p>
          <a:p>
            <a:pPr>
              <a:lnSpc>
                <a:spcPct val="110000"/>
              </a:lnSpc>
            </a:pPr>
            <a:endParaRPr lang="it-IT" sz="2800" dirty="0">
              <a:solidFill>
                <a:srgbClr val="43515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Si crea in questo modo una </a:t>
            </a:r>
            <a:r>
              <a:rPr lang="it-IT" sz="2800" b="1" dirty="0">
                <a:solidFill>
                  <a:srgbClr val="435153"/>
                </a:solidFill>
                <a:latin typeface="Arial"/>
                <a:cs typeface="Arial"/>
              </a:rPr>
              <a:t>connessione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 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tra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 </a:t>
            </a:r>
            <a:r>
              <a:rPr lang="it-IT" sz="2800" dirty="0" err="1" smtClean="0">
                <a:solidFill>
                  <a:srgbClr val="435153"/>
                </a:solidFill>
                <a:latin typeface="Arial"/>
                <a:cs typeface="Arial"/>
              </a:rPr>
              <a:t>WebConcierge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 e il proprio sito web che consente la visualizzazione dei 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contenuti e 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delle immagini sui </a:t>
            </a:r>
            <a:r>
              <a:rPr lang="it-IT" sz="2800" dirty="0">
                <a:solidFill>
                  <a:srgbClr val="435153"/>
                </a:solidFill>
                <a:latin typeface="Arial"/>
                <a:cs typeface="Arial"/>
              </a:rPr>
              <a:t>prodotti </a:t>
            </a:r>
            <a:r>
              <a:rPr lang="it-IT" sz="2800" dirty="0" smtClean="0">
                <a:solidFill>
                  <a:srgbClr val="435153"/>
                </a:solidFill>
                <a:latin typeface="Arial"/>
                <a:cs typeface="Arial"/>
              </a:rPr>
              <a:t>Cisco. </a:t>
            </a:r>
          </a:p>
          <a:p>
            <a:pPr>
              <a:lnSpc>
                <a:spcPct val="110000"/>
              </a:lnSpc>
            </a:pP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it-IT" sz="2800" dirty="0" smtClean="0">
              <a:solidFill>
                <a:srgbClr val="43515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8728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39" y="432215"/>
            <a:ext cx="8588861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WebConcierge: </a:t>
            </a:r>
            <a:r>
              <a:rPr lang="it-CH" sz="3200" dirty="0" smtClean="0">
                <a:latin typeface="Arial"/>
              </a:rPr>
              <a:t>i vantaggi per i Partner</a:t>
            </a:r>
            <a:endParaRPr lang="de-DE" sz="3200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269" y="1295400"/>
            <a:ext cx="8653462" cy="5111750"/>
          </a:xfrm>
        </p:spPr>
        <p:txBody>
          <a:bodyPr>
            <a:normAutofit/>
          </a:bodyPr>
          <a:lstStyle/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81000" y="1295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81000" y="1371600"/>
            <a:ext cx="84582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it-IT" sz="2400" dirty="0" smtClean="0">
                <a:solidFill>
                  <a:srgbClr val="435153"/>
                </a:solidFill>
                <a:latin typeface="Arial"/>
                <a:cs typeface="Arial"/>
              </a:rPr>
              <a:t>Disponibile </a:t>
            </a:r>
            <a:r>
              <a:rPr lang="it-IT" sz="2400" dirty="0">
                <a:solidFill>
                  <a:srgbClr val="435153"/>
                </a:solidFill>
                <a:latin typeface="Arial"/>
                <a:cs typeface="Arial"/>
              </a:rPr>
              <a:t>gratuitamente</a:t>
            </a:r>
            <a:r>
              <a:rPr lang="it-IT" sz="2400" dirty="0" smtClean="0">
                <a:solidFill>
                  <a:srgbClr val="435153"/>
                </a:solidFill>
                <a:latin typeface="Arial"/>
                <a:cs typeface="Arial"/>
              </a:rPr>
              <a:t>.</a:t>
            </a:r>
            <a:br>
              <a:rPr lang="it-IT" sz="2400" dirty="0" smtClean="0">
                <a:solidFill>
                  <a:srgbClr val="435153"/>
                </a:solidFill>
                <a:latin typeface="Arial"/>
                <a:cs typeface="Arial"/>
              </a:rPr>
            </a:br>
            <a:endParaRPr lang="it-IT" sz="2400" dirty="0">
              <a:solidFill>
                <a:srgbClr val="435153"/>
              </a:solidFill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it-IT" sz="2400" dirty="0" smtClean="0">
                <a:solidFill>
                  <a:srgbClr val="435153"/>
                </a:solidFill>
                <a:latin typeface="Arial"/>
                <a:cs typeface="Arial"/>
              </a:rPr>
              <a:t>Grande facilità di implementazione.</a:t>
            </a:r>
          </a:p>
          <a:p>
            <a:pPr marL="342900" lvl="0" indent="-342900">
              <a:buFont typeface="Arial"/>
              <a:buChar char="•"/>
            </a:pPr>
            <a:endParaRPr lang="it-IT" sz="2400" dirty="0">
              <a:solidFill>
                <a:srgbClr val="435153"/>
              </a:solidFill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it-IT" sz="2400" dirty="0" smtClean="0">
                <a:solidFill>
                  <a:srgbClr val="435153"/>
                </a:solidFill>
                <a:latin typeface="Arial"/>
                <a:cs typeface="Arial"/>
              </a:rPr>
              <a:t>Il </a:t>
            </a:r>
            <a:r>
              <a:rPr lang="it-IT" sz="2400" dirty="0">
                <a:solidFill>
                  <a:srgbClr val="435153"/>
                </a:solidFill>
                <a:latin typeface="Arial"/>
                <a:cs typeface="Arial"/>
              </a:rPr>
              <a:t>partner riceve un aggiornamento tramite </a:t>
            </a:r>
            <a:r>
              <a:rPr lang="it-IT" sz="2400" dirty="0" err="1">
                <a:solidFill>
                  <a:srgbClr val="435153"/>
                </a:solidFill>
                <a:latin typeface="Arial"/>
                <a:cs typeface="Arial"/>
              </a:rPr>
              <a:t>feed</a:t>
            </a:r>
            <a:r>
              <a:rPr lang="it-IT" sz="2400" dirty="0">
                <a:solidFill>
                  <a:srgbClr val="435153"/>
                </a:solidFill>
                <a:latin typeface="Arial"/>
                <a:cs typeface="Arial"/>
              </a:rPr>
              <a:t> RSS quando i contenuti scelti vengono modificati</a:t>
            </a:r>
            <a:r>
              <a:rPr lang="it-IT" sz="2400" dirty="0" smtClean="0">
                <a:solidFill>
                  <a:srgbClr val="435153"/>
                </a:solidFill>
                <a:latin typeface="Arial"/>
                <a:cs typeface="Arial"/>
              </a:rPr>
              <a:t>.</a:t>
            </a:r>
          </a:p>
          <a:p>
            <a:pPr marL="342900" lvl="0" indent="-342900">
              <a:buFont typeface="Arial"/>
              <a:buChar char="•"/>
            </a:pPr>
            <a:endParaRPr lang="it-IT" sz="2400" dirty="0">
              <a:solidFill>
                <a:srgbClr val="435153"/>
              </a:solidFill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it-IT" sz="2400" dirty="0">
                <a:solidFill>
                  <a:srgbClr val="435153"/>
                </a:solidFill>
                <a:latin typeface="Arial"/>
                <a:cs typeface="Arial"/>
              </a:rPr>
              <a:t>La struttura è semplice e richiede meno di un'ora per essere completata</a:t>
            </a:r>
            <a:r>
              <a:rPr lang="it-IT" sz="2400" dirty="0" smtClean="0">
                <a:solidFill>
                  <a:srgbClr val="435153"/>
                </a:solidFill>
                <a:latin typeface="Arial"/>
                <a:cs typeface="Arial"/>
              </a:rPr>
              <a:t>.</a:t>
            </a:r>
          </a:p>
          <a:p>
            <a:pPr lvl="0"/>
            <a:endParaRPr lang="it-IT" sz="2400" dirty="0">
              <a:solidFill>
                <a:srgbClr val="435153"/>
              </a:solidFill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it-IT" sz="2400" dirty="0">
                <a:solidFill>
                  <a:srgbClr val="435153"/>
                </a:solidFill>
                <a:latin typeface="Arial"/>
                <a:cs typeface="Arial"/>
              </a:rPr>
              <a:t>Non c’è bisogno di alcuna manutenzione.</a:t>
            </a:r>
          </a:p>
        </p:txBody>
      </p:sp>
    </p:spTree>
    <p:extLst>
      <p:ext uri="{BB962C8B-B14F-4D97-AF65-F5344CB8AC3E}">
        <p14:creationId xmlns:p14="http://schemas.microsoft.com/office/powerpoint/2010/main" val="24576549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46" y="304800"/>
            <a:ext cx="8914298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Demo in 7 step: guida rapida all’attivazione</a:t>
            </a:r>
            <a:endParaRPr lang="de-DE" sz="3200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45269" y="1295400"/>
            <a:ext cx="8653462" cy="48006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it-CH" sz="9600" b="1" dirty="0" smtClean="0">
                <a:latin typeface="Arial"/>
                <a:cs typeface="Arial"/>
              </a:rPr>
              <a:t>Primo step</a:t>
            </a:r>
            <a:r>
              <a:rPr lang="it-CH" sz="9600" dirty="0" smtClean="0">
                <a:latin typeface="Arial"/>
                <a:cs typeface="Arial"/>
              </a:rPr>
              <a:t>: accedere al modulo di registrazione disponibile all'indirizzo:</a:t>
            </a:r>
            <a:r>
              <a:rPr lang="it-CH" sz="9600" u="sng" dirty="0" smtClean="0">
                <a:latin typeface="Arial"/>
                <a:cs typeface="Arial"/>
                <a:hlinkClick r:id="rId2"/>
              </a:rPr>
              <a:t>http://it.cisco-webconcierge.com/app/partner/register</a:t>
            </a:r>
            <a:r>
              <a:rPr lang="it-IT" sz="9600" dirty="0" smtClean="0">
                <a:latin typeface="Arial"/>
                <a:cs typeface="Arial"/>
              </a:rPr>
              <a:t>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it-CH" sz="9600" b="1" dirty="0" smtClean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it-CH" sz="9600" b="1" dirty="0" smtClean="0">
                <a:latin typeface="Arial"/>
                <a:cs typeface="Arial"/>
              </a:rPr>
              <a:t>Secondo </a:t>
            </a:r>
            <a:r>
              <a:rPr lang="it-CH" sz="9600" b="1" dirty="0">
                <a:latin typeface="Arial"/>
                <a:cs typeface="Arial"/>
              </a:rPr>
              <a:t>step</a:t>
            </a:r>
            <a:r>
              <a:rPr lang="it-CH" sz="9600" dirty="0">
                <a:latin typeface="Arial"/>
                <a:cs typeface="Arial"/>
              </a:rPr>
              <a:t>: una volta ricevuta la email di conferma dell’avvenuta registrazione e seguite le procedure ivi inserite, accedere alla piattaforma: </a:t>
            </a:r>
            <a:r>
              <a:rPr lang="it-CH" sz="9600" u="sng" dirty="0">
                <a:latin typeface="Arial"/>
                <a:cs typeface="Arial"/>
                <a:hlinkClick r:id="rId3"/>
              </a:rPr>
              <a:t>http://it.cisco-</a:t>
            </a:r>
            <a:r>
              <a:rPr lang="it-CH" sz="9600" u="sng" dirty="0" smtClean="0">
                <a:latin typeface="Arial"/>
                <a:cs typeface="Arial"/>
                <a:hlinkClick r:id="rId3"/>
              </a:rPr>
              <a:t>webconcierge.com</a:t>
            </a:r>
            <a:endParaRPr lang="it-CH" sz="9600" u="sng" dirty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it-CH" sz="9600" u="sng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it-CH" sz="9600" b="1" dirty="0">
                <a:latin typeface="Arial"/>
                <a:cs typeface="Arial"/>
              </a:rPr>
              <a:t>Terzo step</a:t>
            </a:r>
            <a:r>
              <a:rPr lang="it-CH" sz="9600" dirty="0">
                <a:latin typeface="Arial"/>
                <a:cs typeface="Arial"/>
              </a:rPr>
              <a:t>: effettuare l’accesso con i dati ricevuti via email (nome utente e password). Entrati nella piattaforma apparirà la </a:t>
            </a:r>
            <a:r>
              <a:rPr lang="it-CH" sz="9600" b="1" dirty="0">
                <a:latin typeface="Arial"/>
                <a:cs typeface="Arial"/>
              </a:rPr>
              <a:t>Dashboard</a:t>
            </a:r>
            <a:r>
              <a:rPr lang="it-CH" sz="9600" dirty="0">
                <a:latin typeface="Arial"/>
                <a:cs typeface="Arial"/>
              </a:rPr>
              <a:t>, in cui sono riportati gli aggiornamenti correnti, i moduli disponibili nello Showcase e il box per poter inviare messaggi agli amministratori. </a:t>
            </a:r>
            <a:endParaRPr lang="it-IT" sz="9600" dirty="0">
              <a:latin typeface="Arial"/>
              <a:cs typeface="Arial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it-IT" sz="9600" dirty="0" smtClean="0">
                <a:latin typeface="Arial"/>
                <a:cs typeface="Arial"/>
              </a:rPr>
              <a:t> </a:t>
            </a:r>
            <a:endParaRPr lang="it-IT" sz="9600" dirty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9600" dirty="0" smtClean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2400" dirty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6200" dirty="0" smtClean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6200" dirty="0" smtClean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9600" dirty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2400" dirty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2400" dirty="0" smtClean="0">
              <a:latin typeface="Arial"/>
              <a:cs typeface="Arial"/>
            </a:endParaRPr>
          </a:p>
          <a:p>
            <a:pPr marL="0" lvl="0" indent="0">
              <a:buClr>
                <a:schemeClr val="tx1"/>
              </a:buClr>
              <a:buNone/>
            </a:pPr>
            <a:endParaRPr lang="it-IT" sz="2400" dirty="0">
              <a:latin typeface="Arial"/>
              <a:cs typeface="Arial"/>
            </a:endParaRPr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1938" y="1371600"/>
            <a:ext cx="8653462" cy="5111750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it-CH" sz="2800" b="1" dirty="0" smtClean="0">
                <a:latin typeface="Arial"/>
                <a:cs typeface="Arial"/>
              </a:rPr>
              <a:t>Quarto step: </a:t>
            </a:r>
            <a:r>
              <a:rPr lang="it-CH" sz="2800" dirty="0" smtClean="0">
                <a:latin typeface="Arial"/>
                <a:cs typeface="Arial"/>
              </a:rPr>
              <a:t>l'opzione </a:t>
            </a:r>
            <a:r>
              <a:rPr lang="it-CH" sz="2800" dirty="0">
                <a:latin typeface="Arial"/>
                <a:cs typeface="Arial"/>
              </a:rPr>
              <a:t>di </a:t>
            </a:r>
            <a:r>
              <a:rPr lang="it-CH" sz="2800" dirty="0" smtClean="0">
                <a:latin typeface="Arial"/>
                <a:cs typeface="Arial"/>
              </a:rPr>
              <a:t>menu </a:t>
            </a:r>
            <a:r>
              <a:rPr lang="it-CH" sz="2800" dirty="0">
                <a:latin typeface="Arial"/>
                <a:cs typeface="Arial"/>
              </a:rPr>
              <a:t>"</a:t>
            </a:r>
            <a:r>
              <a:rPr lang="it-CH" sz="2800" b="1" dirty="0">
                <a:latin typeface="Arial"/>
                <a:cs typeface="Arial"/>
              </a:rPr>
              <a:t>Impostazioni</a:t>
            </a:r>
            <a:r>
              <a:rPr lang="it-CH" sz="2800" dirty="0">
                <a:latin typeface="Arial"/>
                <a:cs typeface="Arial"/>
              </a:rPr>
              <a:t>" consente di gestire l'account </a:t>
            </a:r>
            <a:r>
              <a:rPr lang="it-CH" sz="2800" dirty="0" smtClean="0">
                <a:latin typeface="Arial"/>
                <a:cs typeface="Arial"/>
              </a:rPr>
              <a:t>utente, di modificare o aggiornare i propri dati e di </a:t>
            </a:r>
            <a:r>
              <a:rPr lang="it-CH" sz="2800" b="1" dirty="0" smtClean="0">
                <a:latin typeface="Arial"/>
                <a:cs typeface="Arial"/>
              </a:rPr>
              <a:t>abilitare altri utenti </a:t>
            </a:r>
            <a:r>
              <a:rPr lang="it-CH" sz="2800" dirty="0" smtClean="0">
                <a:latin typeface="Arial"/>
                <a:cs typeface="Arial"/>
              </a:rPr>
              <a:t>all’utilizzo della piattaforma.</a:t>
            </a:r>
            <a:br>
              <a:rPr lang="it-CH" sz="2800" dirty="0" smtClean="0">
                <a:latin typeface="Arial"/>
                <a:cs typeface="Arial"/>
              </a:rPr>
            </a:br>
            <a:endParaRPr lang="it-CH" sz="2800" dirty="0" smtClean="0">
              <a:latin typeface="Arial"/>
              <a:cs typeface="Arial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it-CH" sz="2800" b="1" dirty="0">
                <a:latin typeface="Arial"/>
                <a:cs typeface="Arial"/>
              </a:rPr>
              <a:t>Quinto step</a:t>
            </a:r>
            <a:r>
              <a:rPr lang="it-CH" sz="2800" dirty="0">
                <a:latin typeface="Arial"/>
                <a:cs typeface="Arial"/>
              </a:rPr>
              <a:t>: l'opzione di menu “</a:t>
            </a:r>
            <a:r>
              <a:rPr lang="it-CH" sz="2800" b="1" dirty="0">
                <a:latin typeface="Arial"/>
                <a:cs typeface="Arial"/>
              </a:rPr>
              <a:t>Showcase</a:t>
            </a:r>
            <a:r>
              <a:rPr lang="it-CH" sz="2800" dirty="0">
                <a:latin typeface="Arial"/>
                <a:cs typeface="Arial"/>
              </a:rPr>
              <a:t>” visualizza i moduli disponibili e permette di selezionare le categorie e i relativi prodotti di interesse per creare il proprio Showcase all’interno del vostro sito web.</a:t>
            </a:r>
          </a:p>
          <a:p>
            <a:pPr marL="0" indent="0">
              <a:buClr>
                <a:srgbClr val="92D050"/>
              </a:buClr>
              <a:buNone/>
            </a:pPr>
            <a:endParaRPr lang="it-CH" sz="2800" dirty="0" smtClean="0">
              <a:latin typeface="Arial"/>
              <a:cs typeface="Arial"/>
            </a:endParaRPr>
          </a:p>
          <a:p>
            <a:pPr marL="0" indent="0">
              <a:buClr>
                <a:srgbClr val="92D050"/>
              </a:buClr>
              <a:buNone/>
            </a:pPr>
            <a:endParaRPr lang="it-CH" sz="2800" dirty="0" smtClean="0">
              <a:latin typeface="Arial"/>
              <a:cs typeface="Arial"/>
            </a:endParaRPr>
          </a:p>
          <a:p>
            <a:pPr marL="0" lvl="0" indent="0">
              <a:buClr>
                <a:srgbClr val="92D050"/>
              </a:buClr>
              <a:buNone/>
            </a:pPr>
            <a:endParaRPr lang="it-IT" sz="2800" dirty="0">
              <a:latin typeface="Arial"/>
              <a:cs typeface="Arial"/>
            </a:endParaRPr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0746" y="304800"/>
            <a:ext cx="8914298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Demo in 7 step: guida rapida all’attivazione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321983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653462" cy="3810000"/>
          </a:xfrm>
        </p:spPr>
        <p:txBody>
          <a:bodyPr>
            <a:normAutofit/>
          </a:bodyPr>
          <a:lstStyle/>
          <a:p>
            <a:pPr marL="0" lvl="0" indent="0">
              <a:buClr>
                <a:srgbClr val="92D050"/>
              </a:buClr>
              <a:buNone/>
            </a:pPr>
            <a:r>
              <a:rPr lang="it-IT" sz="2800" b="1" dirty="0" smtClean="0">
                <a:latin typeface="Arial"/>
                <a:cs typeface="Arial"/>
              </a:rPr>
              <a:t>Sesto </a:t>
            </a:r>
            <a:r>
              <a:rPr lang="it-IT" sz="2800" b="1" dirty="0" err="1" smtClean="0">
                <a:latin typeface="Arial"/>
                <a:cs typeface="Arial"/>
              </a:rPr>
              <a:t>step</a:t>
            </a:r>
            <a:r>
              <a:rPr lang="it-IT" sz="2800" b="1" dirty="0">
                <a:latin typeface="Arial"/>
                <a:cs typeface="Arial"/>
              </a:rPr>
              <a:t>:  </a:t>
            </a:r>
            <a:r>
              <a:rPr lang="it-IT" sz="2800" dirty="0" smtClean="0">
                <a:latin typeface="Arial"/>
                <a:cs typeface="Arial"/>
              </a:rPr>
              <a:t>il </a:t>
            </a:r>
            <a:r>
              <a:rPr lang="it-CH" sz="2800" dirty="0" smtClean="0">
                <a:latin typeface="Arial"/>
                <a:cs typeface="Arial"/>
              </a:rPr>
              <a:t>pulsante </a:t>
            </a:r>
            <a:r>
              <a:rPr lang="it-CH" sz="2800" dirty="0">
                <a:latin typeface="Arial"/>
                <a:cs typeface="Arial"/>
              </a:rPr>
              <a:t>"</a:t>
            </a:r>
            <a:r>
              <a:rPr lang="it-CH" sz="2800" b="1" dirty="0">
                <a:latin typeface="Arial"/>
                <a:cs typeface="Arial"/>
              </a:rPr>
              <a:t>Integra</a:t>
            </a:r>
            <a:r>
              <a:rPr lang="it-CH" sz="2800" dirty="0">
                <a:latin typeface="Arial"/>
                <a:cs typeface="Arial"/>
              </a:rPr>
              <a:t>" </a:t>
            </a:r>
            <a:r>
              <a:rPr lang="it-CH" sz="2800" dirty="0" smtClean="0">
                <a:latin typeface="Arial"/>
                <a:cs typeface="Arial"/>
              </a:rPr>
              <a:t>genera un </a:t>
            </a:r>
            <a:r>
              <a:rPr lang="it-CH" sz="2800" dirty="0">
                <a:latin typeface="Arial"/>
                <a:cs typeface="Arial"/>
              </a:rPr>
              <a:t>frammento di codice per il livello o il prodotto </a:t>
            </a:r>
            <a:r>
              <a:rPr lang="it-CH" sz="2800" dirty="0" smtClean="0">
                <a:latin typeface="Arial"/>
                <a:cs typeface="Arial"/>
              </a:rPr>
              <a:t>selezionato</a:t>
            </a:r>
            <a:r>
              <a:rPr lang="it-CH" sz="2800" b="1" dirty="0" smtClean="0">
                <a:latin typeface="Arial"/>
                <a:cs typeface="Arial"/>
              </a:rPr>
              <a:t>*</a:t>
            </a:r>
            <a:r>
              <a:rPr lang="it-CH" sz="2800" dirty="0" smtClean="0">
                <a:latin typeface="Arial"/>
                <a:cs typeface="Arial"/>
              </a:rPr>
              <a:t>. Selezionare le categorie e i prodotti di interesse: fare clic sul pulsante </a:t>
            </a:r>
            <a:r>
              <a:rPr lang="it-CH" sz="2800" dirty="0">
                <a:latin typeface="Arial"/>
                <a:cs typeface="Arial"/>
              </a:rPr>
              <a:t>“</a:t>
            </a:r>
            <a:r>
              <a:rPr lang="it-CH" sz="2800" b="1" dirty="0">
                <a:latin typeface="Arial"/>
                <a:cs typeface="Arial"/>
              </a:rPr>
              <a:t>Genera il codice dello showcase</a:t>
            </a:r>
            <a:r>
              <a:rPr lang="it-CH" sz="2800" dirty="0" smtClean="0">
                <a:latin typeface="Arial"/>
                <a:cs typeface="Arial"/>
              </a:rPr>
              <a:t>”.</a:t>
            </a:r>
          </a:p>
          <a:p>
            <a:pPr marL="0" lvl="0" indent="0">
              <a:buClr>
                <a:srgbClr val="92D050"/>
              </a:buClr>
              <a:buNone/>
            </a:pPr>
            <a:r>
              <a:rPr lang="it-CH" sz="2800" b="1" dirty="0" smtClean="0">
                <a:latin typeface="Arial"/>
                <a:cs typeface="Arial"/>
              </a:rPr>
              <a:t>Settimo step</a:t>
            </a:r>
            <a:r>
              <a:rPr lang="it-CH" sz="2800" dirty="0" smtClean="0">
                <a:latin typeface="Arial"/>
                <a:cs typeface="Arial"/>
              </a:rPr>
              <a:t>: inserire il codice generato nel proprio sito web.</a:t>
            </a:r>
          </a:p>
          <a:p>
            <a:pPr marL="0" lvl="0" indent="0">
              <a:buClr>
                <a:srgbClr val="92D050"/>
              </a:buClr>
              <a:buNone/>
            </a:pPr>
            <a:endParaRPr lang="it-CH" sz="2000" dirty="0">
              <a:latin typeface="Arial"/>
              <a:cs typeface="Arial"/>
            </a:endParaRPr>
          </a:p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sp>
        <p:nvSpPr>
          <p:cNvPr id="3" name="CasellaDiTesto 2"/>
          <p:cNvSpPr txBox="1"/>
          <p:nvPr/>
        </p:nvSpPr>
        <p:spPr>
          <a:xfrm flipH="1">
            <a:off x="381000" y="4953000"/>
            <a:ext cx="7924800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</a:pPr>
            <a:r>
              <a:rPr lang="it-CH" dirty="0" smtClean="0"/>
              <a:t>*</a:t>
            </a:r>
            <a:r>
              <a:rPr lang="it-CH" dirty="0"/>
              <a:t>(</a:t>
            </a:r>
            <a:r>
              <a:rPr lang="it-CH" i="1" dirty="0">
                <a:latin typeface="Arial"/>
                <a:cs typeface="Arial"/>
              </a:rPr>
              <a:t>Opzione da utilizzare sicuramente per inserire l’aggiornamento solamente di un prodotto o di una categoria, oppure nel caso in cui si desidera incorporare un prodotto o una categoria non selezionata originariamente)</a:t>
            </a:r>
            <a:r>
              <a:rPr lang="it-CH" dirty="0">
                <a:latin typeface="Arial"/>
                <a:cs typeface="Arial"/>
              </a:rPr>
              <a:t>. </a:t>
            </a:r>
            <a:br>
              <a:rPr lang="it-CH" dirty="0">
                <a:latin typeface="Arial"/>
                <a:cs typeface="Arial"/>
              </a:rPr>
            </a:br>
            <a:endParaRPr lang="it-CH" dirty="0"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746" y="304800"/>
            <a:ext cx="8914298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CH" sz="3200" dirty="0" smtClean="0">
                <a:latin typeface="Arial"/>
              </a:rPr>
              <a:t>Demo in 7 step: guida rapida all’attivazione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875360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registrazione</a:t>
            </a:r>
            <a:endParaRPr lang="en-GB" dirty="0"/>
          </a:p>
        </p:txBody>
      </p:sp>
      <p:sp>
        <p:nvSpPr>
          <p:cNvPr id="45059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None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lang="it-CH" sz="2000" dirty="0" smtClean="0"/>
          </a:p>
          <a:p>
            <a:pPr marL="457200" indent="-457200">
              <a:lnSpc>
                <a:spcPts val="2100"/>
              </a:lnSpc>
              <a:spcBef>
                <a:spcPts val="1000"/>
              </a:spcBef>
              <a:buClr>
                <a:srgbClr val="6DB344"/>
              </a:buClr>
              <a:buFont typeface="+mj-lt"/>
              <a:buAutoNum type="arabicPeriod"/>
            </a:pPr>
            <a:endParaRPr sz="2000" dirty="0" smtClean="0"/>
          </a:p>
        </p:txBody>
      </p:sp>
      <p:pic>
        <p:nvPicPr>
          <p:cNvPr id="5" name="Immagine 4" descr="Schermata 2012-03-13 a 10.21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59601"/>
            <a:ext cx="3020588" cy="2236199"/>
          </a:xfrm>
          <a:prstGeom prst="rect">
            <a:avLst/>
          </a:prstGeom>
        </p:spPr>
      </p:pic>
      <p:pic>
        <p:nvPicPr>
          <p:cNvPr id="6" name="Picture 5" descr="registra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1869542" cy="45648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3502" y="4359009"/>
            <a:ext cx="2838498" cy="28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200" dirty="0" smtClean="0">
                <a:solidFill>
                  <a:srgbClr val="0070C0"/>
                </a:solidFill>
                <a:latin typeface="Arial"/>
              </a:rPr>
              <a:t>Indirizzo dominio sito del Partner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2652" y="3657600"/>
            <a:ext cx="3128948" cy="28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algn="r" defTabSz="1028700">
              <a:spcBef>
                <a:spcPct val="50000"/>
              </a:spcBef>
              <a:buNone/>
            </a:pPr>
            <a:r>
              <a:rPr lang="it-CH" sz="1200" b="0" i="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Link </a:t>
            </a:r>
            <a:r>
              <a:rPr lang="it-CH" sz="1200" b="0" i="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alla pagina dei contatti del vostro sito 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0" name="Group 27"/>
          <p:cNvGrpSpPr/>
          <p:nvPr/>
        </p:nvGrpSpPr>
        <p:grpSpPr>
          <a:xfrm>
            <a:off x="1752600" y="3810000"/>
            <a:ext cx="2362200" cy="103909"/>
            <a:chOff x="1820174" y="3611947"/>
            <a:chExt cx="2362200" cy="10390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20174" y="3674854"/>
              <a:ext cx="2362200" cy="1329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824666" y="3611947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1752600" y="4495800"/>
            <a:ext cx="2362200" cy="103909"/>
            <a:chOff x="1820174" y="3611947"/>
            <a:chExt cx="2362200" cy="10390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20174" y="3674854"/>
              <a:ext cx="2362200" cy="1329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824666" y="3611947"/>
              <a:ext cx="103909" cy="1039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438400" y="1143000"/>
            <a:ext cx="3128948" cy="18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515" tIns="51757" rIns="103515" bIns="51757">
            <a:spAutoFit/>
          </a:bodyPr>
          <a:lstStyle/>
          <a:p>
            <a:pPr marL="228600" indent="-228600" defTabSz="1028700">
              <a:spcBef>
                <a:spcPct val="50000"/>
              </a:spcBef>
              <a:buAutoNum type="arabicParenR"/>
            </a:pPr>
            <a:r>
              <a:rPr lang="it-CH" sz="1200" b="0" i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+mn-cs"/>
              </a:rPr>
              <a:t>Compilate Form di registrazione</a:t>
            </a:r>
          </a:p>
          <a:p>
            <a:pPr marL="228600" indent="-228600" defTabSz="1028700">
              <a:spcBef>
                <a:spcPct val="50000"/>
              </a:spcBef>
              <a:buAutoNum type="arabicParenR"/>
            </a:pPr>
            <a:r>
              <a:rPr lang="it-CH" sz="1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Ricevete una mail di conferma su cui convalidate la vostra registrazione cliccando sulla URL indicata in mail</a:t>
            </a:r>
          </a:p>
          <a:p>
            <a:pPr marL="228600" indent="-228600" defTabSz="1028700">
              <a:spcBef>
                <a:spcPct val="50000"/>
              </a:spcBef>
              <a:buAutoNum type="arabicParenR"/>
            </a:pPr>
            <a:r>
              <a:rPr lang="it-CH" sz="1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Accedete al sito </a:t>
            </a:r>
          </a:p>
          <a:p>
            <a:pPr marL="228600" indent="-228600" defTabSz="1028700">
              <a:spcBef>
                <a:spcPct val="50000"/>
              </a:spcBef>
              <a:buAutoNum type="arabicParenR"/>
            </a:pPr>
            <a:r>
              <a:rPr lang="it-CH" sz="12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Ricevete  una mail di conferma della convalida del vostro Account Web Consierge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34094"/>
          <a:stretch>
            <a:fillRect/>
          </a:stretch>
        </p:blipFill>
        <p:spPr bwMode="auto">
          <a:xfrm>
            <a:off x="5715000" y="381000"/>
            <a:ext cx="2695777" cy="17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36321"/>
          <a:stretch>
            <a:fillRect/>
          </a:stretch>
        </p:blipFill>
        <p:spPr bwMode="auto">
          <a:xfrm>
            <a:off x="5715001" y="4586087"/>
            <a:ext cx="2971800" cy="18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52600" y="1295400"/>
            <a:ext cx="45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77134" y="220980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9600" y="464820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88944" y="40582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944454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565</Words>
  <Application>Microsoft Macintosh PowerPoint</Application>
  <PresentationFormat>On-screen Show (4:3)</PresentationFormat>
  <Paragraphs>125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Cisco WebConcierge Guida rapida all’attivazione</vt:lpstr>
      <vt:lpstr>Elenco dei contenuti</vt:lpstr>
      <vt:lpstr>Che cos’è Cisco WebConcierge?</vt:lpstr>
      <vt:lpstr>WebConcierge: come funziona</vt:lpstr>
      <vt:lpstr>WebConcierge: i vantaggi per i Partner</vt:lpstr>
      <vt:lpstr>Demo in 7 step: guida rapida all’attivazione</vt:lpstr>
      <vt:lpstr>Demo in 7 step: guida rapida all’attivazione</vt:lpstr>
      <vt:lpstr>Demo in 7 step: guida rapida all’attivazione</vt:lpstr>
      <vt:lpstr>La registrazione</vt:lpstr>
      <vt:lpstr>Impostazioni: aggiornamento dati utente</vt:lpstr>
      <vt:lpstr>Impostazioni: inserimento nuovo utente</vt:lpstr>
      <vt:lpstr>La Dashboard</vt:lpstr>
      <vt:lpstr>Lo Showcase</vt:lpstr>
      <vt:lpstr>Inserimento stringa di codice nel proprio sito web</vt:lpstr>
      <vt:lpstr>Inserimento stringa di codice nel proprio sito web</vt:lpstr>
      <vt:lpstr>Showcase visibile nel proprio sito web</vt:lpstr>
      <vt:lpstr>Statistiche:</vt:lpstr>
      <vt:lpstr>Informazioni utili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rapida alle procedure di attivazione di WebConcierge</dc:title>
  <dc:creator>Francesca Vannutelli -X (fvannute - Prima Pagina at Cisco)</dc:creator>
  <cp:lastModifiedBy>Cisco Employee</cp:lastModifiedBy>
  <cp:revision>188</cp:revision>
  <dcterms:created xsi:type="dcterms:W3CDTF">2006-08-16T00:00:00Z</dcterms:created>
  <dcterms:modified xsi:type="dcterms:W3CDTF">2012-03-16T15:23:40Z</dcterms:modified>
</cp:coreProperties>
</file>