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4"/>
  </p:notesMasterIdLst>
  <p:sldIdLst>
    <p:sldId id="258" r:id="rId2"/>
    <p:sldId id="324" r:id="rId3"/>
    <p:sldId id="336" r:id="rId4"/>
    <p:sldId id="326" r:id="rId5"/>
    <p:sldId id="334" r:id="rId6"/>
    <p:sldId id="260" r:id="rId7"/>
    <p:sldId id="310" r:id="rId8"/>
    <p:sldId id="311" r:id="rId9"/>
    <p:sldId id="312" r:id="rId10"/>
    <p:sldId id="313" r:id="rId11"/>
    <p:sldId id="314" r:id="rId12"/>
    <p:sldId id="261" r:id="rId13"/>
    <p:sldId id="277" r:id="rId14"/>
    <p:sldId id="294" r:id="rId15"/>
    <p:sldId id="295" r:id="rId16"/>
    <p:sldId id="268" r:id="rId17"/>
    <p:sldId id="289" r:id="rId18"/>
    <p:sldId id="290" r:id="rId19"/>
    <p:sldId id="272" r:id="rId20"/>
    <p:sldId id="291" r:id="rId21"/>
    <p:sldId id="321" r:id="rId22"/>
    <p:sldId id="282" r:id="rId23"/>
    <p:sldId id="296" r:id="rId24"/>
    <p:sldId id="297" r:id="rId25"/>
    <p:sldId id="328" r:id="rId26"/>
    <p:sldId id="317" r:id="rId27"/>
    <p:sldId id="318" r:id="rId28"/>
    <p:sldId id="286" r:id="rId29"/>
    <p:sldId id="332" r:id="rId30"/>
    <p:sldId id="335" r:id="rId31"/>
    <p:sldId id="298" r:id="rId32"/>
    <p:sldId id="331" r:id="rId33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al" initials="k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68B1F"/>
    <a:srgbClr val="7F7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38697" autoAdjust="0"/>
  </p:normalViewPr>
  <p:slideViewPr>
    <p:cSldViewPr snapToGrid="0" snapToObjects="1">
      <p:cViewPr>
        <p:scale>
          <a:sx n="80" d="100"/>
          <a:sy n="80" d="100"/>
        </p:scale>
        <p:origin x="-192" y="1212"/>
      </p:cViewPr>
      <p:guideLst>
        <p:guide orient="horz" pos="429"/>
        <p:guide pos="278"/>
      </p:guideLst>
    </p:cSldViewPr>
  </p:slideViewPr>
  <p:outlineViewPr>
    <p:cViewPr>
      <p:scale>
        <a:sx n="33" d="100"/>
        <a:sy n="33" d="100"/>
      </p:scale>
      <p:origin x="48" y="3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90" d="100"/>
          <a:sy n="90" d="100"/>
        </p:scale>
        <p:origin x="-3048" y="-7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BD7AB-E1FB-40D0-B01E-462B2E23F045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D919-2CDA-4A71-BA16-CA177F185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27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67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378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0855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689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2417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79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208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000"/>
              </a:lnSpc>
              <a:defRPr/>
            </a:pPr>
            <a:endParaRPr lang="en-US" sz="1200" b="1" dirty="0" smtClean="0">
              <a:solidFill>
                <a:srgbClr val="365A2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592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6693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6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000"/>
              </a:lnSpc>
              <a:defRPr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algn="l">
              <a:lnSpc>
                <a:spcPts val="1000"/>
              </a:lnSpc>
              <a:defRPr/>
            </a:pPr>
            <a:endParaRPr lang="en-US" sz="12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7400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317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957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7162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799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338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644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7640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497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773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759473"/>
          </a:xfrm>
        </p:spPr>
        <p:txBody>
          <a:bodyPr>
            <a:normAutofit fontScale="70000" lnSpcReduction="20000"/>
          </a:bodyPr>
          <a:lstStyle/>
          <a:p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A406BA-8212-4E00-8CE1-B838BDFE6BC0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1F4A57C-883D-47D4-A1D3-D4852F547F52}" type="slidenum">
              <a:rPr lang="de-CH" sz="1200" b="0" i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272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7063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0160187-1386-374E-8B4A-E116FBEEE41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1844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4493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741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0160187-1386-374E-8B4A-E116FBEEE41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029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283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92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547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298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4F7D919-2CDA-4A71-BA16-CA177F1859B3}" type="slidenum">
              <a:rPr lang="de-CH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11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160406" y="4272111"/>
            <a:ext cx="11873728" cy="94175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Cisco’s Made for Midsize Portfolio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10750789" y="6076570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 2010 Cisco und/oder Partnerunternehmen Alle Rechte vorbehalten.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Vertrauliche Informationen von Cisco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DFCF27A5-1A5B-48D3-A060-2758FFBB1ADD}" type="slidenum"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65">
                <a:lnSpc>
                  <a:spcPct val="100000"/>
                </a:lnSpc>
                <a:buNone/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6189" y="51221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06189" y="1117600"/>
            <a:ext cx="11438252" cy="5187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 2010 Cisco und/oder Partnerunternehmen Alle Rechte vorbehalten.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Vertrauliche Informationen von Cisco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DFCF27A5-1A5B-48D3-A060-2758FFBB1ADD}" type="slidenum"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65">
                <a:lnSpc>
                  <a:spcPct val="100000"/>
                </a:lnSpc>
                <a:buNone/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0003x31B_M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4"/>
          <a:stretch/>
        </p:blipFill>
        <p:spPr>
          <a:xfrm>
            <a:off x="2" y="3"/>
            <a:ext cx="12266610" cy="6857997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ltGray">
          <a:xfrm>
            <a:off x="265667" y="6591583"/>
            <a:ext cx="3600000" cy="16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601" tIns="30800" rIns="61601" bIns="30800" anchor="b" anchorCtr="0">
            <a:spAutoFit/>
          </a:bodyPr>
          <a:lstStyle/>
          <a:p>
            <a:pPr algn="l" defTabSz="610911">
              <a:buNone/>
            </a:pPr>
            <a:r>
              <a:rPr lang="de-CH" sz="7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C97-722470-00 © 2012 Cisco und/oder Partnerunternehmen. Alle Rechte vorbehalten.</a:t>
            </a:r>
            <a:endParaRPr lang="en-US" sz="70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10801154" y="6589849"/>
            <a:ext cx="847898" cy="16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601" tIns="30800" rIns="61601" bIns="30800" anchor="b">
            <a:spAutoFit/>
          </a:bodyPr>
          <a:lstStyle/>
          <a:p>
            <a:pPr algn="r" defTabSz="610911">
              <a:buNone/>
            </a:pPr>
            <a:r>
              <a:rPr lang="de-CH" sz="7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Vertrauliche Informationen von Cisco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720654" y="6585745"/>
            <a:ext cx="234117" cy="16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601" tIns="30800" rIns="61601" bIns="30800" anchor="b">
            <a:spAutoFit/>
          </a:bodyPr>
          <a:lstStyle/>
          <a:p>
            <a:pPr algn="r" defTabSz="610911">
              <a:buNone/>
            </a:pPr>
            <a:fld id="{DFCF27A5-1A5B-48D3-A060-2758FFBB1ADD}" type="slidenum">
              <a:rPr lang="de-CH" sz="7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610911">
                <a:buNone/>
              </a:pPr>
              <a:t>‹#›</a:t>
            </a:fld>
            <a:endParaRPr lang="en-US" sz="700" dirty="0">
              <a:solidFill>
                <a:srgbClr val="C0C0C0"/>
              </a:solidFill>
              <a:latin typeface="Arial"/>
            </a:endParaRPr>
          </a:p>
        </p:txBody>
      </p:sp>
      <p:grpSp>
        <p:nvGrpSpPr>
          <p:cNvPr id="7" name="Group 38"/>
          <p:cNvGrpSpPr/>
          <p:nvPr userDrawn="1"/>
        </p:nvGrpSpPr>
        <p:grpSpPr>
          <a:xfrm>
            <a:off x="5118631" y="2892570"/>
            <a:ext cx="2029353" cy="1072860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125218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36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83543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8617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65">
              <a:lnSpc>
                <a:spcPct val="100000"/>
              </a:lnSpc>
              <a:buNone/>
            </a:pPr>
            <a:r>
              <a:rPr lang="de-CH" sz="600" b="0" i="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t>Vertrauliche Informationen von Cisco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 2013</a:t>
            </a:r>
            <a:r>
              <a:rPr lang="de-CH" sz="600" b="0" i="0" baseline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und/oder Partnerunternehmen. Alle Rechte vorbehalten.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DFCF27A5-1A5B-48D3-A060-2758FFBB1ADD}" type="slidenum"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65">
                <a:lnSpc>
                  <a:spcPct val="100000"/>
                </a:lnSpc>
                <a:buNone/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925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1078992"/>
            <a:ext cx="11438251" cy="838200"/>
          </a:xfrm>
        </p:spPr>
        <p:txBody>
          <a:bodyPr anchor="ctr" anchorCtr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92619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89446" y="-16510"/>
            <a:ext cx="12345999" cy="969149"/>
            <a:chOff x="-89446" y="8890"/>
            <a:chExt cx="12345999" cy="969149"/>
          </a:xfrm>
        </p:grpSpPr>
        <p:pic>
          <p:nvPicPr>
            <p:cNvPr id="21" name="Picture 20" descr="A20003x31B_MR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9445" y="8890"/>
              <a:ext cx="12345998" cy="95221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-80906" y="16933"/>
              <a:ext cx="12337459" cy="961103"/>
            </a:xfrm>
            <a:prstGeom prst="rect">
              <a:avLst/>
            </a:prstGeom>
            <a:gradFill flip="none" rotWithShape="1">
              <a:gsLst>
                <a:gs pos="31000">
                  <a:srgbClr val="000000">
                    <a:alpha val="50000"/>
                  </a:srgbClr>
                </a:gs>
                <a:gs pos="100000">
                  <a:schemeClr val="accent1">
                    <a:alpha val="50000"/>
                  </a:schemeClr>
                </a:gs>
                <a:gs pos="71000">
                  <a:schemeClr val="accent3">
                    <a:lumMod val="9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-89446" y="978039"/>
              <a:ext cx="1234599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00000"/>
                  </a:gs>
                  <a:gs pos="100000">
                    <a:srgbClr val="000000"/>
                  </a:gs>
                  <a:gs pos="20000">
                    <a:schemeClr val="bg1">
                      <a:lumMod val="75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51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51221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117600"/>
            <a:ext cx="11438252" cy="5187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 2010 Cisco und/oder Partnerunternehmen Alle Rechte vorbehalten.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Vertrauliche Informationen von Cisco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DFCF27A5-1A5B-48D3-A060-2758FFBB1ADD}" type="slidenum">
              <a:rPr lang="de-CH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65">
                <a:lnSpc>
                  <a:spcPct val="100000"/>
                </a:lnSpc>
                <a:buNone/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01" r:id="rId2"/>
    <p:sldLayoutId id="2147483932" r:id="rId3"/>
    <p:sldLayoutId id="2147483933" r:id="rId4"/>
    <p:sldLayoutId id="2147483934" r:id="rId5"/>
    <p:sldLayoutId id="2147483935" r:id="rId6"/>
    <p:sldLayoutId id="2147483936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361" y="1417057"/>
            <a:ext cx="4007274" cy="2624136"/>
          </a:xfrm>
          <a:prstGeom prst="rect">
            <a:avLst/>
          </a:prstGeom>
        </p:spPr>
      </p:pic>
      <p:pic>
        <p:nvPicPr>
          <p:cNvPr id="5" name="Picture 4" descr="MIK0054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548061" y="1417056"/>
            <a:ext cx="2923014" cy="2624137"/>
          </a:xfrm>
          <a:prstGeom prst="rect">
            <a:avLst/>
          </a:prstGeom>
        </p:spPr>
      </p:pic>
      <p:pic>
        <p:nvPicPr>
          <p:cNvPr id="6" name="Picture 5" descr="MAI2788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8879" y="1417056"/>
            <a:ext cx="3503239" cy="2624137"/>
          </a:xfrm>
          <a:prstGeom prst="rect">
            <a:avLst/>
          </a:prstGeom>
        </p:spPr>
      </p:pic>
      <p:pic>
        <p:nvPicPr>
          <p:cNvPr id="7" name="Picture 6" descr="MAI2756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471075" y="0"/>
            <a:ext cx="2717750" cy="4041193"/>
          </a:xfrm>
          <a:prstGeom prst="rect">
            <a:avLst/>
          </a:prstGeom>
        </p:spPr>
      </p:pic>
      <p:pic>
        <p:nvPicPr>
          <p:cNvPr id="8" name="Picture 7" descr="MIK00526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8879" y="0"/>
            <a:ext cx="1751619" cy="1417055"/>
          </a:xfrm>
          <a:prstGeom prst="rect">
            <a:avLst/>
          </a:prstGeom>
        </p:spPr>
      </p:pic>
      <p:pic>
        <p:nvPicPr>
          <p:cNvPr id="9" name="Picture 8" descr="MIK00518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004093" y="0"/>
            <a:ext cx="1466982" cy="1417057"/>
          </a:xfrm>
          <a:prstGeom prst="rect">
            <a:avLst/>
          </a:prstGeom>
        </p:spPr>
      </p:pic>
      <p:pic>
        <p:nvPicPr>
          <p:cNvPr id="10" name="Picture 9" descr="MAI27134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"/>
          <a:stretch/>
        </p:blipFill>
        <p:spPr>
          <a:xfrm>
            <a:off x="1742740" y="0"/>
            <a:ext cx="3207656" cy="141705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0" y="4053712"/>
            <a:ext cx="12188825" cy="0"/>
          </a:xfrm>
          <a:prstGeom prst="line">
            <a:avLst/>
          </a:prstGeom>
          <a:ln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  <a:gs pos="20000">
                  <a:schemeClr val="bg1">
                    <a:lumMod val="75000"/>
                  </a:schemeClr>
                </a:gs>
                <a:gs pos="80000">
                  <a:schemeClr val="bg1">
                    <a:lumMod val="75000"/>
                  </a:schemeClr>
                </a:gs>
                <a:gs pos="51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7906" y="5213869"/>
            <a:ext cx="857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de-CH" sz="1800" b="0" i="0" dirty="0">
                <a:solidFill>
                  <a:srgbClr val="6DB344"/>
                </a:solidFill>
                <a:latin typeface="Arial"/>
                <a:ea typeface="+mn-ea"/>
                <a:cs typeface="+mn-cs"/>
              </a:rPr>
              <a:t>Partnerpräsentation</a:t>
            </a:r>
            <a:endParaRPr lang="en-US" dirty="0">
              <a:solidFill>
                <a:srgbClr val="6DB344"/>
              </a:solidFill>
            </a:endParaRPr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488048" y="0"/>
            <a:ext cx="3516045" cy="1417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18" y="4419600"/>
            <a:ext cx="10260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de-CH" sz="4400" b="0" i="0" dirty="0">
                <a:solidFill>
                  <a:srgbClr val="6DB344"/>
                </a:solidFill>
                <a:latin typeface="Arial"/>
                <a:ea typeface="+mn-ea"/>
                <a:cs typeface="+mn-cs"/>
              </a:rPr>
              <a:t>Cisco Midmarket-Portfolio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463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88" y="990600"/>
            <a:ext cx="3182617" cy="5867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46" y="990600"/>
            <a:ext cx="9098279" cy="5054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9822" y="1326875"/>
            <a:ext cx="8657800" cy="431718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740894" y="1524000"/>
            <a:ext cx="0" cy="3754188"/>
          </a:xfrm>
          <a:prstGeom prst="line">
            <a:avLst/>
          </a:prstGeom>
          <a:ln w="12700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6189" y="0"/>
            <a:ext cx="1143825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So erfüllt Cisco Kundenanforderungen</a:t>
            </a:r>
            <a:endParaRPr lang="en-US" dirty="0"/>
          </a:p>
        </p:txBody>
      </p:sp>
      <p:sp>
        <p:nvSpPr>
          <p:cNvPr id="5" name="Freeform 20"/>
          <p:cNvSpPr>
            <a:spLocks noChangeAspect="1" noEditPoints="1"/>
          </p:cNvSpPr>
          <p:nvPr/>
        </p:nvSpPr>
        <p:spPr bwMode="auto">
          <a:xfrm>
            <a:off x="894691" y="1633436"/>
            <a:ext cx="1390059" cy="1259877"/>
          </a:xfrm>
          <a:custGeom>
            <a:avLst/>
            <a:gdLst>
              <a:gd name="T0" fmla="*/ 4665 w 7549"/>
              <a:gd name="T1" fmla="*/ 7000 h 7308"/>
              <a:gd name="T2" fmla="*/ 2530 w 7549"/>
              <a:gd name="T3" fmla="*/ 7000 h 7308"/>
              <a:gd name="T4" fmla="*/ 251 w 7549"/>
              <a:gd name="T5" fmla="*/ 7000 h 7308"/>
              <a:gd name="T6" fmla="*/ 5018 w 7549"/>
              <a:gd name="T7" fmla="*/ 41 h 7308"/>
              <a:gd name="T8" fmla="*/ 3585 w 7549"/>
              <a:gd name="T9" fmla="*/ 3707 h 7308"/>
              <a:gd name="T10" fmla="*/ 1282 w 7549"/>
              <a:gd name="T11" fmla="*/ 529 h 7308"/>
              <a:gd name="T12" fmla="*/ 778 w 7549"/>
              <a:gd name="T13" fmla="*/ 505 h 7308"/>
              <a:gd name="T14" fmla="*/ 1124 w 7549"/>
              <a:gd name="T15" fmla="*/ 17 h 7308"/>
              <a:gd name="T16" fmla="*/ 1104 w 7549"/>
              <a:gd name="T17" fmla="*/ 133 h 7308"/>
              <a:gd name="T18" fmla="*/ 1032 w 7549"/>
              <a:gd name="T19" fmla="*/ 660 h 7308"/>
              <a:gd name="T20" fmla="*/ 1462 w 7549"/>
              <a:gd name="T21" fmla="*/ 318 h 7308"/>
              <a:gd name="T22" fmla="*/ 1645 w 7549"/>
              <a:gd name="T23" fmla="*/ 59 h 7308"/>
              <a:gd name="T24" fmla="*/ 1705 w 7549"/>
              <a:gd name="T25" fmla="*/ 765 h 7308"/>
              <a:gd name="T26" fmla="*/ 2395 w 7549"/>
              <a:gd name="T27" fmla="*/ 731 h 7308"/>
              <a:gd name="T28" fmla="*/ 2019 w 7549"/>
              <a:gd name="T29" fmla="*/ 256 h 7308"/>
              <a:gd name="T30" fmla="*/ 2493 w 7549"/>
              <a:gd name="T31" fmla="*/ 148 h 7308"/>
              <a:gd name="T32" fmla="*/ 2177 w 7549"/>
              <a:gd name="T33" fmla="*/ 171 h 7308"/>
              <a:gd name="T34" fmla="*/ 2382 w 7549"/>
              <a:gd name="T35" fmla="*/ 534 h 7308"/>
              <a:gd name="T36" fmla="*/ 2647 w 7549"/>
              <a:gd name="T37" fmla="*/ 261 h 7308"/>
              <a:gd name="T38" fmla="*/ 2955 w 7549"/>
              <a:gd name="T39" fmla="*/ 1 h 7308"/>
              <a:gd name="T40" fmla="*/ 2876 w 7549"/>
              <a:gd name="T41" fmla="*/ 682 h 7308"/>
              <a:gd name="T42" fmla="*/ 3373 w 7549"/>
              <a:gd name="T43" fmla="*/ 720 h 7308"/>
              <a:gd name="T44" fmla="*/ 3371 w 7549"/>
              <a:gd name="T45" fmla="*/ 38 h 7308"/>
              <a:gd name="T46" fmla="*/ 3632 w 7549"/>
              <a:gd name="T47" fmla="*/ 375 h 7308"/>
              <a:gd name="T48" fmla="*/ 3401 w 7549"/>
              <a:gd name="T49" fmla="*/ 536 h 7308"/>
              <a:gd name="T50" fmla="*/ 4199 w 7549"/>
              <a:gd name="T51" fmla="*/ 682 h 7308"/>
              <a:gd name="T52" fmla="*/ 4044 w 7549"/>
              <a:gd name="T53" fmla="*/ 192 h 7308"/>
              <a:gd name="T54" fmla="*/ 4337 w 7549"/>
              <a:gd name="T55" fmla="*/ 79 h 7308"/>
              <a:gd name="T56" fmla="*/ 1016 w 7549"/>
              <a:gd name="T57" fmla="*/ 1323 h 7308"/>
              <a:gd name="T58" fmla="*/ 960 w 7549"/>
              <a:gd name="T59" fmla="*/ 1234 h 7308"/>
              <a:gd name="T60" fmla="*/ 1155 w 7549"/>
              <a:gd name="T61" fmla="*/ 1766 h 7308"/>
              <a:gd name="T62" fmla="*/ 1462 w 7549"/>
              <a:gd name="T63" fmla="*/ 1422 h 7308"/>
              <a:gd name="T64" fmla="*/ 1645 w 7549"/>
              <a:gd name="T65" fmla="*/ 1163 h 7308"/>
              <a:gd name="T66" fmla="*/ 1705 w 7549"/>
              <a:gd name="T67" fmla="*/ 1869 h 7308"/>
              <a:gd name="T68" fmla="*/ 2395 w 7549"/>
              <a:gd name="T69" fmla="*/ 1835 h 7308"/>
              <a:gd name="T70" fmla="*/ 2019 w 7549"/>
              <a:gd name="T71" fmla="*/ 1360 h 7308"/>
              <a:gd name="T72" fmla="*/ 2493 w 7549"/>
              <a:gd name="T73" fmla="*/ 1252 h 7308"/>
              <a:gd name="T74" fmla="*/ 2177 w 7549"/>
              <a:gd name="T75" fmla="*/ 1275 h 7308"/>
              <a:gd name="T76" fmla="*/ 2382 w 7549"/>
              <a:gd name="T77" fmla="*/ 1638 h 7308"/>
              <a:gd name="T78" fmla="*/ 2976 w 7549"/>
              <a:gd name="T79" fmla="*/ 1868 h 7308"/>
              <a:gd name="T80" fmla="*/ 2747 w 7549"/>
              <a:gd name="T81" fmla="*/ 1254 h 7308"/>
              <a:gd name="T82" fmla="*/ 3235 w 7549"/>
              <a:gd name="T83" fmla="*/ 1490 h 7308"/>
              <a:gd name="T84" fmla="*/ 2854 w 7549"/>
              <a:gd name="T85" fmla="*/ 1484 h 7308"/>
              <a:gd name="T86" fmla="*/ 3096 w 7549"/>
              <a:gd name="T87" fmla="*/ 1479 h 7308"/>
              <a:gd name="T88" fmla="*/ 3367 w 7549"/>
              <a:gd name="T89" fmla="*/ 1327 h 7308"/>
              <a:gd name="T90" fmla="*/ 3701 w 7549"/>
              <a:gd name="T91" fmla="*/ 1125 h 7308"/>
              <a:gd name="T92" fmla="*/ 1292 w 7549"/>
              <a:gd name="T93" fmla="*/ 2594 h 7308"/>
              <a:gd name="T94" fmla="*/ 801 w 7549"/>
              <a:gd name="T95" fmla="*/ 2807 h 7308"/>
              <a:gd name="T96" fmla="*/ 1029 w 7549"/>
              <a:gd name="T97" fmla="*/ 2208 h 7308"/>
              <a:gd name="T98" fmla="*/ 1142 w 7549"/>
              <a:gd name="T99" fmla="*/ 2431 h 7308"/>
              <a:gd name="T100" fmla="*/ 960 w 7549"/>
              <a:gd name="T101" fmla="*/ 2837 h 7308"/>
              <a:gd name="T102" fmla="*/ 1944 w 7549"/>
              <a:gd name="T103" fmla="*/ 2737 h 7308"/>
              <a:gd name="T104" fmla="*/ 1440 w 7549"/>
              <a:gd name="T105" fmla="*/ 2713 h 7308"/>
              <a:gd name="T106" fmla="*/ 1785 w 7549"/>
              <a:gd name="T107" fmla="*/ 2225 h 7308"/>
              <a:gd name="T108" fmla="*/ 1765 w 7549"/>
              <a:gd name="T109" fmla="*/ 2341 h 7308"/>
              <a:gd name="T110" fmla="*/ 1693 w 7549"/>
              <a:gd name="T111" fmla="*/ 2868 h 7308"/>
              <a:gd name="T112" fmla="*/ 2124 w 7549"/>
              <a:gd name="T113" fmla="*/ 2526 h 7308"/>
              <a:gd name="T114" fmla="*/ 2307 w 7549"/>
              <a:gd name="T115" fmla="*/ 2267 h 7308"/>
              <a:gd name="T116" fmla="*/ 2366 w 7549"/>
              <a:gd name="T117" fmla="*/ 2973 h 7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49" h="7308">
                <a:moveTo>
                  <a:pt x="6800" y="3789"/>
                </a:moveTo>
                <a:cubicBezTo>
                  <a:pt x="6800" y="3615"/>
                  <a:pt x="6659" y="3474"/>
                  <a:pt x="6485" y="3474"/>
                </a:cubicBezTo>
                <a:cubicBezTo>
                  <a:pt x="5334" y="3474"/>
                  <a:pt x="5334" y="3474"/>
                  <a:pt x="5334" y="3474"/>
                </a:cubicBezTo>
                <a:cubicBezTo>
                  <a:pt x="5160" y="3474"/>
                  <a:pt x="5018" y="3615"/>
                  <a:pt x="5018" y="3789"/>
                </a:cubicBezTo>
                <a:cubicBezTo>
                  <a:pt x="5018" y="7000"/>
                  <a:pt x="5018" y="7000"/>
                  <a:pt x="5018" y="7000"/>
                </a:cubicBezTo>
                <a:cubicBezTo>
                  <a:pt x="4665" y="7000"/>
                  <a:pt x="4665" y="7000"/>
                  <a:pt x="4665" y="7000"/>
                </a:cubicBezTo>
                <a:cubicBezTo>
                  <a:pt x="4665" y="4759"/>
                  <a:pt x="4665" y="4759"/>
                  <a:pt x="4665" y="4759"/>
                </a:cubicBezTo>
                <a:cubicBezTo>
                  <a:pt x="4665" y="4585"/>
                  <a:pt x="4524" y="4444"/>
                  <a:pt x="4350" y="4444"/>
                </a:cubicBezTo>
                <a:cubicBezTo>
                  <a:pt x="3199" y="4444"/>
                  <a:pt x="3199" y="4444"/>
                  <a:pt x="3199" y="4444"/>
                </a:cubicBezTo>
                <a:cubicBezTo>
                  <a:pt x="3025" y="4444"/>
                  <a:pt x="2883" y="4585"/>
                  <a:pt x="2883" y="4759"/>
                </a:cubicBezTo>
                <a:cubicBezTo>
                  <a:pt x="2883" y="7000"/>
                  <a:pt x="2883" y="7000"/>
                  <a:pt x="2883" y="7000"/>
                </a:cubicBezTo>
                <a:cubicBezTo>
                  <a:pt x="2530" y="7000"/>
                  <a:pt x="2530" y="7000"/>
                  <a:pt x="2530" y="7000"/>
                </a:cubicBezTo>
                <a:cubicBezTo>
                  <a:pt x="2530" y="5466"/>
                  <a:pt x="2530" y="5466"/>
                  <a:pt x="2530" y="5466"/>
                </a:cubicBezTo>
                <a:cubicBezTo>
                  <a:pt x="2530" y="5292"/>
                  <a:pt x="2389" y="5150"/>
                  <a:pt x="2215" y="5150"/>
                </a:cubicBezTo>
                <a:cubicBezTo>
                  <a:pt x="1064" y="5150"/>
                  <a:pt x="1064" y="5150"/>
                  <a:pt x="1064" y="5150"/>
                </a:cubicBezTo>
                <a:cubicBezTo>
                  <a:pt x="890" y="5150"/>
                  <a:pt x="748" y="5292"/>
                  <a:pt x="748" y="5466"/>
                </a:cubicBezTo>
                <a:cubicBezTo>
                  <a:pt x="748" y="7000"/>
                  <a:pt x="748" y="7000"/>
                  <a:pt x="748" y="7000"/>
                </a:cubicBezTo>
                <a:cubicBezTo>
                  <a:pt x="251" y="7000"/>
                  <a:pt x="251" y="7000"/>
                  <a:pt x="251" y="7000"/>
                </a:cubicBezTo>
                <a:cubicBezTo>
                  <a:pt x="251" y="7308"/>
                  <a:pt x="251" y="7308"/>
                  <a:pt x="251" y="7308"/>
                </a:cubicBezTo>
                <a:cubicBezTo>
                  <a:pt x="7298" y="7308"/>
                  <a:pt x="7298" y="7308"/>
                  <a:pt x="7298" y="7308"/>
                </a:cubicBezTo>
                <a:cubicBezTo>
                  <a:pt x="7298" y="7000"/>
                  <a:pt x="7298" y="7000"/>
                  <a:pt x="7298" y="7000"/>
                </a:cubicBezTo>
                <a:cubicBezTo>
                  <a:pt x="6800" y="7000"/>
                  <a:pt x="6800" y="7000"/>
                  <a:pt x="6800" y="7000"/>
                </a:cubicBezTo>
                <a:lnTo>
                  <a:pt x="6800" y="3789"/>
                </a:lnTo>
                <a:close/>
                <a:moveTo>
                  <a:pt x="5018" y="41"/>
                </a:moveTo>
                <a:cubicBezTo>
                  <a:pt x="5747" y="770"/>
                  <a:pt x="5747" y="770"/>
                  <a:pt x="5747" y="770"/>
                </a:cubicBezTo>
                <a:cubicBezTo>
                  <a:pt x="5037" y="1629"/>
                  <a:pt x="4182" y="2402"/>
                  <a:pt x="3231" y="3055"/>
                </a:cubicBezTo>
                <a:cubicBezTo>
                  <a:pt x="2743" y="3390"/>
                  <a:pt x="2229" y="3695"/>
                  <a:pt x="1690" y="3958"/>
                </a:cubicBezTo>
                <a:cubicBezTo>
                  <a:pt x="1152" y="4220"/>
                  <a:pt x="590" y="4445"/>
                  <a:pt x="0" y="4597"/>
                </a:cubicBezTo>
                <a:cubicBezTo>
                  <a:pt x="609" y="4567"/>
                  <a:pt x="1219" y="4459"/>
                  <a:pt x="1818" y="4306"/>
                </a:cubicBezTo>
                <a:cubicBezTo>
                  <a:pt x="2418" y="4152"/>
                  <a:pt x="3008" y="3950"/>
                  <a:pt x="3585" y="3707"/>
                </a:cubicBezTo>
                <a:cubicBezTo>
                  <a:pt x="4714" y="3230"/>
                  <a:pt x="5796" y="2601"/>
                  <a:pt x="6784" y="1807"/>
                </a:cubicBezTo>
                <a:cubicBezTo>
                  <a:pt x="7549" y="2572"/>
                  <a:pt x="7549" y="2572"/>
                  <a:pt x="7549" y="2572"/>
                </a:cubicBezTo>
                <a:cubicBezTo>
                  <a:pt x="7549" y="41"/>
                  <a:pt x="7549" y="41"/>
                  <a:pt x="7549" y="41"/>
                </a:cubicBezTo>
                <a:lnTo>
                  <a:pt x="5018" y="41"/>
                </a:lnTo>
                <a:close/>
                <a:moveTo>
                  <a:pt x="1292" y="386"/>
                </a:moveTo>
                <a:cubicBezTo>
                  <a:pt x="1292" y="441"/>
                  <a:pt x="1289" y="489"/>
                  <a:pt x="1282" y="529"/>
                </a:cubicBezTo>
                <a:cubicBezTo>
                  <a:pt x="1275" y="569"/>
                  <a:pt x="1263" y="606"/>
                  <a:pt x="1244" y="638"/>
                </a:cubicBezTo>
                <a:cubicBezTo>
                  <a:pt x="1221" y="678"/>
                  <a:pt x="1191" y="709"/>
                  <a:pt x="1155" y="731"/>
                </a:cubicBezTo>
                <a:cubicBezTo>
                  <a:pt x="1118" y="753"/>
                  <a:pt x="1077" y="764"/>
                  <a:pt x="1033" y="764"/>
                </a:cubicBezTo>
                <a:cubicBezTo>
                  <a:pt x="981" y="764"/>
                  <a:pt x="935" y="749"/>
                  <a:pt x="894" y="720"/>
                </a:cubicBezTo>
                <a:cubicBezTo>
                  <a:pt x="853" y="691"/>
                  <a:pt x="822" y="650"/>
                  <a:pt x="801" y="599"/>
                </a:cubicBezTo>
                <a:cubicBezTo>
                  <a:pt x="791" y="570"/>
                  <a:pt x="783" y="539"/>
                  <a:pt x="778" y="505"/>
                </a:cubicBezTo>
                <a:cubicBezTo>
                  <a:pt x="773" y="471"/>
                  <a:pt x="771" y="434"/>
                  <a:pt x="771" y="394"/>
                </a:cubicBezTo>
                <a:cubicBezTo>
                  <a:pt x="771" y="343"/>
                  <a:pt x="774" y="297"/>
                  <a:pt x="779" y="256"/>
                </a:cubicBezTo>
                <a:cubicBezTo>
                  <a:pt x="784" y="215"/>
                  <a:pt x="793" y="179"/>
                  <a:pt x="804" y="150"/>
                </a:cubicBezTo>
                <a:cubicBezTo>
                  <a:pt x="824" y="101"/>
                  <a:pt x="854" y="64"/>
                  <a:pt x="892" y="38"/>
                </a:cubicBezTo>
                <a:cubicBezTo>
                  <a:pt x="930" y="12"/>
                  <a:pt x="976" y="0"/>
                  <a:pt x="1029" y="0"/>
                </a:cubicBezTo>
                <a:cubicBezTo>
                  <a:pt x="1063" y="0"/>
                  <a:pt x="1095" y="5"/>
                  <a:pt x="1124" y="17"/>
                </a:cubicBezTo>
                <a:cubicBezTo>
                  <a:pt x="1152" y="28"/>
                  <a:pt x="1177" y="45"/>
                  <a:pt x="1199" y="67"/>
                </a:cubicBezTo>
                <a:cubicBezTo>
                  <a:pt x="1220" y="88"/>
                  <a:pt x="1239" y="116"/>
                  <a:pt x="1254" y="148"/>
                </a:cubicBezTo>
                <a:cubicBezTo>
                  <a:pt x="1279" y="204"/>
                  <a:pt x="1292" y="283"/>
                  <a:pt x="1292" y="386"/>
                </a:cubicBezTo>
                <a:close/>
                <a:moveTo>
                  <a:pt x="1153" y="375"/>
                </a:moveTo>
                <a:cubicBezTo>
                  <a:pt x="1153" y="313"/>
                  <a:pt x="1149" y="262"/>
                  <a:pt x="1142" y="223"/>
                </a:cubicBezTo>
                <a:cubicBezTo>
                  <a:pt x="1134" y="183"/>
                  <a:pt x="1122" y="153"/>
                  <a:pt x="1104" y="133"/>
                </a:cubicBezTo>
                <a:cubicBezTo>
                  <a:pt x="1086" y="113"/>
                  <a:pt x="1062" y="103"/>
                  <a:pt x="1031" y="103"/>
                </a:cubicBezTo>
                <a:cubicBezTo>
                  <a:pt x="986" y="103"/>
                  <a:pt x="955" y="126"/>
                  <a:pt x="937" y="171"/>
                </a:cubicBezTo>
                <a:cubicBezTo>
                  <a:pt x="920" y="216"/>
                  <a:pt x="911" y="285"/>
                  <a:pt x="911" y="380"/>
                </a:cubicBezTo>
                <a:cubicBezTo>
                  <a:pt x="911" y="443"/>
                  <a:pt x="915" y="496"/>
                  <a:pt x="922" y="536"/>
                </a:cubicBezTo>
                <a:cubicBezTo>
                  <a:pt x="930" y="577"/>
                  <a:pt x="942" y="608"/>
                  <a:pt x="960" y="629"/>
                </a:cubicBezTo>
                <a:cubicBezTo>
                  <a:pt x="977" y="650"/>
                  <a:pt x="1001" y="660"/>
                  <a:pt x="1032" y="660"/>
                </a:cubicBezTo>
                <a:cubicBezTo>
                  <a:pt x="1063" y="660"/>
                  <a:pt x="1087" y="649"/>
                  <a:pt x="1105" y="628"/>
                </a:cubicBezTo>
                <a:cubicBezTo>
                  <a:pt x="1123" y="606"/>
                  <a:pt x="1135" y="575"/>
                  <a:pt x="1142" y="534"/>
                </a:cubicBezTo>
                <a:cubicBezTo>
                  <a:pt x="1149" y="494"/>
                  <a:pt x="1153" y="441"/>
                  <a:pt x="1153" y="375"/>
                </a:cubicBezTo>
                <a:close/>
                <a:moveTo>
                  <a:pt x="1636" y="682"/>
                </a:moveTo>
                <a:cubicBezTo>
                  <a:pt x="1636" y="219"/>
                  <a:pt x="1636" y="219"/>
                  <a:pt x="1636" y="219"/>
                </a:cubicBezTo>
                <a:cubicBezTo>
                  <a:pt x="1550" y="285"/>
                  <a:pt x="1492" y="318"/>
                  <a:pt x="1462" y="318"/>
                </a:cubicBezTo>
                <a:cubicBezTo>
                  <a:pt x="1448" y="318"/>
                  <a:pt x="1435" y="312"/>
                  <a:pt x="1424" y="301"/>
                </a:cubicBezTo>
                <a:cubicBezTo>
                  <a:pt x="1413" y="289"/>
                  <a:pt x="1407" y="276"/>
                  <a:pt x="1407" y="261"/>
                </a:cubicBezTo>
                <a:cubicBezTo>
                  <a:pt x="1407" y="244"/>
                  <a:pt x="1413" y="231"/>
                  <a:pt x="1424" y="223"/>
                </a:cubicBezTo>
                <a:cubicBezTo>
                  <a:pt x="1435" y="215"/>
                  <a:pt x="1454" y="204"/>
                  <a:pt x="1481" y="192"/>
                </a:cubicBezTo>
                <a:cubicBezTo>
                  <a:pt x="1522" y="172"/>
                  <a:pt x="1555" y="152"/>
                  <a:pt x="1580" y="130"/>
                </a:cubicBezTo>
                <a:cubicBezTo>
                  <a:pt x="1604" y="109"/>
                  <a:pt x="1626" y="85"/>
                  <a:pt x="1645" y="59"/>
                </a:cubicBezTo>
                <a:cubicBezTo>
                  <a:pt x="1664" y="32"/>
                  <a:pt x="1677" y="16"/>
                  <a:pt x="1682" y="10"/>
                </a:cubicBezTo>
                <a:cubicBezTo>
                  <a:pt x="1688" y="4"/>
                  <a:pt x="1699" y="1"/>
                  <a:pt x="1715" y="1"/>
                </a:cubicBezTo>
                <a:cubicBezTo>
                  <a:pt x="1733" y="1"/>
                  <a:pt x="1748" y="8"/>
                  <a:pt x="1758" y="21"/>
                </a:cubicBezTo>
                <a:cubicBezTo>
                  <a:pt x="1769" y="35"/>
                  <a:pt x="1775" y="55"/>
                  <a:pt x="1775" y="79"/>
                </a:cubicBezTo>
                <a:cubicBezTo>
                  <a:pt x="1775" y="662"/>
                  <a:pt x="1775" y="662"/>
                  <a:pt x="1775" y="662"/>
                </a:cubicBezTo>
                <a:cubicBezTo>
                  <a:pt x="1775" y="730"/>
                  <a:pt x="1751" y="765"/>
                  <a:pt x="1705" y="765"/>
                </a:cubicBezTo>
                <a:cubicBezTo>
                  <a:pt x="1684" y="765"/>
                  <a:pt x="1668" y="758"/>
                  <a:pt x="1655" y="744"/>
                </a:cubicBezTo>
                <a:cubicBezTo>
                  <a:pt x="1642" y="730"/>
                  <a:pt x="1636" y="709"/>
                  <a:pt x="1636" y="682"/>
                </a:cubicBezTo>
                <a:close/>
                <a:moveTo>
                  <a:pt x="2532" y="386"/>
                </a:moveTo>
                <a:cubicBezTo>
                  <a:pt x="2532" y="441"/>
                  <a:pt x="2529" y="489"/>
                  <a:pt x="2522" y="529"/>
                </a:cubicBezTo>
                <a:cubicBezTo>
                  <a:pt x="2515" y="569"/>
                  <a:pt x="2502" y="606"/>
                  <a:pt x="2484" y="638"/>
                </a:cubicBezTo>
                <a:cubicBezTo>
                  <a:pt x="2461" y="678"/>
                  <a:pt x="2431" y="709"/>
                  <a:pt x="2395" y="731"/>
                </a:cubicBezTo>
                <a:cubicBezTo>
                  <a:pt x="2358" y="753"/>
                  <a:pt x="2317" y="764"/>
                  <a:pt x="2272" y="764"/>
                </a:cubicBezTo>
                <a:cubicBezTo>
                  <a:pt x="2221" y="764"/>
                  <a:pt x="2174" y="749"/>
                  <a:pt x="2133" y="720"/>
                </a:cubicBezTo>
                <a:cubicBezTo>
                  <a:pt x="2093" y="691"/>
                  <a:pt x="2062" y="650"/>
                  <a:pt x="2041" y="599"/>
                </a:cubicBezTo>
                <a:cubicBezTo>
                  <a:pt x="2031" y="570"/>
                  <a:pt x="2023" y="539"/>
                  <a:pt x="2018" y="505"/>
                </a:cubicBezTo>
                <a:cubicBezTo>
                  <a:pt x="2013" y="471"/>
                  <a:pt x="2010" y="434"/>
                  <a:pt x="2010" y="394"/>
                </a:cubicBezTo>
                <a:cubicBezTo>
                  <a:pt x="2010" y="343"/>
                  <a:pt x="2013" y="297"/>
                  <a:pt x="2019" y="256"/>
                </a:cubicBezTo>
                <a:cubicBezTo>
                  <a:pt x="2024" y="215"/>
                  <a:pt x="2033" y="179"/>
                  <a:pt x="2044" y="150"/>
                </a:cubicBezTo>
                <a:cubicBezTo>
                  <a:pt x="2064" y="101"/>
                  <a:pt x="2093" y="64"/>
                  <a:pt x="2131" y="38"/>
                </a:cubicBezTo>
                <a:cubicBezTo>
                  <a:pt x="2170" y="12"/>
                  <a:pt x="2215" y="0"/>
                  <a:pt x="2268" y="0"/>
                </a:cubicBezTo>
                <a:cubicBezTo>
                  <a:pt x="2303" y="0"/>
                  <a:pt x="2335" y="5"/>
                  <a:pt x="2363" y="17"/>
                </a:cubicBezTo>
                <a:cubicBezTo>
                  <a:pt x="2392" y="28"/>
                  <a:pt x="2417" y="45"/>
                  <a:pt x="2439" y="67"/>
                </a:cubicBezTo>
                <a:cubicBezTo>
                  <a:pt x="2460" y="88"/>
                  <a:pt x="2478" y="116"/>
                  <a:pt x="2493" y="148"/>
                </a:cubicBezTo>
                <a:cubicBezTo>
                  <a:pt x="2519" y="204"/>
                  <a:pt x="2532" y="283"/>
                  <a:pt x="2532" y="386"/>
                </a:cubicBezTo>
                <a:close/>
                <a:moveTo>
                  <a:pt x="2392" y="375"/>
                </a:moveTo>
                <a:cubicBezTo>
                  <a:pt x="2392" y="313"/>
                  <a:pt x="2389" y="262"/>
                  <a:pt x="2381" y="223"/>
                </a:cubicBezTo>
                <a:cubicBezTo>
                  <a:pt x="2374" y="183"/>
                  <a:pt x="2361" y="153"/>
                  <a:pt x="2344" y="133"/>
                </a:cubicBezTo>
                <a:cubicBezTo>
                  <a:pt x="2326" y="113"/>
                  <a:pt x="2301" y="103"/>
                  <a:pt x="2270" y="103"/>
                </a:cubicBezTo>
                <a:cubicBezTo>
                  <a:pt x="2225" y="103"/>
                  <a:pt x="2194" y="126"/>
                  <a:pt x="2177" y="171"/>
                </a:cubicBezTo>
                <a:cubicBezTo>
                  <a:pt x="2159" y="216"/>
                  <a:pt x="2151" y="285"/>
                  <a:pt x="2151" y="380"/>
                </a:cubicBezTo>
                <a:cubicBezTo>
                  <a:pt x="2151" y="443"/>
                  <a:pt x="2154" y="496"/>
                  <a:pt x="2162" y="536"/>
                </a:cubicBezTo>
                <a:cubicBezTo>
                  <a:pt x="2169" y="577"/>
                  <a:pt x="2182" y="608"/>
                  <a:pt x="2199" y="629"/>
                </a:cubicBezTo>
                <a:cubicBezTo>
                  <a:pt x="2217" y="650"/>
                  <a:pt x="2241" y="660"/>
                  <a:pt x="2271" y="660"/>
                </a:cubicBezTo>
                <a:cubicBezTo>
                  <a:pt x="2302" y="660"/>
                  <a:pt x="2327" y="649"/>
                  <a:pt x="2345" y="628"/>
                </a:cubicBezTo>
                <a:cubicBezTo>
                  <a:pt x="2362" y="606"/>
                  <a:pt x="2375" y="575"/>
                  <a:pt x="2382" y="534"/>
                </a:cubicBezTo>
                <a:cubicBezTo>
                  <a:pt x="2389" y="494"/>
                  <a:pt x="2392" y="441"/>
                  <a:pt x="2392" y="375"/>
                </a:cubicBezTo>
                <a:close/>
                <a:moveTo>
                  <a:pt x="2876" y="682"/>
                </a:moveTo>
                <a:cubicBezTo>
                  <a:pt x="2876" y="219"/>
                  <a:pt x="2876" y="219"/>
                  <a:pt x="2876" y="219"/>
                </a:cubicBezTo>
                <a:cubicBezTo>
                  <a:pt x="2790" y="285"/>
                  <a:pt x="2732" y="318"/>
                  <a:pt x="2702" y="318"/>
                </a:cubicBezTo>
                <a:cubicBezTo>
                  <a:pt x="2687" y="318"/>
                  <a:pt x="2675" y="312"/>
                  <a:pt x="2664" y="301"/>
                </a:cubicBezTo>
                <a:cubicBezTo>
                  <a:pt x="2653" y="289"/>
                  <a:pt x="2647" y="276"/>
                  <a:pt x="2647" y="261"/>
                </a:cubicBezTo>
                <a:cubicBezTo>
                  <a:pt x="2647" y="244"/>
                  <a:pt x="2653" y="231"/>
                  <a:pt x="2663" y="223"/>
                </a:cubicBezTo>
                <a:cubicBezTo>
                  <a:pt x="2674" y="215"/>
                  <a:pt x="2693" y="204"/>
                  <a:pt x="2721" y="192"/>
                </a:cubicBezTo>
                <a:cubicBezTo>
                  <a:pt x="2762" y="172"/>
                  <a:pt x="2795" y="152"/>
                  <a:pt x="2820" y="130"/>
                </a:cubicBezTo>
                <a:cubicBezTo>
                  <a:pt x="2844" y="109"/>
                  <a:pt x="2866" y="85"/>
                  <a:pt x="2885" y="59"/>
                </a:cubicBezTo>
                <a:cubicBezTo>
                  <a:pt x="2904" y="32"/>
                  <a:pt x="2916" y="16"/>
                  <a:pt x="2922" y="10"/>
                </a:cubicBezTo>
                <a:cubicBezTo>
                  <a:pt x="2928" y="4"/>
                  <a:pt x="2939" y="1"/>
                  <a:pt x="2955" y="1"/>
                </a:cubicBezTo>
                <a:cubicBezTo>
                  <a:pt x="2973" y="1"/>
                  <a:pt x="2987" y="8"/>
                  <a:pt x="2998" y="21"/>
                </a:cubicBezTo>
                <a:cubicBezTo>
                  <a:pt x="3009" y="35"/>
                  <a:pt x="3014" y="55"/>
                  <a:pt x="3014" y="79"/>
                </a:cubicBezTo>
                <a:cubicBezTo>
                  <a:pt x="3014" y="662"/>
                  <a:pt x="3014" y="662"/>
                  <a:pt x="3014" y="662"/>
                </a:cubicBezTo>
                <a:cubicBezTo>
                  <a:pt x="3014" y="730"/>
                  <a:pt x="2991" y="765"/>
                  <a:pt x="2945" y="765"/>
                </a:cubicBezTo>
                <a:cubicBezTo>
                  <a:pt x="2924" y="765"/>
                  <a:pt x="2907" y="758"/>
                  <a:pt x="2895" y="744"/>
                </a:cubicBezTo>
                <a:cubicBezTo>
                  <a:pt x="2882" y="730"/>
                  <a:pt x="2876" y="709"/>
                  <a:pt x="2876" y="682"/>
                </a:cubicBezTo>
                <a:close/>
                <a:moveTo>
                  <a:pt x="3772" y="386"/>
                </a:moveTo>
                <a:cubicBezTo>
                  <a:pt x="3772" y="441"/>
                  <a:pt x="3768" y="489"/>
                  <a:pt x="3762" y="529"/>
                </a:cubicBezTo>
                <a:cubicBezTo>
                  <a:pt x="3755" y="569"/>
                  <a:pt x="3742" y="606"/>
                  <a:pt x="3724" y="638"/>
                </a:cubicBezTo>
                <a:cubicBezTo>
                  <a:pt x="3701" y="678"/>
                  <a:pt x="3671" y="709"/>
                  <a:pt x="3634" y="731"/>
                </a:cubicBezTo>
                <a:cubicBezTo>
                  <a:pt x="3598" y="753"/>
                  <a:pt x="3557" y="764"/>
                  <a:pt x="3512" y="764"/>
                </a:cubicBezTo>
                <a:cubicBezTo>
                  <a:pt x="3460" y="764"/>
                  <a:pt x="3414" y="749"/>
                  <a:pt x="3373" y="720"/>
                </a:cubicBezTo>
                <a:cubicBezTo>
                  <a:pt x="3332" y="691"/>
                  <a:pt x="3301" y="650"/>
                  <a:pt x="3281" y="599"/>
                </a:cubicBezTo>
                <a:cubicBezTo>
                  <a:pt x="3270" y="570"/>
                  <a:pt x="3262" y="539"/>
                  <a:pt x="3258" y="505"/>
                </a:cubicBezTo>
                <a:cubicBezTo>
                  <a:pt x="3253" y="471"/>
                  <a:pt x="3250" y="434"/>
                  <a:pt x="3250" y="394"/>
                </a:cubicBezTo>
                <a:cubicBezTo>
                  <a:pt x="3250" y="343"/>
                  <a:pt x="3253" y="297"/>
                  <a:pt x="3258" y="256"/>
                </a:cubicBezTo>
                <a:cubicBezTo>
                  <a:pt x="3264" y="215"/>
                  <a:pt x="3272" y="179"/>
                  <a:pt x="3284" y="150"/>
                </a:cubicBezTo>
                <a:cubicBezTo>
                  <a:pt x="3304" y="101"/>
                  <a:pt x="3333" y="64"/>
                  <a:pt x="3371" y="38"/>
                </a:cubicBezTo>
                <a:cubicBezTo>
                  <a:pt x="3409" y="12"/>
                  <a:pt x="3455" y="0"/>
                  <a:pt x="3508" y="0"/>
                </a:cubicBezTo>
                <a:cubicBezTo>
                  <a:pt x="3543" y="0"/>
                  <a:pt x="3575" y="5"/>
                  <a:pt x="3603" y="17"/>
                </a:cubicBezTo>
                <a:cubicBezTo>
                  <a:pt x="3632" y="28"/>
                  <a:pt x="3657" y="45"/>
                  <a:pt x="3678" y="67"/>
                </a:cubicBezTo>
                <a:cubicBezTo>
                  <a:pt x="3700" y="88"/>
                  <a:pt x="3718" y="116"/>
                  <a:pt x="3733" y="148"/>
                </a:cubicBezTo>
                <a:cubicBezTo>
                  <a:pt x="3759" y="204"/>
                  <a:pt x="3772" y="283"/>
                  <a:pt x="3772" y="386"/>
                </a:cubicBezTo>
                <a:close/>
                <a:moveTo>
                  <a:pt x="3632" y="375"/>
                </a:moveTo>
                <a:cubicBezTo>
                  <a:pt x="3632" y="313"/>
                  <a:pt x="3628" y="262"/>
                  <a:pt x="3621" y="223"/>
                </a:cubicBezTo>
                <a:cubicBezTo>
                  <a:pt x="3613" y="183"/>
                  <a:pt x="3601" y="153"/>
                  <a:pt x="3583" y="133"/>
                </a:cubicBezTo>
                <a:cubicBezTo>
                  <a:pt x="3566" y="113"/>
                  <a:pt x="3541" y="103"/>
                  <a:pt x="3510" y="103"/>
                </a:cubicBezTo>
                <a:cubicBezTo>
                  <a:pt x="3465" y="103"/>
                  <a:pt x="3434" y="126"/>
                  <a:pt x="3416" y="171"/>
                </a:cubicBezTo>
                <a:cubicBezTo>
                  <a:pt x="3399" y="216"/>
                  <a:pt x="3390" y="285"/>
                  <a:pt x="3390" y="380"/>
                </a:cubicBezTo>
                <a:cubicBezTo>
                  <a:pt x="3390" y="443"/>
                  <a:pt x="3394" y="496"/>
                  <a:pt x="3401" y="536"/>
                </a:cubicBezTo>
                <a:cubicBezTo>
                  <a:pt x="3409" y="577"/>
                  <a:pt x="3421" y="608"/>
                  <a:pt x="3439" y="629"/>
                </a:cubicBezTo>
                <a:cubicBezTo>
                  <a:pt x="3457" y="650"/>
                  <a:pt x="3481" y="660"/>
                  <a:pt x="3511" y="660"/>
                </a:cubicBezTo>
                <a:cubicBezTo>
                  <a:pt x="3542" y="660"/>
                  <a:pt x="3567" y="649"/>
                  <a:pt x="3584" y="628"/>
                </a:cubicBezTo>
                <a:cubicBezTo>
                  <a:pt x="3602" y="606"/>
                  <a:pt x="3614" y="575"/>
                  <a:pt x="3621" y="534"/>
                </a:cubicBezTo>
                <a:cubicBezTo>
                  <a:pt x="3629" y="494"/>
                  <a:pt x="3632" y="441"/>
                  <a:pt x="3632" y="375"/>
                </a:cubicBezTo>
                <a:close/>
                <a:moveTo>
                  <a:pt x="4199" y="682"/>
                </a:moveTo>
                <a:cubicBezTo>
                  <a:pt x="4199" y="219"/>
                  <a:pt x="4199" y="219"/>
                  <a:pt x="4199" y="219"/>
                </a:cubicBezTo>
                <a:cubicBezTo>
                  <a:pt x="4113" y="285"/>
                  <a:pt x="4055" y="318"/>
                  <a:pt x="4025" y="318"/>
                </a:cubicBezTo>
                <a:cubicBezTo>
                  <a:pt x="4011" y="318"/>
                  <a:pt x="3998" y="312"/>
                  <a:pt x="3987" y="301"/>
                </a:cubicBezTo>
                <a:cubicBezTo>
                  <a:pt x="3976" y="289"/>
                  <a:pt x="3970" y="276"/>
                  <a:pt x="3970" y="261"/>
                </a:cubicBezTo>
                <a:cubicBezTo>
                  <a:pt x="3970" y="244"/>
                  <a:pt x="3976" y="231"/>
                  <a:pt x="3987" y="223"/>
                </a:cubicBezTo>
                <a:cubicBezTo>
                  <a:pt x="3997" y="215"/>
                  <a:pt x="4017" y="204"/>
                  <a:pt x="4044" y="192"/>
                </a:cubicBezTo>
                <a:cubicBezTo>
                  <a:pt x="4085" y="172"/>
                  <a:pt x="4118" y="152"/>
                  <a:pt x="4143" y="130"/>
                </a:cubicBezTo>
                <a:cubicBezTo>
                  <a:pt x="4167" y="109"/>
                  <a:pt x="4189" y="85"/>
                  <a:pt x="4208" y="59"/>
                </a:cubicBezTo>
                <a:cubicBezTo>
                  <a:pt x="4227" y="32"/>
                  <a:pt x="4240" y="16"/>
                  <a:pt x="4245" y="10"/>
                </a:cubicBezTo>
                <a:cubicBezTo>
                  <a:pt x="4251" y="4"/>
                  <a:pt x="4262" y="1"/>
                  <a:pt x="4278" y="1"/>
                </a:cubicBezTo>
                <a:cubicBezTo>
                  <a:pt x="4296" y="1"/>
                  <a:pt x="4310" y="8"/>
                  <a:pt x="4321" y="21"/>
                </a:cubicBezTo>
                <a:cubicBezTo>
                  <a:pt x="4332" y="35"/>
                  <a:pt x="4337" y="55"/>
                  <a:pt x="4337" y="79"/>
                </a:cubicBezTo>
                <a:cubicBezTo>
                  <a:pt x="4337" y="662"/>
                  <a:pt x="4337" y="662"/>
                  <a:pt x="4337" y="662"/>
                </a:cubicBezTo>
                <a:cubicBezTo>
                  <a:pt x="4337" y="730"/>
                  <a:pt x="4314" y="765"/>
                  <a:pt x="4268" y="765"/>
                </a:cubicBezTo>
                <a:cubicBezTo>
                  <a:pt x="4247" y="765"/>
                  <a:pt x="4230" y="758"/>
                  <a:pt x="4218" y="744"/>
                </a:cubicBezTo>
                <a:cubicBezTo>
                  <a:pt x="4205" y="730"/>
                  <a:pt x="4199" y="709"/>
                  <a:pt x="4199" y="682"/>
                </a:cubicBezTo>
                <a:close/>
                <a:moveTo>
                  <a:pt x="1016" y="1786"/>
                </a:moveTo>
                <a:cubicBezTo>
                  <a:pt x="1016" y="1323"/>
                  <a:pt x="1016" y="1323"/>
                  <a:pt x="1016" y="1323"/>
                </a:cubicBezTo>
                <a:cubicBezTo>
                  <a:pt x="930" y="1389"/>
                  <a:pt x="872" y="1422"/>
                  <a:pt x="842" y="1422"/>
                </a:cubicBezTo>
                <a:cubicBezTo>
                  <a:pt x="828" y="1422"/>
                  <a:pt x="815" y="1416"/>
                  <a:pt x="804" y="1405"/>
                </a:cubicBezTo>
                <a:cubicBezTo>
                  <a:pt x="793" y="1393"/>
                  <a:pt x="788" y="1380"/>
                  <a:pt x="788" y="1365"/>
                </a:cubicBezTo>
                <a:cubicBezTo>
                  <a:pt x="788" y="1348"/>
                  <a:pt x="793" y="1335"/>
                  <a:pt x="804" y="1327"/>
                </a:cubicBezTo>
                <a:cubicBezTo>
                  <a:pt x="815" y="1319"/>
                  <a:pt x="834" y="1308"/>
                  <a:pt x="861" y="1296"/>
                </a:cubicBezTo>
                <a:cubicBezTo>
                  <a:pt x="903" y="1276"/>
                  <a:pt x="935" y="1256"/>
                  <a:pt x="960" y="1234"/>
                </a:cubicBezTo>
                <a:cubicBezTo>
                  <a:pt x="985" y="1213"/>
                  <a:pt x="1006" y="1189"/>
                  <a:pt x="1025" y="1163"/>
                </a:cubicBezTo>
                <a:cubicBezTo>
                  <a:pt x="1044" y="1136"/>
                  <a:pt x="1057" y="1120"/>
                  <a:pt x="1063" y="1114"/>
                </a:cubicBezTo>
                <a:cubicBezTo>
                  <a:pt x="1068" y="1108"/>
                  <a:pt x="1079" y="1105"/>
                  <a:pt x="1095" y="1105"/>
                </a:cubicBezTo>
                <a:cubicBezTo>
                  <a:pt x="1113" y="1105"/>
                  <a:pt x="1128" y="1112"/>
                  <a:pt x="1139" y="1125"/>
                </a:cubicBezTo>
                <a:cubicBezTo>
                  <a:pt x="1149" y="1139"/>
                  <a:pt x="1155" y="1159"/>
                  <a:pt x="1155" y="1183"/>
                </a:cubicBezTo>
                <a:cubicBezTo>
                  <a:pt x="1155" y="1766"/>
                  <a:pt x="1155" y="1766"/>
                  <a:pt x="1155" y="1766"/>
                </a:cubicBezTo>
                <a:cubicBezTo>
                  <a:pt x="1155" y="1834"/>
                  <a:pt x="1132" y="1869"/>
                  <a:pt x="1085" y="1869"/>
                </a:cubicBezTo>
                <a:cubicBezTo>
                  <a:pt x="1064" y="1869"/>
                  <a:pt x="1048" y="1862"/>
                  <a:pt x="1035" y="1848"/>
                </a:cubicBezTo>
                <a:cubicBezTo>
                  <a:pt x="1023" y="1834"/>
                  <a:pt x="1016" y="1813"/>
                  <a:pt x="1016" y="1786"/>
                </a:cubicBezTo>
                <a:close/>
                <a:moveTo>
                  <a:pt x="1636" y="1786"/>
                </a:moveTo>
                <a:cubicBezTo>
                  <a:pt x="1636" y="1323"/>
                  <a:pt x="1636" y="1323"/>
                  <a:pt x="1636" y="1323"/>
                </a:cubicBezTo>
                <a:cubicBezTo>
                  <a:pt x="1550" y="1389"/>
                  <a:pt x="1492" y="1422"/>
                  <a:pt x="1462" y="1422"/>
                </a:cubicBezTo>
                <a:cubicBezTo>
                  <a:pt x="1448" y="1422"/>
                  <a:pt x="1435" y="1416"/>
                  <a:pt x="1424" y="1405"/>
                </a:cubicBezTo>
                <a:cubicBezTo>
                  <a:pt x="1413" y="1393"/>
                  <a:pt x="1407" y="1380"/>
                  <a:pt x="1407" y="1365"/>
                </a:cubicBezTo>
                <a:cubicBezTo>
                  <a:pt x="1407" y="1348"/>
                  <a:pt x="1413" y="1335"/>
                  <a:pt x="1424" y="1327"/>
                </a:cubicBezTo>
                <a:cubicBezTo>
                  <a:pt x="1435" y="1319"/>
                  <a:pt x="1454" y="1308"/>
                  <a:pt x="1481" y="1296"/>
                </a:cubicBezTo>
                <a:cubicBezTo>
                  <a:pt x="1522" y="1276"/>
                  <a:pt x="1555" y="1256"/>
                  <a:pt x="1580" y="1234"/>
                </a:cubicBezTo>
                <a:cubicBezTo>
                  <a:pt x="1604" y="1213"/>
                  <a:pt x="1626" y="1189"/>
                  <a:pt x="1645" y="1163"/>
                </a:cubicBezTo>
                <a:cubicBezTo>
                  <a:pt x="1664" y="1136"/>
                  <a:pt x="1677" y="1120"/>
                  <a:pt x="1682" y="1114"/>
                </a:cubicBezTo>
                <a:cubicBezTo>
                  <a:pt x="1688" y="1108"/>
                  <a:pt x="1699" y="1105"/>
                  <a:pt x="1715" y="1105"/>
                </a:cubicBezTo>
                <a:cubicBezTo>
                  <a:pt x="1733" y="1105"/>
                  <a:pt x="1748" y="1112"/>
                  <a:pt x="1758" y="1125"/>
                </a:cubicBezTo>
                <a:cubicBezTo>
                  <a:pt x="1769" y="1139"/>
                  <a:pt x="1775" y="1159"/>
                  <a:pt x="1775" y="1183"/>
                </a:cubicBezTo>
                <a:cubicBezTo>
                  <a:pt x="1775" y="1766"/>
                  <a:pt x="1775" y="1766"/>
                  <a:pt x="1775" y="1766"/>
                </a:cubicBezTo>
                <a:cubicBezTo>
                  <a:pt x="1775" y="1834"/>
                  <a:pt x="1751" y="1869"/>
                  <a:pt x="1705" y="1869"/>
                </a:cubicBezTo>
                <a:cubicBezTo>
                  <a:pt x="1684" y="1869"/>
                  <a:pt x="1668" y="1862"/>
                  <a:pt x="1655" y="1848"/>
                </a:cubicBezTo>
                <a:cubicBezTo>
                  <a:pt x="1642" y="1834"/>
                  <a:pt x="1636" y="1813"/>
                  <a:pt x="1636" y="1786"/>
                </a:cubicBezTo>
                <a:close/>
                <a:moveTo>
                  <a:pt x="2532" y="1490"/>
                </a:moveTo>
                <a:cubicBezTo>
                  <a:pt x="2532" y="1545"/>
                  <a:pt x="2529" y="1593"/>
                  <a:pt x="2522" y="1633"/>
                </a:cubicBezTo>
                <a:cubicBezTo>
                  <a:pt x="2515" y="1673"/>
                  <a:pt x="2502" y="1710"/>
                  <a:pt x="2484" y="1742"/>
                </a:cubicBezTo>
                <a:cubicBezTo>
                  <a:pt x="2461" y="1782"/>
                  <a:pt x="2431" y="1813"/>
                  <a:pt x="2395" y="1835"/>
                </a:cubicBezTo>
                <a:cubicBezTo>
                  <a:pt x="2358" y="1857"/>
                  <a:pt x="2317" y="1868"/>
                  <a:pt x="2272" y="1868"/>
                </a:cubicBezTo>
                <a:cubicBezTo>
                  <a:pt x="2221" y="1868"/>
                  <a:pt x="2174" y="1853"/>
                  <a:pt x="2133" y="1824"/>
                </a:cubicBezTo>
                <a:cubicBezTo>
                  <a:pt x="2093" y="1795"/>
                  <a:pt x="2062" y="1754"/>
                  <a:pt x="2041" y="1703"/>
                </a:cubicBezTo>
                <a:cubicBezTo>
                  <a:pt x="2031" y="1674"/>
                  <a:pt x="2023" y="1643"/>
                  <a:pt x="2018" y="1609"/>
                </a:cubicBezTo>
                <a:cubicBezTo>
                  <a:pt x="2013" y="1575"/>
                  <a:pt x="2010" y="1538"/>
                  <a:pt x="2010" y="1498"/>
                </a:cubicBezTo>
                <a:cubicBezTo>
                  <a:pt x="2010" y="1447"/>
                  <a:pt x="2013" y="1401"/>
                  <a:pt x="2019" y="1360"/>
                </a:cubicBezTo>
                <a:cubicBezTo>
                  <a:pt x="2024" y="1319"/>
                  <a:pt x="2033" y="1283"/>
                  <a:pt x="2044" y="1254"/>
                </a:cubicBezTo>
                <a:cubicBezTo>
                  <a:pt x="2064" y="1205"/>
                  <a:pt x="2093" y="1168"/>
                  <a:pt x="2131" y="1142"/>
                </a:cubicBezTo>
                <a:cubicBezTo>
                  <a:pt x="2170" y="1116"/>
                  <a:pt x="2215" y="1104"/>
                  <a:pt x="2268" y="1104"/>
                </a:cubicBezTo>
                <a:cubicBezTo>
                  <a:pt x="2303" y="1104"/>
                  <a:pt x="2335" y="1109"/>
                  <a:pt x="2363" y="1121"/>
                </a:cubicBezTo>
                <a:cubicBezTo>
                  <a:pt x="2392" y="1132"/>
                  <a:pt x="2417" y="1149"/>
                  <a:pt x="2439" y="1171"/>
                </a:cubicBezTo>
                <a:cubicBezTo>
                  <a:pt x="2460" y="1192"/>
                  <a:pt x="2478" y="1220"/>
                  <a:pt x="2493" y="1252"/>
                </a:cubicBezTo>
                <a:cubicBezTo>
                  <a:pt x="2519" y="1308"/>
                  <a:pt x="2532" y="1387"/>
                  <a:pt x="2532" y="1490"/>
                </a:cubicBezTo>
                <a:close/>
                <a:moveTo>
                  <a:pt x="2392" y="1479"/>
                </a:moveTo>
                <a:cubicBezTo>
                  <a:pt x="2392" y="1417"/>
                  <a:pt x="2389" y="1366"/>
                  <a:pt x="2381" y="1327"/>
                </a:cubicBezTo>
                <a:cubicBezTo>
                  <a:pt x="2374" y="1287"/>
                  <a:pt x="2361" y="1257"/>
                  <a:pt x="2344" y="1237"/>
                </a:cubicBezTo>
                <a:cubicBezTo>
                  <a:pt x="2326" y="1217"/>
                  <a:pt x="2301" y="1207"/>
                  <a:pt x="2270" y="1207"/>
                </a:cubicBezTo>
                <a:cubicBezTo>
                  <a:pt x="2225" y="1207"/>
                  <a:pt x="2194" y="1230"/>
                  <a:pt x="2177" y="1275"/>
                </a:cubicBezTo>
                <a:cubicBezTo>
                  <a:pt x="2159" y="1320"/>
                  <a:pt x="2151" y="1389"/>
                  <a:pt x="2151" y="1484"/>
                </a:cubicBezTo>
                <a:cubicBezTo>
                  <a:pt x="2151" y="1547"/>
                  <a:pt x="2154" y="1600"/>
                  <a:pt x="2162" y="1640"/>
                </a:cubicBezTo>
                <a:cubicBezTo>
                  <a:pt x="2169" y="1681"/>
                  <a:pt x="2182" y="1712"/>
                  <a:pt x="2199" y="1733"/>
                </a:cubicBezTo>
                <a:cubicBezTo>
                  <a:pt x="2217" y="1754"/>
                  <a:pt x="2241" y="1764"/>
                  <a:pt x="2271" y="1764"/>
                </a:cubicBezTo>
                <a:cubicBezTo>
                  <a:pt x="2302" y="1764"/>
                  <a:pt x="2327" y="1753"/>
                  <a:pt x="2345" y="1732"/>
                </a:cubicBezTo>
                <a:cubicBezTo>
                  <a:pt x="2362" y="1710"/>
                  <a:pt x="2375" y="1679"/>
                  <a:pt x="2382" y="1638"/>
                </a:cubicBezTo>
                <a:cubicBezTo>
                  <a:pt x="2389" y="1598"/>
                  <a:pt x="2392" y="1545"/>
                  <a:pt x="2392" y="1479"/>
                </a:cubicBezTo>
                <a:close/>
                <a:moveTo>
                  <a:pt x="3235" y="1490"/>
                </a:moveTo>
                <a:cubicBezTo>
                  <a:pt x="3235" y="1545"/>
                  <a:pt x="3232" y="1593"/>
                  <a:pt x="3225" y="1633"/>
                </a:cubicBezTo>
                <a:cubicBezTo>
                  <a:pt x="3218" y="1673"/>
                  <a:pt x="3206" y="1710"/>
                  <a:pt x="3187" y="1742"/>
                </a:cubicBezTo>
                <a:cubicBezTo>
                  <a:pt x="3164" y="1782"/>
                  <a:pt x="3134" y="1813"/>
                  <a:pt x="3098" y="1835"/>
                </a:cubicBezTo>
                <a:cubicBezTo>
                  <a:pt x="3061" y="1857"/>
                  <a:pt x="3020" y="1868"/>
                  <a:pt x="2976" y="1868"/>
                </a:cubicBezTo>
                <a:cubicBezTo>
                  <a:pt x="2924" y="1868"/>
                  <a:pt x="2878" y="1853"/>
                  <a:pt x="2837" y="1824"/>
                </a:cubicBezTo>
                <a:cubicBezTo>
                  <a:pt x="2796" y="1795"/>
                  <a:pt x="2765" y="1754"/>
                  <a:pt x="2744" y="1703"/>
                </a:cubicBezTo>
                <a:cubicBezTo>
                  <a:pt x="2734" y="1674"/>
                  <a:pt x="2726" y="1643"/>
                  <a:pt x="2721" y="1609"/>
                </a:cubicBezTo>
                <a:cubicBezTo>
                  <a:pt x="2716" y="1575"/>
                  <a:pt x="2714" y="1538"/>
                  <a:pt x="2714" y="1498"/>
                </a:cubicBezTo>
                <a:cubicBezTo>
                  <a:pt x="2714" y="1447"/>
                  <a:pt x="2716" y="1401"/>
                  <a:pt x="2722" y="1360"/>
                </a:cubicBezTo>
                <a:cubicBezTo>
                  <a:pt x="2727" y="1319"/>
                  <a:pt x="2736" y="1283"/>
                  <a:pt x="2747" y="1254"/>
                </a:cubicBezTo>
                <a:cubicBezTo>
                  <a:pt x="2767" y="1205"/>
                  <a:pt x="2797" y="1168"/>
                  <a:pt x="2835" y="1142"/>
                </a:cubicBezTo>
                <a:cubicBezTo>
                  <a:pt x="2873" y="1116"/>
                  <a:pt x="2919" y="1104"/>
                  <a:pt x="2971" y="1104"/>
                </a:cubicBezTo>
                <a:cubicBezTo>
                  <a:pt x="3006" y="1104"/>
                  <a:pt x="3038" y="1109"/>
                  <a:pt x="3067" y="1121"/>
                </a:cubicBezTo>
                <a:cubicBezTo>
                  <a:pt x="3095" y="1132"/>
                  <a:pt x="3120" y="1149"/>
                  <a:pt x="3142" y="1171"/>
                </a:cubicBezTo>
                <a:cubicBezTo>
                  <a:pt x="3163" y="1192"/>
                  <a:pt x="3182" y="1220"/>
                  <a:pt x="3197" y="1252"/>
                </a:cubicBezTo>
                <a:cubicBezTo>
                  <a:pt x="3222" y="1308"/>
                  <a:pt x="3235" y="1387"/>
                  <a:pt x="3235" y="1490"/>
                </a:cubicBezTo>
                <a:close/>
                <a:moveTo>
                  <a:pt x="3096" y="1479"/>
                </a:moveTo>
                <a:cubicBezTo>
                  <a:pt x="3096" y="1417"/>
                  <a:pt x="3092" y="1366"/>
                  <a:pt x="3085" y="1327"/>
                </a:cubicBezTo>
                <a:cubicBezTo>
                  <a:pt x="3077" y="1287"/>
                  <a:pt x="3065" y="1257"/>
                  <a:pt x="3047" y="1237"/>
                </a:cubicBezTo>
                <a:cubicBezTo>
                  <a:pt x="3029" y="1217"/>
                  <a:pt x="3005" y="1207"/>
                  <a:pt x="2974" y="1207"/>
                </a:cubicBezTo>
                <a:cubicBezTo>
                  <a:pt x="2929" y="1207"/>
                  <a:pt x="2898" y="1230"/>
                  <a:pt x="2880" y="1275"/>
                </a:cubicBezTo>
                <a:cubicBezTo>
                  <a:pt x="2863" y="1320"/>
                  <a:pt x="2854" y="1389"/>
                  <a:pt x="2854" y="1484"/>
                </a:cubicBezTo>
                <a:cubicBezTo>
                  <a:pt x="2854" y="1547"/>
                  <a:pt x="2858" y="1600"/>
                  <a:pt x="2865" y="1640"/>
                </a:cubicBezTo>
                <a:cubicBezTo>
                  <a:pt x="2873" y="1681"/>
                  <a:pt x="2885" y="1712"/>
                  <a:pt x="2903" y="1733"/>
                </a:cubicBezTo>
                <a:cubicBezTo>
                  <a:pt x="2920" y="1754"/>
                  <a:pt x="2944" y="1764"/>
                  <a:pt x="2975" y="1764"/>
                </a:cubicBezTo>
                <a:cubicBezTo>
                  <a:pt x="3006" y="1764"/>
                  <a:pt x="3030" y="1753"/>
                  <a:pt x="3048" y="1732"/>
                </a:cubicBezTo>
                <a:cubicBezTo>
                  <a:pt x="3066" y="1710"/>
                  <a:pt x="3078" y="1679"/>
                  <a:pt x="3085" y="1638"/>
                </a:cubicBezTo>
                <a:cubicBezTo>
                  <a:pt x="3092" y="1598"/>
                  <a:pt x="3096" y="1545"/>
                  <a:pt x="3096" y="1479"/>
                </a:cubicBezTo>
                <a:close/>
                <a:moveTo>
                  <a:pt x="3579" y="1786"/>
                </a:moveTo>
                <a:cubicBezTo>
                  <a:pt x="3579" y="1323"/>
                  <a:pt x="3579" y="1323"/>
                  <a:pt x="3579" y="1323"/>
                </a:cubicBezTo>
                <a:cubicBezTo>
                  <a:pt x="3493" y="1389"/>
                  <a:pt x="3435" y="1422"/>
                  <a:pt x="3405" y="1422"/>
                </a:cubicBezTo>
                <a:cubicBezTo>
                  <a:pt x="3391" y="1422"/>
                  <a:pt x="3378" y="1416"/>
                  <a:pt x="3367" y="1405"/>
                </a:cubicBezTo>
                <a:cubicBezTo>
                  <a:pt x="3356" y="1393"/>
                  <a:pt x="3350" y="1380"/>
                  <a:pt x="3350" y="1365"/>
                </a:cubicBezTo>
                <a:cubicBezTo>
                  <a:pt x="3350" y="1348"/>
                  <a:pt x="3356" y="1335"/>
                  <a:pt x="3367" y="1327"/>
                </a:cubicBezTo>
                <a:cubicBezTo>
                  <a:pt x="3378" y="1319"/>
                  <a:pt x="3397" y="1308"/>
                  <a:pt x="3424" y="1296"/>
                </a:cubicBezTo>
                <a:cubicBezTo>
                  <a:pt x="3465" y="1276"/>
                  <a:pt x="3498" y="1256"/>
                  <a:pt x="3523" y="1234"/>
                </a:cubicBezTo>
                <a:cubicBezTo>
                  <a:pt x="3547" y="1213"/>
                  <a:pt x="3569" y="1189"/>
                  <a:pt x="3588" y="1163"/>
                </a:cubicBezTo>
                <a:cubicBezTo>
                  <a:pt x="3607" y="1136"/>
                  <a:pt x="3620" y="1120"/>
                  <a:pt x="3625" y="1114"/>
                </a:cubicBezTo>
                <a:cubicBezTo>
                  <a:pt x="3631" y="1108"/>
                  <a:pt x="3642" y="1105"/>
                  <a:pt x="3658" y="1105"/>
                </a:cubicBezTo>
                <a:cubicBezTo>
                  <a:pt x="3676" y="1105"/>
                  <a:pt x="3690" y="1112"/>
                  <a:pt x="3701" y="1125"/>
                </a:cubicBezTo>
                <a:cubicBezTo>
                  <a:pt x="3712" y="1139"/>
                  <a:pt x="3718" y="1159"/>
                  <a:pt x="3718" y="1183"/>
                </a:cubicBezTo>
                <a:cubicBezTo>
                  <a:pt x="3718" y="1766"/>
                  <a:pt x="3718" y="1766"/>
                  <a:pt x="3718" y="1766"/>
                </a:cubicBezTo>
                <a:cubicBezTo>
                  <a:pt x="3718" y="1834"/>
                  <a:pt x="3694" y="1869"/>
                  <a:pt x="3648" y="1869"/>
                </a:cubicBezTo>
                <a:cubicBezTo>
                  <a:pt x="3627" y="1869"/>
                  <a:pt x="3611" y="1862"/>
                  <a:pt x="3598" y="1848"/>
                </a:cubicBezTo>
                <a:cubicBezTo>
                  <a:pt x="3585" y="1834"/>
                  <a:pt x="3579" y="1813"/>
                  <a:pt x="3579" y="1786"/>
                </a:cubicBezTo>
                <a:close/>
                <a:moveTo>
                  <a:pt x="1292" y="2594"/>
                </a:moveTo>
                <a:cubicBezTo>
                  <a:pt x="1292" y="2649"/>
                  <a:pt x="1289" y="2697"/>
                  <a:pt x="1282" y="2737"/>
                </a:cubicBezTo>
                <a:cubicBezTo>
                  <a:pt x="1275" y="2777"/>
                  <a:pt x="1263" y="2814"/>
                  <a:pt x="1244" y="2846"/>
                </a:cubicBezTo>
                <a:cubicBezTo>
                  <a:pt x="1221" y="2886"/>
                  <a:pt x="1191" y="2917"/>
                  <a:pt x="1155" y="2939"/>
                </a:cubicBezTo>
                <a:cubicBezTo>
                  <a:pt x="1118" y="2961"/>
                  <a:pt x="1077" y="2972"/>
                  <a:pt x="1033" y="2972"/>
                </a:cubicBezTo>
                <a:cubicBezTo>
                  <a:pt x="981" y="2972"/>
                  <a:pt x="935" y="2957"/>
                  <a:pt x="894" y="2928"/>
                </a:cubicBezTo>
                <a:cubicBezTo>
                  <a:pt x="853" y="2899"/>
                  <a:pt x="822" y="2858"/>
                  <a:pt x="801" y="2807"/>
                </a:cubicBezTo>
                <a:cubicBezTo>
                  <a:pt x="791" y="2778"/>
                  <a:pt x="783" y="2747"/>
                  <a:pt x="778" y="2713"/>
                </a:cubicBezTo>
                <a:cubicBezTo>
                  <a:pt x="773" y="2679"/>
                  <a:pt x="771" y="2642"/>
                  <a:pt x="771" y="2602"/>
                </a:cubicBezTo>
                <a:cubicBezTo>
                  <a:pt x="771" y="2551"/>
                  <a:pt x="774" y="2505"/>
                  <a:pt x="779" y="2464"/>
                </a:cubicBezTo>
                <a:cubicBezTo>
                  <a:pt x="784" y="2423"/>
                  <a:pt x="793" y="2387"/>
                  <a:pt x="804" y="2358"/>
                </a:cubicBezTo>
                <a:cubicBezTo>
                  <a:pt x="824" y="2309"/>
                  <a:pt x="854" y="2272"/>
                  <a:pt x="892" y="2246"/>
                </a:cubicBezTo>
                <a:cubicBezTo>
                  <a:pt x="930" y="2220"/>
                  <a:pt x="976" y="2208"/>
                  <a:pt x="1029" y="2208"/>
                </a:cubicBezTo>
                <a:cubicBezTo>
                  <a:pt x="1063" y="2208"/>
                  <a:pt x="1095" y="2213"/>
                  <a:pt x="1124" y="2225"/>
                </a:cubicBezTo>
                <a:cubicBezTo>
                  <a:pt x="1152" y="2236"/>
                  <a:pt x="1177" y="2253"/>
                  <a:pt x="1199" y="2275"/>
                </a:cubicBezTo>
                <a:cubicBezTo>
                  <a:pt x="1220" y="2296"/>
                  <a:pt x="1239" y="2324"/>
                  <a:pt x="1254" y="2356"/>
                </a:cubicBezTo>
                <a:cubicBezTo>
                  <a:pt x="1279" y="2412"/>
                  <a:pt x="1292" y="2491"/>
                  <a:pt x="1292" y="2594"/>
                </a:cubicBezTo>
                <a:close/>
                <a:moveTo>
                  <a:pt x="1153" y="2583"/>
                </a:moveTo>
                <a:cubicBezTo>
                  <a:pt x="1153" y="2521"/>
                  <a:pt x="1149" y="2470"/>
                  <a:pt x="1142" y="2431"/>
                </a:cubicBezTo>
                <a:cubicBezTo>
                  <a:pt x="1134" y="2391"/>
                  <a:pt x="1122" y="2361"/>
                  <a:pt x="1104" y="2341"/>
                </a:cubicBezTo>
                <a:cubicBezTo>
                  <a:pt x="1086" y="2321"/>
                  <a:pt x="1062" y="2311"/>
                  <a:pt x="1031" y="2311"/>
                </a:cubicBezTo>
                <a:cubicBezTo>
                  <a:pt x="986" y="2311"/>
                  <a:pt x="955" y="2334"/>
                  <a:pt x="937" y="2379"/>
                </a:cubicBezTo>
                <a:cubicBezTo>
                  <a:pt x="920" y="2424"/>
                  <a:pt x="911" y="2493"/>
                  <a:pt x="911" y="2588"/>
                </a:cubicBezTo>
                <a:cubicBezTo>
                  <a:pt x="911" y="2651"/>
                  <a:pt x="915" y="2704"/>
                  <a:pt x="922" y="2744"/>
                </a:cubicBezTo>
                <a:cubicBezTo>
                  <a:pt x="930" y="2785"/>
                  <a:pt x="942" y="2816"/>
                  <a:pt x="960" y="2837"/>
                </a:cubicBezTo>
                <a:cubicBezTo>
                  <a:pt x="977" y="2858"/>
                  <a:pt x="1001" y="2868"/>
                  <a:pt x="1032" y="2868"/>
                </a:cubicBezTo>
                <a:cubicBezTo>
                  <a:pt x="1063" y="2868"/>
                  <a:pt x="1087" y="2857"/>
                  <a:pt x="1105" y="2836"/>
                </a:cubicBezTo>
                <a:cubicBezTo>
                  <a:pt x="1123" y="2814"/>
                  <a:pt x="1135" y="2783"/>
                  <a:pt x="1142" y="2742"/>
                </a:cubicBezTo>
                <a:cubicBezTo>
                  <a:pt x="1149" y="2702"/>
                  <a:pt x="1153" y="2649"/>
                  <a:pt x="1153" y="2583"/>
                </a:cubicBezTo>
                <a:close/>
                <a:moveTo>
                  <a:pt x="1954" y="2594"/>
                </a:moveTo>
                <a:cubicBezTo>
                  <a:pt x="1954" y="2649"/>
                  <a:pt x="1951" y="2697"/>
                  <a:pt x="1944" y="2737"/>
                </a:cubicBezTo>
                <a:cubicBezTo>
                  <a:pt x="1937" y="2777"/>
                  <a:pt x="1924" y="2814"/>
                  <a:pt x="1906" y="2846"/>
                </a:cubicBezTo>
                <a:cubicBezTo>
                  <a:pt x="1883" y="2886"/>
                  <a:pt x="1853" y="2917"/>
                  <a:pt x="1816" y="2939"/>
                </a:cubicBezTo>
                <a:cubicBezTo>
                  <a:pt x="1780" y="2961"/>
                  <a:pt x="1739" y="2972"/>
                  <a:pt x="1694" y="2972"/>
                </a:cubicBezTo>
                <a:cubicBezTo>
                  <a:pt x="1643" y="2972"/>
                  <a:pt x="1596" y="2957"/>
                  <a:pt x="1555" y="2928"/>
                </a:cubicBezTo>
                <a:cubicBezTo>
                  <a:pt x="1514" y="2899"/>
                  <a:pt x="1484" y="2858"/>
                  <a:pt x="1463" y="2807"/>
                </a:cubicBezTo>
                <a:cubicBezTo>
                  <a:pt x="1452" y="2778"/>
                  <a:pt x="1445" y="2747"/>
                  <a:pt x="1440" y="2713"/>
                </a:cubicBezTo>
                <a:cubicBezTo>
                  <a:pt x="1435" y="2679"/>
                  <a:pt x="1432" y="2642"/>
                  <a:pt x="1432" y="2602"/>
                </a:cubicBezTo>
                <a:cubicBezTo>
                  <a:pt x="1432" y="2551"/>
                  <a:pt x="1435" y="2505"/>
                  <a:pt x="1441" y="2464"/>
                </a:cubicBezTo>
                <a:cubicBezTo>
                  <a:pt x="1446" y="2423"/>
                  <a:pt x="1454" y="2387"/>
                  <a:pt x="1466" y="2358"/>
                </a:cubicBezTo>
                <a:cubicBezTo>
                  <a:pt x="1486" y="2309"/>
                  <a:pt x="1515" y="2272"/>
                  <a:pt x="1553" y="2246"/>
                </a:cubicBezTo>
                <a:cubicBezTo>
                  <a:pt x="1592" y="2220"/>
                  <a:pt x="1637" y="2208"/>
                  <a:pt x="1690" y="2208"/>
                </a:cubicBezTo>
                <a:cubicBezTo>
                  <a:pt x="1725" y="2208"/>
                  <a:pt x="1757" y="2213"/>
                  <a:pt x="1785" y="2225"/>
                </a:cubicBezTo>
                <a:cubicBezTo>
                  <a:pt x="1814" y="2236"/>
                  <a:pt x="1839" y="2253"/>
                  <a:pt x="1860" y="2275"/>
                </a:cubicBezTo>
                <a:cubicBezTo>
                  <a:pt x="1882" y="2296"/>
                  <a:pt x="1900" y="2324"/>
                  <a:pt x="1915" y="2356"/>
                </a:cubicBezTo>
                <a:cubicBezTo>
                  <a:pt x="1941" y="2412"/>
                  <a:pt x="1954" y="2491"/>
                  <a:pt x="1954" y="2594"/>
                </a:cubicBezTo>
                <a:close/>
                <a:moveTo>
                  <a:pt x="1814" y="2583"/>
                </a:moveTo>
                <a:cubicBezTo>
                  <a:pt x="1814" y="2521"/>
                  <a:pt x="1811" y="2470"/>
                  <a:pt x="1803" y="2431"/>
                </a:cubicBezTo>
                <a:cubicBezTo>
                  <a:pt x="1796" y="2391"/>
                  <a:pt x="1783" y="2361"/>
                  <a:pt x="1765" y="2341"/>
                </a:cubicBezTo>
                <a:cubicBezTo>
                  <a:pt x="1748" y="2321"/>
                  <a:pt x="1723" y="2311"/>
                  <a:pt x="1692" y="2311"/>
                </a:cubicBezTo>
                <a:cubicBezTo>
                  <a:pt x="1647" y="2311"/>
                  <a:pt x="1616" y="2334"/>
                  <a:pt x="1599" y="2379"/>
                </a:cubicBezTo>
                <a:cubicBezTo>
                  <a:pt x="1581" y="2424"/>
                  <a:pt x="1572" y="2493"/>
                  <a:pt x="1572" y="2588"/>
                </a:cubicBezTo>
                <a:cubicBezTo>
                  <a:pt x="1572" y="2651"/>
                  <a:pt x="1576" y="2704"/>
                  <a:pt x="1584" y="2744"/>
                </a:cubicBezTo>
                <a:cubicBezTo>
                  <a:pt x="1591" y="2785"/>
                  <a:pt x="1604" y="2816"/>
                  <a:pt x="1621" y="2837"/>
                </a:cubicBezTo>
                <a:cubicBezTo>
                  <a:pt x="1639" y="2858"/>
                  <a:pt x="1663" y="2868"/>
                  <a:pt x="1693" y="2868"/>
                </a:cubicBezTo>
                <a:cubicBezTo>
                  <a:pt x="1724" y="2868"/>
                  <a:pt x="1749" y="2857"/>
                  <a:pt x="1766" y="2836"/>
                </a:cubicBezTo>
                <a:cubicBezTo>
                  <a:pt x="1784" y="2814"/>
                  <a:pt x="1797" y="2783"/>
                  <a:pt x="1804" y="2742"/>
                </a:cubicBezTo>
                <a:cubicBezTo>
                  <a:pt x="1811" y="2702"/>
                  <a:pt x="1814" y="2649"/>
                  <a:pt x="1814" y="2583"/>
                </a:cubicBezTo>
                <a:close/>
                <a:moveTo>
                  <a:pt x="2298" y="2890"/>
                </a:moveTo>
                <a:cubicBezTo>
                  <a:pt x="2298" y="2427"/>
                  <a:pt x="2298" y="2427"/>
                  <a:pt x="2298" y="2427"/>
                </a:cubicBezTo>
                <a:cubicBezTo>
                  <a:pt x="2211" y="2493"/>
                  <a:pt x="2153" y="2526"/>
                  <a:pt x="2124" y="2526"/>
                </a:cubicBezTo>
                <a:cubicBezTo>
                  <a:pt x="2109" y="2526"/>
                  <a:pt x="2097" y="2520"/>
                  <a:pt x="2086" y="2509"/>
                </a:cubicBezTo>
                <a:cubicBezTo>
                  <a:pt x="2075" y="2497"/>
                  <a:pt x="2069" y="2484"/>
                  <a:pt x="2069" y="2469"/>
                </a:cubicBezTo>
                <a:cubicBezTo>
                  <a:pt x="2069" y="2452"/>
                  <a:pt x="2074" y="2439"/>
                  <a:pt x="2085" y="2431"/>
                </a:cubicBezTo>
                <a:cubicBezTo>
                  <a:pt x="2096" y="2423"/>
                  <a:pt x="2115" y="2412"/>
                  <a:pt x="2143" y="2400"/>
                </a:cubicBezTo>
                <a:cubicBezTo>
                  <a:pt x="2184" y="2380"/>
                  <a:pt x="2217" y="2360"/>
                  <a:pt x="2241" y="2338"/>
                </a:cubicBezTo>
                <a:cubicBezTo>
                  <a:pt x="2266" y="2317"/>
                  <a:pt x="2288" y="2293"/>
                  <a:pt x="2307" y="2267"/>
                </a:cubicBezTo>
                <a:cubicBezTo>
                  <a:pt x="2326" y="2240"/>
                  <a:pt x="2338" y="2224"/>
                  <a:pt x="2344" y="2218"/>
                </a:cubicBezTo>
                <a:cubicBezTo>
                  <a:pt x="2350" y="2212"/>
                  <a:pt x="2361" y="2209"/>
                  <a:pt x="2377" y="2209"/>
                </a:cubicBezTo>
                <a:cubicBezTo>
                  <a:pt x="2395" y="2209"/>
                  <a:pt x="2409" y="2216"/>
                  <a:pt x="2420" y="2229"/>
                </a:cubicBezTo>
                <a:cubicBezTo>
                  <a:pt x="2431" y="2243"/>
                  <a:pt x="2436" y="2263"/>
                  <a:pt x="2436" y="2287"/>
                </a:cubicBezTo>
                <a:cubicBezTo>
                  <a:pt x="2436" y="2870"/>
                  <a:pt x="2436" y="2870"/>
                  <a:pt x="2436" y="2870"/>
                </a:cubicBezTo>
                <a:cubicBezTo>
                  <a:pt x="2436" y="2938"/>
                  <a:pt x="2413" y="2973"/>
                  <a:pt x="2366" y="2973"/>
                </a:cubicBezTo>
                <a:cubicBezTo>
                  <a:pt x="2346" y="2973"/>
                  <a:pt x="2329" y="2966"/>
                  <a:pt x="2317" y="2952"/>
                </a:cubicBezTo>
                <a:cubicBezTo>
                  <a:pt x="2304" y="2938"/>
                  <a:pt x="2298" y="2917"/>
                  <a:pt x="2298" y="289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33601"/>
            <a:ext cx="3090546" cy="1569654"/>
          </a:xfrm>
          <a:prstGeom prst="rect">
            <a:avLst/>
          </a:prstGeom>
          <a:noFill/>
        </p:spPr>
        <p:txBody>
          <a:bodyPr wrap="square" lIns="91432" tIns="45717" rIns="91432" bIns="45717" rtlCol="0" anchor="ctr">
            <a:spAutoFit/>
          </a:bodyPr>
          <a:lstStyle/>
          <a:p>
            <a:pPr algn="ctr" defTabSz="914309">
              <a:spcAft>
                <a:spcPts val="1200"/>
              </a:spcAft>
              <a:buNone/>
            </a:pP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Ich benötige eine schnelle und sichere </a:t>
            </a:r>
            <a: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Infrastruktur-</a:t>
            </a:r>
            <a:b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bereitstellung</a:t>
            </a: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588" y="5804038"/>
            <a:ext cx="12190414" cy="1049867"/>
            <a:chOff x="-1588" y="5804038"/>
            <a:chExt cx="12190414" cy="1049867"/>
          </a:xfrm>
        </p:grpSpPr>
        <p:sp>
          <p:nvSpPr>
            <p:cNvPr id="12" name="Rectangle 11"/>
            <p:cNvSpPr/>
            <p:nvPr/>
          </p:nvSpPr>
          <p:spPr>
            <a:xfrm>
              <a:off x="-1588" y="5804038"/>
              <a:ext cx="12190414" cy="1049867"/>
            </a:xfrm>
            <a:prstGeom prst="rect">
              <a:avLst/>
            </a:prstGeom>
            <a:gradFill flip="none" rotWithShape="1">
              <a:gsLst>
                <a:gs pos="53000">
                  <a:schemeClr val="bg2">
                    <a:lumMod val="65000"/>
                  </a:schemeClr>
                </a:gs>
                <a:gs pos="100000">
                  <a:schemeClr val="bg2">
                    <a:lumMod val="85000"/>
                  </a:schemeClr>
                </a:gs>
                <a:gs pos="0">
                  <a:schemeClr val="bg2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6700" y="5857673"/>
              <a:ext cx="111338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de-CH" sz="20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Services: </a:t>
              </a:r>
              <a: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Softwarebasierte Professional Services mit Bereitstellung durch Cisco Partner </a:t>
              </a:r>
            </a:p>
            <a:p>
              <a:pPr algn="ctr" defTabSz="914400">
                <a:buNone/>
              </a:pP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Proaktiver Wartungssupport durch Cisco Partner Cisco SMARTnet Service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5804038"/>
              <a:ext cx="1218882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00000"/>
                  </a:gs>
                  <a:gs pos="100000">
                    <a:srgbClr val="000000"/>
                  </a:gs>
                  <a:gs pos="51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3289822" y="1601114"/>
            <a:ext cx="4451072" cy="319703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marL="177759" lvl="3" indent="-177759" algn="l" defTabSz="914400">
              <a:spcBef>
                <a:spcPts val="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8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Cloud-basiertes Management von Netzwerken für Einfachheit und hohe Geschwindigkeit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177759" lvl="3" indent="-177759" algn="l" defTabSz="914400">
              <a:lnSpc>
                <a:spcPct val="150000"/>
              </a:lnSpc>
              <a:spcBef>
                <a:spcPts val="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8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Sicherer ISR als Zweigstellenlösung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177759" lvl="3" indent="-177759" algn="l" defTabSz="914400">
              <a:spcBef>
                <a:spcPts val="10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8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Vereinfachte Unified Fabric-Konvergenz und NX-OS </a:t>
            </a:r>
          </a:p>
          <a:p>
            <a:pPr marL="177759" lvl="3" indent="-177759" algn="l" defTabSz="914400">
              <a:spcBef>
                <a:spcPts val="1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8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Sicherheit durch einheitliche Richtlinien, Cloud-basierten Bedrohungsschutz und über das Netzwerk erzielte Durchsetzung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44856" y="1344433"/>
            <a:ext cx="4206728" cy="411045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 anchorCtr="0"/>
          <a:lstStyle/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Unified Fabric-Struktur und Sicherheit </a:t>
            </a:r>
            <a:r>
              <a:rPr lang="de-CH" sz="1400" b="1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1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1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im </a:t>
            </a: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Rechenzentrum –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Nexus-Switches, </a:t>
            </a: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VSG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, ASA-X</a:t>
            </a:r>
          </a:p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Cloud-basiertes </a:t>
            </a:r>
            <a:r>
              <a:rPr lang="de-CH" sz="1400" b="1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Netzwerkmanagement –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Meraki-Lösung</a:t>
            </a:r>
          </a:p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Smart Solution –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Industrienetzwerke, virtuelle Grundlage, virtueller Desktop, </a:t>
            </a: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BYOD </a:t>
            </a: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UC/Collaboration –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BE6000 auf </a:t>
            </a: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UCS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C220 M3-Servern, Unified Provisioning Manager, Installationsassistenten, sofort einsatzbereite/individuelle Wählpläne, automatisierte Lizenzierung, Self-Service </a:t>
            </a: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für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Endanwender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de-CH" sz="1400" b="1" dirty="0" smtClean="0">
                <a:solidFill>
                  <a:srgbClr val="0096D6">
                    <a:lumMod val="75000"/>
                  </a:srgbClr>
                </a:solidFill>
              </a:rPr>
              <a:t>Sicherheit –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ISE, TrustSec, ASA-X NG FW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644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1588" y="990600"/>
            <a:ext cx="3182617" cy="5867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33" name="Picture 32" descr="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90546" y="990599"/>
            <a:ext cx="9098279" cy="486833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89587" y="1326875"/>
            <a:ext cx="8558035" cy="4142592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740894" y="1524000"/>
            <a:ext cx="0" cy="3754188"/>
          </a:xfrm>
          <a:prstGeom prst="line">
            <a:avLst/>
          </a:prstGeom>
          <a:ln w="12700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6189" y="0"/>
            <a:ext cx="1143825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So erfüllt Cisco Kundenanforderungen</a:t>
            </a:r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905788" y="1517309"/>
            <a:ext cx="1365388" cy="1290113"/>
            <a:chOff x="4956175" y="720726"/>
            <a:chExt cx="1039813" cy="1036637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956175" y="1216953"/>
              <a:ext cx="96407" cy="285500"/>
            </a:xfrm>
            <a:custGeom>
              <a:avLst/>
              <a:gdLst>
                <a:gd name="T0" fmla="*/ 0 w 52"/>
                <a:gd name="T1" fmla="*/ 0 h 155"/>
                <a:gd name="T2" fmla="*/ 0 w 52"/>
                <a:gd name="T3" fmla="*/ 12 h 155"/>
                <a:gd name="T4" fmla="*/ 44 w 52"/>
                <a:gd name="T5" fmla="*/ 155 h 155"/>
                <a:gd name="T6" fmla="*/ 52 w 52"/>
                <a:gd name="T7" fmla="*/ 81 h 155"/>
                <a:gd name="T8" fmla="*/ 35 w 52"/>
                <a:gd name="T9" fmla="*/ 55 h 155"/>
                <a:gd name="T10" fmla="*/ 38 w 52"/>
                <a:gd name="T11" fmla="*/ 42 h 155"/>
                <a:gd name="T12" fmla="*/ 34 w 52"/>
                <a:gd name="T13" fmla="*/ 38 h 155"/>
                <a:gd name="T14" fmla="*/ 0 w 5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5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62"/>
                    <a:pt x="16" y="111"/>
                    <a:pt x="44" y="155"/>
                  </a:cubicBezTo>
                  <a:cubicBezTo>
                    <a:pt x="45" y="136"/>
                    <a:pt x="47" y="111"/>
                    <a:pt x="52" y="81"/>
                  </a:cubicBezTo>
                  <a:cubicBezTo>
                    <a:pt x="41" y="76"/>
                    <a:pt x="35" y="66"/>
                    <a:pt x="35" y="55"/>
                  </a:cubicBezTo>
                  <a:cubicBezTo>
                    <a:pt x="34" y="50"/>
                    <a:pt x="36" y="46"/>
                    <a:pt x="38" y="42"/>
                  </a:cubicBezTo>
                  <a:cubicBezTo>
                    <a:pt x="37" y="40"/>
                    <a:pt x="35" y="39"/>
                    <a:pt x="34" y="38"/>
                  </a:cubicBezTo>
                  <a:cubicBezTo>
                    <a:pt x="21" y="26"/>
                    <a:pt x="10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5069798" y="1359703"/>
              <a:ext cx="313320" cy="210726"/>
            </a:xfrm>
            <a:custGeom>
              <a:avLst/>
              <a:gdLst>
                <a:gd name="T0" fmla="*/ 22 w 170"/>
                <a:gd name="T1" fmla="*/ 0 h 114"/>
                <a:gd name="T2" fmla="*/ 8 w 170"/>
                <a:gd name="T3" fmla="*/ 6 h 114"/>
                <a:gd name="T4" fmla="*/ 0 w 170"/>
                <a:gd name="T5" fmla="*/ 101 h 114"/>
                <a:gd name="T6" fmla="*/ 11 w 170"/>
                <a:gd name="T7" fmla="*/ 114 h 114"/>
                <a:gd name="T8" fmla="*/ 170 w 170"/>
                <a:gd name="T9" fmla="*/ 69 h 114"/>
                <a:gd name="T10" fmla="*/ 170 w 170"/>
                <a:gd name="T11" fmla="*/ 67 h 114"/>
                <a:gd name="T12" fmla="*/ 160 w 170"/>
                <a:gd name="T13" fmla="*/ 64 h 114"/>
                <a:gd name="T14" fmla="*/ 22 w 170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14">
                  <a:moveTo>
                    <a:pt x="22" y="0"/>
                  </a:moveTo>
                  <a:cubicBezTo>
                    <a:pt x="18" y="4"/>
                    <a:pt x="13" y="6"/>
                    <a:pt x="8" y="6"/>
                  </a:cubicBezTo>
                  <a:cubicBezTo>
                    <a:pt x="0" y="49"/>
                    <a:pt x="0" y="83"/>
                    <a:pt x="0" y="101"/>
                  </a:cubicBezTo>
                  <a:cubicBezTo>
                    <a:pt x="4" y="105"/>
                    <a:pt x="8" y="110"/>
                    <a:pt x="11" y="114"/>
                  </a:cubicBezTo>
                  <a:cubicBezTo>
                    <a:pt x="36" y="112"/>
                    <a:pt x="96" y="103"/>
                    <a:pt x="170" y="69"/>
                  </a:cubicBezTo>
                  <a:cubicBezTo>
                    <a:pt x="170" y="68"/>
                    <a:pt x="170" y="68"/>
                    <a:pt x="170" y="67"/>
                  </a:cubicBezTo>
                  <a:cubicBezTo>
                    <a:pt x="167" y="66"/>
                    <a:pt x="164" y="65"/>
                    <a:pt x="160" y="64"/>
                  </a:cubicBezTo>
                  <a:cubicBezTo>
                    <a:pt x="109" y="50"/>
                    <a:pt x="63" y="28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5104229" y="914457"/>
              <a:ext cx="526792" cy="537013"/>
            </a:xfrm>
            <a:custGeom>
              <a:avLst/>
              <a:gdLst>
                <a:gd name="T0" fmla="*/ 129 w 285"/>
                <a:gd name="T1" fmla="*/ 0 h 292"/>
                <a:gd name="T2" fmla="*/ 119 w 285"/>
                <a:gd name="T3" fmla="*/ 0 h 292"/>
                <a:gd name="T4" fmla="*/ 117 w 285"/>
                <a:gd name="T5" fmla="*/ 0 h 292"/>
                <a:gd name="T6" fmla="*/ 90 w 285"/>
                <a:gd name="T7" fmla="*/ 21 h 292"/>
                <a:gd name="T8" fmla="*/ 89 w 285"/>
                <a:gd name="T9" fmla="*/ 21 h 292"/>
                <a:gd name="T10" fmla="*/ 82 w 285"/>
                <a:gd name="T11" fmla="*/ 20 h 292"/>
                <a:gd name="T12" fmla="*/ 36 w 285"/>
                <a:gd name="T13" fmla="*/ 97 h 292"/>
                <a:gd name="T14" fmla="*/ 0 w 285"/>
                <a:gd name="T15" fmla="*/ 196 h 292"/>
                <a:gd name="T16" fmla="*/ 13 w 285"/>
                <a:gd name="T17" fmla="*/ 220 h 292"/>
                <a:gd name="T18" fmla="*/ 12 w 285"/>
                <a:gd name="T19" fmla="*/ 228 h 292"/>
                <a:gd name="T20" fmla="*/ 146 w 285"/>
                <a:gd name="T21" fmla="*/ 290 h 292"/>
                <a:gd name="T22" fmla="*/ 156 w 285"/>
                <a:gd name="T23" fmla="*/ 292 h 292"/>
                <a:gd name="T24" fmla="*/ 180 w 285"/>
                <a:gd name="T25" fmla="*/ 279 h 292"/>
                <a:gd name="T26" fmla="*/ 188 w 285"/>
                <a:gd name="T27" fmla="*/ 281 h 292"/>
                <a:gd name="T28" fmla="*/ 237 w 285"/>
                <a:gd name="T29" fmla="*/ 191 h 292"/>
                <a:gd name="T30" fmla="*/ 285 w 285"/>
                <a:gd name="T31" fmla="*/ 39 h 292"/>
                <a:gd name="T32" fmla="*/ 270 w 285"/>
                <a:gd name="T33" fmla="*/ 16 h 292"/>
                <a:gd name="T34" fmla="*/ 230 w 285"/>
                <a:gd name="T35" fmla="*/ 8 h 292"/>
                <a:gd name="T36" fmla="*/ 129 w 285"/>
                <a:gd name="T3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" h="292">
                  <a:moveTo>
                    <a:pt x="129" y="0"/>
                  </a:moveTo>
                  <a:cubicBezTo>
                    <a:pt x="126" y="0"/>
                    <a:pt x="122" y="0"/>
                    <a:pt x="119" y="0"/>
                  </a:cubicBezTo>
                  <a:cubicBezTo>
                    <a:pt x="118" y="0"/>
                    <a:pt x="118" y="0"/>
                    <a:pt x="117" y="0"/>
                  </a:cubicBezTo>
                  <a:cubicBezTo>
                    <a:pt x="114" y="12"/>
                    <a:pt x="102" y="21"/>
                    <a:pt x="90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7" y="21"/>
                    <a:pt x="84" y="20"/>
                    <a:pt x="82" y="20"/>
                  </a:cubicBezTo>
                  <a:cubicBezTo>
                    <a:pt x="64" y="45"/>
                    <a:pt x="49" y="71"/>
                    <a:pt x="36" y="97"/>
                  </a:cubicBezTo>
                  <a:cubicBezTo>
                    <a:pt x="21" y="128"/>
                    <a:pt x="9" y="161"/>
                    <a:pt x="0" y="196"/>
                  </a:cubicBezTo>
                  <a:cubicBezTo>
                    <a:pt x="8" y="202"/>
                    <a:pt x="13" y="211"/>
                    <a:pt x="13" y="220"/>
                  </a:cubicBezTo>
                  <a:cubicBezTo>
                    <a:pt x="13" y="223"/>
                    <a:pt x="13" y="226"/>
                    <a:pt x="12" y="228"/>
                  </a:cubicBezTo>
                  <a:cubicBezTo>
                    <a:pt x="51" y="255"/>
                    <a:pt x="96" y="276"/>
                    <a:pt x="146" y="290"/>
                  </a:cubicBezTo>
                  <a:cubicBezTo>
                    <a:pt x="149" y="290"/>
                    <a:pt x="153" y="291"/>
                    <a:pt x="156" y="292"/>
                  </a:cubicBezTo>
                  <a:cubicBezTo>
                    <a:pt x="161" y="284"/>
                    <a:pt x="171" y="279"/>
                    <a:pt x="180" y="279"/>
                  </a:cubicBezTo>
                  <a:cubicBezTo>
                    <a:pt x="183" y="279"/>
                    <a:pt x="186" y="280"/>
                    <a:pt x="188" y="281"/>
                  </a:cubicBezTo>
                  <a:cubicBezTo>
                    <a:pt x="207" y="252"/>
                    <a:pt x="223" y="222"/>
                    <a:pt x="237" y="191"/>
                  </a:cubicBezTo>
                  <a:cubicBezTo>
                    <a:pt x="259" y="143"/>
                    <a:pt x="275" y="92"/>
                    <a:pt x="285" y="39"/>
                  </a:cubicBezTo>
                  <a:cubicBezTo>
                    <a:pt x="276" y="34"/>
                    <a:pt x="271" y="25"/>
                    <a:pt x="270" y="16"/>
                  </a:cubicBezTo>
                  <a:cubicBezTo>
                    <a:pt x="257" y="13"/>
                    <a:pt x="243" y="10"/>
                    <a:pt x="230" y="8"/>
                  </a:cubicBezTo>
                  <a:cubicBezTo>
                    <a:pt x="197" y="2"/>
                    <a:pt x="163" y="0"/>
                    <a:pt x="1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4963061" y="917857"/>
              <a:ext cx="268561" cy="356874"/>
            </a:xfrm>
            <a:custGeom>
              <a:avLst/>
              <a:gdLst>
                <a:gd name="T0" fmla="*/ 140 w 145"/>
                <a:gd name="T1" fmla="*/ 0 h 192"/>
                <a:gd name="T2" fmla="*/ 52 w 145"/>
                <a:gd name="T3" fmla="*/ 15 h 192"/>
                <a:gd name="T4" fmla="*/ 0 w 145"/>
                <a:gd name="T5" fmla="*/ 136 h 192"/>
                <a:gd name="T6" fmla="*/ 47 w 145"/>
                <a:gd name="T7" fmla="*/ 192 h 192"/>
                <a:gd name="T8" fmla="*/ 60 w 145"/>
                <a:gd name="T9" fmla="*/ 189 h 192"/>
                <a:gd name="T10" fmla="*/ 98 w 145"/>
                <a:gd name="T11" fmla="*/ 87 h 192"/>
                <a:gd name="T12" fmla="*/ 145 w 145"/>
                <a:gd name="T13" fmla="*/ 8 h 192"/>
                <a:gd name="T14" fmla="*/ 140 w 145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92">
                  <a:moveTo>
                    <a:pt x="140" y="0"/>
                  </a:moveTo>
                  <a:cubicBezTo>
                    <a:pt x="99" y="4"/>
                    <a:pt x="68" y="11"/>
                    <a:pt x="52" y="15"/>
                  </a:cubicBezTo>
                  <a:cubicBezTo>
                    <a:pt x="25" y="52"/>
                    <a:pt x="6" y="94"/>
                    <a:pt x="0" y="136"/>
                  </a:cubicBezTo>
                  <a:cubicBezTo>
                    <a:pt x="7" y="147"/>
                    <a:pt x="21" y="168"/>
                    <a:pt x="47" y="192"/>
                  </a:cubicBezTo>
                  <a:cubicBezTo>
                    <a:pt x="51" y="190"/>
                    <a:pt x="56" y="189"/>
                    <a:pt x="60" y="189"/>
                  </a:cubicBezTo>
                  <a:cubicBezTo>
                    <a:pt x="70" y="153"/>
                    <a:pt x="83" y="119"/>
                    <a:pt x="98" y="87"/>
                  </a:cubicBezTo>
                  <a:cubicBezTo>
                    <a:pt x="111" y="60"/>
                    <a:pt x="127" y="34"/>
                    <a:pt x="145" y="8"/>
                  </a:cubicBezTo>
                  <a:cubicBezTo>
                    <a:pt x="143" y="6"/>
                    <a:pt x="141" y="3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5899581" y="962041"/>
              <a:ext cx="61976" cy="101964"/>
            </a:xfrm>
            <a:custGeom>
              <a:avLst/>
              <a:gdLst>
                <a:gd name="T0" fmla="*/ 2 w 33"/>
                <a:gd name="T1" fmla="*/ 0 h 55"/>
                <a:gd name="T2" fmla="*/ 0 w 33"/>
                <a:gd name="T3" fmla="*/ 13 h 55"/>
                <a:gd name="T4" fmla="*/ 15 w 33"/>
                <a:gd name="T5" fmla="*/ 37 h 55"/>
                <a:gd name="T6" fmla="*/ 14 w 33"/>
                <a:gd name="T7" fmla="*/ 44 h 55"/>
                <a:gd name="T8" fmla="*/ 33 w 33"/>
                <a:gd name="T9" fmla="*/ 55 h 55"/>
                <a:gd name="T10" fmla="*/ 2 w 33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5">
                  <a:moveTo>
                    <a:pt x="2" y="0"/>
                  </a:moveTo>
                  <a:cubicBezTo>
                    <a:pt x="2" y="4"/>
                    <a:pt x="1" y="8"/>
                    <a:pt x="0" y="13"/>
                  </a:cubicBezTo>
                  <a:cubicBezTo>
                    <a:pt x="9" y="18"/>
                    <a:pt x="14" y="27"/>
                    <a:pt x="15" y="37"/>
                  </a:cubicBezTo>
                  <a:cubicBezTo>
                    <a:pt x="15" y="40"/>
                    <a:pt x="15" y="42"/>
                    <a:pt x="14" y="44"/>
                  </a:cubicBezTo>
                  <a:cubicBezTo>
                    <a:pt x="21" y="47"/>
                    <a:pt x="27" y="51"/>
                    <a:pt x="33" y="55"/>
                  </a:cubicBezTo>
                  <a:cubicBezTo>
                    <a:pt x="25" y="36"/>
                    <a:pt x="15" y="17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5675782" y="768309"/>
              <a:ext cx="199699" cy="224322"/>
            </a:xfrm>
            <a:custGeom>
              <a:avLst/>
              <a:gdLst>
                <a:gd name="T0" fmla="*/ 3 w 109"/>
                <a:gd name="T1" fmla="*/ 0 h 121"/>
                <a:gd name="T2" fmla="*/ 0 w 109"/>
                <a:gd name="T3" fmla="*/ 66 h 121"/>
                <a:gd name="T4" fmla="*/ 18 w 109"/>
                <a:gd name="T5" fmla="*/ 93 h 121"/>
                <a:gd name="T6" fmla="*/ 18 w 109"/>
                <a:gd name="T7" fmla="*/ 93 h 121"/>
                <a:gd name="T8" fmla="*/ 85 w 109"/>
                <a:gd name="T9" fmla="*/ 121 h 121"/>
                <a:gd name="T10" fmla="*/ 104 w 109"/>
                <a:gd name="T11" fmla="*/ 113 h 121"/>
                <a:gd name="T12" fmla="*/ 109 w 109"/>
                <a:gd name="T13" fmla="*/ 85 h 121"/>
                <a:gd name="T14" fmla="*/ 3 w 109"/>
                <a:gd name="T1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21">
                  <a:moveTo>
                    <a:pt x="3" y="0"/>
                  </a:moveTo>
                  <a:cubicBezTo>
                    <a:pt x="3" y="21"/>
                    <a:pt x="2" y="43"/>
                    <a:pt x="0" y="66"/>
                  </a:cubicBezTo>
                  <a:cubicBezTo>
                    <a:pt x="11" y="70"/>
                    <a:pt x="18" y="81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41" y="101"/>
                    <a:pt x="63" y="111"/>
                    <a:pt x="85" y="121"/>
                  </a:cubicBezTo>
                  <a:cubicBezTo>
                    <a:pt x="90" y="116"/>
                    <a:pt x="97" y="113"/>
                    <a:pt x="104" y="113"/>
                  </a:cubicBezTo>
                  <a:cubicBezTo>
                    <a:pt x="107" y="101"/>
                    <a:pt x="108" y="92"/>
                    <a:pt x="109" y="85"/>
                  </a:cubicBezTo>
                  <a:cubicBezTo>
                    <a:pt x="79" y="50"/>
                    <a:pt x="43" y="2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5090457" y="724124"/>
              <a:ext cx="320206" cy="183536"/>
            </a:xfrm>
            <a:custGeom>
              <a:avLst/>
              <a:gdLst>
                <a:gd name="T0" fmla="*/ 174 w 174"/>
                <a:gd name="T1" fmla="*/ 0 h 99"/>
                <a:gd name="T2" fmla="*/ 0 w 174"/>
                <a:gd name="T3" fmla="*/ 99 h 99"/>
                <a:gd name="T4" fmla="*/ 70 w 174"/>
                <a:gd name="T5" fmla="*/ 88 h 99"/>
                <a:gd name="T6" fmla="*/ 99 w 174"/>
                <a:gd name="T7" fmla="*/ 65 h 99"/>
                <a:gd name="T8" fmla="*/ 100 w 174"/>
                <a:gd name="T9" fmla="*/ 65 h 99"/>
                <a:gd name="T10" fmla="*/ 111 w 174"/>
                <a:gd name="T11" fmla="*/ 67 h 99"/>
                <a:gd name="T12" fmla="*/ 174 w 174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99">
                  <a:moveTo>
                    <a:pt x="174" y="0"/>
                  </a:moveTo>
                  <a:cubicBezTo>
                    <a:pt x="109" y="10"/>
                    <a:pt x="47" y="46"/>
                    <a:pt x="0" y="99"/>
                  </a:cubicBezTo>
                  <a:cubicBezTo>
                    <a:pt x="17" y="96"/>
                    <a:pt x="41" y="91"/>
                    <a:pt x="70" y="88"/>
                  </a:cubicBezTo>
                  <a:cubicBezTo>
                    <a:pt x="74" y="75"/>
                    <a:pt x="85" y="65"/>
                    <a:pt x="99" y="65"/>
                  </a:cubicBezTo>
                  <a:cubicBezTo>
                    <a:pt x="99" y="65"/>
                    <a:pt x="99" y="65"/>
                    <a:pt x="100" y="65"/>
                  </a:cubicBezTo>
                  <a:cubicBezTo>
                    <a:pt x="104" y="65"/>
                    <a:pt x="108" y="65"/>
                    <a:pt x="111" y="67"/>
                  </a:cubicBezTo>
                  <a:cubicBezTo>
                    <a:pt x="135" y="38"/>
                    <a:pt x="158" y="15"/>
                    <a:pt x="1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5317700" y="720726"/>
              <a:ext cx="333979" cy="190334"/>
            </a:xfrm>
            <a:custGeom>
              <a:avLst/>
              <a:gdLst>
                <a:gd name="T0" fmla="*/ 86 w 181"/>
                <a:gd name="T1" fmla="*/ 0 h 103"/>
                <a:gd name="T2" fmla="*/ 86 w 181"/>
                <a:gd name="T3" fmla="*/ 0 h 103"/>
                <a:gd name="T4" fmla="*/ 79 w 181"/>
                <a:gd name="T5" fmla="*/ 0 h 103"/>
                <a:gd name="T6" fmla="*/ 0 w 181"/>
                <a:gd name="T7" fmla="*/ 80 h 103"/>
                <a:gd name="T8" fmla="*/ 3 w 181"/>
                <a:gd name="T9" fmla="*/ 87 h 103"/>
                <a:gd name="T10" fmla="*/ 4 w 181"/>
                <a:gd name="T11" fmla="*/ 87 h 103"/>
                <a:gd name="T12" fmla="*/ 16 w 181"/>
                <a:gd name="T13" fmla="*/ 87 h 103"/>
                <a:gd name="T14" fmla="*/ 117 w 181"/>
                <a:gd name="T15" fmla="*/ 95 h 103"/>
                <a:gd name="T16" fmla="*/ 158 w 181"/>
                <a:gd name="T17" fmla="*/ 103 h 103"/>
                <a:gd name="T18" fmla="*/ 177 w 181"/>
                <a:gd name="T19" fmla="*/ 90 h 103"/>
                <a:gd name="T20" fmla="*/ 180 w 181"/>
                <a:gd name="T21" fmla="*/ 19 h 103"/>
                <a:gd name="T22" fmla="*/ 86 w 181"/>
                <a:gd name="T2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03"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4" y="0"/>
                    <a:pt x="81" y="0"/>
                    <a:pt x="79" y="0"/>
                  </a:cubicBezTo>
                  <a:cubicBezTo>
                    <a:pt x="67" y="11"/>
                    <a:pt x="35" y="38"/>
                    <a:pt x="0" y="80"/>
                  </a:cubicBezTo>
                  <a:cubicBezTo>
                    <a:pt x="1" y="82"/>
                    <a:pt x="2" y="85"/>
                    <a:pt x="3" y="87"/>
                  </a:cubicBezTo>
                  <a:cubicBezTo>
                    <a:pt x="3" y="87"/>
                    <a:pt x="4" y="87"/>
                    <a:pt x="4" y="87"/>
                  </a:cubicBezTo>
                  <a:cubicBezTo>
                    <a:pt x="8" y="87"/>
                    <a:pt x="12" y="87"/>
                    <a:pt x="16" y="87"/>
                  </a:cubicBezTo>
                  <a:cubicBezTo>
                    <a:pt x="50" y="87"/>
                    <a:pt x="84" y="89"/>
                    <a:pt x="117" y="95"/>
                  </a:cubicBezTo>
                  <a:cubicBezTo>
                    <a:pt x="131" y="97"/>
                    <a:pt x="145" y="100"/>
                    <a:pt x="158" y="103"/>
                  </a:cubicBezTo>
                  <a:cubicBezTo>
                    <a:pt x="162" y="96"/>
                    <a:pt x="169" y="91"/>
                    <a:pt x="177" y="90"/>
                  </a:cubicBezTo>
                  <a:cubicBezTo>
                    <a:pt x="180" y="65"/>
                    <a:pt x="181" y="42"/>
                    <a:pt x="180" y="19"/>
                  </a:cubicBezTo>
                  <a:cubicBezTo>
                    <a:pt x="150" y="6"/>
                    <a:pt x="118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5489855" y="1070803"/>
              <a:ext cx="495805" cy="421453"/>
            </a:xfrm>
            <a:custGeom>
              <a:avLst/>
              <a:gdLst>
                <a:gd name="T0" fmla="*/ 228 w 268"/>
                <a:gd name="T1" fmla="*/ 0 h 228"/>
                <a:gd name="T2" fmla="*/ 209 w 268"/>
                <a:gd name="T3" fmla="*/ 7 h 228"/>
                <a:gd name="T4" fmla="*/ 205 w 268"/>
                <a:gd name="T5" fmla="*/ 7 h 228"/>
                <a:gd name="T6" fmla="*/ 70 w 268"/>
                <a:gd name="T7" fmla="*/ 171 h 228"/>
                <a:gd name="T8" fmla="*/ 0 w 268"/>
                <a:gd name="T9" fmla="*/ 217 h 228"/>
                <a:gd name="T10" fmla="*/ 1 w 268"/>
                <a:gd name="T11" fmla="*/ 218 h 228"/>
                <a:gd name="T12" fmla="*/ 113 w 268"/>
                <a:gd name="T13" fmla="*/ 228 h 228"/>
                <a:gd name="T14" fmla="*/ 128 w 268"/>
                <a:gd name="T15" fmla="*/ 228 h 228"/>
                <a:gd name="T16" fmla="*/ 148 w 268"/>
                <a:gd name="T17" fmla="*/ 227 h 228"/>
                <a:gd name="T18" fmla="*/ 176 w 268"/>
                <a:gd name="T19" fmla="*/ 205 h 228"/>
                <a:gd name="T20" fmla="*/ 177 w 268"/>
                <a:gd name="T21" fmla="*/ 205 h 228"/>
                <a:gd name="T22" fmla="*/ 187 w 268"/>
                <a:gd name="T23" fmla="*/ 206 h 228"/>
                <a:gd name="T24" fmla="*/ 268 w 268"/>
                <a:gd name="T25" fmla="*/ 38 h 228"/>
                <a:gd name="T26" fmla="*/ 264 w 268"/>
                <a:gd name="T27" fmla="*/ 23 h 228"/>
                <a:gd name="T28" fmla="*/ 228 w 268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" h="228">
                  <a:moveTo>
                    <a:pt x="228" y="0"/>
                  </a:moveTo>
                  <a:cubicBezTo>
                    <a:pt x="223" y="4"/>
                    <a:pt x="217" y="7"/>
                    <a:pt x="209" y="7"/>
                  </a:cubicBezTo>
                  <a:cubicBezTo>
                    <a:pt x="208" y="7"/>
                    <a:pt x="207" y="7"/>
                    <a:pt x="205" y="7"/>
                  </a:cubicBezTo>
                  <a:cubicBezTo>
                    <a:pt x="187" y="51"/>
                    <a:pt x="148" y="114"/>
                    <a:pt x="70" y="171"/>
                  </a:cubicBezTo>
                  <a:cubicBezTo>
                    <a:pt x="48" y="188"/>
                    <a:pt x="25" y="203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38" y="225"/>
                    <a:pt x="75" y="228"/>
                    <a:pt x="113" y="228"/>
                  </a:cubicBezTo>
                  <a:cubicBezTo>
                    <a:pt x="118" y="228"/>
                    <a:pt x="123" y="228"/>
                    <a:pt x="128" y="228"/>
                  </a:cubicBezTo>
                  <a:cubicBezTo>
                    <a:pt x="135" y="228"/>
                    <a:pt x="141" y="227"/>
                    <a:pt x="148" y="227"/>
                  </a:cubicBezTo>
                  <a:cubicBezTo>
                    <a:pt x="151" y="214"/>
                    <a:pt x="163" y="205"/>
                    <a:pt x="176" y="205"/>
                  </a:cubicBezTo>
                  <a:cubicBezTo>
                    <a:pt x="176" y="205"/>
                    <a:pt x="177" y="205"/>
                    <a:pt x="177" y="205"/>
                  </a:cubicBezTo>
                  <a:cubicBezTo>
                    <a:pt x="180" y="205"/>
                    <a:pt x="184" y="205"/>
                    <a:pt x="187" y="206"/>
                  </a:cubicBezTo>
                  <a:cubicBezTo>
                    <a:pt x="241" y="134"/>
                    <a:pt x="263" y="61"/>
                    <a:pt x="268" y="38"/>
                  </a:cubicBezTo>
                  <a:cubicBezTo>
                    <a:pt x="267" y="33"/>
                    <a:pt x="265" y="28"/>
                    <a:pt x="264" y="23"/>
                  </a:cubicBezTo>
                  <a:cubicBezTo>
                    <a:pt x="256" y="17"/>
                    <a:pt x="244" y="9"/>
                    <a:pt x="2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5255725" y="1502453"/>
              <a:ext cx="513019" cy="254910"/>
            </a:xfrm>
            <a:custGeom>
              <a:avLst/>
              <a:gdLst>
                <a:gd name="T0" fmla="*/ 125 w 277"/>
                <a:gd name="T1" fmla="*/ 0 h 136"/>
                <a:gd name="T2" fmla="*/ 98 w 277"/>
                <a:gd name="T3" fmla="*/ 18 h 136"/>
                <a:gd name="T4" fmla="*/ 98 w 277"/>
                <a:gd name="T5" fmla="*/ 18 h 136"/>
                <a:gd name="T6" fmla="*/ 88 w 277"/>
                <a:gd name="T7" fmla="*/ 16 h 136"/>
                <a:gd name="T8" fmla="*/ 0 w 277"/>
                <a:gd name="T9" fmla="*/ 108 h 136"/>
                <a:gd name="T10" fmla="*/ 91 w 277"/>
                <a:gd name="T11" fmla="*/ 136 h 136"/>
                <a:gd name="T12" fmla="*/ 277 w 277"/>
                <a:gd name="T13" fmla="*/ 14 h 136"/>
                <a:gd name="T14" fmla="*/ 274 w 277"/>
                <a:gd name="T15" fmla="*/ 9 h 136"/>
                <a:gd name="T16" fmla="*/ 253 w 277"/>
                <a:gd name="T17" fmla="*/ 10 h 136"/>
                <a:gd name="T18" fmla="*/ 237 w 277"/>
                <a:gd name="T19" fmla="*/ 10 h 136"/>
                <a:gd name="T20" fmla="*/ 125 w 277"/>
                <a:gd name="T2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136">
                  <a:moveTo>
                    <a:pt x="125" y="0"/>
                  </a:moveTo>
                  <a:cubicBezTo>
                    <a:pt x="120" y="11"/>
                    <a:pt x="110" y="18"/>
                    <a:pt x="98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5" y="18"/>
                    <a:pt x="91" y="17"/>
                    <a:pt x="88" y="16"/>
                  </a:cubicBezTo>
                  <a:cubicBezTo>
                    <a:pt x="52" y="63"/>
                    <a:pt x="19" y="93"/>
                    <a:pt x="0" y="108"/>
                  </a:cubicBezTo>
                  <a:cubicBezTo>
                    <a:pt x="29" y="123"/>
                    <a:pt x="60" y="133"/>
                    <a:pt x="91" y="136"/>
                  </a:cubicBezTo>
                  <a:cubicBezTo>
                    <a:pt x="117" y="128"/>
                    <a:pt x="203" y="92"/>
                    <a:pt x="277" y="14"/>
                  </a:cubicBezTo>
                  <a:cubicBezTo>
                    <a:pt x="275" y="13"/>
                    <a:pt x="275" y="11"/>
                    <a:pt x="274" y="9"/>
                  </a:cubicBezTo>
                  <a:cubicBezTo>
                    <a:pt x="267" y="9"/>
                    <a:pt x="260" y="9"/>
                    <a:pt x="253" y="10"/>
                  </a:cubicBezTo>
                  <a:cubicBezTo>
                    <a:pt x="248" y="10"/>
                    <a:pt x="243" y="10"/>
                    <a:pt x="237" y="10"/>
                  </a:cubicBezTo>
                  <a:cubicBezTo>
                    <a:pt x="199" y="10"/>
                    <a:pt x="162" y="7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5858264" y="1216953"/>
              <a:ext cx="137724" cy="261708"/>
            </a:xfrm>
            <a:custGeom>
              <a:avLst/>
              <a:gdLst>
                <a:gd name="T0" fmla="*/ 73 w 74"/>
                <a:gd name="T1" fmla="*/ 0 h 143"/>
                <a:gd name="T2" fmla="*/ 0 w 74"/>
                <a:gd name="T3" fmla="*/ 138 h 143"/>
                <a:gd name="T4" fmla="*/ 3 w 74"/>
                <a:gd name="T5" fmla="*/ 143 h 143"/>
                <a:gd name="T6" fmla="*/ 40 w 74"/>
                <a:gd name="T7" fmla="*/ 137 h 143"/>
                <a:gd name="T8" fmla="*/ 74 w 74"/>
                <a:gd name="T9" fmla="*/ 13 h 143"/>
                <a:gd name="T10" fmla="*/ 73 w 74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3">
                  <a:moveTo>
                    <a:pt x="73" y="0"/>
                  </a:moveTo>
                  <a:cubicBezTo>
                    <a:pt x="61" y="37"/>
                    <a:pt x="37" y="88"/>
                    <a:pt x="0" y="138"/>
                  </a:cubicBezTo>
                  <a:cubicBezTo>
                    <a:pt x="1" y="139"/>
                    <a:pt x="2" y="141"/>
                    <a:pt x="3" y="143"/>
                  </a:cubicBezTo>
                  <a:cubicBezTo>
                    <a:pt x="19" y="141"/>
                    <a:pt x="32" y="139"/>
                    <a:pt x="40" y="137"/>
                  </a:cubicBezTo>
                  <a:cubicBezTo>
                    <a:pt x="62" y="98"/>
                    <a:pt x="74" y="56"/>
                    <a:pt x="74" y="13"/>
                  </a:cubicBezTo>
                  <a:cubicBezTo>
                    <a:pt x="74" y="9"/>
                    <a:pt x="74" y="4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5503627" y="1502453"/>
              <a:ext cx="409727" cy="254910"/>
            </a:xfrm>
            <a:custGeom>
              <a:avLst/>
              <a:gdLst>
                <a:gd name="T0" fmla="*/ 222 w 222"/>
                <a:gd name="T1" fmla="*/ 0 h 137"/>
                <a:gd name="T2" fmla="*/ 196 w 222"/>
                <a:gd name="T3" fmla="*/ 4 h 137"/>
                <a:gd name="T4" fmla="*/ 167 w 222"/>
                <a:gd name="T5" fmla="*/ 27 h 137"/>
                <a:gd name="T6" fmla="*/ 166 w 222"/>
                <a:gd name="T7" fmla="*/ 27 h 137"/>
                <a:gd name="T8" fmla="*/ 156 w 222"/>
                <a:gd name="T9" fmla="*/ 25 h 137"/>
                <a:gd name="T10" fmla="*/ 0 w 222"/>
                <a:gd name="T11" fmla="*/ 137 h 137"/>
                <a:gd name="T12" fmla="*/ 222 w 22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137">
                  <a:moveTo>
                    <a:pt x="222" y="0"/>
                  </a:moveTo>
                  <a:cubicBezTo>
                    <a:pt x="214" y="1"/>
                    <a:pt x="205" y="2"/>
                    <a:pt x="196" y="4"/>
                  </a:cubicBezTo>
                  <a:cubicBezTo>
                    <a:pt x="193" y="17"/>
                    <a:pt x="181" y="27"/>
                    <a:pt x="167" y="27"/>
                  </a:cubicBezTo>
                  <a:cubicBezTo>
                    <a:pt x="167" y="27"/>
                    <a:pt x="167" y="27"/>
                    <a:pt x="166" y="27"/>
                  </a:cubicBezTo>
                  <a:cubicBezTo>
                    <a:pt x="163" y="27"/>
                    <a:pt x="159" y="26"/>
                    <a:pt x="156" y="25"/>
                  </a:cubicBezTo>
                  <a:cubicBezTo>
                    <a:pt x="101" y="83"/>
                    <a:pt x="38" y="119"/>
                    <a:pt x="0" y="137"/>
                  </a:cubicBezTo>
                  <a:cubicBezTo>
                    <a:pt x="87" y="132"/>
                    <a:pt x="171" y="77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5486411" y="968838"/>
              <a:ext cx="351195" cy="465638"/>
            </a:xfrm>
            <a:custGeom>
              <a:avLst/>
              <a:gdLst>
                <a:gd name="T0" fmla="*/ 116 w 190"/>
                <a:gd name="T1" fmla="*/ 0 h 251"/>
                <a:gd name="T2" fmla="*/ 94 w 190"/>
                <a:gd name="T3" fmla="*/ 12 h 251"/>
                <a:gd name="T4" fmla="*/ 46 w 190"/>
                <a:gd name="T5" fmla="*/ 167 h 251"/>
                <a:gd name="T6" fmla="*/ 0 w 190"/>
                <a:gd name="T7" fmla="*/ 251 h 251"/>
                <a:gd name="T8" fmla="*/ 61 w 190"/>
                <a:gd name="T9" fmla="*/ 212 h 251"/>
                <a:gd name="T10" fmla="*/ 190 w 190"/>
                <a:gd name="T11" fmla="*/ 54 h 251"/>
                <a:gd name="T12" fmla="*/ 180 w 190"/>
                <a:gd name="T13" fmla="*/ 32 h 251"/>
                <a:gd name="T14" fmla="*/ 180 w 190"/>
                <a:gd name="T15" fmla="*/ 27 h 251"/>
                <a:gd name="T16" fmla="*/ 116 w 190"/>
                <a:gd name="T1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51">
                  <a:moveTo>
                    <a:pt x="116" y="0"/>
                  </a:moveTo>
                  <a:cubicBezTo>
                    <a:pt x="111" y="7"/>
                    <a:pt x="103" y="12"/>
                    <a:pt x="94" y="12"/>
                  </a:cubicBezTo>
                  <a:cubicBezTo>
                    <a:pt x="84" y="66"/>
                    <a:pt x="68" y="118"/>
                    <a:pt x="46" y="167"/>
                  </a:cubicBezTo>
                  <a:cubicBezTo>
                    <a:pt x="32" y="197"/>
                    <a:pt x="17" y="225"/>
                    <a:pt x="0" y="251"/>
                  </a:cubicBezTo>
                  <a:cubicBezTo>
                    <a:pt x="21" y="239"/>
                    <a:pt x="42" y="226"/>
                    <a:pt x="61" y="212"/>
                  </a:cubicBezTo>
                  <a:cubicBezTo>
                    <a:pt x="121" y="168"/>
                    <a:pt x="165" y="115"/>
                    <a:pt x="190" y="54"/>
                  </a:cubicBezTo>
                  <a:cubicBezTo>
                    <a:pt x="184" y="48"/>
                    <a:pt x="180" y="40"/>
                    <a:pt x="180" y="32"/>
                  </a:cubicBezTo>
                  <a:cubicBezTo>
                    <a:pt x="180" y="30"/>
                    <a:pt x="180" y="29"/>
                    <a:pt x="180" y="27"/>
                  </a:cubicBezTo>
                  <a:cubicBezTo>
                    <a:pt x="159" y="17"/>
                    <a:pt x="137" y="8"/>
                    <a:pt x="1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5118001" y="1519446"/>
              <a:ext cx="272003" cy="166543"/>
            </a:xfrm>
            <a:custGeom>
              <a:avLst/>
              <a:gdLst>
                <a:gd name="T0" fmla="*/ 147 w 147"/>
                <a:gd name="T1" fmla="*/ 0 h 89"/>
                <a:gd name="T2" fmla="*/ 0 w 147"/>
                <a:gd name="T3" fmla="*/ 43 h 89"/>
                <a:gd name="T4" fmla="*/ 59 w 147"/>
                <a:gd name="T5" fmla="*/ 89 h 89"/>
                <a:gd name="T6" fmla="*/ 147 w 147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89">
                  <a:moveTo>
                    <a:pt x="147" y="0"/>
                  </a:moveTo>
                  <a:cubicBezTo>
                    <a:pt x="83" y="28"/>
                    <a:pt x="29" y="39"/>
                    <a:pt x="0" y="43"/>
                  </a:cubicBezTo>
                  <a:cubicBezTo>
                    <a:pt x="18" y="61"/>
                    <a:pt x="38" y="76"/>
                    <a:pt x="59" y="89"/>
                  </a:cubicBezTo>
                  <a:cubicBezTo>
                    <a:pt x="74" y="78"/>
                    <a:pt x="108" y="49"/>
                    <a:pt x="1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23">
                <a:defRPr/>
              </a:pPr>
              <a:endParaRPr lang="en-US" sz="1600">
                <a:solidFill>
                  <a:srgbClr val="0096D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1588" y="3172304"/>
            <a:ext cx="3092133" cy="1569654"/>
          </a:xfrm>
          <a:prstGeom prst="rect">
            <a:avLst/>
          </a:prstGeom>
          <a:noFill/>
        </p:spPr>
        <p:txBody>
          <a:bodyPr wrap="square" lIns="91432" tIns="45717" rIns="91432" bIns="45717" rtlCol="0" anchor="ctr">
            <a:spAutoFit/>
          </a:bodyPr>
          <a:lstStyle/>
          <a:p>
            <a:pPr algn="ctr" defTabSz="914309">
              <a:buNone/>
            </a:pP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Wie kann ich das Netzwerk und das Rechenzentrum virtualisieren?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1588" y="5804038"/>
            <a:ext cx="12190414" cy="1049867"/>
            <a:chOff x="-1588" y="5804038"/>
            <a:chExt cx="12190414" cy="1049867"/>
          </a:xfrm>
        </p:grpSpPr>
        <p:sp>
          <p:nvSpPr>
            <p:cNvPr id="27" name="Rectangle 26"/>
            <p:cNvSpPr/>
            <p:nvPr/>
          </p:nvSpPr>
          <p:spPr>
            <a:xfrm>
              <a:off x="-1588" y="5804038"/>
              <a:ext cx="12190414" cy="1049867"/>
            </a:xfrm>
            <a:prstGeom prst="rect">
              <a:avLst/>
            </a:prstGeom>
            <a:gradFill flip="none" rotWithShape="1">
              <a:gsLst>
                <a:gs pos="53000">
                  <a:schemeClr val="bg2">
                    <a:lumMod val="65000"/>
                  </a:schemeClr>
                </a:gs>
                <a:gs pos="100000">
                  <a:schemeClr val="bg2">
                    <a:lumMod val="85000"/>
                  </a:schemeClr>
                </a:gs>
                <a:gs pos="0">
                  <a:schemeClr val="bg2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26700" y="5857673"/>
              <a:ext cx="111338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de-CH" sz="20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Services: </a:t>
              </a:r>
              <a: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Softwarebasierte Professional Services mit Bereitstellung durch Cisco Partner </a:t>
              </a:r>
            </a:p>
            <a:p>
              <a:pPr algn="ctr" defTabSz="914400">
                <a:buNone/>
              </a:pP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Proaktiver Wartungssupport durch Cisco Partner Cisco SMARTnet Service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0" y="5804038"/>
              <a:ext cx="1218882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00000"/>
                  </a:gs>
                  <a:gs pos="100000">
                    <a:srgbClr val="000000"/>
                  </a:gs>
                  <a:gs pos="51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/>
          <p:cNvSpPr/>
          <p:nvPr/>
        </p:nvSpPr>
        <p:spPr>
          <a:xfrm>
            <a:off x="3389587" y="1376182"/>
            <a:ext cx="4351308" cy="314555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marL="177759" indent="-177759" algn="l" defTabSz="914309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5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Konvergente Plattform für Netzwerk, Computing und Storage </a:t>
            </a:r>
            <a:endParaRPr lang="en-US" sz="1500" dirty="0" smtClean="0">
              <a:solidFill>
                <a:srgbClr val="0071A0"/>
              </a:solidFill>
            </a:endParaRPr>
          </a:p>
          <a:p>
            <a:pPr marL="177759" indent="-177759" algn="l" defTabSz="914309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5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Konvergente Netzwerk- und </a:t>
            </a:r>
            <a:r>
              <a:rPr lang="de-CH" sz="1500" b="0" i="0" dirty="0" smtClean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Fabric-Virtualisierung</a:t>
            </a:r>
            <a:endParaRPr lang="en-US" sz="1500" dirty="0">
              <a:solidFill>
                <a:srgbClr val="0071A0"/>
              </a:solidFill>
            </a:endParaRPr>
          </a:p>
          <a:p>
            <a:pPr marL="177759" indent="-177759" algn="l" defTabSz="914309">
              <a:spcBef>
                <a:spcPts val="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5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Vorinstallierte Zusammenarbeitssoftware </a:t>
            </a:r>
            <a:r>
              <a:rPr lang="de-CH" sz="15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5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5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in </a:t>
            </a:r>
            <a:r>
              <a:rPr lang="de-CH" sz="15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einer virtualisierten Serverinfrastruktur</a:t>
            </a:r>
            <a:endParaRPr lang="en-GB" sz="1500" dirty="0">
              <a:solidFill>
                <a:schemeClr val="tx1">
                  <a:lumMod val="75000"/>
                </a:schemeClr>
              </a:solidFill>
            </a:endParaRPr>
          </a:p>
          <a:p>
            <a:pPr marL="177759" indent="-177759" algn="l" defTabSz="914309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5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On-Demand-Bereitstellung von </a:t>
            </a:r>
            <a:r>
              <a:rPr lang="de-CH" sz="1500" b="0" i="0" dirty="0" smtClean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500" b="0" i="0" dirty="0" smtClean="0">
                <a:solidFill>
                  <a:srgbClr val="0071A0"/>
                </a:solidFill>
                <a:latin typeface="Arial"/>
                <a:ea typeface="+mn-ea"/>
                <a:cs typeface="+mn-cs"/>
              </a:rPr>
            </a:br>
            <a:r>
              <a:rPr lang="de-CH" sz="1500" b="0" i="0" dirty="0" smtClean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physischen </a:t>
            </a:r>
            <a:r>
              <a:rPr lang="de-CH" sz="15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und virtuellen Ressourcen</a:t>
            </a:r>
            <a:endParaRPr lang="en-US" sz="1500" dirty="0">
              <a:solidFill>
                <a:srgbClr val="0071A0"/>
              </a:solidFill>
            </a:endParaRPr>
          </a:p>
          <a:p>
            <a:pPr marL="177759" indent="-177759" algn="l" defTabSz="914309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500" b="0" i="0" dirty="0" smtClean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Einheitliche </a:t>
            </a:r>
            <a:r>
              <a:rPr lang="de-CH" sz="15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Netzwerk- und Sicherheitstechnologien</a:t>
            </a:r>
          </a:p>
          <a:p>
            <a:pPr marL="177759" indent="-177759" algn="l" defTabSz="914309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5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Zuverlässige Sicherheit in physischen </a:t>
            </a:r>
            <a:r>
              <a:rPr lang="de-CH" sz="1500" b="0" i="0" dirty="0" smtClean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500" b="0" i="0" dirty="0" smtClean="0">
                <a:solidFill>
                  <a:srgbClr val="0071A0"/>
                </a:solidFill>
                <a:latin typeface="Arial"/>
                <a:ea typeface="+mn-ea"/>
                <a:cs typeface="+mn-cs"/>
              </a:rPr>
            </a:br>
            <a:r>
              <a:rPr lang="de-CH" sz="1500" b="0" i="0" dirty="0" smtClean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und </a:t>
            </a:r>
            <a:r>
              <a:rPr lang="de-CH" sz="15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virtuellen Domänen</a:t>
            </a:r>
            <a:endParaRPr lang="en-US" sz="1500" dirty="0">
              <a:solidFill>
                <a:srgbClr val="8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40894" y="1817630"/>
            <a:ext cx="4206728" cy="302530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l" defTabSz="914309">
              <a:lnSpc>
                <a:spcPts val="1800"/>
              </a:lnSpc>
              <a:spcBef>
                <a:spcPts val="8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Unified Data Center –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UCS, Vblock, </a:t>
            </a: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FlexPod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, VSPEX, Cloupia, Nexus, MDS </a:t>
            </a:r>
          </a:p>
          <a:p>
            <a:pPr algn="l" defTabSz="914309">
              <a:lnSpc>
                <a:spcPts val="1800"/>
              </a:lnSpc>
              <a:spcBef>
                <a:spcPts val="8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Netzwerk –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UCS E-Serie auf ISR-AX</a:t>
            </a:r>
          </a:p>
          <a:p>
            <a:pPr algn="l" defTabSz="914309">
              <a:lnSpc>
                <a:spcPts val="1800"/>
              </a:lnSpc>
              <a:spcBef>
                <a:spcPts val="8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UC/Collaboration –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BE6000 auf UCS C220 M3-Servern, UPM-BE mit benutzerfreundlichen Einrichtungs-/Installationstools, Prime Collaboration </a:t>
            </a: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9.0-Management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algn="l" defTabSz="914309">
              <a:lnSpc>
                <a:spcPts val="1800"/>
              </a:lnSpc>
              <a:spcBef>
                <a:spcPts val="8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Sicherheit –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ISE, TrustSec, ASA-X NG </a:t>
            </a: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FW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, ASA 1000V, VSG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557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5361" y="4306096"/>
            <a:ext cx="10252861" cy="1501690"/>
            <a:chOff x="805361" y="4306096"/>
            <a:chExt cx="10252861" cy="1501690"/>
          </a:xfrm>
        </p:grpSpPr>
        <p:sp>
          <p:nvSpPr>
            <p:cNvPr id="5" name="Freeform 4"/>
            <p:cNvSpPr/>
            <p:nvPr/>
          </p:nvSpPr>
          <p:spPr>
            <a:xfrm>
              <a:off x="805361" y="4306096"/>
              <a:ext cx="10252861" cy="712519"/>
            </a:xfrm>
            <a:custGeom>
              <a:avLst/>
              <a:gdLst>
                <a:gd name="connsiteX0" fmla="*/ 0 w 10252861"/>
                <a:gd name="connsiteY0" fmla="*/ 697030 h 712519"/>
                <a:gd name="connsiteX1" fmla="*/ 851824 w 10252861"/>
                <a:gd name="connsiteY1" fmla="*/ 108427 h 712519"/>
                <a:gd name="connsiteX2" fmla="*/ 9524939 w 10252861"/>
                <a:gd name="connsiteY2" fmla="*/ 0 h 712519"/>
                <a:gd name="connsiteX3" fmla="*/ 10252861 w 10252861"/>
                <a:gd name="connsiteY3" fmla="*/ 712519 h 712519"/>
                <a:gd name="connsiteX4" fmla="*/ 0 w 10252861"/>
                <a:gd name="connsiteY4" fmla="*/ 697030 h 71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2861" h="712519">
                  <a:moveTo>
                    <a:pt x="0" y="697030"/>
                  </a:moveTo>
                  <a:lnTo>
                    <a:pt x="851824" y="108427"/>
                  </a:lnTo>
                  <a:lnTo>
                    <a:pt x="9524939" y="0"/>
                  </a:lnTo>
                  <a:lnTo>
                    <a:pt x="10252861" y="712519"/>
                  </a:lnTo>
                  <a:lnTo>
                    <a:pt x="0" y="6970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2" name="Rectangle 151"/>
            <p:cNvSpPr>
              <a:spLocks noChangeAspect="1"/>
            </p:cNvSpPr>
            <p:nvPr/>
          </p:nvSpPr>
          <p:spPr>
            <a:xfrm>
              <a:off x="819442" y="5021653"/>
              <a:ext cx="10224655" cy="786133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029" tIns="72516" rIns="145029" bIns="72516" anchor="ctr"/>
            <a:lstStyle/>
            <a:p>
              <a:pPr algn="ctr" defTabSz="1624614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i="0" dirty="0">
                  <a:solidFill>
                    <a:srgbClr val="FFFFFF"/>
                  </a:solidFill>
                  <a:latin typeface="Arial"/>
                  <a:ea typeface="+mn-ea"/>
                  <a:cs typeface="Arial Black"/>
                </a:rPr>
                <a:t>Services</a:t>
              </a:r>
            </a:p>
            <a:p>
              <a:pPr algn="ctr" defTabSz="1624614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Arial Black"/>
                </a:rPr>
                <a:t>Softwarebasierte Professional Services mit Bereitstellung durch Cisco Partner </a:t>
              </a:r>
            </a:p>
            <a:p>
              <a:pPr algn="ctr" defTabSz="1624614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Arial Black"/>
                </a:rPr>
                <a:t>Proaktiver Wartungssupport durch Cisco Partner; Cisco SMARTnet-Service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89446" y="0"/>
            <a:ext cx="12345999" cy="978039"/>
            <a:chOff x="-89446" y="0"/>
            <a:chExt cx="12345999" cy="978039"/>
          </a:xfrm>
        </p:grpSpPr>
        <p:pic>
          <p:nvPicPr>
            <p:cNvPr id="9" name="Picture 8" descr="A20003x31B_MR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9445" y="8890"/>
              <a:ext cx="12345998" cy="9522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80906" y="0"/>
              <a:ext cx="12337459" cy="961103"/>
            </a:xfrm>
            <a:prstGeom prst="rect">
              <a:avLst/>
            </a:prstGeom>
            <a:gradFill flip="none" rotWithShape="1">
              <a:gsLst>
                <a:gs pos="31000">
                  <a:srgbClr val="000000">
                    <a:alpha val="50000"/>
                  </a:srgbClr>
                </a:gs>
                <a:gs pos="100000">
                  <a:schemeClr val="accent1">
                    <a:alpha val="50000"/>
                  </a:schemeClr>
                </a:gs>
                <a:gs pos="71000">
                  <a:schemeClr val="accent3">
                    <a:lumMod val="9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89446" y="978039"/>
              <a:ext cx="1234599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00000"/>
                  </a:gs>
                  <a:gs pos="100000">
                    <a:srgbClr val="000000"/>
                  </a:gs>
                  <a:gs pos="20000">
                    <a:schemeClr val="bg1">
                      <a:lumMod val="75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51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189" y="105067"/>
            <a:ext cx="11438251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Das Cisco Midmarket-Portfolio </a:t>
            </a:r>
            <a:b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de-CH" sz="24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Die optimale Lösung für die IT-Herausforderungen Ihrer Kunden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6907" y="1642038"/>
            <a:ext cx="9832769" cy="1267450"/>
            <a:chOff x="1056907" y="1642038"/>
            <a:chExt cx="9832769" cy="1267450"/>
          </a:xfrm>
        </p:grpSpPr>
        <p:grpSp>
          <p:nvGrpSpPr>
            <p:cNvPr id="2" name="Group 1"/>
            <p:cNvGrpSpPr/>
            <p:nvPr/>
          </p:nvGrpSpPr>
          <p:grpSpPr>
            <a:xfrm>
              <a:off x="2410693" y="1642038"/>
              <a:ext cx="7378213" cy="1267450"/>
              <a:chOff x="2410693" y="1642038"/>
              <a:chExt cx="7378213" cy="126745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410693" y="1642038"/>
                <a:ext cx="7378213" cy="663901"/>
              </a:xfrm>
              <a:custGeom>
                <a:avLst/>
                <a:gdLst>
                  <a:gd name="connsiteX0" fmla="*/ 0 w 10252861"/>
                  <a:gd name="connsiteY0" fmla="*/ 697030 h 712519"/>
                  <a:gd name="connsiteX1" fmla="*/ 851824 w 10252861"/>
                  <a:gd name="connsiteY1" fmla="*/ 108427 h 712519"/>
                  <a:gd name="connsiteX2" fmla="*/ 9524939 w 10252861"/>
                  <a:gd name="connsiteY2" fmla="*/ 0 h 712519"/>
                  <a:gd name="connsiteX3" fmla="*/ 10252861 w 10252861"/>
                  <a:gd name="connsiteY3" fmla="*/ 712519 h 712519"/>
                  <a:gd name="connsiteX4" fmla="*/ 0 w 10252861"/>
                  <a:gd name="connsiteY4" fmla="*/ 697030 h 71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2861" h="712519">
                    <a:moveTo>
                      <a:pt x="0" y="697030"/>
                    </a:moveTo>
                    <a:lnTo>
                      <a:pt x="851824" y="108427"/>
                    </a:lnTo>
                    <a:lnTo>
                      <a:pt x="9524939" y="0"/>
                    </a:lnTo>
                    <a:lnTo>
                      <a:pt x="10252861" y="712519"/>
                    </a:lnTo>
                    <a:lnTo>
                      <a:pt x="0" y="6970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33" name="Rectangle 132"/>
              <p:cNvSpPr>
                <a:spLocks noChangeAspect="1"/>
              </p:cNvSpPr>
              <p:nvPr/>
            </p:nvSpPr>
            <p:spPr>
              <a:xfrm>
                <a:off x="2410693" y="2305939"/>
                <a:ext cx="7378213" cy="603549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45029" tIns="72516" rIns="145029" bIns="72516" anchor="ctr"/>
              <a:lstStyle/>
              <a:p>
                <a:pPr algn="ctr" defTabSz="1624614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dirty="0">
                    <a:solidFill>
                      <a:srgbClr val="FFFFFF"/>
                    </a:solidFill>
                    <a:latin typeface="Arial"/>
                    <a:ea typeface="+mn-ea"/>
                    <a:cs typeface="Arial Black"/>
                  </a:rPr>
                  <a:t>SMART SOLUTIONS</a:t>
                </a:r>
              </a:p>
              <a:p>
                <a:pPr algn="ctr" defTabSz="1624614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CH" sz="1300" b="0" i="0" dirty="0">
                    <a:solidFill>
                      <a:srgbClr val="FFFFFF"/>
                    </a:solidFill>
                    <a:latin typeface="Arial"/>
                    <a:ea typeface="+mn-ea"/>
                    <a:cs typeface="Arial Black"/>
                  </a:rPr>
                  <a:t>BYOD – </a:t>
                </a:r>
                <a:r>
                  <a:rPr lang="de-CH" sz="1300" b="1" i="0" dirty="0">
                    <a:solidFill>
                      <a:srgbClr val="F2B800"/>
                    </a:solidFill>
                    <a:latin typeface="Arial"/>
                    <a:ea typeface="+mn-ea"/>
                    <a:cs typeface="Arial Black"/>
                  </a:rPr>
                  <a:t>Virtuelle Grundlage </a:t>
                </a:r>
                <a:r>
                  <a:rPr lang="de-CH" sz="1300" b="0" i="0" dirty="0">
                    <a:solidFill>
                      <a:srgbClr val="FFFFFF"/>
                    </a:solidFill>
                    <a:latin typeface="Arial"/>
                    <a:ea typeface="+mn-ea"/>
                    <a:cs typeface="Arial Black"/>
                  </a:rPr>
                  <a:t>– Virtueller Desktop – Industrienetzwerke</a:t>
                </a:r>
                <a:endParaRPr lang="en-US" sz="1300" dirty="0">
                  <a:solidFill>
                    <a:schemeClr val="bg2"/>
                  </a:solidFill>
                  <a:cs typeface="Arial Black"/>
                </a:endParaRPr>
              </a:p>
            </p:txBody>
          </p:sp>
        </p:grpSp>
        <p:sp>
          <p:nvSpPr>
            <p:cNvPr id="134" name="Text Box 9" descr="14872_11_2008 _Bates_C-Scape"/>
            <p:cNvSpPr txBox="1">
              <a:spLocks noChangeAspect="1" noChangeArrowheads="1"/>
            </p:cNvSpPr>
            <p:nvPr/>
          </p:nvSpPr>
          <p:spPr bwMode="auto">
            <a:xfrm>
              <a:off x="1056907" y="1796044"/>
              <a:ext cx="9832769" cy="38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indent="-920069" algn="ctr" defTabSz="1637416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dirty="0">
                  <a:solidFill>
                    <a:srgbClr val="004B6B"/>
                  </a:solidFill>
                  <a:latin typeface="Arial"/>
                  <a:ea typeface="ＭＳ Ｐゴシック"/>
                  <a:cs typeface="ＭＳ Ｐゴシック"/>
                </a:rPr>
                <a:t>Cisco Powered Cloud und</a:t>
              </a:r>
            </a:p>
            <a:p>
              <a:pPr indent="-920069" algn="ctr" defTabSz="1637416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dirty="0" err="1">
                  <a:solidFill>
                    <a:srgbClr val="004B6B"/>
                  </a:solidFill>
                  <a:latin typeface="Arial"/>
                  <a:ea typeface="ＭＳ Ｐゴシック"/>
                  <a:cs typeface="ＭＳ Ｐゴシック"/>
                </a:rPr>
                <a:t>Bereitstellung</a:t>
              </a:r>
              <a:r>
                <a:rPr lang="en-US" sz="1300" b="1" i="0" dirty="0">
                  <a:solidFill>
                    <a:srgbClr val="004B6B"/>
                  </a:solidFill>
                  <a:latin typeface="Arial"/>
                  <a:ea typeface="ＭＳ Ｐゴシック"/>
                  <a:cs typeface="ＭＳ Ｐゴシック"/>
                </a:rPr>
                <a:t> </a:t>
              </a:r>
              <a:r>
                <a:rPr lang="en-US" sz="1300" b="1" i="0" dirty="0" err="1">
                  <a:solidFill>
                    <a:srgbClr val="004B6B"/>
                  </a:solidFill>
                  <a:latin typeface="Arial"/>
                  <a:ea typeface="ＭＳ Ｐゴシック"/>
                  <a:cs typeface="ＭＳ Ｐゴシック"/>
                </a:rPr>
                <a:t>durch</a:t>
              </a:r>
              <a:r>
                <a:rPr lang="en-US" sz="1300" b="1" i="0" dirty="0">
                  <a:solidFill>
                    <a:srgbClr val="004B6B"/>
                  </a:solidFill>
                  <a:latin typeface="Arial"/>
                  <a:ea typeface="ＭＳ Ｐゴシック"/>
                  <a:cs typeface="ＭＳ Ｐゴシック"/>
                </a:rPr>
                <a:t> MS-Partner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93740" y="2580385"/>
            <a:ext cx="9463202" cy="2281759"/>
            <a:chOff x="1293740" y="2580385"/>
            <a:chExt cx="9463202" cy="2281759"/>
          </a:xfrm>
        </p:grpSpPr>
        <p:grpSp>
          <p:nvGrpSpPr>
            <p:cNvPr id="7" name="Group 6"/>
            <p:cNvGrpSpPr/>
            <p:nvPr/>
          </p:nvGrpSpPr>
          <p:grpSpPr>
            <a:xfrm>
              <a:off x="1293740" y="2580385"/>
              <a:ext cx="9463202" cy="2221994"/>
              <a:chOff x="1293740" y="2580385"/>
              <a:chExt cx="9463202" cy="222199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75123" y="2904454"/>
                <a:ext cx="8669136" cy="161850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rgbClr val="FFFFFF">
                      <a:alpha val="20000"/>
                    </a:srgb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1293740" y="2580385"/>
                <a:ext cx="9463202" cy="2221994"/>
                <a:chOff x="1293740" y="2812735"/>
                <a:chExt cx="9463202" cy="2221994"/>
              </a:xfrm>
            </p:grpSpPr>
            <p:sp>
              <p:nvSpPr>
                <p:cNvPr id="136" name="Text Box 9" descr="14872_11_2008 _Bates_C-Scape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349088" y="3757387"/>
                  <a:ext cx="2137834" cy="248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indent="-920069" algn="ctr" defTabSz="1637416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de-CH" sz="1700" b="0" i="0" dirty="0">
                      <a:solidFill>
                        <a:srgbClr val="004B6B"/>
                      </a:solidFill>
                      <a:latin typeface="Arial"/>
                      <a:ea typeface="ＭＳ Ｐゴシック"/>
                      <a:cs typeface="ＭＳ Ｐゴシック"/>
                    </a:rPr>
                    <a:t>Skalierbar</a:t>
                  </a:r>
                  <a:endParaRPr lang="en-US" sz="1700" dirty="0">
                    <a:solidFill>
                      <a:srgbClr val="004B6B"/>
                    </a:solidFill>
                    <a:latin typeface="Arial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7" name="Text Box 9" descr="14872_11_2008 _Bates_C-Scape"/>
                <p:cNvSpPr txBox="1">
                  <a:spLocks noChangeAspect="1" noChangeArrowheads="1"/>
                </p:cNvSpPr>
                <p:nvPr/>
              </p:nvSpPr>
              <p:spPr bwMode="auto">
                <a:xfrm rot="5400000">
                  <a:off x="9563760" y="3841547"/>
                  <a:ext cx="2137834" cy="248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indent="-920069" algn="ctr" defTabSz="1637416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de-CH" sz="1700" b="0" i="0" dirty="0">
                      <a:solidFill>
                        <a:srgbClr val="004B6B"/>
                      </a:solidFill>
                      <a:latin typeface="Arial"/>
                      <a:ea typeface="ＭＳ Ｐゴシック"/>
                      <a:cs typeface="ＭＳ Ｐゴシック"/>
                    </a:rPr>
                    <a:t>Skalierbar</a:t>
                  </a:r>
                  <a:endParaRPr lang="en-US" sz="1700" dirty="0">
                    <a:solidFill>
                      <a:srgbClr val="004B6B"/>
                    </a:solidFill>
                    <a:latin typeface="Arial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2075207" y="3010196"/>
              <a:ext cx="8253564" cy="1851948"/>
              <a:chOff x="2075207" y="3242546"/>
              <a:chExt cx="8253564" cy="1851948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4867249" y="3272428"/>
                <a:ext cx="1989892" cy="1137504"/>
              </a:xfrm>
              <a:prstGeom prst="rect">
                <a:avLst/>
              </a:prstGeom>
              <a:noFill/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82124" tIns="41061" rIns="82124" bIns="4106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14365">
                  <a:lnSpc>
                    <a:spcPct val="90000"/>
                  </a:lnSpc>
                  <a:buNone/>
                </a:pPr>
                <a:r>
                  <a:rPr lang="en-US" sz="1300" b="1" i="0" dirty="0">
                    <a:solidFill>
                      <a:srgbClr val="004B6B"/>
                    </a:solidFill>
                    <a:latin typeface="Arial"/>
                    <a:ea typeface="+mn-ea"/>
                    <a:cs typeface="+mn-cs"/>
                  </a:rPr>
                  <a:t>RECHENZENTRUM</a:t>
                </a:r>
              </a:p>
              <a:p>
                <a:pPr algn="ctr" defTabSz="814365">
                  <a:lnSpc>
                    <a:spcPct val="90000"/>
                  </a:lnSpc>
                  <a:buNone/>
                </a:pPr>
                <a:endParaRPr lang="en-US" sz="1000" b="1" dirty="0" smtClean="0">
                  <a:solidFill>
                    <a:srgbClr val="004B6B"/>
                  </a:solidFill>
                </a:endParaRP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4B6B"/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4B6B"/>
                    </a:solidFill>
                    <a:latin typeface="Arial"/>
                    <a:ea typeface="+mn-ea"/>
                    <a:cs typeface="+mn-cs"/>
                  </a:rPr>
                  <a:t>Unified Computing</a:t>
                </a: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4B6B"/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4B6B"/>
                    </a:solidFill>
                    <a:latin typeface="Arial"/>
                    <a:ea typeface="+mn-ea"/>
                    <a:cs typeface="+mn-cs"/>
                  </a:rPr>
                  <a:t>Unified Fabric</a:t>
                </a: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4B6B"/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4B6B"/>
                    </a:solidFill>
                    <a:latin typeface="Arial"/>
                    <a:ea typeface="+mn-ea"/>
                    <a:cs typeface="+mn-cs"/>
                  </a:rPr>
                  <a:t>Unified Management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432050" y="3585822"/>
                <a:ext cx="2896721" cy="1367804"/>
              </a:xfrm>
              <a:prstGeom prst="rect">
                <a:avLst/>
              </a:prstGeom>
              <a:noFill/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82124" tIns="41061" rIns="82124" bIns="4106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96D6">
                      <a:lumMod val="50000"/>
                    </a:srgbClr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96D6">
                        <a:lumMod val="50000"/>
                      </a:srgbClr>
                    </a:solidFill>
                    <a:latin typeface="Arial"/>
                    <a:ea typeface="ＭＳ Ｐゴシック"/>
                    <a:cs typeface="+mn-cs"/>
                  </a:rPr>
                  <a:t>Unified Access </a:t>
                </a:r>
                <a:r>
                  <a:rPr lang="de-CH" sz="1300" b="0" i="0" dirty="0" smtClean="0">
                    <a:solidFill>
                      <a:srgbClr val="0096D6">
                        <a:lumMod val="50000"/>
                      </a:srgbClr>
                    </a:solidFill>
                    <a:latin typeface="Arial"/>
                    <a:ea typeface="ＭＳ Ｐゴシック"/>
                    <a:cs typeface="+mn-cs"/>
                  </a:rPr>
                  <a:t/>
                </a:r>
                <a:br>
                  <a:rPr lang="de-CH" sz="1300" b="0" i="0" dirty="0" smtClean="0">
                    <a:solidFill>
                      <a:srgbClr val="0096D6">
                        <a:lumMod val="50000"/>
                      </a:srgbClr>
                    </a:solidFill>
                    <a:latin typeface="Arial"/>
                    <a:ea typeface="ＭＳ Ｐゴシック"/>
                    <a:cs typeface="+mn-cs"/>
                  </a:rPr>
                </a:br>
                <a:r>
                  <a:rPr lang="de-CH" sz="1300" b="0" i="0" dirty="0" smtClean="0">
                    <a:solidFill>
                      <a:srgbClr val="0096D6">
                        <a:lumMod val="50000"/>
                      </a:srgbClr>
                    </a:solidFill>
                    <a:latin typeface="Arial"/>
                    <a:ea typeface="ＭＳ Ｐゴシック"/>
                    <a:cs typeface="+mn-cs"/>
                  </a:rPr>
                  <a:t>(</a:t>
                </a:r>
                <a:r>
                  <a:rPr lang="de-CH" sz="1300" b="0" i="0" dirty="0">
                    <a:solidFill>
                      <a:srgbClr val="0096D6">
                        <a:lumMod val="50000"/>
                      </a:srgbClr>
                    </a:solidFill>
                    <a:latin typeface="Arial"/>
                    <a:ea typeface="ＭＳ Ｐゴシック"/>
                    <a:cs typeface="+mn-cs"/>
                  </a:rPr>
                  <a:t>Wireless und Switching)</a:t>
                </a: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96D6">
                      <a:lumMod val="50000"/>
                    </a:srgbClr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96D6">
                        <a:lumMod val="50000"/>
                      </a:srgbClr>
                    </a:solidFill>
                    <a:latin typeface="Arial"/>
                    <a:ea typeface="ＭＳ Ｐゴシック"/>
                    <a:cs typeface="+mn-cs"/>
                  </a:rPr>
                  <a:t>Unified Services Routing</a:t>
                </a: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96D6">
                      <a:lumMod val="50000"/>
                    </a:srgbClr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96D6">
                        <a:lumMod val="50000"/>
                      </a:srgbClr>
                    </a:solidFill>
                    <a:latin typeface="Arial"/>
                    <a:ea typeface="ＭＳ Ｐゴシック"/>
                    <a:cs typeface="+mn-cs"/>
                  </a:rPr>
                  <a:t>Zweigstellenlösung</a:t>
                </a:r>
                <a:endParaRPr lang="en-US" sz="1300" dirty="0">
                  <a:solidFill>
                    <a:schemeClr val="accent1">
                      <a:lumMod val="50000"/>
                    </a:schemeClr>
                  </a:solidFill>
                  <a:ea typeface="ＭＳ Ｐゴシック" pitchFamily="34" charset="-128"/>
                </a:endParaRP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96D6">
                      <a:lumMod val="50000"/>
                    </a:srgbClr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96D6">
                        <a:lumMod val="50000"/>
                      </a:srgbClr>
                    </a:solidFill>
                    <a:latin typeface="Arial"/>
                    <a:ea typeface="ＭＳ Ｐゴシック"/>
                    <a:cs typeface="+mn-cs"/>
                  </a:rPr>
                  <a:t>Sicherheit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075207" y="3242546"/>
                <a:ext cx="2473498" cy="1851948"/>
              </a:xfrm>
              <a:prstGeom prst="rect">
                <a:avLst/>
              </a:prstGeom>
              <a:noFill/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82124" tIns="41061" rIns="82124" bIns="4106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14365">
                  <a:lnSpc>
                    <a:spcPct val="90000"/>
                  </a:lnSpc>
                  <a:buNone/>
                </a:pPr>
                <a:r>
                  <a:rPr lang="en-US" sz="1300" b="1" i="0" dirty="0">
                    <a:solidFill>
                      <a:srgbClr val="004B6B"/>
                    </a:solidFill>
                    <a:latin typeface="Arial"/>
                    <a:ea typeface="ＭＳ Ｐゴシック"/>
                    <a:cs typeface="+mn-cs"/>
                  </a:rPr>
                  <a:t>UC/COLLABORATION</a:t>
                </a:r>
              </a:p>
              <a:p>
                <a:pPr algn="ctr" defTabSz="814365">
                  <a:lnSpc>
                    <a:spcPct val="90000"/>
                  </a:lnSpc>
                  <a:buNone/>
                </a:pPr>
                <a:endParaRPr lang="en-US" sz="1000" b="1" dirty="0" smtClean="0">
                  <a:solidFill>
                    <a:srgbClr val="004B6B"/>
                  </a:solidFill>
                  <a:ea typeface="ＭＳ Ｐゴシック" pitchFamily="34" charset="-128"/>
                </a:endParaRP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4B6B"/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4B6B"/>
                    </a:solidFill>
                    <a:latin typeface="Arial"/>
                    <a:ea typeface="ＭＳ Ｐゴシック"/>
                    <a:cs typeface="+mn-cs"/>
                  </a:rPr>
                  <a:t>Unified Communications</a:t>
                </a: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4B6B"/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4B6B"/>
                    </a:solidFill>
                    <a:latin typeface="Arial"/>
                    <a:ea typeface="ＭＳ Ｐゴシック"/>
                    <a:cs typeface="+mn-cs"/>
                  </a:rPr>
                  <a:t>Collaboration-Services</a:t>
                </a: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4B6B"/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4B6B"/>
                    </a:solidFill>
                    <a:latin typeface="Arial"/>
                    <a:ea typeface="ＭＳ Ｐゴシック"/>
                    <a:cs typeface="+mn-cs"/>
                  </a:rPr>
                  <a:t>Customer Collaboration</a:t>
                </a:r>
              </a:p>
              <a:p>
                <a:pPr marL="109545" indent="-109545" algn="l" defTabSz="814365">
                  <a:lnSpc>
                    <a:spcPts val="1680"/>
                  </a:lnSpc>
                  <a:spcAft>
                    <a:spcPts val="600"/>
                  </a:spcAft>
                  <a:buClr>
                    <a:srgbClr val="004B6B"/>
                  </a:buClr>
                  <a:buFont typeface="Arial"/>
                  <a:buChar char="•"/>
                </a:pPr>
                <a:r>
                  <a:rPr lang="de-CH" sz="1300" b="0" i="0" dirty="0">
                    <a:solidFill>
                      <a:srgbClr val="004B6B"/>
                    </a:solidFill>
                    <a:latin typeface="Arial"/>
                    <a:ea typeface="ＭＳ Ｐゴシック"/>
                    <a:cs typeface="+mn-cs"/>
                  </a:rPr>
                  <a:t>TelePresence</a:t>
                </a:r>
                <a:endParaRPr lang="en-US" sz="1300" dirty="0" smtClean="0">
                  <a:solidFill>
                    <a:srgbClr val="004B6B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7695346" y="3246425"/>
                <a:ext cx="259077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>
                  <a:buNone/>
                </a:pPr>
                <a:r>
                  <a:rPr lang="en-US" sz="1300" b="1" i="0" dirty="0">
                    <a:solidFill>
                      <a:srgbClr val="004B6B"/>
                    </a:solidFill>
                    <a:latin typeface="Arial"/>
                    <a:ea typeface="ＭＳ Ｐゴシック"/>
                    <a:cs typeface="+mn-cs"/>
                  </a:rPr>
                  <a:t>NETZWERK UND SICHERHEIT</a:t>
                </a:r>
                <a:endParaRPr lang="en-US" sz="1300" b="1" dirty="0">
                  <a:solidFill>
                    <a:srgbClr val="004B6B"/>
                  </a:solidFill>
                  <a:ea typeface="ＭＳ Ｐゴシック" pitchFamily="34" charset="-128"/>
                </a:endParaRPr>
              </a:p>
            </p:txBody>
          </p:sp>
        </p:grpSp>
      </p:grpSp>
      <p:pic>
        <p:nvPicPr>
          <p:cNvPr id="144" name="Picture 143" descr="Device_cloud_white_3041_default_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53" y="1345757"/>
            <a:ext cx="1539422" cy="1154868"/>
          </a:xfrm>
          <a:prstGeom prst="rect">
            <a:avLst/>
          </a:prstGeom>
        </p:spPr>
      </p:pic>
      <p:pic>
        <p:nvPicPr>
          <p:cNvPr id="145" name="Picture 144" descr="Device_cloud_white_3041_default_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9" y="1404538"/>
            <a:ext cx="1382714" cy="1037306"/>
          </a:xfrm>
          <a:prstGeom prst="rect">
            <a:avLst/>
          </a:prstGeom>
        </p:spPr>
      </p:pic>
      <p:pic>
        <p:nvPicPr>
          <p:cNvPr id="146" name="Picture 145" descr="Device_cloud_white_3041_default_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394" y="873129"/>
            <a:ext cx="2182240" cy="1637107"/>
          </a:xfrm>
          <a:prstGeom prst="rect">
            <a:avLst/>
          </a:prstGeom>
        </p:spPr>
      </p:pic>
      <p:pic>
        <p:nvPicPr>
          <p:cNvPr id="147" name="Picture 146" descr="Device_cloud_white_3041_default_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56" y="1068165"/>
            <a:ext cx="2456728" cy="1491242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8588830" y="1408930"/>
            <a:ext cx="1912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de-CH" sz="1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Network-as-</a:t>
            </a:r>
            <a:br>
              <a:rPr lang="de-CH" sz="1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de-CH" sz="1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a-Service      </a:t>
            </a:r>
            <a:r>
              <a:rPr lang="de-CH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(Meraki – MSD) 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048930" y="1642038"/>
            <a:ext cx="20072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de-CH" sz="17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Collaboration-</a:t>
            </a:r>
            <a:br>
              <a:rPr lang="de-CH" sz="17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de-CH" sz="17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as-a-Service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917097" y="1793236"/>
            <a:ext cx="18175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de-CH" sz="17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SaaS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238174" y="1806843"/>
            <a:ext cx="18175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de-CH" sz="17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IaaS</a:t>
            </a: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74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6" y="4272110"/>
            <a:ext cx="11873728" cy="179486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CH" sz="6000" b="0" i="0" spc="0" baseline="0" dirty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Zusammenarbeitslösungen </a:t>
            </a:r>
            <a:r>
              <a:rPr lang="de-CH" sz="6000" b="0" i="0" spc="0" baseline="0" dirty="0" smtClean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/>
            </a:r>
            <a:br>
              <a:rPr lang="de-CH" sz="6000" b="0" i="0" spc="0" baseline="0" dirty="0" smtClean="0">
                <a:solidFill>
                  <a:srgbClr val="6DB344"/>
                </a:solidFill>
                <a:latin typeface="Arial"/>
                <a:ea typeface="+mj-ea"/>
                <a:cs typeface="+mj-cs"/>
              </a:rPr>
            </a:br>
            <a:r>
              <a:rPr lang="de-CH" sz="6000" b="0" i="0" spc="0" baseline="0" dirty="0" smtClean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für </a:t>
            </a:r>
            <a:r>
              <a:rPr lang="de-CH" sz="6000" b="0" i="0" spc="0" baseline="0" dirty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den Midmarket</a:t>
            </a:r>
            <a:endParaRPr lang="en-US" dirty="0"/>
          </a:p>
        </p:txBody>
      </p:sp>
      <p:pic>
        <p:nvPicPr>
          <p:cNvPr id="3" name="Picture 2" descr="seg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4041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1340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112907"/>
            <a:ext cx="11882636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Zusammenarbeit</a:t>
            </a:r>
            <a:endParaRPr lang="en-US" sz="3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8" name="TextBox 67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7012" y="5138232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BYOD 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1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89212" y="5138232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43068" y="5167086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die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Bereitstellung neuer 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13612" y="5152572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eine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37764" y="5161315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27013" y="3640899"/>
            <a:ext cx="6989306" cy="2418660"/>
            <a:chOff x="227013" y="3640899"/>
            <a:chExt cx="6989306" cy="2418660"/>
          </a:xfrm>
        </p:grpSpPr>
        <p:sp>
          <p:nvSpPr>
            <p:cNvPr id="112" name="Isosceles Triangle 111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3" name="Isosceles Triangle 112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493818" y="3958788"/>
              <a:ext cx="2446700" cy="180316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buNone/>
              </a:pP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Verschiedene Nutzungsmodelle </a:t>
              </a: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zur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Auswahl; erstklassige </a:t>
              </a: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Zusammenarbeitsanwen-dungen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und Servicebereitstellung </a:t>
              </a: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alle Benutzer und alle Geräte an allen Standorten; nahtlose Migrationsoptionen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43069" y="3954165"/>
              <a:ext cx="2273250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Flexible, anpassbare </a:t>
              </a: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skalierbare </a:t>
              </a: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Zusammenarbeitsbereit-</a:t>
              </a:r>
              <a:r>
                <a:rPr lang="de-CH" sz="1200" b="0" i="0" spc="-2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stellungsmodelle</a:t>
              </a:r>
              <a:r>
                <a:rPr lang="de-CH" sz="1200" b="0" i="0" spc="-2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individuelle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Zusammenstellung von Anwendungen/Services </a:t>
              </a: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Endgeräten; Unterstützung von</a:t>
              </a:r>
              <a:r>
                <a:rPr lang="de-CH" sz="1200" b="0" i="0" baseline="300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Drittanbieteranwendungen </a:t>
              </a:r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270873" y="3649628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70873" y="3954165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27013" y="3929028"/>
              <a:ext cx="2374730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buNone/>
              </a:pP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Einfache, zuverlässige, sichere und effiziente </a:t>
              </a: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Zusammenarbeitsumge-bungen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 alle Benutzer auf </a:t>
              </a: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allen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Geräten und an allen Standorten; zentralisierte Steuerung, Verwaltung </a:t>
              </a: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2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Administration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-1588" y="5994640"/>
            <a:ext cx="12190414" cy="903564"/>
            <a:chOff x="-1588" y="6019801"/>
            <a:chExt cx="12190414" cy="878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0" y="6136310"/>
              <a:ext cx="12188826" cy="60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de-CH" sz="165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Services von Cisco und Partnern:</a:t>
              </a:r>
              <a:r>
                <a:rPr lang="de-CH" sz="18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8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650" b="0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Vereinfachung der IT-Abläufe. Verwaltung und Reduzierung von Risiken. Bereitstellung sicherer Zusammenarbeitsumgebungen.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219587" y="3673341"/>
            <a:ext cx="4722501" cy="2207917"/>
            <a:chOff x="2493818" y="3640899"/>
            <a:chExt cx="4722501" cy="2207917"/>
          </a:xfrm>
        </p:grpSpPr>
        <p:sp>
          <p:nvSpPr>
            <p:cNvPr id="63" name="Isosceles Triangle 62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493818" y="3958788"/>
              <a:ext cx="2446700" cy="180316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200" b="0" i="0" dirty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Integrierte, einfache Management-Tools </a:t>
              </a: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mit </a:t>
              </a:r>
              <a:r>
                <a:rPr lang="de-CH" sz="1200" b="0" i="0" dirty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vorinstallierten </a:t>
              </a: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Software-Images </a:t>
              </a:r>
              <a:r>
                <a:rPr lang="de-CH" sz="1200" b="0" i="0" dirty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Vorlagen </a:t>
              </a:r>
              <a:r>
                <a:rPr lang="de-CH" sz="1200" b="0" i="0" dirty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zur Beschleunigung von Bereitstellung, lokalem und Remote-Management, Wartung und Support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4943069" y="3954165"/>
              <a:ext cx="2273250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200" b="0" i="0" dirty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Vorinstallierte </a:t>
              </a: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Software-Images </a:t>
              </a:r>
              <a:r>
                <a:rPr lang="de-CH" sz="1200" b="0" i="0" dirty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für </a:t>
              </a: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alle Zusammenarbeits-anwendungen</a:t>
              </a:r>
              <a:r>
                <a:rPr lang="de-CH" sz="1200" b="0" i="0" dirty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, </a:t>
              </a: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bereitgestellt </a:t>
              </a:r>
              <a:r>
                <a:rPr lang="de-CH" sz="1200" b="0" i="0" dirty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in einer für </a:t>
              </a: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die </a:t>
              </a:r>
              <a:r>
                <a:rPr lang="de-CH" sz="1200" b="0" i="0" dirty="0">
                  <a:solidFill>
                    <a:schemeClr val="lt1"/>
                  </a:solidFill>
                  <a:latin typeface="Arial"/>
                  <a:ea typeface="+mn-ea"/>
                  <a:cs typeface="+mn-cs"/>
                </a:rPr>
                <a:t>Virtualisierung optimierten Serverinfrastruktur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83133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112907"/>
            <a:ext cx="11882636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Zusammenarbeit</a:t>
            </a:r>
            <a:endParaRPr lang="en-US" sz="3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8" name="TextBox 67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7012" y="5138232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BYOD 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1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89212" y="5138232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43068" y="5167086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die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Bereitstellung neuer 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13612" y="5155544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eine 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37764" y="5161315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6220" y="3640899"/>
            <a:ext cx="7120100" cy="2418660"/>
            <a:chOff x="96220" y="3640899"/>
            <a:chExt cx="7120100" cy="2418660"/>
          </a:xfrm>
        </p:grpSpPr>
        <p:sp>
          <p:nvSpPr>
            <p:cNvPr id="112" name="Isosceles Triangle 111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3" name="Isosceles Triangle 112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493818" y="3958788"/>
              <a:ext cx="2446700" cy="180316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lnSpc>
                  <a:spcPct val="95000"/>
                </a:lnSpc>
                <a:buNone/>
              </a:pP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Verschiedene Nutzungsmodelle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zur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Auswahl; erstklassige Zusammenarbeitsanwendungen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Servicebereitstellung für alle Benutzer und alle Geräte an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allen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Standorten; nahtlose Migrationsoptionen – UC von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Cloud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Collaboration-Partnern</a:t>
              </a:r>
              <a:r>
                <a:rPr lang="de-CH" sz="950" b="0" i="1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de-CH" sz="950" b="0" i="1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1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1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(</a:t>
              </a:r>
              <a:r>
                <a:rPr lang="de-CH" sz="950" b="0" i="1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HCS-Partnern)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Contact Center,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TP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WebEx; WebEx Meetings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(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in</a:t>
              </a:r>
              <a:r>
                <a:rPr lang="de-CH" sz="950" b="0" i="1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BE6000 integriert)</a:t>
              </a:r>
              <a:endParaRPr lang="en-US" sz="950" i="1" dirty="0">
                <a:solidFill>
                  <a:schemeClr val="bg1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862464" y="3954165"/>
              <a:ext cx="2353856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lnSpc>
                  <a:spcPct val="95000"/>
                </a:lnSpc>
                <a:buNone/>
              </a:pP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Flexible, anpassbare und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skalierbare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Collaboration-Bereitstellungsmodelle, individuelle Zusammenstellung von Anwendungen/Services und Endgeräten; Unterstützung von</a:t>
              </a:r>
              <a:r>
                <a:rPr lang="de-CH" sz="950" b="0" i="0" baseline="300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Drittanbieterprodukten – BE6000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mit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VCS, UCCX, WebEx Meetings, Paging Server, ER, CDN-genehmigten Partneranwendungen; Angebote von Cloud Collaboration-Partnern (HCS-Partnern)</a:t>
              </a:r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270873" y="3649628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70873" y="3954165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96220" y="3929028"/>
              <a:ext cx="2601743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lnSpc>
                  <a:spcPct val="95000"/>
                </a:lnSpc>
                <a:buNone/>
              </a:pP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Einfache, zuverlässige, sichere und effiziente Zusammenarbeitsumgebungen für alle Benutzer auf allen Geräten und an allen Standorten; zentralisierte Steuerung, Verwaltung und Administration – </a:t>
              </a:r>
              <a:r>
                <a:rPr lang="de-CH" sz="95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BE6000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mit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Jabber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Unity Connection,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Unified-Vermittlungskonsolen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</a:t>
              </a:r>
              <a:endParaRPr lang="de-CH" sz="9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  <a:p>
              <a:pPr algn="ctr" defTabSz="914400">
                <a:lnSpc>
                  <a:spcPct val="95000"/>
                </a:lnSpc>
                <a:buNone/>
              </a:pP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WebEx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Meetings, TelePresence,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IP-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/Video-Endgeräten, Prime Collaboration; </a:t>
              </a:r>
              <a:r>
                <a:rPr lang="de-CH" sz="95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Cloud Collaboration </a:t>
              </a:r>
              <a:r>
                <a:rPr lang="de-CH" sz="950" b="1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1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mit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UC, TelePresence, WebEx</a:t>
              </a:r>
              <a:endParaRPr lang="en-US" sz="9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-1588" y="5960533"/>
            <a:ext cx="12190414" cy="937668"/>
            <a:chOff x="-1588" y="5986646"/>
            <a:chExt cx="12190414" cy="911555"/>
          </a:xfrm>
        </p:grpSpPr>
        <p:grpSp>
          <p:nvGrpSpPr>
            <p:cNvPr id="128" name="Group 127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0" y="5986646"/>
              <a:ext cx="12188826" cy="897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de-CH" sz="1800" b="1" i="0" dirty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Services: </a:t>
              </a:r>
              <a:br>
                <a:rPr lang="de-CH" sz="1800" b="1" i="0" dirty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 dirty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Softwarebasierte Professional Services mit Bereitstellung durch Cisco Partner. </a:t>
              </a:r>
            </a:p>
            <a:p>
              <a:pPr algn="ctr" defTabSz="914400">
                <a:buNone/>
              </a:pPr>
              <a:r>
                <a:rPr lang="de-CH" sz="1800" b="0" i="0" dirty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Smart Care, durch Cisco und Partner bereitgestellt. Cisco SMARTnet Service.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58906" y="3649628"/>
            <a:ext cx="4875193" cy="2753249"/>
            <a:chOff x="2432038" y="3640899"/>
            <a:chExt cx="4875193" cy="2753249"/>
          </a:xfrm>
        </p:grpSpPr>
        <p:sp>
          <p:nvSpPr>
            <p:cNvPr id="64" name="Isosceles Triangle 63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432038" y="3915246"/>
              <a:ext cx="2521338" cy="2478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lnSpc>
                  <a:spcPct val="95000"/>
                </a:lnSpc>
                <a:buNone/>
              </a:pP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Integrierte Management-Tools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mit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vorinstallierter Software und Vorlagen zur Beschleunigung von Bereitstellung, Wartung und Support – BE6000 auf UCS C220 M3-Servern, UPM-BE für einmalige Anmeldung, Installationsassistenten,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sofort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einsatzbereite/individuelle Wählpläne, automatisierte Lizenzierung, Management;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Self-Service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 Endanwender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mit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Remote-Experten</a:t>
              </a:r>
              <a:endParaRPr lang="en-US" sz="950" dirty="0">
                <a:solidFill>
                  <a:schemeClr val="bg1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4953375" y="3954165"/>
              <a:ext cx="2353856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lnSpc>
                  <a:spcPct val="95000"/>
                </a:lnSpc>
                <a:buNone/>
              </a:pP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Vorinstallierte Software-Images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 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alle Zusammenarbeitsanwendungen, bereitgestellt in einer für die Virtualisierung optimierten Serverinfrastruktur</a:t>
              </a:r>
              <a:endParaRPr lang="en-GB" sz="950" dirty="0">
                <a:solidFill>
                  <a:schemeClr val="bg1"/>
                </a:solidFill>
              </a:endParaRPr>
            </a:p>
            <a:p>
              <a:pPr algn="ctr" defTabSz="914400">
                <a:lnSpc>
                  <a:spcPct val="95000"/>
                </a:lnSpc>
                <a:buNone/>
              </a:pP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- BE6000 auf UCS C220 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M3-Servern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UPM-BE mit benutzerfreundlichen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Einrichtungs-</a:t>
              </a:r>
              <a:r>
                <a:rPr lang="de-CH" sz="9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/Installationstools, Prime Collaboration </a:t>
              </a: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95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9.0-Management</a:t>
              </a:r>
              <a:endParaRPr lang="en-US" sz="9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58728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6" y="4576904"/>
            <a:ext cx="11873728" cy="1402975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CH" sz="6000" b="0" i="0" spc="0" baseline="0" dirty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Rechenzentrumslösungen </a:t>
            </a:r>
            <a:r>
              <a:rPr lang="de-CH" sz="6000" b="0" i="0" spc="0" baseline="0" dirty="0" smtClean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/>
            </a:r>
            <a:br>
              <a:rPr lang="de-CH" sz="6000" b="0" i="0" spc="0" baseline="0" dirty="0" smtClean="0">
                <a:solidFill>
                  <a:srgbClr val="6DB344"/>
                </a:solidFill>
                <a:latin typeface="Arial"/>
                <a:ea typeface="+mj-ea"/>
                <a:cs typeface="+mj-cs"/>
              </a:rPr>
            </a:br>
            <a:r>
              <a:rPr lang="de-CH" sz="6000" b="0" i="0" spc="0" baseline="0" dirty="0" smtClean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für </a:t>
            </a:r>
            <a:r>
              <a:rPr lang="de-CH" sz="6000" b="0" i="0" spc="0" baseline="0" dirty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den Midmarket</a:t>
            </a:r>
            <a:endParaRPr lang="en-US" dirty="0"/>
          </a:p>
        </p:txBody>
      </p:sp>
      <p:pic>
        <p:nvPicPr>
          <p:cNvPr id="3" name="Picture 2" descr="seg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386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9959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94763"/>
            <a:ext cx="11882638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Rechenzentrum</a:t>
            </a:r>
            <a:endParaRPr lang="en-US" sz="3000" b="1" i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8" name="TextBox 67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7012" y="5167260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BYOD 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1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89212" y="5167260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43068" y="5167260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die Bereitstellung neuer 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13612" y="5167260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eine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schnelle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37764" y="5167260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89212" y="3640899"/>
            <a:ext cx="9379850" cy="2409931"/>
            <a:chOff x="2589212" y="3640899"/>
            <a:chExt cx="9379850" cy="2409931"/>
          </a:xfrm>
        </p:grpSpPr>
        <p:sp>
          <p:nvSpPr>
            <p:cNvPr id="3" name="Isosceles Triangle 2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Isosceles Triangle 124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6" name="Isosceles Triangle 125"/>
            <p:cNvSpPr/>
            <p:nvPr/>
          </p:nvSpPr>
          <p:spPr>
            <a:xfrm>
              <a:off x="731361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7" name="Isosceles Triangle 126"/>
            <p:cNvSpPr/>
            <p:nvPr/>
          </p:nvSpPr>
          <p:spPr>
            <a:xfrm>
              <a:off x="9695811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731361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9669937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589212" y="3920299"/>
              <a:ext cx="2273251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 Private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Clouds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optimiertes Computing-System und Management; führende Innovationen für Sicherheit und Management beim Einsatz von Public Clouds/Hybrid Clouds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943069" y="3954165"/>
              <a:ext cx="2273250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Integration der Systeme mit Anwendungspartnern,</a:t>
              </a:r>
            </a:p>
            <a:p>
              <a:pPr algn="ctr" defTabSz="914309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Orchestrierung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/</a:t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Automatisierung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Flexibilität durch dynamische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Ressourcen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313868" y="3954165"/>
              <a:ext cx="2273251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Fabric-Konvergenz, einheitliche Sicherheitslösungen, </a:t>
              </a:r>
            </a:p>
            <a:p>
              <a:pPr algn="ctr" defTabSz="914309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Sichere Segmentierung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9669938" y="3954166"/>
              <a:ext cx="2218916" cy="170608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Fabric-Ausfallsicherheit, Netzwerkvirtualisierung, Fabric-Konvergenz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588" y="6019801"/>
            <a:ext cx="12190414" cy="878400"/>
            <a:chOff x="-1588" y="6019801"/>
            <a:chExt cx="12190414" cy="878400"/>
          </a:xfrm>
        </p:grpSpPr>
        <p:grpSp>
          <p:nvGrpSpPr>
            <p:cNvPr id="121" name="Group 120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Box 114"/>
            <p:cNvSpPr txBox="1"/>
            <p:nvPr/>
          </p:nvSpPr>
          <p:spPr>
            <a:xfrm>
              <a:off x="-1588" y="6154029"/>
              <a:ext cx="121904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de-CH" sz="16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Services von Cisco und Partnern:</a:t>
              </a:r>
              <a:br>
                <a:rPr lang="de-CH" sz="16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600" b="0" i="0" spc="-2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Vereinfachung der IT-Abläufe. Verwaltung und Reduzierung von Risiken. Mehr Sicherheit und </a:t>
              </a:r>
              <a:r>
                <a:rPr lang="de-CH" sz="1600" b="0" i="0" spc="-2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Ausfallsicherheit </a:t>
              </a:r>
              <a:r>
                <a:rPr lang="de-CH" sz="1600" b="0" i="0" spc="-2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für Ihr Rechenzentrum.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43908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94763"/>
            <a:ext cx="11882637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Rechenzentrum</a:t>
            </a:r>
            <a:endParaRPr lang="en-US" sz="3000" b="1" i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8" name="TextBox 67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7012" y="5167260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BYOD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1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89212" y="5167260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43068" y="5167260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die Bereitstellung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neuer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13612" y="5167260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eine 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37764" y="5167260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89212" y="3640899"/>
            <a:ext cx="9379850" cy="2409931"/>
            <a:chOff x="2589212" y="3640899"/>
            <a:chExt cx="9379850" cy="2409931"/>
          </a:xfrm>
        </p:grpSpPr>
        <p:sp>
          <p:nvSpPr>
            <p:cNvPr id="3" name="Isosceles Triangle 2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Isosceles Triangle 124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6" name="Isosceles Triangle 125"/>
            <p:cNvSpPr/>
            <p:nvPr/>
          </p:nvSpPr>
          <p:spPr>
            <a:xfrm>
              <a:off x="731361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7" name="Isosceles Triangle 126"/>
            <p:cNvSpPr/>
            <p:nvPr/>
          </p:nvSpPr>
          <p:spPr>
            <a:xfrm>
              <a:off x="9695811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731361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9669937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589212" y="3920299"/>
              <a:ext cx="2273251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Vereinfachte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Computing-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und Management-Plattform – UCS,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Cloupia</a:t>
              </a:r>
              <a:endParaRPr lang="en-US" sz="1300" dirty="0">
                <a:solidFill>
                  <a:schemeClr val="bg1"/>
                </a:solidFill>
              </a:endParaRPr>
            </a:p>
            <a:p>
              <a:pPr algn="ctr" defTabSz="914309"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Gewährleistung von Sicherheit und Management in Hybrid Clouds – Nexus 1000V InterCloud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943069" y="3954165"/>
              <a:ext cx="2273250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Systemintegration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mit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Storage- und Anwendungspartnern – ExpressPod, FlexPod, VSPEX, Vblock100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313868" y="3954165"/>
              <a:ext cx="2273251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Unified Fabric und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NX-OS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 Integration und Vereinfachung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von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Netzwerk und Sicherheit – Nexus-Switches, MDS-SANs, Virtual Security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Gateway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ASA-X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9652525" y="3920298"/>
              <a:ext cx="2218916" cy="192851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Unified Data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Center-Plattform </a:t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Einfachheit, Flexibilität,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Effizienz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 – </a:t>
              </a:r>
            </a:p>
            <a:p>
              <a:pPr algn="ctr" defTabSz="914309"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UCS, FlexPod, ExpressPod,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VSPEX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Cloupia</a:t>
              </a:r>
              <a:endParaRPr lang="en-US" sz="1300" dirty="0">
                <a:solidFill>
                  <a:schemeClr val="bg1"/>
                </a:solidFill>
              </a:endParaRPr>
            </a:p>
            <a:p>
              <a:pPr algn="ctr" defTabSz="914309"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Nexus, MDS </a:t>
              </a:r>
            </a:p>
            <a:p>
              <a:pPr algn="ctr" defTabSz="914309">
                <a:buNone/>
              </a:pP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588" y="5960536"/>
            <a:ext cx="12190414" cy="937669"/>
            <a:chOff x="-1588" y="5986646"/>
            <a:chExt cx="12190414" cy="911555"/>
          </a:xfrm>
        </p:grpSpPr>
        <p:grpSp>
          <p:nvGrpSpPr>
            <p:cNvPr id="121" name="Group 120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Box 114"/>
            <p:cNvSpPr txBox="1"/>
            <p:nvPr/>
          </p:nvSpPr>
          <p:spPr>
            <a:xfrm>
              <a:off x="0" y="5986646"/>
              <a:ext cx="12188826" cy="89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de-CH" sz="18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Services: </a:t>
              </a:r>
              <a:br>
                <a:rPr lang="de-CH" sz="18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Softwarebasierte Professional Services mit Bereitstellung durch Cisco Partner. Smart Care, </a:t>
              </a:r>
              <a:b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durch Cisco und Partner bereitgestellt. Cisco SMARTnet Service.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85762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406" y="4272111"/>
            <a:ext cx="11873728" cy="175131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CH" sz="6000" b="0" i="0" spc="0" baseline="0" dirty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Netzwerklösungen </a:t>
            </a:r>
            <a:r>
              <a:rPr lang="de-CH" sz="6000" b="0" i="0" spc="0" baseline="0" dirty="0" smtClean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für </a:t>
            </a:r>
            <a:r>
              <a:rPr lang="de-CH" sz="6000" b="0" i="0" spc="0" baseline="0" dirty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den Midmarket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 descr="seg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4002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137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Agenda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89" y="1393258"/>
            <a:ext cx="11438252" cy="5464742"/>
          </a:xfrm>
        </p:spPr>
        <p:txBody>
          <a:bodyPr/>
          <a:lstStyle/>
          <a:p>
            <a:pPr marL="228600" indent="-228600" algn="l" defTabSz="914400">
              <a:lnSpc>
                <a:spcPct val="95000"/>
              </a:lnSpc>
              <a:spcBef>
                <a:spcPts val="1440"/>
              </a:spcBef>
              <a:buClr>
                <a:srgbClr val="6DB344"/>
              </a:buClr>
              <a:buSzPct val="90000"/>
              <a:buFont typeface="Arial"/>
              <a:buChar char="•"/>
            </a:pPr>
            <a:r>
              <a:rPr lang="de-CH" sz="20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Marktpotenzial im Midmarket</a:t>
            </a:r>
          </a:p>
          <a:p>
            <a:pPr marL="228600" indent="-228600" algn="l" defTabSz="914400">
              <a:lnSpc>
                <a:spcPct val="95000"/>
              </a:lnSpc>
              <a:spcBef>
                <a:spcPts val="1440"/>
              </a:spcBef>
              <a:buClr>
                <a:srgbClr val="6DB344"/>
              </a:buClr>
              <a:buSzPct val="90000"/>
              <a:buFont typeface="Arial"/>
              <a:buChar char="•"/>
            </a:pPr>
            <a:r>
              <a:rPr lang="de-CH" sz="20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Was spricht für das Cisco Midmarket-Portfolio?</a:t>
            </a:r>
          </a:p>
          <a:p>
            <a:pPr marL="228600" indent="-228600" algn="l" defTabSz="914400">
              <a:lnSpc>
                <a:spcPct val="95000"/>
              </a:lnSpc>
              <a:spcBef>
                <a:spcPts val="1440"/>
              </a:spcBef>
              <a:buClr>
                <a:srgbClr val="6DB344"/>
              </a:buClr>
              <a:buSzPct val="90000"/>
              <a:buFont typeface="Arial"/>
              <a:buChar char="•"/>
            </a:pPr>
            <a:r>
              <a:rPr lang="de-CH" sz="20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Geschäftliche Prioritäten und IT-Initiativen</a:t>
            </a:r>
          </a:p>
          <a:p>
            <a:pPr marL="228600" indent="-228600" algn="l" defTabSz="914400">
              <a:lnSpc>
                <a:spcPct val="95000"/>
              </a:lnSpc>
              <a:spcBef>
                <a:spcPts val="1440"/>
              </a:spcBef>
              <a:buClr>
                <a:srgbClr val="6DB344"/>
              </a:buClr>
              <a:buSzPct val="90000"/>
              <a:buFont typeface="Arial"/>
              <a:buChar char="•"/>
            </a:pPr>
            <a:r>
              <a:rPr lang="de-CH" sz="20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Unterstützung der fünf wichtigsten IT-Initiativen</a:t>
            </a:r>
          </a:p>
          <a:p>
            <a:pPr marL="228600" indent="-228600" algn="l" defTabSz="914400">
              <a:lnSpc>
                <a:spcPct val="95000"/>
              </a:lnSpc>
              <a:spcBef>
                <a:spcPts val="1440"/>
              </a:spcBef>
              <a:buClr>
                <a:srgbClr val="6DB344"/>
              </a:buClr>
              <a:buSzPct val="90000"/>
              <a:buFont typeface="Arial"/>
              <a:buChar char="•"/>
            </a:pPr>
            <a:r>
              <a:rPr lang="de-CH" sz="20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Cisco Midmarket-Portfolio</a:t>
            </a:r>
          </a:p>
          <a:p>
            <a:pPr marL="749259" lvl="1" indent="-342900" algn="l" defTabSz="914400">
              <a:spcBef>
                <a:spcPts val="840"/>
              </a:spcBef>
              <a:buClr>
                <a:srgbClr val="6DB344"/>
              </a:buClr>
              <a:buFont typeface="Wingdings"/>
              <a:buChar char="ü"/>
            </a:pPr>
            <a:r>
              <a:rPr lang="de-CH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Collaboration</a:t>
            </a:r>
          </a:p>
          <a:p>
            <a:pPr marL="749259" lvl="1" indent="-342900" algn="l" defTabSz="914400">
              <a:spcBef>
                <a:spcPts val="840"/>
              </a:spcBef>
              <a:buClr>
                <a:srgbClr val="6DB344"/>
              </a:buClr>
              <a:buFont typeface="Wingdings"/>
              <a:buChar char="ü"/>
            </a:pPr>
            <a:r>
              <a:rPr lang="de-CH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Rechenzentrum</a:t>
            </a:r>
          </a:p>
          <a:p>
            <a:pPr marL="749259" lvl="1" indent="-342900" algn="l" defTabSz="914400">
              <a:spcBef>
                <a:spcPts val="840"/>
              </a:spcBef>
              <a:buClr>
                <a:srgbClr val="6DB344"/>
              </a:buClr>
              <a:buFont typeface="Wingdings"/>
              <a:buChar char="ü"/>
            </a:pPr>
            <a:r>
              <a:rPr lang="de-CH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Netzwerk</a:t>
            </a:r>
          </a:p>
          <a:p>
            <a:pPr marL="749259" lvl="1" indent="-342900" algn="l" defTabSz="914400">
              <a:spcBef>
                <a:spcPts val="840"/>
              </a:spcBef>
              <a:buClr>
                <a:srgbClr val="6DB344"/>
              </a:buClr>
              <a:buFont typeface="Wingdings"/>
              <a:buChar char="ü"/>
            </a:pPr>
            <a:r>
              <a:rPr lang="de-CH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Sicherheit</a:t>
            </a:r>
          </a:p>
          <a:p>
            <a:pPr marL="749259" lvl="1" indent="-342900" algn="l" defTabSz="914400">
              <a:spcBef>
                <a:spcPts val="840"/>
              </a:spcBef>
              <a:buClr>
                <a:srgbClr val="6DB344"/>
              </a:buClr>
              <a:buFont typeface="Wingdings"/>
              <a:buChar char="ü"/>
            </a:pPr>
            <a:r>
              <a:rPr lang="de-CH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Smart Solutions</a:t>
            </a:r>
          </a:p>
          <a:p>
            <a:pPr marL="749259" lvl="1" indent="-342900" algn="l" defTabSz="914400">
              <a:spcBef>
                <a:spcPts val="840"/>
              </a:spcBef>
              <a:buClr>
                <a:srgbClr val="6DB344"/>
              </a:buClr>
              <a:buFont typeface="Wingdings"/>
              <a:buChar char="ü"/>
            </a:pPr>
            <a:r>
              <a:rPr lang="de-CH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Services</a:t>
            </a:r>
            <a:endParaRPr lang="en-US" dirty="0">
              <a:solidFill>
                <a:srgbClr val="000000"/>
              </a:solidFill>
            </a:endParaRPr>
          </a:p>
          <a:p>
            <a:pPr marL="228600" indent="-228600" algn="l" defTabSz="914400">
              <a:lnSpc>
                <a:spcPct val="95000"/>
              </a:lnSpc>
              <a:spcBef>
                <a:spcPts val="1440"/>
              </a:spcBef>
              <a:buClr>
                <a:srgbClr val="6DB344"/>
              </a:buClr>
              <a:buSzPct val="90000"/>
              <a:buFont typeface="Arial"/>
              <a:buChar char="•"/>
            </a:pPr>
            <a:r>
              <a:rPr lang="de-CH" sz="20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Zusammenfassung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204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112907"/>
            <a:ext cx="11935575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Netzwerk</a:t>
            </a:r>
            <a:endParaRPr lang="en-US" sz="3000" i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3" name="TextBox 62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27012" y="5167260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BYOD 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89212" y="5167260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43068" y="5167086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die Bereitstellung neuer 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6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2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13612" y="5170058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eine 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737764" y="5161315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5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8343" y="3640899"/>
            <a:ext cx="11710719" cy="2424444"/>
            <a:chOff x="258343" y="3640899"/>
            <a:chExt cx="11710719" cy="2424444"/>
          </a:xfrm>
        </p:grpSpPr>
        <p:sp>
          <p:nvSpPr>
            <p:cNvPr id="107" name="Isosceles Triangle 106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731361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0" name="Isosceles Triangle 109"/>
            <p:cNvSpPr/>
            <p:nvPr/>
          </p:nvSpPr>
          <p:spPr>
            <a:xfrm>
              <a:off x="9695811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31361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9669937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2589212" y="3934812"/>
              <a:ext cx="2273251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Sicherer, direkter Zugriff auf alle Cloud-Modelle,</a:t>
              </a:r>
            </a:p>
            <a:p>
              <a:pPr algn="ctr" defTabSz="914400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uneingeschränkte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Cloud-Anwendungsumgebung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 alle Benutzer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an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entfernten Standorten/in Zweigstellen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943069" y="3934812"/>
              <a:ext cx="2273250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Zweigstellenlösung für vereinfachte Verwaltung, niedrigere Gesamtbetriebskosten und schnelle Bereitstellung 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7313868" y="3934812"/>
              <a:ext cx="2273251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Cloud-basiertes Management von Netzwerken für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einfache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Verwaltung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einfachen Betrieb, Zweigstellenlösung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mit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umfassender Transparenz, Optimierung, Sicherheit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9652525" y="3934812"/>
              <a:ext cx="2218916" cy="192851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Konvergente Zweigstellenplattform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Netzwerk, </a:t>
              </a: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Computing </a:t>
              </a: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und Virtualisierung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270873" y="3649628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70873" y="3954165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58343" y="3934812"/>
              <a:ext cx="2273251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lnSpc>
                  <a:spcPct val="95000"/>
                </a:lnSpc>
                <a:buNone/>
              </a:pPr>
              <a:r>
                <a:rPr lang="de-CH" sz="13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Einfache, kostengünstige und skalierbare Lösung mit umfassender Wireless-Abdeckung, zentralisierter Steuerung und Transparenz sowie mit zentralisiertem Management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-1588" y="5960536"/>
            <a:ext cx="12190414" cy="937669"/>
            <a:chOff x="-1588" y="5986646"/>
            <a:chExt cx="12190414" cy="911555"/>
          </a:xfrm>
        </p:grpSpPr>
        <p:grpSp>
          <p:nvGrpSpPr>
            <p:cNvPr id="123" name="Group 122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/>
            <p:cNvSpPr txBox="1"/>
            <p:nvPr/>
          </p:nvSpPr>
          <p:spPr>
            <a:xfrm>
              <a:off x="0" y="5986646"/>
              <a:ext cx="12188826" cy="89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de-CH" sz="1800" b="1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Services: </a:t>
              </a:r>
              <a:br>
                <a:rPr lang="de-CH" sz="1800" b="1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Softwarebasierte Professional Services mit Bereitstellung durch Cisco Partner. </a:t>
              </a:r>
            </a:p>
            <a:p>
              <a:pPr algn="ctr" defTabSz="914400">
                <a:buNone/>
              </a:pPr>
              <a:r>
                <a:rPr lang="de-CH" sz="1800" b="0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Proaktiver Wartungssupport durch Cisco Partner. Cisco SMARTnet Service.</a:t>
              </a:r>
              <a:endParaRPr lang="en-US" dirty="0">
                <a:solidFill>
                  <a:srgbClr val="004B6B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93011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112907"/>
            <a:ext cx="11935575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Netzwerk</a:t>
            </a:r>
            <a:endParaRPr lang="en-US" sz="3000" i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3" name="TextBox 62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27012" y="5167260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BYOD 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89212" y="5167260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43068" y="5167260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die Bereitstellung neuer 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6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2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13612" y="5167260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eine 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737764" y="5167260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5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8343" y="3640899"/>
            <a:ext cx="11710719" cy="2418660"/>
            <a:chOff x="258343" y="3640899"/>
            <a:chExt cx="11710719" cy="2418660"/>
          </a:xfrm>
        </p:grpSpPr>
        <p:sp>
          <p:nvSpPr>
            <p:cNvPr id="107" name="Isosceles Triangle 106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731361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0" name="Isosceles Triangle 109"/>
            <p:cNvSpPr/>
            <p:nvPr/>
          </p:nvSpPr>
          <p:spPr>
            <a:xfrm>
              <a:off x="9695811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4000" dirty="0">
                <a:solidFill>
                  <a:srgbClr val="0096D6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31361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4000" dirty="0">
                <a:solidFill>
                  <a:srgbClr val="0096D6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9669937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2493818" y="3920300"/>
              <a:ext cx="2446700" cy="180316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buNone/>
              </a:pP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Lösung zur </a:t>
              </a: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Optimierung </a:t>
              </a: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der Anwendungsumgebung mit ISR-AX, </a:t>
              </a: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CSR1000V-AX</a:t>
              </a: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</a:t>
              </a: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ASR1k-AX</a:t>
              </a: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)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943069" y="3954165"/>
              <a:ext cx="2273250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55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ISR-AX</a:t>
              </a:r>
              <a:endParaRPr lang="en-US" sz="1550" dirty="0">
                <a:solidFill>
                  <a:schemeClr val="bg1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7313868" y="3954165"/>
              <a:ext cx="2273251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Cisco Meraki Lösung für das Cloud-basierte Management von Netzwerken, ISR-AX mit UCS E-Serie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9652525" y="3920298"/>
              <a:ext cx="2218916" cy="192851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UCS E-Serie </a:t>
              </a: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auf </a:t>
              </a: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ISR-AX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270873" y="3649628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70873" y="3954165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4000" dirty="0">
                <a:solidFill>
                  <a:srgbClr val="0096D6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58343" y="3929028"/>
              <a:ext cx="2273251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buNone/>
              </a:pP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Unified </a:t>
              </a: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Access-Portfolio </a:t>
              </a:r>
              <a:r>
                <a:rPr lang="de-CH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(Catalyst Switches, Access Points, Controller, Prime Management, ISE)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-1588" y="5960536"/>
            <a:ext cx="12190414" cy="937669"/>
            <a:chOff x="-1588" y="5986646"/>
            <a:chExt cx="12190414" cy="911555"/>
          </a:xfrm>
        </p:grpSpPr>
        <p:grpSp>
          <p:nvGrpSpPr>
            <p:cNvPr id="123" name="Group 122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/>
            <p:cNvSpPr txBox="1"/>
            <p:nvPr/>
          </p:nvSpPr>
          <p:spPr>
            <a:xfrm>
              <a:off x="0" y="5986646"/>
              <a:ext cx="12188826" cy="89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de-CH" sz="18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Services: </a:t>
              </a:r>
              <a:br>
                <a:rPr lang="de-CH" sz="18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Softwarebasierte Professional Services mit Bereitstellung durch Cisco Partner. </a:t>
              </a:r>
            </a:p>
            <a:p>
              <a:pPr algn="ctr" defTabSz="914400">
                <a:buNone/>
              </a:pP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Smart Care, durch Cisco und Partner bereitgestellt. Cisco SMARTnet Service.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66956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CH" sz="6000" b="0" i="0" spc="0" baseline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Sicherheit für den Midmarket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35462" y="882869"/>
            <a:ext cx="2317531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de-CH" sz="18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Dieses Bild ersetzen, da nicht für dieses Segment geeignet; Kunde möchte keine Rechenzentrumsbilder verwenden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L5870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40" b="30077"/>
          <a:stretch/>
        </p:blipFill>
        <p:spPr>
          <a:xfrm>
            <a:off x="-1" y="0"/>
            <a:ext cx="12249981" cy="40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4300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94763"/>
            <a:ext cx="1143825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Sicherheit</a:t>
            </a:r>
            <a:endParaRPr lang="en-US" sz="3000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8" name="TextBox 67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7012" y="5167260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BYOD 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1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89212" y="5167260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43068" y="5167260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die Bereitstellung neuer 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13612" y="5167260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eine 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37764" y="5167260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58343" y="3640899"/>
            <a:ext cx="11710719" cy="2431360"/>
            <a:chOff x="258343" y="3640899"/>
            <a:chExt cx="11710719" cy="2431360"/>
          </a:xfrm>
        </p:grpSpPr>
        <p:sp>
          <p:nvSpPr>
            <p:cNvPr id="112" name="Isosceles Triangle 111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3" name="Isosceles Triangle 112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31361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9695811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31361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9669937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493818" y="3945700"/>
              <a:ext cx="2446700" cy="180316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buNone/>
              </a:pP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Durch Zuverlässigkeit und Vertrauenswürdigkeit vom Benutzer bis zur </a:t>
              </a:r>
              <a:r>
                <a:rPr lang="de-CH" sz="11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Anwendung</a:t>
              </a:r>
              <a:r>
                <a:rPr lang="de-CH" sz="1100" b="0" i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. Durch </a:t>
              </a: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die Gewährleistung </a:t>
              </a: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einer </a:t>
              </a: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schnellen Bereitstellung, optimalen Leistung und zuverlässigen Sicherheit </a:t>
              </a: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von </a:t>
              </a: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Private Cloud- und </a:t>
              </a: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Public </a:t>
              </a: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Cloud-Anwendungen.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43069" y="3954165"/>
              <a:ext cx="2273250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Durch schnelle Anwendungsbereitstellung und Verkürzung der Markteinführungszeit von Monaten auf Minuten mithilfe einheitlicher Richtlinien und Zuverlässigkeit und Vertrauenswürdigkeit vom Benutzer bis zu neuen </a:t>
              </a: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Geschäftsanwendungen.</a:t>
              </a:r>
              <a:endParaRPr lang="de-CH" sz="11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  <a:p>
              <a:pPr algn="ctr" defTabSz="914309">
                <a:buNone/>
              </a:pP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.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3868" y="3954165"/>
              <a:ext cx="2273251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Durch eine schnelle Bereitstellung neuer Services mit konsistenter, auf die Unternehmensziele abgestimmter Sicherheit mithilfe einheitlicher Richtlinien, Cloud-basierten Schutz vor Bedrohungen und über das Netzwerk erzielte Durchsetzung.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9652525" y="3945698"/>
              <a:ext cx="2218916" cy="192851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Durch einheitliche, zuverlässige Sicherheit </a:t>
              </a: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in </a:t>
              </a: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physischen und virtuellen Domänen durch Zusammenführung </a:t>
              </a: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von </a:t>
              </a:r>
              <a:r>
                <a:rPr lang="de-CH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Netzwerk- und Sicherheitstechnologien.</a:t>
              </a:r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270873" y="3649628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70873" y="3954165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58343" y="3941728"/>
              <a:ext cx="2273251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buNone/>
              </a:pPr>
              <a:r>
                <a:rPr lang="en-US" sz="11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Durch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sichere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Anbindungen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, </a:t>
              </a:r>
              <a:r>
                <a:rPr lang="en-US" sz="11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sofortiges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Onboarding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und </a:t>
              </a:r>
              <a:r>
                <a:rPr lang="en-US" sz="11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automatisierte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Richtlinienkontrolle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1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en-US" sz="1100" b="1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en-US" sz="1100" b="1" i="0" dirty="0" err="1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für</a:t>
              </a:r>
              <a:r>
                <a:rPr lang="en-US" sz="1100" b="1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private und </a:t>
              </a:r>
              <a:r>
                <a:rPr lang="en-US" sz="11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unternehmenseigene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mobile </a:t>
              </a:r>
              <a:r>
                <a:rPr lang="en-US" sz="11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Geräte</a:t>
              </a:r>
              <a:r>
                <a:rPr lang="en-US" sz="11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.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-1588" y="5975049"/>
            <a:ext cx="12190414" cy="923156"/>
            <a:chOff x="-1588" y="6000755"/>
            <a:chExt cx="12190414" cy="897446"/>
          </a:xfrm>
        </p:grpSpPr>
        <p:grpSp>
          <p:nvGrpSpPr>
            <p:cNvPr id="128" name="Group 127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0" y="6000755"/>
              <a:ext cx="12188826" cy="87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de-CH" sz="16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Cisco Services: </a:t>
              </a:r>
              <a:r>
                <a:rPr lang="de-CH" sz="18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8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400" b="0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Unsere Partner bieten intelligente Managed Services, unterstützt durch 28 Jahre Branchenerfahrung von Cisco. Mit diesen Services erhalten </a:t>
              </a:r>
              <a: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Sie </a:t>
              </a:r>
              <a:r>
                <a:rPr lang="de-CH" sz="1400" b="0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die Transparenz und den Überblick, die Sie zur Vereinfachung der IT-Abläufe benötigen. Verwaltung und Reduzierung von Risiken. </a:t>
              </a:r>
              <a: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Gewährleisten </a:t>
              </a:r>
              <a:r>
                <a:rPr lang="de-CH" sz="1400" b="0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Sie in Ihrem Netzwerk ein höheres Maß an Sicherheit und Ausfallsicherheit.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83878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94763"/>
            <a:ext cx="1143825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Sicherheit</a:t>
            </a:r>
            <a:endParaRPr lang="en-US" sz="3000" b="1" i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8" name="TextBox 67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7012" y="5167260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BYOD 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1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89212" y="5167260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43068" y="5167260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die Bereitstellung neuer 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13612" y="5167260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eine 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37764" y="5167260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58343" y="3640899"/>
            <a:ext cx="11710719" cy="2418660"/>
            <a:chOff x="258343" y="3640899"/>
            <a:chExt cx="11710719" cy="2418660"/>
          </a:xfrm>
        </p:grpSpPr>
        <p:sp>
          <p:nvSpPr>
            <p:cNvPr id="112" name="Isosceles Triangle 111"/>
            <p:cNvSpPr/>
            <p:nvPr/>
          </p:nvSpPr>
          <p:spPr>
            <a:xfrm>
              <a:off x="260174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3" name="Isosceles Triangle 112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313612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9695811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60174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940518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313612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9669937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493818" y="3920300"/>
              <a:ext cx="2446700" cy="180316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ASA-X NG FW</a:t>
              </a:r>
            </a:p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ASA 1000v</a:t>
              </a:r>
            </a:p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Virtual Security Gateway</a:t>
              </a:r>
            </a:p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Cloud Web Security</a:t>
              </a:r>
            </a:p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Cloud Email Security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43069" y="3954165"/>
              <a:ext cx="2273250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ISE</a:t>
              </a:r>
            </a:p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TrustSec</a:t>
              </a:r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ASA-X NG FW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3868" y="3954165"/>
              <a:ext cx="2273251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ISE</a:t>
              </a:r>
            </a:p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TrustSec</a:t>
              </a:r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4309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ASA-X NG FW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9652525" y="3920298"/>
              <a:ext cx="2218916" cy="192851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3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4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ISE</a:t>
              </a:r>
              <a:endParaRPr lang="de-CH" sz="14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  <a:p>
              <a:pPr algn="ctr" defTabSz="914309">
                <a:buNone/>
              </a:pPr>
              <a:r>
                <a:rPr lang="de-CH" sz="14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TrustSec</a:t>
              </a:r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4309">
                <a:buNone/>
              </a:pPr>
              <a:r>
                <a:rPr lang="de-CH" sz="14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ASA-X NG FW</a:t>
              </a:r>
            </a:p>
            <a:p>
              <a:pPr algn="ctr" defTabSz="914309">
                <a:buNone/>
              </a:pPr>
              <a:r>
                <a:rPr lang="de-CH" sz="14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ASA 1000v</a:t>
              </a:r>
            </a:p>
            <a:p>
              <a:pPr algn="ctr" defTabSz="914309">
                <a:buNone/>
              </a:pPr>
              <a:r>
                <a:rPr lang="de-CH" sz="14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VSG</a:t>
              </a:r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270873" y="3649628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70873" y="3954165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58343" y="3929028"/>
              <a:ext cx="2273251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400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ISE</a:t>
              </a:r>
            </a:p>
            <a:p>
              <a:pPr algn="ctr" defTabSz="914400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AnyConnect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 defTabSz="914400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ASA-X NG-Firewall</a:t>
              </a:r>
            </a:p>
            <a:p>
              <a:pPr algn="ctr" defTabSz="914400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Web Security</a:t>
              </a:r>
            </a:p>
            <a:p>
              <a:pPr algn="ctr" defTabSz="914400">
                <a:buNone/>
              </a:pPr>
              <a:r>
                <a:rPr lang="de-CH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Email Security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-1588" y="5994640"/>
            <a:ext cx="12190414" cy="903564"/>
            <a:chOff x="-1588" y="6019801"/>
            <a:chExt cx="12190414" cy="878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0" y="6117602"/>
              <a:ext cx="12188826" cy="62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de-CH" sz="1800" b="1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Services:</a:t>
              </a:r>
              <a:br>
                <a:rPr lang="de-CH" sz="1800" b="1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Smart Care durch Cisco und Partner, Professional Services von Partnern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6058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406" y="4373709"/>
            <a:ext cx="11873728" cy="164971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CH" sz="6000" b="0" i="0" spc="0" baseline="0" dirty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Smart Solutions für den Midmarket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 descr="seg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4002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5050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80249"/>
            <a:ext cx="11882636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2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Smart Solutions</a:t>
            </a:r>
            <a:endParaRPr lang="en-US" sz="3000" b="1" i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8" name="TextBox 67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7012" y="5167260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BYOD 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1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89212" y="5167260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43068" y="5167086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die Bereitstellung neuer 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13612" y="5170058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eine 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37764" y="5161315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58343" y="3640899"/>
            <a:ext cx="11710719" cy="2418660"/>
            <a:chOff x="258343" y="3640899"/>
            <a:chExt cx="11710719" cy="2418660"/>
          </a:xfrm>
        </p:grpSpPr>
        <p:sp>
          <p:nvSpPr>
            <p:cNvPr id="113" name="Isosceles Triangle 112"/>
            <p:cNvSpPr/>
            <p:nvPr/>
          </p:nvSpPr>
          <p:spPr>
            <a:xfrm>
              <a:off x="4943069" y="3640899"/>
              <a:ext cx="2215836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9695811" y="3640899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943069" y="3945436"/>
              <a:ext cx="2323056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9669937" y="3945436"/>
              <a:ext cx="2273251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493818" y="3920300"/>
              <a:ext cx="2446700" cy="180316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/>
              <a:endParaRPr lang="en-US" sz="1300" dirty="0">
                <a:solidFill>
                  <a:srgbClr val="FFFF00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43069" y="3954165"/>
              <a:ext cx="2273250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300" b="0" i="0">
                  <a:solidFill>
                    <a:srgbClr val="FFFF00"/>
                  </a:solidFill>
                  <a:latin typeface="Arial"/>
                  <a:ea typeface="+mn-ea"/>
                  <a:cs typeface="+mn-cs"/>
                </a:rPr>
                <a:t>.</a:t>
              </a:r>
              <a:endParaRPr lang="en-US" sz="1300" dirty="0">
                <a:solidFill>
                  <a:srgbClr val="FFFF00"/>
                </a:solidFill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3868" y="3954165"/>
              <a:ext cx="2273251" cy="189465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09">
                <a:buNone/>
              </a:pPr>
              <a:r>
                <a:rPr lang="de-CH" sz="1300" b="0" i="0">
                  <a:solidFill>
                    <a:srgbClr val="FFFF00"/>
                  </a:solidFill>
                  <a:latin typeface="Arial"/>
                  <a:ea typeface="+mn-ea"/>
                  <a:cs typeface="+mn-cs"/>
                </a:rPr>
                <a:t>.</a:t>
              </a:r>
              <a:endParaRPr lang="en-US" sz="1300" dirty="0">
                <a:solidFill>
                  <a:srgbClr val="FFFF00"/>
                </a:solidFill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9652525" y="3920298"/>
              <a:ext cx="2218916" cy="192851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 defTabSz="914323"/>
              <a:endParaRPr lang="en-US" sz="1300" dirty="0">
                <a:solidFill>
                  <a:srgbClr val="FFFF00"/>
                </a:solidFill>
              </a:endParaRPr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270873" y="3649628"/>
              <a:ext cx="2273251" cy="5588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70874" y="3954165"/>
              <a:ext cx="2472326" cy="1903380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58343" y="3929028"/>
              <a:ext cx="2273251" cy="21305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t" anchorCtr="0"/>
            <a:lstStyle/>
            <a:p>
              <a:pPr algn="ctr"/>
              <a:endParaRPr lang="en-US" sz="13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-1588" y="5960536"/>
            <a:ext cx="12190414" cy="937669"/>
            <a:chOff x="-1588" y="5986646"/>
            <a:chExt cx="12190414" cy="911555"/>
          </a:xfrm>
        </p:grpSpPr>
        <p:grpSp>
          <p:nvGrpSpPr>
            <p:cNvPr id="128" name="Group 127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0" y="5986646"/>
              <a:ext cx="12188826" cy="87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de-CH" sz="16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Cisco Services: </a:t>
              </a:r>
              <a:r>
                <a:rPr lang="de-CH" sz="18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800" b="1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400" b="0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Unsere Partner bieten intelligente Managed Services, unterstützt durch 28 Jahre Branchenerfahrung von Cisco. Mit diesen Services erhalten </a:t>
              </a:r>
              <a: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Sie </a:t>
              </a:r>
              <a:r>
                <a:rPr lang="de-CH" sz="1400" b="0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die Transparenz und den Überblick, die Sie zur Vereinfachung der IT-Abläufe benötigen. Verwaltung und Reduzierung von Risiken. </a:t>
              </a:r>
              <a: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400" b="0" i="0" dirty="0" smtClean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Gewährleisten </a:t>
              </a:r>
              <a:r>
                <a:rPr lang="de-CH" sz="1400" b="0" i="0" dirty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Sie in Ihrem Netzwerk ein höheres Maß an Sicherheit und Ausfallsicherheit.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943068" y="4033066"/>
            <a:ext cx="237035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en-US" sz="105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Virtuelle</a:t>
            </a:r>
            <a:r>
              <a:rPr lang="en-US" sz="105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Grundlage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 – </a:t>
            </a:r>
            <a:r>
              <a:rPr lang="en-US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en-US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End-to-End-</a:t>
            </a:r>
            <a:r>
              <a:rPr lang="en-US" sz="1050" b="0" i="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Virtualisierung</a:t>
            </a:r>
            <a:r>
              <a:rPr lang="en-US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von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Serverinfrastruktur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, LAN, WAN und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Sicherheitsinfrastruktur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; </a:t>
            </a:r>
            <a:r>
              <a:rPr lang="en-GB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teigerung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von IT-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Effizienz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Reaktionsfähigkeit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der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Bereitstellung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neuer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Geschäftsanwendungen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uneingeschränkter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Sicherheit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Transparenz</a:t>
            </a:r>
            <a:r>
              <a:rPr lang="en-US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05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Kontrolle</a:t>
            </a:r>
            <a:endParaRPr lang="en-US" sz="1050" b="0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189" y="4024014"/>
            <a:ext cx="243701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de-CH" sz="105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BOYD</a:t>
            </a: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 – einheitliche Richtlinien </a:t>
            </a:r>
            <a: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für </a:t>
            </a: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sicheren Zugriff, uneingeschränkte Benutzerfreundlichkeit, sofortiges Onboarding und automatisierte Richtlinien zur Vereinfachung </a:t>
            </a:r>
            <a: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der </a:t>
            </a: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IT-Abläufe</a:t>
            </a:r>
            <a:endParaRPr lang="en-US" sz="1050" dirty="0">
              <a:solidFill>
                <a:schemeClr val="bg1"/>
              </a:solidFill>
            </a:endParaRPr>
          </a:p>
          <a:p>
            <a:pPr algn="ctr" defTabSz="914400">
              <a:buNone/>
            </a:pPr>
            <a:r>
              <a:rPr lang="de-CH" sz="105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Virtueller Desktop</a:t>
            </a: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 – sicherer </a:t>
            </a:r>
            <a: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Zugriff </a:t>
            </a: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auf Anwendungen </a:t>
            </a:r>
            <a: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mit </a:t>
            </a: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kabelgebundenen und </a:t>
            </a:r>
            <a:endParaRPr lang="de-CH" sz="1050" b="0" i="0" dirty="0" smtClean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  <a:p>
            <a:pPr algn="ctr" defTabSz="914400">
              <a:buNone/>
            </a:pPr>
            <a:r>
              <a:rPr lang="de-CH" sz="105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mobilen </a:t>
            </a: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Geräten</a:t>
            </a:r>
          </a:p>
        </p:txBody>
      </p:sp>
      <p:sp>
        <p:nvSpPr>
          <p:cNvPr id="145" name="Isosceles Triangle 144"/>
          <p:cNvSpPr/>
          <p:nvPr/>
        </p:nvSpPr>
        <p:spPr>
          <a:xfrm>
            <a:off x="7357183" y="3619873"/>
            <a:ext cx="2273251" cy="558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6" name="Rounded Rectangle 145"/>
          <p:cNvSpPr/>
          <p:nvPr/>
        </p:nvSpPr>
        <p:spPr>
          <a:xfrm>
            <a:off x="7331309" y="3924410"/>
            <a:ext cx="2273251" cy="1903380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6200000" scaled="0"/>
            <a:tileRect/>
          </a:gradFill>
          <a:ln w="5" cap="rnd">
            <a:noFill/>
            <a:prstDash val="solid"/>
            <a:miter lim="800000"/>
            <a:headEnd/>
            <a:tailEnd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algn="ctr" defTabSz="914309">
              <a:lnSpc>
                <a:spcPct val="95000"/>
              </a:lnSpc>
              <a:buNone/>
            </a:pPr>
            <a:r>
              <a:rPr lang="de-CH" sz="105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Industrienetzwerke </a:t>
            </a: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– Erstellung eines zentralen, konvergenten, robusten Netzwerks auf Produktions- und Geschäftsebene. Systemausfallsicherheit für </a:t>
            </a:r>
            <a:r>
              <a:rPr lang="de-CH" sz="105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industrielle </a:t>
            </a: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Anwendungen, z. B. Management von Werksanlagen und Manufacturing Execution Systems (MES)</a:t>
            </a:r>
            <a:endParaRPr lang="en-US" sz="1050" dirty="0">
              <a:solidFill>
                <a:srgbClr val="0096D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2907" y="4030702"/>
            <a:ext cx="192731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de-CH" sz="105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Einheitliche Plattform für Unified Computing, Fabric und Storage-Technologien mit bewährter und zuverlässiger Softwarevirtualisierung; Unterstützung bei der zentralen Verwaltung von Infrastrukturpools</a:t>
            </a:r>
          </a:p>
          <a:p>
            <a:pPr algn="ctr" defTabSz="914400">
              <a:buNone/>
            </a:pPr>
            <a:endParaRPr lang="en-US" sz="1050" dirty="0" smtClean="0">
              <a:solidFill>
                <a:schemeClr val="bg1"/>
              </a:solidFill>
            </a:endParaRPr>
          </a:p>
          <a:p>
            <a:pPr algn="ctr" defTabSz="914400">
              <a:buNone/>
            </a:pP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22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79523"/>
            <a:ext cx="1143825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Auf die Anforderungen mittelständischer Kunden zugeschnitten </a:t>
            </a:r>
            <a:r>
              <a:rPr lang="de-CH" sz="3400" b="1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</a:t>
            </a:r>
            <a:r>
              <a:rPr lang="de-CH" sz="34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de-CH" sz="3000" b="1" i="1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Smart Solutions</a:t>
            </a:r>
            <a:endParaRPr lang="en-US" sz="3000" b="1" i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227012" y="1123543"/>
            <a:ext cx="11716176" cy="2438852"/>
            <a:chOff x="227012" y="3917543"/>
            <a:chExt cx="11716176" cy="2438852"/>
          </a:xfrm>
        </p:grpSpPr>
        <p:sp>
          <p:nvSpPr>
            <p:cNvPr id="68" name="TextBox 67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7012" y="5167260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BYOD 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1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89212" y="5167260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43068" y="5167260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die Bereitstellung neuer 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13612" y="5167260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eine 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37764" y="5167260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283325" y="3917543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13" name="Isosceles Triangle 112"/>
          <p:cNvSpPr/>
          <p:nvPr/>
        </p:nvSpPr>
        <p:spPr>
          <a:xfrm>
            <a:off x="4943069" y="3640899"/>
            <a:ext cx="2215836" cy="558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4" name="Isosceles Triangle 113"/>
          <p:cNvSpPr/>
          <p:nvPr/>
        </p:nvSpPr>
        <p:spPr>
          <a:xfrm>
            <a:off x="7313612" y="3640899"/>
            <a:ext cx="2273251" cy="558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5" name="Isosceles Triangle 114"/>
          <p:cNvSpPr/>
          <p:nvPr/>
        </p:nvSpPr>
        <p:spPr>
          <a:xfrm>
            <a:off x="9695811" y="3640899"/>
            <a:ext cx="2273251" cy="558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7" name="Rounded Rectangle 116"/>
          <p:cNvSpPr/>
          <p:nvPr/>
        </p:nvSpPr>
        <p:spPr>
          <a:xfrm>
            <a:off x="4940518" y="3945436"/>
            <a:ext cx="2273251" cy="1903380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6200000" scaled="0"/>
            <a:tileRect/>
          </a:gradFill>
          <a:ln w="5" cap="rnd">
            <a:noFill/>
            <a:prstDash val="solid"/>
            <a:miter lim="800000"/>
            <a:headEnd/>
            <a:tailEnd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313612" y="3945436"/>
            <a:ext cx="2273251" cy="1903380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6200000" scaled="0"/>
            <a:tileRect/>
          </a:gradFill>
          <a:ln w="5" cap="rnd">
            <a:noFill/>
            <a:prstDash val="solid"/>
            <a:miter lim="800000"/>
            <a:headEnd/>
            <a:tailEnd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9669937" y="3945436"/>
            <a:ext cx="2273251" cy="1903380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6200000" scaled="0"/>
            <a:tileRect/>
          </a:gradFill>
          <a:ln w="5" cap="rnd">
            <a:noFill/>
            <a:prstDash val="solid"/>
            <a:miter lim="800000"/>
            <a:headEnd/>
            <a:tailEnd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4943069" y="3954165"/>
            <a:ext cx="2273250" cy="189465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 anchorCtr="0"/>
          <a:lstStyle/>
          <a:p>
            <a:pPr algn="ctr" defTabSz="914309">
              <a:lnSpc>
                <a:spcPct val="95000"/>
              </a:lnSpc>
              <a:spcBef>
                <a:spcPts val="300"/>
              </a:spcBef>
              <a:buNone/>
            </a:pPr>
            <a:r>
              <a:rPr lang="de-CH" sz="13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Virtuelle Grundlage </a:t>
            </a:r>
            <a:r>
              <a:rPr lang="de-CH" sz="13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zur Integration von Nexus 5000/2000/1000V, ASA, UCS B- und C-Serie, VMware vSphere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313868" y="3954165"/>
            <a:ext cx="2273251" cy="189465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 anchorCtr="0"/>
          <a:lstStyle/>
          <a:p>
            <a:pPr algn="ctr" defTabSz="914400">
              <a:lnSpc>
                <a:spcPct val="95000"/>
              </a:lnSpc>
              <a:spcBef>
                <a:spcPts val="400"/>
              </a:spcBef>
              <a:buNone/>
            </a:pPr>
            <a:r>
              <a:rPr lang="de-CH" sz="13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Industrienetzwerke </a:t>
            </a:r>
            <a:r>
              <a:rPr lang="de-CH" sz="13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– Catalyst Switches 2955, IE3000, </a:t>
            </a:r>
            <a: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3010, AP </a:t>
            </a:r>
            <a:r>
              <a:rPr lang="de-CH" sz="13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1520 und </a:t>
            </a:r>
            <a: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1552, 819 </a:t>
            </a:r>
            <a:r>
              <a:rPr lang="de-CH" sz="13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ISR, Unified Wireless </a:t>
            </a:r>
            <a: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7925 </a:t>
            </a:r>
            <a:r>
              <a:rPr lang="de-CH" sz="13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IP-Telefone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9652525" y="3949326"/>
            <a:ext cx="2218916" cy="192851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 anchorCtr="0"/>
          <a:lstStyle/>
          <a:p>
            <a:pPr algn="ctr" defTabSz="914309">
              <a:lnSpc>
                <a:spcPct val="95000"/>
              </a:lnSpc>
              <a:spcBef>
                <a:spcPts val="400"/>
              </a:spcBef>
              <a:buNone/>
            </a:pPr>
            <a:r>
              <a:rPr lang="en-US" sz="1300" b="1" i="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FlexPod</a:t>
            </a:r>
            <a:r>
              <a:rPr lang="en-US" sz="1300" b="1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endParaRPr lang="en-US" sz="1300" b="1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  <a:p>
            <a:pPr algn="ctr" defTabSz="914309">
              <a:lnSpc>
                <a:spcPct val="95000"/>
              </a:lnSpc>
              <a:buNone/>
            </a:pPr>
            <a:r>
              <a:rPr lang="de-CH" sz="13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UCS, Nexus, </a:t>
            </a:r>
            <a: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NetApp </a:t>
            </a:r>
            <a:r>
              <a:rPr lang="de-CH" sz="13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Storage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24" name="Isosceles Triangle 123"/>
          <p:cNvSpPr/>
          <p:nvPr/>
        </p:nvSpPr>
        <p:spPr>
          <a:xfrm>
            <a:off x="270873" y="3649628"/>
            <a:ext cx="2273251" cy="558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5" name="Rounded Rectangle 124"/>
          <p:cNvSpPr/>
          <p:nvPr/>
        </p:nvSpPr>
        <p:spPr>
          <a:xfrm>
            <a:off x="270873" y="3954165"/>
            <a:ext cx="2273251" cy="1903380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6200000" scaled="0"/>
            <a:tileRect/>
          </a:gradFill>
          <a:ln w="5" cap="rnd">
            <a:noFill/>
            <a:prstDash val="solid"/>
            <a:miter lim="800000"/>
            <a:headEnd/>
            <a:tailEnd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258343" y="3914514"/>
            <a:ext cx="2273251" cy="21305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 anchorCtr="0"/>
          <a:lstStyle/>
          <a:p>
            <a:pPr algn="ctr" defTabSz="914400">
              <a:lnSpc>
                <a:spcPct val="95000"/>
              </a:lnSpc>
              <a:spcBef>
                <a:spcPts val="400"/>
              </a:spcBef>
              <a:buNone/>
            </a:pPr>
            <a:r>
              <a:rPr lang="de-CH" sz="13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BYOD</a:t>
            </a:r>
            <a:r>
              <a:rPr lang="de-CH" sz="13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 – ISE, ASA, AnyConnect, AP, Controller, Management-Switching, </a:t>
            </a:r>
            <a: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Prime-Infrastruktur</a:t>
            </a:r>
          </a:p>
          <a:p>
            <a:pPr algn="ctr" defTabSz="914400">
              <a:lnSpc>
                <a:spcPct val="95000"/>
              </a:lnSpc>
              <a:spcBef>
                <a:spcPts val="400"/>
              </a:spcBef>
              <a:buNone/>
            </a:pPr>
            <a:r>
              <a:rPr lang="de-CH" sz="1300" b="1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Virtueller Arbeitsplatz </a:t>
            </a:r>
            <a:r>
              <a:rPr lang="de-CH" sz="13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– UCS B- und C-Serie, ISE, ASA, Citrix XenDesktop </a:t>
            </a:r>
            <a:endParaRPr lang="de-CH" sz="1300" b="0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-1588" y="5994640"/>
            <a:ext cx="12190414" cy="903564"/>
            <a:chOff x="-1588" y="6019801"/>
            <a:chExt cx="12190414" cy="878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-1588" y="6019801"/>
              <a:ext cx="12190414" cy="878400"/>
              <a:chOff x="-1588" y="5804038"/>
              <a:chExt cx="12190414" cy="1049867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-1588" y="5804038"/>
                <a:ext cx="12190414" cy="1049867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2">
                      <a:lumMod val="65000"/>
                    </a:schemeClr>
                  </a:gs>
                  <a:gs pos="100000">
                    <a:schemeClr val="bg2">
                      <a:lumMod val="85000"/>
                    </a:schemeClr>
                  </a:gs>
                  <a:gs pos="0">
                    <a:schemeClr val="bg2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0" y="5804038"/>
                <a:ext cx="12188826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  <a:gs pos="51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0" y="6117602"/>
              <a:ext cx="12188826" cy="62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de-CH" sz="1800" b="1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Services:</a:t>
              </a:r>
              <a:br>
                <a:rPr lang="de-CH" sz="1800" b="1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4B6B"/>
                  </a:solidFill>
                  <a:latin typeface="Arial"/>
                  <a:ea typeface="+mn-ea"/>
                  <a:cs typeface="+mn-cs"/>
                </a:rPr>
                <a:t>Smart Care durch Cisco und Partner, Professional Services von Partnern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970150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CH" sz="6000" b="0" i="0" spc="0" baseline="0">
                <a:solidFill>
                  <a:srgbClr val="6DB344"/>
                </a:solidFill>
                <a:latin typeface="Arial"/>
                <a:ea typeface="+mj-ea"/>
                <a:cs typeface="+mj-cs"/>
              </a:rPr>
              <a:t>Services für den Midmarket</a:t>
            </a:r>
            <a:endParaRPr lang="en-US" dirty="0"/>
          </a:p>
        </p:txBody>
      </p:sp>
      <p:pic>
        <p:nvPicPr>
          <p:cNvPr id="2" name="Picture 1" descr="seg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4060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752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5525770" y="3147723"/>
            <a:ext cx="3179752" cy="2385435"/>
            <a:chOff x="4145407" y="2871801"/>
            <a:chExt cx="2385435" cy="2385435"/>
          </a:xfrm>
        </p:grpSpPr>
        <p:sp>
          <p:nvSpPr>
            <p:cNvPr id="87" name="Donut 86"/>
            <p:cNvSpPr/>
            <p:nvPr/>
          </p:nvSpPr>
          <p:spPr>
            <a:xfrm>
              <a:off x="4145407" y="2871801"/>
              <a:ext cx="2385435" cy="2385435"/>
            </a:xfrm>
            <a:prstGeom prst="donut">
              <a:avLst>
                <a:gd name="adj" fmla="val 25552"/>
              </a:avLst>
            </a:prstGeom>
            <a:solidFill>
              <a:srgbClr val="4AD977">
                <a:alpha val="63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93664" y="3949829"/>
              <a:ext cx="1351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200" b="1" i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RENTABILITÄT</a:t>
              </a:r>
              <a:endParaRPr lang="en-US" sz="1200" b="1" dirty="0">
                <a:solidFill>
                  <a:srgbClr val="0096D6"/>
                </a:solidFill>
              </a:endParaRPr>
            </a:p>
          </p:txBody>
        </p:sp>
      </p:grpSp>
      <p:sp>
        <p:nvSpPr>
          <p:cNvPr id="86" name="Donut 85"/>
          <p:cNvSpPr>
            <a:spLocks noChangeAspect="1"/>
          </p:cNvSpPr>
          <p:nvPr/>
        </p:nvSpPr>
        <p:spPr>
          <a:xfrm>
            <a:off x="2774787" y="1495603"/>
            <a:ext cx="6288995" cy="4718303"/>
          </a:xfrm>
          <a:prstGeom prst="donut">
            <a:avLst>
              <a:gd name="adj" fmla="val 2965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540000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3148780" y="3168357"/>
            <a:ext cx="3124738" cy="2344164"/>
            <a:chOff x="2362200" y="2892436"/>
            <a:chExt cx="2344164" cy="2344164"/>
          </a:xfrm>
        </p:grpSpPr>
        <p:sp>
          <p:nvSpPr>
            <p:cNvPr id="88" name="Donut 87"/>
            <p:cNvSpPr/>
            <p:nvPr/>
          </p:nvSpPr>
          <p:spPr>
            <a:xfrm>
              <a:off x="2362200" y="2892436"/>
              <a:ext cx="2344164" cy="2344164"/>
            </a:xfrm>
            <a:prstGeom prst="donut">
              <a:avLst>
                <a:gd name="adj" fmla="val 25552"/>
              </a:avLst>
            </a:prstGeom>
            <a:solidFill>
              <a:schemeClr val="tx1">
                <a:lumMod val="75000"/>
                <a:alpha val="6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2840207" y="4019079"/>
              <a:ext cx="1371600" cy="12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1028700">
                <a:lnSpc>
                  <a:spcPct val="70000"/>
                </a:lnSpc>
                <a:spcBef>
                  <a:spcPct val="50000"/>
                </a:spcBef>
                <a:buNone/>
              </a:pPr>
              <a:r>
                <a:rPr lang="en-US" sz="1200" b="1" i="0" kern="120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FÖRDERUNG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1946826" y="6419386"/>
            <a:ext cx="8193599" cy="495300"/>
          </a:xfrm>
          <a:prstGeom prst="ellipse">
            <a:avLst/>
          </a:prstGeom>
          <a:gradFill flip="none" rotWithShape="1">
            <a:gsLst>
              <a:gs pos="1000">
                <a:srgbClr val="494A4A">
                  <a:alpha val="41000"/>
                </a:srgbClr>
              </a:gs>
              <a:gs pos="100000">
                <a:schemeClr val="accent1">
                  <a:hueOff val="0"/>
                  <a:satOff val="0"/>
                  <a:lumOff val="0"/>
                  <a:shade val="94000"/>
                  <a:satMod val="13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62"/>
          <p:cNvGrpSpPr/>
          <p:nvPr/>
        </p:nvGrpSpPr>
        <p:grpSpPr>
          <a:xfrm>
            <a:off x="4301500" y="1644301"/>
            <a:ext cx="3181283" cy="2386584"/>
            <a:chOff x="3226965" y="1368380"/>
            <a:chExt cx="2386584" cy="2386584"/>
          </a:xfrm>
        </p:grpSpPr>
        <p:sp>
          <p:nvSpPr>
            <p:cNvPr id="64" name="Donut 63"/>
            <p:cNvSpPr>
              <a:spLocks noChangeAspect="1"/>
            </p:cNvSpPr>
            <p:nvPr/>
          </p:nvSpPr>
          <p:spPr>
            <a:xfrm>
              <a:off x="3226965" y="1368380"/>
              <a:ext cx="2386584" cy="2386584"/>
            </a:xfrm>
            <a:prstGeom prst="donut">
              <a:avLst>
                <a:gd name="adj" fmla="val 25552"/>
              </a:avLst>
            </a:prstGeom>
            <a:solidFill>
              <a:srgbClr val="0096D6">
                <a:alpha val="63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" name="Rectangle 10"/>
            <p:cNvSpPr>
              <a:spLocks noChangeArrowheads="1"/>
            </p:cNvSpPr>
            <p:nvPr/>
          </p:nvSpPr>
          <p:spPr bwMode="auto">
            <a:xfrm>
              <a:off x="3743190" y="2484978"/>
              <a:ext cx="1371600" cy="12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1028700">
                <a:lnSpc>
                  <a:spcPct val="70000"/>
                </a:lnSpc>
                <a:spcBef>
                  <a:spcPct val="50000"/>
                </a:spcBef>
                <a:buNone/>
              </a:pPr>
              <a:r>
                <a:rPr lang="en-US" sz="1200" b="1" i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TECHNOLOGIE</a:t>
              </a:r>
              <a:endParaRPr lang="en-US" sz="1200" b="1" kern="1200" dirty="0">
                <a:solidFill>
                  <a:srgbClr val="0096D6"/>
                </a:solidFill>
                <a:latin typeface="Arial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474010" y="1856561"/>
            <a:ext cx="4004626" cy="1555470"/>
            <a:chOff x="355600" y="1856560"/>
            <a:chExt cx="3004252" cy="1555470"/>
          </a:xfrm>
        </p:grpSpPr>
        <p:sp>
          <p:nvSpPr>
            <p:cNvPr id="76" name="Rectangle 10"/>
            <p:cNvSpPr>
              <a:spLocks noChangeArrowheads="1"/>
            </p:cNvSpPr>
            <p:nvPr/>
          </p:nvSpPr>
          <p:spPr bwMode="auto">
            <a:xfrm>
              <a:off x="367437" y="1856560"/>
              <a:ext cx="2216803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en-US" sz="1800" b="1" i="0" kern="1200" spc="-7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Technologische Innovationen</a:t>
              </a:r>
            </a:p>
          </p:txBody>
        </p:sp>
        <p:grpSp>
          <p:nvGrpSpPr>
            <p:cNvPr id="7" name="Group 76"/>
            <p:cNvGrpSpPr/>
            <p:nvPr/>
          </p:nvGrpSpPr>
          <p:grpSpPr>
            <a:xfrm>
              <a:off x="355600" y="2418555"/>
              <a:ext cx="3004252" cy="103909"/>
              <a:chOff x="558800" y="1941035"/>
              <a:chExt cx="3004252" cy="103909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558800" y="1992814"/>
                <a:ext cx="2914197" cy="1588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3459143" y="1941035"/>
                <a:ext cx="103909" cy="10390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009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0" name="Rectangle 10"/>
            <p:cNvSpPr>
              <a:spLocks noChangeArrowheads="1"/>
            </p:cNvSpPr>
            <p:nvPr/>
          </p:nvSpPr>
          <p:spPr bwMode="auto">
            <a:xfrm>
              <a:off x="372399" y="2534867"/>
              <a:ext cx="1907506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de-CH" sz="1200" b="0" i="0" kern="120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Eine starke Marke, ein umfassendes Portfolio und aktives Engagement </a:t>
              </a: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für </a:t>
              </a:r>
              <a:r>
                <a:rPr lang="de-CH" sz="1200" b="0" i="0" kern="120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Innovation eröffnen Partnern Wachstumschancen und sorgen </a:t>
              </a: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für </a:t>
              </a:r>
              <a:r>
                <a:rPr lang="de-CH" sz="1200" b="0" i="0" kern="120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Investitionsschutz.</a:t>
              </a:r>
            </a:p>
          </p:txBody>
        </p:sp>
      </p:grpSp>
      <p:grpSp>
        <p:nvGrpSpPr>
          <p:cNvPr id="8" name="Group 136"/>
          <p:cNvGrpSpPr/>
          <p:nvPr/>
        </p:nvGrpSpPr>
        <p:grpSpPr>
          <a:xfrm>
            <a:off x="471225" y="4383661"/>
            <a:ext cx="3333788" cy="1830503"/>
            <a:chOff x="353511" y="4383660"/>
            <a:chExt cx="2500992" cy="1830503"/>
          </a:xfrm>
        </p:grpSpPr>
        <p:grpSp>
          <p:nvGrpSpPr>
            <p:cNvPr id="9" name="Group 84"/>
            <p:cNvGrpSpPr/>
            <p:nvPr/>
          </p:nvGrpSpPr>
          <p:grpSpPr>
            <a:xfrm>
              <a:off x="355600" y="5203286"/>
              <a:ext cx="2228640" cy="103909"/>
              <a:chOff x="1036320" y="5162646"/>
              <a:chExt cx="2228640" cy="103909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1036320" y="5214151"/>
                <a:ext cx="2139180" cy="1588"/>
              </a:xfrm>
              <a:prstGeom prst="line">
                <a:avLst/>
              </a:prstGeom>
              <a:ln w="12700" cap="flat" cmpd="sng" algn="ctr">
                <a:solidFill>
                  <a:srgbClr val="0096D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3161051" y="5162646"/>
                <a:ext cx="103909" cy="10390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009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1" name="Rectangle 10"/>
            <p:cNvSpPr>
              <a:spLocks noChangeArrowheads="1"/>
            </p:cNvSpPr>
            <p:nvPr/>
          </p:nvSpPr>
          <p:spPr bwMode="auto">
            <a:xfrm>
              <a:off x="353511" y="4383660"/>
              <a:ext cx="2500992" cy="789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en-US" sz="1800" b="1" i="0" kern="1200" spc="-70" dirty="0" err="1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Partnerorientiertes</a:t>
              </a:r>
              <a:r>
                <a:rPr lang="en-US" sz="1800" b="1" i="0" kern="1200" spc="-7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 </a:t>
              </a:r>
              <a:br>
                <a:rPr lang="en-US" sz="1800" b="1" i="0" kern="1200" spc="-7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</a:br>
              <a:r>
                <a:rPr lang="en-US" sz="1800" b="1" i="0" spc="-70" dirty="0" err="1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Vertriebs</a:t>
              </a:r>
              <a:r>
                <a:rPr lang="en-US" sz="1800" b="1" i="0" spc="-7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- und</a:t>
              </a:r>
              <a:r>
                <a:rPr lang="en-US" sz="1800" b="1" i="0" kern="1200" spc="-7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800" b="1" i="0" spc="-7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en-US" sz="1800" b="1" i="0" spc="-7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</a:br>
              <a:r>
                <a:rPr lang="en-US" sz="1800" b="1" i="0" spc="-70" dirty="0" err="1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Service</a:t>
              </a:r>
              <a:r>
                <a:rPr lang="en-US" sz="1800" b="1" i="0" kern="1200" spc="-70" dirty="0" err="1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modell</a:t>
              </a:r>
              <a:endParaRPr lang="en-US" sz="1800" b="1" i="0" kern="1200" spc="-7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Rectangle 10"/>
            <p:cNvSpPr>
              <a:spLocks noChangeArrowheads="1"/>
            </p:cNvSpPr>
            <p:nvPr/>
          </p:nvSpPr>
          <p:spPr bwMode="auto">
            <a:xfrm>
              <a:off x="364665" y="5337000"/>
              <a:ext cx="2011680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de-CH" sz="1200" b="0" i="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Das partnerorientierte Vertriebs- </a:t>
              </a:r>
              <a:r>
                <a:rPr lang="de-CH" sz="1200" b="0" i="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200" b="0" i="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Servicemodell beruht auf Vertrauen, minimiert das Konfliktpotenzial, </a:t>
              </a:r>
              <a:r>
                <a:rPr lang="de-CH" sz="1200" b="0" i="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fördert </a:t>
              </a:r>
              <a:r>
                <a:rPr lang="de-CH" sz="1200" b="0" i="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die Nachfrage und schafft Möglichkeiten zur Differenzierung.</a:t>
              </a:r>
              <a:endParaRPr lang="en-US" sz="1200" kern="1200" dirty="0">
                <a:solidFill>
                  <a:srgbClr val="7F7F7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133"/>
          <p:cNvGrpSpPr/>
          <p:nvPr/>
        </p:nvGrpSpPr>
        <p:grpSpPr>
          <a:xfrm>
            <a:off x="5671998" y="4629345"/>
            <a:ext cx="6755223" cy="1911865"/>
            <a:chOff x="4255106" y="4629344"/>
            <a:chExt cx="5067737" cy="1911865"/>
          </a:xfrm>
        </p:grpSpPr>
        <p:grpSp>
          <p:nvGrpSpPr>
            <p:cNvPr id="11" name="Group 93"/>
            <p:cNvGrpSpPr/>
            <p:nvPr/>
          </p:nvGrpSpPr>
          <p:grpSpPr>
            <a:xfrm>
              <a:off x="4255106" y="5175356"/>
              <a:ext cx="4472334" cy="103909"/>
              <a:chOff x="4173826" y="4789276"/>
              <a:chExt cx="4472334" cy="103909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4214466" y="4841231"/>
                <a:ext cx="4431694" cy="1"/>
              </a:xfrm>
              <a:prstGeom prst="line">
                <a:avLst/>
              </a:prstGeom>
              <a:ln w="12700" cap="flat" cmpd="sng" algn="ctr">
                <a:solidFill>
                  <a:srgbClr val="0096D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>
              <a:xfrm>
                <a:off x="4173826" y="4789276"/>
                <a:ext cx="103909" cy="10390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009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3" name="Rectangle 10"/>
            <p:cNvSpPr>
              <a:spLocks noChangeArrowheads="1"/>
            </p:cNvSpPr>
            <p:nvPr/>
          </p:nvSpPr>
          <p:spPr bwMode="auto">
            <a:xfrm>
              <a:off x="7061684" y="5313181"/>
              <a:ext cx="1777515" cy="122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de-CH" sz="1200" b="0" i="0" kern="120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Die Umsetzung von Verfahren </a:t>
              </a: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für </a:t>
              </a:r>
              <a:r>
                <a:rPr lang="de-CH" sz="1200" b="0" i="0" kern="120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Vertrieb, Marketing und Services unterstützt Partner </a:t>
              </a: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beim </a:t>
              </a:r>
              <a:r>
                <a:rPr lang="de-CH" sz="1200" b="0" i="0" kern="120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schnellen Erschließen </a:t>
              </a: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neuer </a:t>
              </a:r>
              <a:r>
                <a:rPr lang="de-CH" sz="1200" b="0" i="0" kern="120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Märkte und bei der Entwicklung von Mehrwertangeboten. </a:t>
              </a:r>
            </a:p>
          </p:txBody>
        </p:sp>
        <p:sp>
          <p:nvSpPr>
            <p:cNvPr id="104" name="Rectangle 10"/>
            <p:cNvSpPr>
              <a:spLocks noChangeArrowheads="1"/>
            </p:cNvSpPr>
            <p:nvPr/>
          </p:nvSpPr>
          <p:spPr bwMode="auto">
            <a:xfrm>
              <a:off x="7062802" y="4629344"/>
              <a:ext cx="2260041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en-US" sz="1800" b="1" i="0" kern="1200" spc="-70" dirty="0" err="1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Umsetzung</a:t>
              </a:r>
              <a:r>
                <a:rPr lang="en-US" sz="1800" b="1" i="0" kern="1200" spc="-7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 von </a:t>
              </a:r>
              <a:br>
                <a:rPr lang="en-US" sz="1800" b="1" i="0" kern="1200" spc="-7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</a:br>
              <a:r>
                <a:rPr lang="en-US" sz="1800" b="1" i="0" kern="1200" spc="-70" dirty="0" err="1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Verfahren</a:t>
              </a:r>
              <a:endParaRPr lang="en-US" sz="1800" b="1" i="0" kern="1200" spc="-7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30"/>
          <p:cNvGrpSpPr/>
          <p:nvPr/>
        </p:nvGrpSpPr>
        <p:grpSpPr>
          <a:xfrm>
            <a:off x="7973913" y="2985338"/>
            <a:ext cx="4046636" cy="1340063"/>
            <a:chOff x="5981991" y="2985338"/>
            <a:chExt cx="3035767" cy="1340063"/>
          </a:xfrm>
        </p:grpSpPr>
        <p:grpSp>
          <p:nvGrpSpPr>
            <p:cNvPr id="13" name="Group 123"/>
            <p:cNvGrpSpPr/>
            <p:nvPr/>
          </p:nvGrpSpPr>
          <p:grpSpPr>
            <a:xfrm>
              <a:off x="5981991" y="3336804"/>
              <a:ext cx="2786089" cy="103909"/>
              <a:chOff x="5839751" y="3245364"/>
              <a:chExt cx="2786089" cy="103909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5918055" y="3297319"/>
                <a:ext cx="2707785" cy="1588"/>
              </a:xfrm>
              <a:prstGeom prst="line">
                <a:avLst/>
              </a:prstGeom>
              <a:ln w="12700" cap="flat" cmpd="sng" algn="ctr">
                <a:solidFill>
                  <a:srgbClr val="0096D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5839751" y="3245364"/>
                <a:ext cx="103909" cy="10390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009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srgbClr val="179EBE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3" name="Rectangle 10"/>
            <p:cNvSpPr>
              <a:spLocks noChangeArrowheads="1"/>
            </p:cNvSpPr>
            <p:nvPr/>
          </p:nvSpPr>
          <p:spPr bwMode="auto">
            <a:xfrm>
              <a:off x="7074716" y="2985338"/>
              <a:ext cx="1943042" cy="26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en-US" sz="1800" b="1" i="0" kern="1200" spc="-7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Partner-</a:t>
              </a:r>
              <a:r>
                <a:rPr lang="en-US" sz="1800" b="1" i="0" kern="1200" spc="-70" dirty="0" err="1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rentabilität</a:t>
              </a:r>
              <a:endParaRPr lang="en-US" sz="1800" b="1" i="0" kern="1200" spc="-7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Rectangle 10"/>
            <p:cNvSpPr>
              <a:spLocks noChangeArrowheads="1"/>
            </p:cNvSpPr>
            <p:nvPr/>
          </p:nvSpPr>
          <p:spPr bwMode="auto">
            <a:xfrm>
              <a:off x="7074716" y="3448238"/>
              <a:ext cx="1651501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de-CH" sz="1200" b="0" i="0" kern="120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Weltweit einheitliche Programme, Incentives, Prämien und Tools steigern </a:t>
              </a: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kern="1200" dirty="0" smtClean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die </a:t>
              </a:r>
              <a:r>
                <a:rPr lang="de-CH" sz="1200" b="0" i="0" kern="1200" dirty="0">
                  <a:solidFill>
                    <a:srgbClr val="7F7F7F"/>
                  </a:solidFill>
                  <a:latin typeface="Arial"/>
                  <a:ea typeface="+mn-ea"/>
                  <a:cs typeface="+mn-cs"/>
                </a:rPr>
                <a:t>Rentabilität und schützen den Wert des Partners.</a:t>
              </a:r>
              <a:endParaRPr lang="en-US" sz="1200" kern="1200" dirty="0">
                <a:solidFill>
                  <a:srgbClr val="7F7F7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3" name="Oval 22"/>
          <p:cNvSpPr>
            <a:spLocks noChangeArrowheads="1"/>
          </p:cNvSpPr>
          <p:nvPr/>
        </p:nvSpPr>
        <p:spPr bwMode="auto">
          <a:xfrm>
            <a:off x="5972524" y="5003326"/>
            <a:ext cx="1868953" cy="544035"/>
          </a:xfrm>
          <a:prstGeom prst="ellipse">
            <a:avLst/>
          </a:prstGeom>
          <a:gradFill rotWithShape="1">
            <a:gsLst>
              <a:gs pos="16000">
                <a:schemeClr val="accent3">
                  <a:lumMod val="10000"/>
                  <a:alpha val="40000"/>
                </a:schemeClr>
              </a:gs>
              <a:gs pos="95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Oval 22"/>
          <p:cNvSpPr>
            <a:spLocks noChangeArrowheads="1"/>
          </p:cNvSpPr>
          <p:nvPr/>
        </p:nvSpPr>
        <p:spPr bwMode="auto">
          <a:xfrm>
            <a:off x="3995226" y="5003326"/>
            <a:ext cx="1868953" cy="544035"/>
          </a:xfrm>
          <a:prstGeom prst="ellipse">
            <a:avLst/>
          </a:prstGeom>
          <a:gradFill rotWithShape="1">
            <a:gsLst>
              <a:gs pos="16000">
                <a:schemeClr val="accent3">
                  <a:lumMod val="10000"/>
                  <a:alpha val="40000"/>
                </a:schemeClr>
              </a:gs>
              <a:gs pos="95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1946826" y="6206026"/>
            <a:ext cx="8193599" cy="495300"/>
          </a:xfrm>
          <a:prstGeom prst="ellipse">
            <a:avLst/>
          </a:prstGeom>
          <a:gradFill flip="none" rotWithShape="1">
            <a:gsLst>
              <a:gs pos="1000">
                <a:srgbClr val="494A4A">
                  <a:alpha val="41000"/>
                </a:srgbClr>
              </a:gs>
              <a:gs pos="100000">
                <a:schemeClr val="accent1">
                  <a:hueOff val="0"/>
                  <a:satOff val="0"/>
                  <a:lumOff val="0"/>
                  <a:shade val="94000"/>
                  <a:satMod val="13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2" name="Rectangle 10"/>
          <p:cNvSpPr>
            <a:spLocks noChangeArrowheads="1"/>
          </p:cNvSpPr>
          <p:nvPr/>
        </p:nvSpPr>
        <p:spPr bwMode="auto">
          <a:xfrm>
            <a:off x="461358" y="1027318"/>
            <a:ext cx="11321172" cy="5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1028700">
              <a:lnSpc>
                <a:spcPct val="95000"/>
              </a:lnSpc>
              <a:spcBef>
                <a:spcPts val="1440"/>
              </a:spcBef>
              <a:buNone/>
            </a:pPr>
            <a:r>
              <a:rPr lang="de-CH" sz="2000" b="0" i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Möglichkeiten zur Wachstumssteigerung, Erhöhung der Rentabilität </a:t>
            </a:r>
            <a:br>
              <a:rPr lang="de-CH" sz="2000" b="0" i="0">
                <a:solidFill>
                  <a:srgbClr val="7F7F7F"/>
                </a:solidFill>
                <a:latin typeface="Arial"/>
                <a:ea typeface="+mn-ea"/>
                <a:cs typeface="+mn-cs"/>
              </a:rPr>
            </a:br>
            <a:r>
              <a:rPr lang="de-CH" sz="2000" b="0" i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und verstärkte Differenzierung</a:t>
            </a:r>
            <a:endParaRPr lang="en-US" sz="2000" kern="1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5" name="Oval 22"/>
          <p:cNvSpPr>
            <a:spLocks noChangeArrowheads="1"/>
          </p:cNvSpPr>
          <p:nvPr/>
        </p:nvSpPr>
        <p:spPr bwMode="auto">
          <a:xfrm>
            <a:off x="4447732" y="3192668"/>
            <a:ext cx="2951864" cy="568663"/>
          </a:xfrm>
          <a:prstGeom prst="ellipse">
            <a:avLst/>
          </a:prstGeom>
          <a:gradFill rotWithShape="1">
            <a:gsLst>
              <a:gs pos="16000">
                <a:schemeClr val="accent3">
                  <a:lumMod val="10000"/>
                  <a:alpha val="40000"/>
                </a:schemeClr>
              </a:gs>
              <a:gs pos="95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Donut 155"/>
          <p:cNvSpPr>
            <a:spLocks noChangeAspect="1"/>
          </p:cNvSpPr>
          <p:nvPr/>
        </p:nvSpPr>
        <p:spPr>
          <a:xfrm>
            <a:off x="3102539" y="1381126"/>
            <a:ext cx="5525043" cy="6543675"/>
          </a:xfrm>
          <a:prstGeom prst="donut">
            <a:avLst>
              <a:gd name="adj" fmla="val 599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6960000" lon="0" rev="0"/>
            </a:camera>
            <a:lightRig rig="threePt" dir="t">
              <a:rot lat="0" lon="0" rev="2460000"/>
            </a:lightRig>
          </a:scene3d>
          <a:sp3d>
            <a:bevelT w="508000" h="552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4" name="Group 102"/>
          <p:cNvGrpSpPr/>
          <p:nvPr/>
        </p:nvGrpSpPr>
        <p:grpSpPr>
          <a:xfrm>
            <a:off x="3118129" y="3407985"/>
            <a:ext cx="2748716" cy="2062074"/>
            <a:chOff x="2267531" y="1847433"/>
            <a:chExt cx="2062074" cy="2062074"/>
          </a:xfrm>
        </p:grpSpPr>
        <p:grpSp>
          <p:nvGrpSpPr>
            <p:cNvPr id="15" name="Group 34"/>
            <p:cNvGrpSpPr/>
            <p:nvPr/>
          </p:nvGrpSpPr>
          <p:grpSpPr>
            <a:xfrm>
              <a:off x="2267531" y="1847433"/>
              <a:ext cx="2062074" cy="2062074"/>
              <a:chOff x="7434589" y="4880545"/>
              <a:chExt cx="1696711" cy="1696711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7434589" y="4880545"/>
                <a:ext cx="1696711" cy="1696711"/>
              </a:xfrm>
              <a:prstGeom prst="ellipse">
                <a:avLst/>
              </a:prstGeom>
              <a:solidFill>
                <a:srgbClr val="519E20"/>
              </a:solidFill>
              <a:ln>
                <a:noFill/>
              </a:ln>
              <a:effectLst/>
              <a:scene3d>
                <a:camera prst="orthographicFront"/>
                <a:lightRig rig="glow" dir="t">
                  <a:rot lat="0" lon="0" rev="5400000"/>
                </a:lightRig>
              </a:scene3d>
              <a:sp3d>
                <a:bevelT w="558800" h="355600"/>
                <a:bevelB w="323850" h="67945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lnSpc>
                    <a:spcPct val="90000"/>
                  </a:lnSpc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536189" y="4957193"/>
                <a:ext cx="1506211" cy="13628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2000"/>
                    </a:schemeClr>
                  </a:gs>
                  <a:gs pos="58000">
                    <a:srgbClr val="000000">
                      <a:alpha val="0"/>
                    </a:srgb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TextBox 39"/>
            <p:cNvSpPr txBox="1">
              <a:spLocks noChangeArrowheads="1"/>
            </p:cNvSpPr>
            <p:nvPr/>
          </p:nvSpPr>
          <p:spPr bwMode="auto">
            <a:xfrm>
              <a:off x="2280231" y="2698285"/>
              <a:ext cx="1893879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>
                <a:srgbClr val="000000">
                  <a:alpha val="31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>
                <a:buNone/>
              </a:pPr>
              <a:r>
                <a:rPr lang="en-US" sz="2000" b="1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Beziehung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07"/>
          <p:cNvGrpSpPr/>
          <p:nvPr/>
        </p:nvGrpSpPr>
        <p:grpSpPr>
          <a:xfrm>
            <a:off x="4541426" y="1495602"/>
            <a:ext cx="2748716" cy="2062074"/>
            <a:chOff x="4517688" y="1847433"/>
            <a:chExt cx="2062074" cy="2062074"/>
          </a:xfrm>
        </p:grpSpPr>
        <p:grpSp>
          <p:nvGrpSpPr>
            <p:cNvPr id="17" name="Group 31"/>
            <p:cNvGrpSpPr/>
            <p:nvPr/>
          </p:nvGrpSpPr>
          <p:grpSpPr>
            <a:xfrm>
              <a:off x="4517688" y="1847433"/>
              <a:ext cx="2062074" cy="2062074"/>
              <a:chOff x="5488759" y="4880545"/>
              <a:chExt cx="1696711" cy="1696711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5488759" y="4880545"/>
                <a:ext cx="1696711" cy="1696711"/>
              </a:xfrm>
              <a:prstGeom prst="ellipse">
                <a:avLst/>
              </a:prstGeom>
              <a:solidFill>
                <a:srgbClr val="2182A8"/>
              </a:solidFill>
              <a:ln>
                <a:noFill/>
              </a:ln>
              <a:effectLst/>
              <a:scene3d>
                <a:camera prst="orthographicFront"/>
                <a:lightRig rig="glow" dir="t">
                  <a:rot lat="0" lon="0" rev="5400000"/>
                </a:lightRig>
              </a:scene3d>
              <a:sp3d>
                <a:bevelT w="558800" h="355600"/>
                <a:bevelB w="323850" h="67945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lnSpc>
                    <a:spcPct val="90000"/>
                  </a:lnSpc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590359" y="4957193"/>
                <a:ext cx="1506211" cy="13628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2000"/>
                    </a:schemeClr>
                  </a:gs>
                  <a:gs pos="58000">
                    <a:srgbClr val="000000">
                      <a:alpha val="0"/>
                    </a:srgb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" name="TextBox 40"/>
            <p:cNvSpPr txBox="1">
              <a:spLocks noChangeArrowheads="1"/>
            </p:cNvSpPr>
            <p:nvPr/>
          </p:nvSpPr>
          <p:spPr bwMode="auto">
            <a:xfrm>
              <a:off x="4743516" y="2696369"/>
              <a:ext cx="1574416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>
                <a:srgbClr val="000000">
                  <a:alpha val="31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>
                <a:buNone/>
              </a:pPr>
              <a:r>
                <a:rPr lang="en-US" sz="2000" b="1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Portfolio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12"/>
          <p:cNvGrpSpPr/>
          <p:nvPr/>
        </p:nvGrpSpPr>
        <p:grpSpPr>
          <a:xfrm>
            <a:off x="6019064" y="3415436"/>
            <a:ext cx="2748716" cy="2062074"/>
            <a:chOff x="3386259" y="3344316"/>
            <a:chExt cx="2062074" cy="2062074"/>
          </a:xfrm>
          <a:effectLst/>
        </p:grpSpPr>
        <p:grpSp>
          <p:nvGrpSpPr>
            <p:cNvPr id="19" name="Group 37"/>
            <p:cNvGrpSpPr/>
            <p:nvPr/>
          </p:nvGrpSpPr>
          <p:grpSpPr>
            <a:xfrm>
              <a:off x="3386259" y="3344316"/>
              <a:ext cx="2062074" cy="2062074"/>
              <a:chOff x="3429000" y="4880545"/>
              <a:chExt cx="1696711" cy="1696711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3429000" y="4880545"/>
                <a:ext cx="1696711" cy="1696711"/>
              </a:xfrm>
              <a:prstGeom prst="ellipse">
                <a:avLst/>
              </a:prstGeom>
              <a:solidFill>
                <a:srgbClr val="BA8A0F"/>
              </a:solidFill>
              <a:ln>
                <a:noFill/>
              </a:ln>
              <a:effectLst/>
              <a:scene3d>
                <a:camera prst="orthographicFront"/>
                <a:lightRig rig="glow" dir="t">
                  <a:rot lat="0" lon="0" rev="5400000"/>
                </a:lightRig>
              </a:scene3d>
              <a:sp3d>
                <a:bevelT w="558800" h="355600"/>
                <a:bevelB w="323850" h="67945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lnSpc>
                    <a:spcPct val="85000"/>
                  </a:lnSpc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524250" y="4957193"/>
                <a:ext cx="1506211" cy="13628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2000"/>
                    </a:schemeClr>
                  </a:gs>
                  <a:gs pos="58000">
                    <a:srgbClr val="000000">
                      <a:alpha val="0"/>
                    </a:srgb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TextBox 50"/>
            <p:cNvSpPr txBox="1">
              <a:spLocks noChangeArrowheads="1"/>
            </p:cNvSpPr>
            <p:nvPr/>
          </p:nvSpPr>
          <p:spPr bwMode="auto">
            <a:xfrm>
              <a:off x="3434519" y="4191883"/>
              <a:ext cx="1956575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>
                <a:srgbClr val="000000">
                  <a:alpha val="31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>
                <a:buNone/>
              </a:pPr>
              <a:r>
                <a:rPr lang="en-US" sz="2000" b="1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Programme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71"/>
          <p:cNvGrpSpPr/>
          <p:nvPr/>
        </p:nvGrpSpPr>
        <p:grpSpPr>
          <a:xfrm>
            <a:off x="474011" y="2060582"/>
            <a:ext cx="4125993" cy="1468183"/>
            <a:chOff x="355600" y="2060581"/>
            <a:chExt cx="3095301" cy="1468183"/>
          </a:xfrm>
        </p:grpSpPr>
        <p:grpSp>
          <p:nvGrpSpPr>
            <p:cNvPr id="21" name="Group 35"/>
            <p:cNvGrpSpPr/>
            <p:nvPr/>
          </p:nvGrpSpPr>
          <p:grpSpPr>
            <a:xfrm>
              <a:off x="355600" y="2396317"/>
              <a:ext cx="3095301" cy="103909"/>
              <a:chOff x="2296551" y="2550635"/>
              <a:chExt cx="3095301" cy="103909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2296551" y="2612750"/>
                <a:ext cx="3016792" cy="1588"/>
              </a:xfrm>
              <a:prstGeom prst="line">
                <a:avLst/>
              </a:prstGeom>
              <a:ln w="12700" cap="flat" cmpd="sng" algn="ctr">
                <a:solidFill>
                  <a:srgbClr val="0096D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Oval 176"/>
              <p:cNvSpPr/>
              <p:nvPr/>
            </p:nvSpPr>
            <p:spPr>
              <a:xfrm>
                <a:off x="5287943" y="2550635"/>
                <a:ext cx="103909" cy="10390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009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srgbClr val="0096D6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4" name="Rectangle 10"/>
            <p:cNvSpPr>
              <a:spLocks noChangeArrowheads="1"/>
            </p:cNvSpPr>
            <p:nvPr/>
          </p:nvSpPr>
          <p:spPr bwMode="auto">
            <a:xfrm>
              <a:off x="364568" y="2531568"/>
              <a:ext cx="2219672" cy="997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0000"/>
                </a:lnSpc>
                <a:spcBef>
                  <a:spcPts val="1440"/>
                </a:spcBef>
                <a:buNone/>
              </a:pPr>
              <a:r>
                <a:rPr lang="de-CH" sz="1200" b="0" i="0" spc="-2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Eine starke Marke und ein umfassendes </a:t>
              </a: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Portfolio an </a:t>
              </a: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intelligenten </a:t>
              </a: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Services </a:t>
              </a: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eröffnen </a:t>
              </a:r>
              <a:b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Partnern</a:t>
              </a:r>
              <a:r>
                <a:rPr lang="de-CH" sz="1200" dirty="0">
                  <a:solidFill>
                    <a:srgbClr val="464747"/>
                  </a:solidFill>
                  <a:latin typeface="Arial"/>
                </a:rPr>
                <a:t> </a:t>
              </a: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Wachstumschancen </a:t>
              </a:r>
              <a:b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unterstützen </a:t>
              </a: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sie </a:t>
              </a: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bei der Differenzierung.</a:t>
              </a:r>
              <a:endParaRPr lang="en-US" sz="1200" dirty="0">
                <a:solidFill>
                  <a:srgbClr val="464747"/>
                </a:solidFill>
              </a:endParaRPr>
            </a:p>
          </p:txBody>
        </p:sp>
        <p:sp>
          <p:nvSpPr>
            <p:cNvPr id="175" name="Rectangle 10"/>
            <p:cNvSpPr>
              <a:spLocks noChangeArrowheads="1"/>
            </p:cNvSpPr>
            <p:nvPr/>
          </p:nvSpPr>
          <p:spPr bwMode="auto">
            <a:xfrm>
              <a:off x="364568" y="2060581"/>
              <a:ext cx="1782815" cy="26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en-US" sz="1800" b="1" i="0" spc="-7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Service-</a:t>
              </a:r>
              <a:r>
                <a:rPr lang="en-US" sz="1800" b="1" i="0" spc="-70" dirty="0" err="1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Innovationen</a:t>
              </a:r>
              <a:endParaRPr lang="en-US" b="1" spc="-70" dirty="0">
                <a:solidFill>
                  <a:srgbClr val="0096D6"/>
                </a:solidFill>
              </a:endParaRPr>
            </a:p>
          </p:txBody>
        </p:sp>
      </p:grpSp>
      <p:grpSp>
        <p:nvGrpSpPr>
          <p:cNvPr id="22" name="Group 177"/>
          <p:cNvGrpSpPr/>
          <p:nvPr/>
        </p:nvGrpSpPr>
        <p:grpSpPr>
          <a:xfrm>
            <a:off x="8595258" y="3423678"/>
            <a:ext cx="3425292" cy="1958217"/>
            <a:chOff x="6448123" y="3423678"/>
            <a:chExt cx="2569638" cy="1958217"/>
          </a:xfrm>
        </p:grpSpPr>
        <p:sp>
          <p:nvSpPr>
            <p:cNvPr id="179" name="Rectangle 10"/>
            <p:cNvSpPr>
              <a:spLocks noChangeArrowheads="1"/>
            </p:cNvSpPr>
            <p:nvPr/>
          </p:nvSpPr>
          <p:spPr bwMode="auto">
            <a:xfrm>
              <a:off x="6984063" y="4153867"/>
              <a:ext cx="2033698" cy="122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Ein weltweit einheitliches Programm </a:t>
              </a: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mit </a:t>
              </a: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Incentives, Prämien und </a:t>
              </a: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Tools </a:t>
              </a: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unterstützt Partner </a:t>
              </a:r>
              <a:b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bei Vermarktung, Vertrieb und Bereitstellung von Services und </a:t>
              </a: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beim </a:t>
              </a: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effizienten Management </a:t>
              </a:r>
              <a:b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ihrer Geschäftspraktiken.</a:t>
              </a:r>
              <a:endParaRPr lang="en-US" sz="1200" dirty="0">
                <a:solidFill>
                  <a:srgbClr val="464747"/>
                </a:solidFill>
              </a:endParaRPr>
            </a:p>
          </p:txBody>
        </p:sp>
        <p:grpSp>
          <p:nvGrpSpPr>
            <p:cNvPr id="23" name="Group 38"/>
            <p:cNvGrpSpPr/>
            <p:nvPr/>
          </p:nvGrpSpPr>
          <p:grpSpPr>
            <a:xfrm>
              <a:off x="6448123" y="4035686"/>
              <a:ext cx="2421557" cy="103909"/>
              <a:chOff x="-639240" y="5429346"/>
              <a:chExt cx="2421557" cy="103909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-639240" y="5485615"/>
                <a:ext cx="2421557" cy="1588"/>
              </a:xfrm>
              <a:prstGeom prst="line">
                <a:avLst/>
              </a:prstGeom>
              <a:ln w="12700" cap="flat" cmpd="sng" algn="ctr">
                <a:solidFill>
                  <a:srgbClr val="0096D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-639240" y="5429346"/>
                <a:ext cx="103909" cy="10390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009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81" name="Rectangle 10"/>
            <p:cNvSpPr>
              <a:spLocks noChangeArrowheads="1"/>
            </p:cNvSpPr>
            <p:nvPr/>
          </p:nvSpPr>
          <p:spPr bwMode="auto">
            <a:xfrm>
              <a:off x="6945963" y="3423678"/>
              <a:ext cx="1923717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en-US" sz="1800" b="1" i="0" kern="1200" spc="-70" dirty="0" err="1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Wertbasierte</a:t>
              </a:r>
              <a:r>
                <a:rPr lang="en-US" sz="1800" b="1" i="0" kern="1200" spc="-7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800" b="1" i="0" kern="1200" spc="-70" dirty="0" err="1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Programme</a:t>
              </a:r>
              <a:r>
                <a:rPr lang="en-US" sz="1800" b="1" i="0" kern="1200" spc="-7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 und </a:t>
              </a:r>
              <a:r>
                <a:rPr lang="en-US" sz="1800" b="1" i="0" kern="1200" spc="-70" dirty="0" err="1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Ressourcen</a:t>
              </a:r>
              <a:endParaRPr lang="en-US" b="1" kern="1200" spc="-7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183"/>
          <p:cNvGrpSpPr/>
          <p:nvPr/>
        </p:nvGrpSpPr>
        <p:grpSpPr>
          <a:xfrm>
            <a:off x="474010" y="3542992"/>
            <a:ext cx="2703581" cy="1596410"/>
            <a:chOff x="355600" y="3542991"/>
            <a:chExt cx="2028214" cy="1596410"/>
          </a:xfrm>
        </p:grpSpPr>
        <p:sp>
          <p:nvSpPr>
            <p:cNvPr id="185" name="Rectangle 10"/>
            <p:cNvSpPr>
              <a:spLocks noChangeArrowheads="1"/>
            </p:cNvSpPr>
            <p:nvPr/>
          </p:nvSpPr>
          <p:spPr bwMode="auto">
            <a:xfrm>
              <a:off x="364568" y="4436132"/>
              <a:ext cx="1975163" cy="70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5000"/>
                </a:lnSpc>
                <a:spcBef>
                  <a:spcPts val="1440"/>
                </a:spcBef>
                <a:buNone/>
              </a:pP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Beruht auf Vertrauen, minimiert </a:t>
              </a: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 smtClean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das </a:t>
              </a: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Konfliktpotenzial, fördert die Nachfrage und schafft Möglichkeiten </a:t>
              </a:r>
              <a:b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</a:br>
              <a:r>
                <a:rPr lang="de-CH" sz="1200" b="0" i="0" dirty="0">
                  <a:solidFill>
                    <a:srgbClr val="464747"/>
                  </a:solidFill>
                  <a:latin typeface="Arial"/>
                  <a:ea typeface="+mn-ea"/>
                  <a:cs typeface="+mn-cs"/>
                </a:rPr>
                <a:t>zur Differenzierung.</a:t>
              </a:r>
              <a:endParaRPr lang="en-US" sz="1200" dirty="0">
                <a:solidFill>
                  <a:srgbClr val="464747"/>
                </a:solidFill>
              </a:endParaRPr>
            </a:p>
          </p:txBody>
        </p:sp>
        <p:sp>
          <p:nvSpPr>
            <p:cNvPr id="186" name="Rectangle 10"/>
            <p:cNvSpPr>
              <a:spLocks noChangeArrowheads="1"/>
            </p:cNvSpPr>
            <p:nvPr/>
          </p:nvSpPr>
          <p:spPr bwMode="auto">
            <a:xfrm>
              <a:off x="364568" y="3542991"/>
              <a:ext cx="1941094" cy="747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defTabSz="1028700">
                <a:lnSpc>
                  <a:spcPct val="90000"/>
                </a:lnSpc>
                <a:spcBef>
                  <a:spcPts val="1440"/>
                </a:spcBef>
                <a:buNone/>
              </a:pPr>
              <a:r>
                <a:rPr lang="en-US" sz="1800" b="1" i="0" kern="1200" spc="-70" dirty="0" err="1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Partnerorientiertes</a:t>
              </a:r>
              <a:r>
                <a:rPr lang="en-US" sz="1800" b="1" i="0" kern="1200" spc="-7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800" b="1" i="0" kern="1200" spc="-70" dirty="0" err="1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Vertriebs</a:t>
              </a:r>
              <a:r>
                <a:rPr lang="en-US" sz="1800" b="1" i="0" kern="1200" spc="-7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- und </a:t>
              </a:r>
              <a:r>
                <a:rPr lang="en-US" sz="1800" b="1" i="0" kern="1200" spc="-70" dirty="0" err="1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Servicemodell</a:t>
              </a:r>
              <a:r>
                <a:rPr lang="en-US" sz="1800" b="1" i="0" kern="1200" spc="-7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 </a:t>
              </a:r>
              <a:endParaRPr lang="en-US" b="1" kern="1200" spc="-7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" name="Group 42"/>
            <p:cNvGrpSpPr/>
            <p:nvPr/>
          </p:nvGrpSpPr>
          <p:grpSpPr>
            <a:xfrm>
              <a:off x="355600" y="4304872"/>
              <a:ext cx="2028214" cy="103909"/>
              <a:chOff x="760138" y="2258535"/>
              <a:chExt cx="2028214" cy="103909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760138" y="2312078"/>
                <a:ext cx="2005585" cy="1588"/>
              </a:xfrm>
              <a:prstGeom prst="line">
                <a:avLst/>
              </a:prstGeom>
              <a:ln w="12700" cap="flat" cmpd="sng" algn="ctr">
                <a:solidFill>
                  <a:srgbClr val="0096D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Oval 188"/>
              <p:cNvSpPr/>
              <p:nvPr/>
            </p:nvSpPr>
            <p:spPr>
              <a:xfrm>
                <a:off x="2684443" y="2258535"/>
                <a:ext cx="103909" cy="10390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009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srgbClr val="0096D6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306189" y="152819"/>
            <a:ext cx="11882636" cy="838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CH" sz="3400" b="0" i="0" spc="-10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Erhöhtes Wertschöpfungspotenzial für Ihr </a:t>
            </a:r>
            <a:r>
              <a:rPr lang="de-CH" sz="3400" b="0" i="0" spc="-100" baseline="0" dirty="0" smtClean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/>
            </a:r>
            <a:br>
              <a:rPr lang="de-CH" sz="3400" b="0" i="0" spc="-100" baseline="0" dirty="0" smtClean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de-CH" sz="3400" b="0" i="0" spc="-100" baseline="0" dirty="0" smtClean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Unternehmen/Service-Geschäft</a:t>
            </a:r>
            <a:endParaRPr lang="en-US" sz="3400" dirty="0"/>
          </a:p>
        </p:txBody>
      </p:sp>
    </p:spTree>
    <p:extLst>
      <p:ext uri="{BB962C8B-B14F-4D97-AF65-F5344CB8AC3E}">
        <p14:creationId xmlns="" xmlns:p14="http://schemas.microsoft.com/office/powerpoint/2010/main" val="226656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9827 -0.0643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40741E-7 L 6.66667E-6 0.15787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L 0.1 -0.06458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43" grpId="0" animBg="1"/>
      <p:bldP spid="146" grpId="0" animBg="1"/>
      <p:bldP spid="152" grpId="0"/>
      <p:bldP spid="155" grpId="0" animBg="1"/>
      <p:bldP spid="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 rot="16200000">
            <a:off x="850340" y="2840214"/>
            <a:ext cx="4498262" cy="251423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9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19691"/>
            <a:ext cx="1143825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Potenzial im Midmarket weltweit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42875" y="4511108"/>
            <a:ext cx="1094325" cy="1097280"/>
            <a:chOff x="2768145" y="2611549"/>
            <a:chExt cx="1094325" cy="1097280"/>
          </a:xfrm>
        </p:grpSpPr>
        <p:sp>
          <p:nvSpPr>
            <p:cNvPr id="31" name="Oval 7"/>
            <p:cNvSpPr>
              <a:spLocks noChangeAspect="1" noChangeArrowheads="1"/>
            </p:cNvSpPr>
            <p:nvPr/>
          </p:nvSpPr>
          <p:spPr bwMode="auto">
            <a:xfrm>
              <a:off x="2768145" y="2611549"/>
              <a:ext cx="1094325" cy="109728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lumMod val="93000"/>
                    <a:lumOff val="7000"/>
                  </a:schemeClr>
                </a:gs>
                <a:gs pos="0">
                  <a:schemeClr val="accent5"/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 cap="flat">
              <a:solidFill>
                <a:schemeClr val="bg1">
                  <a:alpha val="7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899" tIns="60949" rIns="121899" bIns="6094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39700" algn="ctr" rotWithShape="0">
                    <a:prstClr val="black">
                      <a:alpha val="63000"/>
                    </a:prstClr>
                  </a:outerShdw>
                </a:effectLst>
                <a:latin typeface="Arial"/>
                <a:ea typeface="ＭＳ Ｐゴシック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35072" y="2867801"/>
              <a:ext cx="732893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400">
                <a:buNone/>
              </a:pPr>
              <a:r>
                <a:rPr lang="en-US" sz="1600" b="1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+mn-cs"/>
                </a:rPr>
                <a:t>Klein</a:t>
              </a:r>
            </a:p>
            <a:p>
              <a:pPr algn="ctr" defTabSz="914400">
                <a:buNone/>
              </a:pPr>
              <a:r>
                <a:rPr lang="en-US" sz="1600" b="1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+mn-cs"/>
                </a:rPr>
                <a:t>1-99</a:t>
              </a:r>
              <a:endPara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42875" y="1999054"/>
            <a:ext cx="1094325" cy="1097280"/>
            <a:chOff x="2768145" y="2611549"/>
            <a:chExt cx="1094325" cy="1097280"/>
          </a:xfrm>
        </p:grpSpPr>
        <p:sp>
          <p:nvSpPr>
            <p:cNvPr id="50" name="Oval 7"/>
            <p:cNvSpPr>
              <a:spLocks noChangeAspect="1" noChangeArrowheads="1"/>
            </p:cNvSpPr>
            <p:nvPr/>
          </p:nvSpPr>
          <p:spPr bwMode="auto">
            <a:xfrm>
              <a:off x="2768145" y="2611549"/>
              <a:ext cx="1094325" cy="109728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lumMod val="93000"/>
                    <a:lumOff val="7000"/>
                  </a:schemeClr>
                </a:gs>
                <a:gs pos="0">
                  <a:schemeClr val="accent5"/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 cap="flat">
              <a:solidFill>
                <a:schemeClr val="bg1">
                  <a:alpha val="7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899" tIns="60949" rIns="121899" bIns="6094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39700" algn="ctr" rotWithShape="0">
                    <a:prstClr val="black">
                      <a:alpha val="63000"/>
                    </a:prstClr>
                  </a:outerShdw>
                </a:effectLst>
                <a:latin typeface="Arial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77179" y="2859724"/>
              <a:ext cx="875561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defTabSz="914400">
                <a:buNone/>
              </a:pPr>
              <a:r>
                <a:rPr lang="de-CH" sz="16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Groß</a:t>
              </a:r>
            </a:p>
            <a:p>
              <a:pPr defTabSz="914400">
                <a:buNone/>
              </a:pPr>
              <a:r>
                <a:rPr lang="de-CH" sz="16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&gt; 1.000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98349" y="5817459"/>
            <a:ext cx="177484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 defTabSz="914400">
              <a:buNone/>
            </a:pPr>
            <a:r>
              <a:rPr lang="de-CH" sz="1800" b="0" i="0" dirty="0">
                <a:solidFill>
                  <a:srgbClr val="FFFFFF">
                    <a:lumMod val="95000"/>
                  </a:srgbClr>
                </a:solidFill>
                <a:latin typeface="Arial"/>
                <a:ea typeface="+mn-ea"/>
                <a:cs typeface="+mn-cs"/>
              </a:rPr>
              <a:t>Anz. Mitarbeiter</a:t>
            </a:r>
            <a:endParaRPr lang="en-US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28364" y="1572115"/>
            <a:ext cx="1650826" cy="1606778"/>
            <a:chOff x="2740443" y="2611549"/>
            <a:chExt cx="1878934" cy="1828800"/>
          </a:xfrm>
        </p:grpSpPr>
        <p:sp>
          <p:nvSpPr>
            <p:cNvPr id="39" name="Oval 7"/>
            <p:cNvSpPr>
              <a:spLocks noChangeAspect="1" noChangeArrowheads="1"/>
            </p:cNvSpPr>
            <p:nvPr/>
          </p:nvSpPr>
          <p:spPr bwMode="auto">
            <a:xfrm>
              <a:off x="2768145" y="2611549"/>
              <a:ext cx="1823877" cy="18288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lumMod val="93000"/>
                    <a:lumOff val="7000"/>
                  </a:schemeClr>
                </a:gs>
                <a:gs pos="0">
                  <a:schemeClr val="accent5"/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 cap="flat">
              <a:solidFill>
                <a:schemeClr val="bg1">
                  <a:alpha val="7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899" tIns="60949" rIns="121899" bIns="6094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39700" algn="ctr" rotWithShape="0">
                    <a:prstClr val="black">
                      <a:alpha val="63000"/>
                    </a:prstClr>
                  </a:outerShdw>
                </a:effectLst>
                <a:latin typeface="Arial"/>
                <a:ea typeface="ＭＳ Ｐゴシック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0443" y="2826335"/>
              <a:ext cx="1878934" cy="136618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ctr" defTabSz="609320" eaLnBrk="0" hangingPunct="0">
                <a:spcBef>
                  <a:spcPts val="0"/>
                </a:spcBef>
                <a:defRPr sz="2000" b="1">
                  <a:solidFill>
                    <a:schemeClr val="bg2"/>
                  </a:solidFill>
                  <a:effectLst>
                    <a:outerShdw blurRad="127000" algn="ctr" rotWithShape="0">
                      <a:prstClr val="black">
                        <a:alpha val="69000"/>
                      </a:prstClr>
                    </a:outerShdw>
                  </a:effectLst>
                </a:defRPr>
              </a:lvl1pPr>
            </a:lstStyle>
            <a:p>
              <a:pPr defTabSz="914400">
                <a:buNone/>
              </a:pP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ca. 25 </a:t>
              </a:r>
              <a:r>
                <a:rPr lang="de-CH" sz="1800" i="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800" i="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i="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Mrd</a:t>
              </a: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. USD</a:t>
              </a:r>
            </a:p>
            <a:p>
              <a:pPr defTabSz="914400">
                <a:buNone/>
              </a:pP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Technologie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defTabSz="914400">
                <a:buNone/>
              </a:pP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GJ16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56912" y="3118179"/>
            <a:ext cx="1824371" cy="1606778"/>
            <a:chOff x="2664242" y="2611549"/>
            <a:chExt cx="2076460" cy="1828800"/>
          </a:xfrm>
        </p:grpSpPr>
        <p:sp>
          <p:nvSpPr>
            <p:cNvPr id="43" name="Oval 7"/>
            <p:cNvSpPr>
              <a:spLocks noChangeAspect="1" noChangeArrowheads="1"/>
            </p:cNvSpPr>
            <p:nvPr/>
          </p:nvSpPr>
          <p:spPr bwMode="auto">
            <a:xfrm>
              <a:off x="2768145" y="2611549"/>
              <a:ext cx="1823877" cy="18288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lumMod val="93000"/>
                    <a:lumOff val="7000"/>
                  </a:schemeClr>
                </a:gs>
                <a:gs pos="0">
                  <a:schemeClr val="accent5"/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 cap="flat">
              <a:solidFill>
                <a:schemeClr val="bg1">
                  <a:alpha val="7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899" tIns="60949" rIns="121899" bIns="6094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39700" algn="ctr" rotWithShape="0">
                    <a:prstClr val="black">
                      <a:alpha val="63000"/>
                    </a:prstClr>
                  </a:outerShdw>
                </a:effectLst>
                <a:latin typeface="Arial"/>
                <a:ea typeface="ＭＳ Ｐゴシック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64242" y="3002498"/>
              <a:ext cx="2076460" cy="10509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ctr" defTabSz="609320" eaLnBrk="0" hangingPunct="0">
                <a:spcBef>
                  <a:spcPts val="0"/>
                </a:spcBef>
                <a:defRPr sz="2400" b="1">
                  <a:solidFill>
                    <a:schemeClr val="bg2"/>
                  </a:solidFill>
                  <a:effectLst>
                    <a:outerShdw blurRad="127000" algn="ctr" rotWithShape="0">
                      <a:prstClr val="black">
                        <a:alpha val="69000"/>
                      </a:prstClr>
                    </a:outerShdw>
                  </a:effectLst>
                </a:defRPr>
              </a:lvl1pPr>
            </a:lstStyle>
            <a:p>
              <a:pPr defTabSz="914400">
                <a:buNone/>
              </a:pP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ca. 1,4 Mio.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defTabSz="914400">
                <a:buNone/>
              </a:pP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Unternehmen</a:t>
              </a:r>
            </a:p>
            <a:p>
              <a:pPr defTabSz="914400">
                <a:buNone/>
              </a:pP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100-1.000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940619" y="4601132"/>
            <a:ext cx="1638572" cy="1606778"/>
            <a:chOff x="2743556" y="2611549"/>
            <a:chExt cx="1864988" cy="1828800"/>
          </a:xfrm>
        </p:grpSpPr>
        <p:sp>
          <p:nvSpPr>
            <p:cNvPr id="66" name="Oval 7"/>
            <p:cNvSpPr>
              <a:spLocks noChangeAspect="1" noChangeArrowheads="1"/>
            </p:cNvSpPr>
            <p:nvPr/>
          </p:nvSpPr>
          <p:spPr bwMode="auto">
            <a:xfrm>
              <a:off x="2768145" y="2611549"/>
              <a:ext cx="1823877" cy="18288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lumMod val="93000"/>
                    <a:lumOff val="7000"/>
                  </a:schemeClr>
                </a:gs>
                <a:gs pos="0">
                  <a:schemeClr val="accent5"/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 cap="flat">
              <a:solidFill>
                <a:schemeClr val="bg1">
                  <a:alpha val="7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899" tIns="60949" rIns="121899" bIns="6094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39700" algn="ctr" rotWithShape="0">
                    <a:prstClr val="black">
                      <a:alpha val="63000"/>
                    </a:prstClr>
                  </a:outerShdw>
                </a:effectLst>
                <a:latin typeface="Arial"/>
                <a:ea typeface="ＭＳ Ｐゴシック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43556" y="2842855"/>
              <a:ext cx="1864988" cy="136618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ctr" defTabSz="609320" eaLnBrk="0" hangingPunct="0">
                <a:spcBef>
                  <a:spcPts val="0"/>
                </a:spcBef>
                <a:defRPr sz="2400" b="1">
                  <a:solidFill>
                    <a:schemeClr val="bg2"/>
                  </a:solidFill>
                  <a:effectLst>
                    <a:outerShdw blurRad="127000" algn="ctr" rotWithShape="0">
                      <a:prstClr val="black">
                        <a:alpha val="69000"/>
                      </a:prstClr>
                    </a:outerShdw>
                  </a:effectLst>
                </a:defRPr>
              </a:lvl1pPr>
            </a:lstStyle>
            <a:p>
              <a:pPr defTabSz="914400">
                <a:buNone/>
              </a:pP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ca. 30 </a:t>
              </a:r>
              <a:r>
                <a:rPr lang="de-CH" sz="1800" i="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800" i="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i="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Mrd</a:t>
              </a: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. USD</a:t>
              </a:r>
              <a:endParaRPr lang="en-US" sz="1800" dirty="0" smtClean="0">
                <a:solidFill>
                  <a:schemeClr val="bg1"/>
                </a:solidFill>
              </a:endParaRPr>
            </a:p>
            <a:p>
              <a:pPr defTabSz="914400">
                <a:buNone/>
              </a:pP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Services </a:t>
              </a:r>
            </a:p>
            <a:p>
              <a:pPr defTabSz="914400">
                <a:buNone/>
              </a:pPr>
              <a:r>
                <a:rPr lang="de-CH" sz="18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GJ16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98729" y="2712020"/>
            <a:ext cx="4445749" cy="2296785"/>
            <a:chOff x="4594738" y="2633642"/>
            <a:chExt cx="4445749" cy="2296785"/>
          </a:xfrm>
        </p:grpSpPr>
        <p:grpSp>
          <p:nvGrpSpPr>
            <p:cNvPr id="8" name="Group 7"/>
            <p:cNvGrpSpPr/>
            <p:nvPr/>
          </p:nvGrpSpPr>
          <p:grpSpPr>
            <a:xfrm>
              <a:off x="6083312" y="2633642"/>
              <a:ext cx="2957175" cy="2296785"/>
              <a:chOff x="6301127" y="2558673"/>
              <a:chExt cx="2957175" cy="2296785"/>
            </a:xfrm>
          </p:grpSpPr>
          <p:sp>
            <p:nvSpPr>
              <p:cNvPr id="70" name="AutoShape 30"/>
              <p:cNvSpPr>
                <a:spLocks noChangeArrowheads="1"/>
              </p:cNvSpPr>
              <p:nvPr/>
            </p:nvSpPr>
            <p:spPr bwMode="auto">
              <a:xfrm rot="18991695">
                <a:off x="6301128" y="2558673"/>
                <a:ext cx="2521546" cy="640080"/>
              </a:xfrm>
              <a:prstGeom prst="rightArrow">
                <a:avLst>
                  <a:gd name="adj1" fmla="val 65417"/>
                  <a:gd name="adj2" fmla="val 57045"/>
                </a:avLst>
              </a:prstGeom>
              <a:gradFill rotWithShape="1">
                <a:gsLst>
                  <a:gs pos="44000">
                    <a:schemeClr val="bg1">
                      <a:lumMod val="85000"/>
                    </a:schemeClr>
                  </a:gs>
                  <a:gs pos="0">
                    <a:srgbClr val="4D6342">
                      <a:alpha val="0"/>
                    </a:srgb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71" name="AutoShape 30"/>
              <p:cNvSpPr>
                <a:spLocks noChangeArrowheads="1"/>
              </p:cNvSpPr>
              <p:nvPr/>
            </p:nvSpPr>
            <p:spPr bwMode="auto">
              <a:xfrm rot="2608305" flipV="1">
                <a:off x="6301127" y="4215378"/>
                <a:ext cx="2521546" cy="640080"/>
              </a:xfrm>
              <a:prstGeom prst="rightArrow">
                <a:avLst>
                  <a:gd name="adj1" fmla="val 65417"/>
                  <a:gd name="adj2" fmla="val 57045"/>
                </a:avLst>
              </a:prstGeom>
              <a:gradFill rotWithShape="1">
                <a:gsLst>
                  <a:gs pos="44000">
                    <a:schemeClr val="bg1">
                      <a:lumMod val="85000"/>
                    </a:schemeClr>
                  </a:gs>
                  <a:gs pos="0">
                    <a:srgbClr val="4D6342">
                      <a:alpha val="0"/>
                    </a:srgb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68" name="AutoShape 30"/>
              <p:cNvSpPr>
                <a:spLocks noChangeArrowheads="1"/>
              </p:cNvSpPr>
              <p:nvPr/>
            </p:nvSpPr>
            <p:spPr bwMode="auto">
              <a:xfrm>
                <a:off x="6736756" y="3468739"/>
                <a:ext cx="2521546" cy="640080"/>
              </a:xfrm>
              <a:prstGeom prst="rightArrow">
                <a:avLst>
                  <a:gd name="adj1" fmla="val 65417"/>
                  <a:gd name="adj2" fmla="val 57045"/>
                </a:avLst>
              </a:prstGeom>
              <a:gradFill rotWithShape="1">
                <a:gsLst>
                  <a:gs pos="44000">
                    <a:schemeClr val="bg1">
                      <a:lumMod val="84000"/>
                    </a:schemeClr>
                  </a:gs>
                  <a:gs pos="0">
                    <a:srgbClr val="D6D6D6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/>
              </a:p>
            </p:txBody>
          </p:sp>
        </p:grpSp>
        <p:sp>
          <p:nvSpPr>
            <p:cNvPr id="74" name="AutoShape 30"/>
            <p:cNvSpPr>
              <a:spLocks noChangeArrowheads="1"/>
            </p:cNvSpPr>
            <p:nvPr/>
          </p:nvSpPr>
          <p:spPr bwMode="auto">
            <a:xfrm>
              <a:off x="4594738" y="3655727"/>
              <a:ext cx="1924203" cy="416042"/>
            </a:xfrm>
            <a:prstGeom prst="rect">
              <a:avLst/>
            </a:prstGeom>
            <a:gradFill rotWithShape="1">
              <a:gsLst>
                <a:gs pos="44000">
                  <a:schemeClr val="bg1">
                    <a:lumMod val="85000"/>
                  </a:schemeClr>
                </a:gs>
                <a:gs pos="0">
                  <a:srgbClr val="4D6342"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algn="ctr" eaLnBrk="0" hangingPunct="0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10896" y="6385652"/>
            <a:ext cx="2765351" cy="246195"/>
          </a:xfrm>
          <a:prstGeom prst="rect">
            <a:avLst/>
          </a:prstGeom>
          <a:noFill/>
        </p:spPr>
        <p:txBody>
          <a:bodyPr wrap="square" lIns="76170" tIns="38087" rIns="76170" bIns="38087" rtlCol="0">
            <a:spAutoFit/>
          </a:bodyPr>
          <a:lstStyle/>
          <a:p>
            <a:pPr algn="l" defTabSz="1086490">
              <a:buNone/>
            </a:pPr>
            <a:r>
              <a:rPr lang="de-CH" sz="11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Quellen: D&amp;B, IDC, Cisco Analyse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925" y="6477958"/>
            <a:ext cx="404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400" b="1" i="0" dirty="0" err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Vertrauliche</a:t>
            </a:r>
            <a:r>
              <a:rPr lang="en-US" sz="1400" b="1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Informationen</a:t>
            </a:r>
            <a:r>
              <a:rPr lang="en-US" sz="1400" b="1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400" b="1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Cisco Partner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Oval 78"/>
          <p:cNvSpPr/>
          <p:nvPr/>
        </p:nvSpPr>
        <p:spPr>
          <a:xfrm>
            <a:off x="2519875" y="4493332"/>
            <a:ext cx="1137509" cy="1137625"/>
          </a:xfrm>
          <a:prstGeom prst="ellipse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9"/>
          <p:cNvSpPr/>
          <p:nvPr/>
        </p:nvSpPr>
        <p:spPr>
          <a:xfrm>
            <a:off x="2517018" y="1982749"/>
            <a:ext cx="1137509" cy="1137509"/>
          </a:xfrm>
          <a:prstGeom prst="ellipse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51"/>
          <p:cNvGrpSpPr/>
          <p:nvPr/>
        </p:nvGrpSpPr>
        <p:grpSpPr>
          <a:xfrm>
            <a:off x="2514147" y="3255081"/>
            <a:ext cx="1109265" cy="1097280"/>
            <a:chOff x="2753205" y="2611549"/>
            <a:chExt cx="1109265" cy="1097280"/>
          </a:xfrm>
        </p:grpSpPr>
        <p:sp>
          <p:nvSpPr>
            <p:cNvPr id="35" name="Oval 7"/>
            <p:cNvSpPr>
              <a:spLocks noChangeAspect="1" noChangeArrowheads="1"/>
            </p:cNvSpPr>
            <p:nvPr/>
          </p:nvSpPr>
          <p:spPr bwMode="auto">
            <a:xfrm>
              <a:off x="2768145" y="2611549"/>
              <a:ext cx="1094325" cy="109728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lumMod val="93000"/>
                    <a:lumOff val="7000"/>
                  </a:schemeClr>
                </a:gs>
                <a:gs pos="0">
                  <a:schemeClr val="accent5"/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 cap="flat">
              <a:solidFill>
                <a:schemeClr val="bg1">
                  <a:alpha val="7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899" tIns="60949" rIns="121899" bIns="6094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39700" algn="ctr" rotWithShape="0">
                    <a:prstClr val="black">
                      <a:alpha val="63000"/>
                    </a:prstClr>
                  </a:outerShdw>
                </a:effectLst>
                <a:latin typeface="Arial"/>
                <a:ea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53205" y="2867801"/>
              <a:ext cx="1107996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defTabSz="914400">
                <a:buNone/>
              </a:pPr>
              <a:r>
                <a:rPr lang="de-CH" sz="16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Mittel</a:t>
              </a:r>
            </a:p>
            <a:p>
              <a:pPr defTabSz="914400">
                <a:buNone/>
              </a:pPr>
              <a:r>
                <a:rPr lang="de-CH" sz="1600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100-1.000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403650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6190" y="0"/>
            <a:ext cx="1144883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Warum Cisco für den Midmarket?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255" y="1308099"/>
            <a:ext cx="1050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de-CH" sz="2400" b="0" i="0" dirty="0">
                <a:solidFill>
                  <a:srgbClr val="6DB344"/>
                </a:solidFill>
                <a:latin typeface="Arial"/>
                <a:ea typeface="+mn-ea"/>
                <a:cs typeface="+mn-cs"/>
              </a:rPr>
              <a:t>Unser Midmarket-Portfolio in optimaler Größe </a:t>
            </a:r>
            <a:r>
              <a:rPr lang="de-CH" sz="2400" b="0" i="0" dirty="0" smtClean="0">
                <a:solidFill>
                  <a:srgbClr val="6DB344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2400" b="0" i="0" dirty="0" smtClean="0">
                <a:solidFill>
                  <a:srgbClr val="6DB344"/>
                </a:solidFill>
                <a:latin typeface="Arial"/>
                <a:ea typeface="+mn-ea"/>
                <a:cs typeface="+mn-cs"/>
              </a:rPr>
            </a:br>
            <a:r>
              <a:rPr lang="de-CH" sz="2400" b="0" i="0" dirty="0" smtClean="0">
                <a:solidFill>
                  <a:srgbClr val="6DB344"/>
                </a:solidFill>
                <a:latin typeface="Arial"/>
                <a:ea typeface="+mn-ea"/>
                <a:cs typeface="+mn-cs"/>
              </a:rPr>
              <a:t>bietet </a:t>
            </a:r>
            <a:r>
              <a:rPr lang="de-CH" sz="2400" b="0" i="0" dirty="0">
                <a:solidFill>
                  <a:srgbClr val="6DB344"/>
                </a:solidFill>
                <a:latin typeface="Arial"/>
                <a:ea typeface="+mn-ea"/>
                <a:cs typeface="+mn-cs"/>
              </a:rPr>
              <a:t>Ihrem Unternehmen folgende Vorteile: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17876" y="2401054"/>
            <a:ext cx="5500800" cy="1077218"/>
            <a:chOff x="4964699" y="2485721"/>
            <a:chExt cx="4126675" cy="1077218"/>
          </a:xfrm>
        </p:grpSpPr>
        <p:sp>
          <p:nvSpPr>
            <p:cNvPr id="12" name="TextBox 11"/>
            <p:cNvSpPr txBox="1"/>
            <p:nvPr/>
          </p:nvSpPr>
          <p:spPr>
            <a:xfrm>
              <a:off x="6272799" y="2485721"/>
              <a:ext cx="2818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Bef>
                  <a:spcPts val="600"/>
                </a:spcBef>
                <a:buNone/>
              </a:pP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Auswahl – umfassendstes Lösungsportfolio der Branche </a:t>
              </a: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und </a:t>
              </a:r>
              <a:b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</a:b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hohe </a:t>
              </a: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Investitionen in </a:t>
              </a: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Forschung </a:t>
              </a:r>
              <a:b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</a:b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Entwicklung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964699" y="2642632"/>
              <a:ext cx="1308100" cy="542330"/>
            </a:xfrm>
            <a:custGeom>
              <a:avLst/>
              <a:gdLst>
                <a:gd name="connsiteX0" fmla="*/ 0 w 1308100"/>
                <a:gd name="connsiteY0" fmla="*/ 215900 h 215900"/>
                <a:gd name="connsiteX1" fmla="*/ 203200 w 1308100"/>
                <a:gd name="connsiteY1" fmla="*/ 0 h 215900"/>
                <a:gd name="connsiteX2" fmla="*/ 1308100 w 1308100"/>
                <a:gd name="connsiteY2" fmla="*/ 12700 h 215900"/>
                <a:gd name="connsiteX3" fmla="*/ 1308100 w 1308100"/>
                <a:gd name="connsiteY3" fmla="*/ 127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100" h="215900">
                  <a:moveTo>
                    <a:pt x="0" y="215900"/>
                  </a:moveTo>
                  <a:lnTo>
                    <a:pt x="203200" y="0"/>
                  </a:lnTo>
                  <a:lnTo>
                    <a:pt x="1308100" y="12700"/>
                  </a:lnTo>
                  <a:lnTo>
                    <a:pt x="1308100" y="12700"/>
                  </a:lnTo>
                </a:path>
              </a:pathLst>
            </a:custGeom>
            <a:noFill/>
            <a:ln>
              <a:solidFill>
                <a:schemeClr val="bg2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120430" y="2401054"/>
            <a:ext cx="5949776" cy="699241"/>
            <a:chOff x="-90346" y="2485721"/>
            <a:chExt cx="4463494" cy="699241"/>
          </a:xfrm>
        </p:grpSpPr>
        <p:sp>
          <p:nvSpPr>
            <p:cNvPr id="19" name="TextBox 18"/>
            <p:cNvSpPr txBox="1"/>
            <p:nvPr/>
          </p:nvSpPr>
          <p:spPr>
            <a:xfrm>
              <a:off x="-90346" y="2485721"/>
              <a:ext cx="314698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spcBef>
                  <a:spcPts val="600"/>
                </a:spcBef>
                <a:buNone/>
              </a:pPr>
              <a:r>
                <a:rPr lang="de-CH" sz="1600" b="0" i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Investitionsschutz – niedrigste Gesamtbetriebskosten</a:t>
              </a:r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3065048" y="2642632"/>
              <a:ext cx="1308100" cy="542330"/>
            </a:xfrm>
            <a:custGeom>
              <a:avLst/>
              <a:gdLst>
                <a:gd name="connsiteX0" fmla="*/ 0 w 1308100"/>
                <a:gd name="connsiteY0" fmla="*/ 215900 h 215900"/>
                <a:gd name="connsiteX1" fmla="*/ 203200 w 1308100"/>
                <a:gd name="connsiteY1" fmla="*/ 0 h 215900"/>
                <a:gd name="connsiteX2" fmla="*/ 1308100 w 1308100"/>
                <a:gd name="connsiteY2" fmla="*/ 12700 h 215900"/>
                <a:gd name="connsiteX3" fmla="*/ 1308100 w 1308100"/>
                <a:gd name="connsiteY3" fmla="*/ 127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100" h="215900">
                  <a:moveTo>
                    <a:pt x="0" y="215900"/>
                  </a:moveTo>
                  <a:lnTo>
                    <a:pt x="203200" y="0"/>
                  </a:lnTo>
                  <a:lnTo>
                    <a:pt x="1308100" y="12700"/>
                  </a:lnTo>
                  <a:lnTo>
                    <a:pt x="1308100" y="12700"/>
                  </a:lnTo>
                </a:path>
              </a:pathLst>
            </a:custGeom>
            <a:noFill/>
            <a:ln>
              <a:solidFill>
                <a:schemeClr val="bg2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17876" y="5429766"/>
            <a:ext cx="5757168" cy="956850"/>
            <a:chOff x="4964699" y="5429766"/>
            <a:chExt cx="4319001" cy="956850"/>
          </a:xfrm>
        </p:grpSpPr>
        <p:sp>
          <p:nvSpPr>
            <p:cNvPr id="14" name="TextBox 13"/>
            <p:cNvSpPr txBox="1"/>
            <p:nvPr/>
          </p:nvSpPr>
          <p:spPr>
            <a:xfrm>
              <a:off x="6272799" y="5555619"/>
              <a:ext cx="3010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Bef>
                  <a:spcPts val="600"/>
                </a:spcBef>
                <a:buNone/>
              </a:pP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Services – softwarebasiert und </a:t>
              </a: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</a:b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entwickelt </a:t>
              </a: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auf der Grundlage von 28 Jahren Branchenerfahrung</a:t>
              </a:r>
            </a:p>
          </p:txBody>
        </p:sp>
        <p:sp>
          <p:nvSpPr>
            <p:cNvPr id="25" name="Freeform 24"/>
            <p:cNvSpPr/>
            <p:nvPr/>
          </p:nvSpPr>
          <p:spPr>
            <a:xfrm flipV="1">
              <a:off x="4964699" y="5429766"/>
              <a:ext cx="1308100" cy="542330"/>
            </a:xfrm>
            <a:custGeom>
              <a:avLst/>
              <a:gdLst>
                <a:gd name="connsiteX0" fmla="*/ 0 w 1308100"/>
                <a:gd name="connsiteY0" fmla="*/ 215900 h 215900"/>
                <a:gd name="connsiteX1" fmla="*/ 203200 w 1308100"/>
                <a:gd name="connsiteY1" fmla="*/ 0 h 215900"/>
                <a:gd name="connsiteX2" fmla="*/ 1308100 w 1308100"/>
                <a:gd name="connsiteY2" fmla="*/ 12700 h 215900"/>
                <a:gd name="connsiteX3" fmla="*/ 1308100 w 1308100"/>
                <a:gd name="connsiteY3" fmla="*/ 127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100" h="215900">
                  <a:moveTo>
                    <a:pt x="0" y="215900"/>
                  </a:moveTo>
                  <a:lnTo>
                    <a:pt x="203200" y="0"/>
                  </a:lnTo>
                  <a:lnTo>
                    <a:pt x="1308100" y="12700"/>
                  </a:lnTo>
                  <a:lnTo>
                    <a:pt x="1308100" y="12700"/>
                  </a:lnTo>
                </a:path>
              </a:pathLst>
            </a:custGeom>
            <a:noFill/>
            <a:ln>
              <a:solidFill>
                <a:schemeClr val="bg2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374" y="5429767"/>
            <a:ext cx="5783972" cy="972090"/>
            <a:chOff x="34039" y="5429766"/>
            <a:chExt cx="4339109" cy="972090"/>
          </a:xfrm>
        </p:grpSpPr>
        <p:sp>
          <p:nvSpPr>
            <p:cNvPr id="22" name="TextBox 21"/>
            <p:cNvSpPr txBox="1"/>
            <p:nvPr/>
          </p:nvSpPr>
          <p:spPr>
            <a:xfrm>
              <a:off x="34039" y="5570859"/>
              <a:ext cx="302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spcBef>
                  <a:spcPts val="600"/>
                </a:spcBef>
                <a:buNone/>
              </a:pP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Einfachheit – unkomplizierte Bereitstellung, Verwaltung </a:t>
              </a: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</a:b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und </a:t>
              </a: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Skalierung, einfacher Betrieb </a:t>
              </a:r>
            </a:p>
          </p:txBody>
        </p:sp>
        <p:sp>
          <p:nvSpPr>
            <p:cNvPr id="26" name="Freeform 25"/>
            <p:cNvSpPr/>
            <p:nvPr/>
          </p:nvSpPr>
          <p:spPr>
            <a:xfrm flipH="1" flipV="1">
              <a:off x="3065048" y="5429766"/>
              <a:ext cx="1308100" cy="542330"/>
            </a:xfrm>
            <a:custGeom>
              <a:avLst/>
              <a:gdLst>
                <a:gd name="connsiteX0" fmla="*/ 0 w 1308100"/>
                <a:gd name="connsiteY0" fmla="*/ 215900 h 215900"/>
                <a:gd name="connsiteX1" fmla="*/ 203200 w 1308100"/>
                <a:gd name="connsiteY1" fmla="*/ 0 h 215900"/>
                <a:gd name="connsiteX2" fmla="*/ 1308100 w 1308100"/>
                <a:gd name="connsiteY2" fmla="*/ 12700 h 215900"/>
                <a:gd name="connsiteX3" fmla="*/ 1308100 w 1308100"/>
                <a:gd name="connsiteY3" fmla="*/ 127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100" h="215900">
                  <a:moveTo>
                    <a:pt x="0" y="215900"/>
                  </a:moveTo>
                  <a:lnTo>
                    <a:pt x="203200" y="0"/>
                  </a:lnTo>
                  <a:lnTo>
                    <a:pt x="1308100" y="12700"/>
                  </a:lnTo>
                  <a:lnTo>
                    <a:pt x="1308100" y="12700"/>
                  </a:lnTo>
                </a:path>
              </a:pathLst>
            </a:custGeom>
            <a:noFill/>
            <a:ln>
              <a:solidFill>
                <a:schemeClr val="bg2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19638" y="3946504"/>
            <a:ext cx="4499037" cy="1077218"/>
            <a:chOff x="5525673" y="3946504"/>
            <a:chExt cx="3375157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6272799" y="3946504"/>
              <a:ext cx="26280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Bef>
                  <a:spcPts val="600"/>
                </a:spcBef>
                <a:buNone/>
              </a:pP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Partnernetzwerk – </a:t>
              </a: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weltweites </a:t>
              </a: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Netzwerk </a:t>
              </a: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aus </a:t>
              </a: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vertrauenswürdigen, hochqualifizierten Partnern</a:t>
              </a:r>
            </a:p>
            <a:p>
              <a:pPr algn="l" defTabSz="914400">
                <a:buNone/>
              </a:pPr>
              <a:endParaRPr lang="en-US" sz="16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525673" y="4343400"/>
              <a:ext cx="747126" cy="0"/>
            </a:xfrm>
            <a:prstGeom prst="line">
              <a:avLst/>
            </a:prstGeom>
            <a:ln>
              <a:solidFill>
                <a:schemeClr val="bg2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-187452" y="3946505"/>
            <a:ext cx="5007793" cy="584775"/>
            <a:chOff x="34039" y="3946504"/>
            <a:chExt cx="3756823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34039" y="3946504"/>
              <a:ext cx="302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spcBef>
                  <a:spcPts val="600"/>
                </a:spcBef>
                <a:buNone/>
              </a:pP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Flexible Bereitstellungsoptionen – </a:t>
              </a: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</a:br>
              <a:r>
                <a:rPr lang="de-CH" sz="1600" b="0" i="0" dirty="0" smtClean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vor </a:t>
              </a:r>
              <a:r>
                <a:rPr lang="de-CH" sz="1600" b="0" i="0" dirty="0">
                  <a:solidFill>
                    <a:srgbClr val="0096D6"/>
                  </a:solidFill>
                  <a:latin typeface="Arial"/>
                  <a:ea typeface="+mn-ea"/>
                  <a:cs typeface="+mn-cs"/>
                </a:rPr>
                <a:t>Ort, Managed Services und Cloud </a:t>
              </a:r>
              <a:endParaRPr lang="en-US" sz="1600" dirty="0">
                <a:solidFill>
                  <a:srgbClr val="0096D6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043736" y="4343400"/>
              <a:ext cx="747126" cy="0"/>
            </a:xfrm>
            <a:prstGeom prst="line">
              <a:avLst/>
            </a:prstGeom>
            <a:ln>
              <a:solidFill>
                <a:schemeClr val="bg2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Circl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97" y="2646102"/>
            <a:ext cx="3458761" cy="3465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9378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8162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151687" y="50800"/>
            <a:ext cx="1886325" cy="8382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51816"/>
            <a:ext cx="1144883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Das Midmarket-Portfolio </a:t>
            </a:r>
            <a:br>
              <a:rPr lang="de-CH" sz="3400" b="0" i="0" spc="0" baseline="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de-CH" sz="2200" b="0" i="0" spc="0" baseline="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Momentaufnahme der Wettbewerbslandschaft</a:t>
            </a:r>
            <a:endParaRPr lang="en-US" sz="2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7507703"/>
              </p:ext>
            </p:extLst>
          </p:nvPr>
        </p:nvGraphicFramePr>
        <p:xfrm>
          <a:off x="257442" y="939997"/>
          <a:ext cx="11760156" cy="5649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088"/>
                <a:gridCol w="2291938"/>
                <a:gridCol w="4007376"/>
                <a:gridCol w="507556"/>
                <a:gridCol w="377978"/>
                <a:gridCol w="629197"/>
                <a:gridCol w="524329"/>
                <a:gridCol w="524330"/>
                <a:gridCol w="687516"/>
                <a:gridCol w="698740"/>
                <a:gridCol w="676108"/>
              </a:tblGrid>
              <a:tr h="380803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Kategorie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Differenzierungsmerkmale des</a:t>
                      </a:r>
                      <a:r>
                        <a:rPr lang="de-CH" sz="800" b="1" i="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 Portfolios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Kundenanforderungen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Cisco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HP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Juniper</a:t>
                      </a:r>
                    </a:p>
                    <a:p>
                      <a:pPr marL="0" algn="l" defTabSz="914400">
                        <a:buNone/>
                      </a:pP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Aruba</a:t>
                      </a:r>
                    </a:p>
                    <a:p>
                      <a:pPr marL="0" algn="l" defTabSz="914400">
                        <a:buNone/>
                      </a:pP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Avaya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ShoreTel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Microsoft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de-CH" sz="800" b="1" i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IBM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90023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Smart Solutions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Integrierte 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und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validierte technologieübergreifende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baseline="0" dirty="0" smtClean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/>
                      </a:r>
                      <a:br>
                        <a:rPr lang="de-CH" sz="700" b="0" i="0" baseline="0" dirty="0" smtClean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de-CH" sz="700" b="0" i="0" baseline="0" dirty="0" smtClean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Lösungen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, ergänzt durch wertvolle Partner GTM-Ressourcen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Minimierung des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Risikos bei technologieübergreifender Bereitstellung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Steigerung des Technologie-ROI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Schnelle Übernahme durch IT-Benutzer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Reproduzierbare, skalierbare IT-Prozesse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</a:tr>
              <a:tr h="543363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Cloud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HCS für den Großhandel</a:t>
                      </a:r>
                      <a:endParaRPr lang="en-US" sz="7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Meraki Cloud Networking</a:t>
                      </a:r>
                    </a:p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 smtClean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- Cloud</a:t>
                      </a:r>
                      <a:r>
                        <a:rPr lang="de-CH" sz="700" b="0" i="0" baseline="0" dirty="0" smtClean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Services Router</a:t>
                      </a:r>
                    </a:p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kern="120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Nexus1000V InterCloud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Senkung der Gesamtbetriebskosten durch die Cloud und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Steigerung der Flexibilität bei der Zusammenarbeit</a:t>
                      </a:r>
                    </a:p>
                    <a:p>
                      <a:pPr marL="54000" marR="0" indent="-4572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Einfaches Management und niedrige Gesamtbetriebskosten in einem unkomplizierten IT-Modell </a:t>
                      </a:r>
                    </a:p>
                    <a:p>
                      <a:pPr marL="54000" marR="0" indent="-4572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Routing der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Service Provider-Klasse, integriert in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Cloud-basierte Anwendung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Aufbau leistungsstarker Hybrid Clouds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/>
                    </a:p>
                  </a:txBody>
                  <a:tcPr/>
                </a:tc>
              </a:tr>
              <a:tr h="782123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UC</a:t>
                      </a:r>
                      <a:endParaRPr lang="en-US" sz="7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Collaboration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" marR="0" indent="-4572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Umfassende 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Komplettlösung für Kommunikation und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Zusammenarbeit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Verschiedene Bereitstellungsmodelle zur Auswahl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Sprach-/Videoanrufsteuerung, Management, Mobilität/BYOD, Unified Messaging, Softclient – Interoperabilität mit Video-/TelePresence-Endgeräten von</a:t>
                      </a:r>
                      <a:r>
                        <a:rPr lang="de-CH" sz="700" b="0" i="0" baseline="3000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anderen Anbietern</a:t>
                      </a:r>
                    </a:p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Unterstützung von</a:t>
                      </a:r>
                      <a:r>
                        <a:rPr lang="de-CH" sz="700" b="0" i="0" baseline="3000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Drittanbieteranwendungen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kern="120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Integration von Voice, Video, Mobilität, Messaging, Presence, Konferenzen, Endgeräten, Anwendungen von</a:t>
                      </a:r>
                      <a:r>
                        <a:rPr lang="de-CH" sz="700" b="0" i="0" kern="1200" baseline="3000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kern="120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Drittanbietern sowie Zusammenarbeit mit Kunden – kostengünstig, </a:t>
                      </a:r>
                      <a:r>
                        <a:rPr lang="de-CH" sz="700" b="0" i="0" kern="120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unkompliziert und skalierbar auf nur einer Plattform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Einfache und schnelle Installation und durchgängige Verwaltung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Auswahl aus zahlreichen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Endgeräten für optimale Zusammenarbeit und Effizienz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Bereitstellungsoptionen: je nach Kundenanforderungen und -präferenzen entweder vom Partner gehostete Cisco Cloud Collaboration oder standortbasierte Lösung für integrierte Sprach-/</a:t>
                      </a:r>
                      <a:r>
                        <a:rPr lang="de-CH" sz="700" b="0" i="0" baseline="0" dirty="0" smtClean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Videoanrufsteuerung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</a:tr>
              <a:tr h="895977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Rechenzentrum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Cisco UCS und UCS Manager</a:t>
                      </a:r>
                    </a:p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Auswahl aus verschiedenen 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integrierten Systemen</a:t>
                      </a:r>
                    </a:p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Unified Fabric</a:t>
                      </a:r>
                    </a:p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Unified Security</a:t>
                      </a:r>
                    </a:p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Cisco Powered Cloud-Anbieter</a:t>
                      </a:r>
                    </a:p>
                    <a:p>
                      <a:pPr marL="432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Cloupia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Vereinfachte Bereitstellung und Verwaltung von Blade- und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Rack-Servern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Mit FlexPod,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ExpressPod, VSPEX, V-Block integrierte Lösungen zur Reduzierung von Risiken und Gesamtbetriebskosten</a:t>
                      </a:r>
                      <a:endParaRPr lang="en-US" sz="7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LAN- und SAN-Konvergenz für vereinfachte Kabelinfrastruktur und verringerte Management-Komplexität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  <a:r>
                        <a:rPr lang="de-CH" sz="700" b="0" i="0" kern="120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ASA1000V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, ASA, VSG –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sichere Anwendungsmobilität innerhalb des Rechenzentrums und zwischen mehreren Rechenzentren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Äußerst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zuverlässige und kostengünstige Cloud-Lösungen</a:t>
                      </a:r>
                    </a:p>
                    <a:p>
                      <a:pPr marL="54000" marR="0" indent="-4572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CH" sz="700" b="1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Vollständiges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Infrastrukturmanagement für Computing, Storage und Netzwerk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</a:tr>
              <a:tr h="843083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Unternehmensnetzwerke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Unified Access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 – One Policy, One Management, One Network;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Lösung zur Optimierung der Anwendungsumgebung 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ISR-AX, CSR1kv-AX, ASR1k-AX), Cloud Connectors; Cat 2K/3K/4K/6K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-Branchenführung</a:t>
                      </a:r>
                    </a:p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Cisco Prime</a:t>
                      </a:r>
                    </a:p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Medianet, TrustSec, EnergyWise</a:t>
                      </a:r>
                      <a:endParaRPr lang="en-US" sz="7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Smart Operations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Senkung der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Gesamtbetriebskosten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durch integrierte Funktionen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und integriertes Management</a:t>
                      </a:r>
                      <a:endParaRPr lang="en-US" sz="7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kern="120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Risikominderung, da Sicherheit nicht nur eine Zusatzfunktion ist, sondern fester Bestandteil des Netzwerks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IT-Plattform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als Grundlage für neue umsatzfördernde Services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kern="120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Sicherheit für Verbindungen zu Cloud-basierten Anwendungen über das Internet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kern="120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Nur eine</a:t>
                      </a:r>
                      <a:r>
                        <a:rPr lang="de-CH" sz="700" b="0" i="0" kern="120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kern="120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Richtlinie für kabelgebundene, Wireless-, VPN-</a:t>
                      </a:r>
                      <a:r>
                        <a:rPr lang="de-CH" sz="700" b="0" i="0" kern="120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und mobile Verbindungen</a:t>
                      </a:r>
                      <a:endParaRPr lang="en-US" sz="7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</a:tr>
              <a:tr h="634803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Sicherheit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ASA-X, ASA 1000V,</a:t>
                      </a:r>
                      <a:r>
                        <a:rPr lang="de-CH" sz="700" b="0" i="0" baseline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IronPort, IPS, TrustSec,</a:t>
                      </a:r>
                      <a:r>
                        <a:rPr lang="de-CH" sz="700" b="0" i="0" baseline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ScanSafe, SecureX, ISE, AnyConnect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Kontrolle über die auf das Netzwerk zugreifenden Benutzer und Anwendungen</a:t>
                      </a:r>
                      <a:r>
                        <a:rPr lang="de-CH" sz="700" b="0" i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,</a:t>
                      </a:r>
                      <a:r>
                        <a:rPr lang="de-CH" sz="700" b="0" i="0" baseline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700" b="0" i="0" baseline="0" smtClean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/>
                      </a:r>
                      <a:br>
                        <a:rPr lang="de-CH" sz="700" b="0" i="0" baseline="0" smtClean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de-CH" sz="700" b="0" i="0" baseline="0" smtClean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BYOD-Management</a:t>
                      </a:r>
                      <a:endParaRPr lang="en-US" sz="7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Verwaltung mehrerer Richtlinien pro Benutzer und Gerät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Einhaltung von SOX, HIPAA, FIPS, PCI usw.</a:t>
                      </a:r>
                      <a:endParaRPr lang="en-US" sz="7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Sicherer Zugriff für Berater, Partner und Gäste</a:t>
                      </a:r>
                      <a:endParaRPr lang="en-US" sz="7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</a:tr>
              <a:tr h="549147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Services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CH" sz="700" b="0" i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Rund um die Uhr verfügbares TAC,</a:t>
                      </a:r>
                      <a:r>
                        <a:rPr lang="de-CH" sz="700" b="0" i="0" baseline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eingeschränkte Lebenszeitgarantien für Switches, </a:t>
                      </a:r>
                      <a:r>
                        <a:rPr lang="de-CH" sz="700" b="0" i="0" strike="noStrike" baseline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softwarebasierter Support und Professional Services durch unsere Partner</a:t>
                      </a:r>
                      <a:endParaRPr lang="en-US" sz="700" strike="sngStrike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Gewährleistung von Geschäftskontinuität</a:t>
                      </a: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 und IT-Ausfallsicherheit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Maximierung des Nutzens der IT-Investition und Schaffung von Wettbewerbsvorteilen</a:t>
                      </a:r>
                    </a:p>
                    <a:p>
                      <a:pPr marL="54000" indent="-457200"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de-CH" sz="700" b="0" i="0" baseline="0" dirty="0">
                          <a:solidFill>
                            <a:srgbClr val="0096D6">
                              <a:lumMod val="50000"/>
                            </a:srgbClr>
                          </a:solidFill>
                          <a:latin typeface="Arial"/>
                          <a:ea typeface="+mn-ea"/>
                          <a:cs typeface="+mn-cs"/>
                        </a:rPr>
                        <a:t>- Schnelle Problemlösung und maximale IT-Innovation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Tick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9091" y="59360"/>
            <a:ext cx="228600" cy="221226"/>
          </a:xfrm>
          <a:prstGeom prst="rect">
            <a:avLst/>
          </a:prstGeom>
        </p:spPr>
      </p:pic>
      <p:pic>
        <p:nvPicPr>
          <p:cNvPr id="5" name="Picture 4" descr="no acces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5671" y="592675"/>
            <a:ext cx="258640" cy="2586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352705" y="317857"/>
            <a:ext cx="225631" cy="23005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10707378" y="82881"/>
            <a:ext cx="1485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de-CH" sz="800" b="0" i="0" dirty="0">
                <a:solidFill>
                  <a:srgbClr val="004B6B"/>
                </a:solidFill>
                <a:latin typeface="Arial"/>
                <a:ea typeface="+mn-ea"/>
                <a:cs typeface="+mn-cs"/>
              </a:rPr>
              <a:t>Branchenführer</a:t>
            </a:r>
            <a:endParaRPr lang="en-US" sz="800" dirty="0">
              <a:solidFill>
                <a:srgbClr val="004B6B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703793" y="279130"/>
            <a:ext cx="1485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de-CH" sz="800" b="0" i="0" dirty="0">
                <a:solidFill>
                  <a:srgbClr val="004B6B"/>
                </a:solidFill>
                <a:latin typeface="Arial"/>
                <a:ea typeface="+mn-ea"/>
                <a:cs typeface="+mn-cs"/>
              </a:rPr>
              <a:t>Herausforderer in </a:t>
            </a:r>
            <a:r>
              <a:rPr lang="de-CH" sz="800" b="0" i="0" dirty="0" smtClean="0">
                <a:solidFill>
                  <a:srgbClr val="004B6B"/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800" b="0" i="0" dirty="0" smtClean="0">
                <a:solidFill>
                  <a:srgbClr val="004B6B"/>
                </a:solidFill>
                <a:latin typeface="Arial"/>
                <a:ea typeface="+mn-ea"/>
                <a:cs typeface="+mn-cs"/>
              </a:rPr>
            </a:br>
            <a:r>
              <a:rPr lang="de-CH" sz="800" b="0" i="0" dirty="0" smtClean="0">
                <a:solidFill>
                  <a:srgbClr val="004B6B"/>
                </a:solidFill>
                <a:latin typeface="Arial"/>
                <a:ea typeface="+mn-ea"/>
                <a:cs typeface="+mn-cs"/>
              </a:rPr>
              <a:t>der </a:t>
            </a:r>
            <a:r>
              <a:rPr lang="de-CH" sz="800" b="0" i="0" dirty="0">
                <a:solidFill>
                  <a:srgbClr val="004B6B"/>
                </a:solidFill>
                <a:latin typeface="Arial"/>
                <a:ea typeface="+mn-ea"/>
                <a:cs typeface="+mn-cs"/>
              </a:rPr>
              <a:t>Branche</a:t>
            </a:r>
            <a:endParaRPr lang="en-US" sz="800" dirty="0">
              <a:solidFill>
                <a:srgbClr val="004B6B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688066" y="554879"/>
            <a:ext cx="1485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de-CH" sz="800" b="0" i="0" dirty="0">
                <a:solidFill>
                  <a:srgbClr val="004B6B"/>
                </a:solidFill>
                <a:latin typeface="Arial"/>
                <a:ea typeface="+mn-ea"/>
                <a:cs typeface="+mn-cs"/>
              </a:rPr>
              <a:t>Kein Anwärter auf Branchenführung</a:t>
            </a:r>
            <a:endParaRPr lang="en-US" sz="800" dirty="0">
              <a:solidFill>
                <a:srgbClr val="004B6B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38360" y="6197009"/>
            <a:ext cx="4230996" cy="244955"/>
            <a:chOff x="7538360" y="6317909"/>
            <a:chExt cx="4230996" cy="244955"/>
          </a:xfrm>
        </p:grpSpPr>
        <p:pic>
          <p:nvPicPr>
            <p:cNvPr id="13" name="Picture 12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8360" y="6329773"/>
              <a:ext cx="228600" cy="221226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8496793" y="6317909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9" name="Oval 58"/>
            <p:cNvSpPr/>
            <p:nvPr/>
          </p:nvSpPr>
          <p:spPr>
            <a:xfrm>
              <a:off x="9096895" y="6317909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0" name="Oval 59"/>
            <p:cNvSpPr/>
            <p:nvPr/>
          </p:nvSpPr>
          <p:spPr>
            <a:xfrm>
              <a:off x="10179792" y="6317909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1" name="Oval 60"/>
            <p:cNvSpPr/>
            <p:nvPr/>
          </p:nvSpPr>
          <p:spPr>
            <a:xfrm>
              <a:off x="9571204" y="6317909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65" name="Picture 64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97909" y="6329773"/>
              <a:ext cx="228600" cy="221226"/>
            </a:xfrm>
            <a:prstGeom prst="rect">
              <a:avLst/>
            </a:prstGeom>
          </p:spPr>
        </p:pic>
        <p:pic>
          <p:nvPicPr>
            <p:cNvPr id="62" name="Picture 61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0127" y="6329773"/>
              <a:ext cx="228600" cy="221226"/>
            </a:xfrm>
            <a:prstGeom prst="rect">
              <a:avLst/>
            </a:prstGeom>
          </p:spPr>
        </p:pic>
        <p:pic>
          <p:nvPicPr>
            <p:cNvPr id="69" name="Picture 68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0756" y="6329773"/>
              <a:ext cx="228600" cy="22122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38360" y="5605648"/>
            <a:ext cx="4229512" cy="244955"/>
            <a:chOff x="7538360" y="5701148"/>
            <a:chExt cx="4229512" cy="244955"/>
          </a:xfrm>
        </p:grpSpPr>
        <p:pic>
          <p:nvPicPr>
            <p:cNvPr id="12" name="Picture 11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8360" y="5713012"/>
              <a:ext cx="228600" cy="221226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8496793" y="570114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981612" y="570114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096895" y="570114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5" name="Oval 54"/>
            <p:cNvSpPr/>
            <p:nvPr/>
          </p:nvSpPr>
          <p:spPr>
            <a:xfrm>
              <a:off x="9571204" y="570114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6" name="Oval 55"/>
            <p:cNvSpPr/>
            <p:nvPr/>
          </p:nvSpPr>
          <p:spPr>
            <a:xfrm>
              <a:off x="10179792" y="570114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0897909" y="570114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1542241" y="570114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38360" y="4803608"/>
            <a:ext cx="4257616" cy="281840"/>
            <a:chOff x="7538360" y="5057608"/>
            <a:chExt cx="4257616" cy="281840"/>
          </a:xfrm>
        </p:grpSpPr>
        <p:pic>
          <p:nvPicPr>
            <p:cNvPr id="11" name="Picture 10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8360" y="5087915"/>
              <a:ext cx="228600" cy="221226"/>
            </a:xfrm>
            <a:prstGeom prst="rect">
              <a:avLst/>
            </a:prstGeom>
          </p:spPr>
        </p:pic>
        <p:pic>
          <p:nvPicPr>
            <p:cNvPr id="47" name="Picture 46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0127" y="5087915"/>
              <a:ext cx="228600" cy="221226"/>
            </a:xfrm>
            <a:prstGeom prst="rect">
              <a:avLst/>
            </a:prstGeom>
          </p:spPr>
        </p:pic>
        <p:pic>
          <p:nvPicPr>
            <p:cNvPr id="48" name="Picture 47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5308" y="5087915"/>
              <a:ext cx="228600" cy="221226"/>
            </a:xfrm>
            <a:prstGeom prst="rect">
              <a:avLst/>
            </a:prstGeom>
          </p:spPr>
        </p:pic>
        <p:pic>
          <p:nvPicPr>
            <p:cNvPr id="49" name="Picture 48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40686" y="5057608"/>
              <a:ext cx="281840" cy="281840"/>
            </a:xfrm>
            <a:prstGeom prst="rect">
              <a:avLst/>
            </a:prstGeom>
          </p:spPr>
        </p:pic>
        <p:pic>
          <p:nvPicPr>
            <p:cNvPr id="50" name="Picture 49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43099" y="5057608"/>
              <a:ext cx="281840" cy="281840"/>
            </a:xfrm>
            <a:prstGeom prst="rect">
              <a:avLst/>
            </a:prstGeom>
          </p:spPr>
        </p:pic>
        <p:pic>
          <p:nvPicPr>
            <p:cNvPr id="51" name="Picture 50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51687" y="5057608"/>
              <a:ext cx="281840" cy="281840"/>
            </a:xfrm>
            <a:prstGeom prst="rect">
              <a:avLst/>
            </a:prstGeom>
          </p:spPr>
        </p:pic>
        <p:pic>
          <p:nvPicPr>
            <p:cNvPr id="52" name="Picture 51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41700" y="5057608"/>
              <a:ext cx="281840" cy="281840"/>
            </a:xfrm>
            <a:prstGeom prst="rect">
              <a:avLst/>
            </a:prstGeom>
          </p:spPr>
        </p:pic>
        <p:pic>
          <p:nvPicPr>
            <p:cNvPr id="71" name="Picture 70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14136" y="5057608"/>
              <a:ext cx="281840" cy="28184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538360" y="3808496"/>
            <a:ext cx="4230996" cy="281840"/>
            <a:chOff x="7538360" y="3960896"/>
            <a:chExt cx="4230996" cy="281840"/>
          </a:xfrm>
        </p:grpSpPr>
        <p:pic>
          <p:nvPicPr>
            <p:cNvPr id="10" name="Picture 9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8360" y="3991203"/>
              <a:ext cx="228600" cy="221226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7981612" y="3979339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43" name="Picture 42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42454" y="3960896"/>
              <a:ext cx="281840" cy="281840"/>
            </a:xfrm>
            <a:prstGeom prst="rect">
              <a:avLst/>
            </a:prstGeom>
          </p:spPr>
        </p:pic>
        <p:sp>
          <p:nvSpPr>
            <p:cNvPr id="44" name="Oval 43"/>
            <p:cNvSpPr/>
            <p:nvPr/>
          </p:nvSpPr>
          <p:spPr>
            <a:xfrm>
              <a:off x="9571204" y="3979339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45" name="Picture 44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51687" y="3960896"/>
              <a:ext cx="281840" cy="281840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10899677" y="3979339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3" name="Oval 62"/>
            <p:cNvSpPr/>
            <p:nvPr/>
          </p:nvSpPr>
          <p:spPr>
            <a:xfrm>
              <a:off x="8496793" y="3979339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72" name="Picture 71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0756" y="3991203"/>
              <a:ext cx="228600" cy="22122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7538360" y="1999067"/>
            <a:ext cx="4230996" cy="281840"/>
            <a:chOff x="7538360" y="2037167"/>
            <a:chExt cx="4230996" cy="281840"/>
          </a:xfrm>
        </p:grpSpPr>
        <p:pic>
          <p:nvPicPr>
            <p:cNvPr id="8" name="Picture 7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8360" y="2067474"/>
              <a:ext cx="228600" cy="221226"/>
            </a:xfrm>
            <a:prstGeom prst="rect">
              <a:avLst/>
            </a:prstGeom>
          </p:spPr>
        </p:pic>
        <p:pic>
          <p:nvPicPr>
            <p:cNvPr id="15" name="Picture 14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68688" y="2037167"/>
              <a:ext cx="281840" cy="281840"/>
            </a:xfrm>
            <a:prstGeom prst="rect">
              <a:avLst/>
            </a:prstGeom>
          </p:spPr>
        </p:pic>
        <p:pic>
          <p:nvPicPr>
            <p:cNvPr id="22" name="Picture 21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53507" y="2037167"/>
              <a:ext cx="281840" cy="281840"/>
            </a:xfrm>
            <a:prstGeom prst="rect">
              <a:avLst/>
            </a:prstGeom>
          </p:spPr>
        </p:pic>
        <p:pic>
          <p:nvPicPr>
            <p:cNvPr id="34" name="Picture 33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42454" y="2037167"/>
              <a:ext cx="281840" cy="281840"/>
            </a:xfrm>
            <a:prstGeom prst="rect">
              <a:avLst/>
            </a:prstGeom>
          </p:spPr>
        </p:pic>
        <p:pic>
          <p:nvPicPr>
            <p:cNvPr id="35" name="Picture 34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43099" y="2037167"/>
              <a:ext cx="281840" cy="281840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179792" y="2055610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38" name="Picture 37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96708" y="2067474"/>
              <a:ext cx="228600" cy="221226"/>
            </a:xfrm>
            <a:prstGeom prst="rect">
              <a:avLst/>
            </a:prstGeom>
          </p:spPr>
        </p:pic>
        <p:pic>
          <p:nvPicPr>
            <p:cNvPr id="74" name="Picture 73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0756" y="2067474"/>
              <a:ext cx="228600" cy="22122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538360" y="1429269"/>
            <a:ext cx="4230996" cy="281840"/>
            <a:chOff x="7538360" y="1454669"/>
            <a:chExt cx="4230996" cy="281840"/>
          </a:xfrm>
        </p:grpSpPr>
        <p:pic>
          <p:nvPicPr>
            <p:cNvPr id="7" name="Picture 6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8360" y="1484976"/>
              <a:ext cx="228600" cy="22122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981612" y="1473112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496793" y="1473112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30" name="Picture 29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43099" y="1454669"/>
              <a:ext cx="281840" cy="281840"/>
            </a:xfrm>
            <a:prstGeom prst="rect">
              <a:avLst/>
            </a:prstGeom>
          </p:spPr>
        </p:pic>
        <p:pic>
          <p:nvPicPr>
            <p:cNvPr id="31" name="Picture 30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51687" y="1454669"/>
              <a:ext cx="281840" cy="28184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10899677" y="1473112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4" name="Oval 63"/>
            <p:cNvSpPr/>
            <p:nvPr/>
          </p:nvSpPr>
          <p:spPr>
            <a:xfrm>
              <a:off x="9070558" y="1473112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75" name="Picture 74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0756" y="1484976"/>
              <a:ext cx="228600" cy="22122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538360" y="2794965"/>
            <a:ext cx="4229512" cy="281840"/>
            <a:chOff x="7538360" y="2896565"/>
            <a:chExt cx="4229512" cy="281840"/>
          </a:xfrm>
        </p:grpSpPr>
        <p:pic>
          <p:nvPicPr>
            <p:cNvPr id="9" name="Picture 8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8360" y="2926872"/>
              <a:ext cx="228600" cy="221226"/>
            </a:xfrm>
            <a:prstGeom prst="rect">
              <a:avLst/>
            </a:prstGeom>
          </p:spPr>
        </p:pic>
        <p:pic>
          <p:nvPicPr>
            <p:cNvPr id="16" name="Picture 15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68688" y="2896565"/>
              <a:ext cx="281840" cy="281840"/>
            </a:xfrm>
            <a:prstGeom prst="rect">
              <a:avLst/>
            </a:prstGeom>
          </p:spPr>
        </p:pic>
        <p:pic>
          <p:nvPicPr>
            <p:cNvPr id="24" name="Picture 23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53507" y="2896565"/>
              <a:ext cx="281840" cy="281840"/>
            </a:xfrm>
            <a:prstGeom prst="rect">
              <a:avLst/>
            </a:prstGeom>
          </p:spPr>
        </p:pic>
        <p:pic>
          <p:nvPicPr>
            <p:cNvPr id="39" name="Picture 38" descr="no ac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5074" y="2896565"/>
              <a:ext cx="281840" cy="281840"/>
            </a:xfrm>
            <a:prstGeom prst="rect">
              <a:avLst/>
            </a:prstGeom>
          </p:spPr>
        </p:pic>
        <p:pic>
          <p:nvPicPr>
            <p:cNvPr id="40" name="Picture 39" descr="Tick-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9719" y="2926872"/>
              <a:ext cx="228600" cy="221226"/>
            </a:xfrm>
            <a:prstGeom prst="rect">
              <a:avLst/>
            </a:prstGeom>
          </p:spPr>
        </p:pic>
        <p:sp>
          <p:nvSpPr>
            <p:cNvPr id="76" name="Oval 75"/>
            <p:cNvSpPr/>
            <p:nvPr/>
          </p:nvSpPr>
          <p:spPr>
            <a:xfrm>
              <a:off x="11542241" y="291500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7" name="Oval 76"/>
            <p:cNvSpPr/>
            <p:nvPr/>
          </p:nvSpPr>
          <p:spPr>
            <a:xfrm>
              <a:off x="10179792" y="291500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8" name="Oval 77"/>
            <p:cNvSpPr/>
            <p:nvPr/>
          </p:nvSpPr>
          <p:spPr>
            <a:xfrm>
              <a:off x="10929694" y="2915008"/>
              <a:ext cx="225631" cy="24495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095005" y="557651"/>
            <a:ext cx="3662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de-CH" sz="1200" b="0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Vertrauliche Informationen für Cisco Partner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72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6808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13" t="37257" r="1" b="23373"/>
          <a:stretch/>
        </p:blipFill>
        <p:spPr>
          <a:xfrm flipH="1">
            <a:off x="4000326" y="1019578"/>
            <a:ext cx="8220398" cy="58287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45718" y="1019578"/>
            <a:ext cx="9551535" cy="5828778"/>
          </a:xfrm>
          <a:prstGeom prst="rect">
            <a:avLst/>
          </a:prstGeom>
          <a:gradFill flip="none" rotWithShape="1">
            <a:gsLst>
              <a:gs pos="74000">
                <a:srgbClr val="FFFFFF"/>
              </a:gs>
              <a:gs pos="29000">
                <a:schemeClr val="bg1">
                  <a:alpha val="0"/>
                </a:schemeClr>
              </a:gs>
              <a:gs pos="55000">
                <a:srgbClr val="FFFFFF">
                  <a:alpha val="8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Was spricht für das Cisco Midmarket-Portfolio?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930166"/>
            <a:ext cx="12197254" cy="110579"/>
          </a:xfrm>
          <a:prstGeom prst="line">
            <a:avLst/>
          </a:prstGeom>
          <a:ln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  <a:gs pos="20000">
                  <a:schemeClr val="bg1">
                    <a:lumMod val="75000"/>
                  </a:schemeClr>
                </a:gs>
                <a:gs pos="80000">
                  <a:schemeClr val="bg1">
                    <a:lumMod val="75000"/>
                  </a:schemeClr>
                </a:gs>
                <a:gs pos="51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4963" y="1657763"/>
            <a:ext cx="602229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28 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Jahre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führender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Anbieter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der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IT-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Branche</a:t>
            </a:r>
            <a:endParaRPr lang="en-US" b="1" i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285750" indent="-28575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Umfassendstes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Portfolio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der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Branche</a:t>
            </a:r>
            <a:endParaRPr lang="en-US" b="1" i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285750" indent="-28575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Weltweites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Partnernetzwerk</a:t>
            </a:r>
            <a:endParaRPr lang="en-US" b="1" dirty="0"/>
          </a:p>
          <a:p>
            <a:pPr marL="285750" indent="-28575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Branchenweit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geringste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Gesamtbetriebskosten</a:t>
            </a:r>
            <a:endParaRPr lang="en-US" b="1" i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285750" indent="-28575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Stetige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Investitionen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Forschung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Entwicklung</a:t>
            </a:r>
            <a:endParaRPr lang="en-US" b="1" i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285750" indent="-28575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Softwarebasierte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Services</a:t>
            </a:r>
            <a:endParaRPr lang="en-US" b="1" dirty="0"/>
          </a:p>
          <a:p>
            <a:pPr marL="285750" indent="-28575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Flexible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Nutzungsmodelle</a:t>
            </a:r>
            <a:endParaRPr lang="en-US" b="1" dirty="0"/>
          </a:p>
          <a:p>
            <a:pPr marL="285750" indent="-28575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Schnelle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Bereitstellung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einfacher</a:t>
            </a:r>
            <a:r>
              <a:rPr lang="en-US" b="1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Betrieb</a:t>
            </a:r>
            <a:endParaRPr lang="en-US" b="1" i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564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" y="5879459"/>
            <a:ext cx="12206142" cy="978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" r="282" b="57332"/>
          <a:stretch/>
        </p:blipFill>
        <p:spPr>
          <a:xfrm>
            <a:off x="16439" y="4968584"/>
            <a:ext cx="10726538" cy="18894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2" t="8680" r="234" b="36511"/>
          <a:stretch/>
        </p:blipFill>
        <p:spPr>
          <a:xfrm>
            <a:off x="-23795" y="1"/>
            <a:ext cx="12229938" cy="3798049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6438" y="4968584"/>
            <a:ext cx="12188825" cy="0"/>
          </a:xfrm>
          <a:prstGeom prst="line">
            <a:avLst/>
          </a:prstGeom>
          <a:ln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  <a:gs pos="20000">
                  <a:schemeClr val="bg1">
                    <a:lumMod val="75000"/>
                  </a:schemeClr>
                </a:gs>
                <a:gs pos="80000">
                  <a:schemeClr val="bg1">
                    <a:lumMod val="75000"/>
                  </a:schemeClr>
                </a:gs>
                <a:gs pos="51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23795" y="3798050"/>
            <a:ext cx="12188825" cy="0"/>
          </a:xfrm>
          <a:prstGeom prst="line">
            <a:avLst/>
          </a:prstGeom>
          <a:ln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  <a:gs pos="20000">
                  <a:schemeClr val="bg1">
                    <a:lumMod val="75000"/>
                  </a:schemeClr>
                </a:gs>
                <a:gs pos="80000">
                  <a:schemeClr val="bg1">
                    <a:lumMod val="75000"/>
                  </a:schemeClr>
                </a:gs>
                <a:gs pos="51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0108" y="4039482"/>
            <a:ext cx="1198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de-CH" sz="4000" b="0" i="0">
                <a:solidFill>
                  <a:srgbClr val="6DB344"/>
                </a:solidFill>
                <a:latin typeface="Arial"/>
                <a:ea typeface="+mn-ea"/>
                <a:cs typeface="+mn-cs"/>
              </a:rPr>
              <a:t>Warum Cisco?</a:t>
            </a:r>
            <a:endParaRPr lang="en-US" sz="4000" dirty="0">
              <a:solidFill>
                <a:srgbClr val="6DB34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372022" y="4968584"/>
            <a:ext cx="2834120" cy="18894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66470" y="4407972"/>
            <a:ext cx="5823550" cy="2085423"/>
            <a:chOff x="4368800" y="4573071"/>
            <a:chExt cx="4368800" cy="2085423"/>
          </a:xfrm>
        </p:grpSpPr>
        <p:pic>
          <p:nvPicPr>
            <p:cNvPr id="13" name="Picture 12" descr="GreenTab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368800" y="4573071"/>
              <a:ext cx="4368800" cy="208542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22377" y="4981687"/>
              <a:ext cx="3937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de-CH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Mit unseren Produkten, Lösungen und Services können Sie Kunden, Klienten, Patienten oder Bürgern innovative und attraktive Services bereitstellen.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318" y="0"/>
            <a:ext cx="12188825" cy="3798050"/>
          </a:xfrm>
          <a:prstGeom prst="rect">
            <a:avLst/>
          </a:prstGeom>
          <a:gradFill flip="none" rotWithShape="1">
            <a:gsLst>
              <a:gs pos="65000">
                <a:schemeClr val="accent3">
                  <a:lumMod val="50000"/>
                  <a:alpha val="0"/>
                </a:schemeClr>
              </a:gs>
              <a:gs pos="0">
                <a:schemeClr val="accent3">
                  <a:lumMod val="50000"/>
                  <a:alpha val="70000"/>
                </a:schemeClr>
              </a:gs>
            </a:gsLst>
            <a:lin ang="342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009194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0" y="2715904"/>
            <a:ext cx="12188844" cy="1737109"/>
            <a:chOff x="0" y="2879558"/>
            <a:chExt cx="12188844" cy="1816900"/>
          </a:xfrm>
          <a:gradFill flip="none" rotWithShape="1">
            <a:gsLst>
              <a:gs pos="1000">
                <a:schemeClr val="bg1"/>
              </a:gs>
              <a:gs pos="100000">
                <a:schemeClr val="bg1"/>
              </a:gs>
              <a:gs pos="53000">
                <a:schemeClr val="tx2">
                  <a:lumMod val="50000"/>
                </a:schemeClr>
              </a:gs>
              <a:gs pos="76000">
                <a:schemeClr val="tx2"/>
              </a:gs>
              <a:gs pos="25000">
                <a:schemeClr val="tx2"/>
              </a:gs>
            </a:gsLst>
            <a:lin ang="0" scaled="1"/>
            <a:tileRect/>
          </a:gradFill>
        </p:grpSpPr>
        <p:sp>
          <p:nvSpPr>
            <p:cNvPr id="55" name="Rectangle 54"/>
            <p:cNvSpPr/>
            <p:nvPr/>
          </p:nvSpPr>
          <p:spPr>
            <a:xfrm>
              <a:off x="0" y="3394661"/>
              <a:ext cx="12188844" cy="1084336"/>
            </a:xfrm>
            <a:prstGeom prst="rect">
              <a:avLst/>
            </a:prstGeom>
            <a:grpFill/>
            <a:ln w="5" cap="rnd">
              <a:gradFill flip="none" rotWithShape="1">
                <a:gsLst>
                  <a:gs pos="0">
                    <a:schemeClr val="tx1">
                      <a:alpha val="3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12384" y="3488488"/>
              <a:ext cx="10271127" cy="77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buNone/>
              </a:pPr>
              <a:r>
                <a:rPr lang="de-CH" sz="3600" b="0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+mn-cs"/>
                </a:rPr>
                <a:t>Neue Anforderungen an die IT</a:t>
              </a:r>
              <a:endPara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" y="2879558"/>
              <a:ext cx="12188840" cy="5245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" y="4463619"/>
              <a:ext cx="12188840" cy="23283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</p:grpSp>
      <p:sp>
        <p:nvSpPr>
          <p:cNvPr id="131" name="Isosceles Triangle 130"/>
          <p:cNvSpPr/>
          <p:nvPr/>
        </p:nvSpPr>
        <p:spPr>
          <a:xfrm flipV="1">
            <a:off x="245661" y="2522306"/>
            <a:ext cx="11498779" cy="744209"/>
          </a:xfrm>
          <a:prstGeom prst="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Isosceles Triangle 1"/>
          <p:cNvSpPr/>
          <p:nvPr/>
        </p:nvSpPr>
        <p:spPr>
          <a:xfrm>
            <a:off x="245661" y="3964177"/>
            <a:ext cx="11498779" cy="775976"/>
          </a:xfrm>
          <a:prstGeom prst="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-89446" y="0"/>
            <a:ext cx="12345999" cy="978039"/>
            <a:chOff x="-89446" y="0"/>
            <a:chExt cx="12345999" cy="978039"/>
          </a:xfrm>
        </p:grpSpPr>
        <p:pic>
          <p:nvPicPr>
            <p:cNvPr id="9" name="Picture 8" descr="A20003x31B_MR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9445" y="8890"/>
              <a:ext cx="12345998" cy="9522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80906" y="0"/>
              <a:ext cx="12337459" cy="961103"/>
            </a:xfrm>
            <a:prstGeom prst="rect">
              <a:avLst/>
            </a:prstGeom>
            <a:gradFill flip="none" rotWithShape="1">
              <a:gsLst>
                <a:gs pos="31000">
                  <a:srgbClr val="000000">
                    <a:alpha val="50000"/>
                  </a:srgbClr>
                </a:gs>
                <a:gs pos="100000">
                  <a:schemeClr val="accent1">
                    <a:alpha val="50000"/>
                  </a:schemeClr>
                </a:gs>
                <a:gs pos="71000">
                  <a:schemeClr val="accent3">
                    <a:lumMod val="9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89446" y="978039"/>
              <a:ext cx="1234599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00000"/>
                  </a:gs>
                  <a:gs pos="100000">
                    <a:srgbClr val="000000"/>
                  </a:gs>
                  <a:gs pos="20000">
                    <a:schemeClr val="bg1">
                      <a:lumMod val="75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51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189" y="-5624"/>
            <a:ext cx="11882655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4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Erfolgsfördernde Faktoren mittelständischer Unternehmen:</a:t>
            </a:r>
            <a:endParaRPr lang="en-US" sz="3400" dirty="0">
              <a:solidFill>
                <a:schemeClr val="bg2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83055" y="1210655"/>
            <a:ext cx="11760134" cy="1505249"/>
            <a:chOff x="183055" y="1210655"/>
            <a:chExt cx="11760134" cy="1505249"/>
          </a:xfrm>
        </p:grpSpPr>
        <p:sp>
          <p:nvSpPr>
            <p:cNvPr id="62" name="TextBox 61"/>
            <p:cNvSpPr txBox="1"/>
            <p:nvPr/>
          </p:nvSpPr>
          <p:spPr>
            <a:xfrm>
              <a:off x="2198665" y="1210655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Geschäftliche Prioritäten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83055" y="1746775"/>
              <a:ext cx="11760134" cy="969129"/>
              <a:chOff x="183055" y="1746774"/>
              <a:chExt cx="11760134" cy="1606026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4957799" y="1746774"/>
                <a:ext cx="2273251" cy="160602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tx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5" cap="rnd">
                <a:gradFill flip="none" rotWithShape="1">
                  <a:gsLst>
                    <a:gs pos="0">
                      <a:schemeClr val="tx1">
                        <a:alpha val="35000"/>
                      </a:schemeClr>
                    </a:gs>
                    <a:gs pos="100000">
                      <a:schemeClr val="tx1">
                        <a:alpha val="15000"/>
                      </a:schemeClr>
                    </a:gs>
                  </a:gsLst>
                  <a:lin ang="2700000" scaled="1"/>
                  <a:tileRect/>
                </a:gradFill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45661" y="1746774"/>
                <a:ext cx="2273251" cy="160602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tx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5" cap="rnd">
                <a:gradFill flip="none" rotWithShape="1">
                  <a:gsLst>
                    <a:gs pos="0">
                      <a:schemeClr val="tx1">
                        <a:alpha val="35000"/>
                      </a:schemeClr>
                    </a:gs>
                    <a:gs pos="100000">
                      <a:schemeClr val="tx1">
                        <a:alpha val="15000"/>
                      </a:schemeClr>
                    </a:gs>
                  </a:gsLst>
                  <a:lin ang="2700000" scaled="1"/>
                  <a:tileRect/>
                </a:gradFill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2601730" y="1746774"/>
                <a:ext cx="2273251" cy="160602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tx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5" cap="rnd">
                <a:gradFill flip="none" rotWithShape="1">
                  <a:gsLst>
                    <a:gs pos="0">
                      <a:schemeClr val="tx1">
                        <a:alpha val="35000"/>
                      </a:schemeClr>
                    </a:gs>
                    <a:gs pos="100000">
                      <a:schemeClr val="tx1">
                        <a:alpha val="15000"/>
                      </a:schemeClr>
                    </a:gs>
                  </a:gsLst>
                  <a:lin ang="2700000" scaled="1"/>
                  <a:tileRect/>
                </a:gradFill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7313868" y="1746774"/>
                <a:ext cx="2273251" cy="160602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tx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5" cap="rnd">
                <a:gradFill flip="none" rotWithShape="1">
                  <a:gsLst>
                    <a:gs pos="0">
                      <a:schemeClr val="tx1">
                        <a:alpha val="35000"/>
                      </a:schemeClr>
                    </a:gs>
                    <a:gs pos="100000">
                      <a:schemeClr val="tx1">
                        <a:alpha val="15000"/>
                      </a:schemeClr>
                    </a:gs>
                  </a:gsLst>
                  <a:lin ang="2700000" scaled="1"/>
                  <a:tileRect/>
                </a:gra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9669937" y="1746774"/>
                <a:ext cx="2273251" cy="160602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tx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5" cap="rnd">
                <a:gradFill flip="none" rotWithShape="1">
                  <a:gsLst>
                    <a:gs pos="0">
                      <a:schemeClr val="tx1">
                        <a:alpha val="35000"/>
                      </a:schemeClr>
                    </a:gs>
                    <a:gs pos="100000">
                      <a:schemeClr val="tx1">
                        <a:alpha val="15000"/>
                      </a:schemeClr>
                    </a:gs>
                  </a:gsLst>
                  <a:lin ang="2700000" scaled="1"/>
                  <a:tileRect/>
                </a:gra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3055" y="2035951"/>
                <a:ext cx="2389621" cy="969070"/>
              </a:xfrm>
              <a:prstGeom prst="rect">
                <a:avLst/>
              </a:prstGeom>
              <a:noFill/>
            </p:spPr>
            <p:txBody>
              <a:bodyPr wrap="square" lIns="91432" tIns="45717" rIns="91432" bIns="45717" rtlCol="0" anchor="ctr">
                <a:spAutoFit/>
              </a:bodyPr>
              <a:lstStyle/>
              <a:p>
                <a:pPr algn="ctr" defTabSz="914309">
                  <a:buNone/>
                </a:pPr>
                <a:r>
                  <a:rPr lang="de-CH" sz="1600" b="0" i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ea typeface="+mn-ea"/>
                    <a:cs typeface="+mn-cs"/>
                  </a:rPr>
                  <a:t>Steigerung der Mitarbeiterproduktivität</a:t>
                </a:r>
                <a:endParaRPr lang="en-US" sz="1600" dirty="0">
                  <a:solidFill>
                    <a:schemeClr val="bg2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325696" y="1852537"/>
                <a:ext cx="2273659" cy="1377106"/>
              </a:xfrm>
              <a:prstGeom prst="rect">
                <a:avLst/>
              </a:prstGeom>
              <a:noFill/>
            </p:spPr>
            <p:txBody>
              <a:bodyPr wrap="square" lIns="91432" tIns="45717" rIns="91432" bIns="45717" rtlCol="0" anchor="ctr">
                <a:spAutoFit/>
              </a:bodyPr>
              <a:lstStyle/>
              <a:p>
                <a:pPr algn="ctr" defTabSz="914309">
                  <a:buNone/>
                </a:pPr>
                <a:r>
                  <a:rPr lang="de-CH" sz="1600" b="0" i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ea typeface="+mn-ea"/>
                    <a:cs typeface="+mn-cs"/>
                  </a:rPr>
                  <a:t>Mehr Effizienz, Sicherheit und Zuverlässigkeit</a:t>
                </a:r>
                <a:endParaRPr lang="en-US" sz="1600" dirty="0">
                  <a:solidFill>
                    <a:schemeClr val="bg2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675813" y="1857608"/>
                <a:ext cx="2267376" cy="1377106"/>
              </a:xfrm>
              <a:prstGeom prst="rect">
                <a:avLst/>
              </a:prstGeom>
              <a:noFill/>
            </p:spPr>
            <p:txBody>
              <a:bodyPr wrap="square" lIns="91432" tIns="45717" rIns="91432" bIns="45717" rtlCol="0" anchor="ctr">
                <a:spAutoFit/>
              </a:bodyPr>
              <a:lstStyle/>
              <a:p>
                <a:pPr algn="ctr" defTabSz="914309">
                  <a:buNone/>
                </a:pPr>
                <a:r>
                  <a:rPr lang="de-CH" sz="1600" b="0" i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ea typeface="+mn-ea"/>
                    <a:cs typeface="+mn-cs"/>
                  </a:rPr>
                  <a:t>Geschäftskontinuität und </a:t>
                </a:r>
                <a:r>
                  <a:rPr lang="de-CH" sz="1600" b="0" i="0" dirty="0" smtClean="0">
                    <a:solidFill>
                      <a:srgbClr val="FFFFFF">
                        <a:lumMod val="95000"/>
                      </a:srgbClr>
                    </a:solidFill>
                    <a:latin typeface="Arial"/>
                    <a:ea typeface="+mn-ea"/>
                    <a:cs typeface="+mn-cs"/>
                  </a:rPr>
                  <a:t>Erfüllung </a:t>
                </a:r>
                <a:r>
                  <a:rPr lang="de-CH" sz="1600" b="0" i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ea typeface="+mn-ea"/>
                    <a:cs typeface="+mn-cs"/>
                  </a:rPr>
                  <a:t>gesetzlicher Auflagen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986722" y="2035951"/>
                <a:ext cx="2244327" cy="928267"/>
              </a:xfrm>
              <a:prstGeom prst="rect">
                <a:avLst/>
              </a:prstGeom>
              <a:noFill/>
            </p:spPr>
            <p:txBody>
              <a:bodyPr wrap="square" lIns="91432" tIns="45717" rIns="91432" bIns="45717" rtlCol="0" anchor="ctr">
                <a:spAutoFit/>
              </a:bodyPr>
              <a:lstStyle/>
              <a:p>
                <a:pPr algn="ctr" defTabSz="914309">
                  <a:lnSpc>
                    <a:spcPct val="95000"/>
                  </a:lnSpc>
                  <a:buNone/>
                </a:pPr>
                <a:r>
                  <a:rPr lang="de-CH" sz="1600" b="0" i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ea typeface="+mn-ea"/>
                    <a:cs typeface="Arial"/>
                  </a:rPr>
                  <a:t>Unternehmens- </a:t>
                </a:r>
              </a:p>
              <a:p>
                <a:pPr algn="ctr" defTabSz="914309">
                  <a:lnSpc>
                    <a:spcPct val="95000"/>
                  </a:lnSpc>
                  <a:buNone/>
                </a:pPr>
                <a:r>
                  <a:rPr lang="de-CH" sz="1600" b="0" i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ea typeface="+mn-ea"/>
                    <a:cs typeface="Arial"/>
                  </a:rPr>
                  <a:t>wachstum </a:t>
                </a:r>
                <a:endParaRPr lang="en-US" sz="1600" dirty="0">
                  <a:solidFill>
                    <a:schemeClr val="bg2">
                      <a:lumMod val="95000"/>
                    </a:schemeClr>
                  </a:solidFill>
                  <a:cs typeface="Arial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601730" y="2035951"/>
                <a:ext cx="2273251" cy="969070"/>
              </a:xfrm>
              <a:prstGeom prst="rect">
                <a:avLst/>
              </a:prstGeom>
              <a:noFill/>
            </p:spPr>
            <p:txBody>
              <a:bodyPr wrap="square" lIns="91432" tIns="45717" rIns="91432" bIns="45717" rtlCol="0" anchor="ctr">
                <a:spAutoFit/>
              </a:bodyPr>
              <a:lstStyle/>
              <a:p>
                <a:pPr algn="ctr" defTabSz="914309">
                  <a:buNone/>
                </a:pPr>
                <a:r>
                  <a:rPr lang="de-CH" sz="1600" b="0" i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ea typeface="+mn-ea"/>
                    <a:cs typeface="+mn-cs"/>
                  </a:rPr>
                  <a:t>Innovativer Kundenservice</a:t>
                </a:r>
                <a:endParaRPr lang="en-US" sz="1600" dirty="0">
                  <a:solidFill>
                    <a:schemeClr val="bg2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27012" y="4453014"/>
            <a:ext cx="11716176" cy="2365039"/>
            <a:chOff x="227012" y="4453014"/>
            <a:chExt cx="11716176" cy="2365039"/>
          </a:xfrm>
        </p:grpSpPr>
        <p:sp>
          <p:nvSpPr>
            <p:cNvPr id="82" name="TextBox 81"/>
            <p:cNvSpPr txBox="1"/>
            <p:nvPr/>
          </p:nvSpPr>
          <p:spPr>
            <a:xfrm>
              <a:off x="8339077" y="5969581"/>
              <a:ext cx="3103624" cy="323163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23"/>
              <a:endPara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45661" y="4453014"/>
              <a:ext cx="11697527" cy="1903381"/>
              <a:chOff x="245661" y="5216470"/>
              <a:chExt cx="11697527" cy="1757251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245661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4943069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2601730" y="5216471"/>
                <a:ext cx="2273251" cy="17572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7313868" y="5216470"/>
                <a:ext cx="2273251" cy="16984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9669937" y="5216471"/>
                <a:ext cx="2273251" cy="169848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16200000" scaled="0"/>
                <a:tileRect/>
              </a:gradFill>
              <a:ln w="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2" tIns="45717" rIns="91432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 dirty="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27012" y="5138232"/>
              <a:ext cx="2266806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Wie kann ich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Mobilität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und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BYOD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unterstützen?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85" name="Freeform 30"/>
            <p:cNvSpPr>
              <a:spLocks noEditPoints="1"/>
            </p:cNvSpPr>
            <p:nvPr/>
          </p:nvSpPr>
          <p:spPr bwMode="auto">
            <a:xfrm>
              <a:off x="1407499" y="4727219"/>
              <a:ext cx="331971" cy="344436"/>
            </a:xfrm>
            <a:custGeom>
              <a:avLst/>
              <a:gdLst/>
              <a:ahLst/>
              <a:cxnLst>
                <a:cxn ang="0">
                  <a:pos x="669" y="334"/>
                </a:cxn>
                <a:cxn ang="0">
                  <a:pos x="334" y="0"/>
                </a:cxn>
                <a:cxn ang="0">
                  <a:pos x="0" y="334"/>
                </a:cxn>
                <a:cxn ang="0">
                  <a:pos x="334" y="669"/>
                </a:cxn>
                <a:cxn ang="0">
                  <a:pos x="669" y="334"/>
                </a:cxn>
                <a:cxn ang="0">
                  <a:pos x="1116" y="669"/>
                </a:cxn>
                <a:cxn ang="0">
                  <a:pos x="1450" y="334"/>
                </a:cxn>
                <a:cxn ang="0">
                  <a:pos x="1116" y="0"/>
                </a:cxn>
                <a:cxn ang="0">
                  <a:pos x="781" y="334"/>
                </a:cxn>
                <a:cxn ang="0">
                  <a:pos x="1116" y="669"/>
                </a:cxn>
                <a:cxn ang="0">
                  <a:pos x="1626" y="678"/>
                </a:cxn>
                <a:cxn ang="0">
                  <a:pos x="1507" y="704"/>
                </a:cxn>
                <a:cxn ang="0">
                  <a:pos x="1434" y="720"/>
                </a:cxn>
                <a:cxn ang="0">
                  <a:pos x="1415" y="740"/>
                </a:cxn>
                <a:cxn ang="0">
                  <a:pos x="1415" y="785"/>
                </a:cxn>
                <a:cxn ang="0">
                  <a:pos x="1267" y="785"/>
                </a:cxn>
                <a:cxn ang="0">
                  <a:pos x="1267" y="705"/>
                </a:cxn>
                <a:cxn ang="0">
                  <a:pos x="1267" y="679"/>
                </a:cxn>
                <a:cxn ang="0">
                  <a:pos x="1116" y="711"/>
                </a:cxn>
                <a:cxn ang="0">
                  <a:pos x="781" y="507"/>
                </a:cxn>
                <a:cxn ang="0">
                  <a:pos x="669" y="507"/>
                </a:cxn>
                <a:cxn ang="0">
                  <a:pos x="334" y="711"/>
                </a:cxn>
                <a:cxn ang="0">
                  <a:pos x="119" y="644"/>
                </a:cxn>
                <a:cxn ang="0">
                  <a:pos x="119" y="1009"/>
                </a:cxn>
                <a:cxn ang="0">
                  <a:pos x="119" y="1245"/>
                </a:cxn>
                <a:cxn ang="0">
                  <a:pos x="478" y="1245"/>
                </a:cxn>
                <a:cxn ang="0">
                  <a:pos x="478" y="1352"/>
                </a:cxn>
                <a:cxn ang="0">
                  <a:pos x="957" y="1352"/>
                </a:cxn>
                <a:cxn ang="0">
                  <a:pos x="957" y="1245"/>
                </a:cxn>
                <a:cxn ang="0">
                  <a:pos x="1267" y="1245"/>
                </a:cxn>
                <a:cxn ang="0">
                  <a:pos x="1267" y="1025"/>
                </a:cxn>
                <a:cxn ang="0">
                  <a:pos x="1415" y="1025"/>
                </a:cxn>
                <a:cxn ang="0">
                  <a:pos x="1415" y="1070"/>
                </a:cxn>
                <a:cxn ang="0">
                  <a:pos x="1434" y="1090"/>
                </a:cxn>
                <a:cxn ang="0">
                  <a:pos x="1626" y="1132"/>
                </a:cxn>
                <a:cxn ang="0">
                  <a:pos x="1645" y="1120"/>
                </a:cxn>
                <a:cxn ang="0">
                  <a:pos x="1645" y="719"/>
                </a:cxn>
                <a:cxn ang="0">
                  <a:pos x="1645" y="690"/>
                </a:cxn>
                <a:cxn ang="0">
                  <a:pos x="1626" y="678"/>
                </a:cxn>
                <a:cxn ang="0">
                  <a:pos x="731" y="1408"/>
                </a:cxn>
                <a:cxn ang="0">
                  <a:pos x="1021" y="1704"/>
                </a:cxn>
                <a:cxn ang="0">
                  <a:pos x="1113" y="1704"/>
                </a:cxn>
                <a:cxn ang="0">
                  <a:pos x="905" y="1408"/>
                </a:cxn>
                <a:cxn ang="0">
                  <a:pos x="731" y="1408"/>
                </a:cxn>
                <a:cxn ang="0">
                  <a:pos x="316" y="1704"/>
                </a:cxn>
                <a:cxn ang="0">
                  <a:pos x="407" y="1704"/>
                </a:cxn>
                <a:cxn ang="0">
                  <a:pos x="698" y="1408"/>
                </a:cxn>
                <a:cxn ang="0">
                  <a:pos x="523" y="1408"/>
                </a:cxn>
                <a:cxn ang="0">
                  <a:pos x="316" y="1704"/>
                </a:cxn>
              </a:cxnLst>
              <a:rect l="0" t="0" r="r" b="b"/>
              <a:pathLst>
                <a:path w="1645" h="1704">
                  <a:moveTo>
                    <a:pt x="669" y="334"/>
                  </a:moveTo>
                  <a:cubicBezTo>
                    <a:pt x="669" y="150"/>
                    <a:pt x="519" y="0"/>
                    <a:pt x="334" y="0"/>
                  </a:cubicBezTo>
                  <a:cubicBezTo>
                    <a:pt x="149" y="0"/>
                    <a:pt x="0" y="150"/>
                    <a:pt x="0" y="334"/>
                  </a:cubicBezTo>
                  <a:cubicBezTo>
                    <a:pt x="0" y="519"/>
                    <a:pt x="149" y="669"/>
                    <a:pt x="334" y="669"/>
                  </a:cubicBezTo>
                  <a:cubicBezTo>
                    <a:pt x="519" y="669"/>
                    <a:pt x="669" y="519"/>
                    <a:pt x="669" y="334"/>
                  </a:cubicBezTo>
                  <a:close/>
                  <a:moveTo>
                    <a:pt x="1116" y="669"/>
                  </a:moveTo>
                  <a:cubicBezTo>
                    <a:pt x="1300" y="669"/>
                    <a:pt x="1450" y="519"/>
                    <a:pt x="1450" y="334"/>
                  </a:cubicBezTo>
                  <a:cubicBezTo>
                    <a:pt x="1450" y="150"/>
                    <a:pt x="1300" y="0"/>
                    <a:pt x="1116" y="0"/>
                  </a:cubicBezTo>
                  <a:cubicBezTo>
                    <a:pt x="931" y="0"/>
                    <a:pt x="781" y="150"/>
                    <a:pt x="781" y="334"/>
                  </a:cubicBezTo>
                  <a:cubicBezTo>
                    <a:pt x="781" y="519"/>
                    <a:pt x="931" y="669"/>
                    <a:pt x="1116" y="669"/>
                  </a:cubicBezTo>
                  <a:close/>
                  <a:moveTo>
                    <a:pt x="1626" y="678"/>
                  </a:moveTo>
                  <a:cubicBezTo>
                    <a:pt x="1507" y="704"/>
                    <a:pt x="1507" y="704"/>
                    <a:pt x="1507" y="704"/>
                  </a:cubicBezTo>
                  <a:cubicBezTo>
                    <a:pt x="1434" y="720"/>
                    <a:pt x="1434" y="720"/>
                    <a:pt x="1434" y="720"/>
                  </a:cubicBezTo>
                  <a:cubicBezTo>
                    <a:pt x="1423" y="722"/>
                    <a:pt x="1415" y="731"/>
                    <a:pt x="1415" y="740"/>
                  </a:cubicBezTo>
                  <a:cubicBezTo>
                    <a:pt x="1415" y="785"/>
                    <a:pt x="1415" y="785"/>
                    <a:pt x="1415" y="785"/>
                  </a:cubicBezTo>
                  <a:cubicBezTo>
                    <a:pt x="1267" y="785"/>
                    <a:pt x="1267" y="785"/>
                    <a:pt x="1267" y="785"/>
                  </a:cubicBezTo>
                  <a:cubicBezTo>
                    <a:pt x="1267" y="705"/>
                    <a:pt x="1267" y="705"/>
                    <a:pt x="1267" y="705"/>
                  </a:cubicBezTo>
                  <a:cubicBezTo>
                    <a:pt x="1267" y="679"/>
                    <a:pt x="1267" y="679"/>
                    <a:pt x="1267" y="679"/>
                  </a:cubicBezTo>
                  <a:cubicBezTo>
                    <a:pt x="1221" y="700"/>
                    <a:pt x="1170" y="711"/>
                    <a:pt x="1116" y="711"/>
                  </a:cubicBezTo>
                  <a:cubicBezTo>
                    <a:pt x="970" y="711"/>
                    <a:pt x="844" y="628"/>
                    <a:pt x="781" y="507"/>
                  </a:cubicBezTo>
                  <a:cubicBezTo>
                    <a:pt x="669" y="507"/>
                    <a:pt x="669" y="507"/>
                    <a:pt x="669" y="507"/>
                  </a:cubicBezTo>
                  <a:cubicBezTo>
                    <a:pt x="606" y="628"/>
                    <a:pt x="480" y="711"/>
                    <a:pt x="334" y="711"/>
                  </a:cubicBezTo>
                  <a:cubicBezTo>
                    <a:pt x="254" y="711"/>
                    <a:pt x="180" y="686"/>
                    <a:pt x="119" y="644"/>
                  </a:cubicBezTo>
                  <a:cubicBezTo>
                    <a:pt x="119" y="1009"/>
                    <a:pt x="119" y="1009"/>
                    <a:pt x="119" y="1009"/>
                  </a:cubicBezTo>
                  <a:cubicBezTo>
                    <a:pt x="119" y="1245"/>
                    <a:pt x="119" y="1245"/>
                    <a:pt x="119" y="1245"/>
                  </a:cubicBezTo>
                  <a:cubicBezTo>
                    <a:pt x="478" y="1245"/>
                    <a:pt x="478" y="1245"/>
                    <a:pt x="478" y="1245"/>
                  </a:cubicBezTo>
                  <a:cubicBezTo>
                    <a:pt x="478" y="1352"/>
                    <a:pt x="478" y="1352"/>
                    <a:pt x="478" y="1352"/>
                  </a:cubicBezTo>
                  <a:cubicBezTo>
                    <a:pt x="957" y="1352"/>
                    <a:pt x="957" y="1352"/>
                    <a:pt x="957" y="1352"/>
                  </a:cubicBezTo>
                  <a:cubicBezTo>
                    <a:pt x="957" y="1245"/>
                    <a:pt x="957" y="1245"/>
                    <a:pt x="957" y="1245"/>
                  </a:cubicBezTo>
                  <a:cubicBezTo>
                    <a:pt x="1267" y="1245"/>
                    <a:pt x="1267" y="1245"/>
                    <a:pt x="1267" y="1245"/>
                  </a:cubicBezTo>
                  <a:cubicBezTo>
                    <a:pt x="1267" y="1025"/>
                    <a:pt x="1267" y="1025"/>
                    <a:pt x="1267" y="1025"/>
                  </a:cubicBezTo>
                  <a:cubicBezTo>
                    <a:pt x="1415" y="1025"/>
                    <a:pt x="1415" y="1025"/>
                    <a:pt x="1415" y="1025"/>
                  </a:cubicBezTo>
                  <a:cubicBezTo>
                    <a:pt x="1415" y="1070"/>
                    <a:pt x="1415" y="1070"/>
                    <a:pt x="1415" y="1070"/>
                  </a:cubicBezTo>
                  <a:cubicBezTo>
                    <a:pt x="1415" y="1079"/>
                    <a:pt x="1423" y="1088"/>
                    <a:pt x="1434" y="1090"/>
                  </a:cubicBezTo>
                  <a:cubicBezTo>
                    <a:pt x="1626" y="1132"/>
                    <a:pt x="1626" y="1132"/>
                    <a:pt x="1626" y="1132"/>
                  </a:cubicBezTo>
                  <a:cubicBezTo>
                    <a:pt x="1637" y="1134"/>
                    <a:pt x="1645" y="1129"/>
                    <a:pt x="1645" y="1120"/>
                  </a:cubicBezTo>
                  <a:cubicBezTo>
                    <a:pt x="1645" y="719"/>
                    <a:pt x="1645" y="719"/>
                    <a:pt x="1645" y="719"/>
                  </a:cubicBezTo>
                  <a:cubicBezTo>
                    <a:pt x="1645" y="690"/>
                    <a:pt x="1645" y="690"/>
                    <a:pt x="1645" y="690"/>
                  </a:cubicBezTo>
                  <a:cubicBezTo>
                    <a:pt x="1645" y="681"/>
                    <a:pt x="1637" y="676"/>
                    <a:pt x="1626" y="678"/>
                  </a:cubicBezTo>
                  <a:close/>
                  <a:moveTo>
                    <a:pt x="731" y="1408"/>
                  </a:moveTo>
                  <a:cubicBezTo>
                    <a:pt x="1021" y="1704"/>
                    <a:pt x="1021" y="1704"/>
                    <a:pt x="1021" y="1704"/>
                  </a:cubicBezTo>
                  <a:cubicBezTo>
                    <a:pt x="1113" y="1704"/>
                    <a:pt x="1113" y="1704"/>
                    <a:pt x="1113" y="1704"/>
                  </a:cubicBezTo>
                  <a:cubicBezTo>
                    <a:pt x="905" y="1408"/>
                    <a:pt x="905" y="1408"/>
                    <a:pt x="905" y="1408"/>
                  </a:cubicBezTo>
                  <a:lnTo>
                    <a:pt x="731" y="1408"/>
                  </a:lnTo>
                  <a:close/>
                  <a:moveTo>
                    <a:pt x="316" y="1704"/>
                  </a:moveTo>
                  <a:cubicBezTo>
                    <a:pt x="407" y="1704"/>
                    <a:pt x="407" y="1704"/>
                    <a:pt x="407" y="1704"/>
                  </a:cubicBezTo>
                  <a:cubicBezTo>
                    <a:pt x="698" y="1408"/>
                    <a:pt x="698" y="1408"/>
                    <a:pt x="698" y="1408"/>
                  </a:cubicBezTo>
                  <a:cubicBezTo>
                    <a:pt x="523" y="1408"/>
                    <a:pt x="523" y="1408"/>
                    <a:pt x="523" y="1408"/>
                  </a:cubicBezTo>
                  <a:lnTo>
                    <a:pt x="316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86" name="Freeform 58"/>
            <p:cNvSpPr>
              <a:spLocks noEditPoints="1"/>
            </p:cNvSpPr>
            <p:nvPr/>
          </p:nvSpPr>
          <p:spPr bwMode="auto">
            <a:xfrm>
              <a:off x="1077965" y="4616181"/>
              <a:ext cx="204304" cy="491843"/>
            </a:xfrm>
            <a:custGeom>
              <a:avLst/>
              <a:gdLst>
                <a:gd name="T0" fmla="*/ 35 w 46"/>
                <a:gd name="T1" fmla="*/ 52 h 110"/>
                <a:gd name="T2" fmla="*/ 5 w 46"/>
                <a:gd name="T3" fmla="*/ 21 h 110"/>
                <a:gd name="T4" fmla="*/ 40 w 46"/>
                <a:gd name="T5" fmla="*/ 21 h 110"/>
                <a:gd name="T6" fmla="*/ 38 w 46"/>
                <a:gd name="T7" fmla="*/ 74 h 110"/>
                <a:gd name="T8" fmla="*/ 31 w 46"/>
                <a:gd name="T9" fmla="*/ 76 h 110"/>
                <a:gd name="T10" fmla="*/ 31 w 46"/>
                <a:gd name="T11" fmla="*/ 70 h 110"/>
                <a:gd name="T12" fmla="*/ 38 w 46"/>
                <a:gd name="T13" fmla="*/ 74 h 110"/>
                <a:gd name="T14" fmla="*/ 38 w 46"/>
                <a:gd name="T15" fmla="*/ 83 h 110"/>
                <a:gd name="T16" fmla="*/ 29 w 46"/>
                <a:gd name="T17" fmla="*/ 83 h 110"/>
                <a:gd name="T18" fmla="*/ 37 w 46"/>
                <a:gd name="T19" fmla="*/ 79 h 110"/>
                <a:gd name="T20" fmla="*/ 38 w 46"/>
                <a:gd name="T21" fmla="*/ 83 h 110"/>
                <a:gd name="T22" fmla="*/ 37 w 46"/>
                <a:gd name="T23" fmla="*/ 94 h 110"/>
                <a:gd name="T24" fmla="*/ 29 w 46"/>
                <a:gd name="T25" fmla="*/ 89 h 110"/>
                <a:gd name="T26" fmla="*/ 38 w 46"/>
                <a:gd name="T27" fmla="*/ 89 h 110"/>
                <a:gd name="T28" fmla="*/ 38 w 46"/>
                <a:gd name="T29" fmla="*/ 101 h 110"/>
                <a:gd name="T30" fmla="*/ 31 w 46"/>
                <a:gd name="T31" fmla="*/ 103 h 110"/>
                <a:gd name="T32" fmla="*/ 31 w 46"/>
                <a:gd name="T33" fmla="*/ 97 h 110"/>
                <a:gd name="T34" fmla="*/ 38 w 46"/>
                <a:gd name="T35" fmla="*/ 101 h 110"/>
                <a:gd name="T36" fmla="*/ 28 w 46"/>
                <a:gd name="T37" fmla="*/ 62 h 110"/>
                <a:gd name="T38" fmla="*/ 35 w 46"/>
                <a:gd name="T39" fmla="*/ 57 h 110"/>
                <a:gd name="T40" fmla="*/ 36 w 46"/>
                <a:gd name="T41" fmla="*/ 61 h 110"/>
                <a:gd name="T42" fmla="*/ 27 w 46"/>
                <a:gd name="T43" fmla="*/ 74 h 110"/>
                <a:gd name="T44" fmla="*/ 20 w 46"/>
                <a:gd name="T45" fmla="*/ 76 h 110"/>
                <a:gd name="T46" fmla="*/ 20 w 46"/>
                <a:gd name="T47" fmla="*/ 70 h 110"/>
                <a:gd name="T48" fmla="*/ 27 w 46"/>
                <a:gd name="T49" fmla="*/ 74 h 110"/>
                <a:gd name="T50" fmla="*/ 27 w 46"/>
                <a:gd name="T51" fmla="*/ 83 h 110"/>
                <a:gd name="T52" fmla="*/ 18 w 46"/>
                <a:gd name="T53" fmla="*/ 83 h 110"/>
                <a:gd name="T54" fmla="*/ 25 w 46"/>
                <a:gd name="T55" fmla="*/ 79 h 110"/>
                <a:gd name="T56" fmla="*/ 27 w 46"/>
                <a:gd name="T57" fmla="*/ 83 h 110"/>
                <a:gd name="T58" fmla="*/ 25 w 46"/>
                <a:gd name="T59" fmla="*/ 94 h 110"/>
                <a:gd name="T60" fmla="*/ 18 w 46"/>
                <a:gd name="T61" fmla="*/ 89 h 110"/>
                <a:gd name="T62" fmla="*/ 27 w 46"/>
                <a:gd name="T63" fmla="*/ 89 h 110"/>
                <a:gd name="T64" fmla="*/ 27 w 46"/>
                <a:gd name="T65" fmla="*/ 101 h 110"/>
                <a:gd name="T66" fmla="*/ 20 w 46"/>
                <a:gd name="T67" fmla="*/ 103 h 110"/>
                <a:gd name="T68" fmla="*/ 20 w 46"/>
                <a:gd name="T69" fmla="*/ 97 h 110"/>
                <a:gd name="T70" fmla="*/ 27 w 46"/>
                <a:gd name="T71" fmla="*/ 101 h 110"/>
                <a:gd name="T72" fmla="*/ 18 w 46"/>
                <a:gd name="T73" fmla="*/ 61 h 110"/>
                <a:gd name="T74" fmla="*/ 9 w 46"/>
                <a:gd name="T75" fmla="*/ 61 h 110"/>
                <a:gd name="T76" fmla="*/ 10 w 46"/>
                <a:gd name="T77" fmla="*/ 57 h 110"/>
                <a:gd name="T78" fmla="*/ 16 w 46"/>
                <a:gd name="T79" fmla="*/ 74 h 110"/>
                <a:gd name="T80" fmla="*/ 8 w 46"/>
                <a:gd name="T81" fmla="*/ 76 h 110"/>
                <a:gd name="T82" fmla="*/ 8 w 46"/>
                <a:gd name="T83" fmla="*/ 70 h 110"/>
                <a:gd name="T84" fmla="*/ 16 w 46"/>
                <a:gd name="T85" fmla="*/ 74 h 110"/>
                <a:gd name="T86" fmla="*/ 16 w 46"/>
                <a:gd name="T87" fmla="*/ 83 h 110"/>
                <a:gd name="T88" fmla="*/ 7 w 46"/>
                <a:gd name="T89" fmla="*/ 83 h 110"/>
                <a:gd name="T90" fmla="*/ 14 w 46"/>
                <a:gd name="T91" fmla="*/ 79 h 110"/>
                <a:gd name="T92" fmla="*/ 16 w 46"/>
                <a:gd name="T93" fmla="*/ 83 h 110"/>
                <a:gd name="T94" fmla="*/ 14 w 46"/>
                <a:gd name="T95" fmla="*/ 94 h 110"/>
                <a:gd name="T96" fmla="*/ 7 w 46"/>
                <a:gd name="T97" fmla="*/ 89 h 110"/>
                <a:gd name="T98" fmla="*/ 16 w 46"/>
                <a:gd name="T99" fmla="*/ 89 h 110"/>
                <a:gd name="T100" fmla="*/ 16 w 46"/>
                <a:gd name="T101" fmla="*/ 101 h 110"/>
                <a:gd name="T102" fmla="*/ 8 w 46"/>
                <a:gd name="T103" fmla="*/ 103 h 110"/>
                <a:gd name="T104" fmla="*/ 8 w 46"/>
                <a:gd name="T105" fmla="*/ 97 h 110"/>
                <a:gd name="T106" fmla="*/ 16 w 46"/>
                <a:gd name="T107" fmla="*/ 101 h 110"/>
                <a:gd name="T108" fmla="*/ 41 w 46"/>
                <a:gd name="T109" fmla="*/ 12 h 110"/>
                <a:gd name="T110" fmla="*/ 5 w 46"/>
                <a:gd name="T111" fmla="*/ 0 h 110"/>
                <a:gd name="T112" fmla="*/ 0 w 46"/>
                <a:gd name="T113" fmla="*/ 17 h 110"/>
                <a:gd name="T114" fmla="*/ 41 w 46"/>
                <a:gd name="T115" fmla="*/ 110 h 110"/>
                <a:gd name="T116" fmla="*/ 41 w 46"/>
                <a:gd name="T117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110"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9"/>
                    <a:pt x="38" y="52"/>
                    <a:pt x="35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52"/>
                    <a:pt x="5" y="49"/>
                    <a:pt x="5" y="4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6"/>
                    <a:pt x="1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40" y="19"/>
                    <a:pt x="40" y="21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8" y="75"/>
                    <a:pt x="38" y="76"/>
                    <a:pt x="37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30" y="70"/>
                    <a:pt x="31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38" y="83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5"/>
                    <a:pt x="37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4"/>
                    <a:pt x="29" y="83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7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9" y="93"/>
                    <a:pt x="29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lose/>
                  <a:moveTo>
                    <a:pt x="38" y="101"/>
                  </a:move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3"/>
                    <a:pt x="3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29" y="102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7"/>
                    <a:pt x="30" y="97"/>
                    <a:pt x="31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8" y="5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7" y="57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60"/>
                    <a:pt x="37" y="61"/>
                    <a:pt x="36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4"/>
                    <a:pt x="28" y="63"/>
                    <a:pt x="28" y="62"/>
                  </a:cubicBezTo>
                  <a:close/>
                  <a:moveTo>
                    <a:pt x="27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6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8" y="75"/>
                    <a:pt x="18" y="74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0"/>
                    <a:pt x="20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7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6" y="85"/>
                    <a:pt x="25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4"/>
                    <a:pt x="18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9" y="79"/>
                    <a:pt x="2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7" y="80"/>
                    <a:pt x="27" y="80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93"/>
                    <a:pt x="26" y="94"/>
                    <a:pt x="25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4"/>
                    <a:pt x="18" y="93"/>
                    <a:pt x="18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7" y="88"/>
                    <a:pt x="27" y="8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6" y="103"/>
                    <a:pt x="2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19" y="97"/>
                    <a:pt x="2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7" y="97"/>
                    <a:pt x="27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3"/>
                    <a:pt x="16" y="64"/>
                    <a:pt x="15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9" y="57"/>
                    <a:pt x="10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1"/>
                    <a:pt x="18" y="61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5" y="76"/>
                    <a:pt x="14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0"/>
                    <a:pt x="8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83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4"/>
                    <a:pt x="15" y="85"/>
                    <a:pt x="1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5"/>
                    <a:pt x="7" y="84"/>
                    <a:pt x="7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lose/>
                  <a:moveTo>
                    <a:pt x="16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3"/>
                    <a:pt x="7" y="92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8"/>
                    <a:pt x="16" y="88"/>
                    <a:pt x="16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lose/>
                  <a:moveTo>
                    <a:pt x="16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7"/>
                    <a:pt x="16" y="97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0"/>
                    <a:pt x="5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3" y="110"/>
                    <a:pt x="46" y="108"/>
                    <a:pt x="46" y="10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3" y="12"/>
                    <a:pt x="4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89212" y="5145542"/>
              <a:ext cx="2273251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Arial"/>
                </a:rPr>
                <a:t>Welche Optionen bestehen für Public Clouds, Private Clouds und Hybrid Clouds?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  <a:cs typeface="Arial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310540" y="4697979"/>
              <a:ext cx="768886" cy="382751"/>
            </a:xfrm>
            <a:custGeom>
              <a:avLst/>
              <a:gdLst>
                <a:gd name="T0" fmla="*/ 94 w 217"/>
                <a:gd name="T1" fmla="*/ 0 h 108"/>
                <a:gd name="T2" fmla="*/ 60 w 217"/>
                <a:gd name="T3" fmla="*/ 32 h 108"/>
                <a:gd name="T4" fmla="*/ 55 w 217"/>
                <a:gd name="T5" fmla="*/ 32 h 108"/>
                <a:gd name="T6" fmla="*/ 26 w 217"/>
                <a:gd name="T7" fmla="*/ 61 h 108"/>
                <a:gd name="T8" fmla="*/ 26 w 217"/>
                <a:gd name="T9" fmla="*/ 64 h 108"/>
                <a:gd name="T10" fmla="*/ 18 w 217"/>
                <a:gd name="T11" fmla="*/ 62 h 108"/>
                <a:gd name="T12" fmla="*/ 0 w 217"/>
                <a:gd name="T13" fmla="*/ 80 h 108"/>
                <a:gd name="T14" fmla="*/ 18 w 217"/>
                <a:gd name="T15" fmla="*/ 97 h 108"/>
                <a:gd name="T16" fmla="*/ 31 w 217"/>
                <a:gd name="T17" fmla="*/ 91 h 108"/>
                <a:gd name="T18" fmla="*/ 49 w 217"/>
                <a:gd name="T19" fmla="*/ 105 h 108"/>
                <a:gd name="T20" fmla="*/ 66 w 217"/>
                <a:gd name="T21" fmla="*/ 93 h 108"/>
                <a:gd name="T22" fmla="*/ 94 w 217"/>
                <a:gd name="T23" fmla="*/ 107 h 108"/>
                <a:gd name="T24" fmla="*/ 119 w 217"/>
                <a:gd name="T25" fmla="*/ 96 h 108"/>
                <a:gd name="T26" fmla="*/ 148 w 217"/>
                <a:gd name="T27" fmla="*/ 108 h 108"/>
                <a:gd name="T28" fmla="*/ 187 w 217"/>
                <a:gd name="T29" fmla="*/ 82 h 108"/>
                <a:gd name="T30" fmla="*/ 197 w 217"/>
                <a:gd name="T31" fmla="*/ 85 h 108"/>
                <a:gd name="T32" fmla="*/ 217 w 217"/>
                <a:gd name="T33" fmla="*/ 65 h 108"/>
                <a:gd name="T34" fmla="*/ 197 w 217"/>
                <a:gd name="T35" fmla="*/ 45 h 108"/>
                <a:gd name="T36" fmla="*/ 189 w 217"/>
                <a:gd name="T37" fmla="*/ 47 h 108"/>
                <a:gd name="T38" fmla="*/ 148 w 217"/>
                <a:gd name="T39" fmla="*/ 14 h 108"/>
                <a:gd name="T40" fmla="*/ 124 w 217"/>
                <a:gd name="T41" fmla="*/ 22 h 108"/>
                <a:gd name="T42" fmla="*/ 94 w 217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108">
                  <a:moveTo>
                    <a:pt x="94" y="0"/>
                  </a:moveTo>
                  <a:cubicBezTo>
                    <a:pt x="77" y="0"/>
                    <a:pt x="63" y="14"/>
                    <a:pt x="60" y="32"/>
                  </a:cubicBezTo>
                  <a:cubicBezTo>
                    <a:pt x="58" y="32"/>
                    <a:pt x="57" y="32"/>
                    <a:pt x="55" y="32"/>
                  </a:cubicBezTo>
                  <a:cubicBezTo>
                    <a:pt x="39" y="32"/>
                    <a:pt x="26" y="45"/>
                    <a:pt x="26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3" y="63"/>
                    <a:pt x="21" y="62"/>
                    <a:pt x="18" y="62"/>
                  </a:cubicBezTo>
                  <a:cubicBezTo>
                    <a:pt x="8" y="62"/>
                    <a:pt x="0" y="70"/>
                    <a:pt x="0" y="80"/>
                  </a:cubicBezTo>
                  <a:cubicBezTo>
                    <a:pt x="0" y="89"/>
                    <a:pt x="8" y="97"/>
                    <a:pt x="18" y="97"/>
                  </a:cubicBezTo>
                  <a:cubicBezTo>
                    <a:pt x="23" y="97"/>
                    <a:pt x="28" y="95"/>
                    <a:pt x="31" y="91"/>
                  </a:cubicBezTo>
                  <a:cubicBezTo>
                    <a:pt x="33" y="99"/>
                    <a:pt x="40" y="105"/>
                    <a:pt x="49" y="105"/>
                  </a:cubicBezTo>
                  <a:cubicBezTo>
                    <a:pt x="57" y="105"/>
                    <a:pt x="64" y="100"/>
                    <a:pt x="66" y="93"/>
                  </a:cubicBezTo>
                  <a:cubicBezTo>
                    <a:pt x="72" y="101"/>
                    <a:pt x="82" y="107"/>
                    <a:pt x="94" y="107"/>
                  </a:cubicBezTo>
                  <a:cubicBezTo>
                    <a:pt x="104" y="107"/>
                    <a:pt x="113" y="103"/>
                    <a:pt x="119" y="96"/>
                  </a:cubicBezTo>
                  <a:cubicBezTo>
                    <a:pt x="126" y="103"/>
                    <a:pt x="137" y="108"/>
                    <a:pt x="148" y="108"/>
                  </a:cubicBezTo>
                  <a:cubicBezTo>
                    <a:pt x="166" y="108"/>
                    <a:pt x="181" y="97"/>
                    <a:pt x="187" y="82"/>
                  </a:cubicBezTo>
                  <a:cubicBezTo>
                    <a:pt x="190" y="84"/>
                    <a:pt x="193" y="85"/>
                    <a:pt x="197" y="85"/>
                  </a:cubicBezTo>
                  <a:cubicBezTo>
                    <a:pt x="208" y="85"/>
                    <a:pt x="217" y="76"/>
                    <a:pt x="217" y="65"/>
                  </a:cubicBezTo>
                  <a:cubicBezTo>
                    <a:pt x="217" y="54"/>
                    <a:pt x="208" y="45"/>
                    <a:pt x="197" y="45"/>
                  </a:cubicBezTo>
                  <a:cubicBezTo>
                    <a:pt x="194" y="45"/>
                    <a:pt x="191" y="46"/>
                    <a:pt x="189" y="47"/>
                  </a:cubicBezTo>
                  <a:cubicBezTo>
                    <a:pt x="185" y="28"/>
                    <a:pt x="168" y="14"/>
                    <a:pt x="148" y="14"/>
                  </a:cubicBezTo>
                  <a:cubicBezTo>
                    <a:pt x="139" y="14"/>
                    <a:pt x="131" y="17"/>
                    <a:pt x="124" y="22"/>
                  </a:cubicBezTo>
                  <a:cubicBezTo>
                    <a:pt x="118" y="9"/>
                    <a:pt x="107" y="0"/>
                    <a:pt x="94" y="0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943068" y="5183629"/>
              <a:ext cx="2273251" cy="1188781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muss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die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Bereitstellung </a:t>
              </a:r>
              <a:r>
                <a:rPr lang="de-CH" sz="1500" b="0" i="0" dirty="0" smtClean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neuer </a:t>
              </a: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Geschäftsanwendungen und -services beschleunigen.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5932364" y="4576672"/>
              <a:ext cx="460629" cy="457200"/>
              <a:chOff x="6944307" y="1066933"/>
              <a:chExt cx="1477597" cy="1466598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7513836" y="1309533"/>
                <a:ext cx="203490" cy="183325"/>
              </a:xfrm>
              <a:custGeom>
                <a:avLst/>
                <a:gdLst>
                  <a:gd name="T0" fmla="*/ 0 w 141"/>
                  <a:gd name="T1" fmla="*/ 59 h 127"/>
                  <a:gd name="T2" fmla="*/ 105 w 141"/>
                  <a:gd name="T3" fmla="*/ 127 h 127"/>
                  <a:gd name="T4" fmla="*/ 91 w 141"/>
                  <a:gd name="T5" fmla="*/ 35 h 127"/>
                  <a:gd name="T6" fmla="*/ 0 w 141"/>
                  <a:gd name="T7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7">
                    <a:moveTo>
                      <a:pt x="0" y="59"/>
                    </a:move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5" y="127"/>
                      <a:pt x="141" y="65"/>
                      <a:pt x="91" y="35"/>
                    </a:cubicBezTo>
                    <a:cubicBezTo>
                      <a:pt x="34" y="0"/>
                      <a:pt x="0" y="59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7408729" y="1420750"/>
                <a:ext cx="254210" cy="253599"/>
              </a:xfrm>
              <a:custGeom>
                <a:avLst/>
                <a:gdLst>
                  <a:gd name="T0" fmla="*/ 137 w 416"/>
                  <a:gd name="T1" fmla="*/ 0 h 415"/>
                  <a:gd name="T2" fmla="*/ 416 w 416"/>
                  <a:gd name="T3" fmla="*/ 172 h 415"/>
                  <a:gd name="T4" fmla="*/ 274 w 416"/>
                  <a:gd name="T5" fmla="*/ 415 h 415"/>
                  <a:gd name="T6" fmla="*/ 0 w 416"/>
                  <a:gd name="T7" fmla="*/ 248 h 415"/>
                  <a:gd name="T8" fmla="*/ 137 w 416"/>
                  <a:gd name="T9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15">
                    <a:moveTo>
                      <a:pt x="137" y="0"/>
                    </a:moveTo>
                    <a:lnTo>
                      <a:pt x="416" y="172"/>
                    </a:lnTo>
                    <a:lnTo>
                      <a:pt x="274" y="415"/>
                    </a:lnTo>
                    <a:lnTo>
                      <a:pt x="0" y="248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7061024" y="1601019"/>
                <a:ext cx="496199" cy="702745"/>
              </a:xfrm>
              <a:custGeom>
                <a:avLst/>
                <a:gdLst>
                  <a:gd name="T0" fmla="*/ 230 w 344"/>
                  <a:gd name="T1" fmla="*/ 0 h 487"/>
                  <a:gd name="T2" fmla="*/ 344 w 344"/>
                  <a:gd name="T3" fmla="*/ 71 h 487"/>
                  <a:gd name="T4" fmla="*/ 112 w 344"/>
                  <a:gd name="T5" fmla="*/ 487 h 487"/>
                  <a:gd name="T6" fmla="*/ 49 w 344"/>
                  <a:gd name="T7" fmla="*/ 460 h 487"/>
                  <a:gd name="T8" fmla="*/ 0 w 344"/>
                  <a:gd name="T9" fmla="*/ 418 h 487"/>
                  <a:gd name="T10" fmla="*/ 230 w 344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87">
                    <a:moveTo>
                      <a:pt x="230" y="0"/>
                    </a:moveTo>
                    <a:cubicBezTo>
                      <a:pt x="344" y="71"/>
                      <a:pt x="344" y="71"/>
                      <a:pt x="344" y="71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78" y="477"/>
                      <a:pt x="49" y="460"/>
                    </a:cubicBezTo>
                    <a:cubicBezTo>
                      <a:pt x="22" y="443"/>
                      <a:pt x="0" y="418"/>
                      <a:pt x="0" y="418"/>
                    </a:cubicBezTo>
                    <a:lnTo>
                      <a:pt x="2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7588999" y="1066933"/>
                <a:ext cx="529808" cy="922123"/>
              </a:xfrm>
              <a:custGeom>
                <a:avLst/>
                <a:gdLst>
                  <a:gd name="T0" fmla="*/ 12 w 367"/>
                  <a:gd name="T1" fmla="*/ 12 h 639"/>
                  <a:gd name="T2" fmla="*/ 22 w 367"/>
                  <a:gd name="T3" fmla="*/ 90 h 639"/>
                  <a:gd name="T4" fmla="*/ 118 w 367"/>
                  <a:gd name="T5" fmla="*/ 309 h 639"/>
                  <a:gd name="T6" fmla="*/ 223 w 367"/>
                  <a:gd name="T7" fmla="*/ 539 h 639"/>
                  <a:gd name="T8" fmla="*/ 280 w 367"/>
                  <a:gd name="T9" fmla="*/ 639 h 639"/>
                  <a:gd name="T10" fmla="*/ 328 w 367"/>
                  <a:gd name="T11" fmla="*/ 622 h 639"/>
                  <a:gd name="T12" fmla="*/ 367 w 367"/>
                  <a:gd name="T13" fmla="*/ 590 h 639"/>
                  <a:gd name="T14" fmla="*/ 306 w 367"/>
                  <a:gd name="T15" fmla="*/ 464 h 639"/>
                  <a:gd name="T16" fmla="*/ 208 w 367"/>
                  <a:gd name="T17" fmla="*/ 292 h 639"/>
                  <a:gd name="T18" fmla="*/ 95 w 367"/>
                  <a:gd name="T19" fmla="*/ 97 h 639"/>
                  <a:gd name="T20" fmla="*/ 12 w 367"/>
                  <a:gd name="T21" fmla="*/ 1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639">
                    <a:moveTo>
                      <a:pt x="12" y="12"/>
                    </a:moveTo>
                    <a:cubicBezTo>
                      <a:pt x="0" y="17"/>
                      <a:pt x="9" y="56"/>
                      <a:pt x="22" y="90"/>
                    </a:cubicBezTo>
                    <a:cubicBezTo>
                      <a:pt x="35" y="124"/>
                      <a:pt x="111" y="292"/>
                      <a:pt x="118" y="309"/>
                    </a:cubicBezTo>
                    <a:cubicBezTo>
                      <a:pt x="123" y="320"/>
                      <a:pt x="178" y="445"/>
                      <a:pt x="223" y="539"/>
                    </a:cubicBezTo>
                    <a:cubicBezTo>
                      <a:pt x="251" y="598"/>
                      <a:pt x="280" y="639"/>
                      <a:pt x="280" y="639"/>
                    </a:cubicBezTo>
                    <a:cubicBezTo>
                      <a:pt x="280" y="639"/>
                      <a:pt x="309" y="631"/>
                      <a:pt x="328" y="622"/>
                    </a:cubicBezTo>
                    <a:cubicBezTo>
                      <a:pt x="347" y="613"/>
                      <a:pt x="367" y="590"/>
                      <a:pt x="367" y="590"/>
                    </a:cubicBezTo>
                    <a:cubicBezTo>
                      <a:pt x="367" y="590"/>
                      <a:pt x="320" y="490"/>
                      <a:pt x="306" y="464"/>
                    </a:cubicBezTo>
                    <a:cubicBezTo>
                      <a:pt x="291" y="438"/>
                      <a:pt x="224" y="318"/>
                      <a:pt x="208" y="292"/>
                    </a:cubicBezTo>
                    <a:cubicBezTo>
                      <a:pt x="192" y="267"/>
                      <a:pt x="107" y="116"/>
                      <a:pt x="95" y="97"/>
                    </a:cubicBezTo>
                    <a:cubicBezTo>
                      <a:pt x="83" y="77"/>
                      <a:pt x="38" y="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8009423" y="1946281"/>
                <a:ext cx="204713" cy="240766"/>
              </a:xfrm>
              <a:custGeom>
                <a:avLst/>
                <a:gdLst>
                  <a:gd name="T0" fmla="*/ 0 w 142"/>
                  <a:gd name="T1" fmla="*/ 49 h 167"/>
                  <a:gd name="T2" fmla="*/ 44 w 142"/>
                  <a:gd name="T3" fmla="*/ 30 h 167"/>
                  <a:gd name="T4" fmla="*/ 87 w 142"/>
                  <a:gd name="T5" fmla="*/ 0 h 167"/>
                  <a:gd name="T6" fmla="*/ 100 w 142"/>
                  <a:gd name="T7" fmla="*/ 26 h 167"/>
                  <a:gd name="T8" fmla="*/ 102 w 142"/>
                  <a:gd name="T9" fmla="*/ 43 h 167"/>
                  <a:gd name="T10" fmla="*/ 111 w 142"/>
                  <a:gd name="T11" fmla="*/ 49 h 167"/>
                  <a:gd name="T12" fmla="*/ 115 w 142"/>
                  <a:gd name="T13" fmla="*/ 62 h 167"/>
                  <a:gd name="T14" fmla="*/ 122 w 142"/>
                  <a:gd name="T15" fmla="*/ 74 h 167"/>
                  <a:gd name="T16" fmla="*/ 123 w 142"/>
                  <a:gd name="T17" fmla="*/ 90 h 167"/>
                  <a:gd name="T18" fmla="*/ 131 w 142"/>
                  <a:gd name="T19" fmla="*/ 93 h 167"/>
                  <a:gd name="T20" fmla="*/ 136 w 142"/>
                  <a:gd name="T21" fmla="*/ 102 h 167"/>
                  <a:gd name="T22" fmla="*/ 137 w 142"/>
                  <a:gd name="T23" fmla="*/ 112 h 167"/>
                  <a:gd name="T24" fmla="*/ 141 w 142"/>
                  <a:gd name="T25" fmla="*/ 116 h 167"/>
                  <a:gd name="T26" fmla="*/ 110 w 142"/>
                  <a:gd name="T27" fmla="*/ 147 h 167"/>
                  <a:gd name="T28" fmla="*/ 68 w 142"/>
                  <a:gd name="T29" fmla="*/ 165 h 167"/>
                  <a:gd name="T30" fmla="*/ 54 w 142"/>
                  <a:gd name="T31" fmla="*/ 152 h 167"/>
                  <a:gd name="T32" fmla="*/ 51 w 142"/>
                  <a:gd name="T33" fmla="*/ 139 h 167"/>
                  <a:gd name="T34" fmla="*/ 51 w 142"/>
                  <a:gd name="T35" fmla="*/ 123 h 167"/>
                  <a:gd name="T36" fmla="*/ 38 w 142"/>
                  <a:gd name="T37" fmla="*/ 119 h 167"/>
                  <a:gd name="T38" fmla="*/ 34 w 142"/>
                  <a:gd name="T39" fmla="*/ 114 h 167"/>
                  <a:gd name="T40" fmla="*/ 26 w 142"/>
                  <a:gd name="T41" fmla="*/ 102 h 167"/>
                  <a:gd name="T42" fmla="*/ 23 w 142"/>
                  <a:gd name="T43" fmla="*/ 94 h 167"/>
                  <a:gd name="T44" fmla="*/ 23 w 142"/>
                  <a:gd name="T45" fmla="*/ 76 h 167"/>
                  <a:gd name="T46" fmla="*/ 18 w 142"/>
                  <a:gd name="T47" fmla="*/ 75 h 167"/>
                  <a:gd name="T48" fmla="*/ 10 w 142"/>
                  <a:gd name="T49" fmla="*/ 71 h 167"/>
                  <a:gd name="T50" fmla="*/ 7 w 142"/>
                  <a:gd name="T51" fmla="*/ 64 h 167"/>
                  <a:gd name="T52" fmla="*/ 8 w 142"/>
                  <a:gd name="T53" fmla="*/ 56 h 167"/>
                  <a:gd name="T54" fmla="*/ 0 w 142"/>
                  <a:gd name="T55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7">
                    <a:moveTo>
                      <a:pt x="0" y="49"/>
                    </a:moveTo>
                    <a:cubicBezTo>
                      <a:pt x="0" y="49"/>
                      <a:pt x="29" y="37"/>
                      <a:pt x="44" y="30"/>
                    </a:cubicBezTo>
                    <a:cubicBezTo>
                      <a:pt x="60" y="23"/>
                      <a:pt x="87" y="0"/>
                      <a:pt x="87" y="0"/>
                    </a:cubicBezTo>
                    <a:cubicBezTo>
                      <a:pt x="87" y="0"/>
                      <a:pt x="100" y="22"/>
                      <a:pt x="100" y="26"/>
                    </a:cubicBezTo>
                    <a:cubicBezTo>
                      <a:pt x="100" y="30"/>
                      <a:pt x="102" y="43"/>
                      <a:pt x="102" y="43"/>
                    </a:cubicBezTo>
                    <a:cubicBezTo>
                      <a:pt x="102" y="43"/>
                      <a:pt x="109" y="44"/>
                      <a:pt x="111" y="49"/>
                    </a:cubicBezTo>
                    <a:cubicBezTo>
                      <a:pt x="113" y="53"/>
                      <a:pt x="113" y="59"/>
                      <a:pt x="115" y="62"/>
                    </a:cubicBezTo>
                    <a:cubicBezTo>
                      <a:pt x="117" y="65"/>
                      <a:pt x="122" y="74"/>
                      <a:pt x="122" y="74"/>
                    </a:cubicBezTo>
                    <a:cubicBezTo>
                      <a:pt x="122" y="74"/>
                      <a:pt x="123" y="88"/>
                      <a:pt x="123" y="90"/>
                    </a:cubicBezTo>
                    <a:cubicBezTo>
                      <a:pt x="123" y="91"/>
                      <a:pt x="130" y="89"/>
                      <a:pt x="131" y="93"/>
                    </a:cubicBezTo>
                    <a:cubicBezTo>
                      <a:pt x="132" y="97"/>
                      <a:pt x="134" y="100"/>
                      <a:pt x="136" y="102"/>
                    </a:cubicBezTo>
                    <a:cubicBezTo>
                      <a:pt x="137" y="103"/>
                      <a:pt x="137" y="112"/>
                      <a:pt x="137" y="112"/>
                    </a:cubicBezTo>
                    <a:cubicBezTo>
                      <a:pt x="137" y="112"/>
                      <a:pt x="140" y="111"/>
                      <a:pt x="141" y="116"/>
                    </a:cubicBezTo>
                    <a:cubicBezTo>
                      <a:pt x="142" y="122"/>
                      <a:pt x="122" y="140"/>
                      <a:pt x="110" y="147"/>
                    </a:cubicBezTo>
                    <a:cubicBezTo>
                      <a:pt x="98" y="153"/>
                      <a:pt x="74" y="167"/>
                      <a:pt x="68" y="165"/>
                    </a:cubicBezTo>
                    <a:cubicBezTo>
                      <a:pt x="63" y="164"/>
                      <a:pt x="55" y="155"/>
                      <a:pt x="54" y="152"/>
                    </a:cubicBezTo>
                    <a:cubicBezTo>
                      <a:pt x="53" y="148"/>
                      <a:pt x="50" y="143"/>
                      <a:pt x="51" y="139"/>
                    </a:cubicBezTo>
                    <a:cubicBezTo>
                      <a:pt x="52" y="136"/>
                      <a:pt x="52" y="126"/>
                      <a:pt x="51" y="123"/>
                    </a:cubicBezTo>
                    <a:cubicBezTo>
                      <a:pt x="49" y="121"/>
                      <a:pt x="39" y="123"/>
                      <a:pt x="38" y="119"/>
                    </a:cubicBezTo>
                    <a:cubicBezTo>
                      <a:pt x="37" y="116"/>
                      <a:pt x="36" y="119"/>
                      <a:pt x="34" y="114"/>
                    </a:cubicBezTo>
                    <a:cubicBezTo>
                      <a:pt x="32" y="109"/>
                      <a:pt x="28" y="104"/>
                      <a:pt x="26" y="102"/>
                    </a:cubicBezTo>
                    <a:cubicBezTo>
                      <a:pt x="25" y="101"/>
                      <a:pt x="23" y="99"/>
                      <a:pt x="23" y="94"/>
                    </a:cubicBezTo>
                    <a:cubicBezTo>
                      <a:pt x="24" y="90"/>
                      <a:pt x="23" y="76"/>
                      <a:pt x="23" y="76"/>
                    </a:cubicBezTo>
                    <a:cubicBezTo>
                      <a:pt x="23" y="76"/>
                      <a:pt x="22" y="77"/>
                      <a:pt x="18" y="75"/>
                    </a:cubicBezTo>
                    <a:cubicBezTo>
                      <a:pt x="15" y="73"/>
                      <a:pt x="10" y="76"/>
                      <a:pt x="10" y="71"/>
                    </a:cubicBezTo>
                    <a:cubicBezTo>
                      <a:pt x="10" y="67"/>
                      <a:pt x="7" y="64"/>
                      <a:pt x="7" y="64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8130418" y="2155271"/>
                <a:ext cx="276820" cy="378260"/>
              </a:xfrm>
              <a:custGeom>
                <a:avLst/>
                <a:gdLst>
                  <a:gd name="T0" fmla="*/ 0 w 192"/>
                  <a:gd name="T1" fmla="*/ 34 h 262"/>
                  <a:gd name="T2" fmla="*/ 31 w 192"/>
                  <a:gd name="T3" fmla="*/ 20 h 262"/>
                  <a:gd name="T4" fmla="*/ 59 w 192"/>
                  <a:gd name="T5" fmla="*/ 0 h 262"/>
                  <a:gd name="T6" fmla="*/ 176 w 192"/>
                  <a:gd name="T7" fmla="*/ 181 h 262"/>
                  <a:gd name="T8" fmla="*/ 152 w 192"/>
                  <a:gd name="T9" fmla="*/ 243 h 262"/>
                  <a:gd name="T10" fmla="*/ 81 w 192"/>
                  <a:gd name="T11" fmla="*/ 237 h 262"/>
                  <a:gd name="T12" fmla="*/ 43 w 192"/>
                  <a:gd name="T13" fmla="*/ 150 h 262"/>
                  <a:gd name="T14" fmla="*/ 0 w 192"/>
                  <a:gd name="T15" fmla="*/ 3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62">
                    <a:moveTo>
                      <a:pt x="0" y="34"/>
                    </a:moveTo>
                    <a:cubicBezTo>
                      <a:pt x="0" y="34"/>
                      <a:pt x="21" y="26"/>
                      <a:pt x="31" y="20"/>
                    </a:cubicBezTo>
                    <a:cubicBezTo>
                      <a:pt x="42" y="13"/>
                      <a:pt x="59" y="0"/>
                      <a:pt x="59" y="0"/>
                    </a:cubicBezTo>
                    <a:cubicBezTo>
                      <a:pt x="59" y="0"/>
                      <a:pt x="132" y="105"/>
                      <a:pt x="176" y="181"/>
                    </a:cubicBezTo>
                    <a:cubicBezTo>
                      <a:pt x="192" y="210"/>
                      <a:pt x="171" y="232"/>
                      <a:pt x="152" y="243"/>
                    </a:cubicBezTo>
                    <a:cubicBezTo>
                      <a:pt x="132" y="254"/>
                      <a:pt x="94" y="262"/>
                      <a:pt x="81" y="237"/>
                    </a:cubicBezTo>
                    <a:cubicBezTo>
                      <a:pt x="76" y="226"/>
                      <a:pt x="59" y="190"/>
                      <a:pt x="43" y="150"/>
                    </a:cubicBezTo>
                    <a:cubicBezTo>
                      <a:pt x="22" y="95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16" name="Freeform 115"/>
              <p:cNvSpPr>
                <a:spLocks noEditPoints="1"/>
              </p:cNvSpPr>
              <p:nvPr/>
            </p:nvSpPr>
            <p:spPr bwMode="auto">
              <a:xfrm>
                <a:off x="7371453" y="1821620"/>
                <a:ext cx="646525" cy="294542"/>
              </a:xfrm>
              <a:custGeom>
                <a:avLst/>
                <a:gdLst>
                  <a:gd name="T0" fmla="*/ 831 w 1058"/>
                  <a:gd name="T1" fmla="*/ 104 h 482"/>
                  <a:gd name="T2" fmla="*/ 831 w 1058"/>
                  <a:gd name="T3" fmla="*/ 59 h 482"/>
                  <a:gd name="T4" fmla="*/ 800 w 1058"/>
                  <a:gd name="T5" fmla="*/ 0 h 482"/>
                  <a:gd name="T6" fmla="*/ 264 w 1058"/>
                  <a:gd name="T7" fmla="*/ 0 h 482"/>
                  <a:gd name="T8" fmla="*/ 0 w 1058"/>
                  <a:gd name="T9" fmla="*/ 482 h 482"/>
                  <a:gd name="T10" fmla="*/ 1058 w 1058"/>
                  <a:gd name="T11" fmla="*/ 482 h 482"/>
                  <a:gd name="T12" fmla="*/ 855 w 1058"/>
                  <a:gd name="T13" fmla="*/ 104 h 482"/>
                  <a:gd name="T14" fmla="*/ 831 w 1058"/>
                  <a:gd name="T15" fmla="*/ 104 h 482"/>
                  <a:gd name="T16" fmla="*/ 302 w 1058"/>
                  <a:gd name="T17" fmla="*/ 152 h 482"/>
                  <a:gd name="T18" fmla="*/ 264 w 1058"/>
                  <a:gd name="T19" fmla="*/ 152 h 482"/>
                  <a:gd name="T20" fmla="*/ 264 w 1058"/>
                  <a:gd name="T21" fmla="*/ 19 h 482"/>
                  <a:gd name="T22" fmla="*/ 302 w 1058"/>
                  <a:gd name="T23" fmla="*/ 19 h 482"/>
                  <a:gd name="T24" fmla="*/ 302 w 1058"/>
                  <a:gd name="T25" fmla="*/ 152 h 482"/>
                  <a:gd name="T26" fmla="*/ 415 w 1058"/>
                  <a:gd name="T27" fmla="*/ 104 h 482"/>
                  <a:gd name="T28" fmla="*/ 378 w 1058"/>
                  <a:gd name="T29" fmla="*/ 104 h 482"/>
                  <a:gd name="T30" fmla="*/ 378 w 1058"/>
                  <a:gd name="T31" fmla="*/ 17 h 482"/>
                  <a:gd name="T32" fmla="*/ 415 w 1058"/>
                  <a:gd name="T33" fmla="*/ 19 h 482"/>
                  <a:gd name="T34" fmla="*/ 415 w 1058"/>
                  <a:gd name="T35" fmla="*/ 104 h 482"/>
                  <a:gd name="T36" fmla="*/ 531 w 1058"/>
                  <a:gd name="T37" fmla="*/ 152 h 482"/>
                  <a:gd name="T38" fmla="*/ 491 w 1058"/>
                  <a:gd name="T39" fmla="*/ 152 h 482"/>
                  <a:gd name="T40" fmla="*/ 491 w 1058"/>
                  <a:gd name="T41" fmla="*/ 19 h 482"/>
                  <a:gd name="T42" fmla="*/ 531 w 1058"/>
                  <a:gd name="T43" fmla="*/ 19 h 482"/>
                  <a:gd name="T44" fmla="*/ 531 w 1058"/>
                  <a:gd name="T45" fmla="*/ 152 h 482"/>
                  <a:gd name="T46" fmla="*/ 644 w 1058"/>
                  <a:gd name="T47" fmla="*/ 102 h 482"/>
                  <a:gd name="T48" fmla="*/ 604 w 1058"/>
                  <a:gd name="T49" fmla="*/ 102 h 482"/>
                  <a:gd name="T50" fmla="*/ 604 w 1058"/>
                  <a:gd name="T51" fmla="*/ 19 h 482"/>
                  <a:gd name="T52" fmla="*/ 644 w 1058"/>
                  <a:gd name="T53" fmla="*/ 19 h 482"/>
                  <a:gd name="T54" fmla="*/ 644 w 1058"/>
                  <a:gd name="T55" fmla="*/ 102 h 482"/>
                  <a:gd name="T56" fmla="*/ 755 w 1058"/>
                  <a:gd name="T57" fmla="*/ 152 h 482"/>
                  <a:gd name="T58" fmla="*/ 715 w 1058"/>
                  <a:gd name="T59" fmla="*/ 149 h 482"/>
                  <a:gd name="T60" fmla="*/ 715 w 1058"/>
                  <a:gd name="T61" fmla="*/ 19 h 482"/>
                  <a:gd name="T62" fmla="*/ 755 w 1058"/>
                  <a:gd name="T63" fmla="*/ 19 h 482"/>
                  <a:gd name="T64" fmla="*/ 755 w 1058"/>
                  <a:gd name="T65" fmla="*/ 1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482">
                    <a:moveTo>
                      <a:pt x="831" y="104"/>
                    </a:moveTo>
                    <a:lnTo>
                      <a:pt x="831" y="59"/>
                    </a:lnTo>
                    <a:lnTo>
                      <a:pt x="800" y="0"/>
                    </a:lnTo>
                    <a:lnTo>
                      <a:pt x="264" y="0"/>
                    </a:lnTo>
                    <a:lnTo>
                      <a:pt x="0" y="482"/>
                    </a:lnTo>
                    <a:lnTo>
                      <a:pt x="1058" y="482"/>
                    </a:lnTo>
                    <a:lnTo>
                      <a:pt x="855" y="104"/>
                    </a:lnTo>
                    <a:lnTo>
                      <a:pt x="831" y="104"/>
                    </a:lnTo>
                    <a:close/>
                    <a:moveTo>
                      <a:pt x="302" y="152"/>
                    </a:moveTo>
                    <a:lnTo>
                      <a:pt x="264" y="152"/>
                    </a:lnTo>
                    <a:lnTo>
                      <a:pt x="264" y="19"/>
                    </a:lnTo>
                    <a:lnTo>
                      <a:pt x="302" y="19"/>
                    </a:lnTo>
                    <a:lnTo>
                      <a:pt x="302" y="152"/>
                    </a:lnTo>
                    <a:close/>
                    <a:moveTo>
                      <a:pt x="415" y="104"/>
                    </a:moveTo>
                    <a:lnTo>
                      <a:pt x="378" y="104"/>
                    </a:lnTo>
                    <a:lnTo>
                      <a:pt x="378" y="17"/>
                    </a:lnTo>
                    <a:lnTo>
                      <a:pt x="415" y="19"/>
                    </a:lnTo>
                    <a:lnTo>
                      <a:pt x="415" y="104"/>
                    </a:lnTo>
                    <a:close/>
                    <a:moveTo>
                      <a:pt x="531" y="152"/>
                    </a:moveTo>
                    <a:lnTo>
                      <a:pt x="491" y="152"/>
                    </a:lnTo>
                    <a:lnTo>
                      <a:pt x="491" y="19"/>
                    </a:lnTo>
                    <a:lnTo>
                      <a:pt x="531" y="19"/>
                    </a:lnTo>
                    <a:lnTo>
                      <a:pt x="531" y="152"/>
                    </a:lnTo>
                    <a:close/>
                    <a:moveTo>
                      <a:pt x="644" y="102"/>
                    </a:moveTo>
                    <a:lnTo>
                      <a:pt x="604" y="102"/>
                    </a:lnTo>
                    <a:lnTo>
                      <a:pt x="604" y="19"/>
                    </a:lnTo>
                    <a:lnTo>
                      <a:pt x="644" y="19"/>
                    </a:lnTo>
                    <a:lnTo>
                      <a:pt x="644" y="102"/>
                    </a:lnTo>
                    <a:close/>
                    <a:moveTo>
                      <a:pt x="755" y="152"/>
                    </a:moveTo>
                    <a:lnTo>
                      <a:pt x="715" y="149"/>
                    </a:lnTo>
                    <a:lnTo>
                      <a:pt x="715" y="19"/>
                    </a:lnTo>
                    <a:lnTo>
                      <a:pt x="755" y="19"/>
                    </a:lnTo>
                    <a:lnTo>
                      <a:pt x="75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17" name="Freeform 116"/>
              <p:cNvSpPr>
                <a:spLocks noEditPoints="1"/>
              </p:cNvSpPr>
              <p:nvPr/>
            </p:nvSpPr>
            <p:spPr bwMode="auto">
              <a:xfrm>
                <a:off x="6944307" y="1821620"/>
                <a:ext cx="288431" cy="294542"/>
              </a:xfrm>
              <a:custGeom>
                <a:avLst/>
                <a:gdLst>
                  <a:gd name="T0" fmla="*/ 0 w 472"/>
                  <a:gd name="T1" fmla="*/ 482 h 482"/>
                  <a:gd name="T2" fmla="*/ 205 w 472"/>
                  <a:gd name="T3" fmla="*/ 482 h 482"/>
                  <a:gd name="T4" fmla="*/ 413 w 472"/>
                  <a:gd name="T5" fmla="*/ 107 h 482"/>
                  <a:gd name="T6" fmla="*/ 406 w 472"/>
                  <a:gd name="T7" fmla="*/ 107 h 482"/>
                  <a:gd name="T8" fmla="*/ 406 w 472"/>
                  <a:gd name="T9" fmla="*/ 17 h 482"/>
                  <a:gd name="T10" fmla="*/ 441 w 472"/>
                  <a:gd name="T11" fmla="*/ 17 h 482"/>
                  <a:gd name="T12" fmla="*/ 441 w 472"/>
                  <a:gd name="T13" fmla="*/ 55 h 482"/>
                  <a:gd name="T14" fmla="*/ 472 w 472"/>
                  <a:gd name="T15" fmla="*/ 0 h 482"/>
                  <a:gd name="T16" fmla="*/ 0 w 472"/>
                  <a:gd name="T17" fmla="*/ 0 h 482"/>
                  <a:gd name="T18" fmla="*/ 0 w 472"/>
                  <a:gd name="T19" fmla="*/ 482 h 482"/>
                  <a:gd name="T20" fmla="*/ 292 w 472"/>
                  <a:gd name="T21" fmla="*/ 19 h 482"/>
                  <a:gd name="T22" fmla="*/ 333 w 472"/>
                  <a:gd name="T23" fmla="*/ 19 h 482"/>
                  <a:gd name="T24" fmla="*/ 333 w 472"/>
                  <a:gd name="T25" fmla="*/ 149 h 482"/>
                  <a:gd name="T26" fmla="*/ 292 w 472"/>
                  <a:gd name="T27" fmla="*/ 149 h 482"/>
                  <a:gd name="T28" fmla="*/ 292 w 472"/>
                  <a:gd name="T29" fmla="*/ 19 h 482"/>
                  <a:gd name="T30" fmla="*/ 179 w 472"/>
                  <a:gd name="T31" fmla="*/ 19 h 482"/>
                  <a:gd name="T32" fmla="*/ 215 w 472"/>
                  <a:gd name="T33" fmla="*/ 19 h 482"/>
                  <a:gd name="T34" fmla="*/ 215 w 472"/>
                  <a:gd name="T35" fmla="*/ 104 h 482"/>
                  <a:gd name="T36" fmla="*/ 179 w 472"/>
                  <a:gd name="T37" fmla="*/ 104 h 482"/>
                  <a:gd name="T38" fmla="*/ 179 w 472"/>
                  <a:gd name="T39" fmla="*/ 19 h 482"/>
                  <a:gd name="T40" fmla="*/ 66 w 472"/>
                  <a:gd name="T41" fmla="*/ 19 h 482"/>
                  <a:gd name="T42" fmla="*/ 104 w 472"/>
                  <a:gd name="T43" fmla="*/ 19 h 482"/>
                  <a:gd name="T44" fmla="*/ 104 w 472"/>
                  <a:gd name="T45" fmla="*/ 152 h 482"/>
                  <a:gd name="T46" fmla="*/ 66 w 472"/>
                  <a:gd name="T47" fmla="*/ 152 h 482"/>
                  <a:gd name="T48" fmla="*/ 66 w 472"/>
                  <a:gd name="T49" fmla="*/ 1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482">
                    <a:moveTo>
                      <a:pt x="0" y="482"/>
                    </a:moveTo>
                    <a:lnTo>
                      <a:pt x="205" y="482"/>
                    </a:lnTo>
                    <a:lnTo>
                      <a:pt x="413" y="107"/>
                    </a:lnTo>
                    <a:lnTo>
                      <a:pt x="406" y="107"/>
                    </a:lnTo>
                    <a:lnTo>
                      <a:pt x="406" y="17"/>
                    </a:lnTo>
                    <a:lnTo>
                      <a:pt x="441" y="17"/>
                    </a:lnTo>
                    <a:lnTo>
                      <a:pt x="441" y="55"/>
                    </a:lnTo>
                    <a:lnTo>
                      <a:pt x="472" y="0"/>
                    </a:lnTo>
                    <a:lnTo>
                      <a:pt x="0" y="0"/>
                    </a:lnTo>
                    <a:lnTo>
                      <a:pt x="0" y="482"/>
                    </a:lnTo>
                    <a:close/>
                    <a:moveTo>
                      <a:pt x="292" y="19"/>
                    </a:moveTo>
                    <a:lnTo>
                      <a:pt x="333" y="19"/>
                    </a:lnTo>
                    <a:lnTo>
                      <a:pt x="333" y="149"/>
                    </a:lnTo>
                    <a:lnTo>
                      <a:pt x="292" y="149"/>
                    </a:lnTo>
                    <a:lnTo>
                      <a:pt x="292" y="19"/>
                    </a:lnTo>
                    <a:close/>
                    <a:moveTo>
                      <a:pt x="179" y="19"/>
                    </a:moveTo>
                    <a:lnTo>
                      <a:pt x="215" y="19"/>
                    </a:lnTo>
                    <a:lnTo>
                      <a:pt x="215" y="104"/>
                    </a:lnTo>
                    <a:lnTo>
                      <a:pt x="179" y="104"/>
                    </a:lnTo>
                    <a:lnTo>
                      <a:pt x="179" y="19"/>
                    </a:lnTo>
                    <a:close/>
                    <a:moveTo>
                      <a:pt x="66" y="19"/>
                    </a:moveTo>
                    <a:lnTo>
                      <a:pt x="104" y="19"/>
                    </a:lnTo>
                    <a:lnTo>
                      <a:pt x="104" y="152"/>
                    </a:lnTo>
                    <a:lnTo>
                      <a:pt x="66" y="152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18" name="Freeform 117"/>
              <p:cNvSpPr>
                <a:spLocks noEditPoints="1"/>
              </p:cNvSpPr>
              <p:nvPr/>
            </p:nvSpPr>
            <p:spPr bwMode="auto">
              <a:xfrm>
                <a:off x="8115752" y="1821620"/>
                <a:ext cx="306152" cy="294542"/>
              </a:xfrm>
              <a:custGeom>
                <a:avLst/>
                <a:gdLst>
                  <a:gd name="T0" fmla="*/ 0 w 501"/>
                  <a:gd name="T1" fmla="*/ 0 h 482"/>
                  <a:gd name="T2" fmla="*/ 218 w 501"/>
                  <a:gd name="T3" fmla="*/ 482 h 482"/>
                  <a:gd name="T4" fmla="*/ 501 w 501"/>
                  <a:gd name="T5" fmla="*/ 482 h 482"/>
                  <a:gd name="T6" fmla="*/ 501 w 501"/>
                  <a:gd name="T7" fmla="*/ 0 h 482"/>
                  <a:gd name="T8" fmla="*/ 0 w 501"/>
                  <a:gd name="T9" fmla="*/ 0 h 482"/>
                  <a:gd name="T10" fmla="*/ 107 w 501"/>
                  <a:gd name="T11" fmla="*/ 104 h 482"/>
                  <a:gd name="T12" fmla="*/ 64 w 501"/>
                  <a:gd name="T13" fmla="*/ 104 h 482"/>
                  <a:gd name="T14" fmla="*/ 64 w 501"/>
                  <a:gd name="T15" fmla="*/ 17 h 482"/>
                  <a:gd name="T16" fmla="*/ 107 w 501"/>
                  <a:gd name="T17" fmla="*/ 17 h 482"/>
                  <a:gd name="T18" fmla="*/ 107 w 501"/>
                  <a:gd name="T19" fmla="*/ 104 h 482"/>
                  <a:gd name="T20" fmla="*/ 208 w 501"/>
                  <a:gd name="T21" fmla="*/ 152 h 482"/>
                  <a:gd name="T22" fmla="*/ 168 w 501"/>
                  <a:gd name="T23" fmla="*/ 152 h 482"/>
                  <a:gd name="T24" fmla="*/ 168 w 501"/>
                  <a:gd name="T25" fmla="*/ 17 h 482"/>
                  <a:gd name="T26" fmla="*/ 208 w 501"/>
                  <a:gd name="T27" fmla="*/ 19 h 482"/>
                  <a:gd name="T28" fmla="*/ 208 w 501"/>
                  <a:gd name="T29" fmla="*/ 152 h 482"/>
                  <a:gd name="T30" fmla="*/ 322 w 501"/>
                  <a:gd name="T31" fmla="*/ 102 h 482"/>
                  <a:gd name="T32" fmla="*/ 281 w 501"/>
                  <a:gd name="T33" fmla="*/ 102 h 482"/>
                  <a:gd name="T34" fmla="*/ 281 w 501"/>
                  <a:gd name="T35" fmla="*/ 17 h 482"/>
                  <a:gd name="T36" fmla="*/ 322 w 501"/>
                  <a:gd name="T37" fmla="*/ 19 h 482"/>
                  <a:gd name="T38" fmla="*/ 322 w 501"/>
                  <a:gd name="T39" fmla="*/ 102 h 482"/>
                  <a:gd name="T40" fmla="*/ 435 w 501"/>
                  <a:gd name="T41" fmla="*/ 149 h 482"/>
                  <a:gd name="T42" fmla="*/ 397 w 501"/>
                  <a:gd name="T43" fmla="*/ 149 h 482"/>
                  <a:gd name="T44" fmla="*/ 397 w 501"/>
                  <a:gd name="T45" fmla="*/ 19 h 482"/>
                  <a:gd name="T46" fmla="*/ 435 w 501"/>
                  <a:gd name="T47" fmla="*/ 19 h 482"/>
                  <a:gd name="T48" fmla="*/ 435 w 501"/>
                  <a:gd name="T49" fmla="*/ 14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1" h="482">
                    <a:moveTo>
                      <a:pt x="0" y="0"/>
                    </a:moveTo>
                    <a:lnTo>
                      <a:pt x="218" y="482"/>
                    </a:lnTo>
                    <a:lnTo>
                      <a:pt x="501" y="482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  <a:moveTo>
                      <a:pt x="107" y="104"/>
                    </a:moveTo>
                    <a:lnTo>
                      <a:pt x="64" y="104"/>
                    </a:lnTo>
                    <a:lnTo>
                      <a:pt x="64" y="17"/>
                    </a:lnTo>
                    <a:lnTo>
                      <a:pt x="107" y="17"/>
                    </a:lnTo>
                    <a:lnTo>
                      <a:pt x="107" y="104"/>
                    </a:lnTo>
                    <a:close/>
                    <a:moveTo>
                      <a:pt x="208" y="152"/>
                    </a:moveTo>
                    <a:lnTo>
                      <a:pt x="168" y="152"/>
                    </a:lnTo>
                    <a:lnTo>
                      <a:pt x="168" y="17"/>
                    </a:lnTo>
                    <a:lnTo>
                      <a:pt x="208" y="19"/>
                    </a:lnTo>
                    <a:lnTo>
                      <a:pt x="208" y="152"/>
                    </a:lnTo>
                    <a:close/>
                    <a:moveTo>
                      <a:pt x="322" y="102"/>
                    </a:moveTo>
                    <a:lnTo>
                      <a:pt x="281" y="102"/>
                    </a:lnTo>
                    <a:lnTo>
                      <a:pt x="281" y="17"/>
                    </a:lnTo>
                    <a:lnTo>
                      <a:pt x="322" y="19"/>
                    </a:lnTo>
                    <a:lnTo>
                      <a:pt x="322" y="102"/>
                    </a:lnTo>
                    <a:close/>
                    <a:moveTo>
                      <a:pt x="435" y="149"/>
                    </a:moveTo>
                    <a:lnTo>
                      <a:pt x="397" y="149"/>
                    </a:lnTo>
                    <a:lnTo>
                      <a:pt x="397" y="19"/>
                    </a:lnTo>
                    <a:lnTo>
                      <a:pt x="435" y="19"/>
                    </a:lnTo>
                    <a:lnTo>
                      <a:pt x="4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6991971" y="2238989"/>
                <a:ext cx="208990" cy="272543"/>
              </a:xfrm>
              <a:custGeom>
                <a:avLst/>
                <a:gdLst>
                  <a:gd name="T0" fmla="*/ 41 w 145"/>
                  <a:gd name="T1" fmla="*/ 0 h 189"/>
                  <a:gd name="T2" fmla="*/ 89 w 145"/>
                  <a:gd name="T3" fmla="*/ 34 h 189"/>
                  <a:gd name="T4" fmla="*/ 145 w 145"/>
                  <a:gd name="T5" fmla="*/ 61 h 189"/>
                  <a:gd name="T6" fmla="*/ 72 w 145"/>
                  <a:gd name="T7" fmla="*/ 125 h 189"/>
                  <a:gd name="T8" fmla="*/ 14 w 145"/>
                  <a:gd name="T9" fmla="*/ 187 h 189"/>
                  <a:gd name="T10" fmla="*/ 4 w 145"/>
                  <a:gd name="T11" fmla="*/ 186 h 189"/>
                  <a:gd name="T12" fmla="*/ 25 w 145"/>
                  <a:gd name="T13" fmla="*/ 97 h 189"/>
                  <a:gd name="T14" fmla="*/ 41 w 145"/>
                  <a:gd name="T1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89">
                    <a:moveTo>
                      <a:pt x="41" y="0"/>
                    </a:moveTo>
                    <a:cubicBezTo>
                      <a:pt x="41" y="0"/>
                      <a:pt x="60" y="18"/>
                      <a:pt x="89" y="34"/>
                    </a:cubicBezTo>
                    <a:cubicBezTo>
                      <a:pt x="108" y="45"/>
                      <a:pt x="145" y="61"/>
                      <a:pt x="145" y="61"/>
                    </a:cubicBezTo>
                    <a:cubicBezTo>
                      <a:pt x="145" y="61"/>
                      <a:pt x="104" y="91"/>
                      <a:pt x="72" y="125"/>
                    </a:cubicBezTo>
                    <a:cubicBezTo>
                      <a:pt x="41" y="157"/>
                      <a:pt x="14" y="187"/>
                      <a:pt x="14" y="187"/>
                    </a:cubicBezTo>
                    <a:cubicBezTo>
                      <a:pt x="14" y="187"/>
                      <a:pt x="7" y="189"/>
                      <a:pt x="4" y="186"/>
                    </a:cubicBezTo>
                    <a:cubicBezTo>
                      <a:pt x="0" y="182"/>
                      <a:pt x="15" y="144"/>
                      <a:pt x="25" y="97"/>
                    </a:cubicBezTo>
                    <a:cubicBezTo>
                      <a:pt x="35" y="51"/>
                      <a:pt x="41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23"/>
                <a:endParaRPr lang="en-US" sz="19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91" name="Freeform 20"/>
            <p:cNvSpPr>
              <a:spLocks noChangeAspect="1" noEditPoints="1"/>
            </p:cNvSpPr>
            <p:nvPr/>
          </p:nvSpPr>
          <p:spPr bwMode="auto">
            <a:xfrm>
              <a:off x="8173420" y="4661896"/>
              <a:ext cx="471948" cy="457200"/>
            </a:xfrm>
            <a:custGeom>
              <a:avLst/>
              <a:gdLst>
                <a:gd name="T0" fmla="*/ 4665 w 7549"/>
                <a:gd name="T1" fmla="*/ 7000 h 7308"/>
                <a:gd name="T2" fmla="*/ 2530 w 7549"/>
                <a:gd name="T3" fmla="*/ 7000 h 7308"/>
                <a:gd name="T4" fmla="*/ 251 w 7549"/>
                <a:gd name="T5" fmla="*/ 7000 h 7308"/>
                <a:gd name="T6" fmla="*/ 5018 w 7549"/>
                <a:gd name="T7" fmla="*/ 41 h 7308"/>
                <a:gd name="T8" fmla="*/ 3585 w 7549"/>
                <a:gd name="T9" fmla="*/ 3707 h 7308"/>
                <a:gd name="T10" fmla="*/ 1282 w 7549"/>
                <a:gd name="T11" fmla="*/ 529 h 7308"/>
                <a:gd name="T12" fmla="*/ 778 w 7549"/>
                <a:gd name="T13" fmla="*/ 505 h 7308"/>
                <a:gd name="T14" fmla="*/ 1124 w 7549"/>
                <a:gd name="T15" fmla="*/ 17 h 7308"/>
                <a:gd name="T16" fmla="*/ 1104 w 7549"/>
                <a:gd name="T17" fmla="*/ 133 h 7308"/>
                <a:gd name="T18" fmla="*/ 1032 w 7549"/>
                <a:gd name="T19" fmla="*/ 660 h 7308"/>
                <a:gd name="T20" fmla="*/ 1462 w 7549"/>
                <a:gd name="T21" fmla="*/ 318 h 7308"/>
                <a:gd name="T22" fmla="*/ 1645 w 7549"/>
                <a:gd name="T23" fmla="*/ 59 h 7308"/>
                <a:gd name="T24" fmla="*/ 1705 w 7549"/>
                <a:gd name="T25" fmla="*/ 765 h 7308"/>
                <a:gd name="T26" fmla="*/ 2395 w 7549"/>
                <a:gd name="T27" fmla="*/ 731 h 7308"/>
                <a:gd name="T28" fmla="*/ 2019 w 7549"/>
                <a:gd name="T29" fmla="*/ 256 h 7308"/>
                <a:gd name="T30" fmla="*/ 2493 w 7549"/>
                <a:gd name="T31" fmla="*/ 148 h 7308"/>
                <a:gd name="T32" fmla="*/ 2177 w 7549"/>
                <a:gd name="T33" fmla="*/ 171 h 7308"/>
                <a:gd name="T34" fmla="*/ 2382 w 7549"/>
                <a:gd name="T35" fmla="*/ 534 h 7308"/>
                <a:gd name="T36" fmla="*/ 2647 w 7549"/>
                <a:gd name="T37" fmla="*/ 261 h 7308"/>
                <a:gd name="T38" fmla="*/ 2955 w 7549"/>
                <a:gd name="T39" fmla="*/ 1 h 7308"/>
                <a:gd name="T40" fmla="*/ 2876 w 7549"/>
                <a:gd name="T41" fmla="*/ 682 h 7308"/>
                <a:gd name="T42" fmla="*/ 3373 w 7549"/>
                <a:gd name="T43" fmla="*/ 720 h 7308"/>
                <a:gd name="T44" fmla="*/ 3371 w 7549"/>
                <a:gd name="T45" fmla="*/ 38 h 7308"/>
                <a:gd name="T46" fmla="*/ 3632 w 7549"/>
                <a:gd name="T47" fmla="*/ 375 h 7308"/>
                <a:gd name="T48" fmla="*/ 3401 w 7549"/>
                <a:gd name="T49" fmla="*/ 536 h 7308"/>
                <a:gd name="T50" fmla="*/ 4199 w 7549"/>
                <a:gd name="T51" fmla="*/ 682 h 7308"/>
                <a:gd name="T52" fmla="*/ 4044 w 7549"/>
                <a:gd name="T53" fmla="*/ 192 h 7308"/>
                <a:gd name="T54" fmla="*/ 4337 w 7549"/>
                <a:gd name="T55" fmla="*/ 79 h 7308"/>
                <a:gd name="T56" fmla="*/ 1016 w 7549"/>
                <a:gd name="T57" fmla="*/ 1323 h 7308"/>
                <a:gd name="T58" fmla="*/ 960 w 7549"/>
                <a:gd name="T59" fmla="*/ 1234 h 7308"/>
                <a:gd name="T60" fmla="*/ 1155 w 7549"/>
                <a:gd name="T61" fmla="*/ 1766 h 7308"/>
                <a:gd name="T62" fmla="*/ 1462 w 7549"/>
                <a:gd name="T63" fmla="*/ 1422 h 7308"/>
                <a:gd name="T64" fmla="*/ 1645 w 7549"/>
                <a:gd name="T65" fmla="*/ 1163 h 7308"/>
                <a:gd name="T66" fmla="*/ 1705 w 7549"/>
                <a:gd name="T67" fmla="*/ 1869 h 7308"/>
                <a:gd name="T68" fmla="*/ 2395 w 7549"/>
                <a:gd name="T69" fmla="*/ 1835 h 7308"/>
                <a:gd name="T70" fmla="*/ 2019 w 7549"/>
                <a:gd name="T71" fmla="*/ 1360 h 7308"/>
                <a:gd name="T72" fmla="*/ 2493 w 7549"/>
                <a:gd name="T73" fmla="*/ 1252 h 7308"/>
                <a:gd name="T74" fmla="*/ 2177 w 7549"/>
                <a:gd name="T75" fmla="*/ 1275 h 7308"/>
                <a:gd name="T76" fmla="*/ 2382 w 7549"/>
                <a:gd name="T77" fmla="*/ 1638 h 7308"/>
                <a:gd name="T78" fmla="*/ 2976 w 7549"/>
                <a:gd name="T79" fmla="*/ 1868 h 7308"/>
                <a:gd name="T80" fmla="*/ 2747 w 7549"/>
                <a:gd name="T81" fmla="*/ 1254 h 7308"/>
                <a:gd name="T82" fmla="*/ 3235 w 7549"/>
                <a:gd name="T83" fmla="*/ 1490 h 7308"/>
                <a:gd name="T84" fmla="*/ 2854 w 7549"/>
                <a:gd name="T85" fmla="*/ 1484 h 7308"/>
                <a:gd name="T86" fmla="*/ 3096 w 7549"/>
                <a:gd name="T87" fmla="*/ 1479 h 7308"/>
                <a:gd name="T88" fmla="*/ 3367 w 7549"/>
                <a:gd name="T89" fmla="*/ 1327 h 7308"/>
                <a:gd name="T90" fmla="*/ 3701 w 7549"/>
                <a:gd name="T91" fmla="*/ 1125 h 7308"/>
                <a:gd name="T92" fmla="*/ 1292 w 7549"/>
                <a:gd name="T93" fmla="*/ 2594 h 7308"/>
                <a:gd name="T94" fmla="*/ 801 w 7549"/>
                <a:gd name="T95" fmla="*/ 2807 h 7308"/>
                <a:gd name="T96" fmla="*/ 1029 w 7549"/>
                <a:gd name="T97" fmla="*/ 2208 h 7308"/>
                <a:gd name="T98" fmla="*/ 1142 w 7549"/>
                <a:gd name="T99" fmla="*/ 2431 h 7308"/>
                <a:gd name="T100" fmla="*/ 960 w 7549"/>
                <a:gd name="T101" fmla="*/ 2837 h 7308"/>
                <a:gd name="T102" fmla="*/ 1944 w 7549"/>
                <a:gd name="T103" fmla="*/ 2737 h 7308"/>
                <a:gd name="T104" fmla="*/ 1440 w 7549"/>
                <a:gd name="T105" fmla="*/ 2713 h 7308"/>
                <a:gd name="T106" fmla="*/ 1785 w 7549"/>
                <a:gd name="T107" fmla="*/ 2225 h 7308"/>
                <a:gd name="T108" fmla="*/ 1765 w 7549"/>
                <a:gd name="T109" fmla="*/ 2341 h 7308"/>
                <a:gd name="T110" fmla="*/ 1693 w 7549"/>
                <a:gd name="T111" fmla="*/ 2868 h 7308"/>
                <a:gd name="T112" fmla="*/ 2124 w 7549"/>
                <a:gd name="T113" fmla="*/ 2526 h 7308"/>
                <a:gd name="T114" fmla="*/ 2307 w 7549"/>
                <a:gd name="T115" fmla="*/ 2267 h 7308"/>
                <a:gd name="T116" fmla="*/ 2366 w 7549"/>
                <a:gd name="T117" fmla="*/ 2973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49" h="7308">
                  <a:moveTo>
                    <a:pt x="6800" y="3789"/>
                  </a:moveTo>
                  <a:cubicBezTo>
                    <a:pt x="6800" y="3615"/>
                    <a:pt x="6659" y="3474"/>
                    <a:pt x="6485" y="3474"/>
                  </a:cubicBezTo>
                  <a:cubicBezTo>
                    <a:pt x="5334" y="3474"/>
                    <a:pt x="5334" y="3474"/>
                    <a:pt x="5334" y="3474"/>
                  </a:cubicBezTo>
                  <a:cubicBezTo>
                    <a:pt x="5160" y="3474"/>
                    <a:pt x="5018" y="3615"/>
                    <a:pt x="5018" y="3789"/>
                  </a:cubicBezTo>
                  <a:cubicBezTo>
                    <a:pt x="5018" y="7000"/>
                    <a:pt x="5018" y="7000"/>
                    <a:pt x="5018" y="7000"/>
                  </a:cubicBezTo>
                  <a:cubicBezTo>
                    <a:pt x="4665" y="7000"/>
                    <a:pt x="4665" y="7000"/>
                    <a:pt x="4665" y="7000"/>
                  </a:cubicBezTo>
                  <a:cubicBezTo>
                    <a:pt x="4665" y="4759"/>
                    <a:pt x="4665" y="4759"/>
                    <a:pt x="4665" y="4759"/>
                  </a:cubicBezTo>
                  <a:cubicBezTo>
                    <a:pt x="4665" y="4585"/>
                    <a:pt x="4524" y="4444"/>
                    <a:pt x="4350" y="4444"/>
                  </a:cubicBezTo>
                  <a:cubicBezTo>
                    <a:pt x="3199" y="4444"/>
                    <a:pt x="3199" y="4444"/>
                    <a:pt x="3199" y="4444"/>
                  </a:cubicBezTo>
                  <a:cubicBezTo>
                    <a:pt x="3025" y="4444"/>
                    <a:pt x="2883" y="4585"/>
                    <a:pt x="2883" y="4759"/>
                  </a:cubicBezTo>
                  <a:cubicBezTo>
                    <a:pt x="2883" y="7000"/>
                    <a:pt x="2883" y="7000"/>
                    <a:pt x="2883" y="7000"/>
                  </a:cubicBezTo>
                  <a:cubicBezTo>
                    <a:pt x="2530" y="7000"/>
                    <a:pt x="2530" y="7000"/>
                    <a:pt x="2530" y="7000"/>
                  </a:cubicBezTo>
                  <a:cubicBezTo>
                    <a:pt x="2530" y="5466"/>
                    <a:pt x="2530" y="5466"/>
                    <a:pt x="2530" y="5466"/>
                  </a:cubicBezTo>
                  <a:cubicBezTo>
                    <a:pt x="2530" y="5292"/>
                    <a:pt x="2389" y="5150"/>
                    <a:pt x="2215" y="5150"/>
                  </a:cubicBezTo>
                  <a:cubicBezTo>
                    <a:pt x="1064" y="5150"/>
                    <a:pt x="1064" y="5150"/>
                    <a:pt x="1064" y="5150"/>
                  </a:cubicBezTo>
                  <a:cubicBezTo>
                    <a:pt x="890" y="5150"/>
                    <a:pt x="748" y="5292"/>
                    <a:pt x="748" y="5466"/>
                  </a:cubicBezTo>
                  <a:cubicBezTo>
                    <a:pt x="748" y="7000"/>
                    <a:pt x="748" y="7000"/>
                    <a:pt x="748" y="7000"/>
                  </a:cubicBezTo>
                  <a:cubicBezTo>
                    <a:pt x="251" y="7000"/>
                    <a:pt x="251" y="7000"/>
                    <a:pt x="251" y="7000"/>
                  </a:cubicBezTo>
                  <a:cubicBezTo>
                    <a:pt x="251" y="7308"/>
                    <a:pt x="251" y="7308"/>
                    <a:pt x="251" y="7308"/>
                  </a:cubicBezTo>
                  <a:cubicBezTo>
                    <a:pt x="7298" y="7308"/>
                    <a:pt x="7298" y="7308"/>
                    <a:pt x="7298" y="7308"/>
                  </a:cubicBezTo>
                  <a:cubicBezTo>
                    <a:pt x="7298" y="7000"/>
                    <a:pt x="7298" y="7000"/>
                    <a:pt x="7298" y="7000"/>
                  </a:cubicBezTo>
                  <a:cubicBezTo>
                    <a:pt x="6800" y="7000"/>
                    <a:pt x="6800" y="7000"/>
                    <a:pt x="6800" y="7000"/>
                  </a:cubicBezTo>
                  <a:lnTo>
                    <a:pt x="6800" y="3789"/>
                  </a:lnTo>
                  <a:close/>
                  <a:moveTo>
                    <a:pt x="5018" y="41"/>
                  </a:moveTo>
                  <a:cubicBezTo>
                    <a:pt x="5747" y="770"/>
                    <a:pt x="5747" y="770"/>
                    <a:pt x="5747" y="770"/>
                  </a:cubicBezTo>
                  <a:cubicBezTo>
                    <a:pt x="5037" y="1629"/>
                    <a:pt x="4182" y="2402"/>
                    <a:pt x="3231" y="3055"/>
                  </a:cubicBezTo>
                  <a:cubicBezTo>
                    <a:pt x="2743" y="3390"/>
                    <a:pt x="2229" y="3695"/>
                    <a:pt x="1690" y="3958"/>
                  </a:cubicBezTo>
                  <a:cubicBezTo>
                    <a:pt x="1152" y="4220"/>
                    <a:pt x="590" y="4445"/>
                    <a:pt x="0" y="4597"/>
                  </a:cubicBezTo>
                  <a:cubicBezTo>
                    <a:pt x="609" y="4567"/>
                    <a:pt x="1219" y="4459"/>
                    <a:pt x="1818" y="4306"/>
                  </a:cubicBezTo>
                  <a:cubicBezTo>
                    <a:pt x="2418" y="4152"/>
                    <a:pt x="3008" y="3950"/>
                    <a:pt x="3585" y="3707"/>
                  </a:cubicBezTo>
                  <a:cubicBezTo>
                    <a:pt x="4714" y="3230"/>
                    <a:pt x="5796" y="2601"/>
                    <a:pt x="6784" y="1807"/>
                  </a:cubicBezTo>
                  <a:cubicBezTo>
                    <a:pt x="7549" y="2572"/>
                    <a:pt x="7549" y="2572"/>
                    <a:pt x="7549" y="2572"/>
                  </a:cubicBezTo>
                  <a:cubicBezTo>
                    <a:pt x="7549" y="41"/>
                    <a:pt x="7549" y="41"/>
                    <a:pt x="7549" y="41"/>
                  </a:cubicBezTo>
                  <a:lnTo>
                    <a:pt x="5018" y="41"/>
                  </a:lnTo>
                  <a:close/>
                  <a:moveTo>
                    <a:pt x="1292" y="386"/>
                  </a:moveTo>
                  <a:cubicBezTo>
                    <a:pt x="1292" y="441"/>
                    <a:pt x="1289" y="489"/>
                    <a:pt x="1282" y="529"/>
                  </a:cubicBezTo>
                  <a:cubicBezTo>
                    <a:pt x="1275" y="569"/>
                    <a:pt x="1263" y="606"/>
                    <a:pt x="1244" y="638"/>
                  </a:cubicBezTo>
                  <a:cubicBezTo>
                    <a:pt x="1221" y="678"/>
                    <a:pt x="1191" y="709"/>
                    <a:pt x="1155" y="731"/>
                  </a:cubicBezTo>
                  <a:cubicBezTo>
                    <a:pt x="1118" y="753"/>
                    <a:pt x="1077" y="764"/>
                    <a:pt x="1033" y="764"/>
                  </a:cubicBezTo>
                  <a:cubicBezTo>
                    <a:pt x="981" y="764"/>
                    <a:pt x="935" y="749"/>
                    <a:pt x="894" y="720"/>
                  </a:cubicBezTo>
                  <a:cubicBezTo>
                    <a:pt x="853" y="691"/>
                    <a:pt x="822" y="650"/>
                    <a:pt x="801" y="599"/>
                  </a:cubicBezTo>
                  <a:cubicBezTo>
                    <a:pt x="791" y="570"/>
                    <a:pt x="783" y="539"/>
                    <a:pt x="778" y="505"/>
                  </a:cubicBezTo>
                  <a:cubicBezTo>
                    <a:pt x="773" y="471"/>
                    <a:pt x="771" y="434"/>
                    <a:pt x="771" y="394"/>
                  </a:cubicBezTo>
                  <a:cubicBezTo>
                    <a:pt x="771" y="343"/>
                    <a:pt x="774" y="297"/>
                    <a:pt x="779" y="256"/>
                  </a:cubicBezTo>
                  <a:cubicBezTo>
                    <a:pt x="784" y="215"/>
                    <a:pt x="793" y="179"/>
                    <a:pt x="804" y="150"/>
                  </a:cubicBezTo>
                  <a:cubicBezTo>
                    <a:pt x="824" y="101"/>
                    <a:pt x="854" y="64"/>
                    <a:pt x="892" y="38"/>
                  </a:cubicBezTo>
                  <a:cubicBezTo>
                    <a:pt x="930" y="12"/>
                    <a:pt x="976" y="0"/>
                    <a:pt x="1029" y="0"/>
                  </a:cubicBezTo>
                  <a:cubicBezTo>
                    <a:pt x="1063" y="0"/>
                    <a:pt x="1095" y="5"/>
                    <a:pt x="1124" y="17"/>
                  </a:cubicBezTo>
                  <a:cubicBezTo>
                    <a:pt x="1152" y="28"/>
                    <a:pt x="1177" y="45"/>
                    <a:pt x="1199" y="67"/>
                  </a:cubicBezTo>
                  <a:cubicBezTo>
                    <a:pt x="1220" y="88"/>
                    <a:pt x="1239" y="116"/>
                    <a:pt x="1254" y="148"/>
                  </a:cubicBezTo>
                  <a:cubicBezTo>
                    <a:pt x="1279" y="204"/>
                    <a:pt x="1292" y="283"/>
                    <a:pt x="1292" y="386"/>
                  </a:cubicBezTo>
                  <a:close/>
                  <a:moveTo>
                    <a:pt x="1153" y="375"/>
                  </a:moveTo>
                  <a:cubicBezTo>
                    <a:pt x="1153" y="313"/>
                    <a:pt x="1149" y="262"/>
                    <a:pt x="1142" y="223"/>
                  </a:cubicBezTo>
                  <a:cubicBezTo>
                    <a:pt x="1134" y="183"/>
                    <a:pt x="1122" y="153"/>
                    <a:pt x="1104" y="133"/>
                  </a:cubicBezTo>
                  <a:cubicBezTo>
                    <a:pt x="1086" y="113"/>
                    <a:pt x="1062" y="103"/>
                    <a:pt x="1031" y="103"/>
                  </a:cubicBezTo>
                  <a:cubicBezTo>
                    <a:pt x="986" y="103"/>
                    <a:pt x="955" y="126"/>
                    <a:pt x="937" y="171"/>
                  </a:cubicBezTo>
                  <a:cubicBezTo>
                    <a:pt x="920" y="216"/>
                    <a:pt x="911" y="285"/>
                    <a:pt x="911" y="380"/>
                  </a:cubicBezTo>
                  <a:cubicBezTo>
                    <a:pt x="911" y="443"/>
                    <a:pt x="915" y="496"/>
                    <a:pt x="922" y="536"/>
                  </a:cubicBezTo>
                  <a:cubicBezTo>
                    <a:pt x="930" y="577"/>
                    <a:pt x="942" y="608"/>
                    <a:pt x="960" y="629"/>
                  </a:cubicBezTo>
                  <a:cubicBezTo>
                    <a:pt x="977" y="650"/>
                    <a:pt x="1001" y="660"/>
                    <a:pt x="1032" y="660"/>
                  </a:cubicBezTo>
                  <a:cubicBezTo>
                    <a:pt x="1063" y="660"/>
                    <a:pt x="1087" y="649"/>
                    <a:pt x="1105" y="628"/>
                  </a:cubicBezTo>
                  <a:cubicBezTo>
                    <a:pt x="1123" y="606"/>
                    <a:pt x="1135" y="575"/>
                    <a:pt x="1142" y="534"/>
                  </a:cubicBezTo>
                  <a:cubicBezTo>
                    <a:pt x="1149" y="494"/>
                    <a:pt x="1153" y="441"/>
                    <a:pt x="1153" y="375"/>
                  </a:cubicBezTo>
                  <a:close/>
                  <a:moveTo>
                    <a:pt x="1636" y="682"/>
                  </a:moveTo>
                  <a:cubicBezTo>
                    <a:pt x="1636" y="219"/>
                    <a:pt x="1636" y="219"/>
                    <a:pt x="1636" y="219"/>
                  </a:cubicBezTo>
                  <a:cubicBezTo>
                    <a:pt x="1550" y="285"/>
                    <a:pt x="1492" y="318"/>
                    <a:pt x="1462" y="318"/>
                  </a:cubicBezTo>
                  <a:cubicBezTo>
                    <a:pt x="1448" y="318"/>
                    <a:pt x="1435" y="312"/>
                    <a:pt x="1424" y="301"/>
                  </a:cubicBezTo>
                  <a:cubicBezTo>
                    <a:pt x="1413" y="289"/>
                    <a:pt x="1407" y="276"/>
                    <a:pt x="1407" y="261"/>
                  </a:cubicBezTo>
                  <a:cubicBezTo>
                    <a:pt x="1407" y="244"/>
                    <a:pt x="1413" y="231"/>
                    <a:pt x="1424" y="223"/>
                  </a:cubicBezTo>
                  <a:cubicBezTo>
                    <a:pt x="1435" y="215"/>
                    <a:pt x="1454" y="204"/>
                    <a:pt x="1481" y="192"/>
                  </a:cubicBezTo>
                  <a:cubicBezTo>
                    <a:pt x="1522" y="172"/>
                    <a:pt x="1555" y="152"/>
                    <a:pt x="1580" y="130"/>
                  </a:cubicBezTo>
                  <a:cubicBezTo>
                    <a:pt x="1604" y="109"/>
                    <a:pt x="1626" y="85"/>
                    <a:pt x="1645" y="59"/>
                  </a:cubicBezTo>
                  <a:cubicBezTo>
                    <a:pt x="1664" y="32"/>
                    <a:pt x="1677" y="16"/>
                    <a:pt x="1682" y="10"/>
                  </a:cubicBezTo>
                  <a:cubicBezTo>
                    <a:pt x="1688" y="4"/>
                    <a:pt x="1699" y="1"/>
                    <a:pt x="1715" y="1"/>
                  </a:cubicBezTo>
                  <a:cubicBezTo>
                    <a:pt x="1733" y="1"/>
                    <a:pt x="1748" y="8"/>
                    <a:pt x="1758" y="21"/>
                  </a:cubicBezTo>
                  <a:cubicBezTo>
                    <a:pt x="1769" y="35"/>
                    <a:pt x="1775" y="55"/>
                    <a:pt x="1775" y="79"/>
                  </a:cubicBezTo>
                  <a:cubicBezTo>
                    <a:pt x="1775" y="662"/>
                    <a:pt x="1775" y="662"/>
                    <a:pt x="1775" y="662"/>
                  </a:cubicBezTo>
                  <a:cubicBezTo>
                    <a:pt x="1775" y="730"/>
                    <a:pt x="1751" y="765"/>
                    <a:pt x="1705" y="765"/>
                  </a:cubicBezTo>
                  <a:cubicBezTo>
                    <a:pt x="1684" y="765"/>
                    <a:pt x="1668" y="758"/>
                    <a:pt x="1655" y="744"/>
                  </a:cubicBezTo>
                  <a:cubicBezTo>
                    <a:pt x="1642" y="730"/>
                    <a:pt x="1636" y="709"/>
                    <a:pt x="1636" y="682"/>
                  </a:cubicBezTo>
                  <a:close/>
                  <a:moveTo>
                    <a:pt x="2532" y="386"/>
                  </a:moveTo>
                  <a:cubicBezTo>
                    <a:pt x="2532" y="441"/>
                    <a:pt x="2529" y="489"/>
                    <a:pt x="2522" y="529"/>
                  </a:cubicBezTo>
                  <a:cubicBezTo>
                    <a:pt x="2515" y="569"/>
                    <a:pt x="2502" y="606"/>
                    <a:pt x="2484" y="638"/>
                  </a:cubicBezTo>
                  <a:cubicBezTo>
                    <a:pt x="2461" y="678"/>
                    <a:pt x="2431" y="709"/>
                    <a:pt x="2395" y="731"/>
                  </a:cubicBezTo>
                  <a:cubicBezTo>
                    <a:pt x="2358" y="753"/>
                    <a:pt x="2317" y="764"/>
                    <a:pt x="2272" y="764"/>
                  </a:cubicBezTo>
                  <a:cubicBezTo>
                    <a:pt x="2221" y="764"/>
                    <a:pt x="2174" y="749"/>
                    <a:pt x="2133" y="720"/>
                  </a:cubicBezTo>
                  <a:cubicBezTo>
                    <a:pt x="2093" y="691"/>
                    <a:pt x="2062" y="650"/>
                    <a:pt x="2041" y="599"/>
                  </a:cubicBezTo>
                  <a:cubicBezTo>
                    <a:pt x="2031" y="570"/>
                    <a:pt x="2023" y="539"/>
                    <a:pt x="2018" y="505"/>
                  </a:cubicBezTo>
                  <a:cubicBezTo>
                    <a:pt x="2013" y="471"/>
                    <a:pt x="2010" y="434"/>
                    <a:pt x="2010" y="394"/>
                  </a:cubicBezTo>
                  <a:cubicBezTo>
                    <a:pt x="2010" y="343"/>
                    <a:pt x="2013" y="297"/>
                    <a:pt x="2019" y="256"/>
                  </a:cubicBezTo>
                  <a:cubicBezTo>
                    <a:pt x="2024" y="215"/>
                    <a:pt x="2033" y="179"/>
                    <a:pt x="2044" y="150"/>
                  </a:cubicBezTo>
                  <a:cubicBezTo>
                    <a:pt x="2064" y="101"/>
                    <a:pt x="2093" y="64"/>
                    <a:pt x="2131" y="38"/>
                  </a:cubicBezTo>
                  <a:cubicBezTo>
                    <a:pt x="2170" y="12"/>
                    <a:pt x="2215" y="0"/>
                    <a:pt x="2268" y="0"/>
                  </a:cubicBezTo>
                  <a:cubicBezTo>
                    <a:pt x="2303" y="0"/>
                    <a:pt x="2335" y="5"/>
                    <a:pt x="2363" y="17"/>
                  </a:cubicBezTo>
                  <a:cubicBezTo>
                    <a:pt x="2392" y="28"/>
                    <a:pt x="2417" y="45"/>
                    <a:pt x="2439" y="67"/>
                  </a:cubicBezTo>
                  <a:cubicBezTo>
                    <a:pt x="2460" y="88"/>
                    <a:pt x="2478" y="116"/>
                    <a:pt x="2493" y="148"/>
                  </a:cubicBezTo>
                  <a:cubicBezTo>
                    <a:pt x="2519" y="204"/>
                    <a:pt x="2532" y="283"/>
                    <a:pt x="2532" y="386"/>
                  </a:cubicBezTo>
                  <a:close/>
                  <a:moveTo>
                    <a:pt x="2392" y="375"/>
                  </a:moveTo>
                  <a:cubicBezTo>
                    <a:pt x="2392" y="313"/>
                    <a:pt x="2389" y="262"/>
                    <a:pt x="2381" y="223"/>
                  </a:cubicBezTo>
                  <a:cubicBezTo>
                    <a:pt x="2374" y="183"/>
                    <a:pt x="2361" y="153"/>
                    <a:pt x="2344" y="133"/>
                  </a:cubicBezTo>
                  <a:cubicBezTo>
                    <a:pt x="2326" y="113"/>
                    <a:pt x="2301" y="103"/>
                    <a:pt x="2270" y="103"/>
                  </a:cubicBezTo>
                  <a:cubicBezTo>
                    <a:pt x="2225" y="103"/>
                    <a:pt x="2194" y="126"/>
                    <a:pt x="2177" y="171"/>
                  </a:cubicBezTo>
                  <a:cubicBezTo>
                    <a:pt x="2159" y="216"/>
                    <a:pt x="2151" y="285"/>
                    <a:pt x="2151" y="380"/>
                  </a:cubicBezTo>
                  <a:cubicBezTo>
                    <a:pt x="2151" y="443"/>
                    <a:pt x="2154" y="496"/>
                    <a:pt x="2162" y="536"/>
                  </a:cubicBezTo>
                  <a:cubicBezTo>
                    <a:pt x="2169" y="577"/>
                    <a:pt x="2182" y="608"/>
                    <a:pt x="2199" y="629"/>
                  </a:cubicBezTo>
                  <a:cubicBezTo>
                    <a:pt x="2217" y="650"/>
                    <a:pt x="2241" y="660"/>
                    <a:pt x="2271" y="660"/>
                  </a:cubicBezTo>
                  <a:cubicBezTo>
                    <a:pt x="2302" y="660"/>
                    <a:pt x="2327" y="649"/>
                    <a:pt x="2345" y="628"/>
                  </a:cubicBezTo>
                  <a:cubicBezTo>
                    <a:pt x="2362" y="606"/>
                    <a:pt x="2375" y="575"/>
                    <a:pt x="2382" y="534"/>
                  </a:cubicBezTo>
                  <a:cubicBezTo>
                    <a:pt x="2389" y="494"/>
                    <a:pt x="2392" y="441"/>
                    <a:pt x="2392" y="375"/>
                  </a:cubicBezTo>
                  <a:close/>
                  <a:moveTo>
                    <a:pt x="2876" y="682"/>
                  </a:moveTo>
                  <a:cubicBezTo>
                    <a:pt x="2876" y="219"/>
                    <a:pt x="2876" y="219"/>
                    <a:pt x="2876" y="219"/>
                  </a:cubicBezTo>
                  <a:cubicBezTo>
                    <a:pt x="2790" y="285"/>
                    <a:pt x="2732" y="318"/>
                    <a:pt x="2702" y="318"/>
                  </a:cubicBezTo>
                  <a:cubicBezTo>
                    <a:pt x="2687" y="318"/>
                    <a:pt x="2675" y="312"/>
                    <a:pt x="2664" y="301"/>
                  </a:cubicBezTo>
                  <a:cubicBezTo>
                    <a:pt x="2653" y="289"/>
                    <a:pt x="2647" y="276"/>
                    <a:pt x="2647" y="261"/>
                  </a:cubicBezTo>
                  <a:cubicBezTo>
                    <a:pt x="2647" y="244"/>
                    <a:pt x="2653" y="231"/>
                    <a:pt x="2663" y="223"/>
                  </a:cubicBezTo>
                  <a:cubicBezTo>
                    <a:pt x="2674" y="215"/>
                    <a:pt x="2693" y="204"/>
                    <a:pt x="2721" y="192"/>
                  </a:cubicBezTo>
                  <a:cubicBezTo>
                    <a:pt x="2762" y="172"/>
                    <a:pt x="2795" y="152"/>
                    <a:pt x="2820" y="130"/>
                  </a:cubicBezTo>
                  <a:cubicBezTo>
                    <a:pt x="2844" y="109"/>
                    <a:pt x="2866" y="85"/>
                    <a:pt x="2885" y="59"/>
                  </a:cubicBezTo>
                  <a:cubicBezTo>
                    <a:pt x="2904" y="32"/>
                    <a:pt x="2916" y="16"/>
                    <a:pt x="2922" y="10"/>
                  </a:cubicBezTo>
                  <a:cubicBezTo>
                    <a:pt x="2928" y="4"/>
                    <a:pt x="2939" y="1"/>
                    <a:pt x="2955" y="1"/>
                  </a:cubicBezTo>
                  <a:cubicBezTo>
                    <a:pt x="2973" y="1"/>
                    <a:pt x="2987" y="8"/>
                    <a:pt x="2998" y="21"/>
                  </a:cubicBezTo>
                  <a:cubicBezTo>
                    <a:pt x="3009" y="35"/>
                    <a:pt x="3014" y="55"/>
                    <a:pt x="3014" y="79"/>
                  </a:cubicBezTo>
                  <a:cubicBezTo>
                    <a:pt x="3014" y="662"/>
                    <a:pt x="3014" y="662"/>
                    <a:pt x="3014" y="662"/>
                  </a:cubicBezTo>
                  <a:cubicBezTo>
                    <a:pt x="3014" y="730"/>
                    <a:pt x="2991" y="765"/>
                    <a:pt x="2945" y="765"/>
                  </a:cubicBezTo>
                  <a:cubicBezTo>
                    <a:pt x="2924" y="765"/>
                    <a:pt x="2907" y="758"/>
                    <a:pt x="2895" y="744"/>
                  </a:cubicBezTo>
                  <a:cubicBezTo>
                    <a:pt x="2882" y="730"/>
                    <a:pt x="2876" y="709"/>
                    <a:pt x="2876" y="682"/>
                  </a:cubicBezTo>
                  <a:close/>
                  <a:moveTo>
                    <a:pt x="3772" y="386"/>
                  </a:moveTo>
                  <a:cubicBezTo>
                    <a:pt x="3772" y="441"/>
                    <a:pt x="3768" y="489"/>
                    <a:pt x="3762" y="529"/>
                  </a:cubicBezTo>
                  <a:cubicBezTo>
                    <a:pt x="3755" y="569"/>
                    <a:pt x="3742" y="606"/>
                    <a:pt x="3724" y="638"/>
                  </a:cubicBezTo>
                  <a:cubicBezTo>
                    <a:pt x="3701" y="678"/>
                    <a:pt x="3671" y="709"/>
                    <a:pt x="3634" y="731"/>
                  </a:cubicBezTo>
                  <a:cubicBezTo>
                    <a:pt x="3598" y="753"/>
                    <a:pt x="3557" y="764"/>
                    <a:pt x="3512" y="764"/>
                  </a:cubicBezTo>
                  <a:cubicBezTo>
                    <a:pt x="3460" y="764"/>
                    <a:pt x="3414" y="749"/>
                    <a:pt x="3373" y="720"/>
                  </a:cubicBezTo>
                  <a:cubicBezTo>
                    <a:pt x="3332" y="691"/>
                    <a:pt x="3301" y="650"/>
                    <a:pt x="3281" y="599"/>
                  </a:cubicBezTo>
                  <a:cubicBezTo>
                    <a:pt x="3270" y="570"/>
                    <a:pt x="3262" y="539"/>
                    <a:pt x="3258" y="505"/>
                  </a:cubicBezTo>
                  <a:cubicBezTo>
                    <a:pt x="3253" y="471"/>
                    <a:pt x="3250" y="434"/>
                    <a:pt x="3250" y="394"/>
                  </a:cubicBezTo>
                  <a:cubicBezTo>
                    <a:pt x="3250" y="343"/>
                    <a:pt x="3253" y="297"/>
                    <a:pt x="3258" y="256"/>
                  </a:cubicBezTo>
                  <a:cubicBezTo>
                    <a:pt x="3264" y="215"/>
                    <a:pt x="3272" y="179"/>
                    <a:pt x="3284" y="150"/>
                  </a:cubicBezTo>
                  <a:cubicBezTo>
                    <a:pt x="3304" y="101"/>
                    <a:pt x="3333" y="64"/>
                    <a:pt x="3371" y="38"/>
                  </a:cubicBezTo>
                  <a:cubicBezTo>
                    <a:pt x="3409" y="12"/>
                    <a:pt x="3455" y="0"/>
                    <a:pt x="3508" y="0"/>
                  </a:cubicBezTo>
                  <a:cubicBezTo>
                    <a:pt x="3543" y="0"/>
                    <a:pt x="3575" y="5"/>
                    <a:pt x="3603" y="17"/>
                  </a:cubicBezTo>
                  <a:cubicBezTo>
                    <a:pt x="3632" y="28"/>
                    <a:pt x="3657" y="45"/>
                    <a:pt x="3678" y="67"/>
                  </a:cubicBezTo>
                  <a:cubicBezTo>
                    <a:pt x="3700" y="88"/>
                    <a:pt x="3718" y="116"/>
                    <a:pt x="3733" y="148"/>
                  </a:cubicBezTo>
                  <a:cubicBezTo>
                    <a:pt x="3759" y="204"/>
                    <a:pt x="3772" y="283"/>
                    <a:pt x="3772" y="386"/>
                  </a:cubicBezTo>
                  <a:close/>
                  <a:moveTo>
                    <a:pt x="3632" y="375"/>
                  </a:moveTo>
                  <a:cubicBezTo>
                    <a:pt x="3632" y="313"/>
                    <a:pt x="3628" y="262"/>
                    <a:pt x="3621" y="223"/>
                  </a:cubicBezTo>
                  <a:cubicBezTo>
                    <a:pt x="3613" y="183"/>
                    <a:pt x="3601" y="153"/>
                    <a:pt x="3583" y="133"/>
                  </a:cubicBezTo>
                  <a:cubicBezTo>
                    <a:pt x="3566" y="113"/>
                    <a:pt x="3541" y="103"/>
                    <a:pt x="3510" y="103"/>
                  </a:cubicBezTo>
                  <a:cubicBezTo>
                    <a:pt x="3465" y="103"/>
                    <a:pt x="3434" y="126"/>
                    <a:pt x="3416" y="171"/>
                  </a:cubicBezTo>
                  <a:cubicBezTo>
                    <a:pt x="3399" y="216"/>
                    <a:pt x="3390" y="285"/>
                    <a:pt x="3390" y="380"/>
                  </a:cubicBezTo>
                  <a:cubicBezTo>
                    <a:pt x="3390" y="443"/>
                    <a:pt x="3394" y="496"/>
                    <a:pt x="3401" y="536"/>
                  </a:cubicBezTo>
                  <a:cubicBezTo>
                    <a:pt x="3409" y="577"/>
                    <a:pt x="3421" y="608"/>
                    <a:pt x="3439" y="629"/>
                  </a:cubicBezTo>
                  <a:cubicBezTo>
                    <a:pt x="3457" y="650"/>
                    <a:pt x="3481" y="660"/>
                    <a:pt x="3511" y="660"/>
                  </a:cubicBezTo>
                  <a:cubicBezTo>
                    <a:pt x="3542" y="660"/>
                    <a:pt x="3567" y="649"/>
                    <a:pt x="3584" y="628"/>
                  </a:cubicBezTo>
                  <a:cubicBezTo>
                    <a:pt x="3602" y="606"/>
                    <a:pt x="3614" y="575"/>
                    <a:pt x="3621" y="534"/>
                  </a:cubicBezTo>
                  <a:cubicBezTo>
                    <a:pt x="3629" y="494"/>
                    <a:pt x="3632" y="441"/>
                    <a:pt x="3632" y="375"/>
                  </a:cubicBezTo>
                  <a:close/>
                  <a:moveTo>
                    <a:pt x="4199" y="682"/>
                  </a:moveTo>
                  <a:cubicBezTo>
                    <a:pt x="4199" y="219"/>
                    <a:pt x="4199" y="219"/>
                    <a:pt x="4199" y="219"/>
                  </a:cubicBezTo>
                  <a:cubicBezTo>
                    <a:pt x="4113" y="285"/>
                    <a:pt x="4055" y="318"/>
                    <a:pt x="4025" y="318"/>
                  </a:cubicBezTo>
                  <a:cubicBezTo>
                    <a:pt x="4011" y="318"/>
                    <a:pt x="3998" y="312"/>
                    <a:pt x="3987" y="301"/>
                  </a:cubicBezTo>
                  <a:cubicBezTo>
                    <a:pt x="3976" y="289"/>
                    <a:pt x="3970" y="276"/>
                    <a:pt x="3970" y="261"/>
                  </a:cubicBezTo>
                  <a:cubicBezTo>
                    <a:pt x="3970" y="244"/>
                    <a:pt x="3976" y="231"/>
                    <a:pt x="3987" y="223"/>
                  </a:cubicBezTo>
                  <a:cubicBezTo>
                    <a:pt x="3997" y="215"/>
                    <a:pt x="4017" y="204"/>
                    <a:pt x="4044" y="192"/>
                  </a:cubicBezTo>
                  <a:cubicBezTo>
                    <a:pt x="4085" y="172"/>
                    <a:pt x="4118" y="152"/>
                    <a:pt x="4143" y="130"/>
                  </a:cubicBezTo>
                  <a:cubicBezTo>
                    <a:pt x="4167" y="109"/>
                    <a:pt x="4189" y="85"/>
                    <a:pt x="4208" y="59"/>
                  </a:cubicBezTo>
                  <a:cubicBezTo>
                    <a:pt x="4227" y="32"/>
                    <a:pt x="4240" y="16"/>
                    <a:pt x="4245" y="10"/>
                  </a:cubicBezTo>
                  <a:cubicBezTo>
                    <a:pt x="4251" y="4"/>
                    <a:pt x="4262" y="1"/>
                    <a:pt x="4278" y="1"/>
                  </a:cubicBezTo>
                  <a:cubicBezTo>
                    <a:pt x="4296" y="1"/>
                    <a:pt x="4310" y="8"/>
                    <a:pt x="4321" y="21"/>
                  </a:cubicBezTo>
                  <a:cubicBezTo>
                    <a:pt x="4332" y="35"/>
                    <a:pt x="4337" y="55"/>
                    <a:pt x="4337" y="79"/>
                  </a:cubicBezTo>
                  <a:cubicBezTo>
                    <a:pt x="4337" y="662"/>
                    <a:pt x="4337" y="662"/>
                    <a:pt x="4337" y="662"/>
                  </a:cubicBezTo>
                  <a:cubicBezTo>
                    <a:pt x="4337" y="730"/>
                    <a:pt x="4314" y="765"/>
                    <a:pt x="4268" y="765"/>
                  </a:cubicBezTo>
                  <a:cubicBezTo>
                    <a:pt x="4247" y="765"/>
                    <a:pt x="4230" y="758"/>
                    <a:pt x="4218" y="744"/>
                  </a:cubicBezTo>
                  <a:cubicBezTo>
                    <a:pt x="4205" y="730"/>
                    <a:pt x="4199" y="709"/>
                    <a:pt x="4199" y="682"/>
                  </a:cubicBezTo>
                  <a:close/>
                  <a:moveTo>
                    <a:pt x="1016" y="1786"/>
                  </a:moveTo>
                  <a:cubicBezTo>
                    <a:pt x="1016" y="1323"/>
                    <a:pt x="1016" y="1323"/>
                    <a:pt x="1016" y="1323"/>
                  </a:cubicBezTo>
                  <a:cubicBezTo>
                    <a:pt x="930" y="1389"/>
                    <a:pt x="872" y="1422"/>
                    <a:pt x="842" y="1422"/>
                  </a:cubicBezTo>
                  <a:cubicBezTo>
                    <a:pt x="828" y="1422"/>
                    <a:pt x="815" y="1416"/>
                    <a:pt x="804" y="1405"/>
                  </a:cubicBezTo>
                  <a:cubicBezTo>
                    <a:pt x="793" y="1393"/>
                    <a:pt x="788" y="1380"/>
                    <a:pt x="788" y="1365"/>
                  </a:cubicBezTo>
                  <a:cubicBezTo>
                    <a:pt x="788" y="1348"/>
                    <a:pt x="793" y="1335"/>
                    <a:pt x="804" y="1327"/>
                  </a:cubicBezTo>
                  <a:cubicBezTo>
                    <a:pt x="815" y="1319"/>
                    <a:pt x="834" y="1308"/>
                    <a:pt x="861" y="1296"/>
                  </a:cubicBezTo>
                  <a:cubicBezTo>
                    <a:pt x="903" y="1276"/>
                    <a:pt x="935" y="1256"/>
                    <a:pt x="960" y="1234"/>
                  </a:cubicBezTo>
                  <a:cubicBezTo>
                    <a:pt x="985" y="1213"/>
                    <a:pt x="1006" y="1189"/>
                    <a:pt x="1025" y="1163"/>
                  </a:cubicBezTo>
                  <a:cubicBezTo>
                    <a:pt x="1044" y="1136"/>
                    <a:pt x="1057" y="1120"/>
                    <a:pt x="1063" y="1114"/>
                  </a:cubicBezTo>
                  <a:cubicBezTo>
                    <a:pt x="1068" y="1108"/>
                    <a:pt x="1079" y="1105"/>
                    <a:pt x="1095" y="1105"/>
                  </a:cubicBezTo>
                  <a:cubicBezTo>
                    <a:pt x="1113" y="1105"/>
                    <a:pt x="1128" y="1112"/>
                    <a:pt x="1139" y="1125"/>
                  </a:cubicBezTo>
                  <a:cubicBezTo>
                    <a:pt x="1149" y="1139"/>
                    <a:pt x="1155" y="1159"/>
                    <a:pt x="1155" y="1183"/>
                  </a:cubicBezTo>
                  <a:cubicBezTo>
                    <a:pt x="1155" y="1766"/>
                    <a:pt x="1155" y="1766"/>
                    <a:pt x="1155" y="1766"/>
                  </a:cubicBezTo>
                  <a:cubicBezTo>
                    <a:pt x="1155" y="1834"/>
                    <a:pt x="1132" y="1869"/>
                    <a:pt x="1085" y="1869"/>
                  </a:cubicBezTo>
                  <a:cubicBezTo>
                    <a:pt x="1064" y="1869"/>
                    <a:pt x="1048" y="1862"/>
                    <a:pt x="1035" y="1848"/>
                  </a:cubicBezTo>
                  <a:cubicBezTo>
                    <a:pt x="1023" y="1834"/>
                    <a:pt x="1016" y="1813"/>
                    <a:pt x="1016" y="1786"/>
                  </a:cubicBezTo>
                  <a:close/>
                  <a:moveTo>
                    <a:pt x="1636" y="1786"/>
                  </a:moveTo>
                  <a:cubicBezTo>
                    <a:pt x="1636" y="1323"/>
                    <a:pt x="1636" y="1323"/>
                    <a:pt x="1636" y="1323"/>
                  </a:cubicBezTo>
                  <a:cubicBezTo>
                    <a:pt x="1550" y="1389"/>
                    <a:pt x="1492" y="1422"/>
                    <a:pt x="1462" y="1422"/>
                  </a:cubicBezTo>
                  <a:cubicBezTo>
                    <a:pt x="1448" y="1422"/>
                    <a:pt x="1435" y="1416"/>
                    <a:pt x="1424" y="1405"/>
                  </a:cubicBezTo>
                  <a:cubicBezTo>
                    <a:pt x="1413" y="1393"/>
                    <a:pt x="1407" y="1380"/>
                    <a:pt x="1407" y="1365"/>
                  </a:cubicBezTo>
                  <a:cubicBezTo>
                    <a:pt x="1407" y="1348"/>
                    <a:pt x="1413" y="1335"/>
                    <a:pt x="1424" y="1327"/>
                  </a:cubicBezTo>
                  <a:cubicBezTo>
                    <a:pt x="1435" y="1319"/>
                    <a:pt x="1454" y="1308"/>
                    <a:pt x="1481" y="1296"/>
                  </a:cubicBezTo>
                  <a:cubicBezTo>
                    <a:pt x="1522" y="1276"/>
                    <a:pt x="1555" y="1256"/>
                    <a:pt x="1580" y="1234"/>
                  </a:cubicBezTo>
                  <a:cubicBezTo>
                    <a:pt x="1604" y="1213"/>
                    <a:pt x="1626" y="1189"/>
                    <a:pt x="1645" y="1163"/>
                  </a:cubicBezTo>
                  <a:cubicBezTo>
                    <a:pt x="1664" y="1136"/>
                    <a:pt x="1677" y="1120"/>
                    <a:pt x="1682" y="1114"/>
                  </a:cubicBezTo>
                  <a:cubicBezTo>
                    <a:pt x="1688" y="1108"/>
                    <a:pt x="1699" y="1105"/>
                    <a:pt x="1715" y="1105"/>
                  </a:cubicBezTo>
                  <a:cubicBezTo>
                    <a:pt x="1733" y="1105"/>
                    <a:pt x="1748" y="1112"/>
                    <a:pt x="1758" y="1125"/>
                  </a:cubicBezTo>
                  <a:cubicBezTo>
                    <a:pt x="1769" y="1139"/>
                    <a:pt x="1775" y="1159"/>
                    <a:pt x="1775" y="1183"/>
                  </a:cubicBezTo>
                  <a:cubicBezTo>
                    <a:pt x="1775" y="1766"/>
                    <a:pt x="1775" y="1766"/>
                    <a:pt x="1775" y="1766"/>
                  </a:cubicBezTo>
                  <a:cubicBezTo>
                    <a:pt x="1775" y="1834"/>
                    <a:pt x="1751" y="1869"/>
                    <a:pt x="1705" y="1869"/>
                  </a:cubicBezTo>
                  <a:cubicBezTo>
                    <a:pt x="1684" y="1869"/>
                    <a:pt x="1668" y="1862"/>
                    <a:pt x="1655" y="1848"/>
                  </a:cubicBezTo>
                  <a:cubicBezTo>
                    <a:pt x="1642" y="1834"/>
                    <a:pt x="1636" y="1813"/>
                    <a:pt x="1636" y="1786"/>
                  </a:cubicBezTo>
                  <a:close/>
                  <a:moveTo>
                    <a:pt x="2532" y="1490"/>
                  </a:moveTo>
                  <a:cubicBezTo>
                    <a:pt x="2532" y="1545"/>
                    <a:pt x="2529" y="1593"/>
                    <a:pt x="2522" y="1633"/>
                  </a:cubicBezTo>
                  <a:cubicBezTo>
                    <a:pt x="2515" y="1673"/>
                    <a:pt x="2502" y="1710"/>
                    <a:pt x="2484" y="1742"/>
                  </a:cubicBezTo>
                  <a:cubicBezTo>
                    <a:pt x="2461" y="1782"/>
                    <a:pt x="2431" y="1813"/>
                    <a:pt x="2395" y="1835"/>
                  </a:cubicBezTo>
                  <a:cubicBezTo>
                    <a:pt x="2358" y="1857"/>
                    <a:pt x="2317" y="1868"/>
                    <a:pt x="2272" y="1868"/>
                  </a:cubicBezTo>
                  <a:cubicBezTo>
                    <a:pt x="2221" y="1868"/>
                    <a:pt x="2174" y="1853"/>
                    <a:pt x="2133" y="1824"/>
                  </a:cubicBezTo>
                  <a:cubicBezTo>
                    <a:pt x="2093" y="1795"/>
                    <a:pt x="2062" y="1754"/>
                    <a:pt x="2041" y="1703"/>
                  </a:cubicBezTo>
                  <a:cubicBezTo>
                    <a:pt x="2031" y="1674"/>
                    <a:pt x="2023" y="1643"/>
                    <a:pt x="2018" y="1609"/>
                  </a:cubicBezTo>
                  <a:cubicBezTo>
                    <a:pt x="2013" y="1575"/>
                    <a:pt x="2010" y="1538"/>
                    <a:pt x="2010" y="1498"/>
                  </a:cubicBezTo>
                  <a:cubicBezTo>
                    <a:pt x="2010" y="1447"/>
                    <a:pt x="2013" y="1401"/>
                    <a:pt x="2019" y="1360"/>
                  </a:cubicBezTo>
                  <a:cubicBezTo>
                    <a:pt x="2024" y="1319"/>
                    <a:pt x="2033" y="1283"/>
                    <a:pt x="2044" y="1254"/>
                  </a:cubicBezTo>
                  <a:cubicBezTo>
                    <a:pt x="2064" y="1205"/>
                    <a:pt x="2093" y="1168"/>
                    <a:pt x="2131" y="1142"/>
                  </a:cubicBezTo>
                  <a:cubicBezTo>
                    <a:pt x="2170" y="1116"/>
                    <a:pt x="2215" y="1104"/>
                    <a:pt x="2268" y="1104"/>
                  </a:cubicBezTo>
                  <a:cubicBezTo>
                    <a:pt x="2303" y="1104"/>
                    <a:pt x="2335" y="1109"/>
                    <a:pt x="2363" y="1121"/>
                  </a:cubicBezTo>
                  <a:cubicBezTo>
                    <a:pt x="2392" y="1132"/>
                    <a:pt x="2417" y="1149"/>
                    <a:pt x="2439" y="1171"/>
                  </a:cubicBezTo>
                  <a:cubicBezTo>
                    <a:pt x="2460" y="1192"/>
                    <a:pt x="2478" y="1220"/>
                    <a:pt x="2493" y="1252"/>
                  </a:cubicBezTo>
                  <a:cubicBezTo>
                    <a:pt x="2519" y="1308"/>
                    <a:pt x="2532" y="1387"/>
                    <a:pt x="2532" y="1490"/>
                  </a:cubicBezTo>
                  <a:close/>
                  <a:moveTo>
                    <a:pt x="2392" y="1479"/>
                  </a:moveTo>
                  <a:cubicBezTo>
                    <a:pt x="2392" y="1417"/>
                    <a:pt x="2389" y="1366"/>
                    <a:pt x="2381" y="1327"/>
                  </a:cubicBezTo>
                  <a:cubicBezTo>
                    <a:pt x="2374" y="1287"/>
                    <a:pt x="2361" y="1257"/>
                    <a:pt x="2344" y="1237"/>
                  </a:cubicBezTo>
                  <a:cubicBezTo>
                    <a:pt x="2326" y="1217"/>
                    <a:pt x="2301" y="1207"/>
                    <a:pt x="2270" y="1207"/>
                  </a:cubicBezTo>
                  <a:cubicBezTo>
                    <a:pt x="2225" y="1207"/>
                    <a:pt x="2194" y="1230"/>
                    <a:pt x="2177" y="1275"/>
                  </a:cubicBezTo>
                  <a:cubicBezTo>
                    <a:pt x="2159" y="1320"/>
                    <a:pt x="2151" y="1389"/>
                    <a:pt x="2151" y="1484"/>
                  </a:cubicBezTo>
                  <a:cubicBezTo>
                    <a:pt x="2151" y="1547"/>
                    <a:pt x="2154" y="1600"/>
                    <a:pt x="2162" y="1640"/>
                  </a:cubicBezTo>
                  <a:cubicBezTo>
                    <a:pt x="2169" y="1681"/>
                    <a:pt x="2182" y="1712"/>
                    <a:pt x="2199" y="1733"/>
                  </a:cubicBezTo>
                  <a:cubicBezTo>
                    <a:pt x="2217" y="1754"/>
                    <a:pt x="2241" y="1764"/>
                    <a:pt x="2271" y="1764"/>
                  </a:cubicBezTo>
                  <a:cubicBezTo>
                    <a:pt x="2302" y="1764"/>
                    <a:pt x="2327" y="1753"/>
                    <a:pt x="2345" y="1732"/>
                  </a:cubicBezTo>
                  <a:cubicBezTo>
                    <a:pt x="2362" y="1710"/>
                    <a:pt x="2375" y="1679"/>
                    <a:pt x="2382" y="1638"/>
                  </a:cubicBezTo>
                  <a:cubicBezTo>
                    <a:pt x="2389" y="1598"/>
                    <a:pt x="2392" y="1545"/>
                    <a:pt x="2392" y="1479"/>
                  </a:cubicBezTo>
                  <a:close/>
                  <a:moveTo>
                    <a:pt x="3235" y="1490"/>
                  </a:moveTo>
                  <a:cubicBezTo>
                    <a:pt x="3235" y="1545"/>
                    <a:pt x="3232" y="1593"/>
                    <a:pt x="3225" y="1633"/>
                  </a:cubicBezTo>
                  <a:cubicBezTo>
                    <a:pt x="3218" y="1673"/>
                    <a:pt x="3206" y="1710"/>
                    <a:pt x="3187" y="1742"/>
                  </a:cubicBezTo>
                  <a:cubicBezTo>
                    <a:pt x="3164" y="1782"/>
                    <a:pt x="3134" y="1813"/>
                    <a:pt x="3098" y="1835"/>
                  </a:cubicBezTo>
                  <a:cubicBezTo>
                    <a:pt x="3061" y="1857"/>
                    <a:pt x="3020" y="1868"/>
                    <a:pt x="2976" y="1868"/>
                  </a:cubicBezTo>
                  <a:cubicBezTo>
                    <a:pt x="2924" y="1868"/>
                    <a:pt x="2878" y="1853"/>
                    <a:pt x="2837" y="1824"/>
                  </a:cubicBezTo>
                  <a:cubicBezTo>
                    <a:pt x="2796" y="1795"/>
                    <a:pt x="2765" y="1754"/>
                    <a:pt x="2744" y="1703"/>
                  </a:cubicBezTo>
                  <a:cubicBezTo>
                    <a:pt x="2734" y="1674"/>
                    <a:pt x="2726" y="1643"/>
                    <a:pt x="2721" y="1609"/>
                  </a:cubicBezTo>
                  <a:cubicBezTo>
                    <a:pt x="2716" y="1575"/>
                    <a:pt x="2714" y="1538"/>
                    <a:pt x="2714" y="1498"/>
                  </a:cubicBezTo>
                  <a:cubicBezTo>
                    <a:pt x="2714" y="1447"/>
                    <a:pt x="2716" y="1401"/>
                    <a:pt x="2722" y="1360"/>
                  </a:cubicBezTo>
                  <a:cubicBezTo>
                    <a:pt x="2727" y="1319"/>
                    <a:pt x="2736" y="1283"/>
                    <a:pt x="2747" y="1254"/>
                  </a:cubicBezTo>
                  <a:cubicBezTo>
                    <a:pt x="2767" y="1205"/>
                    <a:pt x="2797" y="1168"/>
                    <a:pt x="2835" y="1142"/>
                  </a:cubicBezTo>
                  <a:cubicBezTo>
                    <a:pt x="2873" y="1116"/>
                    <a:pt x="2919" y="1104"/>
                    <a:pt x="2971" y="1104"/>
                  </a:cubicBezTo>
                  <a:cubicBezTo>
                    <a:pt x="3006" y="1104"/>
                    <a:pt x="3038" y="1109"/>
                    <a:pt x="3067" y="1121"/>
                  </a:cubicBezTo>
                  <a:cubicBezTo>
                    <a:pt x="3095" y="1132"/>
                    <a:pt x="3120" y="1149"/>
                    <a:pt x="3142" y="1171"/>
                  </a:cubicBezTo>
                  <a:cubicBezTo>
                    <a:pt x="3163" y="1192"/>
                    <a:pt x="3182" y="1220"/>
                    <a:pt x="3197" y="1252"/>
                  </a:cubicBezTo>
                  <a:cubicBezTo>
                    <a:pt x="3222" y="1308"/>
                    <a:pt x="3235" y="1387"/>
                    <a:pt x="3235" y="1490"/>
                  </a:cubicBezTo>
                  <a:close/>
                  <a:moveTo>
                    <a:pt x="3096" y="1479"/>
                  </a:moveTo>
                  <a:cubicBezTo>
                    <a:pt x="3096" y="1417"/>
                    <a:pt x="3092" y="1366"/>
                    <a:pt x="3085" y="1327"/>
                  </a:cubicBezTo>
                  <a:cubicBezTo>
                    <a:pt x="3077" y="1287"/>
                    <a:pt x="3065" y="1257"/>
                    <a:pt x="3047" y="1237"/>
                  </a:cubicBezTo>
                  <a:cubicBezTo>
                    <a:pt x="3029" y="1217"/>
                    <a:pt x="3005" y="1207"/>
                    <a:pt x="2974" y="1207"/>
                  </a:cubicBezTo>
                  <a:cubicBezTo>
                    <a:pt x="2929" y="1207"/>
                    <a:pt x="2898" y="1230"/>
                    <a:pt x="2880" y="1275"/>
                  </a:cubicBezTo>
                  <a:cubicBezTo>
                    <a:pt x="2863" y="1320"/>
                    <a:pt x="2854" y="1389"/>
                    <a:pt x="2854" y="1484"/>
                  </a:cubicBezTo>
                  <a:cubicBezTo>
                    <a:pt x="2854" y="1547"/>
                    <a:pt x="2858" y="1600"/>
                    <a:pt x="2865" y="1640"/>
                  </a:cubicBezTo>
                  <a:cubicBezTo>
                    <a:pt x="2873" y="1681"/>
                    <a:pt x="2885" y="1712"/>
                    <a:pt x="2903" y="1733"/>
                  </a:cubicBezTo>
                  <a:cubicBezTo>
                    <a:pt x="2920" y="1754"/>
                    <a:pt x="2944" y="1764"/>
                    <a:pt x="2975" y="1764"/>
                  </a:cubicBezTo>
                  <a:cubicBezTo>
                    <a:pt x="3006" y="1764"/>
                    <a:pt x="3030" y="1753"/>
                    <a:pt x="3048" y="1732"/>
                  </a:cubicBezTo>
                  <a:cubicBezTo>
                    <a:pt x="3066" y="1710"/>
                    <a:pt x="3078" y="1679"/>
                    <a:pt x="3085" y="1638"/>
                  </a:cubicBezTo>
                  <a:cubicBezTo>
                    <a:pt x="3092" y="1598"/>
                    <a:pt x="3096" y="1545"/>
                    <a:pt x="3096" y="1479"/>
                  </a:cubicBezTo>
                  <a:close/>
                  <a:moveTo>
                    <a:pt x="3579" y="1786"/>
                  </a:moveTo>
                  <a:cubicBezTo>
                    <a:pt x="3579" y="1323"/>
                    <a:pt x="3579" y="1323"/>
                    <a:pt x="3579" y="1323"/>
                  </a:cubicBezTo>
                  <a:cubicBezTo>
                    <a:pt x="3493" y="1389"/>
                    <a:pt x="3435" y="1422"/>
                    <a:pt x="3405" y="1422"/>
                  </a:cubicBezTo>
                  <a:cubicBezTo>
                    <a:pt x="3391" y="1422"/>
                    <a:pt x="3378" y="1416"/>
                    <a:pt x="3367" y="1405"/>
                  </a:cubicBezTo>
                  <a:cubicBezTo>
                    <a:pt x="3356" y="1393"/>
                    <a:pt x="3350" y="1380"/>
                    <a:pt x="3350" y="1365"/>
                  </a:cubicBezTo>
                  <a:cubicBezTo>
                    <a:pt x="3350" y="1348"/>
                    <a:pt x="3356" y="1335"/>
                    <a:pt x="3367" y="1327"/>
                  </a:cubicBezTo>
                  <a:cubicBezTo>
                    <a:pt x="3378" y="1319"/>
                    <a:pt x="3397" y="1308"/>
                    <a:pt x="3424" y="1296"/>
                  </a:cubicBezTo>
                  <a:cubicBezTo>
                    <a:pt x="3465" y="1276"/>
                    <a:pt x="3498" y="1256"/>
                    <a:pt x="3523" y="1234"/>
                  </a:cubicBezTo>
                  <a:cubicBezTo>
                    <a:pt x="3547" y="1213"/>
                    <a:pt x="3569" y="1189"/>
                    <a:pt x="3588" y="1163"/>
                  </a:cubicBezTo>
                  <a:cubicBezTo>
                    <a:pt x="3607" y="1136"/>
                    <a:pt x="3620" y="1120"/>
                    <a:pt x="3625" y="1114"/>
                  </a:cubicBezTo>
                  <a:cubicBezTo>
                    <a:pt x="3631" y="1108"/>
                    <a:pt x="3642" y="1105"/>
                    <a:pt x="3658" y="1105"/>
                  </a:cubicBezTo>
                  <a:cubicBezTo>
                    <a:pt x="3676" y="1105"/>
                    <a:pt x="3690" y="1112"/>
                    <a:pt x="3701" y="1125"/>
                  </a:cubicBezTo>
                  <a:cubicBezTo>
                    <a:pt x="3712" y="1139"/>
                    <a:pt x="3718" y="1159"/>
                    <a:pt x="3718" y="1183"/>
                  </a:cubicBezTo>
                  <a:cubicBezTo>
                    <a:pt x="3718" y="1766"/>
                    <a:pt x="3718" y="1766"/>
                    <a:pt x="3718" y="1766"/>
                  </a:cubicBezTo>
                  <a:cubicBezTo>
                    <a:pt x="3718" y="1834"/>
                    <a:pt x="3694" y="1869"/>
                    <a:pt x="3648" y="1869"/>
                  </a:cubicBezTo>
                  <a:cubicBezTo>
                    <a:pt x="3627" y="1869"/>
                    <a:pt x="3611" y="1862"/>
                    <a:pt x="3598" y="1848"/>
                  </a:cubicBezTo>
                  <a:cubicBezTo>
                    <a:pt x="3585" y="1834"/>
                    <a:pt x="3579" y="1813"/>
                    <a:pt x="3579" y="1786"/>
                  </a:cubicBezTo>
                  <a:close/>
                  <a:moveTo>
                    <a:pt x="1292" y="2594"/>
                  </a:moveTo>
                  <a:cubicBezTo>
                    <a:pt x="1292" y="2649"/>
                    <a:pt x="1289" y="2697"/>
                    <a:pt x="1282" y="2737"/>
                  </a:cubicBezTo>
                  <a:cubicBezTo>
                    <a:pt x="1275" y="2777"/>
                    <a:pt x="1263" y="2814"/>
                    <a:pt x="1244" y="2846"/>
                  </a:cubicBezTo>
                  <a:cubicBezTo>
                    <a:pt x="1221" y="2886"/>
                    <a:pt x="1191" y="2917"/>
                    <a:pt x="1155" y="2939"/>
                  </a:cubicBezTo>
                  <a:cubicBezTo>
                    <a:pt x="1118" y="2961"/>
                    <a:pt x="1077" y="2972"/>
                    <a:pt x="1033" y="2972"/>
                  </a:cubicBezTo>
                  <a:cubicBezTo>
                    <a:pt x="981" y="2972"/>
                    <a:pt x="935" y="2957"/>
                    <a:pt x="894" y="2928"/>
                  </a:cubicBezTo>
                  <a:cubicBezTo>
                    <a:pt x="853" y="2899"/>
                    <a:pt x="822" y="2858"/>
                    <a:pt x="801" y="2807"/>
                  </a:cubicBezTo>
                  <a:cubicBezTo>
                    <a:pt x="791" y="2778"/>
                    <a:pt x="783" y="2747"/>
                    <a:pt x="778" y="2713"/>
                  </a:cubicBezTo>
                  <a:cubicBezTo>
                    <a:pt x="773" y="2679"/>
                    <a:pt x="771" y="2642"/>
                    <a:pt x="771" y="2602"/>
                  </a:cubicBezTo>
                  <a:cubicBezTo>
                    <a:pt x="771" y="2551"/>
                    <a:pt x="774" y="2505"/>
                    <a:pt x="779" y="2464"/>
                  </a:cubicBezTo>
                  <a:cubicBezTo>
                    <a:pt x="784" y="2423"/>
                    <a:pt x="793" y="2387"/>
                    <a:pt x="804" y="2358"/>
                  </a:cubicBezTo>
                  <a:cubicBezTo>
                    <a:pt x="824" y="2309"/>
                    <a:pt x="854" y="2272"/>
                    <a:pt x="892" y="2246"/>
                  </a:cubicBezTo>
                  <a:cubicBezTo>
                    <a:pt x="930" y="2220"/>
                    <a:pt x="976" y="2208"/>
                    <a:pt x="1029" y="2208"/>
                  </a:cubicBezTo>
                  <a:cubicBezTo>
                    <a:pt x="1063" y="2208"/>
                    <a:pt x="1095" y="2213"/>
                    <a:pt x="1124" y="2225"/>
                  </a:cubicBezTo>
                  <a:cubicBezTo>
                    <a:pt x="1152" y="2236"/>
                    <a:pt x="1177" y="2253"/>
                    <a:pt x="1199" y="2275"/>
                  </a:cubicBezTo>
                  <a:cubicBezTo>
                    <a:pt x="1220" y="2296"/>
                    <a:pt x="1239" y="2324"/>
                    <a:pt x="1254" y="2356"/>
                  </a:cubicBezTo>
                  <a:cubicBezTo>
                    <a:pt x="1279" y="2412"/>
                    <a:pt x="1292" y="2491"/>
                    <a:pt x="1292" y="2594"/>
                  </a:cubicBezTo>
                  <a:close/>
                  <a:moveTo>
                    <a:pt x="1153" y="2583"/>
                  </a:moveTo>
                  <a:cubicBezTo>
                    <a:pt x="1153" y="2521"/>
                    <a:pt x="1149" y="2470"/>
                    <a:pt x="1142" y="2431"/>
                  </a:cubicBezTo>
                  <a:cubicBezTo>
                    <a:pt x="1134" y="2391"/>
                    <a:pt x="1122" y="2361"/>
                    <a:pt x="1104" y="2341"/>
                  </a:cubicBezTo>
                  <a:cubicBezTo>
                    <a:pt x="1086" y="2321"/>
                    <a:pt x="1062" y="2311"/>
                    <a:pt x="1031" y="2311"/>
                  </a:cubicBezTo>
                  <a:cubicBezTo>
                    <a:pt x="986" y="2311"/>
                    <a:pt x="955" y="2334"/>
                    <a:pt x="937" y="2379"/>
                  </a:cubicBezTo>
                  <a:cubicBezTo>
                    <a:pt x="920" y="2424"/>
                    <a:pt x="911" y="2493"/>
                    <a:pt x="911" y="2588"/>
                  </a:cubicBezTo>
                  <a:cubicBezTo>
                    <a:pt x="911" y="2651"/>
                    <a:pt x="915" y="2704"/>
                    <a:pt x="922" y="2744"/>
                  </a:cubicBezTo>
                  <a:cubicBezTo>
                    <a:pt x="930" y="2785"/>
                    <a:pt x="942" y="2816"/>
                    <a:pt x="960" y="2837"/>
                  </a:cubicBezTo>
                  <a:cubicBezTo>
                    <a:pt x="977" y="2858"/>
                    <a:pt x="1001" y="2868"/>
                    <a:pt x="1032" y="2868"/>
                  </a:cubicBezTo>
                  <a:cubicBezTo>
                    <a:pt x="1063" y="2868"/>
                    <a:pt x="1087" y="2857"/>
                    <a:pt x="1105" y="2836"/>
                  </a:cubicBezTo>
                  <a:cubicBezTo>
                    <a:pt x="1123" y="2814"/>
                    <a:pt x="1135" y="2783"/>
                    <a:pt x="1142" y="2742"/>
                  </a:cubicBezTo>
                  <a:cubicBezTo>
                    <a:pt x="1149" y="2702"/>
                    <a:pt x="1153" y="2649"/>
                    <a:pt x="1153" y="2583"/>
                  </a:cubicBezTo>
                  <a:close/>
                  <a:moveTo>
                    <a:pt x="1954" y="2594"/>
                  </a:moveTo>
                  <a:cubicBezTo>
                    <a:pt x="1954" y="2649"/>
                    <a:pt x="1951" y="2697"/>
                    <a:pt x="1944" y="2737"/>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             <a:pt x="1883" y="2886"/>
                    <a:pt x="1853" y="2917"/>
                    <a:pt x="1816" y="2939"/>
                  </a:cubicBezTo>
                  <a:cubicBezTo>
                    <a:pt x="1780" y="2961"/>
                    <a:pt x="1739" y="2972"/>
                    <a:pt x="1694" y="2972"/>
                  </a:cubicBezTo>
                  <a:cubicBezTo>
                    <a:pt x="1643" y="2972"/>
                    <a:pt x="1596" y="2957"/>
                    <a:pt x="1555" y="2928"/>
                  </a:cubicBezTo>
                  <a:cubicBezTo>
                    <a:pt x="1514" y="2899"/>
                    <a:pt x="1484" y="2858"/>
                    <a:pt x="1463" y="2807"/>
                  </a:cubicBezTo>
                  <a:cubicBezTo>
                    <a:pt x="1452" y="2778"/>
                    <a:pt x="1445" y="2747"/>
                    <a:pt x="1440" y="2713"/>
                  </a:cubicBezTo>
                  <a:cubicBezTo>
                    <a:pt x="1435" y="2679"/>
                    <a:pt x="1432" y="2642"/>
                    <a:pt x="1432" y="2602"/>
                  </a:cubicBezTo>
                  <a:cubicBezTo>
                    <a:pt x="1432" y="2551"/>
                    <a:pt x="1435" y="2505"/>
                    <a:pt x="1441" y="2464"/>
                  </a:cubicBezTo>
                  <a:cubicBezTo>
                    <a:pt x="1446" y="2423"/>
                    <a:pt x="1454" y="2387"/>
                    <a:pt x="1466" y="2358"/>
                  </a:cubicBezTo>
                  <a:cubicBezTo>
                    <a:pt x="1486" y="2309"/>
                    <a:pt x="1515" y="2272"/>
                    <a:pt x="1553" y="2246"/>
                  </a:cubicBezTo>
                  <a:cubicBezTo>
                    <a:pt x="1592" y="2220"/>
                    <a:pt x="1637" y="2208"/>
                    <a:pt x="1690" y="2208"/>
                  </a:cubicBezTo>
                  <a:cubicBezTo>
                    <a:pt x="1725" y="2208"/>
                    <a:pt x="1757" y="2213"/>
                    <a:pt x="1785" y="2225"/>
                  </a:cubicBezTo>
                  <a:cubicBezTo>
                    <a:pt x="1814" y="2236"/>
                    <a:pt x="1839" y="2253"/>
                    <a:pt x="1860" y="2275"/>
                  </a:cubicBezTo>
                  <a:cubicBezTo>
                    <a:pt x="1882" y="2296"/>
                    <a:pt x="1900" y="2324"/>
                    <a:pt x="1915" y="2356"/>
                  </a:cubicBezTo>
                  <a:cubicBezTo>
                    <a:pt x="1941" y="2412"/>
                    <a:pt x="1954" y="2491"/>
                    <a:pt x="1954" y="2594"/>
                  </a:cubicBezTo>
                  <a:close/>
                  <a:moveTo>
                    <a:pt x="1814" y="2583"/>
                  </a:moveTo>
                  <a:cubicBezTo>
                    <a:pt x="1814" y="2521"/>
                    <a:pt x="1811" y="2470"/>
                    <a:pt x="1803" y="2431"/>
                  </a:cubicBezTo>
                  <a:cubicBezTo>
                    <a:pt x="1796" y="2391"/>
                    <a:pt x="1783" y="2361"/>
                    <a:pt x="1765" y="2341"/>
                  </a:cubicBezTo>
                  <a:cubicBezTo>
                    <a:pt x="1748" y="2321"/>
                    <a:pt x="1723" y="2311"/>
                    <a:pt x="1692" y="2311"/>
                  </a:cubicBezTo>
                  <a:cubicBezTo>
                    <a:pt x="1647" y="2311"/>
                    <a:pt x="1616" y="2334"/>
                    <a:pt x="1599" y="2379"/>
                  </a:cubicBezTo>
                  <a:cubicBezTo>
                    <a:pt x="1581" y="2424"/>
                    <a:pt x="1572" y="2493"/>
                    <a:pt x="1572" y="2588"/>
                  </a:cubicBezTo>
                  <a:cubicBezTo>
                    <a:pt x="1572" y="2651"/>
                    <a:pt x="1576" y="2704"/>
                    <a:pt x="1584" y="2744"/>
                  </a:cubicBezTo>
                  <a:cubicBezTo>
                    <a:pt x="1591" y="2785"/>
                    <a:pt x="1604" y="2816"/>
                    <a:pt x="1621" y="2837"/>
                  </a:cubicBezTo>
                  <a:cubicBezTo>
                    <a:pt x="1639" y="2858"/>
                    <a:pt x="1663" y="2868"/>
                    <a:pt x="1693" y="2868"/>
                  </a:cubicBezTo>
                  <a:cubicBezTo>
                    <a:pt x="1724" y="2868"/>
                    <a:pt x="1749" y="2857"/>
                    <a:pt x="1766" y="2836"/>
                  </a:cubicBezTo>
                  <a:cubicBezTo>
                    <a:pt x="1784" y="2814"/>
                    <a:pt x="1797" y="2783"/>
                    <a:pt x="1804" y="2742"/>
                  </a:cubicBezTo>
                  <a:cubicBezTo>
                    <a:pt x="1811" y="2702"/>
                    <a:pt x="1814" y="2649"/>
                    <a:pt x="1814" y="2583"/>
                  </a:cubicBezTo>
                  <a:close/>
                  <a:moveTo>
                    <a:pt x="2298" y="2890"/>
                  </a:moveTo>
                  <a:cubicBezTo>
                    <a:pt x="2298" y="2427"/>
                    <a:pt x="2298" y="2427"/>
                    <a:pt x="2298" y="2427"/>
                  </a:cubicBezTo>
                  <a:cubicBezTo>
                    <a:pt x="2211" y="2493"/>
                    <a:pt x="2153" y="2526"/>
                    <a:pt x="2124" y="2526"/>
                  </a:cubicBezTo>
                  <a:cubicBezTo>
                    <a:pt x="2109" y="2526"/>
                    <a:pt x="2097" y="2520"/>
                    <a:pt x="2086" y="2509"/>
                  </a:cubicBezTo>
                  <a:cubicBezTo>
                    <a:pt x="2075" y="2497"/>
                    <a:pt x="2069" y="2484"/>
                    <a:pt x="2069" y="2469"/>
                  </a:cubicBezTo>
                  <a:cubicBezTo>
                    <a:pt x="2069" y="2452"/>
                    <a:pt x="2074" y="2439"/>
                    <a:pt x="2085" y="2431"/>
                  </a:cubicBezTo>
                  <a:cubicBezTo>
                    <a:pt x="2096" y="2423"/>
                    <a:pt x="2115" y="2412"/>
                    <a:pt x="2143" y="2400"/>
                  </a:cubicBezTo>
                  <a:cubicBezTo>
                    <a:pt x="2184" y="2380"/>
                    <a:pt x="2217" y="2360"/>
                    <a:pt x="2241" y="2338"/>
                  </a:cubicBezTo>
                  <a:cubicBezTo>
                    <a:pt x="2266" y="2317"/>
                    <a:pt x="2288" y="2293"/>
                    <a:pt x="2307" y="2267"/>
                  </a:cubicBezTo>
                  <a:cubicBezTo>
                    <a:pt x="2326" y="2240"/>
                    <a:pt x="2338" y="2224"/>
                    <a:pt x="2344" y="2218"/>
                  </a:cubicBezTo>
                  <a:cubicBezTo>
                    <a:pt x="2350" y="2212"/>
                    <a:pt x="2361" y="2209"/>
                    <a:pt x="2377" y="2209"/>
                  </a:cubicBezTo>
                  <a:cubicBezTo>
                    <a:pt x="2395" y="2209"/>
                    <a:pt x="2409" y="2216"/>
                    <a:pt x="2420" y="2229"/>
                  </a:cubicBezTo>
                  <a:cubicBezTo>
                    <a:pt x="2431" y="2243"/>
                    <a:pt x="2436" y="2263"/>
                    <a:pt x="2436" y="2287"/>
                  </a:cubicBezTo>
                  <a:cubicBezTo>
                    <a:pt x="2436" y="2870"/>
                    <a:pt x="2436" y="2870"/>
                    <a:pt x="2436" y="2870"/>
                  </a:cubicBezTo>
                  <a:cubicBezTo>
                    <a:pt x="2436" y="2938"/>
                    <a:pt x="2413" y="2973"/>
                    <a:pt x="2366" y="2973"/>
                  </a:cubicBezTo>
                  <a:cubicBezTo>
                    <a:pt x="2346" y="2973"/>
                    <a:pt x="2329" y="2966"/>
                    <a:pt x="2317" y="2952"/>
                  </a:cubicBezTo>
                  <a:cubicBezTo>
                    <a:pt x="2304" y="2938"/>
                    <a:pt x="2298" y="2917"/>
                    <a:pt x="2298" y="28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313612" y="5183629"/>
              <a:ext cx="2285744" cy="750199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spcAft>
                  <a:spcPts val="1200"/>
                </a:spcAft>
                <a:buNone/>
              </a:pPr>
              <a:r>
                <a:rPr lang="de-CH" sz="1500" b="0" i="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Ich benötige eine schnelle und sichere </a:t>
              </a:r>
              <a:r>
                <a:rPr lang="de-CH" sz="1500" b="0" i="0" spc="-30" dirty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Infrastrukturbereitstellung.</a:t>
              </a:r>
              <a:endParaRPr lang="en-US" sz="1500" spc="-3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737764" y="5170163"/>
              <a:ext cx="2151089" cy="969490"/>
            </a:xfrm>
            <a:prstGeom prst="rect">
              <a:avLst/>
            </a:prstGeom>
            <a:noFill/>
          </p:spPr>
          <p:txBody>
            <a:bodyPr wrap="square" lIns="91432" tIns="45717" rIns="91432" bIns="45717" rtlCol="0" anchor="ctr">
              <a:spAutoFit/>
            </a:bodyPr>
            <a:lstStyle/>
            <a:p>
              <a:pPr algn="ctr" defTabSz="914309">
                <a:lnSpc>
                  <a:spcPct val="95000"/>
                </a:lnSpc>
                <a:buNone/>
              </a:pPr>
              <a:r>
                <a:rPr lang="de-CH" sz="1500" b="0" i="0">
                  <a:solidFill>
                    <a:srgbClr val="FFFFFF">
                      <a:lumMod val="95000"/>
                    </a:srgbClr>
                  </a:solidFill>
                  <a:latin typeface="Arial"/>
                  <a:ea typeface="+mn-ea"/>
                  <a:cs typeface="+mn-cs"/>
                </a:rPr>
                <a:t>Wie kann ich das Netzwerk und das Rechenzentrum virtualisieren?</a:t>
              </a:r>
              <a:endParaRPr lang="en-US" sz="15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grpSp>
          <p:nvGrpSpPr>
            <p:cNvPr id="94" name="Group 4"/>
            <p:cNvGrpSpPr>
              <a:grpSpLocks noChangeAspect="1"/>
            </p:cNvGrpSpPr>
            <p:nvPr/>
          </p:nvGrpSpPr>
          <p:grpSpPr bwMode="auto">
            <a:xfrm>
              <a:off x="10529633" y="4656208"/>
              <a:ext cx="452707" cy="457200"/>
              <a:chOff x="4956175" y="720726"/>
              <a:chExt cx="1039813" cy="1036637"/>
            </a:xfr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23"/>
              <p:cNvSpPr>
                <a:spLocks/>
              </p:cNvSpPr>
              <p:nvPr/>
            </p:nvSpPr>
            <p:spPr bwMode="auto">
              <a:xfrm>
                <a:off x="4956175" y="1216953"/>
                <a:ext cx="96407" cy="285500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7" name="Freeform 24"/>
              <p:cNvSpPr>
                <a:spLocks/>
              </p:cNvSpPr>
              <p:nvPr/>
            </p:nvSpPr>
            <p:spPr bwMode="auto">
              <a:xfrm>
                <a:off x="5069798" y="1359703"/>
                <a:ext cx="313320" cy="210726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8" name="Freeform 25"/>
              <p:cNvSpPr>
                <a:spLocks/>
              </p:cNvSpPr>
              <p:nvPr/>
            </p:nvSpPr>
            <p:spPr bwMode="auto">
              <a:xfrm>
                <a:off x="5104229" y="914457"/>
                <a:ext cx="526792" cy="537013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99" name="Freeform 26"/>
              <p:cNvSpPr>
                <a:spLocks/>
              </p:cNvSpPr>
              <p:nvPr/>
            </p:nvSpPr>
            <p:spPr bwMode="auto">
              <a:xfrm>
                <a:off x="4963061" y="917857"/>
                <a:ext cx="268561" cy="356874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0" name="Freeform 27"/>
              <p:cNvSpPr>
                <a:spLocks/>
              </p:cNvSpPr>
              <p:nvPr/>
            </p:nvSpPr>
            <p:spPr bwMode="auto">
              <a:xfrm>
                <a:off x="5899581" y="962041"/>
                <a:ext cx="61976" cy="10196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1" name="Freeform 28"/>
              <p:cNvSpPr>
                <a:spLocks/>
              </p:cNvSpPr>
              <p:nvPr/>
            </p:nvSpPr>
            <p:spPr bwMode="auto">
              <a:xfrm>
                <a:off x="5675782" y="768309"/>
                <a:ext cx="199699" cy="224322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2" name="Freeform 29"/>
              <p:cNvSpPr>
                <a:spLocks/>
              </p:cNvSpPr>
              <p:nvPr/>
            </p:nvSpPr>
            <p:spPr bwMode="auto">
              <a:xfrm>
                <a:off x="5090457" y="724124"/>
                <a:ext cx="320206" cy="183536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3" name="Freeform 30"/>
              <p:cNvSpPr>
                <a:spLocks/>
              </p:cNvSpPr>
              <p:nvPr/>
            </p:nvSpPr>
            <p:spPr bwMode="auto">
              <a:xfrm>
                <a:off x="5317700" y="720726"/>
                <a:ext cx="333979" cy="190334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4" name="Freeform 31"/>
              <p:cNvSpPr>
                <a:spLocks/>
              </p:cNvSpPr>
              <p:nvPr/>
            </p:nvSpPr>
            <p:spPr bwMode="auto">
              <a:xfrm>
                <a:off x="5489855" y="1070803"/>
                <a:ext cx="495805" cy="421453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5" name="Freeform 32"/>
              <p:cNvSpPr>
                <a:spLocks/>
              </p:cNvSpPr>
              <p:nvPr/>
            </p:nvSpPr>
            <p:spPr bwMode="auto">
              <a:xfrm>
                <a:off x="5255725" y="1502453"/>
                <a:ext cx="513019" cy="254910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6" name="Freeform 33"/>
              <p:cNvSpPr>
                <a:spLocks/>
              </p:cNvSpPr>
              <p:nvPr/>
            </p:nvSpPr>
            <p:spPr bwMode="auto">
              <a:xfrm>
                <a:off x="5858264" y="1216953"/>
                <a:ext cx="137724" cy="26170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7" name="Freeform 34"/>
              <p:cNvSpPr>
                <a:spLocks/>
              </p:cNvSpPr>
              <p:nvPr/>
            </p:nvSpPr>
            <p:spPr bwMode="auto">
              <a:xfrm>
                <a:off x="5503627" y="1502453"/>
                <a:ext cx="409727" cy="25491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8" name="Freeform 35"/>
              <p:cNvSpPr>
                <a:spLocks/>
              </p:cNvSpPr>
              <p:nvPr/>
            </p:nvSpPr>
            <p:spPr bwMode="auto">
              <a:xfrm>
                <a:off x="5486411" y="968838"/>
                <a:ext cx="351195" cy="465638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  <p:sp>
            <p:nvSpPr>
              <p:cNvPr id="109" name="Freeform 36"/>
              <p:cNvSpPr>
                <a:spLocks/>
              </p:cNvSpPr>
              <p:nvPr/>
            </p:nvSpPr>
            <p:spPr bwMode="auto">
              <a:xfrm>
                <a:off x="5118001" y="1519446"/>
                <a:ext cx="272003" cy="166543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23">
                  <a:defRPr/>
                </a:pPr>
                <a:endParaRPr lang="en-US" sz="1600">
                  <a:solidFill>
                    <a:srgbClr val="0096D6"/>
                  </a:solidFill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2198665" y="6356394"/>
              <a:ext cx="7791496" cy="461659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 defTabSz="914309">
                <a:buNone/>
              </a:pPr>
              <a:r>
                <a:rPr lang="de-CH" sz="24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Elementare IT-Initiativen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26793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46" y="990600"/>
            <a:ext cx="9098279" cy="50545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55691" y="1326875"/>
            <a:ext cx="8391931" cy="4142592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6189" y="0"/>
            <a:ext cx="1143825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So erfüllt Cisco Kundenanforderungen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588" y="990600"/>
            <a:ext cx="3182617" cy="5867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Freeform 30"/>
          <p:cNvSpPr>
            <a:spLocks noEditPoints="1"/>
          </p:cNvSpPr>
          <p:nvPr/>
        </p:nvSpPr>
        <p:spPr bwMode="auto">
          <a:xfrm>
            <a:off x="1615462" y="2067961"/>
            <a:ext cx="810344" cy="786613"/>
          </a:xfrm>
          <a:custGeom>
            <a:avLst/>
            <a:gdLst/>
            <a:ahLst/>
            <a:cxnLst>
              <a:cxn ang="0">
                <a:pos x="669" y="334"/>
              </a:cxn>
              <a:cxn ang="0">
                <a:pos x="334" y="0"/>
              </a:cxn>
              <a:cxn ang="0">
                <a:pos x="0" y="334"/>
              </a:cxn>
              <a:cxn ang="0">
                <a:pos x="334" y="669"/>
              </a:cxn>
              <a:cxn ang="0">
                <a:pos x="669" y="334"/>
              </a:cxn>
              <a:cxn ang="0">
                <a:pos x="1116" y="669"/>
              </a:cxn>
              <a:cxn ang="0">
                <a:pos x="1450" y="334"/>
              </a:cxn>
              <a:cxn ang="0">
                <a:pos x="1116" y="0"/>
              </a:cxn>
              <a:cxn ang="0">
                <a:pos x="781" y="334"/>
              </a:cxn>
              <a:cxn ang="0">
                <a:pos x="1116" y="669"/>
              </a:cxn>
              <a:cxn ang="0">
                <a:pos x="1626" y="678"/>
              </a:cxn>
              <a:cxn ang="0">
                <a:pos x="1507" y="704"/>
              </a:cxn>
              <a:cxn ang="0">
                <a:pos x="1434" y="720"/>
              </a:cxn>
              <a:cxn ang="0">
                <a:pos x="1415" y="740"/>
              </a:cxn>
              <a:cxn ang="0">
                <a:pos x="1415" y="785"/>
              </a:cxn>
              <a:cxn ang="0">
                <a:pos x="1267" y="785"/>
              </a:cxn>
              <a:cxn ang="0">
                <a:pos x="1267" y="705"/>
              </a:cxn>
              <a:cxn ang="0">
                <a:pos x="1267" y="679"/>
              </a:cxn>
              <a:cxn ang="0">
                <a:pos x="1116" y="711"/>
              </a:cxn>
              <a:cxn ang="0">
                <a:pos x="781" y="507"/>
              </a:cxn>
              <a:cxn ang="0">
                <a:pos x="669" y="507"/>
              </a:cxn>
              <a:cxn ang="0">
                <a:pos x="334" y="711"/>
              </a:cxn>
              <a:cxn ang="0">
                <a:pos x="119" y="644"/>
              </a:cxn>
              <a:cxn ang="0">
                <a:pos x="119" y="1009"/>
              </a:cxn>
              <a:cxn ang="0">
                <a:pos x="119" y="1245"/>
              </a:cxn>
              <a:cxn ang="0">
                <a:pos x="478" y="1245"/>
              </a:cxn>
              <a:cxn ang="0">
                <a:pos x="478" y="1352"/>
              </a:cxn>
              <a:cxn ang="0">
                <a:pos x="957" y="1352"/>
              </a:cxn>
              <a:cxn ang="0">
                <a:pos x="957" y="1245"/>
              </a:cxn>
              <a:cxn ang="0">
                <a:pos x="1267" y="1245"/>
              </a:cxn>
              <a:cxn ang="0">
                <a:pos x="1267" y="1025"/>
              </a:cxn>
              <a:cxn ang="0">
                <a:pos x="1415" y="1025"/>
              </a:cxn>
              <a:cxn ang="0">
                <a:pos x="1415" y="1070"/>
              </a:cxn>
              <a:cxn ang="0">
                <a:pos x="1434" y="1090"/>
              </a:cxn>
              <a:cxn ang="0">
                <a:pos x="1626" y="1132"/>
              </a:cxn>
              <a:cxn ang="0">
                <a:pos x="1645" y="1120"/>
              </a:cxn>
              <a:cxn ang="0">
                <a:pos x="1645" y="719"/>
              </a:cxn>
              <a:cxn ang="0">
                <a:pos x="1645" y="690"/>
              </a:cxn>
              <a:cxn ang="0">
                <a:pos x="1626" y="678"/>
              </a:cxn>
              <a:cxn ang="0">
                <a:pos x="731" y="1408"/>
              </a:cxn>
              <a:cxn ang="0">
                <a:pos x="1021" y="1704"/>
              </a:cxn>
              <a:cxn ang="0">
                <a:pos x="1113" y="1704"/>
              </a:cxn>
              <a:cxn ang="0">
                <a:pos x="905" y="1408"/>
              </a:cxn>
              <a:cxn ang="0">
                <a:pos x="731" y="1408"/>
              </a:cxn>
              <a:cxn ang="0">
                <a:pos x="316" y="1704"/>
              </a:cxn>
              <a:cxn ang="0">
                <a:pos x="407" y="1704"/>
              </a:cxn>
              <a:cxn ang="0">
                <a:pos x="698" y="1408"/>
              </a:cxn>
              <a:cxn ang="0">
                <a:pos x="523" y="1408"/>
              </a:cxn>
              <a:cxn ang="0">
                <a:pos x="316" y="1704"/>
              </a:cxn>
            </a:cxnLst>
            <a:rect l="0" t="0" r="r" b="b"/>
            <a:pathLst>
              <a:path w="1645" h="1704">
                <a:moveTo>
                  <a:pt x="669" y="334"/>
                </a:moveTo>
                <a:cubicBezTo>
                  <a:pt x="669" y="150"/>
                  <a:pt x="519" y="0"/>
                  <a:pt x="334" y="0"/>
                </a:cubicBezTo>
                <a:cubicBezTo>
                  <a:pt x="149" y="0"/>
                  <a:pt x="0" y="150"/>
                  <a:pt x="0" y="334"/>
                </a:cubicBezTo>
                <a:cubicBezTo>
                  <a:pt x="0" y="519"/>
                  <a:pt x="149" y="669"/>
                  <a:pt x="334" y="669"/>
                </a:cubicBezTo>
                <a:cubicBezTo>
                  <a:pt x="519" y="669"/>
                  <a:pt x="669" y="519"/>
                  <a:pt x="669" y="334"/>
                </a:cubicBezTo>
                <a:close/>
                <a:moveTo>
                  <a:pt x="1116" y="669"/>
                </a:moveTo>
                <a:cubicBezTo>
                  <a:pt x="1300" y="669"/>
                  <a:pt x="1450" y="519"/>
                  <a:pt x="1450" y="334"/>
                </a:cubicBezTo>
                <a:cubicBezTo>
                  <a:pt x="1450" y="150"/>
                  <a:pt x="1300" y="0"/>
                  <a:pt x="1116" y="0"/>
                </a:cubicBezTo>
                <a:cubicBezTo>
                  <a:pt x="931" y="0"/>
                  <a:pt x="781" y="150"/>
                  <a:pt x="781" y="334"/>
                </a:cubicBezTo>
                <a:cubicBezTo>
                  <a:pt x="781" y="519"/>
                  <a:pt x="931" y="669"/>
                  <a:pt x="1116" y="669"/>
                </a:cubicBezTo>
                <a:close/>
                <a:moveTo>
                  <a:pt x="1626" y="678"/>
                </a:moveTo>
                <a:cubicBezTo>
                  <a:pt x="1507" y="704"/>
                  <a:pt x="1507" y="704"/>
                  <a:pt x="1507" y="704"/>
                </a:cubicBezTo>
                <a:cubicBezTo>
                  <a:pt x="1434" y="720"/>
                  <a:pt x="1434" y="720"/>
                  <a:pt x="1434" y="720"/>
                </a:cubicBezTo>
                <a:cubicBezTo>
                  <a:pt x="1423" y="722"/>
                  <a:pt x="1415" y="731"/>
                  <a:pt x="1415" y="740"/>
                </a:cubicBezTo>
                <a:cubicBezTo>
                  <a:pt x="1415" y="785"/>
                  <a:pt x="1415" y="785"/>
                  <a:pt x="1415" y="785"/>
                </a:cubicBezTo>
                <a:cubicBezTo>
                  <a:pt x="1267" y="785"/>
                  <a:pt x="1267" y="785"/>
                  <a:pt x="1267" y="785"/>
                </a:cubicBezTo>
                <a:cubicBezTo>
                  <a:pt x="1267" y="705"/>
                  <a:pt x="1267" y="705"/>
                  <a:pt x="1267" y="705"/>
                </a:cubicBezTo>
                <a:cubicBezTo>
                  <a:pt x="1267" y="679"/>
                  <a:pt x="1267" y="679"/>
                  <a:pt x="1267" y="679"/>
                </a:cubicBezTo>
                <a:cubicBezTo>
                  <a:pt x="1221" y="700"/>
                  <a:pt x="1170" y="711"/>
                  <a:pt x="1116" y="711"/>
                </a:cubicBezTo>
                <a:cubicBezTo>
                  <a:pt x="970" y="711"/>
                  <a:pt x="844" y="628"/>
                  <a:pt x="781" y="507"/>
                </a:cubicBezTo>
                <a:cubicBezTo>
                  <a:pt x="669" y="507"/>
                  <a:pt x="669" y="507"/>
                  <a:pt x="669" y="507"/>
                </a:cubicBezTo>
                <a:cubicBezTo>
                  <a:pt x="606" y="628"/>
                  <a:pt x="480" y="711"/>
                  <a:pt x="334" y="711"/>
                </a:cubicBezTo>
                <a:cubicBezTo>
                  <a:pt x="254" y="711"/>
                  <a:pt x="180" y="686"/>
                  <a:pt x="119" y="644"/>
                </a:cubicBezTo>
                <a:cubicBezTo>
                  <a:pt x="119" y="1009"/>
                  <a:pt x="119" y="1009"/>
                  <a:pt x="119" y="1009"/>
                </a:cubicBezTo>
                <a:cubicBezTo>
                  <a:pt x="119" y="1245"/>
                  <a:pt x="119" y="1245"/>
                  <a:pt x="119" y="1245"/>
                </a:cubicBezTo>
                <a:cubicBezTo>
                  <a:pt x="478" y="1245"/>
                  <a:pt x="478" y="1245"/>
                  <a:pt x="478" y="1245"/>
                </a:cubicBezTo>
                <a:cubicBezTo>
                  <a:pt x="478" y="1352"/>
                  <a:pt x="478" y="1352"/>
                  <a:pt x="478" y="1352"/>
                </a:cubicBezTo>
                <a:cubicBezTo>
                  <a:pt x="957" y="1352"/>
                  <a:pt x="957" y="1352"/>
                  <a:pt x="957" y="1352"/>
                </a:cubicBezTo>
                <a:cubicBezTo>
                  <a:pt x="957" y="1245"/>
                  <a:pt x="957" y="1245"/>
                  <a:pt x="957" y="1245"/>
                </a:cubicBezTo>
                <a:cubicBezTo>
                  <a:pt x="1267" y="1245"/>
                  <a:pt x="1267" y="1245"/>
                  <a:pt x="1267" y="1245"/>
                </a:cubicBezTo>
                <a:cubicBezTo>
                  <a:pt x="1267" y="1025"/>
                  <a:pt x="1267" y="1025"/>
                  <a:pt x="1267" y="1025"/>
                </a:cubicBezTo>
                <a:cubicBezTo>
                  <a:pt x="1415" y="1025"/>
                  <a:pt x="1415" y="1025"/>
                  <a:pt x="1415" y="1025"/>
                </a:cubicBezTo>
                <a:cubicBezTo>
                  <a:pt x="1415" y="1070"/>
                  <a:pt x="1415" y="1070"/>
                  <a:pt x="1415" y="1070"/>
                </a:cubicBezTo>
                <a:cubicBezTo>
                  <a:pt x="1415" y="1079"/>
                  <a:pt x="1423" y="1088"/>
                  <a:pt x="1434" y="1090"/>
                </a:cubicBezTo>
                <a:cubicBezTo>
                  <a:pt x="1626" y="1132"/>
                  <a:pt x="1626" y="1132"/>
                  <a:pt x="1626" y="1132"/>
                </a:cubicBezTo>
                <a:cubicBezTo>
                  <a:pt x="1637" y="1134"/>
                  <a:pt x="1645" y="1129"/>
                  <a:pt x="1645" y="1120"/>
                </a:cubicBezTo>
                <a:cubicBezTo>
                  <a:pt x="1645" y="719"/>
                  <a:pt x="1645" y="719"/>
                  <a:pt x="1645" y="719"/>
                </a:cubicBezTo>
                <a:cubicBezTo>
                  <a:pt x="1645" y="690"/>
                  <a:pt x="1645" y="690"/>
                  <a:pt x="1645" y="690"/>
                </a:cubicBezTo>
                <a:cubicBezTo>
                  <a:pt x="1645" y="681"/>
                  <a:pt x="1637" y="676"/>
                  <a:pt x="1626" y="678"/>
                </a:cubicBezTo>
                <a:close/>
                <a:moveTo>
                  <a:pt x="731" y="1408"/>
                </a:moveTo>
                <a:cubicBezTo>
                  <a:pt x="1021" y="1704"/>
                  <a:pt x="1021" y="1704"/>
                  <a:pt x="1021" y="1704"/>
                </a:cubicBezTo>
                <a:cubicBezTo>
                  <a:pt x="1113" y="1704"/>
                  <a:pt x="1113" y="1704"/>
                  <a:pt x="1113" y="1704"/>
                </a:cubicBezTo>
                <a:cubicBezTo>
                  <a:pt x="905" y="1408"/>
                  <a:pt x="905" y="1408"/>
                  <a:pt x="905" y="1408"/>
                </a:cubicBezTo>
                <a:lnTo>
                  <a:pt x="731" y="1408"/>
                </a:lnTo>
                <a:close/>
                <a:moveTo>
                  <a:pt x="316" y="1704"/>
                </a:moveTo>
                <a:cubicBezTo>
                  <a:pt x="407" y="1704"/>
                  <a:pt x="407" y="1704"/>
                  <a:pt x="407" y="1704"/>
                </a:cubicBezTo>
                <a:cubicBezTo>
                  <a:pt x="698" y="1408"/>
                  <a:pt x="698" y="1408"/>
                  <a:pt x="698" y="1408"/>
                </a:cubicBezTo>
                <a:cubicBezTo>
                  <a:pt x="523" y="1408"/>
                  <a:pt x="523" y="1408"/>
                  <a:pt x="523" y="1408"/>
                </a:cubicBezTo>
                <a:lnTo>
                  <a:pt x="316" y="170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9" name="Freeform 58"/>
          <p:cNvSpPr>
            <a:spLocks noEditPoints="1"/>
          </p:cNvSpPr>
          <p:nvPr/>
        </p:nvSpPr>
        <p:spPr bwMode="auto">
          <a:xfrm>
            <a:off x="759479" y="1842373"/>
            <a:ext cx="498708" cy="1123255"/>
          </a:xfrm>
          <a:custGeom>
            <a:avLst/>
            <a:gdLst>
              <a:gd name="T0" fmla="*/ 35 w 46"/>
              <a:gd name="T1" fmla="*/ 52 h 110"/>
              <a:gd name="T2" fmla="*/ 5 w 46"/>
              <a:gd name="T3" fmla="*/ 21 h 110"/>
              <a:gd name="T4" fmla="*/ 40 w 46"/>
              <a:gd name="T5" fmla="*/ 21 h 110"/>
              <a:gd name="T6" fmla="*/ 38 w 46"/>
              <a:gd name="T7" fmla="*/ 74 h 110"/>
              <a:gd name="T8" fmla="*/ 31 w 46"/>
              <a:gd name="T9" fmla="*/ 76 h 110"/>
              <a:gd name="T10" fmla="*/ 31 w 46"/>
              <a:gd name="T11" fmla="*/ 70 h 110"/>
              <a:gd name="T12" fmla="*/ 38 w 46"/>
              <a:gd name="T13" fmla="*/ 74 h 110"/>
              <a:gd name="T14" fmla="*/ 38 w 46"/>
              <a:gd name="T15" fmla="*/ 83 h 110"/>
              <a:gd name="T16" fmla="*/ 29 w 46"/>
              <a:gd name="T17" fmla="*/ 83 h 110"/>
              <a:gd name="T18" fmla="*/ 37 w 46"/>
              <a:gd name="T19" fmla="*/ 79 h 110"/>
              <a:gd name="T20" fmla="*/ 38 w 46"/>
              <a:gd name="T21" fmla="*/ 83 h 110"/>
              <a:gd name="T22" fmla="*/ 37 w 46"/>
              <a:gd name="T23" fmla="*/ 94 h 110"/>
              <a:gd name="T24" fmla="*/ 29 w 46"/>
              <a:gd name="T25" fmla="*/ 89 h 110"/>
              <a:gd name="T26" fmla="*/ 38 w 46"/>
              <a:gd name="T27" fmla="*/ 89 h 110"/>
              <a:gd name="T28" fmla="*/ 38 w 46"/>
              <a:gd name="T29" fmla="*/ 101 h 110"/>
              <a:gd name="T30" fmla="*/ 31 w 46"/>
              <a:gd name="T31" fmla="*/ 103 h 110"/>
              <a:gd name="T32" fmla="*/ 31 w 46"/>
              <a:gd name="T33" fmla="*/ 97 h 110"/>
              <a:gd name="T34" fmla="*/ 38 w 46"/>
              <a:gd name="T35" fmla="*/ 101 h 110"/>
              <a:gd name="T36" fmla="*/ 28 w 46"/>
              <a:gd name="T37" fmla="*/ 62 h 110"/>
              <a:gd name="T38" fmla="*/ 35 w 46"/>
              <a:gd name="T39" fmla="*/ 57 h 110"/>
              <a:gd name="T40" fmla="*/ 36 w 46"/>
              <a:gd name="T41" fmla="*/ 61 h 110"/>
              <a:gd name="T42" fmla="*/ 27 w 46"/>
              <a:gd name="T43" fmla="*/ 74 h 110"/>
              <a:gd name="T44" fmla="*/ 20 w 46"/>
              <a:gd name="T45" fmla="*/ 76 h 110"/>
              <a:gd name="T46" fmla="*/ 20 w 46"/>
              <a:gd name="T47" fmla="*/ 70 h 110"/>
              <a:gd name="T48" fmla="*/ 27 w 46"/>
              <a:gd name="T49" fmla="*/ 74 h 110"/>
              <a:gd name="T50" fmla="*/ 27 w 46"/>
              <a:gd name="T51" fmla="*/ 83 h 110"/>
              <a:gd name="T52" fmla="*/ 18 w 46"/>
              <a:gd name="T53" fmla="*/ 83 h 110"/>
              <a:gd name="T54" fmla="*/ 25 w 46"/>
              <a:gd name="T55" fmla="*/ 79 h 110"/>
              <a:gd name="T56" fmla="*/ 27 w 46"/>
              <a:gd name="T57" fmla="*/ 83 h 110"/>
              <a:gd name="T58" fmla="*/ 25 w 46"/>
              <a:gd name="T59" fmla="*/ 94 h 110"/>
              <a:gd name="T60" fmla="*/ 18 w 46"/>
              <a:gd name="T61" fmla="*/ 89 h 110"/>
              <a:gd name="T62" fmla="*/ 27 w 46"/>
              <a:gd name="T63" fmla="*/ 89 h 110"/>
              <a:gd name="T64" fmla="*/ 27 w 46"/>
              <a:gd name="T65" fmla="*/ 101 h 110"/>
              <a:gd name="T66" fmla="*/ 20 w 46"/>
              <a:gd name="T67" fmla="*/ 103 h 110"/>
              <a:gd name="T68" fmla="*/ 20 w 46"/>
              <a:gd name="T69" fmla="*/ 97 h 110"/>
              <a:gd name="T70" fmla="*/ 27 w 46"/>
              <a:gd name="T71" fmla="*/ 101 h 110"/>
              <a:gd name="T72" fmla="*/ 18 w 46"/>
              <a:gd name="T73" fmla="*/ 61 h 110"/>
              <a:gd name="T74" fmla="*/ 9 w 46"/>
              <a:gd name="T75" fmla="*/ 61 h 110"/>
              <a:gd name="T76" fmla="*/ 10 w 46"/>
              <a:gd name="T77" fmla="*/ 57 h 110"/>
              <a:gd name="T78" fmla="*/ 16 w 46"/>
              <a:gd name="T79" fmla="*/ 74 h 110"/>
              <a:gd name="T80" fmla="*/ 8 w 46"/>
              <a:gd name="T81" fmla="*/ 76 h 110"/>
              <a:gd name="T82" fmla="*/ 8 w 46"/>
              <a:gd name="T83" fmla="*/ 70 h 110"/>
              <a:gd name="T84" fmla="*/ 16 w 46"/>
              <a:gd name="T85" fmla="*/ 74 h 110"/>
              <a:gd name="T86" fmla="*/ 16 w 46"/>
              <a:gd name="T87" fmla="*/ 83 h 110"/>
              <a:gd name="T88" fmla="*/ 7 w 46"/>
              <a:gd name="T89" fmla="*/ 83 h 110"/>
              <a:gd name="T90" fmla="*/ 14 w 46"/>
              <a:gd name="T91" fmla="*/ 79 h 110"/>
              <a:gd name="T92" fmla="*/ 16 w 46"/>
              <a:gd name="T93" fmla="*/ 83 h 110"/>
              <a:gd name="T94" fmla="*/ 14 w 46"/>
              <a:gd name="T95" fmla="*/ 94 h 110"/>
              <a:gd name="T96" fmla="*/ 7 w 46"/>
              <a:gd name="T97" fmla="*/ 89 h 110"/>
              <a:gd name="T98" fmla="*/ 16 w 46"/>
              <a:gd name="T99" fmla="*/ 89 h 110"/>
              <a:gd name="T100" fmla="*/ 16 w 46"/>
              <a:gd name="T101" fmla="*/ 101 h 110"/>
              <a:gd name="T102" fmla="*/ 8 w 46"/>
              <a:gd name="T103" fmla="*/ 103 h 110"/>
              <a:gd name="T104" fmla="*/ 8 w 46"/>
              <a:gd name="T105" fmla="*/ 97 h 110"/>
              <a:gd name="T106" fmla="*/ 16 w 46"/>
              <a:gd name="T107" fmla="*/ 101 h 110"/>
              <a:gd name="T108" fmla="*/ 41 w 46"/>
              <a:gd name="T109" fmla="*/ 12 h 110"/>
              <a:gd name="T110" fmla="*/ 5 w 46"/>
              <a:gd name="T111" fmla="*/ 0 h 110"/>
              <a:gd name="T112" fmla="*/ 0 w 46"/>
              <a:gd name="T113" fmla="*/ 17 h 110"/>
              <a:gd name="T114" fmla="*/ 41 w 46"/>
              <a:gd name="T115" fmla="*/ 110 h 110"/>
              <a:gd name="T116" fmla="*/ 41 w 46"/>
              <a:gd name="T117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" h="110">
                <a:moveTo>
                  <a:pt x="40" y="47"/>
                </a:moveTo>
                <a:cubicBezTo>
                  <a:pt x="40" y="47"/>
                  <a:pt x="40" y="47"/>
                  <a:pt x="40" y="47"/>
                </a:cubicBezTo>
                <a:cubicBezTo>
                  <a:pt x="40" y="49"/>
                  <a:pt x="38" y="52"/>
                  <a:pt x="35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7" y="52"/>
                  <a:pt x="5" y="49"/>
                  <a:pt x="5" y="47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19"/>
                  <a:pt x="7" y="16"/>
                  <a:pt x="1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8" y="16"/>
                  <a:pt x="40" y="19"/>
                  <a:pt x="40" y="21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lose/>
                <a:moveTo>
                  <a:pt x="38" y="74"/>
                </a:moveTo>
                <a:cubicBezTo>
                  <a:pt x="38" y="74"/>
                  <a:pt x="38" y="74"/>
                  <a:pt x="38" y="74"/>
                </a:cubicBezTo>
                <a:cubicBezTo>
                  <a:pt x="38" y="75"/>
                  <a:pt x="38" y="76"/>
                  <a:pt x="37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29" y="75"/>
                  <a:pt x="29" y="74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1"/>
                  <a:pt x="30" y="70"/>
                  <a:pt x="31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70"/>
                  <a:pt x="38" y="71"/>
                  <a:pt x="38" y="72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lose/>
                <a:moveTo>
                  <a:pt x="38" y="83"/>
                </a:moveTo>
                <a:cubicBezTo>
                  <a:pt x="38" y="83"/>
                  <a:pt x="38" y="83"/>
                  <a:pt x="38" y="83"/>
                </a:cubicBezTo>
                <a:cubicBezTo>
                  <a:pt x="38" y="84"/>
                  <a:pt x="38" y="85"/>
                  <a:pt x="37" y="85"/>
                </a:cubicBezTo>
                <a:cubicBezTo>
                  <a:pt x="31" y="85"/>
                  <a:pt x="31" y="85"/>
                  <a:pt x="31" y="85"/>
                </a:cubicBezTo>
                <a:cubicBezTo>
                  <a:pt x="30" y="85"/>
                  <a:pt x="29" y="84"/>
                  <a:pt x="29" y="83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7" y="79"/>
                  <a:pt x="37" y="79"/>
                  <a:pt x="37" y="79"/>
                </a:cubicBezTo>
                <a:cubicBezTo>
                  <a:pt x="38" y="79"/>
                  <a:pt x="38" y="80"/>
                  <a:pt x="38" y="80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lose/>
                <a:moveTo>
                  <a:pt x="38" y="92"/>
                </a:moveTo>
                <a:cubicBezTo>
                  <a:pt x="38" y="92"/>
                  <a:pt x="38" y="92"/>
                  <a:pt x="38" y="92"/>
                </a:cubicBezTo>
                <a:cubicBezTo>
                  <a:pt x="38" y="93"/>
                  <a:pt x="38" y="94"/>
                  <a:pt x="37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0" y="94"/>
                  <a:pt x="29" y="93"/>
                  <a:pt x="29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88"/>
                  <a:pt x="30" y="88"/>
                  <a:pt x="31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8" y="88"/>
                  <a:pt x="38" y="88"/>
                  <a:pt x="38" y="89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lose/>
                <a:moveTo>
                  <a:pt x="38" y="101"/>
                </a:moveTo>
                <a:cubicBezTo>
                  <a:pt x="38" y="101"/>
                  <a:pt x="38" y="101"/>
                  <a:pt x="38" y="101"/>
                </a:cubicBezTo>
                <a:cubicBezTo>
                  <a:pt x="38" y="102"/>
                  <a:pt x="38" y="103"/>
                  <a:pt x="37" y="103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0" y="103"/>
                  <a:pt x="29" y="102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7"/>
                  <a:pt x="30" y="97"/>
                  <a:pt x="31" y="97"/>
                </a:cubicBezTo>
                <a:cubicBezTo>
                  <a:pt x="37" y="97"/>
                  <a:pt x="37" y="97"/>
                  <a:pt x="37" y="97"/>
                </a:cubicBezTo>
                <a:cubicBezTo>
                  <a:pt x="38" y="97"/>
                  <a:pt x="38" y="97"/>
                  <a:pt x="38" y="98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1"/>
                  <a:pt x="38" y="101"/>
                  <a:pt x="38" y="101"/>
                </a:cubicBezTo>
                <a:close/>
                <a:moveTo>
                  <a:pt x="28" y="62"/>
                </a:moveTo>
                <a:cubicBezTo>
                  <a:pt x="28" y="62"/>
                  <a:pt x="28" y="62"/>
                  <a:pt x="28" y="62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8" y="59"/>
                </a:cubicBezTo>
                <a:cubicBezTo>
                  <a:pt x="35" y="57"/>
                  <a:pt x="35" y="57"/>
                  <a:pt x="35" y="57"/>
                </a:cubicBezTo>
                <a:cubicBezTo>
                  <a:pt x="36" y="57"/>
                  <a:pt x="37" y="57"/>
                  <a:pt x="37" y="58"/>
                </a:cubicBezTo>
                <a:cubicBezTo>
                  <a:pt x="37" y="59"/>
                  <a:pt x="37" y="59"/>
                  <a:pt x="37" y="59"/>
                </a:cubicBezTo>
                <a:cubicBezTo>
                  <a:pt x="38" y="60"/>
                  <a:pt x="37" y="61"/>
                  <a:pt x="36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29" y="64"/>
                  <a:pt x="28" y="63"/>
                  <a:pt x="28" y="62"/>
                </a:cubicBezTo>
                <a:close/>
                <a:moveTo>
                  <a:pt x="27" y="74"/>
                </a:moveTo>
                <a:cubicBezTo>
                  <a:pt x="27" y="74"/>
                  <a:pt x="27" y="74"/>
                  <a:pt x="27" y="74"/>
                </a:cubicBezTo>
                <a:cubicBezTo>
                  <a:pt x="27" y="75"/>
                  <a:pt x="26" y="76"/>
                  <a:pt x="25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19" y="76"/>
                  <a:pt x="18" y="75"/>
                  <a:pt x="18" y="74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1"/>
                  <a:pt x="19" y="70"/>
                  <a:pt x="20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7" y="71"/>
                  <a:pt x="27" y="72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lose/>
                <a:moveTo>
                  <a:pt x="27" y="83"/>
                </a:moveTo>
                <a:cubicBezTo>
                  <a:pt x="27" y="83"/>
                  <a:pt x="27" y="83"/>
                  <a:pt x="27" y="83"/>
                </a:cubicBezTo>
                <a:cubicBezTo>
                  <a:pt x="27" y="84"/>
                  <a:pt x="26" y="85"/>
                  <a:pt x="25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9" y="85"/>
                  <a:pt x="18" y="84"/>
                  <a:pt x="18" y="83"/>
                </a:cubicBezTo>
                <a:cubicBezTo>
                  <a:pt x="18" y="80"/>
                  <a:pt x="18" y="80"/>
                  <a:pt x="18" y="80"/>
                </a:cubicBezTo>
                <a:cubicBezTo>
                  <a:pt x="18" y="80"/>
                  <a:pt x="19" y="79"/>
                  <a:pt x="20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6" y="79"/>
                  <a:pt x="27" y="80"/>
                  <a:pt x="27" y="80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3"/>
                </a:cubicBezTo>
                <a:close/>
                <a:moveTo>
                  <a:pt x="27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7" y="93"/>
                  <a:pt x="26" y="94"/>
                  <a:pt x="25" y="94"/>
                </a:cubicBezTo>
                <a:cubicBezTo>
                  <a:pt x="20" y="94"/>
                  <a:pt x="20" y="94"/>
                  <a:pt x="20" y="94"/>
                </a:cubicBezTo>
                <a:cubicBezTo>
                  <a:pt x="19" y="94"/>
                  <a:pt x="18" y="93"/>
                  <a:pt x="18" y="92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8"/>
                  <a:pt x="19" y="88"/>
                  <a:pt x="20" y="88"/>
                </a:cubicBezTo>
                <a:cubicBezTo>
                  <a:pt x="25" y="88"/>
                  <a:pt x="25" y="88"/>
                  <a:pt x="25" y="88"/>
                </a:cubicBezTo>
                <a:cubicBezTo>
                  <a:pt x="26" y="88"/>
                  <a:pt x="27" y="88"/>
                  <a:pt x="27" y="89"/>
                </a:cubicBezTo>
                <a:cubicBezTo>
                  <a:pt x="27" y="92"/>
                  <a:pt x="27" y="92"/>
                  <a:pt x="27" y="9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27" y="101"/>
                </a:moveTo>
                <a:cubicBezTo>
                  <a:pt x="27" y="101"/>
                  <a:pt x="27" y="101"/>
                  <a:pt x="27" y="101"/>
                </a:cubicBezTo>
                <a:cubicBezTo>
                  <a:pt x="27" y="102"/>
                  <a:pt x="26" y="103"/>
                  <a:pt x="25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19" y="103"/>
                  <a:pt x="18" y="102"/>
                  <a:pt x="18" y="101"/>
                </a:cubicBezTo>
                <a:cubicBezTo>
                  <a:pt x="18" y="98"/>
                  <a:pt x="18" y="98"/>
                  <a:pt x="18" y="98"/>
                </a:cubicBezTo>
                <a:cubicBezTo>
                  <a:pt x="18" y="97"/>
                  <a:pt x="19" y="97"/>
                  <a:pt x="20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6" y="97"/>
                  <a:pt x="27" y="97"/>
                  <a:pt x="27" y="98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7" y="101"/>
                  <a:pt x="27" y="101"/>
                  <a:pt x="27" y="101"/>
                </a:cubicBezTo>
                <a:close/>
                <a:moveTo>
                  <a:pt x="18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3"/>
                  <a:pt x="16" y="64"/>
                  <a:pt x="15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8" y="61"/>
                  <a:pt x="7" y="60"/>
                  <a:pt x="8" y="59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9" y="57"/>
                  <a:pt x="10" y="57"/>
                </a:cubicBezTo>
                <a:cubicBezTo>
                  <a:pt x="17" y="59"/>
                  <a:pt x="17" y="59"/>
                  <a:pt x="17" y="59"/>
                </a:cubicBezTo>
                <a:cubicBezTo>
                  <a:pt x="18" y="60"/>
                  <a:pt x="18" y="61"/>
                  <a:pt x="18" y="61"/>
                </a:cubicBezTo>
                <a:close/>
                <a:moveTo>
                  <a:pt x="16" y="74"/>
                </a:moveTo>
                <a:cubicBezTo>
                  <a:pt x="16" y="74"/>
                  <a:pt x="16" y="74"/>
                  <a:pt x="16" y="74"/>
                </a:cubicBezTo>
                <a:cubicBezTo>
                  <a:pt x="16" y="75"/>
                  <a:pt x="15" y="76"/>
                  <a:pt x="14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7" y="76"/>
                  <a:pt x="7" y="75"/>
                  <a:pt x="7" y="74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1"/>
                  <a:pt x="7" y="70"/>
                  <a:pt x="8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6" y="71"/>
                  <a:pt x="16" y="72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4"/>
                  <a:pt x="16" y="74"/>
                  <a:pt x="16" y="74"/>
                </a:cubicBezTo>
                <a:close/>
                <a:moveTo>
                  <a:pt x="16" y="83"/>
                </a:moveTo>
                <a:cubicBezTo>
                  <a:pt x="16" y="83"/>
                  <a:pt x="16" y="83"/>
                  <a:pt x="16" y="83"/>
                </a:cubicBezTo>
                <a:cubicBezTo>
                  <a:pt x="16" y="84"/>
                  <a:pt x="15" y="85"/>
                  <a:pt x="14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7" y="85"/>
                  <a:pt x="7" y="84"/>
                  <a:pt x="7" y="83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79"/>
                  <a:pt x="8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5" y="79"/>
                  <a:pt x="16" y="80"/>
                  <a:pt x="16" y="80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3"/>
                  <a:pt x="16" y="83"/>
                  <a:pt x="16" y="83"/>
                </a:cubicBezTo>
                <a:close/>
                <a:moveTo>
                  <a:pt x="16" y="92"/>
                </a:moveTo>
                <a:cubicBezTo>
                  <a:pt x="16" y="92"/>
                  <a:pt x="16" y="92"/>
                  <a:pt x="16" y="92"/>
                </a:cubicBezTo>
                <a:cubicBezTo>
                  <a:pt x="16" y="93"/>
                  <a:pt x="15" y="94"/>
                  <a:pt x="14" y="94"/>
                </a:cubicBezTo>
                <a:cubicBezTo>
                  <a:pt x="8" y="94"/>
                  <a:pt x="8" y="94"/>
                  <a:pt x="8" y="94"/>
                </a:cubicBezTo>
                <a:cubicBezTo>
                  <a:pt x="7" y="94"/>
                  <a:pt x="7" y="93"/>
                  <a:pt x="7" y="92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88"/>
                  <a:pt x="7" y="88"/>
                  <a:pt x="8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5" y="88"/>
                  <a:pt x="16" y="88"/>
                  <a:pt x="16" y="89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92"/>
                  <a:pt x="16" y="92"/>
                  <a:pt x="16" y="92"/>
                </a:cubicBezTo>
                <a:close/>
                <a:moveTo>
                  <a:pt x="16" y="101"/>
                </a:move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5" y="103"/>
                  <a:pt x="14" y="103"/>
                </a:cubicBezTo>
                <a:cubicBezTo>
                  <a:pt x="8" y="103"/>
                  <a:pt x="8" y="103"/>
                  <a:pt x="8" y="103"/>
                </a:cubicBezTo>
                <a:cubicBezTo>
                  <a:pt x="7" y="103"/>
                  <a:pt x="7" y="102"/>
                  <a:pt x="7" y="101"/>
                </a:cubicBezTo>
                <a:cubicBezTo>
                  <a:pt x="7" y="98"/>
                  <a:pt x="7" y="98"/>
                  <a:pt x="7" y="98"/>
                </a:cubicBezTo>
                <a:cubicBezTo>
                  <a:pt x="7" y="97"/>
                  <a:pt x="7" y="97"/>
                  <a:pt x="8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5" y="97"/>
                  <a:pt x="16" y="97"/>
                  <a:pt x="16" y="98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1"/>
                  <a:pt x="16" y="101"/>
                  <a:pt x="16" y="101"/>
                </a:cubicBezTo>
                <a:close/>
                <a:moveTo>
                  <a:pt x="41" y="12"/>
                </a:moveTo>
                <a:cubicBezTo>
                  <a:pt x="41" y="12"/>
                  <a:pt x="41" y="12"/>
                  <a:pt x="41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12"/>
                  <a:pt x="0" y="14"/>
                  <a:pt x="0" y="17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8"/>
                  <a:pt x="2" y="110"/>
                  <a:pt x="5" y="110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3" y="110"/>
                  <a:pt x="46" y="108"/>
                  <a:pt x="46" y="105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4"/>
                  <a:pt x="43" y="12"/>
                  <a:pt x="41" y="1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88" y="3199993"/>
            <a:ext cx="3182617" cy="1144923"/>
          </a:xfrm>
          <a:prstGeom prst="rect">
            <a:avLst/>
          </a:prstGeom>
          <a:noFill/>
        </p:spPr>
        <p:txBody>
          <a:bodyPr wrap="square" lIns="91432" tIns="45717" rIns="91432" bIns="45717" rtlCol="0" anchor="ctr">
            <a:spAutoFit/>
          </a:bodyPr>
          <a:lstStyle/>
          <a:p>
            <a:pPr algn="ctr" defTabSz="914309">
              <a:lnSpc>
                <a:spcPct val="95000"/>
              </a:lnSpc>
              <a:buNone/>
            </a:pP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Wie kann ich </a:t>
            </a:r>
            <a: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Mobilität </a:t>
            </a: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und BYOD unterstützen?</a:t>
            </a: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588" y="5804038"/>
            <a:ext cx="12190414" cy="1049867"/>
            <a:chOff x="-1588" y="5804038"/>
            <a:chExt cx="12190414" cy="1049867"/>
          </a:xfrm>
        </p:grpSpPr>
        <p:sp>
          <p:nvSpPr>
            <p:cNvPr id="14" name="Rectangle 13"/>
            <p:cNvSpPr/>
            <p:nvPr/>
          </p:nvSpPr>
          <p:spPr>
            <a:xfrm>
              <a:off x="-1588" y="5804038"/>
              <a:ext cx="12190414" cy="1049867"/>
            </a:xfrm>
            <a:prstGeom prst="rect">
              <a:avLst/>
            </a:prstGeom>
            <a:gradFill flip="none" rotWithShape="1">
              <a:gsLst>
                <a:gs pos="53000">
                  <a:schemeClr val="bg2">
                    <a:lumMod val="65000"/>
                  </a:schemeClr>
                </a:gs>
                <a:gs pos="100000">
                  <a:schemeClr val="bg2">
                    <a:lumMod val="85000"/>
                  </a:schemeClr>
                </a:gs>
                <a:gs pos="0">
                  <a:schemeClr val="bg2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6700" y="5857673"/>
              <a:ext cx="111338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de-CH" sz="20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Services: </a:t>
              </a:r>
              <a: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Softwarebasierte Professional Services mit Bereitstellung durch Cisco Partner </a:t>
              </a:r>
            </a:p>
            <a:p>
              <a:pPr algn="ctr" defTabSz="914400">
                <a:buNone/>
              </a:pP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Proaktiver Wartungssupport durch Cisco Partner Cisco SMARTnet Service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5804038"/>
              <a:ext cx="1218882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00000"/>
                  </a:gs>
                  <a:gs pos="100000">
                    <a:srgbClr val="000000"/>
                  </a:gs>
                  <a:gs pos="51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7994874" y="1524000"/>
            <a:ext cx="0" cy="3754188"/>
          </a:xfrm>
          <a:prstGeom prst="line">
            <a:avLst/>
          </a:prstGeom>
          <a:ln w="12700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55691" y="1326875"/>
            <a:ext cx="4439183" cy="436173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marL="177759" indent="-177759" algn="l" defTabSz="914400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6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Unified Access – einfaches, kostengünstiges und skalierbares Bereitstellungsmodell</a:t>
            </a:r>
            <a:endParaRPr lang="en-US" sz="1600" b="1" dirty="0">
              <a:solidFill>
                <a:srgbClr val="0071A0"/>
              </a:solidFill>
            </a:endParaRPr>
          </a:p>
          <a:p>
            <a:pPr marL="177759" indent="-177759" algn="l" defTabSz="914400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6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BYOD – einfaches, sicheres unmittelbares Onboarding </a:t>
            </a:r>
          </a:p>
          <a:p>
            <a:pPr marL="177759" indent="-177759" algn="l" defTabSz="914400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6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Zentrales Zugriffsmanagement für kabelgebundene und mobile Geräte</a:t>
            </a:r>
          </a:p>
          <a:p>
            <a:pPr marL="177759" indent="-177759" algn="l" defTabSz="914400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6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Vereinfachte Kontrolle über alle Benutzer und alle Geräte an allen Standorten</a:t>
            </a:r>
          </a:p>
          <a:p>
            <a:pPr marL="177759" indent="-177759" algn="l" defTabSz="914400"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6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Zentralisierte Verwaltung der Zusammenarbeitsumgebungen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62602" y="1326875"/>
            <a:ext cx="3885020" cy="395131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 anchorCtr="0"/>
          <a:lstStyle/>
          <a:p>
            <a:pPr algn="l" defTabSz="914400">
              <a:lnSpc>
                <a:spcPts val="20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Netzwerk –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Unified Access-Portfolio</a:t>
            </a:r>
          </a:p>
          <a:p>
            <a:pPr algn="l" defTabSz="914400">
              <a:lnSpc>
                <a:spcPts val="20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Smart Solution –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BYOD – ISE, ASA, AnyConnect, AP, WLAN-Controller, Switching, Citrix, VMware, Prime Management</a:t>
            </a:r>
          </a:p>
          <a:p>
            <a:pPr algn="l" defTabSz="914400">
              <a:lnSpc>
                <a:spcPts val="20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Zusammenarbeitsumgebung – </a:t>
            </a:r>
            <a:r>
              <a:rPr lang="de-CH" sz="1400" b="1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1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BE6000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, Jabber, Unity Connection, Unified-Vermittlungskonsolen, WebEx Meetings, TelePresence, IP-/Video-Endgeräte, Prime Collaboration </a:t>
            </a:r>
          </a:p>
          <a:p>
            <a:pPr algn="l" defTabSz="914400">
              <a:lnSpc>
                <a:spcPts val="2000"/>
              </a:lnSpc>
              <a:spcBef>
                <a:spcPts val="600"/>
              </a:spcBef>
              <a:buNone/>
            </a:pPr>
            <a:r>
              <a:rPr lang="de-CH" sz="1400" b="1" i="0" spc="-2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Cloud Collaboration – </a:t>
            </a:r>
            <a:r>
              <a:rPr lang="de-CH" sz="1400" b="0" i="0" spc="-2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UC, TelePresence,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WebEx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778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88" y="990600"/>
            <a:ext cx="3182617" cy="5867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46" y="990600"/>
            <a:ext cx="9098279" cy="5054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94993" y="1326875"/>
            <a:ext cx="8652629" cy="4142592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740894" y="1524000"/>
            <a:ext cx="0" cy="3754188"/>
          </a:xfrm>
          <a:prstGeom prst="line">
            <a:avLst/>
          </a:prstGeom>
          <a:ln w="12700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6189" y="0"/>
            <a:ext cx="1143825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So erfüllt Cisco Kundenanforderungen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97769" y="1759728"/>
            <a:ext cx="1784413" cy="831061"/>
          </a:xfrm>
          <a:custGeom>
            <a:avLst/>
            <a:gdLst>
              <a:gd name="T0" fmla="*/ 94 w 217"/>
              <a:gd name="T1" fmla="*/ 0 h 108"/>
              <a:gd name="T2" fmla="*/ 60 w 217"/>
              <a:gd name="T3" fmla="*/ 32 h 108"/>
              <a:gd name="T4" fmla="*/ 55 w 217"/>
              <a:gd name="T5" fmla="*/ 32 h 108"/>
              <a:gd name="T6" fmla="*/ 26 w 217"/>
              <a:gd name="T7" fmla="*/ 61 h 108"/>
              <a:gd name="T8" fmla="*/ 26 w 217"/>
              <a:gd name="T9" fmla="*/ 64 h 108"/>
              <a:gd name="T10" fmla="*/ 18 w 217"/>
              <a:gd name="T11" fmla="*/ 62 h 108"/>
              <a:gd name="T12" fmla="*/ 0 w 217"/>
              <a:gd name="T13" fmla="*/ 80 h 108"/>
              <a:gd name="T14" fmla="*/ 18 w 217"/>
              <a:gd name="T15" fmla="*/ 97 h 108"/>
              <a:gd name="T16" fmla="*/ 31 w 217"/>
              <a:gd name="T17" fmla="*/ 91 h 108"/>
              <a:gd name="T18" fmla="*/ 49 w 217"/>
              <a:gd name="T19" fmla="*/ 105 h 108"/>
              <a:gd name="T20" fmla="*/ 66 w 217"/>
              <a:gd name="T21" fmla="*/ 93 h 108"/>
              <a:gd name="T22" fmla="*/ 94 w 217"/>
              <a:gd name="T23" fmla="*/ 107 h 108"/>
              <a:gd name="T24" fmla="*/ 119 w 217"/>
              <a:gd name="T25" fmla="*/ 96 h 108"/>
              <a:gd name="T26" fmla="*/ 148 w 217"/>
              <a:gd name="T27" fmla="*/ 108 h 108"/>
              <a:gd name="T28" fmla="*/ 187 w 217"/>
              <a:gd name="T29" fmla="*/ 82 h 108"/>
              <a:gd name="T30" fmla="*/ 197 w 217"/>
              <a:gd name="T31" fmla="*/ 85 h 108"/>
              <a:gd name="T32" fmla="*/ 217 w 217"/>
              <a:gd name="T33" fmla="*/ 65 h 108"/>
              <a:gd name="T34" fmla="*/ 197 w 217"/>
              <a:gd name="T35" fmla="*/ 45 h 108"/>
              <a:gd name="T36" fmla="*/ 189 w 217"/>
              <a:gd name="T37" fmla="*/ 47 h 108"/>
              <a:gd name="T38" fmla="*/ 148 w 217"/>
              <a:gd name="T39" fmla="*/ 14 h 108"/>
              <a:gd name="T40" fmla="*/ 124 w 217"/>
              <a:gd name="T41" fmla="*/ 22 h 108"/>
              <a:gd name="T42" fmla="*/ 94 w 217"/>
              <a:gd name="T4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7" h="108">
                <a:moveTo>
                  <a:pt x="94" y="0"/>
                </a:moveTo>
                <a:cubicBezTo>
                  <a:pt x="77" y="0"/>
                  <a:pt x="63" y="14"/>
                  <a:pt x="60" y="32"/>
                </a:cubicBezTo>
                <a:cubicBezTo>
                  <a:pt x="58" y="32"/>
                  <a:pt x="57" y="32"/>
                  <a:pt x="55" y="32"/>
                </a:cubicBezTo>
                <a:cubicBezTo>
                  <a:pt x="39" y="32"/>
                  <a:pt x="26" y="45"/>
                  <a:pt x="26" y="61"/>
                </a:cubicBezTo>
                <a:cubicBezTo>
                  <a:pt x="26" y="62"/>
                  <a:pt x="26" y="63"/>
                  <a:pt x="26" y="64"/>
                </a:cubicBezTo>
                <a:cubicBezTo>
                  <a:pt x="23" y="63"/>
                  <a:pt x="21" y="62"/>
                  <a:pt x="18" y="62"/>
                </a:cubicBezTo>
                <a:cubicBezTo>
                  <a:pt x="8" y="62"/>
                  <a:pt x="0" y="70"/>
                  <a:pt x="0" y="80"/>
                </a:cubicBezTo>
                <a:cubicBezTo>
                  <a:pt x="0" y="89"/>
                  <a:pt x="8" y="97"/>
                  <a:pt x="18" y="97"/>
                </a:cubicBezTo>
                <a:cubicBezTo>
                  <a:pt x="23" y="97"/>
                  <a:pt x="28" y="95"/>
                  <a:pt x="31" y="91"/>
                </a:cubicBezTo>
                <a:cubicBezTo>
                  <a:pt x="33" y="99"/>
                  <a:pt x="40" y="105"/>
                  <a:pt x="49" y="105"/>
                </a:cubicBezTo>
                <a:cubicBezTo>
                  <a:pt x="57" y="105"/>
                  <a:pt x="64" y="100"/>
                  <a:pt x="66" y="93"/>
                </a:cubicBezTo>
                <a:cubicBezTo>
                  <a:pt x="72" y="101"/>
                  <a:pt x="82" y="107"/>
                  <a:pt x="94" y="107"/>
                </a:cubicBezTo>
                <a:cubicBezTo>
                  <a:pt x="104" y="107"/>
                  <a:pt x="113" y="103"/>
                  <a:pt x="119" y="96"/>
                </a:cubicBezTo>
                <a:cubicBezTo>
                  <a:pt x="126" y="103"/>
                  <a:pt x="137" y="108"/>
                  <a:pt x="148" y="108"/>
                </a:cubicBezTo>
                <a:cubicBezTo>
                  <a:pt x="166" y="108"/>
                  <a:pt x="181" y="97"/>
                  <a:pt x="187" y="82"/>
                </a:cubicBezTo>
                <a:cubicBezTo>
                  <a:pt x="190" y="84"/>
                  <a:pt x="193" y="85"/>
                  <a:pt x="197" y="85"/>
                </a:cubicBezTo>
                <a:cubicBezTo>
                  <a:pt x="208" y="85"/>
                  <a:pt x="217" y="76"/>
                  <a:pt x="217" y="65"/>
                </a:cubicBezTo>
                <a:cubicBezTo>
                  <a:pt x="217" y="54"/>
                  <a:pt x="208" y="45"/>
                  <a:pt x="197" y="45"/>
                </a:cubicBezTo>
                <a:cubicBezTo>
                  <a:pt x="194" y="45"/>
                  <a:pt x="191" y="46"/>
                  <a:pt x="189" y="47"/>
                </a:cubicBezTo>
                <a:cubicBezTo>
                  <a:pt x="185" y="28"/>
                  <a:pt x="168" y="14"/>
                  <a:pt x="148" y="14"/>
                </a:cubicBezTo>
                <a:cubicBezTo>
                  <a:pt x="139" y="14"/>
                  <a:pt x="131" y="17"/>
                  <a:pt x="124" y="22"/>
                </a:cubicBezTo>
                <a:cubicBezTo>
                  <a:pt x="118" y="9"/>
                  <a:pt x="107" y="0"/>
                  <a:pt x="94" y="0"/>
                </a:cubicBezTo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88" y="2906645"/>
            <a:ext cx="3092134" cy="1846653"/>
          </a:xfrm>
          <a:prstGeom prst="rect">
            <a:avLst/>
          </a:prstGeom>
          <a:noFill/>
        </p:spPr>
        <p:txBody>
          <a:bodyPr wrap="square" lIns="91432" tIns="45717" rIns="91432" bIns="45717" rtlCol="0" anchor="ctr">
            <a:spAutoFit/>
          </a:bodyPr>
          <a:lstStyle/>
          <a:p>
            <a:pPr algn="ctr" defTabSz="914309">
              <a:lnSpc>
                <a:spcPct val="95000"/>
              </a:lnSpc>
              <a:buNone/>
            </a:pP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Welche Optionen bestehen für </a:t>
            </a:r>
            <a: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Public </a:t>
            </a: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Clouds, Private Clouds </a:t>
            </a:r>
            <a: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und </a:t>
            </a: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Hybrid Clouds?</a:t>
            </a: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588" y="5804038"/>
            <a:ext cx="12190414" cy="1049867"/>
            <a:chOff x="-1588" y="5804038"/>
            <a:chExt cx="12190414" cy="1049867"/>
          </a:xfrm>
        </p:grpSpPr>
        <p:sp>
          <p:nvSpPr>
            <p:cNvPr id="12" name="Rectangle 11"/>
            <p:cNvSpPr/>
            <p:nvPr/>
          </p:nvSpPr>
          <p:spPr>
            <a:xfrm>
              <a:off x="-1588" y="5804038"/>
              <a:ext cx="12190414" cy="1049867"/>
            </a:xfrm>
            <a:prstGeom prst="rect">
              <a:avLst/>
            </a:prstGeom>
            <a:gradFill flip="none" rotWithShape="1">
              <a:gsLst>
                <a:gs pos="53000">
                  <a:schemeClr val="bg2">
                    <a:lumMod val="65000"/>
                  </a:schemeClr>
                </a:gs>
                <a:gs pos="100000">
                  <a:schemeClr val="bg2">
                    <a:lumMod val="85000"/>
                  </a:schemeClr>
                </a:gs>
                <a:gs pos="0">
                  <a:schemeClr val="bg2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6700" y="5857673"/>
              <a:ext cx="111338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de-CH" sz="20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Services: </a:t>
              </a:r>
              <a: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Softwarebasierte Professional Services mit Bereitstellung durch Cisco Partner </a:t>
              </a:r>
            </a:p>
            <a:p>
              <a:pPr algn="ctr" defTabSz="914400">
                <a:buNone/>
              </a:pP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Proaktiver Wartungssupport durch Cisco Partner Cisco SMARTnet Service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5804038"/>
              <a:ext cx="1218882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00000"/>
                  </a:gs>
                  <a:gs pos="100000">
                    <a:srgbClr val="000000"/>
                  </a:gs>
                  <a:gs pos="51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3421118" y="1236146"/>
            <a:ext cx="4319776" cy="42037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t" anchorCtr="0"/>
          <a:lstStyle/>
          <a:p>
            <a:pPr marL="177759" indent="-177759" algn="l" defTabSz="914400">
              <a:spcBef>
                <a:spcPts val="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6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Sichere Cloud-Umgebung für alle Benutzer und alle Geräte an allen Standorten</a:t>
            </a:r>
          </a:p>
          <a:p>
            <a:pPr marL="177759" indent="-177759" algn="l" defTabSz="914309">
              <a:spcBef>
                <a:spcPts val="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6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Vereinfachtes Cloud-Management</a:t>
            </a:r>
          </a:p>
          <a:p>
            <a:pPr marL="177759" indent="-177759" algn="l" defTabSz="914309">
              <a:spcBef>
                <a:spcPts val="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6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Gewährleistung von Hybrid </a:t>
            </a:r>
            <a: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Cloud-Sicherheit </a:t>
            </a:r>
            <a:r>
              <a:rPr lang="de-CH" sz="16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und -Management </a:t>
            </a:r>
          </a:p>
          <a:p>
            <a:pPr marL="177759" indent="-177759" algn="l" defTabSz="914309">
              <a:spcBef>
                <a:spcPts val="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6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Nahtlose Migration in Private Clouds, Hybrid Clouds oder Public Clouds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 marL="177759" indent="-177759" algn="l" defTabSz="914309">
              <a:spcBef>
                <a:spcPts val="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6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Zuverlässige Leistung für Benutzer </a:t>
            </a:r>
            <a: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und </a:t>
            </a:r>
            <a:r>
              <a:rPr lang="de-CH" sz="16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Anwendung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 marL="177759" indent="-177759" algn="l" defTabSz="914309">
              <a:spcBef>
                <a:spcPts val="600"/>
              </a:spcBef>
              <a:buClr>
                <a:srgbClr val="0096D6">
                  <a:lumMod val="75000"/>
                </a:srgbClr>
              </a:buClr>
              <a:buFont typeface="Arial"/>
              <a:buChar char="•"/>
            </a:pPr>
            <a:r>
              <a:rPr lang="de-CH" sz="16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Schnelle Bereitstellung, optimale Leistung und zuverlässige Sicherheit </a:t>
            </a:r>
            <a: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von </a:t>
            </a:r>
            <a:r>
              <a:rPr lang="de-CH" sz="16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Private Cloud- und Public </a:t>
            </a:r>
            <a: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6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Cloud-Anwendungen</a:t>
            </a:r>
            <a:endParaRPr lang="de-CH" sz="1600" b="0" i="0" dirty="0">
              <a:solidFill>
                <a:srgbClr val="0096D6">
                  <a:lumMod val="75000"/>
                </a:srgbClr>
              </a:solidFill>
              <a:latin typeface="Arial"/>
              <a:ea typeface="+mn-ea"/>
              <a:cs typeface="+mn-cs"/>
            </a:endParaRPr>
          </a:p>
          <a:p>
            <a:pPr algn="ctr" defTabSz="914309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 defTabSz="914309">
              <a:buNone/>
            </a:pP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90248" y="1236146"/>
            <a:ext cx="4040442" cy="333088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 anchorCtr="0"/>
          <a:lstStyle/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Private Cloud –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UCS, Cloupia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Nexus 1000KV InterCloud</a:t>
            </a:r>
            <a:endParaRPr lang="en-US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Netzwerk –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Optimierung der Anwendungsumgebung mit ISR-AX, CSR1000V-AX, ASR1000-AX</a:t>
            </a:r>
          </a:p>
          <a:p>
            <a:pPr algn="l" defTabSz="914400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Cloud Collaboration – SaaS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(HCS) </a:t>
            </a: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de-CH" sz="1400" b="0" i="0" dirty="0" smtClean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für UC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, Contact Center, TelePresence, WebEx; WebEx Meetings mit BE6000</a:t>
            </a:r>
            <a:endParaRPr lang="en-US" sz="14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40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Sicherheit – </a:t>
            </a:r>
            <a:r>
              <a:rPr lang="de-CH" sz="140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ASA-X NG FW, ASA 1000V, Virtual Security Gateway, Cloud Web Security, Cloud Email Security, ScanSafe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396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588" y="990600"/>
            <a:ext cx="3182617" cy="5867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46" y="990600"/>
            <a:ext cx="9098279" cy="505459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421117" y="1326874"/>
            <a:ext cx="8526505" cy="4268707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740894" y="1524000"/>
            <a:ext cx="0" cy="3754188"/>
          </a:xfrm>
          <a:prstGeom prst="line">
            <a:avLst/>
          </a:prstGeom>
          <a:ln w="12700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588" y="2932712"/>
            <a:ext cx="3092133" cy="1938986"/>
          </a:xfrm>
          <a:prstGeom prst="rect">
            <a:avLst/>
          </a:prstGeom>
          <a:noFill/>
        </p:spPr>
        <p:txBody>
          <a:bodyPr wrap="square" lIns="91432" tIns="45717" rIns="91432" bIns="45717" rtlCol="0" anchor="ctr">
            <a:spAutoFit/>
          </a:bodyPr>
          <a:lstStyle/>
          <a:p>
            <a:pPr algn="ctr" defTabSz="914309">
              <a:buNone/>
            </a:pP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Ich muss die Bereitstellung </a:t>
            </a:r>
            <a:r>
              <a:rPr lang="de-CH" sz="24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neuer </a:t>
            </a:r>
            <a:r>
              <a:rPr lang="de-CH" sz="2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Geschäftsanwendungen und -services beschleunigen.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97474" y="1687310"/>
            <a:ext cx="1184493" cy="1099943"/>
            <a:chOff x="6944307" y="1066933"/>
            <a:chExt cx="1477597" cy="1466598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513836" y="1309533"/>
              <a:ext cx="203490" cy="183325"/>
            </a:xfrm>
            <a:custGeom>
              <a:avLst/>
              <a:gdLst>
                <a:gd name="T0" fmla="*/ 0 w 141"/>
                <a:gd name="T1" fmla="*/ 59 h 127"/>
                <a:gd name="T2" fmla="*/ 105 w 141"/>
                <a:gd name="T3" fmla="*/ 127 h 127"/>
                <a:gd name="T4" fmla="*/ 91 w 141"/>
                <a:gd name="T5" fmla="*/ 35 h 127"/>
                <a:gd name="T6" fmla="*/ 0 w 141"/>
                <a:gd name="T7" fmla="*/ 5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7">
                  <a:moveTo>
                    <a:pt x="0" y="59"/>
                  </a:moveTo>
                  <a:cubicBezTo>
                    <a:pt x="105" y="127"/>
                    <a:pt x="105" y="127"/>
                    <a:pt x="105" y="127"/>
                  </a:cubicBezTo>
                  <a:cubicBezTo>
                    <a:pt x="105" y="127"/>
                    <a:pt x="141" y="65"/>
                    <a:pt x="91" y="35"/>
                  </a:cubicBezTo>
                  <a:cubicBezTo>
                    <a:pt x="34" y="0"/>
                    <a:pt x="0" y="59"/>
                    <a:pt x="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408729" y="1420750"/>
              <a:ext cx="254210" cy="253599"/>
            </a:xfrm>
            <a:custGeom>
              <a:avLst/>
              <a:gdLst>
                <a:gd name="T0" fmla="*/ 137 w 416"/>
                <a:gd name="T1" fmla="*/ 0 h 415"/>
                <a:gd name="T2" fmla="*/ 416 w 416"/>
                <a:gd name="T3" fmla="*/ 172 h 415"/>
                <a:gd name="T4" fmla="*/ 274 w 416"/>
                <a:gd name="T5" fmla="*/ 415 h 415"/>
                <a:gd name="T6" fmla="*/ 0 w 416"/>
                <a:gd name="T7" fmla="*/ 248 h 415"/>
                <a:gd name="T8" fmla="*/ 137 w 416"/>
                <a:gd name="T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415">
                  <a:moveTo>
                    <a:pt x="137" y="0"/>
                  </a:moveTo>
                  <a:lnTo>
                    <a:pt x="416" y="172"/>
                  </a:lnTo>
                  <a:lnTo>
                    <a:pt x="274" y="415"/>
                  </a:lnTo>
                  <a:lnTo>
                    <a:pt x="0" y="248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061024" y="1601019"/>
              <a:ext cx="496199" cy="702745"/>
            </a:xfrm>
            <a:custGeom>
              <a:avLst/>
              <a:gdLst>
                <a:gd name="T0" fmla="*/ 230 w 344"/>
                <a:gd name="T1" fmla="*/ 0 h 487"/>
                <a:gd name="T2" fmla="*/ 344 w 344"/>
                <a:gd name="T3" fmla="*/ 71 h 487"/>
                <a:gd name="T4" fmla="*/ 112 w 344"/>
                <a:gd name="T5" fmla="*/ 487 h 487"/>
                <a:gd name="T6" fmla="*/ 49 w 344"/>
                <a:gd name="T7" fmla="*/ 460 h 487"/>
                <a:gd name="T8" fmla="*/ 0 w 344"/>
                <a:gd name="T9" fmla="*/ 418 h 487"/>
                <a:gd name="T10" fmla="*/ 230 w 344"/>
                <a:gd name="T1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487">
                  <a:moveTo>
                    <a:pt x="230" y="0"/>
                  </a:moveTo>
                  <a:cubicBezTo>
                    <a:pt x="344" y="71"/>
                    <a:pt x="344" y="71"/>
                    <a:pt x="344" y="71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78" y="477"/>
                    <a:pt x="49" y="460"/>
                  </a:cubicBezTo>
                  <a:cubicBezTo>
                    <a:pt x="22" y="443"/>
                    <a:pt x="0" y="418"/>
                    <a:pt x="0" y="418"/>
                  </a:cubicBezTo>
                  <a:lnTo>
                    <a:pt x="2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588999" y="1066933"/>
              <a:ext cx="529808" cy="922123"/>
            </a:xfrm>
            <a:custGeom>
              <a:avLst/>
              <a:gdLst>
                <a:gd name="T0" fmla="*/ 12 w 367"/>
                <a:gd name="T1" fmla="*/ 12 h 639"/>
                <a:gd name="T2" fmla="*/ 22 w 367"/>
                <a:gd name="T3" fmla="*/ 90 h 639"/>
                <a:gd name="T4" fmla="*/ 118 w 367"/>
                <a:gd name="T5" fmla="*/ 309 h 639"/>
                <a:gd name="T6" fmla="*/ 223 w 367"/>
                <a:gd name="T7" fmla="*/ 539 h 639"/>
                <a:gd name="T8" fmla="*/ 280 w 367"/>
                <a:gd name="T9" fmla="*/ 639 h 639"/>
                <a:gd name="T10" fmla="*/ 328 w 367"/>
                <a:gd name="T11" fmla="*/ 622 h 639"/>
                <a:gd name="T12" fmla="*/ 367 w 367"/>
                <a:gd name="T13" fmla="*/ 590 h 639"/>
                <a:gd name="T14" fmla="*/ 306 w 367"/>
                <a:gd name="T15" fmla="*/ 464 h 639"/>
                <a:gd name="T16" fmla="*/ 208 w 367"/>
                <a:gd name="T17" fmla="*/ 292 h 639"/>
                <a:gd name="T18" fmla="*/ 95 w 367"/>
                <a:gd name="T19" fmla="*/ 97 h 639"/>
                <a:gd name="T20" fmla="*/ 12 w 367"/>
                <a:gd name="T21" fmla="*/ 1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639">
                  <a:moveTo>
                    <a:pt x="12" y="12"/>
                  </a:moveTo>
                  <a:cubicBezTo>
                    <a:pt x="0" y="17"/>
                    <a:pt x="9" y="56"/>
                    <a:pt x="22" y="90"/>
                  </a:cubicBezTo>
                  <a:cubicBezTo>
                    <a:pt x="35" y="124"/>
                    <a:pt x="111" y="292"/>
                    <a:pt x="118" y="309"/>
                  </a:cubicBezTo>
                  <a:cubicBezTo>
                    <a:pt x="123" y="320"/>
                    <a:pt x="178" y="445"/>
                    <a:pt x="223" y="539"/>
                  </a:cubicBezTo>
                  <a:cubicBezTo>
                    <a:pt x="251" y="598"/>
                    <a:pt x="280" y="639"/>
                    <a:pt x="280" y="639"/>
                  </a:cubicBezTo>
                  <a:cubicBezTo>
                    <a:pt x="280" y="639"/>
                    <a:pt x="309" y="631"/>
                    <a:pt x="328" y="622"/>
                  </a:cubicBezTo>
                  <a:cubicBezTo>
                    <a:pt x="347" y="613"/>
                    <a:pt x="367" y="590"/>
                    <a:pt x="367" y="590"/>
                  </a:cubicBezTo>
                  <a:cubicBezTo>
                    <a:pt x="367" y="590"/>
                    <a:pt x="320" y="490"/>
                    <a:pt x="306" y="464"/>
                  </a:cubicBezTo>
                  <a:cubicBezTo>
                    <a:pt x="291" y="438"/>
                    <a:pt x="224" y="318"/>
                    <a:pt x="208" y="292"/>
                  </a:cubicBezTo>
                  <a:cubicBezTo>
                    <a:pt x="192" y="267"/>
                    <a:pt x="107" y="116"/>
                    <a:pt x="95" y="97"/>
                  </a:cubicBezTo>
                  <a:cubicBezTo>
                    <a:pt x="83" y="77"/>
                    <a:pt x="38" y="0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009423" y="1946281"/>
              <a:ext cx="204713" cy="240766"/>
            </a:xfrm>
            <a:custGeom>
              <a:avLst/>
              <a:gdLst>
                <a:gd name="T0" fmla="*/ 0 w 142"/>
                <a:gd name="T1" fmla="*/ 49 h 167"/>
                <a:gd name="T2" fmla="*/ 44 w 142"/>
                <a:gd name="T3" fmla="*/ 30 h 167"/>
                <a:gd name="T4" fmla="*/ 87 w 142"/>
                <a:gd name="T5" fmla="*/ 0 h 167"/>
                <a:gd name="T6" fmla="*/ 100 w 142"/>
                <a:gd name="T7" fmla="*/ 26 h 167"/>
                <a:gd name="T8" fmla="*/ 102 w 142"/>
                <a:gd name="T9" fmla="*/ 43 h 167"/>
                <a:gd name="T10" fmla="*/ 111 w 142"/>
                <a:gd name="T11" fmla="*/ 49 h 167"/>
                <a:gd name="T12" fmla="*/ 115 w 142"/>
                <a:gd name="T13" fmla="*/ 62 h 167"/>
                <a:gd name="T14" fmla="*/ 122 w 142"/>
                <a:gd name="T15" fmla="*/ 74 h 167"/>
                <a:gd name="T16" fmla="*/ 123 w 142"/>
                <a:gd name="T17" fmla="*/ 90 h 167"/>
                <a:gd name="T18" fmla="*/ 131 w 142"/>
                <a:gd name="T19" fmla="*/ 93 h 167"/>
                <a:gd name="T20" fmla="*/ 136 w 142"/>
                <a:gd name="T21" fmla="*/ 102 h 167"/>
                <a:gd name="T22" fmla="*/ 137 w 142"/>
                <a:gd name="T23" fmla="*/ 112 h 167"/>
                <a:gd name="T24" fmla="*/ 141 w 142"/>
                <a:gd name="T25" fmla="*/ 116 h 167"/>
                <a:gd name="T26" fmla="*/ 110 w 142"/>
                <a:gd name="T27" fmla="*/ 147 h 167"/>
                <a:gd name="T28" fmla="*/ 68 w 142"/>
                <a:gd name="T29" fmla="*/ 165 h 167"/>
                <a:gd name="T30" fmla="*/ 54 w 142"/>
                <a:gd name="T31" fmla="*/ 152 h 167"/>
                <a:gd name="T32" fmla="*/ 51 w 142"/>
                <a:gd name="T33" fmla="*/ 139 h 167"/>
                <a:gd name="T34" fmla="*/ 51 w 142"/>
                <a:gd name="T35" fmla="*/ 123 h 167"/>
                <a:gd name="T36" fmla="*/ 38 w 142"/>
                <a:gd name="T37" fmla="*/ 119 h 167"/>
                <a:gd name="T38" fmla="*/ 34 w 142"/>
                <a:gd name="T39" fmla="*/ 114 h 167"/>
                <a:gd name="T40" fmla="*/ 26 w 142"/>
                <a:gd name="T41" fmla="*/ 102 h 167"/>
                <a:gd name="T42" fmla="*/ 23 w 142"/>
                <a:gd name="T43" fmla="*/ 94 h 167"/>
                <a:gd name="T44" fmla="*/ 23 w 142"/>
                <a:gd name="T45" fmla="*/ 76 h 167"/>
                <a:gd name="T46" fmla="*/ 18 w 142"/>
                <a:gd name="T47" fmla="*/ 75 h 167"/>
                <a:gd name="T48" fmla="*/ 10 w 142"/>
                <a:gd name="T49" fmla="*/ 71 h 167"/>
                <a:gd name="T50" fmla="*/ 7 w 142"/>
                <a:gd name="T51" fmla="*/ 64 h 167"/>
                <a:gd name="T52" fmla="*/ 8 w 142"/>
                <a:gd name="T53" fmla="*/ 56 h 167"/>
                <a:gd name="T54" fmla="*/ 0 w 142"/>
                <a:gd name="T55" fmla="*/ 4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67">
                  <a:moveTo>
                    <a:pt x="0" y="49"/>
                  </a:moveTo>
                  <a:cubicBezTo>
                    <a:pt x="0" y="49"/>
                    <a:pt x="29" y="37"/>
                    <a:pt x="44" y="30"/>
                  </a:cubicBezTo>
                  <a:cubicBezTo>
                    <a:pt x="60" y="23"/>
                    <a:pt x="87" y="0"/>
                    <a:pt x="87" y="0"/>
                  </a:cubicBezTo>
                  <a:cubicBezTo>
                    <a:pt x="87" y="0"/>
                    <a:pt x="100" y="22"/>
                    <a:pt x="100" y="26"/>
                  </a:cubicBezTo>
                  <a:cubicBezTo>
                    <a:pt x="100" y="30"/>
                    <a:pt x="102" y="43"/>
                    <a:pt x="102" y="43"/>
                  </a:cubicBezTo>
                  <a:cubicBezTo>
                    <a:pt x="102" y="43"/>
                    <a:pt x="109" y="44"/>
                    <a:pt x="111" y="49"/>
                  </a:cubicBezTo>
                  <a:cubicBezTo>
                    <a:pt x="113" y="53"/>
                    <a:pt x="113" y="59"/>
                    <a:pt x="115" y="62"/>
                  </a:cubicBezTo>
                  <a:cubicBezTo>
                    <a:pt x="117" y="65"/>
                    <a:pt x="122" y="74"/>
                    <a:pt x="122" y="74"/>
                  </a:cubicBezTo>
                  <a:cubicBezTo>
                    <a:pt x="122" y="74"/>
                    <a:pt x="123" y="88"/>
                    <a:pt x="123" y="90"/>
                  </a:cubicBezTo>
                  <a:cubicBezTo>
                    <a:pt x="123" y="91"/>
                    <a:pt x="130" y="89"/>
                    <a:pt x="131" y="93"/>
                  </a:cubicBezTo>
                  <a:cubicBezTo>
                    <a:pt x="132" y="97"/>
                    <a:pt x="134" y="100"/>
                    <a:pt x="136" y="102"/>
                  </a:cubicBezTo>
                  <a:cubicBezTo>
                    <a:pt x="137" y="103"/>
                    <a:pt x="137" y="112"/>
                    <a:pt x="137" y="112"/>
                  </a:cubicBezTo>
                  <a:cubicBezTo>
                    <a:pt x="137" y="112"/>
                    <a:pt x="140" y="111"/>
                    <a:pt x="141" y="116"/>
                  </a:cubicBezTo>
                  <a:cubicBezTo>
                    <a:pt x="142" y="122"/>
                    <a:pt x="122" y="140"/>
                    <a:pt x="110" y="147"/>
                  </a:cubicBezTo>
                  <a:cubicBezTo>
                    <a:pt x="98" y="153"/>
                    <a:pt x="74" y="167"/>
                    <a:pt x="68" y="165"/>
                  </a:cubicBezTo>
                  <a:cubicBezTo>
                    <a:pt x="63" y="164"/>
                    <a:pt x="55" y="155"/>
                    <a:pt x="54" y="152"/>
                  </a:cubicBezTo>
                  <a:cubicBezTo>
                    <a:pt x="53" y="148"/>
                    <a:pt x="50" y="143"/>
                    <a:pt x="51" y="139"/>
                  </a:cubicBezTo>
                  <a:cubicBezTo>
                    <a:pt x="52" y="136"/>
                    <a:pt x="52" y="126"/>
                    <a:pt x="51" y="123"/>
                  </a:cubicBezTo>
                  <a:cubicBezTo>
                    <a:pt x="49" y="121"/>
                    <a:pt x="39" y="123"/>
                    <a:pt x="38" y="119"/>
                  </a:cubicBezTo>
                  <a:cubicBezTo>
                    <a:pt x="37" y="116"/>
                    <a:pt x="36" y="119"/>
                    <a:pt x="34" y="114"/>
                  </a:cubicBezTo>
                  <a:cubicBezTo>
                    <a:pt x="32" y="109"/>
                    <a:pt x="28" y="104"/>
                    <a:pt x="26" y="102"/>
                  </a:cubicBezTo>
                  <a:cubicBezTo>
                    <a:pt x="25" y="101"/>
                    <a:pt x="23" y="99"/>
                    <a:pt x="23" y="94"/>
                  </a:cubicBezTo>
                  <a:cubicBezTo>
                    <a:pt x="24" y="90"/>
                    <a:pt x="23" y="76"/>
                    <a:pt x="23" y="76"/>
                  </a:cubicBezTo>
                  <a:cubicBezTo>
                    <a:pt x="23" y="76"/>
                    <a:pt x="22" y="77"/>
                    <a:pt x="18" y="75"/>
                  </a:cubicBezTo>
                  <a:cubicBezTo>
                    <a:pt x="15" y="73"/>
                    <a:pt x="10" y="76"/>
                    <a:pt x="10" y="71"/>
                  </a:cubicBezTo>
                  <a:cubicBezTo>
                    <a:pt x="10" y="67"/>
                    <a:pt x="7" y="64"/>
                    <a:pt x="7" y="64"/>
                  </a:cubicBezTo>
                  <a:cubicBezTo>
                    <a:pt x="8" y="56"/>
                    <a:pt x="8" y="56"/>
                    <a:pt x="8" y="56"/>
                  </a:cubicBez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130418" y="2155271"/>
              <a:ext cx="276820" cy="378260"/>
            </a:xfrm>
            <a:custGeom>
              <a:avLst/>
              <a:gdLst>
                <a:gd name="T0" fmla="*/ 0 w 192"/>
                <a:gd name="T1" fmla="*/ 34 h 262"/>
                <a:gd name="T2" fmla="*/ 31 w 192"/>
                <a:gd name="T3" fmla="*/ 20 h 262"/>
                <a:gd name="T4" fmla="*/ 59 w 192"/>
                <a:gd name="T5" fmla="*/ 0 h 262"/>
                <a:gd name="T6" fmla="*/ 176 w 192"/>
                <a:gd name="T7" fmla="*/ 181 h 262"/>
                <a:gd name="T8" fmla="*/ 152 w 192"/>
                <a:gd name="T9" fmla="*/ 243 h 262"/>
                <a:gd name="T10" fmla="*/ 81 w 192"/>
                <a:gd name="T11" fmla="*/ 237 h 262"/>
                <a:gd name="T12" fmla="*/ 43 w 192"/>
                <a:gd name="T13" fmla="*/ 150 h 262"/>
                <a:gd name="T14" fmla="*/ 0 w 192"/>
                <a:gd name="T15" fmla="*/ 3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262">
                  <a:moveTo>
                    <a:pt x="0" y="34"/>
                  </a:moveTo>
                  <a:cubicBezTo>
                    <a:pt x="0" y="34"/>
                    <a:pt x="21" y="26"/>
                    <a:pt x="31" y="20"/>
                  </a:cubicBezTo>
                  <a:cubicBezTo>
                    <a:pt x="42" y="13"/>
                    <a:pt x="59" y="0"/>
                    <a:pt x="59" y="0"/>
                  </a:cubicBezTo>
                  <a:cubicBezTo>
                    <a:pt x="59" y="0"/>
                    <a:pt x="132" y="105"/>
                    <a:pt x="176" y="181"/>
                  </a:cubicBezTo>
                  <a:cubicBezTo>
                    <a:pt x="192" y="210"/>
                    <a:pt x="171" y="232"/>
                    <a:pt x="152" y="243"/>
                  </a:cubicBezTo>
                  <a:cubicBezTo>
                    <a:pt x="132" y="254"/>
                    <a:pt x="94" y="262"/>
                    <a:pt x="81" y="237"/>
                  </a:cubicBezTo>
                  <a:cubicBezTo>
                    <a:pt x="76" y="226"/>
                    <a:pt x="59" y="190"/>
                    <a:pt x="43" y="150"/>
                  </a:cubicBezTo>
                  <a:cubicBezTo>
                    <a:pt x="22" y="95"/>
                    <a:pt x="0" y="34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371453" y="1821620"/>
              <a:ext cx="646525" cy="294542"/>
            </a:xfrm>
            <a:custGeom>
              <a:avLst/>
              <a:gdLst>
                <a:gd name="T0" fmla="*/ 831 w 1058"/>
                <a:gd name="T1" fmla="*/ 104 h 482"/>
                <a:gd name="T2" fmla="*/ 831 w 1058"/>
                <a:gd name="T3" fmla="*/ 59 h 482"/>
                <a:gd name="T4" fmla="*/ 800 w 1058"/>
                <a:gd name="T5" fmla="*/ 0 h 482"/>
                <a:gd name="T6" fmla="*/ 264 w 1058"/>
                <a:gd name="T7" fmla="*/ 0 h 482"/>
                <a:gd name="T8" fmla="*/ 0 w 1058"/>
                <a:gd name="T9" fmla="*/ 482 h 482"/>
                <a:gd name="T10" fmla="*/ 1058 w 1058"/>
                <a:gd name="T11" fmla="*/ 482 h 482"/>
                <a:gd name="T12" fmla="*/ 855 w 1058"/>
                <a:gd name="T13" fmla="*/ 104 h 482"/>
                <a:gd name="T14" fmla="*/ 831 w 1058"/>
                <a:gd name="T15" fmla="*/ 104 h 482"/>
                <a:gd name="T16" fmla="*/ 302 w 1058"/>
                <a:gd name="T17" fmla="*/ 152 h 482"/>
                <a:gd name="T18" fmla="*/ 264 w 1058"/>
                <a:gd name="T19" fmla="*/ 152 h 482"/>
                <a:gd name="T20" fmla="*/ 264 w 1058"/>
                <a:gd name="T21" fmla="*/ 19 h 482"/>
                <a:gd name="T22" fmla="*/ 302 w 1058"/>
                <a:gd name="T23" fmla="*/ 19 h 482"/>
                <a:gd name="T24" fmla="*/ 302 w 1058"/>
                <a:gd name="T25" fmla="*/ 152 h 482"/>
                <a:gd name="T26" fmla="*/ 415 w 1058"/>
                <a:gd name="T27" fmla="*/ 104 h 482"/>
                <a:gd name="T28" fmla="*/ 378 w 1058"/>
                <a:gd name="T29" fmla="*/ 104 h 482"/>
                <a:gd name="T30" fmla="*/ 378 w 1058"/>
                <a:gd name="T31" fmla="*/ 17 h 482"/>
                <a:gd name="T32" fmla="*/ 415 w 1058"/>
                <a:gd name="T33" fmla="*/ 19 h 482"/>
                <a:gd name="T34" fmla="*/ 415 w 1058"/>
                <a:gd name="T35" fmla="*/ 104 h 482"/>
                <a:gd name="T36" fmla="*/ 531 w 1058"/>
                <a:gd name="T37" fmla="*/ 152 h 482"/>
                <a:gd name="T38" fmla="*/ 491 w 1058"/>
                <a:gd name="T39" fmla="*/ 152 h 482"/>
                <a:gd name="T40" fmla="*/ 491 w 1058"/>
                <a:gd name="T41" fmla="*/ 19 h 482"/>
                <a:gd name="T42" fmla="*/ 531 w 1058"/>
                <a:gd name="T43" fmla="*/ 19 h 482"/>
                <a:gd name="T44" fmla="*/ 531 w 1058"/>
                <a:gd name="T45" fmla="*/ 152 h 482"/>
                <a:gd name="T46" fmla="*/ 644 w 1058"/>
                <a:gd name="T47" fmla="*/ 102 h 482"/>
                <a:gd name="T48" fmla="*/ 604 w 1058"/>
                <a:gd name="T49" fmla="*/ 102 h 482"/>
                <a:gd name="T50" fmla="*/ 604 w 1058"/>
                <a:gd name="T51" fmla="*/ 19 h 482"/>
                <a:gd name="T52" fmla="*/ 644 w 1058"/>
                <a:gd name="T53" fmla="*/ 19 h 482"/>
                <a:gd name="T54" fmla="*/ 644 w 1058"/>
                <a:gd name="T55" fmla="*/ 102 h 482"/>
                <a:gd name="T56" fmla="*/ 755 w 1058"/>
                <a:gd name="T57" fmla="*/ 152 h 482"/>
                <a:gd name="T58" fmla="*/ 715 w 1058"/>
                <a:gd name="T59" fmla="*/ 149 h 482"/>
                <a:gd name="T60" fmla="*/ 715 w 1058"/>
                <a:gd name="T61" fmla="*/ 19 h 482"/>
                <a:gd name="T62" fmla="*/ 755 w 1058"/>
                <a:gd name="T63" fmla="*/ 19 h 482"/>
                <a:gd name="T64" fmla="*/ 755 w 1058"/>
                <a:gd name="T65" fmla="*/ 1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8" h="482">
                  <a:moveTo>
                    <a:pt x="831" y="104"/>
                  </a:moveTo>
                  <a:lnTo>
                    <a:pt x="831" y="59"/>
                  </a:lnTo>
                  <a:lnTo>
                    <a:pt x="800" y="0"/>
                  </a:lnTo>
                  <a:lnTo>
                    <a:pt x="264" y="0"/>
                  </a:lnTo>
                  <a:lnTo>
                    <a:pt x="0" y="482"/>
                  </a:lnTo>
                  <a:lnTo>
                    <a:pt x="1058" y="482"/>
                  </a:lnTo>
                  <a:lnTo>
                    <a:pt x="855" y="104"/>
                  </a:lnTo>
                  <a:lnTo>
                    <a:pt x="831" y="104"/>
                  </a:lnTo>
                  <a:close/>
                  <a:moveTo>
                    <a:pt x="302" y="152"/>
                  </a:moveTo>
                  <a:lnTo>
                    <a:pt x="264" y="152"/>
                  </a:lnTo>
                  <a:lnTo>
                    <a:pt x="264" y="19"/>
                  </a:lnTo>
                  <a:lnTo>
                    <a:pt x="302" y="19"/>
                  </a:lnTo>
                  <a:lnTo>
                    <a:pt x="302" y="152"/>
                  </a:lnTo>
                  <a:close/>
                  <a:moveTo>
                    <a:pt x="415" y="104"/>
                  </a:moveTo>
                  <a:lnTo>
                    <a:pt x="378" y="104"/>
                  </a:lnTo>
                  <a:lnTo>
                    <a:pt x="378" y="17"/>
                  </a:lnTo>
                  <a:lnTo>
                    <a:pt x="415" y="19"/>
                  </a:lnTo>
                  <a:lnTo>
                    <a:pt x="415" y="104"/>
                  </a:lnTo>
                  <a:close/>
                  <a:moveTo>
                    <a:pt x="531" y="152"/>
                  </a:moveTo>
                  <a:lnTo>
                    <a:pt x="491" y="152"/>
                  </a:lnTo>
                  <a:lnTo>
                    <a:pt x="491" y="19"/>
                  </a:lnTo>
                  <a:lnTo>
                    <a:pt x="531" y="19"/>
                  </a:lnTo>
                  <a:lnTo>
                    <a:pt x="531" y="152"/>
                  </a:lnTo>
                  <a:close/>
                  <a:moveTo>
                    <a:pt x="644" y="102"/>
                  </a:moveTo>
                  <a:lnTo>
                    <a:pt x="604" y="102"/>
                  </a:lnTo>
                  <a:lnTo>
                    <a:pt x="604" y="19"/>
                  </a:lnTo>
                  <a:lnTo>
                    <a:pt x="644" y="19"/>
                  </a:lnTo>
                  <a:lnTo>
                    <a:pt x="644" y="102"/>
                  </a:lnTo>
                  <a:close/>
                  <a:moveTo>
                    <a:pt x="755" y="152"/>
                  </a:moveTo>
                  <a:lnTo>
                    <a:pt x="715" y="149"/>
                  </a:lnTo>
                  <a:lnTo>
                    <a:pt x="715" y="19"/>
                  </a:lnTo>
                  <a:lnTo>
                    <a:pt x="755" y="19"/>
                  </a:lnTo>
                  <a:lnTo>
                    <a:pt x="75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944307" y="1821620"/>
              <a:ext cx="288431" cy="294542"/>
            </a:xfrm>
            <a:custGeom>
              <a:avLst/>
              <a:gdLst>
                <a:gd name="T0" fmla="*/ 0 w 472"/>
                <a:gd name="T1" fmla="*/ 482 h 482"/>
                <a:gd name="T2" fmla="*/ 205 w 472"/>
                <a:gd name="T3" fmla="*/ 482 h 482"/>
                <a:gd name="T4" fmla="*/ 413 w 472"/>
                <a:gd name="T5" fmla="*/ 107 h 482"/>
                <a:gd name="T6" fmla="*/ 406 w 472"/>
                <a:gd name="T7" fmla="*/ 107 h 482"/>
                <a:gd name="T8" fmla="*/ 406 w 472"/>
                <a:gd name="T9" fmla="*/ 17 h 482"/>
                <a:gd name="T10" fmla="*/ 441 w 472"/>
                <a:gd name="T11" fmla="*/ 17 h 482"/>
                <a:gd name="T12" fmla="*/ 441 w 472"/>
                <a:gd name="T13" fmla="*/ 55 h 482"/>
                <a:gd name="T14" fmla="*/ 472 w 472"/>
                <a:gd name="T15" fmla="*/ 0 h 482"/>
                <a:gd name="T16" fmla="*/ 0 w 472"/>
                <a:gd name="T17" fmla="*/ 0 h 482"/>
                <a:gd name="T18" fmla="*/ 0 w 472"/>
                <a:gd name="T19" fmla="*/ 482 h 482"/>
                <a:gd name="T20" fmla="*/ 292 w 472"/>
                <a:gd name="T21" fmla="*/ 19 h 482"/>
                <a:gd name="T22" fmla="*/ 333 w 472"/>
                <a:gd name="T23" fmla="*/ 19 h 482"/>
                <a:gd name="T24" fmla="*/ 333 w 472"/>
                <a:gd name="T25" fmla="*/ 149 h 482"/>
                <a:gd name="T26" fmla="*/ 292 w 472"/>
                <a:gd name="T27" fmla="*/ 149 h 482"/>
                <a:gd name="T28" fmla="*/ 292 w 472"/>
                <a:gd name="T29" fmla="*/ 19 h 482"/>
                <a:gd name="T30" fmla="*/ 179 w 472"/>
                <a:gd name="T31" fmla="*/ 19 h 482"/>
                <a:gd name="T32" fmla="*/ 215 w 472"/>
                <a:gd name="T33" fmla="*/ 19 h 482"/>
                <a:gd name="T34" fmla="*/ 215 w 472"/>
                <a:gd name="T35" fmla="*/ 104 h 482"/>
                <a:gd name="T36" fmla="*/ 179 w 472"/>
                <a:gd name="T37" fmla="*/ 104 h 482"/>
                <a:gd name="T38" fmla="*/ 179 w 472"/>
                <a:gd name="T39" fmla="*/ 19 h 482"/>
                <a:gd name="T40" fmla="*/ 66 w 472"/>
                <a:gd name="T41" fmla="*/ 19 h 482"/>
                <a:gd name="T42" fmla="*/ 104 w 472"/>
                <a:gd name="T43" fmla="*/ 19 h 482"/>
                <a:gd name="T44" fmla="*/ 104 w 472"/>
                <a:gd name="T45" fmla="*/ 152 h 482"/>
                <a:gd name="T46" fmla="*/ 66 w 472"/>
                <a:gd name="T47" fmla="*/ 152 h 482"/>
                <a:gd name="T48" fmla="*/ 66 w 472"/>
                <a:gd name="T49" fmla="*/ 1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2" h="482">
                  <a:moveTo>
                    <a:pt x="0" y="482"/>
                  </a:moveTo>
                  <a:lnTo>
                    <a:pt x="205" y="482"/>
                  </a:lnTo>
                  <a:lnTo>
                    <a:pt x="413" y="107"/>
                  </a:lnTo>
                  <a:lnTo>
                    <a:pt x="406" y="107"/>
                  </a:lnTo>
                  <a:lnTo>
                    <a:pt x="406" y="17"/>
                  </a:lnTo>
                  <a:lnTo>
                    <a:pt x="441" y="17"/>
                  </a:lnTo>
                  <a:lnTo>
                    <a:pt x="441" y="55"/>
                  </a:lnTo>
                  <a:lnTo>
                    <a:pt x="472" y="0"/>
                  </a:lnTo>
                  <a:lnTo>
                    <a:pt x="0" y="0"/>
                  </a:lnTo>
                  <a:lnTo>
                    <a:pt x="0" y="482"/>
                  </a:lnTo>
                  <a:close/>
                  <a:moveTo>
                    <a:pt x="292" y="19"/>
                  </a:moveTo>
                  <a:lnTo>
                    <a:pt x="333" y="19"/>
                  </a:lnTo>
                  <a:lnTo>
                    <a:pt x="333" y="149"/>
                  </a:lnTo>
                  <a:lnTo>
                    <a:pt x="292" y="149"/>
                  </a:lnTo>
                  <a:lnTo>
                    <a:pt x="292" y="19"/>
                  </a:lnTo>
                  <a:close/>
                  <a:moveTo>
                    <a:pt x="179" y="19"/>
                  </a:moveTo>
                  <a:lnTo>
                    <a:pt x="215" y="19"/>
                  </a:lnTo>
                  <a:lnTo>
                    <a:pt x="215" y="104"/>
                  </a:lnTo>
                  <a:lnTo>
                    <a:pt x="179" y="104"/>
                  </a:lnTo>
                  <a:lnTo>
                    <a:pt x="179" y="19"/>
                  </a:lnTo>
                  <a:close/>
                  <a:moveTo>
                    <a:pt x="66" y="19"/>
                  </a:moveTo>
                  <a:lnTo>
                    <a:pt x="104" y="19"/>
                  </a:lnTo>
                  <a:lnTo>
                    <a:pt x="104" y="152"/>
                  </a:lnTo>
                  <a:lnTo>
                    <a:pt x="66" y="152"/>
                  </a:lnTo>
                  <a:lnTo>
                    <a:pt x="6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5752" y="1821620"/>
              <a:ext cx="306152" cy="294542"/>
            </a:xfrm>
            <a:custGeom>
              <a:avLst/>
              <a:gdLst>
                <a:gd name="T0" fmla="*/ 0 w 501"/>
                <a:gd name="T1" fmla="*/ 0 h 482"/>
                <a:gd name="T2" fmla="*/ 218 w 501"/>
                <a:gd name="T3" fmla="*/ 482 h 482"/>
                <a:gd name="T4" fmla="*/ 501 w 501"/>
                <a:gd name="T5" fmla="*/ 482 h 482"/>
                <a:gd name="T6" fmla="*/ 501 w 501"/>
                <a:gd name="T7" fmla="*/ 0 h 482"/>
                <a:gd name="T8" fmla="*/ 0 w 501"/>
                <a:gd name="T9" fmla="*/ 0 h 482"/>
                <a:gd name="T10" fmla="*/ 107 w 501"/>
                <a:gd name="T11" fmla="*/ 104 h 482"/>
                <a:gd name="T12" fmla="*/ 64 w 501"/>
                <a:gd name="T13" fmla="*/ 104 h 482"/>
                <a:gd name="T14" fmla="*/ 64 w 501"/>
                <a:gd name="T15" fmla="*/ 17 h 482"/>
                <a:gd name="T16" fmla="*/ 107 w 501"/>
                <a:gd name="T17" fmla="*/ 17 h 482"/>
                <a:gd name="T18" fmla="*/ 107 w 501"/>
                <a:gd name="T19" fmla="*/ 104 h 482"/>
                <a:gd name="T20" fmla="*/ 208 w 501"/>
                <a:gd name="T21" fmla="*/ 152 h 482"/>
                <a:gd name="T22" fmla="*/ 168 w 501"/>
                <a:gd name="T23" fmla="*/ 152 h 482"/>
                <a:gd name="T24" fmla="*/ 168 w 501"/>
                <a:gd name="T25" fmla="*/ 17 h 482"/>
                <a:gd name="T26" fmla="*/ 208 w 501"/>
                <a:gd name="T27" fmla="*/ 19 h 482"/>
                <a:gd name="T28" fmla="*/ 208 w 501"/>
                <a:gd name="T29" fmla="*/ 152 h 482"/>
                <a:gd name="T30" fmla="*/ 322 w 501"/>
                <a:gd name="T31" fmla="*/ 102 h 482"/>
                <a:gd name="T32" fmla="*/ 281 w 501"/>
                <a:gd name="T33" fmla="*/ 102 h 482"/>
                <a:gd name="T34" fmla="*/ 281 w 501"/>
                <a:gd name="T35" fmla="*/ 17 h 482"/>
                <a:gd name="T36" fmla="*/ 322 w 501"/>
                <a:gd name="T37" fmla="*/ 19 h 482"/>
                <a:gd name="T38" fmla="*/ 322 w 501"/>
                <a:gd name="T39" fmla="*/ 102 h 482"/>
                <a:gd name="T40" fmla="*/ 435 w 501"/>
                <a:gd name="T41" fmla="*/ 149 h 482"/>
                <a:gd name="T42" fmla="*/ 397 w 501"/>
                <a:gd name="T43" fmla="*/ 149 h 482"/>
                <a:gd name="T44" fmla="*/ 397 w 501"/>
                <a:gd name="T45" fmla="*/ 19 h 482"/>
                <a:gd name="T46" fmla="*/ 435 w 501"/>
                <a:gd name="T47" fmla="*/ 19 h 482"/>
                <a:gd name="T48" fmla="*/ 435 w 501"/>
                <a:gd name="T49" fmla="*/ 14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1" h="482">
                  <a:moveTo>
                    <a:pt x="0" y="0"/>
                  </a:moveTo>
                  <a:lnTo>
                    <a:pt x="218" y="482"/>
                  </a:lnTo>
                  <a:lnTo>
                    <a:pt x="501" y="482"/>
                  </a:lnTo>
                  <a:lnTo>
                    <a:pt x="501" y="0"/>
                  </a:lnTo>
                  <a:lnTo>
                    <a:pt x="0" y="0"/>
                  </a:lnTo>
                  <a:close/>
                  <a:moveTo>
                    <a:pt x="107" y="104"/>
                  </a:moveTo>
                  <a:lnTo>
                    <a:pt x="64" y="104"/>
                  </a:lnTo>
                  <a:lnTo>
                    <a:pt x="64" y="17"/>
                  </a:lnTo>
                  <a:lnTo>
                    <a:pt x="107" y="17"/>
                  </a:lnTo>
                  <a:lnTo>
                    <a:pt x="107" y="104"/>
                  </a:lnTo>
                  <a:close/>
                  <a:moveTo>
                    <a:pt x="208" y="152"/>
                  </a:moveTo>
                  <a:lnTo>
                    <a:pt x="168" y="152"/>
                  </a:lnTo>
                  <a:lnTo>
                    <a:pt x="168" y="17"/>
                  </a:lnTo>
                  <a:lnTo>
                    <a:pt x="208" y="19"/>
                  </a:lnTo>
                  <a:lnTo>
                    <a:pt x="208" y="152"/>
                  </a:lnTo>
                  <a:close/>
                  <a:moveTo>
                    <a:pt x="322" y="102"/>
                  </a:moveTo>
                  <a:lnTo>
                    <a:pt x="281" y="102"/>
                  </a:lnTo>
                  <a:lnTo>
                    <a:pt x="281" y="17"/>
                  </a:lnTo>
                  <a:lnTo>
                    <a:pt x="322" y="19"/>
                  </a:lnTo>
                  <a:lnTo>
                    <a:pt x="322" y="102"/>
                  </a:lnTo>
                  <a:close/>
                  <a:moveTo>
                    <a:pt x="435" y="149"/>
                  </a:moveTo>
                  <a:lnTo>
                    <a:pt x="397" y="149"/>
                  </a:lnTo>
                  <a:lnTo>
                    <a:pt x="397" y="19"/>
                  </a:lnTo>
                  <a:lnTo>
                    <a:pt x="435" y="19"/>
                  </a:lnTo>
                  <a:lnTo>
                    <a:pt x="4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991971" y="2238989"/>
              <a:ext cx="208990" cy="272543"/>
            </a:xfrm>
            <a:custGeom>
              <a:avLst/>
              <a:gdLst>
                <a:gd name="T0" fmla="*/ 41 w 145"/>
                <a:gd name="T1" fmla="*/ 0 h 189"/>
                <a:gd name="T2" fmla="*/ 89 w 145"/>
                <a:gd name="T3" fmla="*/ 34 h 189"/>
                <a:gd name="T4" fmla="*/ 145 w 145"/>
                <a:gd name="T5" fmla="*/ 61 h 189"/>
                <a:gd name="T6" fmla="*/ 72 w 145"/>
                <a:gd name="T7" fmla="*/ 125 h 189"/>
                <a:gd name="T8" fmla="*/ 14 w 145"/>
                <a:gd name="T9" fmla="*/ 187 h 189"/>
                <a:gd name="T10" fmla="*/ 4 w 145"/>
                <a:gd name="T11" fmla="*/ 186 h 189"/>
                <a:gd name="T12" fmla="*/ 25 w 145"/>
                <a:gd name="T13" fmla="*/ 97 h 189"/>
                <a:gd name="T14" fmla="*/ 41 w 145"/>
                <a:gd name="T1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89">
                  <a:moveTo>
                    <a:pt x="41" y="0"/>
                  </a:moveTo>
                  <a:cubicBezTo>
                    <a:pt x="41" y="0"/>
                    <a:pt x="60" y="18"/>
                    <a:pt x="89" y="34"/>
                  </a:cubicBezTo>
                  <a:cubicBezTo>
                    <a:pt x="108" y="45"/>
                    <a:pt x="145" y="61"/>
                    <a:pt x="145" y="61"/>
                  </a:cubicBezTo>
                  <a:cubicBezTo>
                    <a:pt x="145" y="61"/>
                    <a:pt x="104" y="91"/>
                    <a:pt x="72" y="125"/>
                  </a:cubicBezTo>
                  <a:cubicBezTo>
                    <a:pt x="41" y="157"/>
                    <a:pt x="14" y="187"/>
                    <a:pt x="14" y="187"/>
                  </a:cubicBezTo>
                  <a:cubicBezTo>
                    <a:pt x="14" y="187"/>
                    <a:pt x="7" y="189"/>
                    <a:pt x="4" y="186"/>
                  </a:cubicBezTo>
                  <a:cubicBezTo>
                    <a:pt x="0" y="182"/>
                    <a:pt x="15" y="144"/>
                    <a:pt x="25" y="97"/>
                  </a:cubicBezTo>
                  <a:cubicBezTo>
                    <a:pt x="35" y="51"/>
                    <a:pt x="41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 sz="1900">
                <a:solidFill>
                  <a:srgbClr val="0096D6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588" y="5804038"/>
            <a:ext cx="12190414" cy="1049867"/>
            <a:chOff x="-1588" y="5804038"/>
            <a:chExt cx="12190414" cy="1049867"/>
          </a:xfrm>
        </p:grpSpPr>
        <p:sp>
          <p:nvSpPr>
            <p:cNvPr id="22" name="Rectangle 21"/>
            <p:cNvSpPr/>
            <p:nvPr/>
          </p:nvSpPr>
          <p:spPr>
            <a:xfrm>
              <a:off x="-1588" y="5804038"/>
              <a:ext cx="12190414" cy="1049867"/>
            </a:xfrm>
            <a:prstGeom prst="rect">
              <a:avLst/>
            </a:prstGeom>
            <a:gradFill flip="none" rotWithShape="1">
              <a:gsLst>
                <a:gs pos="53000">
                  <a:schemeClr val="bg2">
                    <a:lumMod val="65000"/>
                  </a:schemeClr>
                </a:gs>
                <a:gs pos="100000">
                  <a:schemeClr val="bg2">
                    <a:lumMod val="85000"/>
                  </a:schemeClr>
                </a:gs>
                <a:gs pos="0">
                  <a:schemeClr val="bg2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6700" y="5857673"/>
              <a:ext cx="111338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de-CH" sz="20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Services: </a:t>
              </a:r>
              <a: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de-CH" sz="1600" b="1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Softwarebasierte Professional Services mit Bereitstellung durch Cisco Partner </a:t>
              </a:r>
            </a:p>
            <a:p>
              <a:pPr algn="ctr" defTabSz="914400">
                <a:buNone/>
              </a:pPr>
              <a:r>
                <a:rPr lang="de-CH" sz="1800" b="0" i="0">
                  <a:solidFill>
                    <a:srgbClr val="0096D6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Proaktiver Wartungssupport durch Cisco Partner Cisco SMARTnet Service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0" y="5804038"/>
              <a:ext cx="1218882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00000"/>
                  </a:gs>
                  <a:gs pos="100000">
                    <a:srgbClr val="000000"/>
                  </a:gs>
                  <a:gs pos="51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5"/>
          <p:cNvSpPr>
            <a:spLocks noGrp="1"/>
          </p:cNvSpPr>
          <p:nvPr>
            <p:ph type="title"/>
          </p:nvPr>
        </p:nvSpPr>
        <p:spPr>
          <a:xfrm>
            <a:off x="306189" y="0"/>
            <a:ext cx="11438252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CH" sz="3600" b="0" i="0" spc="0" baseline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So erfüllt Cisco Kundenanforderungen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181029" y="1294787"/>
            <a:ext cx="4542933" cy="405856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marL="177759" indent="-177759" algn="l" defTabSz="914309">
              <a:lnSpc>
                <a:spcPct val="150000"/>
              </a:lnSpc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8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Niedrigere Gesamtbetriebskosten durch schnelle Bereitstellung einer Zweigstellen-Lösung mit Cisco ISR</a:t>
            </a:r>
            <a:endParaRPr lang="en-US" dirty="0">
              <a:solidFill>
                <a:srgbClr val="0071A0"/>
              </a:solidFill>
            </a:endParaRPr>
          </a:p>
          <a:p>
            <a:pPr marL="177759" indent="-177759" algn="l" defTabSz="914309">
              <a:lnSpc>
                <a:spcPct val="150000"/>
              </a:lnSpc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8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Cloud- und standortbasierte Zusammenarbeitsmodelle </a:t>
            </a:r>
            <a:endParaRPr lang="en-US" dirty="0">
              <a:solidFill>
                <a:srgbClr val="0071A0"/>
              </a:solidFill>
            </a:endParaRPr>
          </a:p>
          <a:p>
            <a:pPr marL="177759" indent="-177759" algn="l" defTabSz="914309">
              <a:lnSpc>
                <a:spcPct val="150000"/>
              </a:lnSpc>
              <a:spcBef>
                <a:spcPts val="600"/>
              </a:spcBef>
              <a:buClr>
                <a:srgbClr val="0071A0"/>
              </a:buClr>
              <a:buFont typeface="Arial"/>
              <a:buChar char="•"/>
            </a:pPr>
            <a:r>
              <a:rPr lang="de-CH" sz="1800" b="0" i="0" dirty="0">
                <a:solidFill>
                  <a:srgbClr val="0071A0"/>
                </a:solidFill>
                <a:latin typeface="Arial"/>
                <a:ea typeface="+mn-ea"/>
                <a:cs typeface="+mn-cs"/>
              </a:rPr>
              <a:t>Minimierung von Bereitstellungsrisiken und Leistungsannahmen durch integrierte Rechenzentrums-Stacks</a:t>
            </a:r>
            <a:endParaRPr lang="en-US" dirty="0">
              <a:solidFill>
                <a:srgbClr val="0071A0"/>
              </a:solidFill>
            </a:endParaRPr>
          </a:p>
          <a:p>
            <a:pPr algn="l" defTabSz="914309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l" defTabSz="914309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l" defTabSz="914309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1044" y="2087872"/>
            <a:ext cx="4006577" cy="293044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35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Integrierte Rechenzentrums-Stacks – </a:t>
            </a:r>
            <a:r>
              <a:rPr lang="de-CH" sz="135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ExpressPod, VSPEX, Vblock 100, FlexPod</a:t>
            </a:r>
          </a:p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35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Netzwerk –</a:t>
            </a:r>
            <a:r>
              <a:rPr lang="de-CH" sz="135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ISR-AX, CSR1000V-AX, ASR1000-AX</a:t>
            </a:r>
          </a:p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35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Flexible Zusammenarbeitsmodelle – </a:t>
            </a:r>
            <a:r>
              <a:rPr lang="de-CH" sz="135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BE6000 mit VCS, UCCX, WebEx Meetings, Paging Server, ER, zusätzlichen Cisco UC-Anwendungen, CDN-genehmigten Partneranwendungen; Angebote von Cloud Collaboration-Partnern (HCS-Partnern)</a:t>
            </a:r>
          </a:p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35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Smart Solution – </a:t>
            </a:r>
            <a:r>
              <a:rPr lang="de-CH" sz="135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Virtuelle Grundlage zur Integration von Nexus 5000/2000/1000V, ASA, UCS B- und C-Serie, VMware vSphere</a:t>
            </a:r>
            <a:endParaRPr lang="en-US" sz="135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 defTabSz="914309">
              <a:lnSpc>
                <a:spcPts val="1800"/>
              </a:lnSpc>
              <a:spcBef>
                <a:spcPts val="600"/>
              </a:spcBef>
              <a:buNone/>
            </a:pPr>
            <a:r>
              <a:rPr lang="de-CH" sz="1350" b="1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Sicherheit – </a:t>
            </a:r>
            <a:r>
              <a:rPr lang="de-CH" sz="1350" b="0" i="0" dirty="0">
                <a:solidFill>
                  <a:srgbClr val="0096D6">
                    <a:lumMod val="75000"/>
                  </a:srgbClr>
                </a:solidFill>
                <a:latin typeface="Arial"/>
                <a:ea typeface="+mn-ea"/>
                <a:cs typeface="+mn-cs"/>
              </a:rPr>
              <a:t>ISE, TrustSec, ASA-X NG FW</a:t>
            </a:r>
          </a:p>
          <a:p>
            <a:pPr algn="ctr" defTabSz="914309">
              <a:lnSpc>
                <a:spcPts val="1800"/>
              </a:lnSpc>
              <a:spcBef>
                <a:spcPts val="600"/>
              </a:spcBef>
              <a:buNone/>
            </a:pPr>
            <a:endParaRPr lang="en-US" sz="135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07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MidmarketPortfolioConsolidationPPT_D2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CiscoMidmarketPortfolioConsolidationPPT_D2.potx</Template>
  <TotalTime>4793</TotalTime>
  <Words>1818</Words>
  <Application>Microsoft Office PowerPoint</Application>
  <PresentationFormat>自定义</PresentationFormat>
  <Paragraphs>462</Paragraphs>
  <Slides>32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CiscoMidmarketPortfolioConsolidationPPT_D2</vt:lpstr>
      <vt:lpstr>幻灯片 1</vt:lpstr>
      <vt:lpstr>Agenda  </vt:lpstr>
      <vt:lpstr>Potenzial im Midmarket weltweit</vt:lpstr>
      <vt:lpstr>Was spricht für das Cisco Midmarket-Portfolio?</vt:lpstr>
      <vt:lpstr>幻灯片 5</vt:lpstr>
      <vt:lpstr>Erfolgsfördernde Faktoren mittelständischer Unternehmen:</vt:lpstr>
      <vt:lpstr>So erfüllt Cisco Kundenanforderungen</vt:lpstr>
      <vt:lpstr>So erfüllt Cisco Kundenanforderungen</vt:lpstr>
      <vt:lpstr>So erfüllt Cisco Kundenanforderungen</vt:lpstr>
      <vt:lpstr>So erfüllt Cisco Kundenanforderungen</vt:lpstr>
      <vt:lpstr>So erfüllt Cisco Kundenanforderungen</vt:lpstr>
      <vt:lpstr>Das Cisco Midmarket-Portfolio  Die optimale Lösung für die IT-Herausforderungen Ihrer Kunden</vt:lpstr>
      <vt:lpstr>Zusammenarbeitslösungen  für den Midmarket</vt:lpstr>
      <vt:lpstr>Auf die Anforderungen mittelständischer Kunden zugeschnitten – Zusammenarbeit</vt:lpstr>
      <vt:lpstr>Auf die Anforderungen mittelständischer Kunden zugeschnitten – Zusammenarbeit</vt:lpstr>
      <vt:lpstr>Rechenzentrumslösungen  für den Midmarket</vt:lpstr>
      <vt:lpstr>Auf die Anforderungen mittelständischer Kunden zugeschnitten – Rechenzentrum</vt:lpstr>
      <vt:lpstr>Auf die Anforderungen mittelständischer Kunden zugeschnitten – Rechenzentrum</vt:lpstr>
      <vt:lpstr>Netzwerklösungen für den Midmarket</vt:lpstr>
      <vt:lpstr>Auf die Anforderungen mittelständischer Kunden zugeschnitten – Netzwerk</vt:lpstr>
      <vt:lpstr>Auf die Anforderungen mittelständischer Kunden zugeschnitten – Netzwerk</vt:lpstr>
      <vt:lpstr>Sicherheit für den Midmarket</vt:lpstr>
      <vt:lpstr>Auf die Anforderungen mittelständischer Kunden zugeschnitten – Sicherheit</vt:lpstr>
      <vt:lpstr>Auf die Anforderungen mittelständischer Kunden zugeschnitten – Sicherheit</vt:lpstr>
      <vt:lpstr>Smart Solutions für den Midmarket</vt:lpstr>
      <vt:lpstr>Auf die Anforderungen mittelständischer Kunden zugeschnitten – Smart Solutions</vt:lpstr>
      <vt:lpstr>Auf die Anforderungen mittelständischer Kunden zugeschnitten – Smart Solutions</vt:lpstr>
      <vt:lpstr>Services für den Midmarket</vt:lpstr>
      <vt:lpstr>Erhöhtes Wertschöpfungspotenzial für Ihr  Unternehmen/Service-Geschäft</vt:lpstr>
      <vt:lpstr>Warum Cisco für den Midmarket?</vt:lpstr>
      <vt:lpstr>幻灯片 31</vt:lpstr>
      <vt:lpstr>Das Midmarket-Portfolio  Momentaufnahme der Wettbewerbslandschaft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mike needham</dc:creator>
  <cp:lastModifiedBy>dtp-04</cp:lastModifiedBy>
  <cp:revision>227</cp:revision>
  <dcterms:created xsi:type="dcterms:W3CDTF">2010-11-23T00:21:16Z</dcterms:created>
  <dcterms:modified xsi:type="dcterms:W3CDTF">2013-07-19T02:35:56Z</dcterms:modified>
</cp:coreProperties>
</file>